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1" r:id="rId2"/>
  </p:sldIdLst>
  <p:sldSz cx="10691813" cy="1511935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17"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9FF"/>
    <a:srgbClr val="FBA3FF"/>
    <a:srgbClr val="B70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57" autoAdjust="0"/>
    <p:restoredTop sz="94660"/>
  </p:normalViewPr>
  <p:slideViewPr>
    <p:cSldViewPr snapToGrid="0" showGuides="1">
      <p:cViewPr varScale="1">
        <p:scale>
          <a:sx n="29" d="100"/>
          <a:sy n="29" d="100"/>
        </p:scale>
        <p:origin x="1548" y="52"/>
      </p:cViewPr>
      <p:guideLst>
        <p:guide orient="horz" pos="4717"/>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2026/1/23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t>2026/1/23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t>2026/1/23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t>2026/1/23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2026/1/23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2026/1/23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t>2026/1/23</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dirty="0"/>
              <a:t>おおさかカーボンニュートラルビジネスネットワーク会員企業</a:t>
            </a:r>
          </a:p>
        </p:txBody>
      </p:sp>
      <p:sp>
        <p:nvSpPr>
          <p:cNvPr id="5" name="正方形/長方形 4">
            <a:extLst>
              <a:ext uri="{FF2B5EF4-FFF2-40B4-BE49-F238E27FC236}">
                <a16:creationId xmlns:a16="http://schemas.microsoft.com/office/drawing/2014/main" id="{A115B290-6D51-40E9-9512-39B20C627EA0}"/>
              </a:ext>
            </a:extLst>
          </p:cNvPr>
          <p:cNvSpPr/>
          <p:nvPr/>
        </p:nvSpPr>
        <p:spPr>
          <a:xfrm>
            <a:off x="224047" y="601133"/>
            <a:ext cx="1412400" cy="178215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再生</a:t>
            </a:r>
            <a:endParaRPr kumimoji="1" lang="en-US" altLang="ja-JP" sz="2800" b="1" dirty="0"/>
          </a:p>
          <a:p>
            <a:pPr algn="ctr"/>
            <a:r>
              <a:rPr kumimoji="1" lang="ja-JP" altLang="en-US" sz="2800" b="1" dirty="0"/>
              <a:t>可能</a:t>
            </a:r>
            <a:endParaRPr kumimoji="1" lang="en-US" altLang="ja-JP" sz="2800" b="1" dirty="0"/>
          </a:p>
          <a:p>
            <a:pPr algn="ctr"/>
            <a:r>
              <a:rPr kumimoji="1" lang="ja-JP" altLang="en-US" sz="2800" b="1" dirty="0"/>
              <a:t>エネ</a:t>
            </a:r>
            <a:endParaRPr kumimoji="1" lang="en-US" altLang="ja-JP" sz="2800" b="1" dirty="0"/>
          </a:p>
          <a:p>
            <a:pPr algn="ctr"/>
            <a:r>
              <a:rPr kumimoji="1" lang="ja-JP" altLang="en-US" sz="2800" b="1" dirty="0"/>
              <a:t>ルギー</a:t>
            </a:r>
            <a:endParaRPr kumimoji="1" lang="en-US" altLang="ja-JP" sz="2800" b="1" dirty="0"/>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587799" y="702976"/>
            <a:ext cx="8974781" cy="1569660"/>
          </a:xfrm>
          <a:prstGeom prst="rect">
            <a:avLst/>
          </a:prstGeom>
          <a:noFill/>
        </p:spPr>
        <p:txBody>
          <a:bodyPr wrap="square" rtlCol="0">
            <a:spAutoFit/>
          </a:bodyPr>
          <a:lstStyle/>
          <a:p>
            <a:pPr algn="ctr"/>
            <a:r>
              <a:rPr kumimoji="1" lang="ja-JP" altLang="en-US" sz="4800" b="1" dirty="0">
                <a:latin typeface="Meiryo UI" panose="020B0604030504040204" pitchFamily="50" charset="-128"/>
                <a:ea typeface="Meiryo UI" panose="020B0604030504040204" pitchFamily="50" charset="-128"/>
              </a:rPr>
              <a:t>日本国内における</a:t>
            </a:r>
            <a:endParaRPr kumimoji="1" lang="en-US" altLang="ja-JP" sz="4800" b="1" dirty="0">
              <a:latin typeface="Meiryo UI" panose="020B0604030504040204" pitchFamily="50" charset="-128"/>
              <a:ea typeface="Meiryo UI" panose="020B0604030504040204" pitchFamily="50" charset="-128"/>
            </a:endParaRPr>
          </a:p>
          <a:p>
            <a:pPr algn="ctr"/>
            <a:r>
              <a:rPr kumimoji="1" lang="ja-JP" altLang="en-US" sz="4800" b="1" dirty="0">
                <a:latin typeface="Meiryo UI" panose="020B0604030504040204" pitchFamily="50" charset="-128"/>
                <a:ea typeface="Meiryo UI" panose="020B0604030504040204" pitchFamily="50" charset="-128"/>
              </a:rPr>
              <a:t>再生可能エネルギー技術等の導入</a:t>
            </a: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8072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00994"/>
            <a:ext cx="10337800" cy="1832877"/>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717288"/>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310860" y="4240997"/>
            <a:ext cx="9251720" cy="1569660"/>
          </a:xfrm>
          <a:prstGeom prst="rect">
            <a:avLst/>
          </a:prstGeom>
          <a:noFill/>
        </p:spPr>
        <p:txBody>
          <a:bodyPr wrap="square" rtlCol="0">
            <a:spAutoFit/>
          </a:bodyPr>
          <a:lstStyle/>
          <a:p>
            <a:r>
              <a:rPr kumimoji="1" lang="ja-JP" altLang="en-US" sz="2400" b="1" dirty="0">
                <a:latin typeface="+mn-ea"/>
              </a:rPr>
              <a:t>当社は、資金調達を行い、風力約</a:t>
            </a:r>
            <a:r>
              <a:rPr kumimoji="1" lang="en-US" altLang="ja-JP" sz="2400" b="1" dirty="0">
                <a:latin typeface="+mn-ea"/>
              </a:rPr>
              <a:t>400</a:t>
            </a:r>
            <a:r>
              <a:rPr kumimoji="1" lang="ja-JP" altLang="en-US" sz="2400" b="1" dirty="0">
                <a:latin typeface="+mn-ea"/>
              </a:rPr>
              <a:t>ヵ所・太陽光約</a:t>
            </a:r>
            <a:r>
              <a:rPr kumimoji="1" lang="en-US" altLang="ja-JP" sz="2400" b="1" dirty="0">
                <a:latin typeface="+mn-ea"/>
              </a:rPr>
              <a:t>300</a:t>
            </a:r>
            <a:r>
              <a:rPr kumimoji="1" lang="ja-JP" altLang="en-US" sz="2400" b="1" dirty="0">
                <a:latin typeface="+mn-ea"/>
              </a:rPr>
              <a:t>ヵ所の</a:t>
            </a:r>
            <a:r>
              <a:rPr kumimoji="1" lang="en-US" altLang="ja-JP" sz="2400" b="1" dirty="0">
                <a:latin typeface="+mn-ea"/>
              </a:rPr>
              <a:t>FIT/FIP</a:t>
            </a:r>
            <a:r>
              <a:rPr kumimoji="1" lang="ja-JP" altLang="en-US" sz="2400" b="1" dirty="0">
                <a:latin typeface="+mn-ea"/>
              </a:rPr>
              <a:t>認定を取得し、設備導入・販売を進めてまいりました。今後は、風力・太陽光にとどまらず、日本企業の優れた再エネ技術等の導入や炭素クレジットの確保に取り組んでまいります。</a:t>
            </a:r>
            <a:endParaRPr kumimoji="1" lang="en-US" altLang="ja-JP" sz="2400" b="1" dirty="0"/>
          </a:p>
        </p:txBody>
      </p:sp>
      <p:sp>
        <p:nvSpPr>
          <p:cNvPr id="42" name="正方形/長方形 41">
            <a:extLst>
              <a:ext uri="{FF2B5EF4-FFF2-40B4-BE49-F238E27FC236}">
                <a16:creationId xmlns:a16="http://schemas.microsoft.com/office/drawing/2014/main" id="{A459186A-78F0-4F10-8F81-744BCCAA2BB4}"/>
              </a:ext>
            </a:extLst>
          </p:cNvPr>
          <p:cNvSpPr/>
          <p:nvPr/>
        </p:nvSpPr>
        <p:spPr>
          <a:xfrm>
            <a:off x="241299" y="6067331"/>
            <a:ext cx="1085773" cy="612575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6041730"/>
            <a:ext cx="10337800" cy="6152658"/>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529631" y="2703721"/>
            <a:ext cx="9162182" cy="523220"/>
          </a:xfrm>
          <a:prstGeom prst="rect">
            <a:avLst/>
          </a:prstGeom>
          <a:noFill/>
        </p:spPr>
        <p:txBody>
          <a:bodyPr wrap="square" rtlCol="0">
            <a:spAutoFit/>
          </a:bodyPr>
          <a:lstStyle/>
          <a:p>
            <a:pPr algn="ctr"/>
            <a:r>
              <a:rPr kumimoji="1" lang="ja-JP" altLang="en-US" sz="2700" b="1" dirty="0"/>
              <a:t>株式会社グリーンエコエナジー・アセットマネジメント</a:t>
            </a:r>
            <a:endParaRPr kumimoji="1" lang="en-US" altLang="ja-JP" sz="2700" b="1" dirty="0"/>
          </a:p>
        </p:txBody>
      </p:sp>
      <p:sp>
        <p:nvSpPr>
          <p:cNvPr id="34" name="正方形/長方形 33">
            <a:extLst>
              <a:ext uri="{FF2B5EF4-FFF2-40B4-BE49-F238E27FC236}">
                <a16:creationId xmlns:a16="http://schemas.microsoft.com/office/drawing/2014/main" id="{2039EEE3-35F8-4B71-8962-E642A02257D2}"/>
              </a:ext>
            </a:extLst>
          </p:cNvPr>
          <p:cNvSpPr/>
          <p:nvPr/>
        </p:nvSpPr>
        <p:spPr>
          <a:xfrm>
            <a:off x="231143" y="3442182"/>
            <a:ext cx="3290858" cy="58477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63627"/>
            <a:ext cx="7009004" cy="536791"/>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dirty="0">
                <a:latin typeface="+mn-ea"/>
              </a:rPr>
              <a:t>令和</a:t>
            </a:r>
            <a:r>
              <a:rPr kumimoji="1" lang="ja-JP" altLang="en-US" sz="2000">
                <a:latin typeface="+mn-ea"/>
              </a:rPr>
              <a:t>８年１月２２日</a:t>
            </a:r>
            <a:r>
              <a:rPr kumimoji="1" lang="ja-JP" altLang="en-US" sz="2000" dirty="0">
                <a:latin typeface="+mn-ea"/>
              </a:rPr>
              <a:t>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sp>
        <p:nvSpPr>
          <p:cNvPr id="27" name="テキスト ボックス 26">
            <a:extLst>
              <a:ext uri="{FF2B5EF4-FFF2-40B4-BE49-F238E27FC236}">
                <a16:creationId xmlns:a16="http://schemas.microsoft.com/office/drawing/2014/main" id="{ADE5A719-01F5-AB1A-7A64-B5B60AC4107A}"/>
              </a:ext>
            </a:extLst>
          </p:cNvPr>
          <p:cNvSpPr txBox="1"/>
          <p:nvPr/>
        </p:nvSpPr>
        <p:spPr>
          <a:xfrm>
            <a:off x="1498703" y="9976626"/>
            <a:ext cx="2870013" cy="369332"/>
          </a:xfrm>
          <a:prstGeom prst="rect">
            <a:avLst/>
          </a:prstGeom>
          <a:noFill/>
        </p:spPr>
        <p:txBody>
          <a:bodyPr wrap="square" rtlCol="0">
            <a:spAutoFit/>
          </a:bodyPr>
          <a:lstStyle/>
          <a:p>
            <a:r>
              <a:rPr kumimoji="1" lang="ja-JP" altLang="en-US" b="1" dirty="0">
                <a:latin typeface="+mn-ea"/>
              </a:rPr>
              <a:t>◆</a:t>
            </a:r>
            <a:r>
              <a:rPr kumimoji="1" lang="en-US" altLang="ja-JP" b="1" dirty="0">
                <a:latin typeface="+mn-ea"/>
              </a:rPr>
              <a:t>CO2</a:t>
            </a:r>
            <a:r>
              <a:rPr kumimoji="1" lang="ja-JP" altLang="en-US" b="1" dirty="0"/>
              <a:t>排出量削減</a:t>
            </a:r>
          </a:p>
        </p:txBody>
      </p:sp>
      <p:sp>
        <p:nvSpPr>
          <p:cNvPr id="33" name="テキスト ボックス 32">
            <a:extLst>
              <a:ext uri="{FF2B5EF4-FFF2-40B4-BE49-F238E27FC236}">
                <a16:creationId xmlns:a16="http://schemas.microsoft.com/office/drawing/2014/main" id="{D1C9C74A-E0AB-5884-8226-1272CCA926F0}"/>
              </a:ext>
            </a:extLst>
          </p:cNvPr>
          <p:cNvSpPr txBox="1"/>
          <p:nvPr/>
        </p:nvSpPr>
        <p:spPr>
          <a:xfrm>
            <a:off x="1384496" y="6185811"/>
            <a:ext cx="3231048" cy="461665"/>
          </a:xfrm>
          <a:prstGeom prst="rect">
            <a:avLst/>
          </a:prstGeom>
          <a:noFill/>
        </p:spPr>
        <p:txBody>
          <a:bodyPr wrap="square" rtlCol="0">
            <a:spAutoFit/>
          </a:bodyPr>
          <a:lstStyle/>
          <a:p>
            <a:r>
              <a:rPr kumimoji="1" lang="en-US" altLang="ja-JP" sz="2400" b="1" dirty="0">
                <a:latin typeface="+mn-ea"/>
              </a:rPr>
              <a:t>1</a:t>
            </a:r>
            <a:r>
              <a:rPr kumimoji="1" lang="ja-JP" altLang="en-US" sz="2400" b="1" dirty="0">
                <a:latin typeface="+mn-ea"/>
              </a:rPr>
              <a:t>．技術導入フロー</a:t>
            </a:r>
          </a:p>
        </p:txBody>
      </p:sp>
      <p:grpSp>
        <p:nvGrpSpPr>
          <p:cNvPr id="2" name="グループ化 1">
            <a:extLst>
              <a:ext uri="{FF2B5EF4-FFF2-40B4-BE49-F238E27FC236}">
                <a16:creationId xmlns:a16="http://schemas.microsoft.com/office/drawing/2014/main" id="{788E7A15-04EE-6932-4F3F-1084E17D9865}"/>
              </a:ext>
            </a:extLst>
          </p:cNvPr>
          <p:cNvGrpSpPr/>
          <p:nvPr/>
        </p:nvGrpSpPr>
        <p:grpSpPr>
          <a:xfrm>
            <a:off x="7590557" y="6494782"/>
            <a:ext cx="2464997" cy="2464997"/>
            <a:chOff x="837855" y="4086723"/>
            <a:chExt cx="2276400" cy="2294818"/>
          </a:xfrm>
        </p:grpSpPr>
        <p:grpSp>
          <p:nvGrpSpPr>
            <p:cNvPr id="3" name="グループ化 2">
              <a:extLst>
                <a:ext uri="{FF2B5EF4-FFF2-40B4-BE49-F238E27FC236}">
                  <a16:creationId xmlns:a16="http://schemas.microsoft.com/office/drawing/2014/main" id="{8F24EF3B-470C-8C8B-01B6-555777FBE141}"/>
                </a:ext>
              </a:extLst>
            </p:cNvPr>
            <p:cNvGrpSpPr/>
            <p:nvPr/>
          </p:nvGrpSpPr>
          <p:grpSpPr>
            <a:xfrm>
              <a:off x="837855" y="4086723"/>
              <a:ext cx="2276400" cy="2276400"/>
              <a:chOff x="837855" y="4086723"/>
              <a:chExt cx="2276400" cy="2276400"/>
            </a:xfrm>
          </p:grpSpPr>
          <p:pic>
            <p:nvPicPr>
              <p:cNvPr id="14" name="図 13">
                <a:extLst>
                  <a:ext uri="{FF2B5EF4-FFF2-40B4-BE49-F238E27FC236}">
                    <a16:creationId xmlns:a16="http://schemas.microsoft.com/office/drawing/2014/main" id="{39612D62-CC21-0250-77E0-48D3BE998170}"/>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l="1396" t="18894" r="1396" b="8394"/>
              <a:stretch/>
            </p:blipFill>
            <p:spPr>
              <a:xfrm>
                <a:off x="838455" y="4086723"/>
                <a:ext cx="2275200" cy="2275200"/>
              </a:xfrm>
              <a:custGeom>
                <a:avLst/>
                <a:gdLst>
                  <a:gd name="connsiteX0" fmla="*/ 1137600 w 2275200"/>
                  <a:gd name="connsiteY0" fmla="*/ 0 h 2275200"/>
                  <a:gd name="connsiteX1" fmla="*/ 2275200 w 2275200"/>
                  <a:gd name="connsiteY1" fmla="*/ 1137600 h 2275200"/>
                  <a:gd name="connsiteX2" fmla="*/ 1137600 w 2275200"/>
                  <a:gd name="connsiteY2" fmla="*/ 2275200 h 2275200"/>
                  <a:gd name="connsiteX3" fmla="*/ 0 w 2275200"/>
                  <a:gd name="connsiteY3" fmla="*/ 1137600 h 2275200"/>
                  <a:gd name="connsiteX4" fmla="*/ 1137600 w 2275200"/>
                  <a:gd name="connsiteY4" fmla="*/ 0 h 2275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5200" h="2275200">
                    <a:moveTo>
                      <a:pt x="1137600" y="0"/>
                    </a:moveTo>
                    <a:cubicBezTo>
                      <a:pt x="1765879" y="0"/>
                      <a:pt x="2275200" y="509321"/>
                      <a:pt x="2275200" y="1137600"/>
                    </a:cubicBezTo>
                    <a:cubicBezTo>
                      <a:pt x="2275200" y="1765879"/>
                      <a:pt x="1765879" y="2275200"/>
                      <a:pt x="1137600" y="2275200"/>
                    </a:cubicBezTo>
                    <a:cubicBezTo>
                      <a:pt x="509321" y="2275200"/>
                      <a:pt x="0" y="1765879"/>
                      <a:pt x="0" y="1137600"/>
                    </a:cubicBezTo>
                    <a:cubicBezTo>
                      <a:pt x="0" y="509321"/>
                      <a:pt x="509321" y="0"/>
                      <a:pt x="1137600" y="0"/>
                    </a:cubicBezTo>
                    <a:close/>
                  </a:path>
                </a:pathLst>
              </a:custGeom>
            </p:spPr>
          </p:pic>
          <p:sp>
            <p:nvSpPr>
              <p:cNvPr id="15" name="楕円 14">
                <a:extLst>
                  <a:ext uri="{FF2B5EF4-FFF2-40B4-BE49-F238E27FC236}">
                    <a16:creationId xmlns:a16="http://schemas.microsoft.com/office/drawing/2014/main" id="{653D600B-C488-3395-6DA8-6CD61455BB9E}"/>
                  </a:ext>
                </a:extLst>
              </p:cNvPr>
              <p:cNvSpPr/>
              <p:nvPr/>
            </p:nvSpPr>
            <p:spPr>
              <a:xfrm>
                <a:off x="837855" y="4086723"/>
                <a:ext cx="2276400" cy="2276400"/>
              </a:xfrm>
              <a:prstGeom prst="ellipse">
                <a:avLst/>
              </a:prstGeom>
              <a:noFill/>
              <a:ln w="53975">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 name="円弧 10">
              <a:extLst>
                <a:ext uri="{FF2B5EF4-FFF2-40B4-BE49-F238E27FC236}">
                  <a16:creationId xmlns:a16="http://schemas.microsoft.com/office/drawing/2014/main" id="{0F771F6A-8AAA-0CA4-8C33-A9EF0EDA6493}"/>
                </a:ext>
              </a:extLst>
            </p:cNvPr>
            <p:cNvSpPr/>
            <p:nvPr/>
          </p:nvSpPr>
          <p:spPr>
            <a:xfrm rot="19440603">
              <a:off x="838454" y="4106341"/>
              <a:ext cx="2275200" cy="2275200"/>
            </a:xfrm>
            <a:prstGeom prst="arc">
              <a:avLst>
                <a:gd name="adj1" fmla="val 16200000"/>
                <a:gd name="adj2" fmla="val 3407230"/>
              </a:avLst>
            </a:prstGeom>
            <a:ln w="635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grpSp>
      <p:grpSp>
        <p:nvGrpSpPr>
          <p:cNvPr id="16" name="グループ化 15">
            <a:extLst>
              <a:ext uri="{FF2B5EF4-FFF2-40B4-BE49-F238E27FC236}">
                <a16:creationId xmlns:a16="http://schemas.microsoft.com/office/drawing/2014/main" id="{57CEAB1E-E553-D27D-F116-6974BB291B66}"/>
              </a:ext>
            </a:extLst>
          </p:cNvPr>
          <p:cNvGrpSpPr/>
          <p:nvPr/>
        </p:nvGrpSpPr>
        <p:grpSpPr>
          <a:xfrm>
            <a:off x="7591172" y="9349219"/>
            <a:ext cx="2464348" cy="2464348"/>
            <a:chOff x="1485321" y="2599964"/>
            <a:chExt cx="1980579" cy="1980408"/>
          </a:xfrm>
        </p:grpSpPr>
        <p:grpSp>
          <p:nvGrpSpPr>
            <p:cNvPr id="21" name="グループ化 20">
              <a:extLst>
                <a:ext uri="{FF2B5EF4-FFF2-40B4-BE49-F238E27FC236}">
                  <a16:creationId xmlns:a16="http://schemas.microsoft.com/office/drawing/2014/main" id="{79F3E882-72C1-A3E3-F4F1-4B7B754494BD}"/>
                </a:ext>
              </a:extLst>
            </p:cNvPr>
            <p:cNvGrpSpPr/>
            <p:nvPr/>
          </p:nvGrpSpPr>
          <p:grpSpPr>
            <a:xfrm>
              <a:off x="1485900" y="2599964"/>
              <a:ext cx="1980000" cy="1980408"/>
              <a:chOff x="1485900" y="2599964"/>
              <a:chExt cx="1980000" cy="1980408"/>
            </a:xfrm>
          </p:grpSpPr>
          <p:pic>
            <p:nvPicPr>
              <p:cNvPr id="25" name="図 24">
                <a:extLst>
                  <a:ext uri="{FF2B5EF4-FFF2-40B4-BE49-F238E27FC236}">
                    <a16:creationId xmlns:a16="http://schemas.microsoft.com/office/drawing/2014/main" id="{C87FE8CB-5814-633A-A95C-55BC34361766}"/>
                  </a:ext>
                </a:extLst>
              </p:cNvPr>
              <p:cNvPicPr>
                <a:picLocks noChangeAspect="1" noChangeArrowheads="1"/>
              </p:cNvPicPr>
              <p:nvPr/>
            </p:nvPicPr>
            <p:blipFill rotWithShape="1">
              <a:blip r:embed="rId4" cstate="print">
                <a:extLst>
                  <a:ext uri="{28A0092B-C50C-407E-A947-70E740481C1C}">
                    <a14:useLocalDpi xmlns:a14="http://schemas.microsoft.com/office/drawing/2010/main"/>
                  </a:ext>
                </a:extLst>
              </a:blip>
              <a:srcRect l="20679" r="21931"/>
              <a:stretch/>
            </p:blipFill>
            <p:spPr bwMode="auto">
              <a:xfrm>
                <a:off x="1485900" y="2600372"/>
                <a:ext cx="1980000" cy="1980000"/>
              </a:xfrm>
              <a:custGeom>
                <a:avLst/>
                <a:gdLst>
                  <a:gd name="connsiteX0" fmla="*/ 990000 w 1980000"/>
                  <a:gd name="connsiteY0" fmla="*/ 0 h 1980000"/>
                  <a:gd name="connsiteX1" fmla="*/ 1980000 w 1980000"/>
                  <a:gd name="connsiteY1" fmla="*/ 990000 h 1980000"/>
                  <a:gd name="connsiteX2" fmla="*/ 990000 w 1980000"/>
                  <a:gd name="connsiteY2" fmla="*/ 1980000 h 1980000"/>
                  <a:gd name="connsiteX3" fmla="*/ 0 w 1980000"/>
                  <a:gd name="connsiteY3" fmla="*/ 990000 h 1980000"/>
                  <a:gd name="connsiteX4" fmla="*/ 990000 w 1980000"/>
                  <a:gd name="connsiteY4" fmla="*/ 0 h 198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0000" h="1980000">
                    <a:moveTo>
                      <a:pt x="990000" y="0"/>
                    </a:moveTo>
                    <a:cubicBezTo>
                      <a:pt x="1536762" y="0"/>
                      <a:pt x="1980000" y="443238"/>
                      <a:pt x="1980000" y="990000"/>
                    </a:cubicBezTo>
                    <a:cubicBezTo>
                      <a:pt x="1980000" y="1536762"/>
                      <a:pt x="1536762" y="1980000"/>
                      <a:pt x="990000" y="1980000"/>
                    </a:cubicBezTo>
                    <a:cubicBezTo>
                      <a:pt x="443238" y="1980000"/>
                      <a:pt x="0" y="1536762"/>
                      <a:pt x="0" y="990000"/>
                    </a:cubicBezTo>
                    <a:cubicBezTo>
                      <a:pt x="0" y="443238"/>
                      <a:pt x="443238" y="0"/>
                      <a:pt x="990000" y="0"/>
                    </a:cubicBezTo>
                    <a:close/>
                  </a:path>
                </a:pathLst>
              </a:custGeom>
              <a:noFill/>
              <a:extLst>
                <a:ext uri="{909E8E84-426E-40DD-AFC4-6F175D3DCCD1}">
                  <a14:hiddenFill xmlns:a14="http://schemas.microsoft.com/office/drawing/2010/main">
                    <a:solidFill>
                      <a:srgbClr val="FFFFFF"/>
                    </a:solidFill>
                  </a14:hiddenFill>
                </a:ext>
              </a:extLst>
            </p:spPr>
          </p:pic>
          <p:sp>
            <p:nvSpPr>
              <p:cNvPr id="26" name="楕円 25">
                <a:extLst>
                  <a:ext uri="{FF2B5EF4-FFF2-40B4-BE49-F238E27FC236}">
                    <a16:creationId xmlns:a16="http://schemas.microsoft.com/office/drawing/2014/main" id="{65C465A0-A63F-9B9C-601F-CD6A72C6FA48}"/>
                  </a:ext>
                </a:extLst>
              </p:cNvPr>
              <p:cNvSpPr/>
              <p:nvPr/>
            </p:nvSpPr>
            <p:spPr>
              <a:xfrm>
                <a:off x="1485900" y="2599964"/>
                <a:ext cx="1980000" cy="1980000"/>
              </a:xfrm>
              <a:prstGeom prst="ellipse">
                <a:avLst/>
              </a:prstGeom>
              <a:noFill/>
              <a:ln w="53975">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3" name="円弧 22">
              <a:extLst>
                <a:ext uri="{FF2B5EF4-FFF2-40B4-BE49-F238E27FC236}">
                  <a16:creationId xmlns:a16="http://schemas.microsoft.com/office/drawing/2014/main" id="{B4B6B509-2799-C4AE-C0F0-CF5AFC56CDFD}"/>
                </a:ext>
              </a:extLst>
            </p:cNvPr>
            <p:cNvSpPr/>
            <p:nvPr/>
          </p:nvSpPr>
          <p:spPr>
            <a:xfrm rot="7145062">
              <a:off x="1485435" y="2599907"/>
              <a:ext cx="1979886" cy="1980114"/>
            </a:xfrm>
            <a:prstGeom prst="arc">
              <a:avLst>
                <a:gd name="adj1" fmla="val 16200000"/>
                <a:gd name="adj2" fmla="val 3407230"/>
              </a:avLst>
            </a:prstGeom>
            <a:ln w="635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grpSp>
      <p:sp>
        <p:nvSpPr>
          <p:cNvPr id="29" name="テキスト ボックス 28">
            <a:extLst>
              <a:ext uri="{FF2B5EF4-FFF2-40B4-BE49-F238E27FC236}">
                <a16:creationId xmlns:a16="http://schemas.microsoft.com/office/drawing/2014/main" id="{FB89EE3A-E64E-4AA5-EEF4-D1E6DD6F7690}"/>
              </a:ext>
            </a:extLst>
          </p:cNvPr>
          <p:cNvSpPr txBox="1"/>
          <p:nvPr/>
        </p:nvSpPr>
        <p:spPr>
          <a:xfrm>
            <a:off x="1487020" y="6757061"/>
            <a:ext cx="5438205" cy="369332"/>
          </a:xfrm>
          <a:prstGeom prst="rect">
            <a:avLst/>
          </a:prstGeom>
          <a:ln w="19050">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wrap="square" rtlCol="0">
            <a:spAutoFit/>
          </a:bodyPr>
          <a:lstStyle/>
          <a:p>
            <a:endParaRPr kumimoji="1" lang="en-US" altLang="ja-JP" dirty="0">
              <a:solidFill>
                <a:schemeClr val="tx1"/>
              </a:solidFill>
            </a:endParaRPr>
          </a:p>
        </p:txBody>
      </p:sp>
      <p:sp>
        <p:nvSpPr>
          <p:cNvPr id="30" name="テキスト ボックス 29">
            <a:extLst>
              <a:ext uri="{FF2B5EF4-FFF2-40B4-BE49-F238E27FC236}">
                <a16:creationId xmlns:a16="http://schemas.microsoft.com/office/drawing/2014/main" id="{A104B6B4-B552-9426-C4BD-3505CCA5668F}"/>
              </a:ext>
            </a:extLst>
          </p:cNvPr>
          <p:cNvSpPr txBox="1"/>
          <p:nvPr/>
        </p:nvSpPr>
        <p:spPr>
          <a:xfrm>
            <a:off x="1487020" y="6783712"/>
            <a:ext cx="5440887" cy="369332"/>
          </a:xfrm>
          <a:prstGeom prst="rect">
            <a:avLst/>
          </a:prstGeom>
          <a:noFill/>
        </p:spPr>
        <p:txBody>
          <a:bodyPr wrap="square" rtlCol="0">
            <a:spAutoFit/>
          </a:bodyPr>
          <a:lstStyle/>
          <a:p>
            <a:pPr algn="ctr"/>
            <a:r>
              <a:rPr kumimoji="1" lang="ja-JP" altLang="en-US" dirty="0"/>
              <a:t>事業化検討</a:t>
            </a:r>
            <a:r>
              <a:rPr kumimoji="1" lang="en-US" altLang="ja-JP" dirty="0"/>
              <a:t>(</a:t>
            </a:r>
            <a:r>
              <a:rPr kumimoji="1" lang="ja-JP" altLang="en-US" dirty="0"/>
              <a:t>現地への技術適用方法・事業採算性</a:t>
            </a:r>
            <a:r>
              <a:rPr kumimoji="1" lang="en-US" altLang="ja-JP" dirty="0"/>
              <a:t>)</a:t>
            </a:r>
            <a:endParaRPr kumimoji="1" lang="ja-JP" altLang="en-US" dirty="0"/>
          </a:p>
        </p:txBody>
      </p:sp>
      <p:sp>
        <p:nvSpPr>
          <p:cNvPr id="31" name="テキスト ボックス 30">
            <a:extLst>
              <a:ext uri="{FF2B5EF4-FFF2-40B4-BE49-F238E27FC236}">
                <a16:creationId xmlns:a16="http://schemas.microsoft.com/office/drawing/2014/main" id="{5B6BD5B3-895B-7D12-51F5-6EB44B64E5A8}"/>
              </a:ext>
            </a:extLst>
          </p:cNvPr>
          <p:cNvSpPr txBox="1"/>
          <p:nvPr/>
        </p:nvSpPr>
        <p:spPr>
          <a:xfrm>
            <a:off x="1492231" y="7841505"/>
            <a:ext cx="5432993" cy="369332"/>
          </a:xfrm>
          <a:prstGeom prst="rect">
            <a:avLst/>
          </a:prstGeom>
          <a:ln w="19050">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a:defRPr kumimoji="1">
                <a:solidFill>
                  <a:schemeClr val="tx1"/>
                </a:solidFill>
              </a:defRPr>
            </a:lvl1pPr>
          </a:lstStyle>
          <a:p>
            <a:endParaRPr lang="en-US" altLang="ja-JP" dirty="0"/>
          </a:p>
        </p:txBody>
      </p:sp>
      <p:sp>
        <p:nvSpPr>
          <p:cNvPr id="37" name="矢印: 下 36">
            <a:extLst>
              <a:ext uri="{FF2B5EF4-FFF2-40B4-BE49-F238E27FC236}">
                <a16:creationId xmlns:a16="http://schemas.microsoft.com/office/drawing/2014/main" id="{04744FB4-363D-24D7-149F-07342A8FF578}"/>
              </a:ext>
            </a:extLst>
          </p:cNvPr>
          <p:cNvSpPr/>
          <p:nvPr/>
        </p:nvSpPr>
        <p:spPr>
          <a:xfrm>
            <a:off x="3959696" y="7138420"/>
            <a:ext cx="294506" cy="150126"/>
          </a:xfrm>
          <a:prstGeom prst="downArrow">
            <a:avLst>
              <a:gd name="adj1" fmla="val 50000"/>
              <a:gd name="adj2" fmla="val 58617"/>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a:extLst>
              <a:ext uri="{FF2B5EF4-FFF2-40B4-BE49-F238E27FC236}">
                <a16:creationId xmlns:a16="http://schemas.microsoft.com/office/drawing/2014/main" id="{61CF3E8B-6B6F-91D4-7DAE-53E22B1A0670}"/>
              </a:ext>
            </a:extLst>
          </p:cNvPr>
          <p:cNvSpPr txBox="1"/>
          <p:nvPr/>
        </p:nvSpPr>
        <p:spPr>
          <a:xfrm>
            <a:off x="1487021" y="7300373"/>
            <a:ext cx="5438204" cy="369332"/>
          </a:xfrm>
          <a:prstGeom prst="rect">
            <a:avLst/>
          </a:prstGeom>
          <a:ln w="19050">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a:defRPr kumimoji="1">
                <a:solidFill>
                  <a:schemeClr val="tx1"/>
                </a:solidFill>
              </a:defRPr>
            </a:lvl1pPr>
          </a:lstStyle>
          <a:p>
            <a:endParaRPr lang="en-US" altLang="ja-JP" dirty="0"/>
          </a:p>
        </p:txBody>
      </p:sp>
      <p:sp>
        <p:nvSpPr>
          <p:cNvPr id="46" name="テキスト ボックス 45">
            <a:extLst>
              <a:ext uri="{FF2B5EF4-FFF2-40B4-BE49-F238E27FC236}">
                <a16:creationId xmlns:a16="http://schemas.microsoft.com/office/drawing/2014/main" id="{F2D38FE1-9827-7E4F-1D6E-64AD20D41CCB}"/>
              </a:ext>
            </a:extLst>
          </p:cNvPr>
          <p:cNvSpPr txBox="1"/>
          <p:nvPr/>
        </p:nvSpPr>
        <p:spPr>
          <a:xfrm>
            <a:off x="1498704" y="7316854"/>
            <a:ext cx="5432990" cy="369332"/>
          </a:xfrm>
          <a:prstGeom prst="rect">
            <a:avLst/>
          </a:prstGeom>
          <a:noFill/>
        </p:spPr>
        <p:txBody>
          <a:bodyPr wrap="square" rtlCol="0">
            <a:spAutoFit/>
          </a:bodyPr>
          <a:lstStyle/>
          <a:p>
            <a:pPr algn="ctr"/>
            <a:r>
              <a:rPr kumimoji="1" lang="ja-JP" altLang="en-US" dirty="0"/>
              <a:t>資金調達</a:t>
            </a:r>
            <a:r>
              <a:rPr kumimoji="1" lang="en-US" altLang="ja-JP" dirty="0"/>
              <a:t>(</a:t>
            </a:r>
            <a:r>
              <a:rPr kumimoji="1" lang="ja-JP" altLang="en-US" dirty="0"/>
              <a:t>投資家の獲得・クラウドファンディング</a:t>
            </a:r>
            <a:r>
              <a:rPr kumimoji="1" lang="en-US" altLang="ja-JP" dirty="0"/>
              <a:t>)</a:t>
            </a:r>
            <a:endParaRPr kumimoji="1" lang="ja-JP" altLang="en-US" dirty="0"/>
          </a:p>
        </p:txBody>
      </p:sp>
      <p:sp>
        <p:nvSpPr>
          <p:cNvPr id="47" name="テキスト ボックス 46">
            <a:extLst>
              <a:ext uri="{FF2B5EF4-FFF2-40B4-BE49-F238E27FC236}">
                <a16:creationId xmlns:a16="http://schemas.microsoft.com/office/drawing/2014/main" id="{67921DA0-9E4F-DD4A-EFA1-ADF3B24B63EA}"/>
              </a:ext>
            </a:extLst>
          </p:cNvPr>
          <p:cNvSpPr txBox="1"/>
          <p:nvPr/>
        </p:nvSpPr>
        <p:spPr>
          <a:xfrm>
            <a:off x="1487020" y="7871046"/>
            <a:ext cx="5432990" cy="369332"/>
          </a:xfrm>
          <a:prstGeom prst="rect">
            <a:avLst/>
          </a:prstGeom>
          <a:noFill/>
        </p:spPr>
        <p:txBody>
          <a:bodyPr wrap="square" rtlCol="0">
            <a:spAutoFit/>
          </a:bodyPr>
          <a:lstStyle/>
          <a:p>
            <a:pPr marL="266700" indent="-266700" algn="ctr"/>
            <a:r>
              <a:rPr kumimoji="1" lang="ja-JP" altLang="en-US" dirty="0"/>
              <a:t>技術導入・進捗管理</a:t>
            </a:r>
            <a:endParaRPr kumimoji="1" lang="en-US" altLang="ja-JP" dirty="0"/>
          </a:p>
        </p:txBody>
      </p:sp>
      <p:sp>
        <p:nvSpPr>
          <p:cNvPr id="49" name="テキスト ボックス 48">
            <a:extLst>
              <a:ext uri="{FF2B5EF4-FFF2-40B4-BE49-F238E27FC236}">
                <a16:creationId xmlns:a16="http://schemas.microsoft.com/office/drawing/2014/main" id="{88B0C4A9-53AD-69D9-3B2E-59FCA76C2A65}"/>
              </a:ext>
            </a:extLst>
          </p:cNvPr>
          <p:cNvSpPr txBox="1"/>
          <p:nvPr/>
        </p:nvSpPr>
        <p:spPr>
          <a:xfrm>
            <a:off x="1492232" y="8399129"/>
            <a:ext cx="5432992" cy="369332"/>
          </a:xfrm>
          <a:prstGeom prst="rect">
            <a:avLst/>
          </a:prstGeom>
          <a:ln w="19050">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a:defRPr kumimoji="1">
                <a:solidFill>
                  <a:schemeClr val="tx1"/>
                </a:solidFill>
              </a:defRPr>
            </a:lvl1pPr>
          </a:lstStyle>
          <a:p>
            <a:endParaRPr lang="en-US" altLang="ja-JP" dirty="0"/>
          </a:p>
        </p:txBody>
      </p:sp>
      <p:sp>
        <p:nvSpPr>
          <p:cNvPr id="50" name="テキスト ボックス 49">
            <a:extLst>
              <a:ext uri="{FF2B5EF4-FFF2-40B4-BE49-F238E27FC236}">
                <a16:creationId xmlns:a16="http://schemas.microsoft.com/office/drawing/2014/main" id="{EC93004A-F670-2852-19C5-6D04C21D6A81}"/>
              </a:ext>
            </a:extLst>
          </p:cNvPr>
          <p:cNvSpPr txBox="1"/>
          <p:nvPr/>
        </p:nvSpPr>
        <p:spPr>
          <a:xfrm>
            <a:off x="1529631" y="8436252"/>
            <a:ext cx="5432990" cy="369332"/>
          </a:xfrm>
          <a:prstGeom prst="rect">
            <a:avLst/>
          </a:prstGeom>
          <a:noFill/>
        </p:spPr>
        <p:txBody>
          <a:bodyPr wrap="square" rtlCol="0">
            <a:spAutoFit/>
          </a:bodyPr>
          <a:lstStyle/>
          <a:p>
            <a:pPr marL="266700" indent="-266700" algn="ctr"/>
            <a:r>
              <a:rPr kumimoji="1" lang="ja-JP" altLang="en-US" dirty="0"/>
              <a:t>導入設備の稼働・維持管理</a:t>
            </a:r>
            <a:endParaRPr kumimoji="1" lang="en-US" altLang="ja-JP" dirty="0"/>
          </a:p>
        </p:txBody>
      </p:sp>
      <p:sp>
        <p:nvSpPr>
          <p:cNvPr id="52" name="矢印: 下 51">
            <a:extLst>
              <a:ext uri="{FF2B5EF4-FFF2-40B4-BE49-F238E27FC236}">
                <a16:creationId xmlns:a16="http://schemas.microsoft.com/office/drawing/2014/main" id="{3614588C-71D8-06FF-2935-72C455B218D9}"/>
              </a:ext>
            </a:extLst>
          </p:cNvPr>
          <p:cNvSpPr/>
          <p:nvPr/>
        </p:nvSpPr>
        <p:spPr>
          <a:xfrm>
            <a:off x="3959696" y="7679097"/>
            <a:ext cx="294506" cy="150126"/>
          </a:xfrm>
          <a:prstGeom prst="downArrow">
            <a:avLst>
              <a:gd name="adj1" fmla="val 50000"/>
              <a:gd name="adj2" fmla="val 58617"/>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矢印: 下 58">
            <a:extLst>
              <a:ext uri="{FF2B5EF4-FFF2-40B4-BE49-F238E27FC236}">
                <a16:creationId xmlns:a16="http://schemas.microsoft.com/office/drawing/2014/main" id="{61222211-9675-8097-3120-D84B53F79B6C}"/>
              </a:ext>
            </a:extLst>
          </p:cNvPr>
          <p:cNvSpPr/>
          <p:nvPr/>
        </p:nvSpPr>
        <p:spPr>
          <a:xfrm>
            <a:off x="3959696" y="8229469"/>
            <a:ext cx="294506" cy="150126"/>
          </a:xfrm>
          <a:prstGeom prst="downArrow">
            <a:avLst>
              <a:gd name="adj1" fmla="val 50000"/>
              <a:gd name="adj2" fmla="val 58617"/>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a:extLst>
              <a:ext uri="{FF2B5EF4-FFF2-40B4-BE49-F238E27FC236}">
                <a16:creationId xmlns:a16="http://schemas.microsoft.com/office/drawing/2014/main" id="{E315D878-8A16-8BAC-1FF2-4180C6D46ED7}"/>
              </a:ext>
            </a:extLst>
          </p:cNvPr>
          <p:cNvSpPr txBox="1"/>
          <p:nvPr/>
        </p:nvSpPr>
        <p:spPr>
          <a:xfrm>
            <a:off x="1357851" y="9527772"/>
            <a:ext cx="4052349" cy="461665"/>
          </a:xfrm>
          <a:prstGeom prst="rect">
            <a:avLst/>
          </a:prstGeom>
          <a:noFill/>
        </p:spPr>
        <p:txBody>
          <a:bodyPr wrap="square" rtlCol="0">
            <a:spAutoFit/>
          </a:bodyPr>
          <a:lstStyle/>
          <a:p>
            <a:r>
              <a:rPr kumimoji="1" lang="en-US" altLang="ja-JP" sz="2400" b="1" dirty="0">
                <a:latin typeface="+mn-ea"/>
              </a:rPr>
              <a:t>2</a:t>
            </a:r>
            <a:r>
              <a:rPr kumimoji="1" lang="ja-JP" altLang="en-US" sz="2400" b="1" dirty="0">
                <a:latin typeface="+mn-ea"/>
              </a:rPr>
              <a:t>．導入効果</a:t>
            </a:r>
          </a:p>
        </p:txBody>
      </p:sp>
      <p:sp>
        <p:nvSpPr>
          <p:cNvPr id="68" name="テキスト ボックス 67">
            <a:extLst>
              <a:ext uri="{FF2B5EF4-FFF2-40B4-BE49-F238E27FC236}">
                <a16:creationId xmlns:a16="http://schemas.microsoft.com/office/drawing/2014/main" id="{67DA2790-64D1-F853-C7F4-83657A9E74AF}"/>
              </a:ext>
            </a:extLst>
          </p:cNvPr>
          <p:cNvSpPr txBox="1"/>
          <p:nvPr/>
        </p:nvSpPr>
        <p:spPr>
          <a:xfrm>
            <a:off x="1529631" y="11082260"/>
            <a:ext cx="5981565" cy="369332"/>
          </a:xfrm>
          <a:prstGeom prst="rect">
            <a:avLst/>
          </a:prstGeom>
          <a:noFill/>
        </p:spPr>
        <p:txBody>
          <a:bodyPr wrap="square" rtlCol="0">
            <a:spAutoFit/>
          </a:bodyPr>
          <a:lstStyle/>
          <a:p>
            <a:r>
              <a:rPr kumimoji="1" lang="ja-JP" altLang="en-US" b="1" dirty="0">
                <a:latin typeface="+mn-ea"/>
              </a:rPr>
              <a:t>◆地産地消の再エネ事業による地域貢献</a:t>
            </a:r>
            <a:endParaRPr kumimoji="1" lang="ja-JP" altLang="en-US" b="1" dirty="0"/>
          </a:p>
        </p:txBody>
      </p:sp>
      <p:sp>
        <p:nvSpPr>
          <p:cNvPr id="71" name="テキスト ボックス 70">
            <a:extLst>
              <a:ext uri="{FF2B5EF4-FFF2-40B4-BE49-F238E27FC236}">
                <a16:creationId xmlns:a16="http://schemas.microsoft.com/office/drawing/2014/main" id="{8F76AA77-7239-5837-1291-B67C1B0C1421}"/>
              </a:ext>
            </a:extLst>
          </p:cNvPr>
          <p:cNvSpPr txBox="1"/>
          <p:nvPr/>
        </p:nvSpPr>
        <p:spPr>
          <a:xfrm>
            <a:off x="1518427" y="10334999"/>
            <a:ext cx="6042834" cy="723275"/>
          </a:xfrm>
          <a:prstGeom prst="rect">
            <a:avLst/>
          </a:prstGeom>
          <a:noFill/>
        </p:spPr>
        <p:txBody>
          <a:bodyPr wrap="square" rtlCol="0">
            <a:spAutoFit/>
          </a:bodyPr>
          <a:lstStyle/>
          <a:p>
            <a:pPr>
              <a:spcAft>
                <a:spcPts val="600"/>
              </a:spcAft>
            </a:pPr>
            <a:r>
              <a:rPr kumimoji="1" lang="ja-JP" altLang="en-US" dirty="0"/>
              <a:t>・小型風力発電</a:t>
            </a:r>
            <a:r>
              <a:rPr kumimoji="1" lang="en-US" altLang="ja-JP" dirty="0">
                <a:latin typeface="+mn-ea"/>
              </a:rPr>
              <a:t>(</a:t>
            </a:r>
            <a:r>
              <a:rPr kumimoji="1" lang="ja-JP" altLang="en-US" dirty="0">
                <a:latin typeface="+mn-ea"/>
              </a:rPr>
              <a:t>北海道・</a:t>
            </a:r>
            <a:r>
              <a:rPr kumimoji="1" lang="en-US" altLang="ja-JP" dirty="0">
                <a:latin typeface="+mn-ea"/>
              </a:rPr>
              <a:t>20kW)</a:t>
            </a:r>
            <a:r>
              <a:rPr kumimoji="1" lang="ja-JP" altLang="en-US" dirty="0">
                <a:latin typeface="+mn-ea"/>
              </a:rPr>
              <a:t>：約</a:t>
            </a:r>
            <a:r>
              <a:rPr kumimoji="1" lang="en-US" altLang="ja-JP" dirty="0">
                <a:latin typeface="+mn-ea"/>
              </a:rPr>
              <a:t>40tCO2/</a:t>
            </a:r>
            <a:r>
              <a:rPr kumimoji="1" lang="ja-JP" altLang="en-US" dirty="0">
                <a:latin typeface="+mn-ea"/>
              </a:rPr>
              <a:t>年</a:t>
            </a:r>
            <a:endParaRPr kumimoji="1" lang="en-US" altLang="ja-JP" dirty="0">
              <a:latin typeface="+mn-ea"/>
            </a:endParaRPr>
          </a:p>
          <a:p>
            <a:pPr>
              <a:spcAft>
                <a:spcPts val="600"/>
              </a:spcAft>
            </a:pPr>
            <a:r>
              <a:rPr kumimoji="1" lang="ja-JP" altLang="en-US" dirty="0">
                <a:latin typeface="+mn-ea"/>
              </a:rPr>
              <a:t>・太陽光発電</a:t>
            </a:r>
            <a:r>
              <a:rPr kumimoji="1" lang="en-US" altLang="ja-JP" dirty="0">
                <a:latin typeface="+mn-ea"/>
              </a:rPr>
              <a:t>(</a:t>
            </a:r>
            <a:r>
              <a:rPr kumimoji="1" lang="ja-JP" altLang="en-US" dirty="0">
                <a:latin typeface="+mn-ea"/>
              </a:rPr>
              <a:t>九州・</a:t>
            </a:r>
            <a:r>
              <a:rPr kumimoji="1" lang="en-US" altLang="ja-JP" dirty="0">
                <a:latin typeface="+mn-ea"/>
              </a:rPr>
              <a:t>5MW)</a:t>
            </a:r>
            <a:r>
              <a:rPr kumimoji="1" lang="ja-JP" altLang="en-US" dirty="0">
                <a:latin typeface="+mn-ea"/>
              </a:rPr>
              <a:t>：約</a:t>
            </a:r>
            <a:r>
              <a:rPr kumimoji="1" lang="en-US" altLang="ja-JP" dirty="0">
                <a:latin typeface="+mn-ea"/>
              </a:rPr>
              <a:t>2,400tCO2/</a:t>
            </a:r>
            <a:r>
              <a:rPr kumimoji="1" lang="ja-JP" altLang="en-US" dirty="0">
                <a:latin typeface="+mn-ea"/>
              </a:rPr>
              <a:t>年</a:t>
            </a:r>
          </a:p>
        </p:txBody>
      </p:sp>
      <p:sp>
        <p:nvSpPr>
          <p:cNvPr id="74" name="テキスト ボックス 73">
            <a:extLst>
              <a:ext uri="{FF2B5EF4-FFF2-40B4-BE49-F238E27FC236}">
                <a16:creationId xmlns:a16="http://schemas.microsoft.com/office/drawing/2014/main" id="{5D52D57E-D50C-0313-7155-80A0A14F997F}"/>
              </a:ext>
            </a:extLst>
          </p:cNvPr>
          <p:cNvSpPr txBox="1"/>
          <p:nvPr/>
        </p:nvSpPr>
        <p:spPr>
          <a:xfrm>
            <a:off x="1498703" y="8924163"/>
            <a:ext cx="5432992" cy="369332"/>
          </a:xfrm>
          <a:prstGeom prst="rect">
            <a:avLst/>
          </a:prstGeom>
          <a:ln w="19050">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a:defRPr kumimoji="1">
                <a:solidFill>
                  <a:schemeClr val="tx1"/>
                </a:solidFill>
              </a:defRPr>
            </a:lvl1pPr>
          </a:lstStyle>
          <a:p>
            <a:endParaRPr lang="en-US" altLang="ja-JP" dirty="0"/>
          </a:p>
        </p:txBody>
      </p:sp>
      <p:sp>
        <p:nvSpPr>
          <p:cNvPr id="73" name="テキスト ボックス 72">
            <a:extLst>
              <a:ext uri="{FF2B5EF4-FFF2-40B4-BE49-F238E27FC236}">
                <a16:creationId xmlns:a16="http://schemas.microsoft.com/office/drawing/2014/main" id="{328C9D1E-7843-0038-DA58-F161A54AA684}"/>
              </a:ext>
            </a:extLst>
          </p:cNvPr>
          <p:cNvSpPr txBox="1"/>
          <p:nvPr/>
        </p:nvSpPr>
        <p:spPr>
          <a:xfrm>
            <a:off x="1518427" y="8924163"/>
            <a:ext cx="5432990" cy="369332"/>
          </a:xfrm>
          <a:prstGeom prst="rect">
            <a:avLst/>
          </a:prstGeom>
          <a:noFill/>
        </p:spPr>
        <p:txBody>
          <a:bodyPr wrap="square" rtlCol="0">
            <a:spAutoFit/>
          </a:bodyPr>
          <a:lstStyle/>
          <a:p>
            <a:pPr marL="266700" indent="-266700" algn="ctr"/>
            <a:r>
              <a:rPr kumimoji="1" lang="ja-JP" altLang="en-US" dirty="0"/>
              <a:t>炭素クレジットの獲得・取引</a:t>
            </a:r>
            <a:endParaRPr kumimoji="1" lang="en-US" altLang="ja-JP" dirty="0"/>
          </a:p>
        </p:txBody>
      </p:sp>
      <p:sp>
        <p:nvSpPr>
          <p:cNvPr id="75" name="矢印: 下 74">
            <a:extLst>
              <a:ext uri="{FF2B5EF4-FFF2-40B4-BE49-F238E27FC236}">
                <a16:creationId xmlns:a16="http://schemas.microsoft.com/office/drawing/2014/main" id="{BAC1E9B3-F7D3-D289-95F4-FA9EF1FFA3FD}"/>
              </a:ext>
            </a:extLst>
          </p:cNvPr>
          <p:cNvSpPr/>
          <p:nvPr/>
        </p:nvSpPr>
        <p:spPr>
          <a:xfrm>
            <a:off x="3963591" y="8771262"/>
            <a:ext cx="294506" cy="150126"/>
          </a:xfrm>
          <a:prstGeom prst="downArrow">
            <a:avLst>
              <a:gd name="adj1" fmla="val 50000"/>
              <a:gd name="adj2" fmla="val 58617"/>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テキスト ボックス 75">
            <a:extLst>
              <a:ext uri="{FF2B5EF4-FFF2-40B4-BE49-F238E27FC236}">
                <a16:creationId xmlns:a16="http://schemas.microsoft.com/office/drawing/2014/main" id="{3F3967D3-FDBB-3493-7DFB-D8801C2E0FFB}"/>
              </a:ext>
            </a:extLst>
          </p:cNvPr>
          <p:cNvSpPr txBox="1"/>
          <p:nvPr/>
        </p:nvSpPr>
        <p:spPr>
          <a:xfrm>
            <a:off x="1498703" y="11376503"/>
            <a:ext cx="6307151" cy="723275"/>
          </a:xfrm>
          <a:prstGeom prst="rect">
            <a:avLst/>
          </a:prstGeom>
          <a:noFill/>
        </p:spPr>
        <p:txBody>
          <a:bodyPr wrap="square" rtlCol="0">
            <a:spAutoFit/>
          </a:bodyPr>
          <a:lstStyle/>
          <a:p>
            <a:pPr marL="261938" indent="-261938">
              <a:spcAft>
                <a:spcPts val="600"/>
              </a:spcAft>
            </a:pPr>
            <a:r>
              <a:rPr kumimoji="1" lang="ja-JP" altLang="en-US" dirty="0"/>
              <a:t>・エネルギー自立　　・地域経済の活性化</a:t>
            </a:r>
            <a:endParaRPr kumimoji="1" lang="en-US" altLang="ja-JP" dirty="0"/>
          </a:p>
          <a:p>
            <a:pPr marL="261938" indent="-261938">
              <a:spcAft>
                <a:spcPts val="600"/>
              </a:spcAft>
            </a:pPr>
            <a:r>
              <a:rPr kumimoji="1" lang="ja-JP" altLang="en-US" dirty="0">
                <a:latin typeface="+mn-ea"/>
              </a:rPr>
              <a:t>・災害時の電力供給　・地域ブランドの向上</a:t>
            </a:r>
            <a:r>
              <a:rPr kumimoji="1" lang="en-US" altLang="ja-JP" dirty="0">
                <a:latin typeface="+mn-ea"/>
              </a:rPr>
              <a:t>(SDGs)</a:t>
            </a:r>
            <a:endParaRPr kumimoji="1" lang="ja-JP" altLang="en-US" dirty="0">
              <a:latin typeface="+mn-ea"/>
            </a:endParaRPr>
          </a:p>
        </p:txBody>
      </p:sp>
      <p:sp>
        <p:nvSpPr>
          <p:cNvPr id="78" name="テキスト ボックス 77">
            <a:extLst>
              <a:ext uri="{FF2B5EF4-FFF2-40B4-BE49-F238E27FC236}">
                <a16:creationId xmlns:a16="http://schemas.microsoft.com/office/drawing/2014/main" id="{679DF260-6AC8-FA08-6588-6919902E2159}"/>
              </a:ext>
            </a:extLst>
          </p:cNvPr>
          <p:cNvSpPr txBox="1"/>
          <p:nvPr/>
        </p:nvSpPr>
        <p:spPr>
          <a:xfrm>
            <a:off x="340134" y="13013851"/>
            <a:ext cx="5596586" cy="1815882"/>
          </a:xfrm>
          <a:prstGeom prst="rect">
            <a:avLst/>
          </a:prstGeom>
          <a:noFill/>
        </p:spPr>
        <p:txBody>
          <a:bodyPr wrap="square" rtlCol="0">
            <a:spAutoFit/>
          </a:bodyPr>
          <a:lstStyle/>
          <a:p>
            <a:r>
              <a:rPr kumimoji="1" lang="ja-JP" altLang="en-US" sz="2800" b="1" dirty="0"/>
              <a:t>再エネ電源の確保を求める企業や、自社技術（再エネ分野に限らない）の実用化・適用・展開を目指す企業との連携。</a:t>
            </a:r>
          </a:p>
        </p:txBody>
      </p:sp>
      <p:sp>
        <p:nvSpPr>
          <p:cNvPr id="7" name="テキスト ボックス 6">
            <a:extLst>
              <a:ext uri="{FF2B5EF4-FFF2-40B4-BE49-F238E27FC236}">
                <a16:creationId xmlns:a16="http://schemas.microsoft.com/office/drawing/2014/main" id="{A9CC80F3-9D9B-7874-8F44-C42897B24A4D}"/>
              </a:ext>
            </a:extLst>
          </p:cNvPr>
          <p:cNvSpPr txBox="1"/>
          <p:nvPr/>
        </p:nvSpPr>
        <p:spPr>
          <a:xfrm>
            <a:off x="3510738" y="3505542"/>
            <a:ext cx="7009004" cy="461665"/>
          </a:xfrm>
          <a:prstGeom prst="rect">
            <a:avLst/>
          </a:prstGeom>
          <a:noFill/>
        </p:spPr>
        <p:txBody>
          <a:bodyPr wrap="square" rtlCol="0">
            <a:spAutoFit/>
          </a:bodyPr>
          <a:lstStyle/>
          <a:p>
            <a:pPr algn="ctr"/>
            <a:r>
              <a:rPr kumimoji="1" lang="ja-JP" altLang="en-US" sz="2400" b="1" dirty="0"/>
              <a:t>本社：東京都千代田区、大阪の拠点：大阪市</a:t>
            </a:r>
            <a:endParaRPr kumimoji="1" lang="en-US" altLang="ja-JP" sz="2400" b="1" dirty="0"/>
          </a:p>
        </p:txBody>
      </p:sp>
    </p:spTree>
    <p:extLst>
      <p:ext uri="{BB962C8B-B14F-4D97-AF65-F5344CB8AC3E}">
        <p14:creationId xmlns:p14="http://schemas.microsoft.com/office/powerpoint/2010/main" val="19824372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300</Words>
  <Application>Microsoft Office PowerPoint</Application>
  <PresentationFormat>ユーザー設定</PresentationFormat>
  <Paragraphs>40</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2026-01-23T00:32:56Z</dcterms:created>
  <dcterms:modified xsi:type="dcterms:W3CDTF">2026-01-23T00:33:14Z</dcterms:modified>
</cp:coreProperties>
</file>