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1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FF"/>
    <a:srgbClr val="FBA3FF"/>
    <a:srgbClr val="B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 varScale="1">
        <p:scale>
          <a:sx n="29" d="100"/>
          <a:sy n="29" d="100"/>
        </p:scale>
        <p:origin x="1548" y="5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24047" y="601133"/>
            <a:ext cx="1412400" cy="17821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再生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可能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  <a:endParaRPr kumimoji="1" lang="en-US" altLang="ja-JP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604871" y="698841"/>
            <a:ext cx="8959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インドネシアにおける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再生可能エネルギー技術等の導入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495" y="4282643"/>
            <a:ext cx="909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ontserrat" panose="00000500000000000000" pitchFamily="2" charset="0"/>
              </a:rPr>
              <a:t>2010</a:t>
            </a:r>
            <a:r>
              <a:rPr kumimoji="1" lang="ja-JP" altLang="en-US" sz="2400" b="1" dirty="0">
                <a:latin typeface="Montserrat" panose="00000500000000000000" pitchFamily="2" charset="0"/>
              </a:rPr>
              <a:t>年から築いてきたインドネシアでの確かなネットワークを基盤に、当社は日本の補助金と自社での資金調達を組み合わせ、日本企業の優れた技術と海外技術を融合させながら、再生可能エネルギーの導入・普及を推進しています。</a:t>
            </a:r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529631" y="2703721"/>
            <a:ext cx="916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700" b="1" dirty="0"/>
              <a:t>株式会社グリーンエコエナジー・アセットマネジメント</a:t>
            </a:r>
            <a:endParaRPr kumimoji="1" lang="en-US" altLang="ja-JP" sz="27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63627"/>
            <a:ext cx="7009004" cy="5367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522002" y="3492842"/>
            <a:ext cx="699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本社：東京都千代田区、大阪の拠点：大阪市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>
                <a:latin typeface="+mn-ea"/>
              </a:rPr>
              <a:t>令和</a:t>
            </a:r>
            <a:r>
              <a:rPr kumimoji="1" lang="ja-JP" altLang="en-US" sz="2000">
                <a:latin typeface="+mn-ea"/>
              </a:rPr>
              <a:t>８年１月２２日</a:t>
            </a:r>
            <a:r>
              <a:rPr kumimoji="1" lang="ja-JP" altLang="en-US" sz="2000" dirty="0">
                <a:latin typeface="+mn-ea"/>
              </a:rPr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367429" y="13011025"/>
            <a:ext cx="5506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成長著しいアジア有数の大市場インドネシアに技術・製品の導入・普及を目指す日本企業との連携</a:t>
            </a:r>
            <a:r>
              <a:rPr kumimoji="1" lang="en-US" altLang="ja-JP" sz="2800" b="1" dirty="0"/>
              <a:t>(</a:t>
            </a:r>
            <a:r>
              <a:rPr kumimoji="1" lang="ja-JP" altLang="en-US" sz="2800" b="1" dirty="0"/>
              <a:t>再エネ分野に限定しない</a:t>
            </a:r>
            <a:r>
              <a:rPr kumimoji="1" lang="en-US" altLang="ja-JP" sz="2800" b="1" dirty="0"/>
              <a:t>)</a:t>
            </a:r>
            <a:r>
              <a:rPr kumimoji="1" lang="ja-JP" altLang="en-US" sz="2800" b="1" dirty="0"/>
              <a:t>。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79D9975-FB0A-64B4-F172-8606C6DCC26F}"/>
              </a:ext>
            </a:extLst>
          </p:cNvPr>
          <p:cNvGrpSpPr/>
          <p:nvPr/>
        </p:nvGrpSpPr>
        <p:grpSpPr>
          <a:xfrm>
            <a:off x="6986553" y="6363662"/>
            <a:ext cx="3556895" cy="5539864"/>
            <a:chOff x="1384495" y="6458579"/>
            <a:chExt cx="3556895" cy="553986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6B33845-6A7E-6C0D-E0B8-EF294A6D1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2438" y="6458579"/>
              <a:ext cx="3378015" cy="217030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C58A6C3-0170-3826-BC2B-7BE0DAF35112}"/>
                </a:ext>
              </a:extLst>
            </p:cNvPr>
            <p:cNvSpPr txBox="1"/>
            <p:nvPr/>
          </p:nvSpPr>
          <p:spPr>
            <a:xfrm>
              <a:off x="1384495" y="8614530"/>
              <a:ext cx="3556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図 バイオマス発電完成イメージ</a:t>
              </a:r>
              <a:endParaRPr kumimoji="1" lang="en-US" altLang="ja-JP" dirty="0"/>
            </a:p>
            <a:p>
              <a:pPr algn="ctr"/>
              <a:r>
                <a:rPr kumimoji="1" lang="en-US" altLang="ja-JP" dirty="0"/>
                <a:t>(</a:t>
              </a:r>
              <a:r>
                <a:rPr kumimoji="1" lang="ja-JP" altLang="en-US" dirty="0"/>
                <a:t>工事中</a:t>
              </a:r>
              <a:r>
                <a:rPr kumimoji="1" lang="en-US" altLang="ja-JP" dirty="0"/>
                <a:t>)</a:t>
              </a:r>
              <a:r>
                <a:rPr kumimoji="1" lang="ja-JP" altLang="en-US" dirty="0"/>
                <a:t>　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C71618A-E365-5841-C103-206370BD3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3257" y="9408876"/>
              <a:ext cx="3336376" cy="2217632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B2414C9-3F9B-58EB-A243-F0194D21D110}"/>
                </a:ext>
              </a:extLst>
            </p:cNvPr>
            <p:cNvSpPr txBox="1"/>
            <p:nvPr/>
          </p:nvSpPr>
          <p:spPr>
            <a:xfrm>
              <a:off x="1830396" y="11629111"/>
              <a:ext cx="2930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写真 小水力発電</a:t>
              </a:r>
              <a:r>
                <a:rPr kumimoji="1" lang="en-US" altLang="ja-JP" dirty="0"/>
                <a:t>(</a:t>
              </a:r>
              <a:r>
                <a:rPr kumimoji="1" lang="ja-JP" altLang="en-US" dirty="0"/>
                <a:t>工事中</a:t>
              </a:r>
              <a:r>
                <a:rPr kumimoji="1" lang="en-US" altLang="ja-JP" dirty="0"/>
                <a:t>)</a:t>
              </a:r>
              <a:r>
                <a:rPr kumimoji="1" lang="ja-JP" altLang="en-US" dirty="0"/>
                <a:t>　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DE5A719-01F5-AB1A-7A64-B5B60AC4107A}"/>
              </a:ext>
            </a:extLst>
          </p:cNvPr>
          <p:cNvSpPr txBox="1"/>
          <p:nvPr/>
        </p:nvSpPr>
        <p:spPr>
          <a:xfrm>
            <a:off x="1403904" y="9345746"/>
            <a:ext cx="28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◆</a:t>
            </a:r>
            <a:r>
              <a:rPr kumimoji="1" lang="en-US" altLang="ja-JP" b="1" dirty="0">
                <a:latin typeface="+mn-ea"/>
              </a:rPr>
              <a:t>CO2</a:t>
            </a:r>
            <a:r>
              <a:rPr kumimoji="1" lang="ja-JP" altLang="en-US" b="1" dirty="0"/>
              <a:t>排出量削減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1C9C74A-E0AB-5884-8226-1272CCA926F0}"/>
              </a:ext>
            </a:extLst>
          </p:cNvPr>
          <p:cNvSpPr txBox="1"/>
          <p:nvPr/>
        </p:nvSpPr>
        <p:spPr>
          <a:xfrm>
            <a:off x="1371169" y="6141665"/>
            <a:ext cx="405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1</a:t>
            </a:r>
            <a:r>
              <a:rPr kumimoji="1" lang="ja-JP" altLang="en-US" sz="2400" b="1" dirty="0">
                <a:latin typeface="+mn-ea"/>
              </a:rPr>
              <a:t>．技術導入フロー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123DD2D-679D-E803-C6FD-9349130CA88D}"/>
              </a:ext>
            </a:extLst>
          </p:cNvPr>
          <p:cNvGrpSpPr/>
          <p:nvPr/>
        </p:nvGrpSpPr>
        <p:grpSpPr>
          <a:xfrm>
            <a:off x="1487020" y="6757061"/>
            <a:ext cx="5444674" cy="2032594"/>
            <a:chOff x="1487326" y="6623686"/>
            <a:chExt cx="5444674" cy="2032594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6EA7AE3-3960-40D0-A010-DFA96F14AD30}"/>
                </a:ext>
              </a:extLst>
            </p:cNvPr>
            <p:cNvSpPr txBox="1"/>
            <p:nvPr/>
          </p:nvSpPr>
          <p:spPr>
            <a:xfrm>
              <a:off x="1487326" y="6623686"/>
              <a:ext cx="5438205" cy="369332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A243740-304A-89CD-82B7-67851B1B3701}"/>
                </a:ext>
              </a:extLst>
            </p:cNvPr>
            <p:cNvSpPr txBox="1"/>
            <p:nvPr/>
          </p:nvSpPr>
          <p:spPr>
            <a:xfrm>
              <a:off x="1487326" y="6650337"/>
              <a:ext cx="5440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事業化検討</a:t>
              </a:r>
              <a:r>
                <a:rPr kumimoji="1" lang="en-US" altLang="ja-JP" dirty="0"/>
                <a:t>(</a:t>
              </a:r>
              <a:r>
                <a:rPr kumimoji="1" lang="ja-JP" altLang="en-US" dirty="0"/>
                <a:t>現地への技術適用方法・事業採算性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0B11353-70C5-4CC9-66D1-9B5298B8F227}"/>
                </a:ext>
              </a:extLst>
            </p:cNvPr>
            <p:cNvSpPr txBox="1"/>
            <p:nvPr/>
          </p:nvSpPr>
          <p:spPr>
            <a:xfrm>
              <a:off x="1492537" y="7708130"/>
              <a:ext cx="5432993" cy="369332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>
                  <a:solidFill>
                    <a:schemeClr val="tx1"/>
                  </a:solidFill>
                </a:defRPr>
              </a:lvl1pPr>
            </a:lstStyle>
            <a:p>
              <a:endParaRPr lang="en-US" altLang="ja-JP" dirty="0"/>
            </a:p>
          </p:txBody>
        </p:sp>
        <p:sp>
          <p:nvSpPr>
            <p:cNvPr id="7" name="矢印: 下 6">
              <a:extLst>
                <a:ext uri="{FF2B5EF4-FFF2-40B4-BE49-F238E27FC236}">
                  <a16:creationId xmlns:a16="http://schemas.microsoft.com/office/drawing/2014/main" id="{66D3082B-E7BD-4183-979C-66FF88D474DE}"/>
                </a:ext>
              </a:extLst>
            </p:cNvPr>
            <p:cNvSpPr/>
            <p:nvPr/>
          </p:nvSpPr>
          <p:spPr>
            <a:xfrm>
              <a:off x="3960002" y="7005045"/>
              <a:ext cx="294506" cy="150126"/>
            </a:xfrm>
            <a:prstGeom prst="downArrow">
              <a:avLst>
                <a:gd name="adj1" fmla="val 50000"/>
                <a:gd name="adj2" fmla="val 5861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780126-CB49-82D7-9455-F62A8DDB002B}"/>
                </a:ext>
              </a:extLst>
            </p:cNvPr>
            <p:cNvSpPr txBox="1"/>
            <p:nvPr/>
          </p:nvSpPr>
          <p:spPr>
            <a:xfrm>
              <a:off x="1487327" y="7166998"/>
              <a:ext cx="5438204" cy="369332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>
                  <a:solidFill>
                    <a:schemeClr val="tx1"/>
                  </a:solidFill>
                </a:defRPr>
              </a:lvl1pPr>
            </a:lstStyle>
            <a:p>
              <a:endParaRPr lang="en-US" altLang="ja-JP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A7F9B05-2C4B-6EBD-DDA9-4D1EB10BA2AD}"/>
                </a:ext>
              </a:extLst>
            </p:cNvPr>
            <p:cNvSpPr txBox="1"/>
            <p:nvPr/>
          </p:nvSpPr>
          <p:spPr>
            <a:xfrm>
              <a:off x="1499010" y="7183479"/>
              <a:ext cx="5432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補助事業の活用</a:t>
              </a:r>
              <a:r>
                <a:rPr kumimoji="1" lang="en-US" altLang="ja-JP" dirty="0"/>
                <a:t>(</a:t>
              </a:r>
              <a:r>
                <a:rPr kumimoji="1" lang="ja-JP" altLang="en-US" dirty="0"/>
                <a:t>経産省・環境省等</a:t>
              </a:r>
              <a:r>
                <a:rPr kumimoji="1" lang="en-US" altLang="ja-JP" dirty="0"/>
                <a:t>)</a:t>
              </a:r>
              <a:r>
                <a:rPr kumimoji="1" lang="ja-JP" altLang="en-US" dirty="0"/>
                <a:t>・資金調達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07B0F229-220F-3FBD-3824-650D1F62E11D}"/>
                </a:ext>
              </a:extLst>
            </p:cNvPr>
            <p:cNvSpPr txBox="1"/>
            <p:nvPr/>
          </p:nvSpPr>
          <p:spPr>
            <a:xfrm>
              <a:off x="1487326" y="7737671"/>
              <a:ext cx="5432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 algn="ctr"/>
              <a:r>
                <a:rPr kumimoji="1" lang="ja-JP" altLang="en-US" dirty="0"/>
                <a:t>技術導入・進捗管理</a:t>
              </a:r>
              <a:endParaRPr kumimoji="1" lang="en-US" altLang="ja-JP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EE5CC0E-6353-2D83-3EAC-165EC81ECA37}"/>
                </a:ext>
              </a:extLst>
            </p:cNvPr>
            <p:cNvSpPr txBox="1"/>
            <p:nvPr/>
          </p:nvSpPr>
          <p:spPr>
            <a:xfrm>
              <a:off x="1492538" y="8265754"/>
              <a:ext cx="5432992" cy="369332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>
                  <a:solidFill>
                    <a:schemeClr val="tx1"/>
                  </a:solidFill>
                </a:defRPr>
              </a:lvl1pPr>
            </a:lstStyle>
            <a:p>
              <a:endParaRPr lang="en-US" altLang="ja-JP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E111415-7574-0074-BA78-586A246806D4}"/>
                </a:ext>
              </a:extLst>
            </p:cNvPr>
            <p:cNvSpPr txBox="1"/>
            <p:nvPr/>
          </p:nvSpPr>
          <p:spPr>
            <a:xfrm>
              <a:off x="1499010" y="8286948"/>
              <a:ext cx="5432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 algn="ctr"/>
              <a:r>
                <a:rPr kumimoji="1" lang="ja-JP" altLang="en-US" dirty="0"/>
                <a:t>導入設備の稼働・維持管理</a:t>
              </a:r>
              <a:endParaRPr kumimoji="1" lang="en-US" altLang="ja-JP" dirty="0"/>
            </a:p>
          </p:txBody>
        </p:sp>
        <p:sp>
          <p:nvSpPr>
            <p:cNvPr id="64" name="矢印: 下 63">
              <a:extLst>
                <a:ext uri="{FF2B5EF4-FFF2-40B4-BE49-F238E27FC236}">
                  <a16:creationId xmlns:a16="http://schemas.microsoft.com/office/drawing/2014/main" id="{72953B47-E132-E00B-981B-2878A3CF73CE}"/>
                </a:ext>
              </a:extLst>
            </p:cNvPr>
            <p:cNvSpPr/>
            <p:nvPr/>
          </p:nvSpPr>
          <p:spPr>
            <a:xfrm>
              <a:off x="3960002" y="7545722"/>
              <a:ext cx="294506" cy="150126"/>
            </a:xfrm>
            <a:prstGeom prst="downArrow">
              <a:avLst>
                <a:gd name="adj1" fmla="val 50000"/>
                <a:gd name="adj2" fmla="val 5861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矢印: 下 64">
              <a:extLst>
                <a:ext uri="{FF2B5EF4-FFF2-40B4-BE49-F238E27FC236}">
                  <a16:creationId xmlns:a16="http://schemas.microsoft.com/office/drawing/2014/main" id="{C6ADBBAB-29CD-0096-2EB2-0ED20C6EEA61}"/>
                </a:ext>
              </a:extLst>
            </p:cNvPr>
            <p:cNvSpPr/>
            <p:nvPr/>
          </p:nvSpPr>
          <p:spPr>
            <a:xfrm>
              <a:off x="3960002" y="8096094"/>
              <a:ext cx="294506" cy="150126"/>
            </a:xfrm>
            <a:prstGeom prst="downArrow">
              <a:avLst>
                <a:gd name="adj1" fmla="val 50000"/>
                <a:gd name="adj2" fmla="val 5861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D343651-EACE-D148-C7CA-F3A8B47CD15D}"/>
              </a:ext>
            </a:extLst>
          </p:cNvPr>
          <p:cNvSpPr txBox="1"/>
          <p:nvPr/>
        </p:nvSpPr>
        <p:spPr>
          <a:xfrm>
            <a:off x="1384495" y="8954797"/>
            <a:ext cx="405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2</a:t>
            </a:r>
            <a:r>
              <a:rPr kumimoji="1" lang="ja-JP" altLang="en-US" sz="2400" b="1" dirty="0">
                <a:latin typeface="+mn-ea"/>
              </a:rPr>
              <a:t>．導入効果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E10FD1-BA83-482D-B5F2-00000EB0B7D5}"/>
              </a:ext>
            </a:extLst>
          </p:cNvPr>
          <p:cNvSpPr txBox="1"/>
          <p:nvPr/>
        </p:nvSpPr>
        <p:spPr>
          <a:xfrm>
            <a:off x="1487020" y="9671360"/>
            <a:ext cx="52013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dirty="0"/>
              <a:t>・</a:t>
            </a:r>
            <a:r>
              <a:rPr kumimoji="1" lang="ja-JP" altLang="en-US" dirty="0">
                <a:latin typeface="+mn-ea"/>
              </a:rPr>
              <a:t>バイオマス発電</a:t>
            </a:r>
            <a:r>
              <a:rPr kumimoji="1" lang="en-US" altLang="ja-JP" dirty="0">
                <a:latin typeface="+mn-ea"/>
              </a:rPr>
              <a:t>(12MW)</a:t>
            </a:r>
            <a:r>
              <a:rPr kumimoji="1" lang="ja-JP" altLang="en-US" dirty="0">
                <a:latin typeface="+mn-ea"/>
              </a:rPr>
              <a:t>：約</a:t>
            </a:r>
            <a:r>
              <a:rPr kumimoji="1" lang="en-US" altLang="ja-JP" dirty="0">
                <a:latin typeface="+mn-ea"/>
              </a:rPr>
              <a:t>33,000tCO2/</a:t>
            </a:r>
            <a:r>
              <a:rPr kumimoji="1" lang="ja-JP" altLang="en-US" dirty="0">
                <a:latin typeface="+mn-ea"/>
              </a:rPr>
              <a:t>年</a:t>
            </a:r>
            <a:endParaRPr kumimoji="1" lang="en-US" altLang="ja-JP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kumimoji="1" lang="ja-JP" altLang="en-US" dirty="0">
                <a:latin typeface="+mn-ea"/>
              </a:rPr>
              <a:t>・小水力発電</a:t>
            </a:r>
            <a:r>
              <a:rPr kumimoji="1" lang="en-US" altLang="ja-JP" dirty="0">
                <a:latin typeface="+mn-ea"/>
              </a:rPr>
              <a:t>(2MW)</a:t>
            </a:r>
            <a:r>
              <a:rPr kumimoji="1" lang="ja-JP" altLang="en-US" dirty="0">
                <a:latin typeface="+mn-ea"/>
              </a:rPr>
              <a:t>：約</a:t>
            </a:r>
            <a:r>
              <a:rPr kumimoji="1" lang="en-US" altLang="ja-JP" dirty="0">
                <a:latin typeface="+mn-ea"/>
              </a:rPr>
              <a:t>9,000tCO2/</a:t>
            </a:r>
            <a:r>
              <a:rPr kumimoji="1" lang="ja-JP" altLang="en-US" dirty="0">
                <a:latin typeface="+mn-ea"/>
              </a:rPr>
              <a:t>年</a:t>
            </a:r>
            <a:endParaRPr kumimoji="1" lang="en-US" altLang="ja-JP" dirty="0">
              <a:latin typeface="+mn-ea"/>
            </a:endParaRPr>
          </a:p>
          <a:p>
            <a:pPr marL="266700" indent="-266700">
              <a:spcAft>
                <a:spcPts val="600"/>
              </a:spcAft>
            </a:pPr>
            <a:r>
              <a:rPr kumimoji="1" lang="ja-JP" altLang="en-US" dirty="0"/>
              <a:t>・</a:t>
            </a:r>
            <a:r>
              <a:rPr kumimoji="1" lang="ja-JP" altLang="en-US" dirty="0">
                <a:latin typeface="+mn-ea"/>
              </a:rPr>
              <a:t>日本企業技術の横展開・普及により地球規模での温室効果ガスの削減に貢献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C5E7904-56FC-E98A-9424-2E224D4A0DDC}"/>
              </a:ext>
            </a:extLst>
          </p:cNvPr>
          <p:cNvSpPr txBox="1"/>
          <p:nvPr/>
        </p:nvSpPr>
        <p:spPr>
          <a:xfrm>
            <a:off x="1403598" y="10954254"/>
            <a:ext cx="540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◆現地国への貢献</a:t>
            </a:r>
            <a:endParaRPr kumimoji="1" lang="ja-JP" altLang="en-US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59410A6-6B47-8233-74A1-7AD1B13B95A3}"/>
              </a:ext>
            </a:extLst>
          </p:cNvPr>
          <p:cNvSpPr txBox="1"/>
          <p:nvPr/>
        </p:nvSpPr>
        <p:spPr>
          <a:xfrm>
            <a:off x="1487020" y="11323586"/>
            <a:ext cx="63071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Aft>
                <a:spcPts val="600"/>
              </a:spcAft>
            </a:pPr>
            <a:r>
              <a:rPr kumimoji="1" lang="ja-JP" altLang="en-US" dirty="0"/>
              <a:t>・</a:t>
            </a:r>
            <a:r>
              <a:rPr kumimoji="1" lang="ja-JP" altLang="en-US" dirty="0">
                <a:latin typeface="+mn-ea"/>
              </a:rPr>
              <a:t>電力の安定供給、地域経済の活性化</a:t>
            </a:r>
            <a:endParaRPr kumimoji="1" lang="en-US" altLang="ja-JP" dirty="0">
              <a:latin typeface="+mn-ea"/>
            </a:endParaRPr>
          </a:p>
          <a:p>
            <a:pPr marL="261938" indent="-261938">
              <a:spcAft>
                <a:spcPts val="600"/>
              </a:spcAft>
            </a:pPr>
            <a:r>
              <a:rPr kumimoji="1" lang="ja-JP" altLang="en-US" dirty="0">
                <a:latin typeface="+mn-ea"/>
              </a:rPr>
              <a:t>・環境汚染防止</a:t>
            </a:r>
            <a:r>
              <a:rPr kumimoji="1" lang="en-US" altLang="ja-JP" dirty="0">
                <a:latin typeface="+mn-ea"/>
              </a:rPr>
              <a:t>(</a:t>
            </a:r>
            <a:r>
              <a:rPr kumimoji="1" lang="ja-JP" altLang="en-US" dirty="0">
                <a:latin typeface="+mn-ea"/>
              </a:rPr>
              <a:t>廃棄物由来バイオマス発電の場合</a:t>
            </a:r>
            <a:r>
              <a:rPr kumimoji="1" lang="en-US" altLang="ja-JP" dirty="0">
                <a:latin typeface="+mn-ea"/>
              </a:rPr>
              <a:t>)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24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317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2026-01-23T00:31:29Z</dcterms:created>
  <dcterms:modified xsi:type="dcterms:W3CDTF">2026-01-23T00:31:49Z</dcterms:modified>
</cp:coreProperties>
</file>