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1" r:id="rId2"/>
  </p:sldIdLst>
  <p:sldSz cx="10691813" cy="15119350"/>
  <p:notesSz cx="9866313" cy="142954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45" autoAdjust="0"/>
    <p:restoredTop sz="94660"/>
  </p:normalViewPr>
  <p:slideViewPr>
    <p:cSldViewPr snapToGrid="0" showGuides="1">
      <p:cViewPr varScale="1">
        <p:scale>
          <a:sx n="37" d="100"/>
          <a:sy n="37" d="100"/>
        </p:scale>
        <p:origin x="2140" y="20"/>
      </p:cViewPr>
      <p:guideLst>
        <p:guide orient="horz" pos="4762"/>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2996457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79599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197469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248809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3863453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4024827"/>
            <a:ext cx="4544021" cy="959308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4024827"/>
            <a:ext cx="4544021" cy="959308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224130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ja-JP" altLang="en-US"/>
              <a:t>マスター テキストの書式設定</a:t>
            </a:r>
          </a:p>
        </p:txBody>
      </p:sp>
      <p:sp>
        <p:nvSpPr>
          <p:cNvPr id="4" name="Content Placeholder 3"/>
          <p:cNvSpPr>
            <a:spLocks noGrp="1"/>
          </p:cNvSpPr>
          <p:nvPr>
            <p:ph sz="half" idx="2"/>
          </p:nvPr>
        </p:nvSpPr>
        <p:spPr>
          <a:xfrm>
            <a:off x="736456" y="5522763"/>
            <a:ext cx="4523137" cy="81231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ja-JP" altLang="en-US"/>
              <a:t>マスター テキストの書式設定</a:t>
            </a:r>
          </a:p>
        </p:txBody>
      </p:sp>
      <p:sp>
        <p:nvSpPr>
          <p:cNvPr id="6" name="Content Placeholder 5"/>
          <p:cNvSpPr>
            <a:spLocks noGrp="1"/>
          </p:cNvSpPr>
          <p:nvPr>
            <p:ph sz="quarter" idx="4"/>
          </p:nvPr>
        </p:nvSpPr>
        <p:spPr>
          <a:xfrm>
            <a:off x="5412731" y="5522763"/>
            <a:ext cx="4545413" cy="81231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120290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509128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429889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3326241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09838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9084864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69208" rtl="0" eaLnBrk="1" latinLnBrk="0" hangingPunct="1">
        <a:lnSpc>
          <a:spcPct val="90000"/>
        </a:lnSpc>
        <a:spcBef>
          <a:spcPct val="0"/>
        </a:spcBef>
        <a:buNone/>
        <a:defRPr kumimoji="1"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kumimoji="1"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kumimoji="1"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kumimoji="1"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9pPr>
    </p:bodyStyle>
    <p:otherStyle>
      <a:defPPr>
        <a:defRPr lang="en-US"/>
      </a:defPPr>
      <a:lvl1pPr marL="0" algn="l" defTabSz="1069208" rtl="0" eaLnBrk="1" latinLnBrk="0" hangingPunct="1">
        <a:defRPr kumimoji="1" sz="2105" kern="1200">
          <a:solidFill>
            <a:schemeClr val="tx1"/>
          </a:solidFill>
          <a:latin typeface="+mn-lt"/>
          <a:ea typeface="+mn-ea"/>
          <a:cs typeface="+mn-cs"/>
        </a:defRPr>
      </a:lvl1pPr>
      <a:lvl2pPr marL="534604" algn="l" defTabSz="1069208" rtl="0" eaLnBrk="1" latinLnBrk="0" hangingPunct="1">
        <a:defRPr kumimoji="1" sz="2105" kern="1200">
          <a:solidFill>
            <a:schemeClr val="tx1"/>
          </a:solidFill>
          <a:latin typeface="+mn-lt"/>
          <a:ea typeface="+mn-ea"/>
          <a:cs typeface="+mn-cs"/>
        </a:defRPr>
      </a:lvl2pPr>
      <a:lvl3pPr marL="1069208" algn="l" defTabSz="1069208" rtl="0" eaLnBrk="1" latinLnBrk="0" hangingPunct="1">
        <a:defRPr kumimoji="1" sz="2105" kern="1200">
          <a:solidFill>
            <a:schemeClr val="tx1"/>
          </a:solidFill>
          <a:latin typeface="+mn-lt"/>
          <a:ea typeface="+mn-ea"/>
          <a:cs typeface="+mn-cs"/>
        </a:defRPr>
      </a:lvl3pPr>
      <a:lvl4pPr marL="1603812" algn="l" defTabSz="1069208" rtl="0" eaLnBrk="1" latinLnBrk="0" hangingPunct="1">
        <a:defRPr kumimoji="1" sz="2105" kern="1200">
          <a:solidFill>
            <a:schemeClr val="tx1"/>
          </a:solidFill>
          <a:latin typeface="+mn-lt"/>
          <a:ea typeface="+mn-ea"/>
          <a:cs typeface="+mn-cs"/>
        </a:defRPr>
      </a:lvl4pPr>
      <a:lvl5pPr marL="2138416" algn="l" defTabSz="1069208" rtl="0" eaLnBrk="1" latinLnBrk="0" hangingPunct="1">
        <a:defRPr kumimoji="1" sz="2105" kern="1200">
          <a:solidFill>
            <a:schemeClr val="tx1"/>
          </a:solidFill>
          <a:latin typeface="+mn-lt"/>
          <a:ea typeface="+mn-ea"/>
          <a:cs typeface="+mn-cs"/>
        </a:defRPr>
      </a:lvl5pPr>
      <a:lvl6pPr marL="2673020" algn="l" defTabSz="1069208" rtl="0" eaLnBrk="1" latinLnBrk="0" hangingPunct="1">
        <a:defRPr kumimoji="1" sz="2105" kern="1200">
          <a:solidFill>
            <a:schemeClr val="tx1"/>
          </a:solidFill>
          <a:latin typeface="+mn-lt"/>
          <a:ea typeface="+mn-ea"/>
          <a:cs typeface="+mn-cs"/>
        </a:defRPr>
      </a:lvl6pPr>
      <a:lvl7pPr marL="3207624" algn="l" defTabSz="1069208" rtl="0" eaLnBrk="1" latinLnBrk="0" hangingPunct="1">
        <a:defRPr kumimoji="1" sz="2105" kern="1200">
          <a:solidFill>
            <a:schemeClr val="tx1"/>
          </a:solidFill>
          <a:latin typeface="+mn-lt"/>
          <a:ea typeface="+mn-ea"/>
          <a:cs typeface="+mn-cs"/>
        </a:defRPr>
      </a:lvl7pPr>
      <a:lvl8pPr marL="3742228" algn="l" defTabSz="1069208" rtl="0" eaLnBrk="1" latinLnBrk="0" hangingPunct="1">
        <a:defRPr kumimoji="1" sz="2105" kern="1200">
          <a:solidFill>
            <a:schemeClr val="tx1"/>
          </a:solidFill>
          <a:latin typeface="+mn-lt"/>
          <a:ea typeface="+mn-ea"/>
          <a:cs typeface="+mn-cs"/>
        </a:defRPr>
      </a:lvl8pPr>
      <a:lvl9pPr marL="4276832" algn="l" defTabSz="1069208" rtl="0" eaLnBrk="1" latinLnBrk="0" hangingPunct="1">
        <a:defRPr kumimoji="1"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EE44540-90EF-458D-BA84-DE2A6C49202B}"/>
              </a:ext>
            </a:extLst>
          </p:cNvPr>
          <p:cNvSpPr txBox="1"/>
          <p:nvPr/>
        </p:nvSpPr>
        <p:spPr>
          <a:xfrm>
            <a:off x="125127" y="77002"/>
            <a:ext cx="9719264" cy="461665"/>
          </a:xfrm>
          <a:prstGeom prst="rect">
            <a:avLst/>
          </a:prstGeom>
          <a:noFill/>
        </p:spPr>
        <p:txBody>
          <a:bodyPr wrap="square" rtlCol="0">
            <a:spAutoFit/>
          </a:bodyPr>
          <a:lstStyle/>
          <a:p>
            <a:r>
              <a:rPr kumimoji="1" lang="ja-JP" altLang="en-US" sz="2400" dirty="0"/>
              <a:t>おおさかカーボンニュートラルビジネスネットワーク会員企業</a:t>
            </a:r>
          </a:p>
        </p:txBody>
      </p:sp>
      <p:sp>
        <p:nvSpPr>
          <p:cNvPr id="5" name="正方形/長方形 4">
            <a:extLst>
              <a:ext uri="{FF2B5EF4-FFF2-40B4-BE49-F238E27FC236}">
                <a16:creationId xmlns:a16="http://schemas.microsoft.com/office/drawing/2014/main" id="{A115B290-6D51-40E9-9512-39B20C627EA0}"/>
              </a:ext>
            </a:extLst>
          </p:cNvPr>
          <p:cNvSpPr/>
          <p:nvPr/>
        </p:nvSpPr>
        <p:spPr>
          <a:xfrm>
            <a:off x="224047" y="601133"/>
            <a:ext cx="1412400" cy="178215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再生</a:t>
            </a:r>
            <a:endParaRPr kumimoji="1" lang="en-US" altLang="ja-JP" sz="2800" b="1" dirty="0"/>
          </a:p>
          <a:p>
            <a:pPr algn="ctr"/>
            <a:r>
              <a:rPr kumimoji="1" lang="ja-JP" altLang="en-US" sz="2800" b="1" dirty="0"/>
              <a:t>可能</a:t>
            </a:r>
            <a:endParaRPr kumimoji="1" lang="en-US" altLang="ja-JP" sz="2800" b="1" dirty="0"/>
          </a:p>
          <a:p>
            <a:pPr algn="ctr"/>
            <a:r>
              <a:rPr kumimoji="1" lang="ja-JP" altLang="en-US" sz="2800" b="1" dirty="0"/>
              <a:t>エネ</a:t>
            </a:r>
            <a:endParaRPr kumimoji="1" lang="en-US" altLang="ja-JP" sz="2800" b="1" dirty="0"/>
          </a:p>
          <a:p>
            <a:pPr algn="ctr"/>
            <a:r>
              <a:rPr kumimoji="1" lang="ja-JP" altLang="en-US" sz="2800" b="1" dirty="0"/>
              <a:t>ルギー</a:t>
            </a:r>
            <a:endParaRPr kumimoji="1" lang="en-US" altLang="ja-JP" sz="2800" b="1" dirty="0"/>
          </a:p>
        </p:txBody>
      </p:sp>
      <p:sp>
        <p:nvSpPr>
          <p:cNvPr id="6" name="テキスト ボックス 5">
            <a:extLst>
              <a:ext uri="{FF2B5EF4-FFF2-40B4-BE49-F238E27FC236}">
                <a16:creationId xmlns:a16="http://schemas.microsoft.com/office/drawing/2014/main" id="{8063834D-B00F-43C8-985D-1A1C2D0BFB8E}"/>
              </a:ext>
            </a:extLst>
          </p:cNvPr>
          <p:cNvSpPr txBox="1"/>
          <p:nvPr/>
        </p:nvSpPr>
        <p:spPr>
          <a:xfrm>
            <a:off x="1643541" y="710437"/>
            <a:ext cx="8887463" cy="1569660"/>
          </a:xfrm>
          <a:prstGeom prst="rect">
            <a:avLst/>
          </a:prstGeom>
          <a:noFill/>
        </p:spPr>
        <p:txBody>
          <a:bodyPr wrap="square" rtlCol="0">
            <a:spAutoFit/>
          </a:bodyPr>
          <a:lstStyle/>
          <a:p>
            <a:pPr algn="ctr"/>
            <a:r>
              <a:rPr kumimoji="1" lang="ja-JP" altLang="en-US" sz="4800" b="1" dirty="0">
                <a:latin typeface="Meiryo UI" panose="020B0604030504040204" pitchFamily="50" charset="-128"/>
                <a:ea typeface="Meiryo UI" panose="020B0604030504040204" pitchFamily="50" charset="-128"/>
              </a:rPr>
              <a:t>高性能水素製造触媒と</a:t>
            </a:r>
            <a:endParaRPr kumimoji="1" lang="en-US" altLang="ja-JP" sz="4800" b="1" dirty="0">
              <a:latin typeface="Meiryo UI" panose="020B0604030504040204" pitchFamily="50" charset="-128"/>
              <a:ea typeface="Meiryo UI" panose="020B0604030504040204" pitchFamily="50" charset="-128"/>
            </a:endParaRPr>
          </a:p>
          <a:p>
            <a:pPr algn="ctr"/>
            <a:r>
              <a:rPr kumimoji="1" lang="ja-JP" altLang="en-US" sz="4800" b="1" dirty="0">
                <a:latin typeface="Meiryo UI" panose="020B0604030504040204" pitchFamily="50" charset="-128"/>
                <a:ea typeface="Meiryo UI" panose="020B0604030504040204" pitchFamily="50" charset="-128"/>
              </a:rPr>
              <a:t>高性能メタネーション触媒</a:t>
            </a:r>
          </a:p>
        </p:txBody>
      </p:sp>
      <p:sp>
        <p:nvSpPr>
          <p:cNvPr id="8" name="正方形/長方形 7">
            <a:extLst>
              <a:ext uri="{FF2B5EF4-FFF2-40B4-BE49-F238E27FC236}">
                <a16:creationId xmlns:a16="http://schemas.microsoft.com/office/drawing/2014/main" id="{DF636FCA-5910-4E7F-BED1-902ED327F9CC}"/>
              </a:ext>
            </a:extLst>
          </p:cNvPr>
          <p:cNvSpPr/>
          <p:nvPr/>
        </p:nvSpPr>
        <p:spPr>
          <a:xfrm>
            <a:off x="260273" y="4126596"/>
            <a:ext cx="1066800" cy="180727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会社</a:t>
            </a:r>
            <a:endParaRPr kumimoji="1" lang="en-US" altLang="ja-JP" sz="2400" b="1" dirty="0"/>
          </a:p>
          <a:p>
            <a:pPr algn="ctr"/>
            <a:r>
              <a:rPr kumimoji="1" lang="ja-JP" altLang="en-US" sz="2400" b="1" dirty="0"/>
              <a:t>紹介</a:t>
            </a:r>
          </a:p>
        </p:txBody>
      </p:sp>
      <p:sp>
        <p:nvSpPr>
          <p:cNvPr id="9" name="正方形/長方形 8">
            <a:extLst>
              <a:ext uri="{FF2B5EF4-FFF2-40B4-BE49-F238E27FC236}">
                <a16:creationId xmlns:a16="http://schemas.microsoft.com/office/drawing/2014/main" id="{D365A124-1A3E-40E1-BF72-B2E415DBDBB7}"/>
              </a:ext>
            </a:extLst>
          </p:cNvPr>
          <p:cNvSpPr/>
          <p:nvPr/>
        </p:nvSpPr>
        <p:spPr>
          <a:xfrm>
            <a:off x="241300" y="4100994"/>
            <a:ext cx="10337800" cy="1832877"/>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10" name="正方形/長方形 9">
            <a:extLst>
              <a:ext uri="{FF2B5EF4-FFF2-40B4-BE49-F238E27FC236}">
                <a16:creationId xmlns:a16="http://schemas.microsoft.com/office/drawing/2014/main" id="{B27461AB-D926-48BE-91A7-118A36BD532B}"/>
              </a:ext>
            </a:extLst>
          </p:cNvPr>
          <p:cNvSpPr/>
          <p:nvPr/>
        </p:nvSpPr>
        <p:spPr>
          <a:xfrm>
            <a:off x="1621017" y="635620"/>
            <a:ext cx="8909989" cy="1717288"/>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20" name="テキスト ボックス 19">
            <a:extLst>
              <a:ext uri="{FF2B5EF4-FFF2-40B4-BE49-F238E27FC236}">
                <a16:creationId xmlns:a16="http://schemas.microsoft.com/office/drawing/2014/main" id="{D97FC27A-9BEF-4B35-A57D-7C75726647C4}"/>
              </a:ext>
            </a:extLst>
          </p:cNvPr>
          <p:cNvSpPr txBox="1"/>
          <p:nvPr/>
        </p:nvSpPr>
        <p:spPr>
          <a:xfrm>
            <a:off x="1342591" y="4076597"/>
            <a:ext cx="9229796" cy="1938992"/>
          </a:xfrm>
          <a:prstGeom prst="rect">
            <a:avLst/>
          </a:prstGeom>
          <a:noFill/>
        </p:spPr>
        <p:txBody>
          <a:bodyPr wrap="square" rtlCol="0">
            <a:spAutoFit/>
          </a:bodyPr>
          <a:lstStyle/>
          <a:p>
            <a:r>
              <a:rPr kumimoji="1" lang="ja-JP" altLang="en-US" sz="2400" b="1" dirty="0"/>
              <a:t>創業者が前職の大阪ガス時代に培った触媒関連技術を、幅広い領域で事業展開する目的で設立。大阪ガスより関連特許の製造・販売・ライセンスの権利を受け、水素製造用各種触媒の国内外の化学会社、石油会社への販売のほか神戸大学と連携し独自開発した</a:t>
            </a:r>
            <a:r>
              <a:rPr kumimoji="1" lang="en-US" altLang="ja-JP" sz="2400" b="1" dirty="0"/>
              <a:t>CO₂</a:t>
            </a:r>
            <a:r>
              <a:rPr kumimoji="1" lang="ja-JP" altLang="en-US" sz="2400" b="1" dirty="0"/>
              <a:t>選択透過膜の</a:t>
            </a:r>
            <a:r>
              <a:rPr kumimoji="1" lang="en-US" altLang="ja-JP" sz="2400" b="1" dirty="0"/>
              <a:t>CO₂</a:t>
            </a:r>
            <a:r>
              <a:rPr kumimoji="1" lang="ja-JP" altLang="en-US" sz="2400" b="1" dirty="0"/>
              <a:t>分離・回収技術への応用開発を推進している</a:t>
            </a:r>
            <a:r>
              <a:rPr lang="ja-JP" altLang="en-US" sz="2400" b="1" dirty="0">
                <a:solidFill>
                  <a:srgbClr val="333333"/>
                </a:solidFill>
                <a:latin typeface="Montserrat" panose="00000500000000000000" pitchFamily="2" charset="0"/>
              </a:rPr>
              <a:t>。</a:t>
            </a:r>
            <a:endParaRPr lang="en-US" altLang="ja-JP" sz="2400" b="1" dirty="0">
              <a:solidFill>
                <a:srgbClr val="333333"/>
              </a:solidFill>
              <a:latin typeface="Montserrat" panose="00000500000000000000" pitchFamily="2" charset="0"/>
            </a:endParaRPr>
          </a:p>
        </p:txBody>
      </p:sp>
      <p:sp>
        <p:nvSpPr>
          <p:cNvPr id="42" name="正方形/長方形 41">
            <a:extLst>
              <a:ext uri="{FF2B5EF4-FFF2-40B4-BE49-F238E27FC236}">
                <a16:creationId xmlns:a16="http://schemas.microsoft.com/office/drawing/2014/main" id="{A459186A-78F0-4F10-8F81-744BCCAA2BB4}"/>
              </a:ext>
            </a:extLst>
          </p:cNvPr>
          <p:cNvSpPr/>
          <p:nvPr/>
        </p:nvSpPr>
        <p:spPr>
          <a:xfrm>
            <a:off x="241299" y="6067331"/>
            <a:ext cx="1085773" cy="612575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技術</a:t>
            </a:r>
            <a:endParaRPr kumimoji="1" lang="en-US" altLang="ja-JP" sz="2400" b="1" dirty="0"/>
          </a:p>
          <a:p>
            <a:pPr algn="ctr"/>
            <a:r>
              <a:rPr kumimoji="1" lang="ja-JP" altLang="en-US" sz="2400" b="1" dirty="0"/>
              <a:t>詳細</a:t>
            </a:r>
          </a:p>
        </p:txBody>
      </p:sp>
      <p:sp>
        <p:nvSpPr>
          <p:cNvPr id="43" name="正方形/長方形 42">
            <a:extLst>
              <a:ext uri="{FF2B5EF4-FFF2-40B4-BE49-F238E27FC236}">
                <a16:creationId xmlns:a16="http://schemas.microsoft.com/office/drawing/2014/main" id="{9279C9B2-87B9-4ADB-A815-A22ECABFDB52}"/>
              </a:ext>
            </a:extLst>
          </p:cNvPr>
          <p:cNvSpPr/>
          <p:nvPr/>
        </p:nvSpPr>
        <p:spPr>
          <a:xfrm>
            <a:off x="241300" y="6041730"/>
            <a:ext cx="10337800" cy="6152658"/>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47" name="テキスト ボックス 46">
            <a:extLst>
              <a:ext uri="{FF2B5EF4-FFF2-40B4-BE49-F238E27FC236}">
                <a16:creationId xmlns:a16="http://schemas.microsoft.com/office/drawing/2014/main" id="{58ADCD66-071B-4168-8336-81C001AD3B40}"/>
              </a:ext>
            </a:extLst>
          </p:cNvPr>
          <p:cNvSpPr txBox="1"/>
          <p:nvPr/>
        </p:nvSpPr>
        <p:spPr>
          <a:xfrm>
            <a:off x="1312778" y="8681226"/>
            <a:ext cx="9243626" cy="3539430"/>
          </a:xfrm>
          <a:prstGeom prst="rect">
            <a:avLst/>
          </a:prstGeom>
          <a:noFill/>
        </p:spPr>
        <p:txBody>
          <a:bodyPr wrap="square" rtlCol="0">
            <a:spAutoFit/>
          </a:bodyPr>
          <a:lstStyle/>
          <a:p>
            <a:r>
              <a:rPr kumimoji="1" lang="ja-JP" altLang="en-US" sz="2800" b="1" dirty="0"/>
              <a:t>高性能が要求される燃料電池用水蒸気改質触媒は現状</a:t>
            </a:r>
            <a:r>
              <a:rPr kumimoji="1" lang="en-US" altLang="ja-JP" sz="2800" b="1" dirty="0"/>
              <a:t>Ru</a:t>
            </a:r>
            <a:r>
              <a:rPr kumimoji="1" lang="ja-JP" altLang="en-US" sz="2800" b="1" dirty="0"/>
              <a:t>触媒が使用されていますが、資源の制約があるため、当社では</a:t>
            </a:r>
            <a:r>
              <a:rPr kumimoji="1" lang="en-US" altLang="ja-JP" sz="2800" b="1" dirty="0"/>
              <a:t>Ru</a:t>
            </a:r>
            <a:r>
              <a:rPr kumimoji="1" lang="ja-JP" altLang="en-US" sz="2800" b="1" dirty="0"/>
              <a:t>触媒並みの性能を有する</a:t>
            </a:r>
            <a:r>
              <a:rPr kumimoji="1" lang="en-US" altLang="ja-JP" sz="2800" b="1" dirty="0"/>
              <a:t>Ni</a:t>
            </a:r>
            <a:r>
              <a:rPr kumimoji="1" lang="ja-JP" altLang="en-US" sz="2800" b="1" dirty="0"/>
              <a:t>系触媒を開発し、</a:t>
            </a:r>
            <a:r>
              <a:rPr kumimoji="1" lang="en-US" altLang="ja-JP" sz="2800" b="1" dirty="0"/>
              <a:t>Ru</a:t>
            </a:r>
            <a:r>
              <a:rPr kumimoji="1" lang="ja-JP" altLang="en-US" sz="2800" b="1" dirty="0"/>
              <a:t>触媒を大きく上回る改質性能を安定して維持する事を確認しました。また、その技術を応用して</a:t>
            </a:r>
            <a:r>
              <a:rPr kumimoji="1" lang="en-US" altLang="ja-JP" sz="2800" b="1" dirty="0"/>
              <a:t>CO</a:t>
            </a:r>
            <a:r>
              <a:rPr kumimoji="1" lang="en-US" altLang="ja-JP" sz="2400" b="1" dirty="0"/>
              <a:t>2</a:t>
            </a:r>
            <a:r>
              <a:rPr kumimoji="1" lang="en-US" altLang="ja-JP" sz="2800" b="1" dirty="0"/>
              <a:t> </a:t>
            </a:r>
            <a:r>
              <a:rPr kumimoji="1" lang="ja-JP" altLang="en-US" sz="2800" b="1" dirty="0"/>
              <a:t>と水素からメタンを作るメタネーション触媒の高性能化・低温活性の向上にも成功しました。メタネーション反応は</a:t>
            </a:r>
            <a:r>
              <a:rPr kumimoji="1" lang="en-US" altLang="ja-JP" sz="2800" b="1" dirty="0"/>
              <a:t>CO</a:t>
            </a:r>
            <a:r>
              <a:rPr kumimoji="1" lang="en-US" altLang="ja-JP" sz="2400" b="1" dirty="0"/>
              <a:t>2</a:t>
            </a:r>
            <a:r>
              <a:rPr kumimoji="1" lang="en-US" altLang="ja-JP" sz="2800" b="1" dirty="0"/>
              <a:t> </a:t>
            </a:r>
            <a:r>
              <a:rPr kumimoji="1" lang="ja-JP" altLang="en-US" sz="2800" b="1" dirty="0"/>
              <a:t>の再資源化技術として期待されています。</a:t>
            </a:r>
          </a:p>
        </p:txBody>
      </p:sp>
      <p:sp>
        <p:nvSpPr>
          <p:cNvPr id="53" name="正方形/長方形 52">
            <a:extLst>
              <a:ext uri="{FF2B5EF4-FFF2-40B4-BE49-F238E27FC236}">
                <a16:creationId xmlns:a16="http://schemas.microsoft.com/office/drawing/2014/main" id="{4C0BF7AA-2167-4541-87A6-607C263639BE}"/>
              </a:ext>
            </a:extLst>
          </p:cNvPr>
          <p:cNvSpPr/>
          <p:nvPr/>
        </p:nvSpPr>
        <p:spPr>
          <a:xfrm>
            <a:off x="231143" y="2467407"/>
            <a:ext cx="1412400" cy="92150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会社名</a:t>
            </a:r>
          </a:p>
        </p:txBody>
      </p:sp>
      <p:sp>
        <p:nvSpPr>
          <p:cNvPr id="54" name="正方形/長方形 53">
            <a:extLst>
              <a:ext uri="{FF2B5EF4-FFF2-40B4-BE49-F238E27FC236}">
                <a16:creationId xmlns:a16="http://schemas.microsoft.com/office/drawing/2014/main" id="{2C934109-4DC7-4C1B-BBE4-2B7B6D93D14B}"/>
              </a:ext>
            </a:extLst>
          </p:cNvPr>
          <p:cNvSpPr/>
          <p:nvPr/>
        </p:nvSpPr>
        <p:spPr>
          <a:xfrm>
            <a:off x="1621017" y="2495659"/>
            <a:ext cx="8909988" cy="856392"/>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55" name="テキスト ボックス 54">
            <a:extLst>
              <a:ext uri="{FF2B5EF4-FFF2-40B4-BE49-F238E27FC236}">
                <a16:creationId xmlns:a16="http://schemas.microsoft.com/office/drawing/2014/main" id="{BA129DB4-7048-4CFE-8CC3-895E3271CC26}"/>
              </a:ext>
            </a:extLst>
          </p:cNvPr>
          <p:cNvSpPr txBox="1"/>
          <p:nvPr/>
        </p:nvSpPr>
        <p:spPr>
          <a:xfrm>
            <a:off x="1643542" y="2594365"/>
            <a:ext cx="8887463" cy="646331"/>
          </a:xfrm>
          <a:prstGeom prst="rect">
            <a:avLst/>
          </a:prstGeom>
          <a:noFill/>
        </p:spPr>
        <p:txBody>
          <a:bodyPr wrap="square" rtlCol="0">
            <a:spAutoFit/>
          </a:bodyPr>
          <a:lstStyle/>
          <a:p>
            <a:pPr algn="ctr"/>
            <a:r>
              <a:rPr kumimoji="1" lang="ja-JP" altLang="en-US" sz="3600" b="1" dirty="0"/>
              <a:t>株式会社ルネッサンス･エナジー･リサーチ</a:t>
            </a:r>
            <a:endParaRPr kumimoji="1" lang="en-US" altLang="ja-JP" sz="3600" b="1" dirty="0"/>
          </a:p>
        </p:txBody>
      </p:sp>
      <p:sp>
        <p:nvSpPr>
          <p:cNvPr id="34" name="正方形/長方形 33">
            <a:extLst>
              <a:ext uri="{FF2B5EF4-FFF2-40B4-BE49-F238E27FC236}">
                <a16:creationId xmlns:a16="http://schemas.microsoft.com/office/drawing/2014/main" id="{2039EEE3-35F8-4B71-8962-E642A02257D2}"/>
              </a:ext>
            </a:extLst>
          </p:cNvPr>
          <p:cNvSpPr/>
          <p:nvPr/>
        </p:nvSpPr>
        <p:spPr>
          <a:xfrm>
            <a:off x="231143" y="3442182"/>
            <a:ext cx="3290858" cy="5847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本社・大阪の拠点</a:t>
            </a:r>
          </a:p>
        </p:txBody>
      </p:sp>
      <p:sp>
        <p:nvSpPr>
          <p:cNvPr id="35" name="正方形/長方形 34">
            <a:extLst>
              <a:ext uri="{FF2B5EF4-FFF2-40B4-BE49-F238E27FC236}">
                <a16:creationId xmlns:a16="http://schemas.microsoft.com/office/drawing/2014/main" id="{163592EF-D567-488F-A146-CD9C2C4AD6C6}"/>
              </a:ext>
            </a:extLst>
          </p:cNvPr>
          <p:cNvSpPr/>
          <p:nvPr/>
        </p:nvSpPr>
        <p:spPr>
          <a:xfrm>
            <a:off x="3522001" y="3463627"/>
            <a:ext cx="7009004" cy="536791"/>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36" name="テキスト ボックス 35">
            <a:extLst>
              <a:ext uri="{FF2B5EF4-FFF2-40B4-BE49-F238E27FC236}">
                <a16:creationId xmlns:a16="http://schemas.microsoft.com/office/drawing/2014/main" id="{C1EC5251-42A1-497F-AA9C-C80FBB0B566E}"/>
              </a:ext>
            </a:extLst>
          </p:cNvPr>
          <p:cNvSpPr txBox="1"/>
          <p:nvPr/>
        </p:nvSpPr>
        <p:spPr>
          <a:xfrm>
            <a:off x="3559162" y="3492842"/>
            <a:ext cx="6971843" cy="461665"/>
          </a:xfrm>
          <a:prstGeom prst="rect">
            <a:avLst/>
          </a:prstGeom>
          <a:noFill/>
        </p:spPr>
        <p:txBody>
          <a:bodyPr wrap="square" rtlCol="0">
            <a:spAutoFit/>
          </a:bodyPr>
          <a:lstStyle/>
          <a:p>
            <a:pPr algn="ctr"/>
            <a:r>
              <a:rPr kumimoji="1" lang="ja-JP" altLang="en-US" sz="2400" b="1" dirty="0"/>
              <a:t>京都府京都市・大阪市</a:t>
            </a:r>
            <a:endParaRPr kumimoji="1" lang="en-US" altLang="ja-JP" sz="2400" b="1" dirty="0"/>
          </a:p>
        </p:txBody>
      </p:sp>
      <p:sp>
        <p:nvSpPr>
          <p:cNvPr id="32" name="正方形/長方形 31">
            <a:extLst>
              <a:ext uri="{FF2B5EF4-FFF2-40B4-BE49-F238E27FC236}">
                <a16:creationId xmlns:a16="http://schemas.microsoft.com/office/drawing/2014/main" id="{35DB722F-FF24-443B-B6AB-FD787D3915D6}"/>
              </a:ext>
            </a:extLst>
          </p:cNvPr>
          <p:cNvSpPr/>
          <p:nvPr/>
        </p:nvSpPr>
        <p:spPr>
          <a:xfrm>
            <a:off x="231142" y="12301835"/>
            <a:ext cx="5732873" cy="529245"/>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期待する技術の活用方法・連携先</a:t>
            </a:r>
          </a:p>
        </p:txBody>
      </p:sp>
      <p:sp>
        <p:nvSpPr>
          <p:cNvPr id="39" name="正方形/長方形 38">
            <a:extLst>
              <a:ext uri="{FF2B5EF4-FFF2-40B4-BE49-F238E27FC236}">
                <a16:creationId xmlns:a16="http://schemas.microsoft.com/office/drawing/2014/main" id="{79ADCB95-D10C-4CAA-8E72-EAD2E2809CC7}"/>
              </a:ext>
            </a:extLst>
          </p:cNvPr>
          <p:cNvSpPr/>
          <p:nvPr/>
        </p:nvSpPr>
        <p:spPr>
          <a:xfrm>
            <a:off x="241299" y="12307041"/>
            <a:ext cx="5722716" cy="2735307"/>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40" name="テキスト ボックス 39">
            <a:extLst>
              <a:ext uri="{FF2B5EF4-FFF2-40B4-BE49-F238E27FC236}">
                <a16:creationId xmlns:a16="http://schemas.microsoft.com/office/drawing/2014/main" id="{0515E507-29CF-46C9-A3F9-2FA025DD86CB}"/>
              </a:ext>
            </a:extLst>
          </p:cNvPr>
          <p:cNvSpPr txBox="1"/>
          <p:nvPr/>
        </p:nvSpPr>
        <p:spPr>
          <a:xfrm>
            <a:off x="6848269" y="14744925"/>
            <a:ext cx="3843544" cy="400110"/>
          </a:xfrm>
          <a:prstGeom prst="rect">
            <a:avLst/>
          </a:prstGeom>
          <a:noFill/>
        </p:spPr>
        <p:txBody>
          <a:bodyPr wrap="square" rtlCol="0">
            <a:spAutoFit/>
          </a:bodyPr>
          <a:lstStyle/>
          <a:p>
            <a:pPr algn="r"/>
            <a:r>
              <a:rPr kumimoji="1" lang="ja-JP" altLang="en-US" sz="2000"/>
              <a:t>令和７年４月２４日</a:t>
            </a:r>
            <a:r>
              <a:rPr kumimoji="1" lang="ja-JP" altLang="en-US" sz="2000" dirty="0"/>
              <a:t>時点</a:t>
            </a:r>
          </a:p>
        </p:txBody>
      </p:sp>
      <p:sp>
        <p:nvSpPr>
          <p:cNvPr id="48" name="正方形/長方形 47">
            <a:extLst>
              <a:ext uri="{FF2B5EF4-FFF2-40B4-BE49-F238E27FC236}">
                <a16:creationId xmlns:a16="http://schemas.microsoft.com/office/drawing/2014/main" id="{317C07BB-3F7F-4F91-9F34-638CB1CB0095}"/>
              </a:ext>
            </a:extLst>
          </p:cNvPr>
          <p:cNvSpPr/>
          <p:nvPr/>
        </p:nvSpPr>
        <p:spPr>
          <a:xfrm>
            <a:off x="6076729" y="12333317"/>
            <a:ext cx="4520286" cy="559723"/>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問い合わせ先</a:t>
            </a:r>
          </a:p>
        </p:txBody>
      </p:sp>
      <p:sp>
        <p:nvSpPr>
          <p:cNvPr id="51" name="正方形/長方形 50">
            <a:extLst>
              <a:ext uri="{FF2B5EF4-FFF2-40B4-BE49-F238E27FC236}">
                <a16:creationId xmlns:a16="http://schemas.microsoft.com/office/drawing/2014/main" id="{E8C738BC-C855-4226-BE06-7A889DD9448B}"/>
              </a:ext>
            </a:extLst>
          </p:cNvPr>
          <p:cNvSpPr/>
          <p:nvPr/>
        </p:nvSpPr>
        <p:spPr>
          <a:xfrm>
            <a:off x="6076729" y="12301835"/>
            <a:ext cx="4502371" cy="2443090"/>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56" name="テキスト ボックス 55">
            <a:extLst>
              <a:ext uri="{FF2B5EF4-FFF2-40B4-BE49-F238E27FC236}">
                <a16:creationId xmlns:a16="http://schemas.microsoft.com/office/drawing/2014/main" id="{9B5C7E81-478E-4B49-AF72-329C887E5BF7}"/>
              </a:ext>
            </a:extLst>
          </p:cNvPr>
          <p:cNvSpPr txBox="1"/>
          <p:nvPr/>
        </p:nvSpPr>
        <p:spPr>
          <a:xfrm>
            <a:off x="241298" y="12832378"/>
            <a:ext cx="5535033" cy="2246769"/>
          </a:xfrm>
          <a:prstGeom prst="rect">
            <a:avLst/>
          </a:prstGeom>
          <a:noFill/>
        </p:spPr>
        <p:txBody>
          <a:bodyPr wrap="square" rtlCol="0">
            <a:spAutoFit/>
          </a:bodyPr>
          <a:lstStyle/>
          <a:p>
            <a:r>
              <a:rPr kumimoji="1" lang="ja-JP" altLang="en-US" sz="2800" b="1" dirty="0"/>
              <a:t>大手プラントメーカー、ゼネコン、エネルギー会社等と提携することで本技術の国内外の各地域への展開を加速し、地球規模でのカーボンニュートラル化に貢献します。</a:t>
            </a:r>
            <a:endParaRPr kumimoji="1" lang="en-US" altLang="ja-JP" sz="2800" b="1" dirty="0"/>
          </a:p>
        </p:txBody>
      </p:sp>
      <p:sp>
        <p:nvSpPr>
          <p:cNvPr id="57" name="テキスト ボックス 56">
            <a:extLst>
              <a:ext uri="{FF2B5EF4-FFF2-40B4-BE49-F238E27FC236}">
                <a16:creationId xmlns:a16="http://schemas.microsoft.com/office/drawing/2014/main" id="{B94DCDAA-71A5-4A58-B9B5-6BCEB2DA03DD}"/>
              </a:ext>
            </a:extLst>
          </p:cNvPr>
          <p:cNvSpPr txBox="1"/>
          <p:nvPr/>
        </p:nvSpPr>
        <p:spPr>
          <a:xfrm>
            <a:off x="6076729" y="12969964"/>
            <a:ext cx="4125403" cy="1708160"/>
          </a:xfrm>
          <a:prstGeom prst="rect">
            <a:avLst/>
          </a:prstGeom>
          <a:noFill/>
        </p:spPr>
        <p:txBody>
          <a:bodyPr wrap="square" rtlCol="0">
            <a:spAutoFit/>
          </a:bodyPr>
          <a:lstStyle/>
          <a:p>
            <a:r>
              <a:rPr kumimoji="1" lang="ja-JP" altLang="en-US" sz="1500" b="1" dirty="0"/>
              <a:t>大阪府商工労働部成長産業振興室</a:t>
            </a:r>
            <a:endParaRPr kumimoji="1" lang="en-US" altLang="ja-JP" sz="1500" b="1" dirty="0"/>
          </a:p>
          <a:p>
            <a:r>
              <a:rPr kumimoji="1" lang="ja-JP" altLang="en-US" sz="1500" b="1" dirty="0"/>
              <a:t>産業創造課グリーンビジネス</a:t>
            </a:r>
            <a:r>
              <a:rPr kumimoji="1" lang="en-US" altLang="ja-JP" sz="1500" b="1" dirty="0"/>
              <a:t>G</a:t>
            </a:r>
          </a:p>
          <a:p>
            <a:r>
              <a:rPr kumimoji="1" lang="ja-JP" altLang="en-US" sz="1500" b="1" dirty="0"/>
              <a:t>〒</a:t>
            </a:r>
            <a:r>
              <a:rPr kumimoji="1" lang="en-US" altLang="ja-JP" sz="1500" b="1" dirty="0"/>
              <a:t>559-0855 </a:t>
            </a:r>
          </a:p>
          <a:p>
            <a:r>
              <a:rPr kumimoji="1" lang="ja-JP" altLang="en-US" sz="1500" b="1" dirty="0"/>
              <a:t>大阪市住之江区南港北</a:t>
            </a:r>
            <a:r>
              <a:rPr kumimoji="1" lang="en-US" altLang="ja-JP" sz="1500" b="1" dirty="0"/>
              <a:t>1-14-16</a:t>
            </a:r>
          </a:p>
          <a:p>
            <a:r>
              <a:rPr kumimoji="1" lang="ja-JP" altLang="en-US" sz="1500" b="1" dirty="0"/>
              <a:t>大阪府咲洲庁舎</a:t>
            </a:r>
            <a:r>
              <a:rPr kumimoji="1" lang="en-US" altLang="ja-JP" sz="1500" b="1" dirty="0"/>
              <a:t>25</a:t>
            </a:r>
            <a:r>
              <a:rPr kumimoji="1" lang="ja-JP" altLang="en-US" sz="1500" b="1" dirty="0"/>
              <a:t>階</a:t>
            </a:r>
            <a:endParaRPr kumimoji="1" lang="en-US" altLang="ja-JP" sz="1500" b="1" dirty="0"/>
          </a:p>
          <a:p>
            <a:r>
              <a:rPr kumimoji="1" lang="en-US" altLang="ja-JP" sz="1500" b="1" dirty="0"/>
              <a:t>TEL</a:t>
            </a:r>
            <a:r>
              <a:rPr kumimoji="1" lang="ja-JP" altLang="en-US" sz="1500" b="1" dirty="0"/>
              <a:t>：</a:t>
            </a:r>
            <a:r>
              <a:rPr kumimoji="1" lang="en-US" altLang="ja-JP" sz="1500" b="1" dirty="0"/>
              <a:t>06-6210-9484</a:t>
            </a:r>
          </a:p>
          <a:p>
            <a:r>
              <a:rPr kumimoji="1" lang="ja-JP" altLang="en-US" sz="1500" b="1" dirty="0"/>
              <a:t>メールアドレス：</a:t>
            </a:r>
            <a:r>
              <a:rPr kumimoji="1" lang="en-US" altLang="ja-JP" sz="1500" b="1" dirty="0"/>
              <a:t>green@gbox.pref.osaka.lg.jp</a:t>
            </a:r>
            <a:endParaRPr kumimoji="1" lang="ja-JP" altLang="en-US" sz="1500" b="1" dirty="0"/>
          </a:p>
        </p:txBody>
      </p:sp>
      <p:pic>
        <p:nvPicPr>
          <p:cNvPr id="58" name="図 57">
            <a:extLst>
              <a:ext uri="{FF2B5EF4-FFF2-40B4-BE49-F238E27FC236}">
                <a16:creationId xmlns:a16="http://schemas.microsoft.com/office/drawing/2014/main" id="{1CBE5F86-7816-48E8-8BEF-61233B92A7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0367" y="12929318"/>
            <a:ext cx="1470638" cy="1470638"/>
          </a:xfrm>
          <a:prstGeom prst="rect">
            <a:avLst/>
          </a:prstGeom>
        </p:spPr>
      </p:pic>
      <p:pic>
        <p:nvPicPr>
          <p:cNvPr id="2" name="図 1">
            <a:extLst>
              <a:ext uri="{FF2B5EF4-FFF2-40B4-BE49-F238E27FC236}">
                <a16:creationId xmlns:a16="http://schemas.microsoft.com/office/drawing/2014/main" id="{24C9ECB2-5CC3-1BC4-06D8-47BAFBE59EE6}"/>
              </a:ext>
            </a:extLst>
          </p:cNvPr>
          <p:cNvPicPr>
            <a:picLocks noChangeAspect="1"/>
          </p:cNvPicPr>
          <p:nvPr/>
        </p:nvPicPr>
        <p:blipFill>
          <a:blip r:embed="rId3"/>
          <a:stretch>
            <a:fillRect/>
          </a:stretch>
        </p:blipFill>
        <p:spPr>
          <a:xfrm>
            <a:off x="1692290" y="6065228"/>
            <a:ext cx="4175772" cy="2352309"/>
          </a:xfrm>
          <a:prstGeom prst="rect">
            <a:avLst/>
          </a:prstGeom>
        </p:spPr>
      </p:pic>
      <p:pic>
        <p:nvPicPr>
          <p:cNvPr id="3" name="図 2">
            <a:extLst>
              <a:ext uri="{FF2B5EF4-FFF2-40B4-BE49-F238E27FC236}">
                <a16:creationId xmlns:a16="http://schemas.microsoft.com/office/drawing/2014/main" id="{BBB332A4-81C1-7742-8B39-FB37A9201AC0}"/>
              </a:ext>
            </a:extLst>
          </p:cNvPr>
          <p:cNvPicPr>
            <a:picLocks noChangeAspect="1"/>
          </p:cNvPicPr>
          <p:nvPr/>
        </p:nvPicPr>
        <p:blipFill>
          <a:blip r:embed="rId4"/>
          <a:stretch>
            <a:fillRect/>
          </a:stretch>
        </p:blipFill>
        <p:spPr>
          <a:xfrm>
            <a:off x="6545154" y="6065895"/>
            <a:ext cx="3356854" cy="2344737"/>
          </a:xfrm>
          <a:prstGeom prst="rect">
            <a:avLst/>
          </a:prstGeom>
        </p:spPr>
      </p:pic>
      <p:sp>
        <p:nvSpPr>
          <p:cNvPr id="11" name="テキスト ボックス 10">
            <a:extLst>
              <a:ext uri="{FF2B5EF4-FFF2-40B4-BE49-F238E27FC236}">
                <a16:creationId xmlns:a16="http://schemas.microsoft.com/office/drawing/2014/main" id="{86375B57-ACC0-EA81-63F4-BDF892A6A201}"/>
              </a:ext>
            </a:extLst>
          </p:cNvPr>
          <p:cNvSpPr txBox="1"/>
          <p:nvPr/>
        </p:nvSpPr>
        <p:spPr>
          <a:xfrm>
            <a:off x="2872819" y="8361710"/>
            <a:ext cx="5990486" cy="276999"/>
          </a:xfrm>
          <a:prstGeom prst="rect">
            <a:avLst/>
          </a:prstGeom>
          <a:noFill/>
        </p:spPr>
        <p:txBody>
          <a:bodyPr wrap="square" rtlCol="0">
            <a:spAutoFit/>
          </a:bodyPr>
          <a:lstStyle/>
          <a:p>
            <a:r>
              <a:rPr kumimoji="1" lang="ja-JP" altLang="en-US" sz="1200" dirty="0">
                <a:latin typeface="游ゴシック Medium" panose="020B0500000000000000" pitchFamily="50" charset="-128"/>
                <a:ea typeface="游ゴシック Medium" panose="020B0500000000000000" pitchFamily="50" charset="-128"/>
              </a:rPr>
              <a:t>高性能水素製造用水蒸気改質触媒の連続評価結果およびメタン化触媒の温度依存性</a:t>
            </a:r>
          </a:p>
        </p:txBody>
      </p:sp>
    </p:spTree>
    <p:extLst>
      <p:ext uri="{BB962C8B-B14F-4D97-AF65-F5344CB8AC3E}">
        <p14:creationId xmlns:p14="http://schemas.microsoft.com/office/powerpoint/2010/main" val="19824372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324</Words>
  <Application>Microsoft Office PowerPoint</Application>
  <PresentationFormat>ユーザー設定</PresentationFormat>
  <Paragraphs>29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 Medium</vt:lpstr>
      <vt:lpstr>Arial</vt:lpstr>
      <vt:lpstr>Calibri</vt:lpstr>
      <vt:lpstr>Calibri Light</vt:lpstr>
      <vt:lpstr>Montserrat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2025-06-26T09:21:57Z</dcterms:created>
  <dcterms:modified xsi:type="dcterms:W3CDTF">2025-07-03T05:40:38Z</dcterms:modified>
</cp:coreProperties>
</file>