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1" r:id="rId2"/>
  </p:sldIdLst>
  <p:sldSz cx="10691813" cy="15119350"/>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snapToGrid="0" showGuides="1">
      <p:cViewPr varScale="1">
        <p:scale>
          <a:sx n="37" d="100"/>
          <a:sy n="37" d="100"/>
        </p:scale>
        <p:origin x="2140" y="20"/>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8" name="Group 171">
            <a:extLst>
              <a:ext uri="{FF2B5EF4-FFF2-40B4-BE49-F238E27FC236}">
                <a16:creationId xmlns:a16="http://schemas.microsoft.com/office/drawing/2014/main" id="{93D78D6E-E6C4-F4D2-09FF-9BE2EFEA8AD1}"/>
              </a:ext>
            </a:extLst>
          </p:cNvPr>
          <p:cNvGrpSpPr>
            <a:grpSpLocks noChangeAspect="1"/>
          </p:cNvGrpSpPr>
          <p:nvPr/>
        </p:nvGrpSpPr>
        <p:grpSpPr bwMode="auto">
          <a:xfrm>
            <a:off x="5697063" y="6249963"/>
            <a:ext cx="4884739" cy="3590925"/>
            <a:chOff x="3674" y="3840"/>
            <a:chExt cx="3077" cy="2262"/>
          </a:xfrm>
        </p:grpSpPr>
        <p:sp>
          <p:nvSpPr>
            <p:cNvPr id="199" name="AutoShape 170">
              <a:extLst>
                <a:ext uri="{FF2B5EF4-FFF2-40B4-BE49-F238E27FC236}">
                  <a16:creationId xmlns:a16="http://schemas.microsoft.com/office/drawing/2014/main" id="{8E3C98E7-B343-222C-8D64-7B0BDBA1DAB9}"/>
                </a:ext>
              </a:extLst>
            </p:cNvPr>
            <p:cNvSpPr>
              <a:spLocks noChangeAspect="1" noChangeArrowheads="1" noTextEdit="1"/>
            </p:cNvSpPr>
            <p:nvPr/>
          </p:nvSpPr>
          <p:spPr bwMode="auto">
            <a:xfrm>
              <a:off x="3674" y="3840"/>
              <a:ext cx="3077" cy="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196" name="Picture 172">
              <a:extLst>
                <a:ext uri="{FF2B5EF4-FFF2-40B4-BE49-F238E27FC236}">
                  <a16:creationId xmlns:a16="http://schemas.microsoft.com/office/drawing/2014/main" id="{A5170D9D-2F97-4392-F9C3-1AD99C614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1" y="4120"/>
              <a:ext cx="1954" cy="1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0" name="Freeform 173">
              <a:extLst>
                <a:ext uri="{FF2B5EF4-FFF2-40B4-BE49-F238E27FC236}">
                  <a16:creationId xmlns:a16="http://schemas.microsoft.com/office/drawing/2014/main" id="{7DBE4105-9F20-ADAE-F7CC-35F63CC42350}"/>
                </a:ext>
              </a:extLst>
            </p:cNvPr>
            <p:cNvSpPr>
              <a:spLocks/>
            </p:cNvSpPr>
            <p:nvPr/>
          </p:nvSpPr>
          <p:spPr bwMode="auto">
            <a:xfrm>
              <a:off x="5900" y="4535"/>
              <a:ext cx="731" cy="324"/>
            </a:xfrm>
            <a:custGeom>
              <a:avLst/>
              <a:gdLst>
                <a:gd name="T0" fmla="*/ 0 w 5836"/>
                <a:gd name="T1" fmla="*/ 662 h 3968"/>
                <a:gd name="T2" fmla="*/ 662 w 5836"/>
                <a:gd name="T3" fmla="*/ 0 h 3968"/>
                <a:gd name="T4" fmla="*/ 5175 w 5836"/>
                <a:gd name="T5" fmla="*/ 0 h 3968"/>
                <a:gd name="T6" fmla="*/ 5836 w 5836"/>
                <a:gd name="T7" fmla="*/ 662 h 3968"/>
                <a:gd name="T8" fmla="*/ 5836 w 5836"/>
                <a:gd name="T9" fmla="*/ 3307 h 3968"/>
                <a:gd name="T10" fmla="*/ 5175 w 5836"/>
                <a:gd name="T11" fmla="*/ 3968 h 3968"/>
                <a:gd name="T12" fmla="*/ 662 w 5836"/>
                <a:gd name="T13" fmla="*/ 3968 h 3968"/>
                <a:gd name="T14" fmla="*/ 0 w 5836"/>
                <a:gd name="T15" fmla="*/ 3307 h 3968"/>
                <a:gd name="T16" fmla="*/ 0 w 5836"/>
                <a:gd name="T17" fmla="*/ 662 h 3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36" h="3968">
                  <a:moveTo>
                    <a:pt x="0" y="662"/>
                  </a:moveTo>
                  <a:cubicBezTo>
                    <a:pt x="0" y="297"/>
                    <a:pt x="297" y="0"/>
                    <a:pt x="662" y="0"/>
                  </a:cubicBezTo>
                  <a:lnTo>
                    <a:pt x="5175" y="0"/>
                  </a:lnTo>
                  <a:cubicBezTo>
                    <a:pt x="5540" y="0"/>
                    <a:pt x="5836" y="297"/>
                    <a:pt x="5836" y="662"/>
                  </a:cubicBezTo>
                  <a:lnTo>
                    <a:pt x="5836" y="3307"/>
                  </a:lnTo>
                  <a:cubicBezTo>
                    <a:pt x="5836" y="3672"/>
                    <a:pt x="5540" y="3968"/>
                    <a:pt x="5175" y="3968"/>
                  </a:cubicBezTo>
                  <a:lnTo>
                    <a:pt x="662" y="3968"/>
                  </a:lnTo>
                  <a:cubicBezTo>
                    <a:pt x="297" y="3968"/>
                    <a:pt x="0" y="3672"/>
                    <a:pt x="0" y="3307"/>
                  </a:cubicBezTo>
                  <a:lnTo>
                    <a:pt x="0" y="662"/>
                  </a:lnTo>
                  <a:close/>
                </a:path>
              </a:pathLst>
            </a:custGeom>
            <a:solidFill>
              <a:srgbClr val="99CC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1" name="Freeform 174">
              <a:extLst>
                <a:ext uri="{FF2B5EF4-FFF2-40B4-BE49-F238E27FC236}">
                  <a16:creationId xmlns:a16="http://schemas.microsoft.com/office/drawing/2014/main" id="{656A8E61-75C8-C9A3-EA0C-A0CBFEC38AFD}"/>
                </a:ext>
              </a:extLst>
            </p:cNvPr>
            <p:cNvSpPr>
              <a:spLocks/>
            </p:cNvSpPr>
            <p:nvPr/>
          </p:nvSpPr>
          <p:spPr bwMode="auto">
            <a:xfrm>
              <a:off x="3958" y="4271"/>
              <a:ext cx="71" cy="983"/>
            </a:xfrm>
            <a:custGeom>
              <a:avLst/>
              <a:gdLst>
                <a:gd name="T0" fmla="*/ 0 w 71"/>
                <a:gd name="T1" fmla="*/ 267 h 983"/>
                <a:gd name="T2" fmla="*/ 35 w 71"/>
                <a:gd name="T3" fmla="*/ 0 h 983"/>
                <a:gd name="T4" fmla="*/ 71 w 71"/>
                <a:gd name="T5" fmla="*/ 267 h 983"/>
                <a:gd name="T6" fmla="*/ 53 w 71"/>
                <a:gd name="T7" fmla="*/ 267 h 983"/>
                <a:gd name="T8" fmla="*/ 53 w 71"/>
                <a:gd name="T9" fmla="*/ 983 h 983"/>
                <a:gd name="T10" fmla="*/ 18 w 71"/>
                <a:gd name="T11" fmla="*/ 983 h 983"/>
                <a:gd name="T12" fmla="*/ 18 w 71"/>
                <a:gd name="T13" fmla="*/ 267 h 983"/>
                <a:gd name="T14" fmla="*/ 0 w 71"/>
                <a:gd name="T15" fmla="*/ 267 h 9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983">
                  <a:moveTo>
                    <a:pt x="0" y="267"/>
                  </a:moveTo>
                  <a:lnTo>
                    <a:pt x="35" y="0"/>
                  </a:lnTo>
                  <a:lnTo>
                    <a:pt x="71" y="267"/>
                  </a:lnTo>
                  <a:lnTo>
                    <a:pt x="53" y="267"/>
                  </a:lnTo>
                  <a:lnTo>
                    <a:pt x="53" y="983"/>
                  </a:lnTo>
                  <a:lnTo>
                    <a:pt x="18" y="983"/>
                  </a:lnTo>
                  <a:lnTo>
                    <a:pt x="18" y="267"/>
                  </a:lnTo>
                  <a:lnTo>
                    <a:pt x="0" y="267"/>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 name="Freeform 175">
              <a:extLst>
                <a:ext uri="{FF2B5EF4-FFF2-40B4-BE49-F238E27FC236}">
                  <a16:creationId xmlns:a16="http://schemas.microsoft.com/office/drawing/2014/main" id="{282BDA6B-BAAD-8CF9-EB2E-A2E95E75D95E}"/>
                </a:ext>
              </a:extLst>
            </p:cNvPr>
            <p:cNvSpPr>
              <a:spLocks/>
            </p:cNvSpPr>
            <p:nvPr/>
          </p:nvSpPr>
          <p:spPr bwMode="auto">
            <a:xfrm>
              <a:off x="3958" y="4271"/>
              <a:ext cx="71" cy="983"/>
            </a:xfrm>
            <a:custGeom>
              <a:avLst/>
              <a:gdLst>
                <a:gd name="T0" fmla="*/ 0 w 71"/>
                <a:gd name="T1" fmla="*/ 267 h 983"/>
                <a:gd name="T2" fmla="*/ 35 w 71"/>
                <a:gd name="T3" fmla="*/ 0 h 983"/>
                <a:gd name="T4" fmla="*/ 71 w 71"/>
                <a:gd name="T5" fmla="*/ 267 h 983"/>
                <a:gd name="T6" fmla="*/ 53 w 71"/>
                <a:gd name="T7" fmla="*/ 267 h 983"/>
                <a:gd name="T8" fmla="*/ 53 w 71"/>
                <a:gd name="T9" fmla="*/ 983 h 983"/>
                <a:gd name="T10" fmla="*/ 18 w 71"/>
                <a:gd name="T11" fmla="*/ 983 h 983"/>
                <a:gd name="T12" fmla="*/ 18 w 71"/>
                <a:gd name="T13" fmla="*/ 267 h 983"/>
                <a:gd name="T14" fmla="*/ 0 w 71"/>
                <a:gd name="T15" fmla="*/ 267 h 9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983">
                  <a:moveTo>
                    <a:pt x="0" y="267"/>
                  </a:moveTo>
                  <a:lnTo>
                    <a:pt x="35" y="0"/>
                  </a:lnTo>
                  <a:lnTo>
                    <a:pt x="71" y="267"/>
                  </a:lnTo>
                  <a:lnTo>
                    <a:pt x="53" y="267"/>
                  </a:lnTo>
                  <a:lnTo>
                    <a:pt x="53" y="983"/>
                  </a:lnTo>
                  <a:lnTo>
                    <a:pt x="18" y="983"/>
                  </a:lnTo>
                  <a:lnTo>
                    <a:pt x="18" y="267"/>
                  </a:lnTo>
                  <a:lnTo>
                    <a:pt x="0" y="267"/>
                  </a:lnTo>
                  <a:close/>
                </a:path>
              </a:pathLst>
            </a:custGeom>
            <a:noFill/>
            <a:ln w="476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3" name="Rectangle 176">
              <a:extLst>
                <a:ext uri="{FF2B5EF4-FFF2-40B4-BE49-F238E27FC236}">
                  <a16:creationId xmlns:a16="http://schemas.microsoft.com/office/drawing/2014/main" id="{E2F1D703-0D6B-C55D-54B5-EC5CCC4609D3}"/>
                </a:ext>
              </a:extLst>
            </p:cNvPr>
            <p:cNvSpPr>
              <a:spLocks noChangeArrowheads="1"/>
            </p:cNvSpPr>
            <p:nvPr/>
          </p:nvSpPr>
          <p:spPr bwMode="auto">
            <a:xfrm>
              <a:off x="3886" y="512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4" name="Rectangle 177">
              <a:extLst>
                <a:ext uri="{FF2B5EF4-FFF2-40B4-BE49-F238E27FC236}">
                  <a16:creationId xmlns:a16="http://schemas.microsoft.com/office/drawing/2014/main" id="{09B6CABA-1C9E-23B6-8AA1-6B22F77A1149}"/>
                </a:ext>
              </a:extLst>
            </p:cNvPr>
            <p:cNvSpPr>
              <a:spLocks noChangeArrowheads="1"/>
            </p:cNvSpPr>
            <p:nvPr/>
          </p:nvSpPr>
          <p:spPr bwMode="auto">
            <a:xfrm>
              <a:off x="3886" y="50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5" name="Rectangle 178">
              <a:extLst>
                <a:ext uri="{FF2B5EF4-FFF2-40B4-BE49-F238E27FC236}">
                  <a16:creationId xmlns:a16="http://schemas.microsoft.com/office/drawing/2014/main" id="{1C83A119-C57D-E675-98BE-AA3083B5C384}"/>
                </a:ext>
              </a:extLst>
            </p:cNvPr>
            <p:cNvSpPr>
              <a:spLocks noChangeArrowheads="1"/>
            </p:cNvSpPr>
            <p:nvPr/>
          </p:nvSpPr>
          <p:spPr bwMode="auto">
            <a:xfrm>
              <a:off x="3886" y="4993"/>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7" name="Rectangle 180">
              <a:extLst>
                <a:ext uri="{FF2B5EF4-FFF2-40B4-BE49-F238E27FC236}">
                  <a16:creationId xmlns:a16="http://schemas.microsoft.com/office/drawing/2014/main" id="{1CDAB8A0-85D8-6A84-5D24-B5A9F760BA22}"/>
                </a:ext>
              </a:extLst>
            </p:cNvPr>
            <p:cNvSpPr>
              <a:spLocks noChangeArrowheads="1"/>
            </p:cNvSpPr>
            <p:nvPr/>
          </p:nvSpPr>
          <p:spPr bwMode="auto">
            <a:xfrm>
              <a:off x="4851" y="575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8" name="Rectangle 181">
              <a:extLst>
                <a:ext uri="{FF2B5EF4-FFF2-40B4-BE49-F238E27FC236}">
                  <a16:creationId xmlns:a16="http://schemas.microsoft.com/office/drawing/2014/main" id="{27DD154A-8BFE-EB81-540B-D940E6EF23F5}"/>
                </a:ext>
              </a:extLst>
            </p:cNvPr>
            <p:cNvSpPr>
              <a:spLocks noChangeArrowheads="1"/>
            </p:cNvSpPr>
            <p:nvPr/>
          </p:nvSpPr>
          <p:spPr bwMode="auto">
            <a:xfrm>
              <a:off x="4745" y="5696"/>
              <a:ext cx="93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CO</a:t>
              </a:r>
              <a:r>
                <a:rPr kumimoji="0" lang="en-US" altLang="ja-JP" sz="8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2</a:t>
              </a:r>
              <a:r>
                <a:rPr kumimoji="0" lang="ja-JP" altLang="en-US" sz="10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分離の</a:t>
              </a:r>
              <a:r>
                <a:rPr kumimoji="0" lang="ja-JP" altLang="ja-JP" sz="10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スピードの速さ</a:t>
              </a:r>
              <a:endParaRPr kumimoji="0" lang="ja-JP" altLang="ja-JP" sz="1000" b="1" i="0" u="none" strike="noStrike" cap="none" normalizeH="0" baseline="0" dirty="0">
                <a:ln>
                  <a:noFill/>
                </a:ln>
                <a:solidFill>
                  <a:schemeClr val="tx1"/>
                </a:solidFill>
                <a:effectLst/>
              </a:endParaRPr>
            </a:p>
          </p:txBody>
        </p:sp>
        <p:sp>
          <p:nvSpPr>
            <p:cNvPr id="210" name="Rectangle 183">
              <a:extLst>
                <a:ext uri="{FF2B5EF4-FFF2-40B4-BE49-F238E27FC236}">
                  <a16:creationId xmlns:a16="http://schemas.microsoft.com/office/drawing/2014/main" id="{A76BB804-7429-567C-2197-AC929E07B3A8}"/>
                </a:ext>
              </a:extLst>
            </p:cNvPr>
            <p:cNvSpPr>
              <a:spLocks noChangeArrowheads="1"/>
            </p:cNvSpPr>
            <p:nvPr/>
          </p:nvSpPr>
          <p:spPr bwMode="auto">
            <a:xfrm>
              <a:off x="4271" y="5826"/>
              <a:ext cx="212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500" b="1" i="0"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CO</a:t>
              </a:r>
              <a:r>
                <a:rPr kumimoji="0" lang="en-US" altLang="ja-JP" sz="1200" b="1" i="0"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2</a:t>
              </a:r>
              <a:r>
                <a:rPr kumimoji="0" lang="ja-JP" altLang="ja-JP" sz="1500" b="1" i="0"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分離膜として世界トップレベルの性能</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14" name="Rectangle 187">
              <a:extLst>
                <a:ext uri="{FF2B5EF4-FFF2-40B4-BE49-F238E27FC236}">
                  <a16:creationId xmlns:a16="http://schemas.microsoft.com/office/drawing/2014/main" id="{088F021C-B9B4-AA9B-DA10-5745D1A1ED64}"/>
                </a:ext>
              </a:extLst>
            </p:cNvPr>
            <p:cNvSpPr>
              <a:spLocks noChangeArrowheads="1"/>
            </p:cNvSpPr>
            <p:nvPr/>
          </p:nvSpPr>
          <p:spPr bwMode="auto">
            <a:xfrm>
              <a:off x="4688" y="4033"/>
              <a:ext cx="104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他の</a:t>
              </a:r>
              <a:r>
                <a:rPr kumimoji="0" lang="en-US" altLang="ja-JP" sz="12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CO</a:t>
              </a:r>
              <a:r>
                <a:rPr kumimoji="0" lang="en-US" altLang="ja-JP" sz="105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2</a:t>
              </a:r>
              <a:r>
                <a:rPr kumimoji="0" lang="ja-JP" altLang="ja-JP" sz="12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分離膜との比較</a:t>
              </a:r>
              <a:endParaRPr kumimoji="0" lang="ja-JP" altLang="ja-JP" sz="1200" b="0" i="0" u="none" strike="noStrike" cap="none" normalizeH="0" baseline="0" dirty="0">
                <a:ln>
                  <a:noFill/>
                </a:ln>
                <a:solidFill>
                  <a:schemeClr val="tx1"/>
                </a:solidFill>
                <a:effectLst/>
              </a:endParaRPr>
            </a:p>
          </p:txBody>
        </p:sp>
        <p:sp>
          <p:nvSpPr>
            <p:cNvPr id="215" name="Rectangle 188">
              <a:extLst>
                <a:ext uri="{FF2B5EF4-FFF2-40B4-BE49-F238E27FC236}">
                  <a16:creationId xmlns:a16="http://schemas.microsoft.com/office/drawing/2014/main" id="{C5F49E58-1CFF-BBBC-537C-7F65A6BFC28A}"/>
                </a:ext>
              </a:extLst>
            </p:cNvPr>
            <p:cNvSpPr>
              <a:spLocks noChangeArrowheads="1"/>
            </p:cNvSpPr>
            <p:nvPr/>
          </p:nvSpPr>
          <p:spPr bwMode="auto">
            <a:xfrm>
              <a:off x="5956" y="4569"/>
              <a:ext cx="661"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他の</a:t>
              </a:r>
              <a:r>
                <a:rPr kumimoji="0" lang="en-US" altLang="ja-JP" sz="9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CO</a:t>
              </a:r>
              <a:r>
                <a:rPr kumimoji="0" lang="en-US" altLang="ja-JP" sz="7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2</a:t>
              </a:r>
              <a:r>
                <a:rPr kumimoji="0" lang="ja-JP" altLang="en-US" sz="9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分離膜より</a:t>
              </a:r>
              <a:endParaRPr kumimoji="0" lang="en-US" altLang="ja-JP" sz="9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b="1" dirty="0">
                  <a:solidFill>
                    <a:srgbClr val="000000"/>
                  </a:solidFill>
                  <a:latin typeface="ＭＳ Ｐゴシック" panose="020B0600070205080204" pitchFamily="50" charset="-128"/>
                  <a:ea typeface="ＭＳ Ｐゴシック" panose="020B0600070205080204" pitchFamily="50" charset="-128"/>
                </a:rPr>
                <a:t>分離能力、スピードの</a:t>
              </a:r>
              <a:endParaRPr lang="en-US" altLang="ja-JP" sz="900" b="1" dirty="0">
                <a:solidFill>
                  <a:srgbClr val="000000"/>
                </a:solidFill>
                <a:latin typeface="ＭＳ Ｐゴシック" panose="020B0600070205080204" pitchFamily="50" charset="-128"/>
                <a:ea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両面で桁違いの性能</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16" name="Rectangle 189">
              <a:extLst>
                <a:ext uri="{FF2B5EF4-FFF2-40B4-BE49-F238E27FC236}">
                  <a16:creationId xmlns:a16="http://schemas.microsoft.com/office/drawing/2014/main" id="{B7F5EEE9-9127-2977-2A6D-DA3266A8E42F}"/>
                </a:ext>
              </a:extLst>
            </p:cNvPr>
            <p:cNvSpPr>
              <a:spLocks noChangeArrowheads="1"/>
            </p:cNvSpPr>
            <p:nvPr/>
          </p:nvSpPr>
          <p:spPr bwMode="auto">
            <a:xfrm>
              <a:off x="6090" y="462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21" name="Rectangle 194">
              <a:extLst>
                <a:ext uri="{FF2B5EF4-FFF2-40B4-BE49-F238E27FC236}">
                  <a16:creationId xmlns:a16="http://schemas.microsoft.com/office/drawing/2014/main" id="{97C7640A-DD65-4A5B-825F-6FCEC4B135D7}"/>
                </a:ext>
              </a:extLst>
            </p:cNvPr>
            <p:cNvSpPr>
              <a:spLocks noChangeArrowheads="1"/>
            </p:cNvSpPr>
            <p:nvPr/>
          </p:nvSpPr>
          <p:spPr bwMode="auto">
            <a:xfrm>
              <a:off x="4960" y="5580"/>
              <a:ext cx="39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Arial" panose="020B0604020202020204" pitchFamily="34" charset="0"/>
                </a:rPr>
                <a:t>H.Lin,Freeman</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2" name="Rectangle 195">
              <a:extLst>
                <a:ext uri="{FF2B5EF4-FFF2-40B4-BE49-F238E27FC236}">
                  <a16:creationId xmlns:a16="http://schemas.microsoft.com/office/drawing/2014/main" id="{B3CECB0D-B9D0-E920-112D-BE3A261CF46B}"/>
                </a:ext>
              </a:extLst>
            </p:cNvPr>
            <p:cNvSpPr>
              <a:spLocks noChangeArrowheads="1"/>
            </p:cNvSpPr>
            <p:nvPr/>
          </p:nvSpPr>
          <p:spPr bwMode="auto">
            <a:xfrm>
              <a:off x="5332" y="5580"/>
              <a:ext cx="59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Arial" panose="020B0604020202020204" pitchFamily="34" charset="0"/>
                </a:rPr>
                <a:t>et al.,Sicience,311,639</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3" name="Rectangle 196">
              <a:extLst>
                <a:ext uri="{FF2B5EF4-FFF2-40B4-BE49-F238E27FC236}">
                  <a16:creationId xmlns:a16="http://schemas.microsoft.com/office/drawing/2014/main" id="{03B31E53-AEA9-4E00-961B-0D56F418497D}"/>
                </a:ext>
              </a:extLst>
            </p:cNvPr>
            <p:cNvSpPr>
              <a:spLocks noChangeArrowheads="1"/>
            </p:cNvSpPr>
            <p:nvPr/>
          </p:nvSpPr>
          <p:spPr bwMode="auto">
            <a:xfrm>
              <a:off x="5872" y="5580"/>
              <a:ext cx="4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Arial" panose="020B0604020202020204" pitchFamily="34" charset="0"/>
                </a:rPr>
                <a: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4" name="Rectangle 197">
              <a:extLst>
                <a:ext uri="{FF2B5EF4-FFF2-40B4-BE49-F238E27FC236}">
                  <a16:creationId xmlns:a16="http://schemas.microsoft.com/office/drawing/2014/main" id="{A603ECBE-406A-ADD1-9FC2-21C5369C4B43}"/>
                </a:ext>
              </a:extLst>
            </p:cNvPr>
            <p:cNvSpPr>
              <a:spLocks noChangeArrowheads="1"/>
            </p:cNvSpPr>
            <p:nvPr/>
          </p:nvSpPr>
          <p:spPr bwMode="auto">
            <a:xfrm>
              <a:off x="5889" y="5580"/>
              <a:ext cx="29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Arial" panose="020B0604020202020204" pitchFamily="34" charset="0"/>
                </a:rPr>
                <a:t>642(2006),</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5" name="Rectangle 198">
              <a:extLst>
                <a:ext uri="{FF2B5EF4-FFF2-40B4-BE49-F238E27FC236}">
                  <a16:creationId xmlns:a16="http://schemas.microsoft.com/office/drawing/2014/main" id="{50D0E4E0-E8CF-FCE2-2FFC-1898698B86BF}"/>
                </a:ext>
              </a:extLst>
            </p:cNvPr>
            <p:cNvSpPr>
              <a:spLocks noChangeArrowheads="1"/>
            </p:cNvSpPr>
            <p:nvPr/>
          </p:nvSpPr>
          <p:spPr bwMode="auto">
            <a:xfrm>
              <a:off x="6148" y="5583"/>
              <a:ext cx="104" cy="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に加筆</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26" name="Freeform 199">
              <a:extLst>
                <a:ext uri="{FF2B5EF4-FFF2-40B4-BE49-F238E27FC236}">
                  <a16:creationId xmlns:a16="http://schemas.microsoft.com/office/drawing/2014/main" id="{F9A74C4D-8C31-752B-D748-6775C61D89B6}"/>
                </a:ext>
              </a:extLst>
            </p:cNvPr>
            <p:cNvSpPr>
              <a:spLocks/>
            </p:cNvSpPr>
            <p:nvPr/>
          </p:nvSpPr>
          <p:spPr bwMode="auto">
            <a:xfrm>
              <a:off x="5638" y="4161"/>
              <a:ext cx="72" cy="75"/>
            </a:xfrm>
            <a:custGeom>
              <a:avLst/>
              <a:gdLst>
                <a:gd name="T0" fmla="*/ 0 w 72"/>
                <a:gd name="T1" fmla="*/ 29 h 75"/>
                <a:gd name="T2" fmla="*/ 27 w 72"/>
                <a:gd name="T3" fmla="*/ 29 h 75"/>
                <a:gd name="T4" fmla="*/ 36 w 72"/>
                <a:gd name="T5" fmla="*/ 0 h 75"/>
                <a:gd name="T6" fmla="*/ 44 w 72"/>
                <a:gd name="T7" fmla="*/ 29 h 75"/>
                <a:gd name="T8" fmla="*/ 72 w 72"/>
                <a:gd name="T9" fmla="*/ 29 h 75"/>
                <a:gd name="T10" fmla="*/ 49 w 72"/>
                <a:gd name="T11" fmla="*/ 47 h 75"/>
                <a:gd name="T12" fmla="*/ 58 w 72"/>
                <a:gd name="T13" fmla="*/ 75 h 75"/>
                <a:gd name="T14" fmla="*/ 36 w 72"/>
                <a:gd name="T15" fmla="*/ 57 h 75"/>
                <a:gd name="T16" fmla="*/ 13 w 72"/>
                <a:gd name="T17" fmla="*/ 75 h 75"/>
                <a:gd name="T18" fmla="*/ 22 w 72"/>
                <a:gd name="T19" fmla="*/ 47 h 75"/>
                <a:gd name="T20" fmla="*/ 0 w 72"/>
                <a:gd name="T21" fmla="*/ 2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75">
                  <a:moveTo>
                    <a:pt x="0" y="29"/>
                  </a:moveTo>
                  <a:lnTo>
                    <a:pt x="27" y="29"/>
                  </a:lnTo>
                  <a:lnTo>
                    <a:pt x="36" y="0"/>
                  </a:lnTo>
                  <a:lnTo>
                    <a:pt x="44" y="29"/>
                  </a:lnTo>
                  <a:lnTo>
                    <a:pt x="72" y="29"/>
                  </a:lnTo>
                  <a:lnTo>
                    <a:pt x="49" y="47"/>
                  </a:lnTo>
                  <a:lnTo>
                    <a:pt x="58" y="75"/>
                  </a:lnTo>
                  <a:lnTo>
                    <a:pt x="36" y="57"/>
                  </a:lnTo>
                  <a:lnTo>
                    <a:pt x="13" y="75"/>
                  </a:lnTo>
                  <a:lnTo>
                    <a:pt x="22" y="47"/>
                  </a:lnTo>
                  <a:lnTo>
                    <a:pt x="0" y="29"/>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7" name="Freeform 200">
              <a:extLst>
                <a:ext uri="{FF2B5EF4-FFF2-40B4-BE49-F238E27FC236}">
                  <a16:creationId xmlns:a16="http://schemas.microsoft.com/office/drawing/2014/main" id="{E39DA8EA-52AD-1810-5A92-63185CCC0B87}"/>
                </a:ext>
              </a:extLst>
            </p:cNvPr>
            <p:cNvSpPr>
              <a:spLocks/>
            </p:cNvSpPr>
            <p:nvPr/>
          </p:nvSpPr>
          <p:spPr bwMode="auto">
            <a:xfrm>
              <a:off x="4740" y="4352"/>
              <a:ext cx="754" cy="204"/>
            </a:xfrm>
            <a:custGeom>
              <a:avLst/>
              <a:gdLst>
                <a:gd name="T0" fmla="*/ 0 w 12056"/>
                <a:gd name="T1" fmla="*/ 544 h 3264"/>
                <a:gd name="T2" fmla="*/ 544 w 12056"/>
                <a:gd name="T3" fmla="*/ 0 h 3264"/>
                <a:gd name="T4" fmla="*/ 11512 w 12056"/>
                <a:gd name="T5" fmla="*/ 0 h 3264"/>
                <a:gd name="T6" fmla="*/ 12056 w 12056"/>
                <a:gd name="T7" fmla="*/ 544 h 3264"/>
                <a:gd name="T8" fmla="*/ 12056 w 12056"/>
                <a:gd name="T9" fmla="*/ 2720 h 3264"/>
                <a:gd name="T10" fmla="*/ 11512 w 12056"/>
                <a:gd name="T11" fmla="*/ 3264 h 3264"/>
                <a:gd name="T12" fmla="*/ 544 w 12056"/>
                <a:gd name="T13" fmla="*/ 3264 h 3264"/>
                <a:gd name="T14" fmla="*/ 0 w 12056"/>
                <a:gd name="T15" fmla="*/ 2720 h 3264"/>
                <a:gd name="T16" fmla="*/ 0 w 12056"/>
                <a:gd name="T17" fmla="*/ 544 h 3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56" h="3264">
                  <a:moveTo>
                    <a:pt x="0" y="544"/>
                  </a:moveTo>
                  <a:cubicBezTo>
                    <a:pt x="0" y="244"/>
                    <a:pt x="244" y="0"/>
                    <a:pt x="544" y="0"/>
                  </a:cubicBezTo>
                  <a:lnTo>
                    <a:pt x="11512" y="0"/>
                  </a:lnTo>
                  <a:cubicBezTo>
                    <a:pt x="11813" y="0"/>
                    <a:pt x="12056" y="244"/>
                    <a:pt x="12056" y="544"/>
                  </a:cubicBezTo>
                  <a:lnTo>
                    <a:pt x="12056" y="2720"/>
                  </a:lnTo>
                  <a:cubicBezTo>
                    <a:pt x="12056" y="3021"/>
                    <a:pt x="11813" y="3264"/>
                    <a:pt x="11512" y="3264"/>
                  </a:cubicBezTo>
                  <a:lnTo>
                    <a:pt x="544" y="3264"/>
                  </a:lnTo>
                  <a:cubicBezTo>
                    <a:pt x="244" y="3264"/>
                    <a:pt x="0" y="3021"/>
                    <a:pt x="0" y="2720"/>
                  </a:cubicBezTo>
                  <a:lnTo>
                    <a:pt x="0" y="544"/>
                  </a:lnTo>
                  <a:close/>
                </a:path>
              </a:pathLst>
            </a:custGeom>
            <a:solidFill>
              <a:srgbClr val="00B0F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201">
              <a:extLst>
                <a:ext uri="{FF2B5EF4-FFF2-40B4-BE49-F238E27FC236}">
                  <a16:creationId xmlns:a16="http://schemas.microsoft.com/office/drawing/2014/main" id="{F9C050AB-89E0-6C39-3BCF-2BC018B0F857}"/>
                </a:ext>
              </a:extLst>
            </p:cNvPr>
            <p:cNvSpPr>
              <a:spLocks noChangeArrowheads="1"/>
            </p:cNvSpPr>
            <p:nvPr/>
          </p:nvSpPr>
          <p:spPr bwMode="auto">
            <a:xfrm>
              <a:off x="4760" y="4386"/>
              <a:ext cx="70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700" b="1" i="0" u="none" strike="noStrike" cap="none" normalizeH="0" baseline="0" dirty="0">
                  <a:ln>
                    <a:noFill/>
                  </a:ln>
                  <a:solidFill>
                    <a:srgbClr val="FFFFFF"/>
                  </a:solidFill>
                  <a:effectLst/>
                  <a:latin typeface="游ゴシック" panose="020B0400000000000000" pitchFamily="50" charset="-128"/>
                  <a:ea typeface="游ゴシック" panose="020B0400000000000000" pitchFamily="50" charset="-128"/>
                </a:rPr>
                <a:t>他の膜では類を見ない</a:t>
              </a:r>
              <a:endParaRPr kumimoji="0" lang="en-US" altLang="ja-JP" sz="700" b="1" i="0" u="none" strike="noStrike" cap="none" normalizeH="0" baseline="0" dirty="0">
                <a:ln>
                  <a:noFill/>
                </a:ln>
                <a:solidFill>
                  <a:srgbClr val="FFFFFF"/>
                </a:solidFill>
                <a:effectLst/>
                <a:latin typeface="游ゴシック" panose="020B0400000000000000" pitchFamily="50" charset="-128"/>
                <a:ea typeface="游ゴシック" panose="020B0400000000000000"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700" b="1" dirty="0">
                  <a:solidFill>
                    <a:srgbClr val="FF0000"/>
                  </a:solidFill>
                  <a:latin typeface="游ゴシック" panose="020B0400000000000000" pitchFamily="50" charset="-128"/>
                  <a:ea typeface="游ゴシック" panose="020B0400000000000000" pitchFamily="50" charset="-128"/>
                </a:rPr>
                <a:t>耐熱性</a:t>
              </a:r>
              <a:r>
                <a:rPr lang="ja-JP" altLang="en-US" sz="700" b="1" dirty="0">
                  <a:solidFill>
                    <a:srgbClr val="FFFFFF"/>
                  </a:solidFill>
                  <a:latin typeface="游ゴシック" panose="020B0400000000000000" pitchFamily="50" charset="-128"/>
                  <a:ea typeface="游ゴシック" panose="020B0400000000000000" pitchFamily="50" charset="-128"/>
                </a:rPr>
                <a:t>（</a:t>
              </a:r>
              <a:r>
                <a:rPr lang="en-US" altLang="ja-JP" sz="700" b="1" dirty="0">
                  <a:solidFill>
                    <a:srgbClr val="FFFFFF"/>
                  </a:solidFill>
                  <a:latin typeface="游ゴシック" panose="020B0400000000000000" pitchFamily="50" charset="-128"/>
                  <a:ea typeface="游ゴシック" panose="020B0400000000000000" pitchFamily="50" charset="-128"/>
                </a:rPr>
                <a:t>160</a:t>
              </a:r>
              <a:r>
                <a:rPr lang="ja-JP" altLang="en-US" sz="700" b="1" dirty="0">
                  <a:solidFill>
                    <a:srgbClr val="FFFFFF"/>
                  </a:solidFill>
                  <a:latin typeface="游ゴシック" panose="020B0400000000000000" pitchFamily="50" charset="-128"/>
                  <a:ea typeface="游ゴシック" panose="020B0400000000000000" pitchFamily="50" charset="-128"/>
                </a:rPr>
                <a:t>℃）を有する</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34" name="Rectangle 207">
              <a:extLst>
                <a:ext uri="{FF2B5EF4-FFF2-40B4-BE49-F238E27FC236}">
                  <a16:creationId xmlns:a16="http://schemas.microsoft.com/office/drawing/2014/main" id="{4B426FAC-0275-7926-4D1D-6AB42963E469}"/>
                </a:ext>
              </a:extLst>
            </p:cNvPr>
            <p:cNvSpPr>
              <a:spLocks noChangeArrowheads="1"/>
            </p:cNvSpPr>
            <p:nvPr/>
          </p:nvSpPr>
          <p:spPr bwMode="auto">
            <a:xfrm>
              <a:off x="6098" y="4189"/>
              <a:ext cx="316"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1" i="0" u="none" strike="noStrike" cap="none" normalizeH="0" baseline="0">
                  <a:ln>
                    <a:noFill/>
                  </a:ln>
                  <a:solidFill>
                    <a:srgbClr val="FFFFFF"/>
                  </a:solidFill>
                  <a:effectLst/>
                  <a:latin typeface="游ゴシック" panose="020B0400000000000000" pitchFamily="50" charset="-128"/>
                  <a:ea typeface="游ゴシック" panose="020B0400000000000000" pitchFamily="50" charset="-128"/>
                </a:rPr>
                <a:t>低温・低圧用の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36" name="Freeform 209">
              <a:extLst>
                <a:ext uri="{FF2B5EF4-FFF2-40B4-BE49-F238E27FC236}">
                  <a16:creationId xmlns:a16="http://schemas.microsoft.com/office/drawing/2014/main" id="{D15F5F29-34B3-02F5-776C-2609E8F7AE64}"/>
                </a:ext>
              </a:extLst>
            </p:cNvPr>
            <p:cNvSpPr>
              <a:spLocks noEditPoints="1"/>
            </p:cNvSpPr>
            <p:nvPr/>
          </p:nvSpPr>
          <p:spPr bwMode="auto">
            <a:xfrm>
              <a:off x="5760" y="4206"/>
              <a:ext cx="237" cy="58"/>
            </a:xfrm>
            <a:custGeom>
              <a:avLst/>
              <a:gdLst>
                <a:gd name="T0" fmla="*/ 236 w 237"/>
                <a:gd name="T1" fmla="*/ 58 h 58"/>
                <a:gd name="T2" fmla="*/ 20 w 237"/>
                <a:gd name="T3" fmla="*/ 12 h 58"/>
                <a:gd name="T4" fmla="*/ 21 w 237"/>
                <a:gd name="T5" fmla="*/ 10 h 58"/>
                <a:gd name="T6" fmla="*/ 237 w 237"/>
                <a:gd name="T7" fmla="*/ 56 h 58"/>
                <a:gd name="T8" fmla="*/ 236 w 237"/>
                <a:gd name="T9" fmla="*/ 58 h 58"/>
                <a:gd name="T10" fmla="*/ 22 w 237"/>
                <a:gd name="T11" fmla="*/ 24 h 58"/>
                <a:gd name="T12" fmla="*/ 0 w 237"/>
                <a:gd name="T13" fmla="*/ 7 h 58"/>
                <a:gd name="T14" fmla="*/ 27 w 237"/>
                <a:gd name="T15" fmla="*/ 0 h 58"/>
                <a:gd name="T16" fmla="*/ 22 w 237"/>
                <a:gd name="T17" fmla="*/ 2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58">
                  <a:moveTo>
                    <a:pt x="236" y="58"/>
                  </a:moveTo>
                  <a:lnTo>
                    <a:pt x="20" y="12"/>
                  </a:lnTo>
                  <a:lnTo>
                    <a:pt x="21" y="10"/>
                  </a:lnTo>
                  <a:lnTo>
                    <a:pt x="237" y="56"/>
                  </a:lnTo>
                  <a:lnTo>
                    <a:pt x="236" y="58"/>
                  </a:lnTo>
                  <a:close/>
                  <a:moveTo>
                    <a:pt x="22" y="24"/>
                  </a:moveTo>
                  <a:lnTo>
                    <a:pt x="0" y="7"/>
                  </a:lnTo>
                  <a:lnTo>
                    <a:pt x="27" y="0"/>
                  </a:lnTo>
                  <a:lnTo>
                    <a:pt x="22" y="24"/>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7" name="Oval 210">
              <a:extLst>
                <a:ext uri="{FF2B5EF4-FFF2-40B4-BE49-F238E27FC236}">
                  <a16:creationId xmlns:a16="http://schemas.microsoft.com/office/drawing/2014/main" id="{133F26FC-4DD9-9271-A27B-D3A838EDC4FE}"/>
                </a:ext>
              </a:extLst>
            </p:cNvPr>
            <p:cNvSpPr>
              <a:spLocks noChangeArrowheads="1"/>
            </p:cNvSpPr>
            <p:nvPr/>
          </p:nvSpPr>
          <p:spPr bwMode="auto">
            <a:xfrm>
              <a:off x="5600" y="4154"/>
              <a:ext cx="160" cy="117"/>
            </a:xfrm>
            <a:prstGeom prst="ellipse">
              <a:avLst/>
            </a:prstGeom>
            <a:noFill/>
            <a:ln w="6350" cap="flat">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8" name="Freeform 211">
              <a:extLst>
                <a:ext uri="{FF2B5EF4-FFF2-40B4-BE49-F238E27FC236}">
                  <a16:creationId xmlns:a16="http://schemas.microsoft.com/office/drawing/2014/main" id="{24307862-C1F3-0ABA-2985-54597170F689}"/>
                </a:ext>
              </a:extLst>
            </p:cNvPr>
            <p:cNvSpPr>
              <a:spLocks noEditPoints="1"/>
            </p:cNvSpPr>
            <p:nvPr/>
          </p:nvSpPr>
          <p:spPr bwMode="auto">
            <a:xfrm>
              <a:off x="5494" y="4440"/>
              <a:ext cx="123" cy="25"/>
            </a:xfrm>
            <a:custGeom>
              <a:avLst/>
              <a:gdLst>
                <a:gd name="T0" fmla="*/ 0 w 123"/>
                <a:gd name="T1" fmla="*/ 11 h 25"/>
                <a:gd name="T2" fmla="*/ 102 w 123"/>
                <a:gd name="T3" fmla="*/ 11 h 25"/>
                <a:gd name="T4" fmla="*/ 102 w 123"/>
                <a:gd name="T5" fmla="*/ 13 h 25"/>
                <a:gd name="T6" fmla="*/ 0 w 123"/>
                <a:gd name="T7" fmla="*/ 13 h 25"/>
                <a:gd name="T8" fmla="*/ 0 w 123"/>
                <a:gd name="T9" fmla="*/ 11 h 25"/>
                <a:gd name="T10" fmla="*/ 98 w 123"/>
                <a:gd name="T11" fmla="*/ 0 h 25"/>
                <a:gd name="T12" fmla="*/ 123 w 123"/>
                <a:gd name="T13" fmla="*/ 12 h 25"/>
                <a:gd name="T14" fmla="*/ 98 w 123"/>
                <a:gd name="T15" fmla="*/ 25 h 25"/>
                <a:gd name="T16" fmla="*/ 98 w 123"/>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3" h="25">
                  <a:moveTo>
                    <a:pt x="0" y="11"/>
                  </a:moveTo>
                  <a:lnTo>
                    <a:pt x="102" y="11"/>
                  </a:lnTo>
                  <a:lnTo>
                    <a:pt x="102" y="13"/>
                  </a:lnTo>
                  <a:lnTo>
                    <a:pt x="0" y="13"/>
                  </a:lnTo>
                  <a:lnTo>
                    <a:pt x="0" y="11"/>
                  </a:lnTo>
                  <a:close/>
                  <a:moveTo>
                    <a:pt x="98" y="0"/>
                  </a:moveTo>
                  <a:lnTo>
                    <a:pt x="123" y="12"/>
                  </a:lnTo>
                  <a:lnTo>
                    <a:pt x="98" y="25"/>
                  </a:lnTo>
                  <a:lnTo>
                    <a:pt x="98" y="0"/>
                  </a:lnTo>
                  <a:close/>
                </a:path>
              </a:pathLst>
            </a:custGeom>
            <a:solidFill>
              <a:srgbClr val="FF0000"/>
            </a:solidFill>
            <a:ln w="0" cap="flat">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1" name="Rectangle 214">
              <a:extLst>
                <a:ext uri="{FF2B5EF4-FFF2-40B4-BE49-F238E27FC236}">
                  <a16:creationId xmlns:a16="http://schemas.microsoft.com/office/drawing/2014/main" id="{1C6DDC1D-51A0-B324-39F6-3C1205F95D9E}"/>
                </a:ext>
              </a:extLst>
            </p:cNvPr>
            <p:cNvSpPr>
              <a:spLocks noChangeArrowheads="1"/>
            </p:cNvSpPr>
            <p:nvPr/>
          </p:nvSpPr>
          <p:spPr bwMode="auto">
            <a:xfrm>
              <a:off x="3858" y="3888"/>
              <a:ext cx="995"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FFFFFF"/>
                  </a:solidFill>
                  <a:effectLst/>
                  <a:latin typeface="HGS創英角ｺﾞｼｯｸUB" panose="020B0900000000000000" pitchFamily="50" charset="-128"/>
                  <a:ea typeface="HGS創英角ｺﾞｼｯｸUB" panose="020B0900000000000000" pitchFamily="50" charset="-128"/>
                </a:rPr>
                <a:t>ルネッサンス・エナジー・リサーチの</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2" name="Rectangle 215">
              <a:extLst>
                <a:ext uri="{FF2B5EF4-FFF2-40B4-BE49-F238E27FC236}">
                  <a16:creationId xmlns:a16="http://schemas.microsoft.com/office/drawing/2014/main" id="{DF86E7AA-FE0D-5288-3E68-73E8CCCD4E05}"/>
                </a:ext>
              </a:extLst>
            </p:cNvPr>
            <p:cNvSpPr>
              <a:spLocks noChangeArrowheads="1"/>
            </p:cNvSpPr>
            <p:nvPr/>
          </p:nvSpPr>
          <p:spPr bwMode="auto">
            <a:xfrm>
              <a:off x="5569" y="3888"/>
              <a:ext cx="193"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FFFFFF"/>
                  </a:solidFill>
                  <a:effectLst/>
                  <a:latin typeface="HGS創英角ｺﾞｼｯｸUB" panose="020B0900000000000000" pitchFamily="50" charset="-128"/>
                  <a:ea typeface="HGS創英角ｺﾞｼｯｸUB" panose="020B0900000000000000" pitchFamily="50" charset="-128"/>
                </a:rPr>
                <a:t>CO</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3" name="Rectangle 216">
              <a:extLst>
                <a:ext uri="{FF2B5EF4-FFF2-40B4-BE49-F238E27FC236}">
                  <a16:creationId xmlns:a16="http://schemas.microsoft.com/office/drawing/2014/main" id="{40E97F1B-3A7C-1E7D-84B0-0F8EFC0D01AC}"/>
                </a:ext>
              </a:extLst>
            </p:cNvPr>
            <p:cNvSpPr>
              <a:spLocks noChangeArrowheads="1"/>
            </p:cNvSpPr>
            <p:nvPr/>
          </p:nvSpPr>
          <p:spPr bwMode="auto">
            <a:xfrm>
              <a:off x="5703" y="3942"/>
              <a:ext cx="83" cy="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1" i="0" u="none" strike="noStrike" cap="none" normalizeH="0" baseline="0">
                  <a:ln>
                    <a:noFill/>
                  </a:ln>
                  <a:solidFill>
                    <a:srgbClr val="FFFFFF"/>
                  </a:solidFill>
                  <a:effectLst/>
                  <a:latin typeface="HGS創英角ｺﾞｼｯｸUB" panose="020B0900000000000000" pitchFamily="50" charset="-128"/>
                  <a:ea typeface="HGS創英角ｺﾞｼｯｸUB" panose="020B0900000000000000"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4" name="Rectangle 217">
              <a:extLst>
                <a:ext uri="{FF2B5EF4-FFF2-40B4-BE49-F238E27FC236}">
                  <a16:creationId xmlns:a16="http://schemas.microsoft.com/office/drawing/2014/main" id="{2ED8FD11-F744-1E84-1069-36ADE5BDF69D}"/>
                </a:ext>
              </a:extLst>
            </p:cNvPr>
            <p:cNvSpPr>
              <a:spLocks noChangeArrowheads="1"/>
            </p:cNvSpPr>
            <p:nvPr/>
          </p:nvSpPr>
          <p:spPr bwMode="auto">
            <a:xfrm>
              <a:off x="5745" y="3888"/>
              <a:ext cx="472"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300" b="1" i="0" u="none" strike="noStrike" cap="none" normalizeH="0" baseline="0">
                  <a:ln>
                    <a:noFill/>
                  </a:ln>
                  <a:solidFill>
                    <a:srgbClr val="FFFFFF"/>
                  </a:solidFill>
                  <a:effectLst/>
                  <a:latin typeface="HGS創英角ｺﾞｼｯｸUB" panose="020B0900000000000000" pitchFamily="50" charset="-128"/>
                  <a:ea typeface="HGS創英角ｺﾞｼｯｸUB" panose="020B0900000000000000" pitchFamily="50" charset="-128"/>
                </a:rPr>
                <a:t>分離膜の優位性</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9" name="Freeform 200">
              <a:extLst>
                <a:ext uri="{FF2B5EF4-FFF2-40B4-BE49-F238E27FC236}">
                  <a16:creationId xmlns:a16="http://schemas.microsoft.com/office/drawing/2014/main" id="{4AE1FF35-B17F-C808-2F86-A80092230709}"/>
                </a:ext>
              </a:extLst>
            </p:cNvPr>
            <p:cNvSpPr>
              <a:spLocks/>
            </p:cNvSpPr>
            <p:nvPr/>
          </p:nvSpPr>
          <p:spPr bwMode="auto">
            <a:xfrm>
              <a:off x="5909" y="4177"/>
              <a:ext cx="710" cy="204"/>
            </a:xfrm>
            <a:custGeom>
              <a:avLst/>
              <a:gdLst>
                <a:gd name="T0" fmla="*/ 0 w 12056"/>
                <a:gd name="T1" fmla="*/ 544 h 3264"/>
                <a:gd name="T2" fmla="*/ 544 w 12056"/>
                <a:gd name="T3" fmla="*/ 0 h 3264"/>
                <a:gd name="T4" fmla="*/ 11512 w 12056"/>
                <a:gd name="T5" fmla="*/ 0 h 3264"/>
                <a:gd name="T6" fmla="*/ 12056 w 12056"/>
                <a:gd name="T7" fmla="*/ 544 h 3264"/>
                <a:gd name="T8" fmla="*/ 12056 w 12056"/>
                <a:gd name="T9" fmla="*/ 2720 h 3264"/>
                <a:gd name="T10" fmla="*/ 11512 w 12056"/>
                <a:gd name="T11" fmla="*/ 3264 h 3264"/>
                <a:gd name="T12" fmla="*/ 544 w 12056"/>
                <a:gd name="T13" fmla="*/ 3264 h 3264"/>
                <a:gd name="T14" fmla="*/ 0 w 12056"/>
                <a:gd name="T15" fmla="*/ 2720 h 3264"/>
                <a:gd name="T16" fmla="*/ 0 w 12056"/>
                <a:gd name="T17" fmla="*/ 544 h 3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56" h="3264">
                  <a:moveTo>
                    <a:pt x="0" y="544"/>
                  </a:moveTo>
                  <a:cubicBezTo>
                    <a:pt x="0" y="244"/>
                    <a:pt x="244" y="0"/>
                    <a:pt x="544" y="0"/>
                  </a:cubicBezTo>
                  <a:lnTo>
                    <a:pt x="11512" y="0"/>
                  </a:lnTo>
                  <a:cubicBezTo>
                    <a:pt x="11813" y="0"/>
                    <a:pt x="12056" y="244"/>
                    <a:pt x="12056" y="544"/>
                  </a:cubicBezTo>
                  <a:lnTo>
                    <a:pt x="12056" y="2720"/>
                  </a:lnTo>
                  <a:cubicBezTo>
                    <a:pt x="12056" y="3021"/>
                    <a:pt x="11813" y="3264"/>
                    <a:pt x="11512" y="3264"/>
                  </a:cubicBezTo>
                  <a:lnTo>
                    <a:pt x="544" y="3264"/>
                  </a:lnTo>
                  <a:cubicBezTo>
                    <a:pt x="244" y="3264"/>
                    <a:pt x="0" y="3021"/>
                    <a:pt x="0" y="2720"/>
                  </a:cubicBezTo>
                  <a:lnTo>
                    <a:pt x="0" y="544"/>
                  </a:lnTo>
                  <a:close/>
                </a:path>
              </a:pathLst>
            </a:custGeom>
            <a:solidFill>
              <a:srgbClr val="00B0F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201">
              <a:extLst>
                <a:ext uri="{FF2B5EF4-FFF2-40B4-BE49-F238E27FC236}">
                  <a16:creationId xmlns:a16="http://schemas.microsoft.com/office/drawing/2014/main" id="{C6D7BF4B-D226-AB0E-3568-DA4CDDBBC26E}"/>
                </a:ext>
              </a:extLst>
            </p:cNvPr>
            <p:cNvSpPr>
              <a:spLocks noChangeArrowheads="1"/>
            </p:cNvSpPr>
            <p:nvPr/>
          </p:nvSpPr>
          <p:spPr bwMode="auto">
            <a:xfrm>
              <a:off x="6033" y="4211"/>
              <a:ext cx="50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700" b="1" i="0" u="none" strike="noStrike" cap="none" normalizeH="0" baseline="0" dirty="0">
                  <a:ln>
                    <a:noFill/>
                  </a:ln>
                  <a:solidFill>
                    <a:srgbClr val="FFFFFF"/>
                  </a:solidFill>
                  <a:effectLst/>
                  <a:latin typeface="游ゴシック" panose="020B0400000000000000" pitchFamily="50" charset="-128"/>
                  <a:ea typeface="游ゴシック" panose="020B0400000000000000" pitchFamily="50" charset="-128"/>
                </a:rPr>
                <a:t>低温・低圧用の</a:t>
              </a:r>
              <a:endParaRPr kumimoji="0" lang="en-US" altLang="ja-JP" sz="700" b="1" i="0" u="none" strike="noStrike" cap="none" normalizeH="0" baseline="0" dirty="0">
                <a:ln>
                  <a:noFill/>
                </a:ln>
                <a:solidFill>
                  <a:srgbClr val="FFFFFF"/>
                </a:solidFill>
                <a:effectLst/>
                <a:latin typeface="游ゴシック" panose="020B0400000000000000" pitchFamily="50" charset="-128"/>
                <a:ea typeface="游ゴシック" panose="020B0400000000000000"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700" b="1" dirty="0">
                  <a:solidFill>
                    <a:srgbClr val="FFFFFF"/>
                  </a:solidFill>
                  <a:latin typeface="游ゴシック" panose="020B0400000000000000" pitchFamily="50" charset="-128"/>
                  <a:ea typeface="游ゴシック" panose="020B0400000000000000" pitchFamily="50" charset="-128"/>
                </a:rPr>
                <a:t>高性能膜も開発</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51" name="Rectangle 181">
              <a:extLst>
                <a:ext uri="{FF2B5EF4-FFF2-40B4-BE49-F238E27FC236}">
                  <a16:creationId xmlns:a16="http://schemas.microsoft.com/office/drawing/2014/main" id="{CA4F0244-CB8D-A14C-85C9-5B1FC95755E8}"/>
                </a:ext>
              </a:extLst>
            </p:cNvPr>
            <p:cNvSpPr>
              <a:spLocks noChangeArrowheads="1"/>
            </p:cNvSpPr>
            <p:nvPr/>
          </p:nvSpPr>
          <p:spPr bwMode="auto">
            <a:xfrm rot="16200000">
              <a:off x="3520" y="4615"/>
              <a:ext cx="744"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CO</a:t>
              </a:r>
              <a:r>
                <a:rPr kumimoji="0" lang="en-US" altLang="ja-JP" sz="8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2</a:t>
              </a:r>
              <a:r>
                <a:rPr kumimoji="0" lang="ja-JP" altLang="en-US" sz="10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分離能力</a:t>
              </a:r>
              <a:r>
                <a:rPr kumimoji="0" lang="ja-JP" altLang="ja-JP" sz="1000" b="1" i="0" u="none" strike="noStrike" cap="none" normalizeH="0" baseline="0" dirty="0">
                  <a:ln>
                    <a:noFill/>
                  </a:ln>
                  <a:solidFill>
                    <a:srgbClr val="0000FF"/>
                  </a:solidFill>
                  <a:effectLst/>
                  <a:latin typeface="ＭＳ Ｐゴシック" panose="020B0600070205080204" pitchFamily="50" charset="-128"/>
                  <a:ea typeface="ＭＳ Ｐゴシック" panose="020B0600070205080204" pitchFamily="50" charset="-128"/>
                </a:rPr>
                <a:t>の</a:t>
              </a:r>
              <a:r>
                <a:rPr lang="ja-JP" altLang="en-US" sz="1000" b="1" dirty="0">
                  <a:solidFill>
                    <a:srgbClr val="0000FF"/>
                  </a:solidFill>
                  <a:latin typeface="ＭＳ Ｐゴシック" panose="020B0600070205080204" pitchFamily="50" charset="-128"/>
                  <a:ea typeface="ＭＳ Ｐゴシック" panose="020B0600070205080204" pitchFamily="50" charset="-128"/>
                </a:rPr>
                <a:t>高さ</a:t>
              </a:r>
              <a:endParaRPr kumimoji="0" lang="ja-JP" altLang="ja-JP" sz="1000" b="1" i="0" u="none" strike="noStrike" cap="none" normalizeH="0" baseline="0" dirty="0">
                <a:ln>
                  <a:noFill/>
                </a:ln>
                <a:solidFill>
                  <a:schemeClr val="tx1"/>
                </a:solidFill>
                <a:effectLst/>
              </a:endParaRPr>
            </a:p>
          </p:txBody>
        </p:sp>
      </p:grpSp>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24047" y="601133"/>
            <a:ext cx="1412400" cy="178215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再生</a:t>
            </a:r>
            <a:endParaRPr kumimoji="1" lang="en-US" altLang="ja-JP" sz="2800" b="1" dirty="0"/>
          </a:p>
          <a:p>
            <a:pPr algn="ctr"/>
            <a:r>
              <a:rPr kumimoji="1" lang="ja-JP" altLang="en-US" sz="2800" b="1" dirty="0"/>
              <a:t>可能</a:t>
            </a:r>
            <a:endParaRPr kumimoji="1" lang="en-US" altLang="ja-JP" sz="2800" b="1" dirty="0"/>
          </a:p>
          <a:p>
            <a:pPr algn="ctr"/>
            <a:r>
              <a:rPr kumimoji="1" lang="ja-JP" altLang="en-US" sz="2800" b="1" dirty="0"/>
              <a:t>エネ</a:t>
            </a:r>
            <a:endParaRPr kumimoji="1" lang="en-US" altLang="ja-JP" sz="2800" b="1" dirty="0"/>
          </a:p>
          <a:p>
            <a:pPr algn="ctr"/>
            <a:r>
              <a:rPr kumimoji="1" lang="ja-JP" altLang="en-US" sz="2800" b="1" dirty="0"/>
              <a:t>ルギー</a:t>
            </a:r>
            <a:endParaRPr kumimoji="1" lang="en-US" altLang="ja-JP" sz="2800" b="1" dirty="0"/>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643541" y="710437"/>
            <a:ext cx="8887463"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低炭素社会の実現を加速する</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dirty="0">
                <a:latin typeface="Meiryo UI" panose="020B0604030504040204" pitchFamily="50" charset="-128"/>
                <a:ea typeface="Meiryo UI" panose="020B0604030504040204" pitchFamily="50" charset="-128"/>
              </a:rPr>
              <a:t>革新的</a:t>
            </a:r>
            <a:r>
              <a:rPr kumimoji="1" lang="en-US" altLang="ja-JP" sz="4800" b="1" dirty="0">
                <a:latin typeface="Meiryo UI" panose="020B0604030504040204" pitchFamily="50" charset="-128"/>
                <a:ea typeface="Meiryo UI" panose="020B0604030504040204" pitchFamily="50" charset="-128"/>
              </a:rPr>
              <a:t>CO</a:t>
            </a:r>
            <a:r>
              <a:rPr kumimoji="1" lang="en-US" altLang="ja-JP" sz="4800" b="1" baseline="-10000" dirty="0">
                <a:latin typeface="Meiryo UI" panose="020B0604030504040204" pitchFamily="50" charset="-128"/>
                <a:ea typeface="Meiryo UI" panose="020B0604030504040204" pitchFamily="50" charset="-128"/>
              </a:rPr>
              <a:t>2</a:t>
            </a:r>
            <a:r>
              <a:rPr kumimoji="1" lang="ja-JP" altLang="en-US" sz="4800" b="1" dirty="0">
                <a:latin typeface="Meiryo UI" panose="020B0604030504040204" pitchFamily="50" charset="-128"/>
                <a:ea typeface="Meiryo UI" panose="020B0604030504040204" pitchFamily="50" charset="-128"/>
              </a:rPr>
              <a:t>膜分離技術</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42591" y="4076597"/>
            <a:ext cx="9229796" cy="1938992"/>
          </a:xfrm>
          <a:prstGeom prst="rect">
            <a:avLst/>
          </a:prstGeom>
          <a:noFill/>
        </p:spPr>
        <p:txBody>
          <a:bodyPr wrap="square" rtlCol="0">
            <a:spAutoFit/>
          </a:bodyPr>
          <a:lstStyle/>
          <a:p>
            <a:r>
              <a:rPr kumimoji="1" lang="ja-JP" altLang="en-US" sz="2400" b="1" dirty="0"/>
              <a:t>創業者が前職の大阪ガス時代に培った触媒関連技術を、幅広い領域で事業展開する目的で設立。大阪ガスより関連特許の製造・販売・ライセンスの権利を受け、水素製造用各種触媒の国内外の化学会社、石油会社への販売のほか神戸大学と連携し独自開発した</a:t>
            </a:r>
            <a:r>
              <a:rPr kumimoji="1" lang="en-US" altLang="ja-JP" sz="2400" b="1" dirty="0"/>
              <a:t>CO₂</a:t>
            </a:r>
            <a:r>
              <a:rPr kumimoji="1" lang="ja-JP" altLang="en-US" sz="2400" b="1" dirty="0"/>
              <a:t>選択透過膜の</a:t>
            </a:r>
            <a:r>
              <a:rPr kumimoji="1" lang="en-US" altLang="ja-JP" sz="2400" b="1" dirty="0"/>
              <a:t>CO₂</a:t>
            </a:r>
            <a:r>
              <a:rPr kumimoji="1" lang="ja-JP" altLang="en-US" sz="2400" b="1" dirty="0"/>
              <a:t>分離・回収技術への応用開発を推進している</a:t>
            </a:r>
            <a:r>
              <a:rPr lang="ja-JP" altLang="en-US" sz="2400" b="1" dirty="0">
                <a:solidFill>
                  <a:srgbClr val="333333"/>
                </a:solidFill>
                <a:latin typeface="Montserrat" panose="00000500000000000000" pitchFamily="2" charset="0"/>
              </a:rPr>
              <a:t>。</a:t>
            </a:r>
            <a:endParaRPr lang="en-US" altLang="ja-JP" sz="24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311682" y="9910353"/>
            <a:ext cx="9243626" cy="2246769"/>
          </a:xfrm>
          <a:prstGeom prst="rect">
            <a:avLst/>
          </a:prstGeom>
          <a:noFill/>
        </p:spPr>
        <p:txBody>
          <a:bodyPr wrap="square" rtlCol="0">
            <a:spAutoFit/>
          </a:bodyPr>
          <a:lstStyle/>
          <a:p>
            <a:r>
              <a:rPr kumimoji="1" lang="ja-JP" altLang="en-US" sz="2800" b="1" dirty="0"/>
              <a:t>既存の</a:t>
            </a:r>
            <a:r>
              <a:rPr kumimoji="1" lang="en-US" altLang="ja-JP" sz="2800" b="1" dirty="0"/>
              <a:t>CO</a:t>
            </a:r>
            <a:r>
              <a:rPr kumimoji="1" lang="en-US" altLang="ja-JP" sz="2400" b="1" dirty="0"/>
              <a:t>2</a:t>
            </a:r>
            <a:r>
              <a:rPr kumimoji="1" lang="en-US" altLang="ja-JP" sz="2800" b="1" dirty="0"/>
              <a:t> </a:t>
            </a:r>
            <a:r>
              <a:rPr kumimoji="1" lang="ja-JP" altLang="en-US" sz="2800" b="1" dirty="0"/>
              <a:t>分離・回収技術は吸収液や吸着剤を用いており、高価で大型の設備が必要で、エネルギー多消費型ですが当社が開発中の</a:t>
            </a:r>
            <a:r>
              <a:rPr kumimoji="1" lang="en-US" altLang="ja-JP" sz="2800" b="1" dirty="0"/>
              <a:t>CO</a:t>
            </a:r>
            <a:r>
              <a:rPr kumimoji="1" lang="en-US" altLang="ja-JP" sz="2400" b="1" dirty="0"/>
              <a:t>2</a:t>
            </a:r>
            <a:r>
              <a:rPr kumimoji="1" lang="ja-JP" altLang="en-US" sz="2800" b="1" dirty="0"/>
              <a:t>選択透過膜は、従来の</a:t>
            </a:r>
            <a:r>
              <a:rPr kumimoji="1" lang="en-US" altLang="ja-JP" sz="2800" b="1" dirty="0"/>
              <a:t>CO</a:t>
            </a:r>
            <a:r>
              <a:rPr kumimoji="1" lang="en-US" altLang="ja-JP" sz="2400" b="1" dirty="0"/>
              <a:t>2</a:t>
            </a:r>
            <a:r>
              <a:rPr kumimoji="1" lang="en-US" altLang="ja-JP" sz="2800" b="1" dirty="0"/>
              <a:t> </a:t>
            </a:r>
            <a:r>
              <a:rPr kumimoji="1" lang="ja-JP" altLang="en-US" sz="2800" b="1" dirty="0"/>
              <a:t>分離・回収技術とは異なり、外部からエネルギーを加える必要がない、本質的に省エネルギーな</a:t>
            </a:r>
            <a:r>
              <a:rPr kumimoji="1" lang="en-US" altLang="ja-JP" sz="2800" b="1" dirty="0"/>
              <a:t>CO</a:t>
            </a:r>
            <a:r>
              <a:rPr kumimoji="1" lang="en-US" altLang="ja-JP" sz="2400" b="1" dirty="0"/>
              <a:t>2</a:t>
            </a:r>
            <a:r>
              <a:rPr kumimoji="1" lang="en-US" altLang="ja-JP" sz="2800" b="1" dirty="0"/>
              <a:t> </a:t>
            </a:r>
            <a:r>
              <a:rPr kumimoji="1" lang="ja-JP" altLang="en-US" sz="2800" b="1"/>
              <a:t>分離技術</a:t>
            </a:r>
            <a:r>
              <a:rPr kumimoji="1" lang="ja-JP" altLang="en-US" sz="2800" b="1" dirty="0"/>
              <a:t>です。</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43542" y="2594365"/>
            <a:ext cx="8887463" cy="646331"/>
          </a:xfrm>
          <a:prstGeom prst="rect">
            <a:avLst/>
          </a:prstGeom>
          <a:noFill/>
        </p:spPr>
        <p:txBody>
          <a:bodyPr wrap="square" rtlCol="0">
            <a:spAutoFit/>
          </a:bodyPr>
          <a:lstStyle/>
          <a:p>
            <a:pPr algn="ctr"/>
            <a:r>
              <a:rPr kumimoji="1" lang="ja-JP" altLang="en-US" sz="3600" b="1" dirty="0"/>
              <a:t>株式会社ルネッサンス･エナジー･リサーチ</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63627"/>
            <a:ext cx="7009004" cy="536791"/>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559162" y="3492842"/>
            <a:ext cx="6971843" cy="461665"/>
          </a:xfrm>
          <a:prstGeom prst="rect">
            <a:avLst/>
          </a:prstGeom>
          <a:noFill/>
        </p:spPr>
        <p:txBody>
          <a:bodyPr wrap="square" rtlCol="0">
            <a:spAutoFit/>
          </a:bodyPr>
          <a:lstStyle/>
          <a:p>
            <a:pPr algn="ctr"/>
            <a:r>
              <a:rPr kumimoji="1" lang="ja-JP" altLang="en-US" sz="2400" b="1" dirty="0"/>
              <a:t>京都府京都市・大阪市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a:t>令和７年４月２４日</a:t>
            </a:r>
            <a:r>
              <a:rPr kumimoji="1" lang="ja-JP" altLang="en-US" sz="2000" dirty="0"/>
              <a:t>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2246769"/>
          </a:xfrm>
          <a:prstGeom prst="rect">
            <a:avLst/>
          </a:prstGeom>
          <a:noFill/>
        </p:spPr>
        <p:txBody>
          <a:bodyPr wrap="square" rtlCol="0">
            <a:spAutoFit/>
          </a:bodyPr>
          <a:lstStyle/>
          <a:p>
            <a:r>
              <a:rPr kumimoji="1" lang="ja-JP" altLang="en-US" sz="2800" b="1" dirty="0"/>
              <a:t>大手プラントメーカー、ゼネコン、エネルギー会社等と提携することで本技術の国内外の各地域への展開を加速し、地球規模でのカーボンニュートラル化に貢献します。</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grpSp>
        <p:nvGrpSpPr>
          <p:cNvPr id="14" name="Group 4">
            <a:extLst>
              <a:ext uri="{FF2B5EF4-FFF2-40B4-BE49-F238E27FC236}">
                <a16:creationId xmlns:a16="http://schemas.microsoft.com/office/drawing/2014/main" id="{884D1D28-2EBD-165A-ABE7-2DCFBD124B78}"/>
              </a:ext>
            </a:extLst>
          </p:cNvPr>
          <p:cNvGrpSpPr>
            <a:grpSpLocks noChangeAspect="1"/>
          </p:cNvGrpSpPr>
          <p:nvPr/>
        </p:nvGrpSpPr>
        <p:grpSpPr bwMode="auto">
          <a:xfrm>
            <a:off x="1374775" y="6121399"/>
            <a:ext cx="4432300" cy="3487032"/>
            <a:chOff x="846" y="3828"/>
            <a:chExt cx="2792" cy="1977"/>
          </a:xfrm>
        </p:grpSpPr>
        <p:sp>
          <p:nvSpPr>
            <p:cNvPr id="15" name="AutoShape 3">
              <a:extLst>
                <a:ext uri="{FF2B5EF4-FFF2-40B4-BE49-F238E27FC236}">
                  <a16:creationId xmlns:a16="http://schemas.microsoft.com/office/drawing/2014/main" id="{54057A36-9876-CCAC-3604-80DF273D0E00}"/>
                </a:ext>
              </a:extLst>
            </p:cNvPr>
            <p:cNvSpPr>
              <a:spLocks noChangeAspect="1" noChangeArrowheads="1" noTextEdit="1"/>
            </p:cNvSpPr>
            <p:nvPr/>
          </p:nvSpPr>
          <p:spPr bwMode="auto">
            <a:xfrm>
              <a:off x="846" y="3828"/>
              <a:ext cx="2792" cy="1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Rectangle 6">
              <a:extLst>
                <a:ext uri="{FF2B5EF4-FFF2-40B4-BE49-F238E27FC236}">
                  <a16:creationId xmlns:a16="http://schemas.microsoft.com/office/drawing/2014/main" id="{1C495E25-7896-B7AE-FA90-870A0A29612B}"/>
                </a:ext>
              </a:extLst>
            </p:cNvPr>
            <p:cNvSpPr>
              <a:spLocks noChangeArrowheads="1"/>
            </p:cNvSpPr>
            <p:nvPr/>
          </p:nvSpPr>
          <p:spPr bwMode="auto">
            <a:xfrm>
              <a:off x="1109" y="42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8" name="Rectangle 7">
              <a:extLst>
                <a:ext uri="{FF2B5EF4-FFF2-40B4-BE49-F238E27FC236}">
                  <a16:creationId xmlns:a16="http://schemas.microsoft.com/office/drawing/2014/main" id="{87CB8707-479D-96DD-98C2-AEEBA7A8FF5B}"/>
                </a:ext>
              </a:extLst>
            </p:cNvPr>
            <p:cNvSpPr>
              <a:spLocks noChangeArrowheads="1"/>
            </p:cNvSpPr>
            <p:nvPr/>
          </p:nvSpPr>
          <p:spPr bwMode="auto">
            <a:xfrm>
              <a:off x="1001" y="4157"/>
              <a:ext cx="255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CO</a:t>
              </a:r>
              <a:r>
                <a:rPr kumimoji="0" lang="en-US" altLang="ja-JP" sz="105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2</a:t>
              </a:r>
              <a:r>
                <a:rPr kumimoji="0" lang="ja-JP" altLang="ja-JP" sz="12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とキャリアとの選択的反応を利用</a:t>
              </a:r>
              <a:r>
                <a:rPr kumimoji="0" lang="ja-JP" altLang="en-US" sz="12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す</a:t>
              </a:r>
              <a:r>
                <a:rPr kumimoji="0" lang="ja-JP" altLang="ja-JP" sz="12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る促進輸送膜の模式図</a:t>
              </a:r>
              <a:endParaRPr kumimoji="0" lang="ja-JP" altLang="ja-JP" sz="1200" b="0" i="0" u="none" strike="noStrike" cap="none" normalizeH="0" baseline="0" dirty="0">
                <a:ln>
                  <a:noFill/>
                </a:ln>
                <a:solidFill>
                  <a:schemeClr val="tx1"/>
                </a:solidFill>
                <a:effectLst/>
              </a:endParaRPr>
            </a:p>
          </p:txBody>
        </p:sp>
        <p:sp>
          <p:nvSpPr>
            <p:cNvPr id="19" name="Line 8">
              <a:extLst>
                <a:ext uri="{FF2B5EF4-FFF2-40B4-BE49-F238E27FC236}">
                  <a16:creationId xmlns:a16="http://schemas.microsoft.com/office/drawing/2014/main" id="{0BB2E29C-7585-EC1A-4AFD-5C65BFFCEF63}"/>
                </a:ext>
              </a:extLst>
            </p:cNvPr>
            <p:cNvSpPr>
              <a:spLocks noChangeShapeType="1"/>
            </p:cNvSpPr>
            <p:nvPr/>
          </p:nvSpPr>
          <p:spPr bwMode="auto">
            <a:xfrm>
              <a:off x="989" y="4274"/>
              <a:ext cx="2507" cy="0"/>
            </a:xfrm>
            <a:prstGeom prst="line">
              <a:avLst/>
            </a:prstGeom>
            <a:noFill/>
            <a:ln w="14288" cap="flat">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Rectangle 9">
              <a:extLst>
                <a:ext uri="{FF2B5EF4-FFF2-40B4-BE49-F238E27FC236}">
                  <a16:creationId xmlns:a16="http://schemas.microsoft.com/office/drawing/2014/main" id="{2BE87282-C6C7-63B4-756F-EF984DB2F54A}"/>
                </a:ext>
              </a:extLst>
            </p:cNvPr>
            <p:cNvSpPr>
              <a:spLocks noChangeArrowheads="1"/>
            </p:cNvSpPr>
            <p:nvPr/>
          </p:nvSpPr>
          <p:spPr bwMode="auto">
            <a:xfrm>
              <a:off x="1448" y="4325"/>
              <a:ext cx="488"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原料側（高圧）</a:t>
              </a:r>
              <a:endParaRPr kumimoji="0" lang="ja-JP" altLang="ja-JP" sz="1000" b="0" i="0" u="none" strike="noStrike" cap="none" normalizeH="0" baseline="0" dirty="0">
                <a:ln>
                  <a:noFill/>
                </a:ln>
                <a:solidFill>
                  <a:schemeClr val="tx1"/>
                </a:solidFill>
                <a:effectLst/>
              </a:endParaRPr>
            </a:p>
          </p:txBody>
        </p:sp>
        <p:sp>
          <p:nvSpPr>
            <p:cNvPr id="22" name="Rectangle 10">
              <a:extLst>
                <a:ext uri="{FF2B5EF4-FFF2-40B4-BE49-F238E27FC236}">
                  <a16:creationId xmlns:a16="http://schemas.microsoft.com/office/drawing/2014/main" id="{C21568AF-3A6E-F415-B37C-16273193836E}"/>
                </a:ext>
              </a:extLst>
            </p:cNvPr>
            <p:cNvSpPr>
              <a:spLocks noChangeArrowheads="1"/>
            </p:cNvSpPr>
            <p:nvPr/>
          </p:nvSpPr>
          <p:spPr bwMode="auto">
            <a:xfrm>
              <a:off x="2718" y="4322"/>
              <a:ext cx="48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透過側（低圧）</a:t>
              </a:r>
              <a:endParaRPr kumimoji="0" lang="ja-JP" altLang="ja-JP" sz="1000" b="0" i="0" u="none" strike="noStrike" cap="none" normalizeH="0" baseline="0" dirty="0">
                <a:ln>
                  <a:noFill/>
                </a:ln>
                <a:solidFill>
                  <a:schemeClr val="tx1"/>
                </a:solidFill>
                <a:effectLst/>
              </a:endParaRPr>
            </a:p>
          </p:txBody>
        </p:sp>
        <p:sp>
          <p:nvSpPr>
            <p:cNvPr id="23" name="Freeform 11">
              <a:extLst>
                <a:ext uri="{FF2B5EF4-FFF2-40B4-BE49-F238E27FC236}">
                  <a16:creationId xmlns:a16="http://schemas.microsoft.com/office/drawing/2014/main" id="{7E62DEEF-3119-50DA-5ABA-65B45A4C2784}"/>
                </a:ext>
              </a:extLst>
            </p:cNvPr>
            <p:cNvSpPr>
              <a:spLocks/>
            </p:cNvSpPr>
            <p:nvPr/>
          </p:nvSpPr>
          <p:spPr bwMode="auto">
            <a:xfrm>
              <a:off x="2730" y="4697"/>
              <a:ext cx="69" cy="64"/>
            </a:xfrm>
            <a:custGeom>
              <a:avLst/>
              <a:gdLst>
                <a:gd name="T0" fmla="*/ 68 w 69"/>
                <a:gd name="T1" fmla="*/ 29 h 64"/>
                <a:gd name="T2" fmla="*/ 67 w 69"/>
                <a:gd name="T3" fmla="*/ 22 h 64"/>
                <a:gd name="T4" fmla="*/ 65 w 69"/>
                <a:gd name="T5" fmla="*/ 17 h 64"/>
                <a:gd name="T6" fmla="*/ 61 w 69"/>
                <a:gd name="T7" fmla="*/ 12 h 64"/>
                <a:gd name="T8" fmla="*/ 56 w 69"/>
                <a:gd name="T9" fmla="*/ 7 h 64"/>
                <a:gd name="T10" fmla="*/ 50 w 69"/>
                <a:gd name="T11" fmla="*/ 3 h 64"/>
                <a:gd name="T12" fmla="*/ 44 w 69"/>
                <a:gd name="T13" fmla="*/ 1 h 64"/>
                <a:gd name="T14" fmla="*/ 38 w 69"/>
                <a:gd name="T15" fmla="*/ 0 h 64"/>
                <a:gd name="T16" fmla="*/ 28 w 69"/>
                <a:gd name="T17" fmla="*/ 0 h 64"/>
                <a:gd name="T18" fmla="*/ 21 w 69"/>
                <a:gd name="T19" fmla="*/ 2 h 64"/>
                <a:gd name="T20" fmla="*/ 16 w 69"/>
                <a:gd name="T21" fmla="*/ 5 h 64"/>
                <a:gd name="T22" fmla="*/ 6 w 69"/>
                <a:gd name="T23" fmla="*/ 14 h 64"/>
                <a:gd name="T24" fmla="*/ 3 w 69"/>
                <a:gd name="T25" fmla="*/ 20 h 64"/>
                <a:gd name="T26" fmla="*/ 1 w 69"/>
                <a:gd name="T27" fmla="*/ 25 h 64"/>
                <a:gd name="T28" fmla="*/ 0 w 69"/>
                <a:gd name="T29" fmla="*/ 32 h 64"/>
                <a:gd name="T30" fmla="*/ 1 w 69"/>
                <a:gd name="T31" fmla="*/ 38 h 64"/>
                <a:gd name="T32" fmla="*/ 3 w 69"/>
                <a:gd name="T33" fmla="*/ 44 h 64"/>
                <a:gd name="T34" fmla="*/ 6 w 69"/>
                <a:gd name="T35" fmla="*/ 50 h 64"/>
                <a:gd name="T36" fmla="*/ 10 w 69"/>
                <a:gd name="T37" fmla="*/ 54 h 64"/>
                <a:gd name="T38" fmla="*/ 16 w 69"/>
                <a:gd name="T39" fmla="*/ 58 h 64"/>
                <a:gd name="T40" fmla="*/ 21 w 69"/>
                <a:gd name="T41" fmla="*/ 61 h 64"/>
                <a:gd name="T42" fmla="*/ 28 w 69"/>
                <a:gd name="T43" fmla="*/ 63 h 64"/>
                <a:gd name="T44" fmla="*/ 34 w 69"/>
                <a:gd name="T45" fmla="*/ 64 h 64"/>
                <a:gd name="T46" fmla="*/ 41 w 69"/>
                <a:gd name="T47" fmla="*/ 63 h 64"/>
                <a:gd name="T48" fmla="*/ 45 w 69"/>
                <a:gd name="T49" fmla="*/ 62 h 64"/>
                <a:gd name="T50" fmla="*/ 48 w 69"/>
                <a:gd name="T51" fmla="*/ 61 h 64"/>
                <a:gd name="T52" fmla="*/ 53 w 69"/>
                <a:gd name="T53" fmla="*/ 58 h 64"/>
                <a:gd name="T54" fmla="*/ 59 w 69"/>
                <a:gd name="T55" fmla="*/ 54 h 64"/>
                <a:gd name="T56" fmla="*/ 63 w 69"/>
                <a:gd name="T57" fmla="*/ 50 h 64"/>
                <a:gd name="T58" fmla="*/ 64 w 69"/>
                <a:gd name="T59" fmla="*/ 48 h 64"/>
                <a:gd name="T60" fmla="*/ 66 w 69"/>
                <a:gd name="T61" fmla="*/ 44 h 64"/>
                <a:gd name="T62" fmla="*/ 68 w 69"/>
                <a:gd name="T63" fmla="*/ 38 h 64"/>
                <a:gd name="T64" fmla="*/ 69 w 69"/>
                <a:gd name="T65"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 h="64">
                  <a:moveTo>
                    <a:pt x="69" y="32"/>
                  </a:moveTo>
                  <a:lnTo>
                    <a:pt x="68" y="29"/>
                  </a:lnTo>
                  <a:lnTo>
                    <a:pt x="68" y="25"/>
                  </a:lnTo>
                  <a:lnTo>
                    <a:pt x="67" y="22"/>
                  </a:lnTo>
                  <a:lnTo>
                    <a:pt x="66" y="20"/>
                  </a:lnTo>
                  <a:lnTo>
                    <a:pt x="65" y="17"/>
                  </a:lnTo>
                  <a:lnTo>
                    <a:pt x="63" y="14"/>
                  </a:lnTo>
                  <a:lnTo>
                    <a:pt x="61" y="12"/>
                  </a:lnTo>
                  <a:lnTo>
                    <a:pt x="59" y="10"/>
                  </a:lnTo>
                  <a:lnTo>
                    <a:pt x="56" y="7"/>
                  </a:lnTo>
                  <a:lnTo>
                    <a:pt x="53" y="5"/>
                  </a:lnTo>
                  <a:lnTo>
                    <a:pt x="50" y="3"/>
                  </a:lnTo>
                  <a:lnTo>
                    <a:pt x="48" y="2"/>
                  </a:lnTo>
                  <a:lnTo>
                    <a:pt x="44" y="1"/>
                  </a:lnTo>
                  <a:lnTo>
                    <a:pt x="41" y="0"/>
                  </a:lnTo>
                  <a:lnTo>
                    <a:pt x="38" y="0"/>
                  </a:lnTo>
                  <a:lnTo>
                    <a:pt x="34" y="0"/>
                  </a:lnTo>
                  <a:lnTo>
                    <a:pt x="28" y="0"/>
                  </a:lnTo>
                  <a:lnTo>
                    <a:pt x="24" y="1"/>
                  </a:lnTo>
                  <a:lnTo>
                    <a:pt x="21" y="2"/>
                  </a:lnTo>
                  <a:lnTo>
                    <a:pt x="18" y="3"/>
                  </a:lnTo>
                  <a:lnTo>
                    <a:pt x="16" y="5"/>
                  </a:lnTo>
                  <a:lnTo>
                    <a:pt x="10" y="10"/>
                  </a:lnTo>
                  <a:lnTo>
                    <a:pt x="6" y="14"/>
                  </a:lnTo>
                  <a:lnTo>
                    <a:pt x="4" y="17"/>
                  </a:lnTo>
                  <a:lnTo>
                    <a:pt x="3" y="20"/>
                  </a:lnTo>
                  <a:lnTo>
                    <a:pt x="1" y="22"/>
                  </a:lnTo>
                  <a:lnTo>
                    <a:pt x="1" y="25"/>
                  </a:lnTo>
                  <a:lnTo>
                    <a:pt x="0" y="29"/>
                  </a:lnTo>
                  <a:lnTo>
                    <a:pt x="0" y="32"/>
                  </a:lnTo>
                  <a:lnTo>
                    <a:pt x="0" y="35"/>
                  </a:lnTo>
                  <a:lnTo>
                    <a:pt x="1" y="38"/>
                  </a:lnTo>
                  <a:lnTo>
                    <a:pt x="1" y="41"/>
                  </a:lnTo>
                  <a:lnTo>
                    <a:pt x="3" y="44"/>
                  </a:lnTo>
                  <a:lnTo>
                    <a:pt x="4" y="47"/>
                  </a:lnTo>
                  <a:lnTo>
                    <a:pt x="6" y="50"/>
                  </a:lnTo>
                  <a:lnTo>
                    <a:pt x="8" y="52"/>
                  </a:lnTo>
                  <a:lnTo>
                    <a:pt x="10" y="54"/>
                  </a:lnTo>
                  <a:lnTo>
                    <a:pt x="13" y="57"/>
                  </a:lnTo>
                  <a:lnTo>
                    <a:pt x="16" y="58"/>
                  </a:lnTo>
                  <a:lnTo>
                    <a:pt x="18" y="60"/>
                  </a:lnTo>
                  <a:lnTo>
                    <a:pt x="21" y="61"/>
                  </a:lnTo>
                  <a:lnTo>
                    <a:pt x="24" y="62"/>
                  </a:lnTo>
                  <a:lnTo>
                    <a:pt x="28" y="63"/>
                  </a:lnTo>
                  <a:lnTo>
                    <a:pt x="31" y="64"/>
                  </a:lnTo>
                  <a:lnTo>
                    <a:pt x="34" y="64"/>
                  </a:lnTo>
                  <a:lnTo>
                    <a:pt x="38" y="64"/>
                  </a:lnTo>
                  <a:lnTo>
                    <a:pt x="41" y="63"/>
                  </a:lnTo>
                  <a:lnTo>
                    <a:pt x="44" y="62"/>
                  </a:lnTo>
                  <a:lnTo>
                    <a:pt x="45" y="62"/>
                  </a:lnTo>
                  <a:lnTo>
                    <a:pt x="46" y="62"/>
                  </a:lnTo>
                  <a:lnTo>
                    <a:pt x="48" y="61"/>
                  </a:lnTo>
                  <a:lnTo>
                    <a:pt x="50" y="60"/>
                  </a:lnTo>
                  <a:lnTo>
                    <a:pt x="53" y="58"/>
                  </a:lnTo>
                  <a:lnTo>
                    <a:pt x="56" y="57"/>
                  </a:lnTo>
                  <a:lnTo>
                    <a:pt x="59" y="54"/>
                  </a:lnTo>
                  <a:lnTo>
                    <a:pt x="61" y="52"/>
                  </a:lnTo>
                  <a:lnTo>
                    <a:pt x="63" y="50"/>
                  </a:lnTo>
                  <a:lnTo>
                    <a:pt x="63" y="49"/>
                  </a:lnTo>
                  <a:lnTo>
                    <a:pt x="64" y="48"/>
                  </a:lnTo>
                  <a:lnTo>
                    <a:pt x="65" y="47"/>
                  </a:lnTo>
                  <a:lnTo>
                    <a:pt x="66" y="44"/>
                  </a:lnTo>
                  <a:lnTo>
                    <a:pt x="67" y="41"/>
                  </a:lnTo>
                  <a:lnTo>
                    <a:pt x="68" y="38"/>
                  </a:lnTo>
                  <a:lnTo>
                    <a:pt x="68" y="35"/>
                  </a:lnTo>
                  <a:lnTo>
                    <a:pt x="69" y="3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2">
              <a:extLst>
                <a:ext uri="{FF2B5EF4-FFF2-40B4-BE49-F238E27FC236}">
                  <a16:creationId xmlns:a16="http://schemas.microsoft.com/office/drawing/2014/main" id="{39A9F4B1-4DED-663A-5271-8009FD144E1A}"/>
                </a:ext>
              </a:extLst>
            </p:cNvPr>
            <p:cNvSpPr>
              <a:spLocks/>
            </p:cNvSpPr>
            <p:nvPr/>
          </p:nvSpPr>
          <p:spPr bwMode="auto">
            <a:xfrm>
              <a:off x="2572" y="4855"/>
              <a:ext cx="52" cy="48"/>
            </a:xfrm>
            <a:custGeom>
              <a:avLst/>
              <a:gdLst>
                <a:gd name="T0" fmla="*/ 44 w 52"/>
                <a:gd name="T1" fmla="*/ 6 h 48"/>
                <a:gd name="T2" fmla="*/ 44 w 52"/>
                <a:gd name="T3" fmla="*/ 6 h 48"/>
                <a:gd name="T4" fmla="*/ 40 w 52"/>
                <a:gd name="T5" fmla="*/ 3 h 48"/>
                <a:gd name="T6" fmla="*/ 38 w 52"/>
                <a:gd name="T7" fmla="*/ 2 h 48"/>
                <a:gd name="T8" fmla="*/ 35 w 52"/>
                <a:gd name="T9" fmla="*/ 1 h 48"/>
                <a:gd name="T10" fmla="*/ 33 w 52"/>
                <a:gd name="T11" fmla="*/ 0 h 48"/>
                <a:gd name="T12" fmla="*/ 31 w 52"/>
                <a:gd name="T13" fmla="*/ 0 h 48"/>
                <a:gd name="T14" fmla="*/ 28 w 52"/>
                <a:gd name="T15" fmla="*/ 0 h 48"/>
                <a:gd name="T16" fmla="*/ 26 w 52"/>
                <a:gd name="T17" fmla="*/ 0 h 48"/>
                <a:gd name="T18" fmla="*/ 21 w 52"/>
                <a:gd name="T19" fmla="*/ 0 h 48"/>
                <a:gd name="T20" fmla="*/ 16 w 52"/>
                <a:gd name="T21" fmla="*/ 1 h 48"/>
                <a:gd name="T22" fmla="*/ 11 w 52"/>
                <a:gd name="T23" fmla="*/ 3 h 48"/>
                <a:gd name="T24" fmla="*/ 8 w 52"/>
                <a:gd name="T25" fmla="*/ 6 h 48"/>
                <a:gd name="T26" fmla="*/ 7 w 52"/>
                <a:gd name="T27" fmla="*/ 6 h 48"/>
                <a:gd name="T28" fmla="*/ 4 w 52"/>
                <a:gd name="T29" fmla="*/ 10 h 48"/>
                <a:gd name="T30" fmla="*/ 1 w 52"/>
                <a:gd name="T31" fmla="*/ 14 h 48"/>
                <a:gd name="T32" fmla="*/ 0 w 52"/>
                <a:gd name="T33" fmla="*/ 19 h 48"/>
                <a:gd name="T34" fmla="*/ 0 w 52"/>
                <a:gd name="T35" fmla="*/ 24 h 48"/>
                <a:gd name="T36" fmla="*/ 0 w 52"/>
                <a:gd name="T37" fmla="*/ 26 h 48"/>
                <a:gd name="T38" fmla="*/ 0 w 52"/>
                <a:gd name="T39" fmla="*/ 29 h 48"/>
                <a:gd name="T40" fmla="*/ 1 w 52"/>
                <a:gd name="T41" fmla="*/ 31 h 48"/>
                <a:gd name="T42" fmla="*/ 1 w 52"/>
                <a:gd name="T43" fmla="*/ 33 h 48"/>
                <a:gd name="T44" fmla="*/ 2 w 52"/>
                <a:gd name="T45" fmla="*/ 35 h 48"/>
                <a:gd name="T46" fmla="*/ 4 w 52"/>
                <a:gd name="T47" fmla="*/ 37 h 48"/>
                <a:gd name="T48" fmla="*/ 5 w 52"/>
                <a:gd name="T49" fmla="*/ 39 h 48"/>
                <a:gd name="T50" fmla="*/ 7 w 52"/>
                <a:gd name="T51" fmla="*/ 41 h 48"/>
                <a:gd name="T52" fmla="*/ 11 w 52"/>
                <a:gd name="T53" fmla="*/ 45 h 48"/>
                <a:gd name="T54" fmla="*/ 14 w 52"/>
                <a:gd name="T55" fmla="*/ 46 h 48"/>
                <a:gd name="T56" fmla="*/ 17 w 52"/>
                <a:gd name="T57" fmla="*/ 47 h 48"/>
                <a:gd name="T58" fmla="*/ 20 w 52"/>
                <a:gd name="T59" fmla="*/ 48 h 48"/>
                <a:gd name="T60" fmla="*/ 23 w 52"/>
                <a:gd name="T61" fmla="*/ 48 h 48"/>
                <a:gd name="T62" fmla="*/ 26 w 52"/>
                <a:gd name="T63" fmla="*/ 48 h 48"/>
                <a:gd name="T64" fmla="*/ 28 w 52"/>
                <a:gd name="T65" fmla="*/ 48 h 48"/>
                <a:gd name="T66" fmla="*/ 31 w 52"/>
                <a:gd name="T67" fmla="*/ 48 h 48"/>
                <a:gd name="T68" fmla="*/ 33 w 52"/>
                <a:gd name="T69" fmla="*/ 47 h 48"/>
                <a:gd name="T70" fmla="*/ 34 w 52"/>
                <a:gd name="T71" fmla="*/ 47 h 48"/>
                <a:gd name="T72" fmla="*/ 36 w 52"/>
                <a:gd name="T73" fmla="*/ 46 h 48"/>
                <a:gd name="T74" fmla="*/ 38 w 52"/>
                <a:gd name="T75" fmla="*/ 45 h 48"/>
                <a:gd name="T76" fmla="*/ 40 w 52"/>
                <a:gd name="T77" fmla="*/ 44 h 48"/>
                <a:gd name="T78" fmla="*/ 41 w 52"/>
                <a:gd name="T79" fmla="*/ 43 h 48"/>
                <a:gd name="T80" fmla="*/ 41 w 52"/>
                <a:gd name="T81" fmla="*/ 43 h 48"/>
                <a:gd name="T82" fmla="*/ 41 w 52"/>
                <a:gd name="T83" fmla="*/ 43 h 48"/>
                <a:gd name="T84" fmla="*/ 42 w 52"/>
                <a:gd name="T85" fmla="*/ 43 h 48"/>
                <a:gd name="T86" fmla="*/ 42 w 52"/>
                <a:gd name="T87" fmla="*/ 43 h 48"/>
                <a:gd name="T88" fmla="*/ 44 w 52"/>
                <a:gd name="T89" fmla="*/ 41 h 48"/>
                <a:gd name="T90" fmla="*/ 46 w 52"/>
                <a:gd name="T91" fmla="*/ 39 h 48"/>
                <a:gd name="T92" fmla="*/ 46 w 52"/>
                <a:gd name="T93" fmla="*/ 38 h 48"/>
                <a:gd name="T94" fmla="*/ 46 w 52"/>
                <a:gd name="T95" fmla="*/ 38 h 48"/>
                <a:gd name="T96" fmla="*/ 46 w 52"/>
                <a:gd name="T97" fmla="*/ 38 h 48"/>
                <a:gd name="T98" fmla="*/ 47 w 52"/>
                <a:gd name="T99" fmla="*/ 38 h 48"/>
                <a:gd name="T100" fmla="*/ 48 w 52"/>
                <a:gd name="T101" fmla="*/ 37 h 48"/>
                <a:gd name="T102" fmla="*/ 49 w 52"/>
                <a:gd name="T103" fmla="*/ 35 h 48"/>
                <a:gd name="T104" fmla="*/ 50 w 52"/>
                <a:gd name="T105" fmla="*/ 33 h 48"/>
                <a:gd name="T106" fmla="*/ 50 w 52"/>
                <a:gd name="T107" fmla="*/ 32 h 48"/>
                <a:gd name="T108" fmla="*/ 51 w 52"/>
                <a:gd name="T109" fmla="*/ 31 h 48"/>
                <a:gd name="T110" fmla="*/ 52 w 52"/>
                <a:gd name="T111" fmla="*/ 29 h 48"/>
                <a:gd name="T112" fmla="*/ 52 w 52"/>
                <a:gd name="T113" fmla="*/ 26 h 48"/>
                <a:gd name="T114" fmla="*/ 52 w 52"/>
                <a:gd name="T115" fmla="*/ 24 h 48"/>
                <a:gd name="T116" fmla="*/ 52 w 52"/>
                <a:gd name="T117" fmla="*/ 19 h 48"/>
                <a:gd name="T118" fmla="*/ 50 w 52"/>
                <a:gd name="T119" fmla="*/ 14 h 48"/>
                <a:gd name="T120" fmla="*/ 48 w 52"/>
                <a:gd name="T121" fmla="*/ 10 h 48"/>
                <a:gd name="T122" fmla="*/ 44 w 52"/>
                <a:gd name="T123" fmla="*/ 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2" h="48">
                  <a:moveTo>
                    <a:pt x="44" y="6"/>
                  </a:moveTo>
                  <a:lnTo>
                    <a:pt x="44" y="6"/>
                  </a:lnTo>
                  <a:lnTo>
                    <a:pt x="40" y="3"/>
                  </a:lnTo>
                  <a:lnTo>
                    <a:pt x="38" y="2"/>
                  </a:lnTo>
                  <a:lnTo>
                    <a:pt x="35" y="1"/>
                  </a:lnTo>
                  <a:lnTo>
                    <a:pt x="33" y="0"/>
                  </a:lnTo>
                  <a:lnTo>
                    <a:pt x="31" y="0"/>
                  </a:lnTo>
                  <a:lnTo>
                    <a:pt x="28" y="0"/>
                  </a:lnTo>
                  <a:lnTo>
                    <a:pt x="26" y="0"/>
                  </a:lnTo>
                  <a:lnTo>
                    <a:pt x="21" y="0"/>
                  </a:lnTo>
                  <a:lnTo>
                    <a:pt x="16" y="1"/>
                  </a:lnTo>
                  <a:lnTo>
                    <a:pt x="11" y="3"/>
                  </a:lnTo>
                  <a:lnTo>
                    <a:pt x="8" y="6"/>
                  </a:lnTo>
                  <a:lnTo>
                    <a:pt x="7" y="6"/>
                  </a:lnTo>
                  <a:lnTo>
                    <a:pt x="4" y="10"/>
                  </a:lnTo>
                  <a:lnTo>
                    <a:pt x="1" y="14"/>
                  </a:lnTo>
                  <a:lnTo>
                    <a:pt x="0" y="19"/>
                  </a:lnTo>
                  <a:lnTo>
                    <a:pt x="0" y="24"/>
                  </a:lnTo>
                  <a:lnTo>
                    <a:pt x="0" y="26"/>
                  </a:lnTo>
                  <a:lnTo>
                    <a:pt x="0" y="29"/>
                  </a:lnTo>
                  <a:lnTo>
                    <a:pt x="1" y="31"/>
                  </a:lnTo>
                  <a:lnTo>
                    <a:pt x="1" y="33"/>
                  </a:lnTo>
                  <a:lnTo>
                    <a:pt x="2" y="35"/>
                  </a:lnTo>
                  <a:lnTo>
                    <a:pt x="4" y="37"/>
                  </a:lnTo>
                  <a:lnTo>
                    <a:pt x="5" y="39"/>
                  </a:lnTo>
                  <a:lnTo>
                    <a:pt x="7" y="41"/>
                  </a:lnTo>
                  <a:lnTo>
                    <a:pt x="11" y="45"/>
                  </a:lnTo>
                  <a:lnTo>
                    <a:pt x="14" y="46"/>
                  </a:lnTo>
                  <a:lnTo>
                    <a:pt x="17" y="47"/>
                  </a:lnTo>
                  <a:lnTo>
                    <a:pt x="20" y="48"/>
                  </a:lnTo>
                  <a:lnTo>
                    <a:pt x="23" y="48"/>
                  </a:lnTo>
                  <a:lnTo>
                    <a:pt x="26" y="48"/>
                  </a:lnTo>
                  <a:lnTo>
                    <a:pt x="28" y="48"/>
                  </a:lnTo>
                  <a:lnTo>
                    <a:pt x="31" y="48"/>
                  </a:lnTo>
                  <a:lnTo>
                    <a:pt x="33" y="47"/>
                  </a:lnTo>
                  <a:lnTo>
                    <a:pt x="34" y="47"/>
                  </a:lnTo>
                  <a:lnTo>
                    <a:pt x="36" y="46"/>
                  </a:lnTo>
                  <a:lnTo>
                    <a:pt x="38" y="45"/>
                  </a:lnTo>
                  <a:lnTo>
                    <a:pt x="40" y="44"/>
                  </a:lnTo>
                  <a:lnTo>
                    <a:pt x="41" y="43"/>
                  </a:lnTo>
                  <a:lnTo>
                    <a:pt x="41" y="43"/>
                  </a:lnTo>
                  <a:lnTo>
                    <a:pt x="41" y="43"/>
                  </a:lnTo>
                  <a:lnTo>
                    <a:pt x="42" y="43"/>
                  </a:lnTo>
                  <a:lnTo>
                    <a:pt x="42" y="43"/>
                  </a:lnTo>
                  <a:lnTo>
                    <a:pt x="44" y="41"/>
                  </a:lnTo>
                  <a:lnTo>
                    <a:pt x="46" y="39"/>
                  </a:lnTo>
                  <a:lnTo>
                    <a:pt x="46" y="38"/>
                  </a:lnTo>
                  <a:lnTo>
                    <a:pt x="46" y="38"/>
                  </a:lnTo>
                  <a:lnTo>
                    <a:pt x="46" y="38"/>
                  </a:lnTo>
                  <a:lnTo>
                    <a:pt x="47" y="38"/>
                  </a:lnTo>
                  <a:lnTo>
                    <a:pt x="48" y="37"/>
                  </a:lnTo>
                  <a:lnTo>
                    <a:pt x="49" y="35"/>
                  </a:lnTo>
                  <a:lnTo>
                    <a:pt x="50" y="33"/>
                  </a:lnTo>
                  <a:lnTo>
                    <a:pt x="50" y="32"/>
                  </a:lnTo>
                  <a:lnTo>
                    <a:pt x="51" y="31"/>
                  </a:lnTo>
                  <a:lnTo>
                    <a:pt x="52" y="29"/>
                  </a:lnTo>
                  <a:lnTo>
                    <a:pt x="52" y="26"/>
                  </a:lnTo>
                  <a:lnTo>
                    <a:pt x="52" y="24"/>
                  </a:lnTo>
                  <a:lnTo>
                    <a:pt x="52" y="19"/>
                  </a:lnTo>
                  <a:lnTo>
                    <a:pt x="50" y="14"/>
                  </a:lnTo>
                  <a:lnTo>
                    <a:pt x="48" y="10"/>
                  </a:lnTo>
                  <a:lnTo>
                    <a:pt x="44"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3">
              <a:extLst>
                <a:ext uri="{FF2B5EF4-FFF2-40B4-BE49-F238E27FC236}">
                  <a16:creationId xmlns:a16="http://schemas.microsoft.com/office/drawing/2014/main" id="{82B7219C-6B31-45AE-D9E3-39DE26AE740A}"/>
                </a:ext>
              </a:extLst>
            </p:cNvPr>
            <p:cNvSpPr>
              <a:spLocks/>
            </p:cNvSpPr>
            <p:nvPr/>
          </p:nvSpPr>
          <p:spPr bwMode="auto">
            <a:xfrm>
              <a:off x="2577" y="4917"/>
              <a:ext cx="68" cy="65"/>
            </a:xfrm>
            <a:custGeom>
              <a:avLst/>
              <a:gdLst>
                <a:gd name="T0" fmla="*/ 60 w 68"/>
                <a:gd name="T1" fmla="*/ 52 h 65"/>
                <a:gd name="T2" fmla="*/ 62 w 68"/>
                <a:gd name="T3" fmla="*/ 49 h 65"/>
                <a:gd name="T4" fmla="*/ 64 w 68"/>
                <a:gd name="T5" fmla="*/ 47 h 65"/>
                <a:gd name="T6" fmla="*/ 64 w 68"/>
                <a:gd name="T7" fmla="*/ 46 h 65"/>
                <a:gd name="T8" fmla="*/ 66 w 68"/>
                <a:gd name="T9" fmla="*/ 41 h 65"/>
                <a:gd name="T10" fmla="*/ 68 w 68"/>
                <a:gd name="T11" fmla="*/ 35 h 65"/>
                <a:gd name="T12" fmla="*/ 68 w 68"/>
                <a:gd name="T13" fmla="*/ 33 h 65"/>
                <a:gd name="T14" fmla="*/ 68 w 68"/>
                <a:gd name="T15" fmla="*/ 32 h 65"/>
                <a:gd name="T16" fmla="*/ 68 w 68"/>
                <a:gd name="T17" fmla="*/ 29 h 65"/>
                <a:gd name="T18" fmla="*/ 66 w 68"/>
                <a:gd name="T19" fmla="*/ 23 h 65"/>
                <a:gd name="T20" fmla="*/ 62 w 68"/>
                <a:gd name="T21" fmla="*/ 14 h 65"/>
                <a:gd name="T22" fmla="*/ 58 w 68"/>
                <a:gd name="T23" fmla="*/ 10 h 65"/>
                <a:gd name="T24" fmla="*/ 52 w 68"/>
                <a:gd name="T25" fmla="*/ 5 h 65"/>
                <a:gd name="T26" fmla="*/ 47 w 68"/>
                <a:gd name="T27" fmla="*/ 2 h 65"/>
                <a:gd name="T28" fmla="*/ 40 w 68"/>
                <a:gd name="T29" fmla="*/ 1 h 65"/>
                <a:gd name="T30" fmla="*/ 34 w 68"/>
                <a:gd name="T31" fmla="*/ 0 h 65"/>
                <a:gd name="T32" fmla="*/ 23 w 68"/>
                <a:gd name="T33" fmla="*/ 1 h 65"/>
                <a:gd name="T34" fmla="*/ 15 w 68"/>
                <a:gd name="T35" fmla="*/ 5 h 65"/>
                <a:gd name="T36" fmla="*/ 8 w 68"/>
                <a:gd name="T37" fmla="*/ 11 h 65"/>
                <a:gd name="T38" fmla="*/ 3 w 68"/>
                <a:gd name="T39" fmla="*/ 18 h 65"/>
                <a:gd name="T40" fmla="*/ 0 w 68"/>
                <a:gd name="T41" fmla="*/ 27 h 65"/>
                <a:gd name="T42" fmla="*/ 0 w 68"/>
                <a:gd name="T43" fmla="*/ 36 h 65"/>
                <a:gd name="T44" fmla="*/ 2 w 68"/>
                <a:gd name="T45" fmla="*/ 43 h 65"/>
                <a:gd name="T46" fmla="*/ 6 w 68"/>
                <a:gd name="T47" fmla="*/ 51 h 65"/>
                <a:gd name="T48" fmla="*/ 12 w 68"/>
                <a:gd name="T49" fmla="*/ 57 h 65"/>
                <a:gd name="T50" fmla="*/ 18 w 68"/>
                <a:gd name="T51" fmla="*/ 61 h 65"/>
                <a:gd name="T52" fmla="*/ 23 w 68"/>
                <a:gd name="T53" fmla="*/ 63 h 65"/>
                <a:gd name="T54" fmla="*/ 30 w 68"/>
                <a:gd name="T55" fmla="*/ 65 h 65"/>
                <a:gd name="T56" fmla="*/ 34 w 68"/>
                <a:gd name="T57" fmla="*/ 65 h 65"/>
                <a:gd name="T58" fmla="*/ 34 w 68"/>
                <a:gd name="T59" fmla="*/ 65 h 65"/>
                <a:gd name="T60" fmla="*/ 37 w 68"/>
                <a:gd name="T61" fmla="*/ 65 h 65"/>
                <a:gd name="T62" fmla="*/ 43 w 68"/>
                <a:gd name="T63" fmla="*/ 63 h 65"/>
                <a:gd name="T64" fmla="*/ 45 w 68"/>
                <a:gd name="T65" fmla="*/ 63 h 65"/>
                <a:gd name="T66" fmla="*/ 49 w 68"/>
                <a:gd name="T67" fmla="*/ 61 h 65"/>
                <a:gd name="T68" fmla="*/ 55 w 68"/>
                <a:gd name="T69" fmla="*/ 5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8" h="65">
                  <a:moveTo>
                    <a:pt x="58" y="55"/>
                  </a:moveTo>
                  <a:lnTo>
                    <a:pt x="60" y="52"/>
                  </a:lnTo>
                  <a:lnTo>
                    <a:pt x="62" y="50"/>
                  </a:lnTo>
                  <a:lnTo>
                    <a:pt x="62" y="49"/>
                  </a:lnTo>
                  <a:lnTo>
                    <a:pt x="63" y="48"/>
                  </a:lnTo>
                  <a:lnTo>
                    <a:pt x="64" y="47"/>
                  </a:lnTo>
                  <a:lnTo>
                    <a:pt x="64" y="46"/>
                  </a:lnTo>
                  <a:lnTo>
                    <a:pt x="64" y="46"/>
                  </a:lnTo>
                  <a:lnTo>
                    <a:pt x="65" y="45"/>
                  </a:lnTo>
                  <a:lnTo>
                    <a:pt x="66" y="41"/>
                  </a:lnTo>
                  <a:lnTo>
                    <a:pt x="67" y="38"/>
                  </a:lnTo>
                  <a:lnTo>
                    <a:pt x="68" y="35"/>
                  </a:lnTo>
                  <a:lnTo>
                    <a:pt x="68" y="34"/>
                  </a:lnTo>
                  <a:lnTo>
                    <a:pt x="68" y="33"/>
                  </a:lnTo>
                  <a:lnTo>
                    <a:pt x="68" y="32"/>
                  </a:lnTo>
                  <a:lnTo>
                    <a:pt x="68" y="32"/>
                  </a:lnTo>
                  <a:lnTo>
                    <a:pt x="68" y="32"/>
                  </a:lnTo>
                  <a:lnTo>
                    <a:pt x="68" y="29"/>
                  </a:lnTo>
                  <a:lnTo>
                    <a:pt x="67" y="26"/>
                  </a:lnTo>
                  <a:lnTo>
                    <a:pt x="66" y="23"/>
                  </a:lnTo>
                  <a:lnTo>
                    <a:pt x="65" y="20"/>
                  </a:lnTo>
                  <a:lnTo>
                    <a:pt x="62" y="14"/>
                  </a:lnTo>
                  <a:lnTo>
                    <a:pt x="60" y="12"/>
                  </a:lnTo>
                  <a:lnTo>
                    <a:pt x="58" y="10"/>
                  </a:lnTo>
                  <a:lnTo>
                    <a:pt x="55" y="7"/>
                  </a:lnTo>
                  <a:lnTo>
                    <a:pt x="52" y="5"/>
                  </a:lnTo>
                  <a:lnTo>
                    <a:pt x="49" y="3"/>
                  </a:lnTo>
                  <a:lnTo>
                    <a:pt x="47" y="2"/>
                  </a:lnTo>
                  <a:lnTo>
                    <a:pt x="43" y="1"/>
                  </a:lnTo>
                  <a:lnTo>
                    <a:pt x="40" y="1"/>
                  </a:lnTo>
                  <a:lnTo>
                    <a:pt x="37" y="0"/>
                  </a:lnTo>
                  <a:lnTo>
                    <a:pt x="34" y="0"/>
                  </a:lnTo>
                  <a:lnTo>
                    <a:pt x="27" y="1"/>
                  </a:lnTo>
                  <a:lnTo>
                    <a:pt x="23" y="1"/>
                  </a:lnTo>
                  <a:lnTo>
                    <a:pt x="20" y="2"/>
                  </a:lnTo>
                  <a:lnTo>
                    <a:pt x="15" y="5"/>
                  </a:lnTo>
                  <a:lnTo>
                    <a:pt x="10" y="10"/>
                  </a:lnTo>
                  <a:lnTo>
                    <a:pt x="8" y="11"/>
                  </a:lnTo>
                  <a:lnTo>
                    <a:pt x="7" y="14"/>
                  </a:lnTo>
                  <a:lnTo>
                    <a:pt x="3" y="18"/>
                  </a:lnTo>
                  <a:lnTo>
                    <a:pt x="1" y="22"/>
                  </a:lnTo>
                  <a:lnTo>
                    <a:pt x="0" y="27"/>
                  </a:lnTo>
                  <a:lnTo>
                    <a:pt x="0" y="32"/>
                  </a:lnTo>
                  <a:lnTo>
                    <a:pt x="0" y="36"/>
                  </a:lnTo>
                  <a:lnTo>
                    <a:pt x="1" y="39"/>
                  </a:lnTo>
                  <a:lnTo>
                    <a:pt x="2" y="43"/>
                  </a:lnTo>
                  <a:lnTo>
                    <a:pt x="4" y="48"/>
                  </a:lnTo>
                  <a:lnTo>
                    <a:pt x="6" y="51"/>
                  </a:lnTo>
                  <a:lnTo>
                    <a:pt x="10" y="55"/>
                  </a:lnTo>
                  <a:lnTo>
                    <a:pt x="12" y="57"/>
                  </a:lnTo>
                  <a:lnTo>
                    <a:pt x="15" y="59"/>
                  </a:lnTo>
                  <a:lnTo>
                    <a:pt x="18" y="61"/>
                  </a:lnTo>
                  <a:lnTo>
                    <a:pt x="20" y="62"/>
                  </a:lnTo>
                  <a:lnTo>
                    <a:pt x="23" y="63"/>
                  </a:lnTo>
                  <a:lnTo>
                    <a:pt x="27" y="64"/>
                  </a:lnTo>
                  <a:lnTo>
                    <a:pt x="30" y="65"/>
                  </a:lnTo>
                  <a:lnTo>
                    <a:pt x="34" y="65"/>
                  </a:lnTo>
                  <a:lnTo>
                    <a:pt x="34" y="65"/>
                  </a:lnTo>
                  <a:lnTo>
                    <a:pt x="34" y="65"/>
                  </a:lnTo>
                  <a:lnTo>
                    <a:pt x="34" y="65"/>
                  </a:lnTo>
                  <a:lnTo>
                    <a:pt x="35" y="65"/>
                  </a:lnTo>
                  <a:lnTo>
                    <a:pt x="37" y="65"/>
                  </a:lnTo>
                  <a:lnTo>
                    <a:pt x="40" y="64"/>
                  </a:lnTo>
                  <a:lnTo>
                    <a:pt x="43" y="63"/>
                  </a:lnTo>
                  <a:lnTo>
                    <a:pt x="44" y="63"/>
                  </a:lnTo>
                  <a:lnTo>
                    <a:pt x="45" y="63"/>
                  </a:lnTo>
                  <a:lnTo>
                    <a:pt x="47" y="62"/>
                  </a:lnTo>
                  <a:lnTo>
                    <a:pt x="49" y="61"/>
                  </a:lnTo>
                  <a:lnTo>
                    <a:pt x="52" y="59"/>
                  </a:lnTo>
                  <a:lnTo>
                    <a:pt x="55" y="57"/>
                  </a:lnTo>
                  <a:lnTo>
                    <a:pt x="58" y="55"/>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4">
              <a:extLst>
                <a:ext uri="{FF2B5EF4-FFF2-40B4-BE49-F238E27FC236}">
                  <a16:creationId xmlns:a16="http://schemas.microsoft.com/office/drawing/2014/main" id="{A2570FFE-3513-028E-C502-5F6A1911FD2A}"/>
                </a:ext>
              </a:extLst>
            </p:cNvPr>
            <p:cNvSpPr>
              <a:spLocks/>
            </p:cNvSpPr>
            <p:nvPr/>
          </p:nvSpPr>
          <p:spPr bwMode="auto">
            <a:xfrm>
              <a:off x="2672" y="5023"/>
              <a:ext cx="68" cy="64"/>
            </a:xfrm>
            <a:custGeom>
              <a:avLst/>
              <a:gdLst>
                <a:gd name="T0" fmla="*/ 34 w 68"/>
                <a:gd name="T1" fmla="*/ 0 h 64"/>
                <a:gd name="T2" fmla="*/ 27 w 68"/>
                <a:gd name="T3" fmla="*/ 0 h 64"/>
                <a:gd name="T4" fmla="*/ 23 w 68"/>
                <a:gd name="T5" fmla="*/ 1 h 64"/>
                <a:gd name="T6" fmla="*/ 20 w 68"/>
                <a:gd name="T7" fmla="*/ 2 h 64"/>
                <a:gd name="T8" fmla="*/ 15 w 68"/>
                <a:gd name="T9" fmla="*/ 5 h 64"/>
                <a:gd name="T10" fmla="*/ 10 w 68"/>
                <a:gd name="T11" fmla="*/ 9 h 64"/>
                <a:gd name="T12" fmla="*/ 5 w 68"/>
                <a:gd name="T13" fmla="*/ 14 h 64"/>
                <a:gd name="T14" fmla="*/ 2 w 68"/>
                <a:gd name="T15" fmla="*/ 20 h 64"/>
                <a:gd name="T16" fmla="*/ 0 w 68"/>
                <a:gd name="T17" fmla="*/ 26 h 64"/>
                <a:gd name="T18" fmla="*/ 0 w 68"/>
                <a:gd name="T19" fmla="*/ 29 h 64"/>
                <a:gd name="T20" fmla="*/ 0 w 68"/>
                <a:gd name="T21" fmla="*/ 33 h 64"/>
                <a:gd name="T22" fmla="*/ 0 w 68"/>
                <a:gd name="T23" fmla="*/ 36 h 64"/>
                <a:gd name="T24" fmla="*/ 0 w 68"/>
                <a:gd name="T25" fmla="*/ 39 h 64"/>
                <a:gd name="T26" fmla="*/ 1 w 68"/>
                <a:gd name="T27" fmla="*/ 42 h 64"/>
                <a:gd name="T28" fmla="*/ 2 w 68"/>
                <a:gd name="T29" fmla="*/ 45 h 64"/>
                <a:gd name="T30" fmla="*/ 3 w 68"/>
                <a:gd name="T31" fmla="*/ 47 h 64"/>
                <a:gd name="T32" fmla="*/ 5 w 68"/>
                <a:gd name="T33" fmla="*/ 50 h 64"/>
                <a:gd name="T34" fmla="*/ 7 w 68"/>
                <a:gd name="T35" fmla="*/ 53 h 64"/>
                <a:gd name="T36" fmla="*/ 10 w 68"/>
                <a:gd name="T37" fmla="*/ 55 h 64"/>
                <a:gd name="T38" fmla="*/ 12 w 68"/>
                <a:gd name="T39" fmla="*/ 57 h 64"/>
                <a:gd name="T40" fmla="*/ 15 w 68"/>
                <a:gd name="T41" fmla="*/ 59 h 64"/>
                <a:gd name="T42" fmla="*/ 20 w 68"/>
                <a:gd name="T43" fmla="*/ 62 h 64"/>
                <a:gd name="T44" fmla="*/ 23 w 68"/>
                <a:gd name="T45" fmla="*/ 63 h 64"/>
                <a:gd name="T46" fmla="*/ 27 w 68"/>
                <a:gd name="T47" fmla="*/ 64 h 64"/>
                <a:gd name="T48" fmla="*/ 34 w 68"/>
                <a:gd name="T49" fmla="*/ 64 h 64"/>
                <a:gd name="T50" fmla="*/ 37 w 68"/>
                <a:gd name="T51" fmla="*/ 64 h 64"/>
                <a:gd name="T52" fmla="*/ 40 w 68"/>
                <a:gd name="T53" fmla="*/ 64 h 64"/>
                <a:gd name="T54" fmla="*/ 43 w 68"/>
                <a:gd name="T55" fmla="*/ 63 h 64"/>
                <a:gd name="T56" fmla="*/ 47 w 68"/>
                <a:gd name="T57" fmla="*/ 62 h 64"/>
                <a:gd name="T58" fmla="*/ 48 w 68"/>
                <a:gd name="T59" fmla="*/ 61 h 64"/>
                <a:gd name="T60" fmla="*/ 49 w 68"/>
                <a:gd name="T61" fmla="*/ 61 h 64"/>
                <a:gd name="T62" fmla="*/ 50 w 68"/>
                <a:gd name="T63" fmla="*/ 60 h 64"/>
                <a:gd name="T64" fmla="*/ 51 w 68"/>
                <a:gd name="T65" fmla="*/ 60 h 64"/>
                <a:gd name="T66" fmla="*/ 52 w 68"/>
                <a:gd name="T67" fmla="*/ 59 h 64"/>
                <a:gd name="T68" fmla="*/ 53 w 68"/>
                <a:gd name="T69" fmla="*/ 59 h 64"/>
                <a:gd name="T70" fmla="*/ 55 w 68"/>
                <a:gd name="T71" fmla="*/ 57 h 64"/>
                <a:gd name="T72" fmla="*/ 58 w 68"/>
                <a:gd name="T73" fmla="*/ 55 h 64"/>
                <a:gd name="T74" fmla="*/ 60 w 68"/>
                <a:gd name="T75" fmla="*/ 53 h 64"/>
                <a:gd name="T76" fmla="*/ 62 w 68"/>
                <a:gd name="T77" fmla="*/ 50 h 64"/>
                <a:gd name="T78" fmla="*/ 63 w 68"/>
                <a:gd name="T79" fmla="*/ 49 h 64"/>
                <a:gd name="T80" fmla="*/ 63 w 68"/>
                <a:gd name="T81" fmla="*/ 49 h 64"/>
                <a:gd name="T82" fmla="*/ 64 w 68"/>
                <a:gd name="T83" fmla="*/ 47 h 64"/>
                <a:gd name="T84" fmla="*/ 66 w 68"/>
                <a:gd name="T85" fmla="*/ 45 h 64"/>
                <a:gd name="T86" fmla="*/ 67 w 68"/>
                <a:gd name="T87" fmla="*/ 42 h 64"/>
                <a:gd name="T88" fmla="*/ 67 w 68"/>
                <a:gd name="T89" fmla="*/ 39 h 64"/>
                <a:gd name="T90" fmla="*/ 68 w 68"/>
                <a:gd name="T91" fmla="*/ 36 h 64"/>
                <a:gd name="T92" fmla="*/ 68 w 68"/>
                <a:gd name="T93" fmla="*/ 33 h 64"/>
                <a:gd name="T94" fmla="*/ 68 w 68"/>
                <a:gd name="T95" fmla="*/ 29 h 64"/>
                <a:gd name="T96" fmla="*/ 67 w 68"/>
                <a:gd name="T97" fmla="*/ 26 h 64"/>
                <a:gd name="T98" fmla="*/ 66 w 68"/>
                <a:gd name="T99" fmla="*/ 20 h 64"/>
                <a:gd name="T100" fmla="*/ 62 w 68"/>
                <a:gd name="T101" fmla="*/ 14 h 64"/>
                <a:gd name="T102" fmla="*/ 60 w 68"/>
                <a:gd name="T103" fmla="*/ 12 h 64"/>
                <a:gd name="T104" fmla="*/ 58 w 68"/>
                <a:gd name="T105" fmla="*/ 9 h 64"/>
                <a:gd name="T106" fmla="*/ 55 w 68"/>
                <a:gd name="T107" fmla="*/ 7 h 64"/>
                <a:gd name="T108" fmla="*/ 53 w 68"/>
                <a:gd name="T109" fmla="*/ 5 h 64"/>
                <a:gd name="T110" fmla="*/ 50 w 68"/>
                <a:gd name="T111" fmla="*/ 3 h 64"/>
                <a:gd name="T112" fmla="*/ 47 w 68"/>
                <a:gd name="T113" fmla="*/ 2 h 64"/>
                <a:gd name="T114" fmla="*/ 43 w 68"/>
                <a:gd name="T115" fmla="*/ 1 h 64"/>
                <a:gd name="T116" fmla="*/ 40 w 68"/>
                <a:gd name="T117" fmla="*/ 0 h 64"/>
                <a:gd name="T118" fmla="*/ 37 w 68"/>
                <a:gd name="T119" fmla="*/ 0 h 64"/>
                <a:gd name="T120" fmla="*/ 34 w 68"/>
                <a:gd name="T121"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8" h="64">
                  <a:moveTo>
                    <a:pt x="34" y="0"/>
                  </a:moveTo>
                  <a:lnTo>
                    <a:pt x="27" y="0"/>
                  </a:lnTo>
                  <a:lnTo>
                    <a:pt x="23" y="1"/>
                  </a:lnTo>
                  <a:lnTo>
                    <a:pt x="20" y="2"/>
                  </a:lnTo>
                  <a:lnTo>
                    <a:pt x="15" y="5"/>
                  </a:lnTo>
                  <a:lnTo>
                    <a:pt x="10" y="9"/>
                  </a:lnTo>
                  <a:lnTo>
                    <a:pt x="5" y="14"/>
                  </a:lnTo>
                  <a:lnTo>
                    <a:pt x="2" y="20"/>
                  </a:lnTo>
                  <a:lnTo>
                    <a:pt x="0" y="26"/>
                  </a:lnTo>
                  <a:lnTo>
                    <a:pt x="0" y="29"/>
                  </a:lnTo>
                  <a:lnTo>
                    <a:pt x="0" y="33"/>
                  </a:lnTo>
                  <a:lnTo>
                    <a:pt x="0" y="36"/>
                  </a:lnTo>
                  <a:lnTo>
                    <a:pt x="0" y="39"/>
                  </a:lnTo>
                  <a:lnTo>
                    <a:pt x="1" y="42"/>
                  </a:lnTo>
                  <a:lnTo>
                    <a:pt x="2" y="45"/>
                  </a:lnTo>
                  <a:lnTo>
                    <a:pt x="3" y="47"/>
                  </a:lnTo>
                  <a:lnTo>
                    <a:pt x="5" y="50"/>
                  </a:lnTo>
                  <a:lnTo>
                    <a:pt x="7" y="53"/>
                  </a:lnTo>
                  <a:lnTo>
                    <a:pt x="10" y="55"/>
                  </a:lnTo>
                  <a:lnTo>
                    <a:pt x="12" y="57"/>
                  </a:lnTo>
                  <a:lnTo>
                    <a:pt x="15" y="59"/>
                  </a:lnTo>
                  <a:lnTo>
                    <a:pt x="20" y="62"/>
                  </a:lnTo>
                  <a:lnTo>
                    <a:pt x="23" y="63"/>
                  </a:lnTo>
                  <a:lnTo>
                    <a:pt x="27" y="64"/>
                  </a:lnTo>
                  <a:lnTo>
                    <a:pt x="34" y="64"/>
                  </a:lnTo>
                  <a:lnTo>
                    <a:pt x="37" y="64"/>
                  </a:lnTo>
                  <a:lnTo>
                    <a:pt x="40" y="64"/>
                  </a:lnTo>
                  <a:lnTo>
                    <a:pt x="43" y="63"/>
                  </a:lnTo>
                  <a:lnTo>
                    <a:pt x="47" y="62"/>
                  </a:lnTo>
                  <a:lnTo>
                    <a:pt x="48" y="61"/>
                  </a:lnTo>
                  <a:lnTo>
                    <a:pt x="49" y="61"/>
                  </a:lnTo>
                  <a:lnTo>
                    <a:pt x="50" y="60"/>
                  </a:lnTo>
                  <a:lnTo>
                    <a:pt x="51" y="60"/>
                  </a:lnTo>
                  <a:lnTo>
                    <a:pt x="52" y="59"/>
                  </a:lnTo>
                  <a:lnTo>
                    <a:pt x="53" y="59"/>
                  </a:lnTo>
                  <a:lnTo>
                    <a:pt x="55" y="57"/>
                  </a:lnTo>
                  <a:lnTo>
                    <a:pt x="58" y="55"/>
                  </a:lnTo>
                  <a:lnTo>
                    <a:pt x="60" y="53"/>
                  </a:lnTo>
                  <a:lnTo>
                    <a:pt x="62" y="50"/>
                  </a:lnTo>
                  <a:lnTo>
                    <a:pt x="63" y="49"/>
                  </a:lnTo>
                  <a:lnTo>
                    <a:pt x="63" y="49"/>
                  </a:lnTo>
                  <a:lnTo>
                    <a:pt x="64" y="47"/>
                  </a:lnTo>
                  <a:lnTo>
                    <a:pt x="66" y="45"/>
                  </a:lnTo>
                  <a:lnTo>
                    <a:pt x="67" y="42"/>
                  </a:lnTo>
                  <a:lnTo>
                    <a:pt x="67" y="39"/>
                  </a:lnTo>
                  <a:lnTo>
                    <a:pt x="68" y="36"/>
                  </a:lnTo>
                  <a:lnTo>
                    <a:pt x="68" y="33"/>
                  </a:lnTo>
                  <a:lnTo>
                    <a:pt x="68" y="29"/>
                  </a:lnTo>
                  <a:lnTo>
                    <a:pt x="67" y="26"/>
                  </a:lnTo>
                  <a:lnTo>
                    <a:pt x="66" y="20"/>
                  </a:lnTo>
                  <a:lnTo>
                    <a:pt x="62" y="14"/>
                  </a:lnTo>
                  <a:lnTo>
                    <a:pt x="60" y="12"/>
                  </a:lnTo>
                  <a:lnTo>
                    <a:pt x="58" y="9"/>
                  </a:lnTo>
                  <a:lnTo>
                    <a:pt x="55" y="7"/>
                  </a:lnTo>
                  <a:lnTo>
                    <a:pt x="53" y="5"/>
                  </a:lnTo>
                  <a:lnTo>
                    <a:pt x="50" y="3"/>
                  </a:lnTo>
                  <a:lnTo>
                    <a:pt x="47" y="2"/>
                  </a:lnTo>
                  <a:lnTo>
                    <a:pt x="43" y="1"/>
                  </a:lnTo>
                  <a:lnTo>
                    <a:pt x="40" y="0"/>
                  </a:lnTo>
                  <a:lnTo>
                    <a:pt x="37" y="0"/>
                  </a:lnTo>
                  <a:lnTo>
                    <a:pt x="3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5">
              <a:extLst>
                <a:ext uri="{FF2B5EF4-FFF2-40B4-BE49-F238E27FC236}">
                  <a16:creationId xmlns:a16="http://schemas.microsoft.com/office/drawing/2014/main" id="{CB2ADC58-89C8-9169-2C23-6DAE7A87B410}"/>
                </a:ext>
              </a:extLst>
            </p:cNvPr>
            <p:cNvSpPr>
              <a:spLocks/>
            </p:cNvSpPr>
            <p:nvPr/>
          </p:nvSpPr>
          <p:spPr bwMode="auto">
            <a:xfrm>
              <a:off x="2730" y="4892"/>
              <a:ext cx="69" cy="64"/>
            </a:xfrm>
            <a:custGeom>
              <a:avLst/>
              <a:gdLst>
                <a:gd name="T0" fmla="*/ 6 w 69"/>
                <a:gd name="T1" fmla="*/ 15 h 64"/>
                <a:gd name="T2" fmla="*/ 3 w 69"/>
                <a:gd name="T3" fmla="*/ 20 h 64"/>
                <a:gd name="T4" fmla="*/ 1 w 69"/>
                <a:gd name="T5" fmla="*/ 26 h 64"/>
                <a:gd name="T6" fmla="*/ 0 w 69"/>
                <a:gd name="T7" fmla="*/ 32 h 64"/>
                <a:gd name="T8" fmla="*/ 1 w 69"/>
                <a:gd name="T9" fmla="*/ 38 h 64"/>
                <a:gd name="T10" fmla="*/ 3 w 69"/>
                <a:gd name="T11" fmla="*/ 44 h 64"/>
                <a:gd name="T12" fmla="*/ 6 w 69"/>
                <a:gd name="T13" fmla="*/ 50 h 64"/>
                <a:gd name="T14" fmla="*/ 10 w 69"/>
                <a:gd name="T15" fmla="*/ 55 h 64"/>
                <a:gd name="T16" fmla="*/ 16 w 69"/>
                <a:gd name="T17" fmla="*/ 59 h 64"/>
                <a:gd name="T18" fmla="*/ 21 w 69"/>
                <a:gd name="T19" fmla="*/ 62 h 64"/>
                <a:gd name="T20" fmla="*/ 28 w 69"/>
                <a:gd name="T21" fmla="*/ 64 h 64"/>
                <a:gd name="T22" fmla="*/ 34 w 69"/>
                <a:gd name="T23" fmla="*/ 64 h 64"/>
                <a:gd name="T24" fmla="*/ 41 w 69"/>
                <a:gd name="T25" fmla="*/ 64 h 64"/>
                <a:gd name="T26" fmla="*/ 45 w 69"/>
                <a:gd name="T27" fmla="*/ 62 h 64"/>
                <a:gd name="T28" fmla="*/ 48 w 69"/>
                <a:gd name="T29" fmla="*/ 62 h 64"/>
                <a:gd name="T30" fmla="*/ 53 w 69"/>
                <a:gd name="T31" fmla="*/ 59 h 64"/>
                <a:gd name="T32" fmla="*/ 59 w 69"/>
                <a:gd name="T33" fmla="*/ 55 h 64"/>
                <a:gd name="T34" fmla="*/ 63 w 69"/>
                <a:gd name="T35" fmla="*/ 50 h 64"/>
                <a:gd name="T36" fmla="*/ 64 w 69"/>
                <a:gd name="T37" fmla="*/ 48 h 64"/>
                <a:gd name="T38" fmla="*/ 66 w 69"/>
                <a:gd name="T39" fmla="*/ 44 h 64"/>
                <a:gd name="T40" fmla="*/ 68 w 69"/>
                <a:gd name="T41" fmla="*/ 38 h 64"/>
                <a:gd name="T42" fmla="*/ 69 w 69"/>
                <a:gd name="T43" fmla="*/ 32 h 64"/>
                <a:gd name="T44" fmla="*/ 68 w 69"/>
                <a:gd name="T45" fmla="*/ 26 h 64"/>
                <a:gd name="T46" fmla="*/ 66 w 69"/>
                <a:gd name="T47" fmla="*/ 20 h 64"/>
                <a:gd name="T48" fmla="*/ 63 w 69"/>
                <a:gd name="T49" fmla="*/ 15 h 64"/>
                <a:gd name="T50" fmla="*/ 59 w 69"/>
                <a:gd name="T51" fmla="*/ 10 h 64"/>
                <a:gd name="T52" fmla="*/ 53 w 69"/>
                <a:gd name="T53" fmla="*/ 5 h 64"/>
                <a:gd name="T54" fmla="*/ 48 w 69"/>
                <a:gd name="T55" fmla="*/ 3 h 64"/>
                <a:gd name="T56" fmla="*/ 41 w 69"/>
                <a:gd name="T57" fmla="*/ 1 h 64"/>
                <a:gd name="T58" fmla="*/ 34 w 69"/>
                <a:gd name="T59" fmla="*/ 0 h 64"/>
                <a:gd name="T60" fmla="*/ 24 w 69"/>
                <a:gd name="T61" fmla="*/ 1 h 64"/>
                <a:gd name="T62" fmla="*/ 18 w 69"/>
                <a:gd name="T63" fmla="*/ 4 h 64"/>
                <a:gd name="T64" fmla="*/ 10 w 69"/>
                <a:gd name="T65"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 h="64">
                  <a:moveTo>
                    <a:pt x="10" y="10"/>
                  </a:moveTo>
                  <a:lnTo>
                    <a:pt x="6" y="15"/>
                  </a:lnTo>
                  <a:lnTo>
                    <a:pt x="4" y="17"/>
                  </a:lnTo>
                  <a:lnTo>
                    <a:pt x="3" y="20"/>
                  </a:lnTo>
                  <a:lnTo>
                    <a:pt x="1" y="23"/>
                  </a:lnTo>
                  <a:lnTo>
                    <a:pt x="1" y="26"/>
                  </a:lnTo>
                  <a:lnTo>
                    <a:pt x="0" y="29"/>
                  </a:lnTo>
                  <a:lnTo>
                    <a:pt x="0" y="32"/>
                  </a:lnTo>
                  <a:lnTo>
                    <a:pt x="0" y="35"/>
                  </a:lnTo>
                  <a:lnTo>
                    <a:pt x="1" y="38"/>
                  </a:lnTo>
                  <a:lnTo>
                    <a:pt x="1" y="41"/>
                  </a:lnTo>
                  <a:lnTo>
                    <a:pt x="3" y="44"/>
                  </a:lnTo>
                  <a:lnTo>
                    <a:pt x="4" y="47"/>
                  </a:lnTo>
                  <a:lnTo>
                    <a:pt x="6" y="50"/>
                  </a:lnTo>
                  <a:lnTo>
                    <a:pt x="8" y="52"/>
                  </a:lnTo>
                  <a:lnTo>
                    <a:pt x="10" y="55"/>
                  </a:lnTo>
                  <a:lnTo>
                    <a:pt x="13" y="57"/>
                  </a:lnTo>
                  <a:lnTo>
                    <a:pt x="16" y="59"/>
                  </a:lnTo>
                  <a:lnTo>
                    <a:pt x="18" y="60"/>
                  </a:lnTo>
                  <a:lnTo>
                    <a:pt x="21" y="62"/>
                  </a:lnTo>
                  <a:lnTo>
                    <a:pt x="24" y="63"/>
                  </a:lnTo>
                  <a:lnTo>
                    <a:pt x="28" y="64"/>
                  </a:lnTo>
                  <a:lnTo>
                    <a:pt x="31" y="64"/>
                  </a:lnTo>
                  <a:lnTo>
                    <a:pt x="34" y="64"/>
                  </a:lnTo>
                  <a:lnTo>
                    <a:pt x="38" y="64"/>
                  </a:lnTo>
                  <a:lnTo>
                    <a:pt x="41" y="64"/>
                  </a:lnTo>
                  <a:lnTo>
                    <a:pt x="44" y="63"/>
                  </a:lnTo>
                  <a:lnTo>
                    <a:pt x="45" y="62"/>
                  </a:lnTo>
                  <a:lnTo>
                    <a:pt x="46" y="62"/>
                  </a:lnTo>
                  <a:lnTo>
                    <a:pt x="48" y="62"/>
                  </a:lnTo>
                  <a:lnTo>
                    <a:pt x="50" y="60"/>
                  </a:lnTo>
                  <a:lnTo>
                    <a:pt x="53" y="59"/>
                  </a:lnTo>
                  <a:lnTo>
                    <a:pt x="56" y="57"/>
                  </a:lnTo>
                  <a:lnTo>
                    <a:pt x="59" y="55"/>
                  </a:lnTo>
                  <a:lnTo>
                    <a:pt x="61" y="52"/>
                  </a:lnTo>
                  <a:lnTo>
                    <a:pt x="63" y="50"/>
                  </a:lnTo>
                  <a:lnTo>
                    <a:pt x="63" y="49"/>
                  </a:lnTo>
                  <a:lnTo>
                    <a:pt x="64" y="48"/>
                  </a:lnTo>
                  <a:lnTo>
                    <a:pt x="65" y="47"/>
                  </a:lnTo>
                  <a:lnTo>
                    <a:pt x="66" y="44"/>
                  </a:lnTo>
                  <a:lnTo>
                    <a:pt x="67" y="41"/>
                  </a:lnTo>
                  <a:lnTo>
                    <a:pt x="68" y="38"/>
                  </a:lnTo>
                  <a:lnTo>
                    <a:pt x="68" y="35"/>
                  </a:lnTo>
                  <a:lnTo>
                    <a:pt x="69" y="32"/>
                  </a:lnTo>
                  <a:lnTo>
                    <a:pt x="68" y="29"/>
                  </a:lnTo>
                  <a:lnTo>
                    <a:pt x="68" y="26"/>
                  </a:lnTo>
                  <a:lnTo>
                    <a:pt x="67" y="23"/>
                  </a:lnTo>
                  <a:lnTo>
                    <a:pt x="66" y="20"/>
                  </a:lnTo>
                  <a:lnTo>
                    <a:pt x="65" y="17"/>
                  </a:lnTo>
                  <a:lnTo>
                    <a:pt x="63" y="15"/>
                  </a:lnTo>
                  <a:lnTo>
                    <a:pt x="61" y="12"/>
                  </a:lnTo>
                  <a:lnTo>
                    <a:pt x="59" y="10"/>
                  </a:lnTo>
                  <a:lnTo>
                    <a:pt x="56" y="7"/>
                  </a:lnTo>
                  <a:lnTo>
                    <a:pt x="53" y="5"/>
                  </a:lnTo>
                  <a:lnTo>
                    <a:pt x="50" y="4"/>
                  </a:lnTo>
                  <a:lnTo>
                    <a:pt x="48" y="3"/>
                  </a:lnTo>
                  <a:lnTo>
                    <a:pt x="44" y="1"/>
                  </a:lnTo>
                  <a:lnTo>
                    <a:pt x="41" y="1"/>
                  </a:lnTo>
                  <a:lnTo>
                    <a:pt x="38" y="0"/>
                  </a:lnTo>
                  <a:lnTo>
                    <a:pt x="34" y="0"/>
                  </a:lnTo>
                  <a:lnTo>
                    <a:pt x="28" y="1"/>
                  </a:lnTo>
                  <a:lnTo>
                    <a:pt x="24" y="1"/>
                  </a:lnTo>
                  <a:lnTo>
                    <a:pt x="21" y="3"/>
                  </a:lnTo>
                  <a:lnTo>
                    <a:pt x="18" y="4"/>
                  </a:lnTo>
                  <a:lnTo>
                    <a:pt x="16" y="5"/>
                  </a:lnTo>
                  <a:lnTo>
                    <a:pt x="10" y="1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6">
              <a:extLst>
                <a:ext uri="{FF2B5EF4-FFF2-40B4-BE49-F238E27FC236}">
                  <a16:creationId xmlns:a16="http://schemas.microsoft.com/office/drawing/2014/main" id="{A1BA02C1-2B45-E6A2-7D36-2E4A00091E31}"/>
                </a:ext>
              </a:extLst>
            </p:cNvPr>
            <p:cNvSpPr>
              <a:spLocks/>
            </p:cNvSpPr>
            <p:nvPr/>
          </p:nvSpPr>
          <p:spPr bwMode="auto">
            <a:xfrm>
              <a:off x="2277" y="4652"/>
              <a:ext cx="68" cy="65"/>
            </a:xfrm>
            <a:custGeom>
              <a:avLst/>
              <a:gdLst>
                <a:gd name="T0" fmla="*/ 12 w 68"/>
                <a:gd name="T1" fmla="*/ 57 h 65"/>
                <a:gd name="T2" fmla="*/ 17 w 68"/>
                <a:gd name="T3" fmla="*/ 61 h 65"/>
                <a:gd name="T4" fmla="*/ 23 w 68"/>
                <a:gd name="T5" fmla="*/ 63 h 65"/>
                <a:gd name="T6" fmla="*/ 30 w 68"/>
                <a:gd name="T7" fmla="*/ 64 h 65"/>
                <a:gd name="T8" fmla="*/ 34 w 68"/>
                <a:gd name="T9" fmla="*/ 64 h 65"/>
                <a:gd name="T10" fmla="*/ 34 w 68"/>
                <a:gd name="T11" fmla="*/ 64 h 65"/>
                <a:gd name="T12" fmla="*/ 37 w 68"/>
                <a:gd name="T13" fmla="*/ 64 h 65"/>
                <a:gd name="T14" fmla="*/ 43 w 68"/>
                <a:gd name="T15" fmla="*/ 63 h 65"/>
                <a:gd name="T16" fmla="*/ 45 w 68"/>
                <a:gd name="T17" fmla="*/ 63 h 65"/>
                <a:gd name="T18" fmla="*/ 48 w 68"/>
                <a:gd name="T19" fmla="*/ 61 h 65"/>
                <a:gd name="T20" fmla="*/ 50 w 68"/>
                <a:gd name="T21" fmla="*/ 61 h 65"/>
                <a:gd name="T22" fmla="*/ 55 w 68"/>
                <a:gd name="T23" fmla="*/ 57 h 65"/>
                <a:gd name="T24" fmla="*/ 61 w 68"/>
                <a:gd name="T25" fmla="*/ 52 h 65"/>
                <a:gd name="T26" fmla="*/ 62 w 68"/>
                <a:gd name="T27" fmla="*/ 50 h 65"/>
                <a:gd name="T28" fmla="*/ 65 w 68"/>
                <a:gd name="T29" fmla="*/ 44 h 65"/>
                <a:gd name="T30" fmla="*/ 67 w 68"/>
                <a:gd name="T31" fmla="*/ 40 h 65"/>
                <a:gd name="T32" fmla="*/ 67 w 68"/>
                <a:gd name="T33" fmla="*/ 36 h 65"/>
                <a:gd name="T34" fmla="*/ 68 w 68"/>
                <a:gd name="T35" fmla="*/ 29 h 65"/>
                <a:gd name="T36" fmla="*/ 65 w 68"/>
                <a:gd name="T37" fmla="*/ 20 h 65"/>
                <a:gd name="T38" fmla="*/ 60 w 68"/>
                <a:gd name="T39" fmla="*/ 12 h 65"/>
                <a:gd name="T40" fmla="*/ 55 w 68"/>
                <a:gd name="T41" fmla="*/ 7 h 65"/>
                <a:gd name="T42" fmla="*/ 50 w 68"/>
                <a:gd name="T43" fmla="*/ 3 h 65"/>
                <a:gd name="T44" fmla="*/ 43 w 68"/>
                <a:gd name="T45" fmla="*/ 1 h 65"/>
                <a:gd name="T46" fmla="*/ 37 w 68"/>
                <a:gd name="T47" fmla="*/ 0 h 65"/>
                <a:gd name="T48" fmla="*/ 27 w 68"/>
                <a:gd name="T49" fmla="*/ 0 h 65"/>
                <a:gd name="T50" fmla="*/ 20 w 68"/>
                <a:gd name="T51" fmla="*/ 2 h 65"/>
                <a:gd name="T52" fmla="*/ 15 w 68"/>
                <a:gd name="T53" fmla="*/ 5 h 65"/>
                <a:gd name="T54" fmla="*/ 5 w 68"/>
                <a:gd name="T55" fmla="*/ 14 h 65"/>
                <a:gd name="T56" fmla="*/ 0 w 68"/>
                <a:gd name="T57" fmla="*/ 26 h 65"/>
                <a:gd name="T58" fmla="*/ 0 w 68"/>
                <a:gd name="T59" fmla="*/ 39 h 65"/>
                <a:gd name="T60" fmla="*/ 2 w 68"/>
                <a:gd name="T61" fmla="*/ 45 h 65"/>
                <a:gd name="T62" fmla="*/ 5 w 68"/>
                <a:gd name="T63" fmla="*/ 50 h 65"/>
                <a:gd name="T64" fmla="*/ 9 w 68"/>
                <a:gd name="T65" fmla="*/ 5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 h="65">
                  <a:moveTo>
                    <a:pt x="9" y="55"/>
                  </a:moveTo>
                  <a:lnTo>
                    <a:pt x="12" y="57"/>
                  </a:lnTo>
                  <a:lnTo>
                    <a:pt x="15" y="59"/>
                  </a:lnTo>
                  <a:lnTo>
                    <a:pt x="17" y="61"/>
                  </a:lnTo>
                  <a:lnTo>
                    <a:pt x="20" y="62"/>
                  </a:lnTo>
                  <a:lnTo>
                    <a:pt x="23" y="63"/>
                  </a:lnTo>
                  <a:lnTo>
                    <a:pt x="27" y="64"/>
                  </a:lnTo>
                  <a:lnTo>
                    <a:pt x="30" y="64"/>
                  </a:lnTo>
                  <a:lnTo>
                    <a:pt x="34" y="65"/>
                  </a:lnTo>
                  <a:lnTo>
                    <a:pt x="34" y="64"/>
                  </a:lnTo>
                  <a:lnTo>
                    <a:pt x="34" y="64"/>
                  </a:lnTo>
                  <a:lnTo>
                    <a:pt x="34" y="64"/>
                  </a:lnTo>
                  <a:lnTo>
                    <a:pt x="35" y="64"/>
                  </a:lnTo>
                  <a:lnTo>
                    <a:pt x="37" y="64"/>
                  </a:lnTo>
                  <a:lnTo>
                    <a:pt x="40" y="64"/>
                  </a:lnTo>
                  <a:lnTo>
                    <a:pt x="43" y="63"/>
                  </a:lnTo>
                  <a:lnTo>
                    <a:pt x="44" y="63"/>
                  </a:lnTo>
                  <a:lnTo>
                    <a:pt x="45" y="63"/>
                  </a:lnTo>
                  <a:lnTo>
                    <a:pt x="47" y="62"/>
                  </a:lnTo>
                  <a:lnTo>
                    <a:pt x="48" y="61"/>
                  </a:lnTo>
                  <a:lnTo>
                    <a:pt x="49" y="61"/>
                  </a:lnTo>
                  <a:lnTo>
                    <a:pt x="50" y="61"/>
                  </a:lnTo>
                  <a:lnTo>
                    <a:pt x="52" y="59"/>
                  </a:lnTo>
                  <a:lnTo>
                    <a:pt x="55" y="57"/>
                  </a:lnTo>
                  <a:lnTo>
                    <a:pt x="58" y="55"/>
                  </a:lnTo>
                  <a:lnTo>
                    <a:pt x="61" y="52"/>
                  </a:lnTo>
                  <a:lnTo>
                    <a:pt x="61" y="51"/>
                  </a:lnTo>
                  <a:lnTo>
                    <a:pt x="62" y="50"/>
                  </a:lnTo>
                  <a:lnTo>
                    <a:pt x="63" y="48"/>
                  </a:lnTo>
                  <a:lnTo>
                    <a:pt x="65" y="44"/>
                  </a:lnTo>
                  <a:lnTo>
                    <a:pt x="66" y="42"/>
                  </a:lnTo>
                  <a:lnTo>
                    <a:pt x="67" y="40"/>
                  </a:lnTo>
                  <a:lnTo>
                    <a:pt x="67" y="38"/>
                  </a:lnTo>
                  <a:lnTo>
                    <a:pt x="67" y="36"/>
                  </a:lnTo>
                  <a:lnTo>
                    <a:pt x="68" y="32"/>
                  </a:lnTo>
                  <a:lnTo>
                    <a:pt x="68" y="29"/>
                  </a:lnTo>
                  <a:lnTo>
                    <a:pt x="67" y="26"/>
                  </a:lnTo>
                  <a:lnTo>
                    <a:pt x="65" y="20"/>
                  </a:lnTo>
                  <a:lnTo>
                    <a:pt x="62" y="14"/>
                  </a:lnTo>
                  <a:lnTo>
                    <a:pt x="60" y="12"/>
                  </a:lnTo>
                  <a:lnTo>
                    <a:pt x="58" y="9"/>
                  </a:lnTo>
                  <a:lnTo>
                    <a:pt x="55" y="7"/>
                  </a:lnTo>
                  <a:lnTo>
                    <a:pt x="52" y="5"/>
                  </a:lnTo>
                  <a:lnTo>
                    <a:pt x="50" y="3"/>
                  </a:lnTo>
                  <a:lnTo>
                    <a:pt x="47" y="2"/>
                  </a:lnTo>
                  <a:lnTo>
                    <a:pt x="43" y="1"/>
                  </a:lnTo>
                  <a:lnTo>
                    <a:pt x="40" y="0"/>
                  </a:lnTo>
                  <a:lnTo>
                    <a:pt x="37" y="0"/>
                  </a:lnTo>
                  <a:lnTo>
                    <a:pt x="34" y="0"/>
                  </a:lnTo>
                  <a:lnTo>
                    <a:pt x="27" y="0"/>
                  </a:lnTo>
                  <a:lnTo>
                    <a:pt x="23" y="1"/>
                  </a:lnTo>
                  <a:lnTo>
                    <a:pt x="20" y="2"/>
                  </a:lnTo>
                  <a:lnTo>
                    <a:pt x="17" y="3"/>
                  </a:lnTo>
                  <a:lnTo>
                    <a:pt x="15" y="5"/>
                  </a:lnTo>
                  <a:lnTo>
                    <a:pt x="9" y="9"/>
                  </a:lnTo>
                  <a:lnTo>
                    <a:pt x="5" y="14"/>
                  </a:lnTo>
                  <a:lnTo>
                    <a:pt x="2" y="20"/>
                  </a:lnTo>
                  <a:lnTo>
                    <a:pt x="0" y="26"/>
                  </a:lnTo>
                  <a:lnTo>
                    <a:pt x="0" y="32"/>
                  </a:lnTo>
                  <a:lnTo>
                    <a:pt x="0" y="39"/>
                  </a:lnTo>
                  <a:lnTo>
                    <a:pt x="1" y="42"/>
                  </a:lnTo>
                  <a:lnTo>
                    <a:pt x="2" y="45"/>
                  </a:lnTo>
                  <a:lnTo>
                    <a:pt x="3" y="48"/>
                  </a:lnTo>
                  <a:lnTo>
                    <a:pt x="5" y="50"/>
                  </a:lnTo>
                  <a:lnTo>
                    <a:pt x="7" y="52"/>
                  </a:lnTo>
                  <a:lnTo>
                    <a:pt x="9" y="55"/>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17">
              <a:extLst>
                <a:ext uri="{FF2B5EF4-FFF2-40B4-BE49-F238E27FC236}">
                  <a16:creationId xmlns:a16="http://schemas.microsoft.com/office/drawing/2014/main" id="{E598C58F-95E9-FCCA-45D4-A2E61D92B564}"/>
                </a:ext>
              </a:extLst>
            </p:cNvPr>
            <p:cNvSpPr>
              <a:spLocks/>
            </p:cNvSpPr>
            <p:nvPr/>
          </p:nvSpPr>
          <p:spPr bwMode="auto">
            <a:xfrm>
              <a:off x="2417" y="4689"/>
              <a:ext cx="52" cy="49"/>
            </a:xfrm>
            <a:custGeom>
              <a:avLst/>
              <a:gdLst>
                <a:gd name="T0" fmla="*/ 7 w 52"/>
                <a:gd name="T1" fmla="*/ 7 h 49"/>
                <a:gd name="T2" fmla="*/ 4 w 52"/>
                <a:gd name="T3" fmla="*/ 11 h 49"/>
                <a:gd name="T4" fmla="*/ 1 w 52"/>
                <a:gd name="T5" fmla="*/ 15 h 49"/>
                <a:gd name="T6" fmla="*/ 0 w 52"/>
                <a:gd name="T7" fmla="*/ 19 h 49"/>
                <a:gd name="T8" fmla="*/ 0 w 52"/>
                <a:gd name="T9" fmla="*/ 25 h 49"/>
                <a:gd name="T10" fmla="*/ 0 w 52"/>
                <a:gd name="T11" fmla="*/ 27 h 49"/>
                <a:gd name="T12" fmla="*/ 0 w 52"/>
                <a:gd name="T13" fmla="*/ 29 h 49"/>
                <a:gd name="T14" fmla="*/ 1 w 52"/>
                <a:gd name="T15" fmla="*/ 34 h 49"/>
                <a:gd name="T16" fmla="*/ 4 w 52"/>
                <a:gd name="T17" fmla="*/ 38 h 49"/>
                <a:gd name="T18" fmla="*/ 5 w 52"/>
                <a:gd name="T19" fmla="*/ 40 h 49"/>
                <a:gd name="T20" fmla="*/ 7 w 52"/>
                <a:gd name="T21" fmla="*/ 42 h 49"/>
                <a:gd name="T22" fmla="*/ 11 w 52"/>
                <a:gd name="T23" fmla="*/ 45 h 49"/>
                <a:gd name="T24" fmla="*/ 15 w 52"/>
                <a:gd name="T25" fmla="*/ 47 h 49"/>
                <a:gd name="T26" fmla="*/ 20 w 52"/>
                <a:gd name="T27" fmla="*/ 48 h 49"/>
                <a:gd name="T28" fmla="*/ 23 w 52"/>
                <a:gd name="T29" fmla="*/ 49 h 49"/>
                <a:gd name="T30" fmla="*/ 26 w 52"/>
                <a:gd name="T31" fmla="*/ 49 h 49"/>
                <a:gd name="T32" fmla="*/ 28 w 52"/>
                <a:gd name="T33" fmla="*/ 49 h 49"/>
                <a:gd name="T34" fmla="*/ 31 w 52"/>
                <a:gd name="T35" fmla="*/ 48 h 49"/>
                <a:gd name="T36" fmla="*/ 33 w 52"/>
                <a:gd name="T37" fmla="*/ 48 h 49"/>
                <a:gd name="T38" fmla="*/ 34 w 52"/>
                <a:gd name="T39" fmla="*/ 47 h 49"/>
                <a:gd name="T40" fmla="*/ 35 w 52"/>
                <a:gd name="T41" fmla="*/ 47 h 49"/>
                <a:gd name="T42" fmla="*/ 36 w 52"/>
                <a:gd name="T43" fmla="*/ 47 h 49"/>
                <a:gd name="T44" fmla="*/ 37 w 52"/>
                <a:gd name="T45" fmla="*/ 46 h 49"/>
                <a:gd name="T46" fmla="*/ 40 w 52"/>
                <a:gd name="T47" fmla="*/ 45 h 49"/>
                <a:gd name="T48" fmla="*/ 44 w 52"/>
                <a:gd name="T49" fmla="*/ 42 h 49"/>
                <a:gd name="T50" fmla="*/ 45 w 52"/>
                <a:gd name="T51" fmla="*/ 40 h 49"/>
                <a:gd name="T52" fmla="*/ 45 w 52"/>
                <a:gd name="T53" fmla="*/ 40 h 49"/>
                <a:gd name="T54" fmla="*/ 45 w 52"/>
                <a:gd name="T55" fmla="*/ 40 h 49"/>
                <a:gd name="T56" fmla="*/ 45 w 52"/>
                <a:gd name="T57" fmla="*/ 40 h 49"/>
                <a:gd name="T58" fmla="*/ 46 w 52"/>
                <a:gd name="T59" fmla="*/ 39 h 49"/>
                <a:gd name="T60" fmla="*/ 47 w 52"/>
                <a:gd name="T61" fmla="*/ 38 h 49"/>
                <a:gd name="T62" fmla="*/ 49 w 52"/>
                <a:gd name="T63" fmla="*/ 34 h 49"/>
                <a:gd name="T64" fmla="*/ 50 w 52"/>
                <a:gd name="T65" fmla="*/ 32 h 49"/>
                <a:gd name="T66" fmla="*/ 51 w 52"/>
                <a:gd name="T67" fmla="*/ 29 h 49"/>
                <a:gd name="T68" fmla="*/ 51 w 52"/>
                <a:gd name="T69" fmla="*/ 27 h 49"/>
                <a:gd name="T70" fmla="*/ 52 w 52"/>
                <a:gd name="T71" fmla="*/ 25 h 49"/>
                <a:gd name="T72" fmla="*/ 51 w 52"/>
                <a:gd name="T73" fmla="*/ 19 h 49"/>
                <a:gd name="T74" fmla="*/ 50 w 52"/>
                <a:gd name="T75" fmla="*/ 17 h 49"/>
                <a:gd name="T76" fmla="*/ 49 w 52"/>
                <a:gd name="T77" fmla="*/ 15 h 49"/>
                <a:gd name="T78" fmla="*/ 47 w 52"/>
                <a:gd name="T79" fmla="*/ 11 h 49"/>
                <a:gd name="T80" fmla="*/ 44 w 52"/>
                <a:gd name="T81" fmla="*/ 7 h 49"/>
                <a:gd name="T82" fmla="*/ 44 w 52"/>
                <a:gd name="T83" fmla="*/ 7 h 49"/>
                <a:gd name="T84" fmla="*/ 40 w 52"/>
                <a:gd name="T85" fmla="*/ 4 h 49"/>
                <a:gd name="T86" fmla="*/ 37 w 52"/>
                <a:gd name="T87" fmla="*/ 2 h 49"/>
                <a:gd name="T88" fmla="*/ 35 w 52"/>
                <a:gd name="T89" fmla="*/ 1 h 49"/>
                <a:gd name="T90" fmla="*/ 33 w 52"/>
                <a:gd name="T91" fmla="*/ 1 h 49"/>
                <a:gd name="T92" fmla="*/ 31 w 52"/>
                <a:gd name="T93" fmla="*/ 0 h 49"/>
                <a:gd name="T94" fmla="*/ 28 w 52"/>
                <a:gd name="T95" fmla="*/ 0 h 49"/>
                <a:gd name="T96" fmla="*/ 26 w 52"/>
                <a:gd name="T97" fmla="*/ 0 h 49"/>
                <a:gd name="T98" fmla="*/ 21 w 52"/>
                <a:gd name="T99" fmla="*/ 0 h 49"/>
                <a:gd name="T100" fmla="*/ 16 w 52"/>
                <a:gd name="T101" fmla="*/ 1 h 49"/>
                <a:gd name="T102" fmla="*/ 11 w 52"/>
                <a:gd name="T103" fmla="*/ 4 h 49"/>
                <a:gd name="T104" fmla="*/ 7 w 52"/>
                <a:gd name="T105" fmla="*/ 7 h 49"/>
                <a:gd name="T106" fmla="*/ 7 w 52"/>
                <a:gd name="T107" fmla="*/ 7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 h="49">
                  <a:moveTo>
                    <a:pt x="7" y="7"/>
                  </a:moveTo>
                  <a:lnTo>
                    <a:pt x="4" y="11"/>
                  </a:lnTo>
                  <a:lnTo>
                    <a:pt x="1" y="15"/>
                  </a:lnTo>
                  <a:lnTo>
                    <a:pt x="0" y="19"/>
                  </a:lnTo>
                  <a:lnTo>
                    <a:pt x="0" y="25"/>
                  </a:lnTo>
                  <a:lnTo>
                    <a:pt x="0" y="27"/>
                  </a:lnTo>
                  <a:lnTo>
                    <a:pt x="0" y="29"/>
                  </a:lnTo>
                  <a:lnTo>
                    <a:pt x="1" y="34"/>
                  </a:lnTo>
                  <a:lnTo>
                    <a:pt x="4" y="38"/>
                  </a:lnTo>
                  <a:lnTo>
                    <a:pt x="5" y="40"/>
                  </a:lnTo>
                  <a:lnTo>
                    <a:pt x="7" y="42"/>
                  </a:lnTo>
                  <a:lnTo>
                    <a:pt x="11" y="45"/>
                  </a:lnTo>
                  <a:lnTo>
                    <a:pt x="15" y="47"/>
                  </a:lnTo>
                  <a:lnTo>
                    <a:pt x="20" y="48"/>
                  </a:lnTo>
                  <a:lnTo>
                    <a:pt x="23" y="49"/>
                  </a:lnTo>
                  <a:lnTo>
                    <a:pt x="26" y="49"/>
                  </a:lnTo>
                  <a:lnTo>
                    <a:pt x="28" y="49"/>
                  </a:lnTo>
                  <a:lnTo>
                    <a:pt x="31" y="48"/>
                  </a:lnTo>
                  <a:lnTo>
                    <a:pt x="33" y="48"/>
                  </a:lnTo>
                  <a:lnTo>
                    <a:pt x="34" y="47"/>
                  </a:lnTo>
                  <a:lnTo>
                    <a:pt x="35" y="47"/>
                  </a:lnTo>
                  <a:lnTo>
                    <a:pt x="36" y="47"/>
                  </a:lnTo>
                  <a:lnTo>
                    <a:pt x="37" y="46"/>
                  </a:lnTo>
                  <a:lnTo>
                    <a:pt x="40" y="45"/>
                  </a:lnTo>
                  <a:lnTo>
                    <a:pt x="44" y="42"/>
                  </a:lnTo>
                  <a:lnTo>
                    <a:pt x="45" y="40"/>
                  </a:lnTo>
                  <a:lnTo>
                    <a:pt x="45" y="40"/>
                  </a:lnTo>
                  <a:lnTo>
                    <a:pt x="45" y="40"/>
                  </a:lnTo>
                  <a:lnTo>
                    <a:pt x="45" y="40"/>
                  </a:lnTo>
                  <a:lnTo>
                    <a:pt x="46" y="39"/>
                  </a:lnTo>
                  <a:lnTo>
                    <a:pt x="47" y="38"/>
                  </a:lnTo>
                  <a:lnTo>
                    <a:pt x="49" y="34"/>
                  </a:lnTo>
                  <a:lnTo>
                    <a:pt x="50" y="32"/>
                  </a:lnTo>
                  <a:lnTo>
                    <a:pt x="51" y="29"/>
                  </a:lnTo>
                  <a:lnTo>
                    <a:pt x="51" y="27"/>
                  </a:lnTo>
                  <a:lnTo>
                    <a:pt x="52" y="25"/>
                  </a:lnTo>
                  <a:lnTo>
                    <a:pt x="51" y="19"/>
                  </a:lnTo>
                  <a:lnTo>
                    <a:pt x="50" y="17"/>
                  </a:lnTo>
                  <a:lnTo>
                    <a:pt x="49" y="15"/>
                  </a:lnTo>
                  <a:lnTo>
                    <a:pt x="47" y="11"/>
                  </a:lnTo>
                  <a:lnTo>
                    <a:pt x="44" y="7"/>
                  </a:lnTo>
                  <a:lnTo>
                    <a:pt x="44" y="7"/>
                  </a:lnTo>
                  <a:lnTo>
                    <a:pt x="40" y="4"/>
                  </a:lnTo>
                  <a:lnTo>
                    <a:pt x="37" y="2"/>
                  </a:lnTo>
                  <a:lnTo>
                    <a:pt x="35" y="1"/>
                  </a:lnTo>
                  <a:lnTo>
                    <a:pt x="33" y="1"/>
                  </a:lnTo>
                  <a:lnTo>
                    <a:pt x="31" y="0"/>
                  </a:lnTo>
                  <a:lnTo>
                    <a:pt x="28" y="0"/>
                  </a:lnTo>
                  <a:lnTo>
                    <a:pt x="26" y="0"/>
                  </a:lnTo>
                  <a:lnTo>
                    <a:pt x="21" y="0"/>
                  </a:lnTo>
                  <a:lnTo>
                    <a:pt x="16" y="1"/>
                  </a:lnTo>
                  <a:lnTo>
                    <a:pt x="11" y="4"/>
                  </a:lnTo>
                  <a:lnTo>
                    <a:pt x="7" y="7"/>
                  </a:lnTo>
                  <a:lnTo>
                    <a:pt x="7"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18">
              <a:extLst>
                <a:ext uri="{FF2B5EF4-FFF2-40B4-BE49-F238E27FC236}">
                  <a16:creationId xmlns:a16="http://schemas.microsoft.com/office/drawing/2014/main" id="{2222041C-5E8C-E6BC-69E8-9C9E279A1223}"/>
                </a:ext>
              </a:extLst>
            </p:cNvPr>
            <p:cNvSpPr>
              <a:spLocks/>
            </p:cNvSpPr>
            <p:nvPr/>
          </p:nvSpPr>
          <p:spPr bwMode="auto">
            <a:xfrm>
              <a:off x="2472" y="4689"/>
              <a:ext cx="69" cy="65"/>
            </a:xfrm>
            <a:custGeom>
              <a:avLst/>
              <a:gdLst>
                <a:gd name="T0" fmla="*/ 69 w 69"/>
                <a:gd name="T1" fmla="*/ 32 h 65"/>
                <a:gd name="T2" fmla="*/ 68 w 69"/>
                <a:gd name="T3" fmla="*/ 26 h 65"/>
                <a:gd name="T4" fmla="*/ 67 w 69"/>
                <a:gd name="T5" fmla="*/ 23 h 65"/>
                <a:gd name="T6" fmla="*/ 66 w 69"/>
                <a:gd name="T7" fmla="*/ 20 h 65"/>
                <a:gd name="T8" fmla="*/ 63 w 69"/>
                <a:gd name="T9" fmla="*/ 14 h 65"/>
                <a:gd name="T10" fmla="*/ 61 w 69"/>
                <a:gd name="T11" fmla="*/ 12 h 65"/>
                <a:gd name="T12" fmla="*/ 58 w 69"/>
                <a:gd name="T13" fmla="*/ 9 h 65"/>
                <a:gd name="T14" fmla="*/ 55 w 69"/>
                <a:gd name="T15" fmla="*/ 7 h 65"/>
                <a:gd name="T16" fmla="*/ 53 w 69"/>
                <a:gd name="T17" fmla="*/ 5 h 65"/>
                <a:gd name="T18" fmla="*/ 50 w 69"/>
                <a:gd name="T19" fmla="*/ 4 h 65"/>
                <a:gd name="T20" fmla="*/ 47 w 69"/>
                <a:gd name="T21" fmla="*/ 3 h 65"/>
                <a:gd name="T22" fmla="*/ 44 w 69"/>
                <a:gd name="T23" fmla="*/ 1 h 65"/>
                <a:gd name="T24" fmla="*/ 41 w 69"/>
                <a:gd name="T25" fmla="*/ 1 h 65"/>
                <a:gd name="T26" fmla="*/ 37 w 69"/>
                <a:gd name="T27" fmla="*/ 0 h 65"/>
                <a:gd name="T28" fmla="*/ 34 w 69"/>
                <a:gd name="T29" fmla="*/ 0 h 65"/>
                <a:gd name="T30" fmla="*/ 27 w 69"/>
                <a:gd name="T31" fmla="*/ 1 h 65"/>
                <a:gd name="T32" fmla="*/ 24 w 69"/>
                <a:gd name="T33" fmla="*/ 1 h 65"/>
                <a:gd name="T34" fmla="*/ 21 w 69"/>
                <a:gd name="T35" fmla="*/ 3 h 65"/>
                <a:gd name="T36" fmla="*/ 18 w 69"/>
                <a:gd name="T37" fmla="*/ 4 h 65"/>
                <a:gd name="T38" fmla="*/ 15 w 69"/>
                <a:gd name="T39" fmla="*/ 5 h 65"/>
                <a:gd name="T40" fmla="*/ 10 w 69"/>
                <a:gd name="T41" fmla="*/ 9 h 65"/>
                <a:gd name="T42" fmla="*/ 5 w 69"/>
                <a:gd name="T43" fmla="*/ 14 h 65"/>
                <a:gd name="T44" fmla="*/ 3 w 69"/>
                <a:gd name="T45" fmla="*/ 20 h 65"/>
                <a:gd name="T46" fmla="*/ 1 w 69"/>
                <a:gd name="T47" fmla="*/ 26 h 65"/>
                <a:gd name="T48" fmla="*/ 0 w 69"/>
                <a:gd name="T49" fmla="*/ 32 h 65"/>
                <a:gd name="T50" fmla="*/ 0 w 69"/>
                <a:gd name="T51" fmla="*/ 36 h 65"/>
                <a:gd name="T52" fmla="*/ 1 w 69"/>
                <a:gd name="T53" fmla="*/ 39 h 65"/>
                <a:gd name="T54" fmla="*/ 1 w 69"/>
                <a:gd name="T55" fmla="*/ 41 h 65"/>
                <a:gd name="T56" fmla="*/ 3 w 69"/>
                <a:gd name="T57" fmla="*/ 45 h 65"/>
                <a:gd name="T58" fmla="*/ 4 w 69"/>
                <a:gd name="T59" fmla="*/ 47 h 65"/>
                <a:gd name="T60" fmla="*/ 5 w 69"/>
                <a:gd name="T61" fmla="*/ 50 h 65"/>
                <a:gd name="T62" fmla="*/ 7 w 69"/>
                <a:gd name="T63" fmla="*/ 53 h 65"/>
                <a:gd name="T64" fmla="*/ 10 w 69"/>
                <a:gd name="T65" fmla="*/ 55 h 65"/>
                <a:gd name="T66" fmla="*/ 13 w 69"/>
                <a:gd name="T67" fmla="*/ 58 h 65"/>
                <a:gd name="T68" fmla="*/ 17 w 69"/>
                <a:gd name="T69" fmla="*/ 60 h 65"/>
                <a:gd name="T70" fmla="*/ 21 w 69"/>
                <a:gd name="T71" fmla="*/ 62 h 65"/>
                <a:gd name="T72" fmla="*/ 26 w 69"/>
                <a:gd name="T73" fmla="*/ 63 h 65"/>
                <a:gd name="T74" fmla="*/ 29 w 69"/>
                <a:gd name="T75" fmla="*/ 64 h 65"/>
                <a:gd name="T76" fmla="*/ 34 w 69"/>
                <a:gd name="T77" fmla="*/ 65 h 65"/>
                <a:gd name="T78" fmla="*/ 37 w 69"/>
                <a:gd name="T79" fmla="*/ 65 h 65"/>
                <a:gd name="T80" fmla="*/ 41 w 69"/>
                <a:gd name="T81" fmla="*/ 64 h 65"/>
                <a:gd name="T82" fmla="*/ 44 w 69"/>
                <a:gd name="T83" fmla="*/ 63 h 65"/>
                <a:gd name="T84" fmla="*/ 45 w 69"/>
                <a:gd name="T85" fmla="*/ 63 h 65"/>
                <a:gd name="T86" fmla="*/ 45 w 69"/>
                <a:gd name="T87" fmla="*/ 63 h 65"/>
                <a:gd name="T88" fmla="*/ 47 w 69"/>
                <a:gd name="T89" fmla="*/ 62 h 65"/>
                <a:gd name="T90" fmla="*/ 50 w 69"/>
                <a:gd name="T91" fmla="*/ 61 h 65"/>
                <a:gd name="T92" fmla="*/ 53 w 69"/>
                <a:gd name="T93" fmla="*/ 59 h 65"/>
                <a:gd name="T94" fmla="*/ 55 w 69"/>
                <a:gd name="T95" fmla="*/ 57 h 65"/>
                <a:gd name="T96" fmla="*/ 58 w 69"/>
                <a:gd name="T97" fmla="*/ 55 h 65"/>
                <a:gd name="T98" fmla="*/ 61 w 69"/>
                <a:gd name="T99" fmla="*/ 53 h 65"/>
                <a:gd name="T100" fmla="*/ 63 w 69"/>
                <a:gd name="T101" fmla="*/ 50 h 65"/>
                <a:gd name="T102" fmla="*/ 63 w 69"/>
                <a:gd name="T103" fmla="*/ 49 h 65"/>
                <a:gd name="T104" fmla="*/ 63 w 69"/>
                <a:gd name="T105" fmla="*/ 48 h 65"/>
                <a:gd name="T106" fmla="*/ 64 w 69"/>
                <a:gd name="T107" fmla="*/ 47 h 65"/>
                <a:gd name="T108" fmla="*/ 66 w 69"/>
                <a:gd name="T109" fmla="*/ 45 h 65"/>
                <a:gd name="T110" fmla="*/ 66 w 69"/>
                <a:gd name="T111" fmla="*/ 43 h 65"/>
                <a:gd name="T112" fmla="*/ 66 w 69"/>
                <a:gd name="T113" fmla="*/ 42 h 65"/>
                <a:gd name="T114" fmla="*/ 67 w 69"/>
                <a:gd name="T115" fmla="*/ 41 h 65"/>
                <a:gd name="T116" fmla="*/ 68 w 69"/>
                <a:gd name="T117" fmla="*/ 39 h 65"/>
                <a:gd name="T118" fmla="*/ 68 w 69"/>
                <a:gd name="T119" fmla="*/ 36 h 65"/>
                <a:gd name="T120" fmla="*/ 69 w 69"/>
                <a:gd name="T121" fmla="*/ 3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9" h="65">
                  <a:moveTo>
                    <a:pt x="69" y="32"/>
                  </a:moveTo>
                  <a:lnTo>
                    <a:pt x="68" y="26"/>
                  </a:lnTo>
                  <a:lnTo>
                    <a:pt x="67" y="23"/>
                  </a:lnTo>
                  <a:lnTo>
                    <a:pt x="66" y="20"/>
                  </a:lnTo>
                  <a:lnTo>
                    <a:pt x="63" y="14"/>
                  </a:lnTo>
                  <a:lnTo>
                    <a:pt x="61" y="12"/>
                  </a:lnTo>
                  <a:lnTo>
                    <a:pt x="58" y="9"/>
                  </a:lnTo>
                  <a:lnTo>
                    <a:pt x="55" y="7"/>
                  </a:lnTo>
                  <a:lnTo>
                    <a:pt x="53" y="5"/>
                  </a:lnTo>
                  <a:lnTo>
                    <a:pt x="50" y="4"/>
                  </a:lnTo>
                  <a:lnTo>
                    <a:pt x="47" y="3"/>
                  </a:lnTo>
                  <a:lnTo>
                    <a:pt x="44" y="1"/>
                  </a:lnTo>
                  <a:lnTo>
                    <a:pt x="41" y="1"/>
                  </a:lnTo>
                  <a:lnTo>
                    <a:pt x="37" y="0"/>
                  </a:lnTo>
                  <a:lnTo>
                    <a:pt x="34" y="0"/>
                  </a:lnTo>
                  <a:lnTo>
                    <a:pt x="27" y="1"/>
                  </a:lnTo>
                  <a:lnTo>
                    <a:pt x="24" y="1"/>
                  </a:lnTo>
                  <a:lnTo>
                    <a:pt x="21" y="3"/>
                  </a:lnTo>
                  <a:lnTo>
                    <a:pt x="18" y="4"/>
                  </a:lnTo>
                  <a:lnTo>
                    <a:pt x="15" y="5"/>
                  </a:lnTo>
                  <a:lnTo>
                    <a:pt x="10" y="9"/>
                  </a:lnTo>
                  <a:lnTo>
                    <a:pt x="5" y="14"/>
                  </a:lnTo>
                  <a:lnTo>
                    <a:pt x="3" y="20"/>
                  </a:lnTo>
                  <a:lnTo>
                    <a:pt x="1" y="26"/>
                  </a:lnTo>
                  <a:lnTo>
                    <a:pt x="0" y="32"/>
                  </a:lnTo>
                  <a:lnTo>
                    <a:pt x="0" y="36"/>
                  </a:lnTo>
                  <a:lnTo>
                    <a:pt x="1" y="39"/>
                  </a:lnTo>
                  <a:lnTo>
                    <a:pt x="1" y="41"/>
                  </a:lnTo>
                  <a:lnTo>
                    <a:pt x="3" y="45"/>
                  </a:lnTo>
                  <a:lnTo>
                    <a:pt x="4" y="47"/>
                  </a:lnTo>
                  <a:lnTo>
                    <a:pt x="5" y="50"/>
                  </a:lnTo>
                  <a:lnTo>
                    <a:pt x="7" y="53"/>
                  </a:lnTo>
                  <a:lnTo>
                    <a:pt x="10" y="55"/>
                  </a:lnTo>
                  <a:lnTo>
                    <a:pt x="13" y="58"/>
                  </a:lnTo>
                  <a:lnTo>
                    <a:pt x="17" y="60"/>
                  </a:lnTo>
                  <a:lnTo>
                    <a:pt x="21" y="62"/>
                  </a:lnTo>
                  <a:lnTo>
                    <a:pt x="26" y="63"/>
                  </a:lnTo>
                  <a:lnTo>
                    <a:pt x="29" y="64"/>
                  </a:lnTo>
                  <a:lnTo>
                    <a:pt x="34" y="65"/>
                  </a:lnTo>
                  <a:lnTo>
                    <a:pt x="37" y="65"/>
                  </a:lnTo>
                  <a:lnTo>
                    <a:pt x="41" y="64"/>
                  </a:lnTo>
                  <a:lnTo>
                    <a:pt x="44" y="63"/>
                  </a:lnTo>
                  <a:lnTo>
                    <a:pt x="45" y="63"/>
                  </a:lnTo>
                  <a:lnTo>
                    <a:pt x="45" y="63"/>
                  </a:lnTo>
                  <a:lnTo>
                    <a:pt x="47" y="62"/>
                  </a:lnTo>
                  <a:lnTo>
                    <a:pt x="50" y="61"/>
                  </a:lnTo>
                  <a:lnTo>
                    <a:pt x="53" y="59"/>
                  </a:lnTo>
                  <a:lnTo>
                    <a:pt x="55" y="57"/>
                  </a:lnTo>
                  <a:lnTo>
                    <a:pt x="58" y="55"/>
                  </a:lnTo>
                  <a:lnTo>
                    <a:pt x="61" y="53"/>
                  </a:lnTo>
                  <a:lnTo>
                    <a:pt x="63" y="50"/>
                  </a:lnTo>
                  <a:lnTo>
                    <a:pt x="63" y="49"/>
                  </a:lnTo>
                  <a:lnTo>
                    <a:pt x="63" y="48"/>
                  </a:lnTo>
                  <a:lnTo>
                    <a:pt x="64" y="47"/>
                  </a:lnTo>
                  <a:lnTo>
                    <a:pt x="66" y="45"/>
                  </a:lnTo>
                  <a:lnTo>
                    <a:pt x="66" y="43"/>
                  </a:lnTo>
                  <a:lnTo>
                    <a:pt x="66" y="42"/>
                  </a:lnTo>
                  <a:lnTo>
                    <a:pt x="67" y="41"/>
                  </a:lnTo>
                  <a:lnTo>
                    <a:pt x="68" y="39"/>
                  </a:lnTo>
                  <a:lnTo>
                    <a:pt x="68" y="36"/>
                  </a:lnTo>
                  <a:lnTo>
                    <a:pt x="69" y="3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19">
              <a:extLst>
                <a:ext uri="{FF2B5EF4-FFF2-40B4-BE49-F238E27FC236}">
                  <a16:creationId xmlns:a16="http://schemas.microsoft.com/office/drawing/2014/main" id="{27A49944-22C0-91F2-0AA8-712FFCB36915}"/>
                </a:ext>
              </a:extLst>
            </p:cNvPr>
            <p:cNvSpPr>
              <a:spLocks/>
            </p:cNvSpPr>
            <p:nvPr/>
          </p:nvSpPr>
          <p:spPr bwMode="auto">
            <a:xfrm>
              <a:off x="1804" y="4504"/>
              <a:ext cx="68" cy="65"/>
            </a:xfrm>
            <a:custGeom>
              <a:avLst/>
              <a:gdLst>
                <a:gd name="T0" fmla="*/ 0 w 68"/>
                <a:gd name="T1" fmla="*/ 36 h 65"/>
                <a:gd name="T2" fmla="*/ 1 w 68"/>
                <a:gd name="T3" fmla="*/ 42 h 65"/>
                <a:gd name="T4" fmla="*/ 4 w 68"/>
                <a:gd name="T5" fmla="*/ 47 h 65"/>
                <a:gd name="T6" fmla="*/ 8 w 68"/>
                <a:gd name="T7" fmla="*/ 53 h 65"/>
                <a:gd name="T8" fmla="*/ 12 w 68"/>
                <a:gd name="T9" fmla="*/ 57 h 65"/>
                <a:gd name="T10" fmla="*/ 21 w 68"/>
                <a:gd name="T11" fmla="*/ 62 h 65"/>
                <a:gd name="T12" fmla="*/ 27 w 68"/>
                <a:gd name="T13" fmla="*/ 64 h 65"/>
                <a:gd name="T14" fmla="*/ 34 w 68"/>
                <a:gd name="T15" fmla="*/ 65 h 65"/>
                <a:gd name="T16" fmla="*/ 34 w 68"/>
                <a:gd name="T17" fmla="*/ 64 h 65"/>
                <a:gd name="T18" fmla="*/ 35 w 68"/>
                <a:gd name="T19" fmla="*/ 64 h 65"/>
                <a:gd name="T20" fmla="*/ 40 w 68"/>
                <a:gd name="T21" fmla="*/ 64 h 65"/>
                <a:gd name="T22" fmla="*/ 44 w 68"/>
                <a:gd name="T23" fmla="*/ 63 h 65"/>
                <a:gd name="T24" fmla="*/ 47 w 68"/>
                <a:gd name="T25" fmla="*/ 62 h 65"/>
                <a:gd name="T26" fmla="*/ 49 w 68"/>
                <a:gd name="T27" fmla="*/ 61 h 65"/>
                <a:gd name="T28" fmla="*/ 51 w 68"/>
                <a:gd name="T29" fmla="*/ 60 h 65"/>
                <a:gd name="T30" fmla="*/ 53 w 68"/>
                <a:gd name="T31" fmla="*/ 59 h 65"/>
                <a:gd name="T32" fmla="*/ 58 w 68"/>
                <a:gd name="T33" fmla="*/ 55 h 65"/>
                <a:gd name="T34" fmla="*/ 63 w 68"/>
                <a:gd name="T35" fmla="*/ 50 h 65"/>
                <a:gd name="T36" fmla="*/ 63 w 68"/>
                <a:gd name="T37" fmla="*/ 49 h 65"/>
                <a:gd name="T38" fmla="*/ 66 w 68"/>
                <a:gd name="T39" fmla="*/ 45 h 65"/>
                <a:gd name="T40" fmla="*/ 67 w 68"/>
                <a:gd name="T41" fmla="*/ 39 h 65"/>
                <a:gd name="T42" fmla="*/ 68 w 68"/>
                <a:gd name="T43" fmla="*/ 33 h 65"/>
                <a:gd name="T44" fmla="*/ 67 w 68"/>
                <a:gd name="T45" fmla="*/ 26 h 65"/>
                <a:gd name="T46" fmla="*/ 63 w 68"/>
                <a:gd name="T47" fmla="*/ 15 h 65"/>
                <a:gd name="T48" fmla="*/ 58 w 68"/>
                <a:gd name="T49" fmla="*/ 10 h 65"/>
                <a:gd name="T50" fmla="*/ 53 w 68"/>
                <a:gd name="T51" fmla="*/ 6 h 65"/>
                <a:gd name="T52" fmla="*/ 47 w 68"/>
                <a:gd name="T53" fmla="*/ 3 h 65"/>
                <a:gd name="T54" fmla="*/ 40 w 68"/>
                <a:gd name="T55" fmla="*/ 1 h 65"/>
                <a:gd name="T56" fmla="*/ 34 w 68"/>
                <a:gd name="T57" fmla="*/ 0 h 65"/>
                <a:gd name="T58" fmla="*/ 21 w 68"/>
                <a:gd name="T59" fmla="*/ 3 h 65"/>
                <a:gd name="T60" fmla="*/ 10 w 68"/>
                <a:gd name="T61" fmla="*/ 10 h 65"/>
                <a:gd name="T62" fmla="*/ 3 w 68"/>
                <a:gd name="T63" fmla="*/ 20 h 65"/>
                <a:gd name="T64" fmla="*/ 0 w 68"/>
                <a:gd name="T65" fmla="*/ 3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 h="65">
                  <a:moveTo>
                    <a:pt x="0" y="33"/>
                  </a:moveTo>
                  <a:lnTo>
                    <a:pt x="0" y="36"/>
                  </a:lnTo>
                  <a:lnTo>
                    <a:pt x="1" y="39"/>
                  </a:lnTo>
                  <a:lnTo>
                    <a:pt x="1" y="42"/>
                  </a:lnTo>
                  <a:lnTo>
                    <a:pt x="3" y="45"/>
                  </a:lnTo>
                  <a:lnTo>
                    <a:pt x="4" y="47"/>
                  </a:lnTo>
                  <a:lnTo>
                    <a:pt x="5" y="50"/>
                  </a:lnTo>
                  <a:lnTo>
                    <a:pt x="8" y="53"/>
                  </a:lnTo>
                  <a:lnTo>
                    <a:pt x="10" y="55"/>
                  </a:lnTo>
                  <a:lnTo>
                    <a:pt x="12" y="57"/>
                  </a:lnTo>
                  <a:lnTo>
                    <a:pt x="15" y="59"/>
                  </a:lnTo>
                  <a:lnTo>
                    <a:pt x="21" y="62"/>
                  </a:lnTo>
                  <a:lnTo>
                    <a:pt x="24" y="63"/>
                  </a:lnTo>
                  <a:lnTo>
                    <a:pt x="27" y="64"/>
                  </a:lnTo>
                  <a:lnTo>
                    <a:pt x="30" y="64"/>
                  </a:lnTo>
                  <a:lnTo>
                    <a:pt x="34" y="65"/>
                  </a:lnTo>
                  <a:lnTo>
                    <a:pt x="34" y="64"/>
                  </a:lnTo>
                  <a:lnTo>
                    <a:pt x="34" y="64"/>
                  </a:lnTo>
                  <a:lnTo>
                    <a:pt x="34" y="64"/>
                  </a:lnTo>
                  <a:lnTo>
                    <a:pt x="35" y="64"/>
                  </a:lnTo>
                  <a:lnTo>
                    <a:pt x="37" y="64"/>
                  </a:lnTo>
                  <a:lnTo>
                    <a:pt x="40" y="64"/>
                  </a:lnTo>
                  <a:lnTo>
                    <a:pt x="44" y="63"/>
                  </a:lnTo>
                  <a:lnTo>
                    <a:pt x="44" y="63"/>
                  </a:lnTo>
                  <a:lnTo>
                    <a:pt x="45" y="63"/>
                  </a:lnTo>
                  <a:lnTo>
                    <a:pt x="47" y="62"/>
                  </a:lnTo>
                  <a:lnTo>
                    <a:pt x="48" y="61"/>
                  </a:lnTo>
                  <a:lnTo>
                    <a:pt x="49" y="61"/>
                  </a:lnTo>
                  <a:lnTo>
                    <a:pt x="50" y="61"/>
                  </a:lnTo>
                  <a:lnTo>
                    <a:pt x="51" y="60"/>
                  </a:lnTo>
                  <a:lnTo>
                    <a:pt x="52" y="59"/>
                  </a:lnTo>
                  <a:lnTo>
                    <a:pt x="53" y="59"/>
                  </a:lnTo>
                  <a:lnTo>
                    <a:pt x="55" y="57"/>
                  </a:lnTo>
                  <a:lnTo>
                    <a:pt x="58" y="55"/>
                  </a:lnTo>
                  <a:lnTo>
                    <a:pt x="61" y="53"/>
                  </a:lnTo>
                  <a:lnTo>
                    <a:pt x="63" y="50"/>
                  </a:lnTo>
                  <a:lnTo>
                    <a:pt x="63" y="49"/>
                  </a:lnTo>
                  <a:lnTo>
                    <a:pt x="63" y="49"/>
                  </a:lnTo>
                  <a:lnTo>
                    <a:pt x="64" y="47"/>
                  </a:lnTo>
                  <a:lnTo>
                    <a:pt x="66" y="45"/>
                  </a:lnTo>
                  <a:lnTo>
                    <a:pt x="66" y="42"/>
                  </a:lnTo>
                  <a:lnTo>
                    <a:pt x="67" y="39"/>
                  </a:lnTo>
                  <a:lnTo>
                    <a:pt x="68" y="36"/>
                  </a:lnTo>
                  <a:lnTo>
                    <a:pt x="68" y="33"/>
                  </a:lnTo>
                  <a:lnTo>
                    <a:pt x="68" y="30"/>
                  </a:lnTo>
                  <a:lnTo>
                    <a:pt x="67" y="26"/>
                  </a:lnTo>
                  <a:lnTo>
                    <a:pt x="66" y="20"/>
                  </a:lnTo>
                  <a:lnTo>
                    <a:pt x="63" y="15"/>
                  </a:lnTo>
                  <a:lnTo>
                    <a:pt x="61" y="12"/>
                  </a:lnTo>
                  <a:lnTo>
                    <a:pt x="58" y="10"/>
                  </a:lnTo>
                  <a:lnTo>
                    <a:pt x="55" y="7"/>
                  </a:lnTo>
                  <a:lnTo>
                    <a:pt x="53" y="6"/>
                  </a:lnTo>
                  <a:lnTo>
                    <a:pt x="50" y="4"/>
                  </a:lnTo>
                  <a:lnTo>
                    <a:pt x="47" y="3"/>
                  </a:lnTo>
                  <a:lnTo>
                    <a:pt x="44" y="1"/>
                  </a:lnTo>
                  <a:lnTo>
                    <a:pt x="40" y="1"/>
                  </a:lnTo>
                  <a:lnTo>
                    <a:pt x="37" y="0"/>
                  </a:lnTo>
                  <a:lnTo>
                    <a:pt x="34" y="0"/>
                  </a:lnTo>
                  <a:lnTo>
                    <a:pt x="27" y="1"/>
                  </a:lnTo>
                  <a:lnTo>
                    <a:pt x="21" y="3"/>
                  </a:lnTo>
                  <a:lnTo>
                    <a:pt x="15" y="6"/>
                  </a:lnTo>
                  <a:lnTo>
                    <a:pt x="10" y="10"/>
                  </a:lnTo>
                  <a:lnTo>
                    <a:pt x="5" y="15"/>
                  </a:lnTo>
                  <a:lnTo>
                    <a:pt x="3" y="20"/>
                  </a:lnTo>
                  <a:lnTo>
                    <a:pt x="1" y="26"/>
                  </a:lnTo>
                  <a:lnTo>
                    <a:pt x="0" y="3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20">
              <a:extLst>
                <a:ext uri="{FF2B5EF4-FFF2-40B4-BE49-F238E27FC236}">
                  <a16:creationId xmlns:a16="http://schemas.microsoft.com/office/drawing/2014/main" id="{A28967A5-09D7-D479-924B-9532284C4127}"/>
                </a:ext>
              </a:extLst>
            </p:cNvPr>
            <p:cNvSpPr>
              <a:spLocks/>
            </p:cNvSpPr>
            <p:nvPr/>
          </p:nvSpPr>
          <p:spPr bwMode="auto">
            <a:xfrm>
              <a:off x="1641" y="4666"/>
              <a:ext cx="68" cy="65"/>
            </a:xfrm>
            <a:custGeom>
              <a:avLst/>
              <a:gdLst>
                <a:gd name="T0" fmla="*/ 27 w 68"/>
                <a:gd name="T1" fmla="*/ 1 h 65"/>
                <a:gd name="T2" fmla="*/ 15 w 68"/>
                <a:gd name="T3" fmla="*/ 5 h 65"/>
                <a:gd name="T4" fmla="*/ 6 w 68"/>
                <a:gd name="T5" fmla="*/ 15 h 65"/>
                <a:gd name="T6" fmla="*/ 3 w 68"/>
                <a:gd name="T7" fmla="*/ 20 h 65"/>
                <a:gd name="T8" fmla="*/ 1 w 68"/>
                <a:gd name="T9" fmla="*/ 26 h 65"/>
                <a:gd name="T10" fmla="*/ 0 w 68"/>
                <a:gd name="T11" fmla="*/ 36 h 65"/>
                <a:gd name="T12" fmla="*/ 1 w 68"/>
                <a:gd name="T13" fmla="*/ 42 h 65"/>
                <a:gd name="T14" fmla="*/ 4 w 68"/>
                <a:gd name="T15" fmla="*/ 48 h 65"/>
                <a:gd name="T16" fmla="*/ 8 w 68"/>
                <a:gd name="T17" fmla="*/ 53 h 65"/>
                <a:gd name="T18" fmla="*/ 13 w 68"/>
                <a:gd name="T19" fmla="*/ 58 h 65"/>
                <a:gd name="T20" fmla="*/ 21 w 68"/>
                <a:gd name="T21" fmla="*/ 63 h 65"/>
                <a:gd name="T22" fmla="*/ 27 w 68"/>
                <a:gd name="T23" fmla="*/ 65 h 65"/>
                <a:gd name="T24" fmla="*/ 37 w 68"/>
                <a:gd name="T25" fmla="*/ 65 h 65"/>
                <a:gd name="T26" fmla="*/ 44 w 68"/>
                <a:gd name="T27" fmla="*/ 64 h 65"/>
                <a:gd name="T28" fmla="*/ 45 w 68"/>
                <a:gd name="T29" fmla="*/ 63 h 65"/>
                <a:gd name="T30" fmla="*/ 48 w 68"/>
                <a:gd name="T31" fmla="*/ 62 h 65"/>
                <a:gd name="T32" fmla="*/ 50 w 68"/>
                <a:gd name="T33" fmla="*/ 61 h 65"/>
                <a:gd name="T34" fmla="*/ 52 w 68"/>
                <a:gd name="T35" fmla="*/ 60 h 65"/>
                <a:gd name="T36" fmla="*/ 55 w 68"/>
                <a:gd name="T37" fmla="*/ 58 h 65"/>
                <a:gd name="T38" fmla="*/ 61 w 68"/>
                <a:gd name="T39" fmla="*/ 53 h 65"/>
                <a:gd name="T40" fmla="*/ 64 w 68"/>
                <a:gd name="T41" fmla="*/ 48 h 65"/>
                <a:gd name="T42" fmla="*/ 65 w 68"/>
                <a:gd name="T43" fmla="*/ 46 h 65"/>
                <a:gd name="T44" fmla="*/ 66 w 68"/>
                <a:gd name="T45" fmla="*/ 42 h 65"/>
                <a:gd name="T46" fmla="*/ 68 w 68"/>
                <a:gd name="T47" fmla="*/ 36 h 65"/>
                <a:gd name="T48" fmla="*/ 68 w 68"/>
                <a:gd name="T49" fmla="*/ 33 h 65"/>
                <a:gd name="T50" fmla="*/ 68 w 68"/>
                <a:gd name="T51" fmla="*/ 32 h 65"/>
                <a:gd name="T52" fmla="*/ 68 w 68"/>
                <a:gd name="T53" fmla="*/ 29 h 65"/>
                <a:gd name="T54" fmla="*/ 66 w 68"/>
                <a:gd name="T55" fmla="*/ 23 h 65"/>
                <a:gd name="T56" fmla="*/ 64 w 68"/>
                <a:gd name="T57" fmla="*/ 17 h 65"/>
                <a:gd name="T58" fmla="*/ 61 w 68"/>
                <a:gd name="T59" fmla="*/ 12 h 65"/>
                <a:gd name="T60" fmla="*/ 55 w 68"/>
                <a:gd name="T61" fmla="*/ 7 h 65"/>
                <a:gd name="T62" fmla="*/ 50 w 68"/>
                <a:gd name="T63" fmla="*/ 4 h 65"/>
                <a:gd name="T64" fmla="*/ 44 w 68"/>
                <a:gd name="T65" fmla="*/ 1 h 65"/>
                <a:gd name="T66" fmla="*/ 37 w 68"/>
                <a:gd name="T6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 h="65">
                  <a:moveTo>
                    <a:pt x="34" y="1"/>
                  </a:moveTo>
                  <a:lnTo>
                    <a:pt x="27" y="1"/>
                  </a:lnTo>
                  <a:lnTo>
                    <a:pt x="21" y="3"/>
                  </a:lnTo>
                  <a:lnTo>
                    <a:pt x="15" y="5"/>
                  </a:lnTo>
                  <a:lnTo>
                    <a:pt x="10" y="10"/>
                  </a:lnTo>
                  <a:lnTo>
                    <a:pt x="6" y="15"/>
                  </a:lnTo>
                  <a:lnTo>
                    <a:pt x="4" y="17"/>
                  </a:lnTo>
                  <a:lnTo>
                    <a:pt x="3" y="20"/>
                  </a:lnTo>
                  <a:lnTo>
                    <a:pt x="1" y="23"/>
                  </a:lnTo>
                  <a:lnTo>
                    <a:pt x="1" y="26"/>
                  </a:lnTo>
                  <a:lnTo>
                    <a:pt x="0" y="32"/>
                  </a:lnTo>
                  <a:lnTo>
                    <a:pt x="0" y="36"/>
                  </a:lnTo>
                  <a:lnTo>
                    <a:pt x="1" y="39"/>
                  </a:lnTo>
                  <a:lnTo>
                    <a:pt x="1" y="42"/>
                  </a:lnTo>
                  <a:lnTo>
                    <a:pt x="3" y="45"/>
                  </a:lnTo>
                  <a:lnTo>
                    <a:pt x="4" y="48"/>
                  </a:lnTo>
                  <a:lnTo>
                    <a:pt x="6" y="50"/>
                  </a:lnTo>
                  <a:lnTo>
                    <a:pt x="8" y="53"/>
                  </a:lnTo>
                  <a:lnTo>
                    <a:pt x="10" y="56"/>
                  </a:lnTo>
                  <a:lnTo>
                    <a:pt x="13" y="58"/>
                  </a:lnTo>
                  <a:lnTo>
                    <a:pt x="15" y="60"/>
                  </a:lnTo>
                  <a:lnTo>
                    <a:pt x="21" y="63"/>
                  </a:lnTo>
                  <a:lnTo>
                    <a:pt x="24" y="64"/>
                  </a:lnTo>
                  <a:lnTo>
                    <a:pt x="27" y="65"/>
                  </a:lnTo>
                  <a:lnTo>
                    <a:pt x="34" y="65"/>
                  </a:lnTo>
                  <a:lnTo>
                    <a:pt x="37" y="65"/>
                  </a:lnTo>
                  <a:lnTo>
                    <a:pt x="40" y="65"/>
                  </a:lnTo>
                  <a:lnTo>
                    <a:pt x="44" y="64"/>
                  </a:lnTo>
                  <a:lnTo>
                    <a:pt x="44" y="63"/>
                  </a:lnTo>
                  <a:lnTo>
                    <a:pt x="45" y="63"/>
                  </a:lnTo>
                  <a:lnTo>
                    <a:pt x="47" y="63"/>
                  </a:lnTo>
                  <a:lnTo>
                    <a:pt x="48" y="62"/>
                  </a:lnTo>
                  <a:lnTo>
                    <a:pt x="49" y="61"/>
                  </a:lnTo>
                  <a:lnTo>
                    <a:pt x="50" y="61"/>
                  </a:lnTo>
                  <a:lnTo>
                    <a:pt x="51" y="60"/>
                  </a:lnTo>
                  <a:lnTo>
                    <a:pt x="52" y="60"/>
                  </a:lnTo>
                  <a:lnTo>
                    <a:pt x="53" y="60"/>
                  </a:lnTo>
                  <a:lnTo>
                    <a:pt x="55" y="58"/>
                  </a:lnTo>
                  <a:lnTo>
                    <a:pt x="58" y="56"/>
                  </a:lnTo>
                  <a:lnTo>
                    <a:pt x="61" y="53"/>
                  </a:lnTo>
                  <a:lnTo>
                    <a:pt x="63" y="50"/>
                  </a:lnTo>
                  <a:lnTo>
                    <a:pt x="64" y="48"/>
                  </a:lnTo>
                  <a:lnTo>
                    <a:pt x="64" y="47"/>
                  </a:lnTo>
                  <a:lnTo>
                    <a:pt x="65" y="46"/>
                  </a:lnTo>
                  <a:lnTo>
                    <a:pt x="66" y="45"/>
                  </a:lnTo>
                  <a:lnTo>
                    <a:pt x="66" y="42"/>
                  </a:lnTo>
                  <a:lnTo>
                    <a:pt x="67" y="39"/>
                  </a:lnTo>
                  <a:lnTo>
                    <a:pt x="68" y="36"/>
                  </a:lnTo>
                  <a:lnTo>
                    <a:pt x="68" y="34"/>
                  </a:lnTo>
                  <a:lnTo>
                    <a:pt x="68" y="33"/>
                  </a:lnTo>
                  <a:lnTo>
                    <a:pt x="68" y="33"/>
                  </a:lnTo>
                  <a:lnTo>
                    <a:pt x="68" y="32"/>
                  </a:lnTo>
                  <a:lnTo>
                    <a:pt x="68" y="32"/>
                  </a:lnTo>
                  <a:lnTo>
                    <a:pt x="68" y="29"/>
                  </a:lnTo>
                  <a:lnTo>
                    <a:pt x="67" y="26"/>
                  </a:lnTo>
                  <a:lnTo>
                    <a:pt x="66" y="23"/>
                  </a:lnTo>
                  <a:lnTo>
                    <a:pt x="66" y="20"/>
                  </a:lnTo>
                  <a:lnTo>
                    <a:pt x="64" y="17"/>
                  </a:lnTo>
                  <a:lnTo>
                    <a:pt x="63" y="15"/>
                  </a:lnTo>
                  <a:lnTo>
                    <a:pt x="61" y="12"/>
                  </a:lnTo>
                  <a:lnTo>
                    <a:pt x="58" y="10"/>
                  </a:lnTo>
                  <a:lnTo>
                    <a:pt x="55" y="7"/>
                  </a:lnTo>
                  <a:lnTo>
                    <a:pt x="53" y="5"/>
                  </a:lnTo>
                  <a:lnTo>
                    <a:pt x="50" y="4"/>
                  </a:lnTo>
                  <a:lnTo>
                    <a:pt x="47" y="3"/>
                  </a:lnTo>
                  <a:lnTo>
                    <a:pt x="44" y="1"/>
                  </a:lnTo>
                  <a:lnTo>
                    <a:pt x="40" y="1"/>
                  </a:lnTo>
                  <a:lnTo>
                    <a:pt x="37" y="0"/>
                  </a:lnTo>
                  <a:lnTo>
                    <a:pt x="34" y="1"/>
                  </a:lnTo>
                  <a:close/>
                </a:path>
              </a:pathLst>
            </a:custGeom>
            <a:solidFill>
              <a:srgbClr val="0C23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21">
              <a:extLst>
                <a:ext uri="{FF2B5EF4-FFF2-40B4-BE49-F238E27FC236}">
                  <a16:creationId xmlns:a16="http://schemas.microsoft.com/office/drawing/2014/main" id="{E9E9B146-6829-FCF7-B385-B04F7C786666}"/>
                </a:ext>
              </a:extLst>
            </p:cNvPr>
            <p:cNvSpPr>
              <a:spLocks/>
            </p:cNvSpPr>
            <p:nvPr/>
          </p:nvSpPr>
          <p:spPr bwMode="auto">
            <a:xfrm>
              <a:off x="1757" y="4695"/>
              <a:ext cx="69" cy="65"/>
            </a:xfrm>
            <a:custGeom>
              <a:avLst/>
              <a:gdLst>
                <a:gd name="T0" fmla="*/ 5 w 69"/>
                <a:gd name="T1" fmla="*/ 14 h 65"/>
                <a:gd name="T2" fmla="*/ 0 w 69"/>
                <a:gd name="T3" fmla="*/ 26 h 65"/>
                <a:gd name="T4" fmla="*/ 0 w 69"/>
                <a:gd name="T5" fmla="*/ 33 h 65"/>
                <a:gd name="T6" fmla="*/ 0 w 69"/>
                <a:gd name="T7" fmla="*/ 39 h 65"/>
                <a:gd name="T8" fmla="*/ 2 w 69"/>
                <a:gd name="T9" fmla="*/ 45 h 65"/>
                <a:gd name="T10" fmla="*/ 5 w 69"/>
                <a:gd name="T11" fmla="*/ 50 h 65"/>
                <a:gd name="T12" fmla="*/ 10 w 69"/>
                <a:gd name="T13" fmla="*/ 55 h 65"/>
                <a:gd name="T14" fmla="*/ 15 w 69"/>
                <a:gd name="T15" fmla="*/ 59 h 65"/>
                <a:gd name="T16" fmla="*/ 24 w 69"/>
                <a:gd name="T17" fmla="*/ 63 h 65"/>
                <a:gd name="T18" fmla="*/ 31 w 69"/>
                <a:gd name="T19" fmla="*/ 64 h 65"/>
                <a:gd name="T20" fmla="*/ 34 w 69"/>
                <a:gd name="T21" fmla="*/ 64 h 65"/>
                <a:gd name="T22" fmla="*/ 35 w 69"/>
                <a:gd name="T23" fmla="*/ 64 h 65"/>
                <a:gd name="T24" fmla="*/ 38 w 69"/>
                <a:gd name="T25" fmla="*/ 64 h 65"/>
                <a:gd name="T26" fmla="*/ 44 w 69"/>
                <a:gd name="T27" fmla="*/ 63 h 65"/>
                <a:gd name="T28" fmla="*/ 46 w 69"/>
                <a:gd name="T29" fmla="*/ 63 h 65"/>
                <a:gd name="T30" fmla="*/ 50 w 69"/>
                <a:gd name="T31" fmla="*/ 61 h 65"/>
                <a:gd name="T32" fmla="*/ 52 w 69"/>
                <a:gd name="T33" fmla="*/ 59 h 65"/>
                <a:gd name="T34" fmla="*/ 56 w 69"/>
                <a:gd name="T35" fmla="*/ 57 h 65"/>
                <a:gd name="T36" fmla="*/ 61 w 69"/>
                <a:gd name="T37" fmla="*/ 53 h 65"/>
                <a:gd name="T38" fmla="*/ 63 w 69"/>
                <a:gd name="T39" fmla="*/ 49 h 65"/>
                <a:gd name="T40" fmla="*/ 64 w 69"/>
                <a:gd name="T41" fmla="*/ 47 h 65"/>
                <a:gd name="T42" fmla="*/ 67 w 69"/>
                <a:gd name="T43" fmla="*/ 43 h 65"/>
                <a:gd name="T44" fmla="*/ 67 w 69"/>
                <a:gd name="T45" fmla="*/ 42 h 65"/>
                <a:gd name="T46" fmla="*/ 69 w 69"/>
                <a:gd name="T47" fmla="*/ 36 h 65"/>
                <a:gd name="T48" fmla="*/ 69 w 69"/>
                <a:gd name="T49" fmla="*/ 29 h 65"/>
                <a:gd name="T50" fmla="*/ 67 w 69"/>
                <a:gd name="T51" fmla="*/ 23 h 65"/>
                <a:gd name="T52" fmla="*/ 63 w 69"/>
                <a:gd name="T53" fmla="*/ 14 h 65"/>
                <a:gd name="T54" fmla="*/ 59 w 69"/>
                <a:gd name="T55" fmla="*/ 9 h 65"/>
                <a:gd name="T56" fmla="*/ 53 w 69"/>
                <a:gd name="T57" fmla="*/ 5 h 65"/>
                <a:gd name="T58" fmla="*/ 47 w 69"/>
                <a:gd name="T59" fmla="*/ 2 h 65"/>
                <a:gd name="T60" fmla="*/ 41 w 69"/>
                <a:gd name="T61" fmla="*/ 0 h 65"/>
                <a:gd name="T62" fmla="*/ 34 w 69"/>
                <a:gd name="T63" fmla="*/ 0 h 65"/>
                <a:gd name="T64" fmla="*/ 24 w 69"/>
                <a:gd name="T65" fmla="*/ 1 h 65"/>
                <a:gd name="T66" fmla="*/ 15 w 69"/>
                <a:gd name="T67" fmla="*/ 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65">
                  <a:moveTo>
                    <a:pt x="10" y="9"/>
                  </a:moveTo>
                  <a:lnTo>
                    <a:pt x="5" y="14"/>
                  </a:lnTo>
                  <a:lnTo>
                    <a:pt x="2" y="20"/>
                  </a:lnTo>
                  <a:lnTo>
                    <a:pt x="0" y="26"/>
                  </a:lnTo>
                  <a:lnTo>
                    <a:pt x="0" y="29"/>
                  </a:lnTo>
                  <a:lnTo>
                    <a:pt x="0" y="33"/>
                  </a:lnTo>
                  <a:lnTo>
                    <a:pt x="0" y="36"/>
                  </a:lnTo>
                  <a:lnTo>
                    <a:pt x="0" y="39"/>
                  </a:lnTo>
                  <a:lnTo>
                    <a:pt x="1" y="42"/>
                  </a:lnTo>
                  <a:lnTo>
                    <a:pt x="2" y="45"/>
                  </a:lnTo>
                  <a:lnTo>
                    <a:pt x="3" y="47"/>
                  </a:lnTo>
                  <a:lnTo>
                    <a:pt x="5" y="50"/>
                  </a:lnTo>
                  <a:lnTo>
                    <a:pt x="7" y="53"/>
                  </a:lnTo>
                  <a:lnTo>
                    <a:pt x="10" y="55"/>
                  </a:lnTo>
                  <a:lnTo>
                    <a:pt x="12" y="57"/>
                  </a:lnTo>
                  <a:lnTo>
                    <a:pt x="15" y="59"/>
                  </a:lnTo>
                  <a:lnTo>
                    <a:pt x="21" y="62"/>
                  </a:lnTo>
                  <a:lnTo>
                    <a:pt x="24" y="63"/>
                  </a:lnTo>
                  <a:lnTo>
                    <a:pt x="27" y="64"/>
                  </a:lnTo>
                  <a:lnTo>
                    <a:pt x="31" y="64"/>
                  </a:lnTo>
                  <a:lnTo>
                    <a:pt x="34" y="65"/>
                  </a:lnTo>
                  <a:lnTo>
                    <a:pt x="34" y="64"/>
                  </a:lnTo>
                  <a:lnTo>
                    <a:pt x="34" y="64"/>
                  </a:lnTo>
                  <a:lnTo>
                    <a:pt x="35" y="64"/>
                  </a:lnTo>
                  <a:lnTo>
                    <a:pt x="36" y="64"/>
                  </a:lnTo>
                  <a:lnTo>
                    <a:pt x="38" y="64"/>
                  </a:lnTo>
                  <a:lnTo>
                    <a:pt x="41" y="64"/>
                  </a:lnTo>
                  <a:lnTo>
                    <a:pt x="44" y="63"/>
                  </a:lnTo>
                  <a:lnTo>
                    <a:pt x="45" y="63"/>
                  </a:lnTo>
                  <a:lnTo>
                    <a:pt x="46" y="63"/>
                  </a:lnTo>
                  <a:lnTo>
                    <a:pt x="47" y="62"/>
                  </a:lnTo>
                  <a:lnTo>
                    <a:pt x="50" y="61"/>
                  </a:lnTo>
                  <a:lnTo>
                    <a:pt x="51" y="60"/>
                  </a:lnTo>
                  <a:lnTo>
                    <a:pt x="52" y="59"/>
                  </a:lnTo>
                  <a:lnTo>
                    <a:pt x="53" y="59"/>
                  </a:lnTo>
                  <a:lnTo>
                    <a:pt x="56" y="57"/>
                  </a:lnTo>
                  <a:lnTo>
                    <a:pt x="59" y="55"/>
                  </a:lnTo>
                  <a:lnTo>
                    <a:pt x="61" y="53"/>
                  </a:lnTo>
                  <a:lnTo>
                    <a:pt x="63" y="50"/>
                  </a:lnTo>
                  <a:lnTo>
                    <a:pt x="63" y="49"/>
                  </a:lnTo>
                  <a:lnTo>
                    <a:pt x="64" y="49"/>
                  </a:lnTo>
                  <a:lnTo>
                    <a:pt x="64" y="47"/>
                  </a:lnTo>
                  <a:lnTo>
                    <a:pt x="66" y="45"/>
                  </a:lnTo>
                  <a:lnTo>
                    <a:pt x="67" y="43"/>
                  </a:lnTo>
                  <a:lnTo>
                    <a:pt x="67" y="42"/>
                  </a:lnTo>
                  <a:lnTo>
                    <a:pt x="67" y="42"/>
                  </a:lnTo>
                  <a:lnTo>
                    <a:pt x="68" y="39"/>
                  </a:lnTo>
                  <a:lnTo>
                    <a:pt x="69" y="36"/>
                  </a:lnTo>
                  <a:lnTo>
                    <a:pt x="69" y="33"/>
                  </a:lnTo>
                  <a:lnTo>
                    <a:pt x="69" y="29"/>
                  </a:lnTo>
                  <a:lnTo>
                    <a:pt x="68" y="26"/>
                  </a:lnTo>
                  <a:lnTo>
                    <a:pt x="67" y="23"/>
                  </a:lnTo>
                  <a:lnTo>
                    <a:pt x="66" y="20"/>
                  </a:lnTo>
                  <a:lnTo>
                    <a:pt x="63" y="14"/>
                  </a:lnTo>
                  <a:lnTo>
                    <a:pt x="61" y="12"/>
                  </a:lnTo>
                  <a:lnTo>
                    <a:pt x="59" y="9"/>
                  </a:lnTo>
                  <a:lnTo>
                    <a:pt x="56" y="7"/>
                  </a:lnTo>
                  <a:lnTo>
                    <a:pt x="53" y="5"/>
                  </a:lnTo>
                  <a:lnTo>
                    <a:pt x="50" y="3"/>
                  </a:lnTo>
                  <a:lnTo>
                    <a:pt x="47" y="2"/>
                  </a:lnTo>
                  <a:lnTo>
                    <a:pt x="44" y="1"/>
                  </a:lnTo>
                  <a:lnTo>
                    <a:pt x="41" y="0"/>
                  </a:lnTo>
                  <a:lnTo>
                    <a:pt x="38" y="0"/>
                  </a:lnTo>
                  <a:lnTo>
                    <a:pt x="34" y="0"/>
                  </a:lnTo>
                  <a:lnTo>
                    <a:pt x="27" y="0"/>
                  </a:lnTo>
                  <a:lnTo>
                    <a:pt x="24" y="1"/>
                  </a:lnTo>
                  <a:lnTo>
                    <a:pt x="21" y="2"/>
                  </a:lnTo>
                  <a:lnTo>
                    <a:pt x="15" y="5"/>
                  </a:lnTo>
                  <a:lnTo>
                    <a:pt x="10" y="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Freeform 22">
              <a:extLst>
                <a:ext uri="{FF2B5EF4-FFF2-40B4-BE49-F238E27FC236}">
                  <a16:creationId xmlns:a16="http://schemas.microsoft.com/office/drawing/2014/main" id="{DBE14E89-CE25-3092-8BA2-C0C448438EA5}"/>
                </a:ext>
              </a:extLst>
            </p:cNvPr>
            <p:cNvSpPr>
              <a:spLocks/>
            </p:cNvSpPr>
            <p:nvPr/>
          </p:nvSpPr>
          <p:spPr bwMode="auto">
            <a:xfrm>
              <a:off x="1827" y="4614"/>
              <a:ext cx="69" cy="63"/>
            </a:xfrm>
            <a:custGeom>
              <a:avLst/>
              <a:gdLst>
                <a:gd name="T0" fmla="*/ 68 w 69"/>
                <a:gd name="T1" fmla="*/ 26 h 63"/>
                <a:gd name="T2" fmla="*/ 66 w 69"/>
                <a:gd name="T3" fmla="*/ 20 h 63"/>
                <a:gd name="T4" fmla="*/ 63 w 69"/>
                <a:gd name="T5" fmla="*/ 15 h 63"/>
                <a:gd name="T6" fmla="*/ 58 w 69"/>
                <a:gd name="T7" fmla="*/ 9 h 63"/>
                <a:gd name="T8" fmla="*/ 53 w 69"/>
                <a:gd name="T9" fmla="*/ 5 h 63"/>
                <a:gd name="T10" fmla="*/ 47 w 69"/>
                <a:gd name="T11" fmla="*/ 2 h 63"/>
                <a:gd name="T12" fmla="*/ 41 w 69"/>
                <a:gd name="T13" fmla="*/ 1 h 63"/>
                <a:gd name="T14" fmla="*/ 34 w 69"/>
                <a:gd name="T15" fmla="*/ 0 h 63"/>
                <a:gd name="T16" fmla="*/ 24 w 69"/>
                <a:gd name="T17" fmla="*/ 1 h 63"/>
                <a:gd name="T18" fmla="*/ 17 w 69"/>
                <a:gd name="T19" fmla="*/ 4 h 63"/>
                <a:gd name="T20" fmla="*/ 9 w 69"/>
                <a:gd name="T21" fmla="*/ 9 h 63"/>
                <a:gd name="T22" fmla="*/ 3 w 69"/>
                <a:gd name="T23" fmla="*/ 17 h 63"/>
                <a:gd name="T24" fmla="*/ 1 w 69"/>
                <a:gd name="T25" fmla="*/ 22 h 63"/>
                <a:gd name="T26" fmla="*/ 0 w 69"/>
                <a:gd name="T27" fmla="*/ 32 h 63"/>
                <a:gd name="T28" fmla="*/ 1 w 69"/>
                <a:gd name="T29" fmla="*/ 41 h 63"/>
                <a:gd name="T30" fmla="*/ 3 w 69"/>
                <a:gd name="T31" fmla="*/ 46 h 63"/>
                <a:gd name="T32" fmla="*/ 7 w 69"/>
                <a:gd name="T33" fmla="*/ 52 h 63"/>
                <a:gd name="T34" fmla="*/ 12 w 69"/>
                <a:gd name="T35" fmla="*/ 56 h 63"/>
                <a:gd name="T36" fmla="*/ 17 w 69"/>
                <a:gd name="T37" fmla="*/ 60 h 63"/>
                <a:gd name="T38" fmla="*/ 24 w 69"/>
                <a:gd name="T39" fmla="*/ 62 h 63"/>
                <a:gd name="T40" fmla="*/ 34 w 69"/>
                <a:gd name="T41" fmla="*/ 63 h 63"/>
                <a:gd name="T42" fmla="*/ 41 w 69"/>
                <a:gd name="T43" fmla="*/ 63 h 63"/>
                <a:gd name="T44" fmla="*/ 47 w 69"/>
                <a:gd name="T45" fmla="*/ 61 h 63"/>
                <a:gd name="T46" fmla="*/ 51 w 69"/>
                <a:gd name="T47" fmla="*/ 59 h 63"/>
                <a:gd name="T48" fmla="*/ 53 w 69"/>
                <a:gd name="T49" fmla="*/ 58 h 63"/>
                <a:gd name="T50" fmla="*/ 58 w 69"/>
                <a:gd name="T51" fmla="*/ 54 h 63"/>
                <a:gd name="T52" fmla="*/ 60 w 69"/>
                <a:gd name="T53" fmla="*/ 53 h 63"/>
                <a:gd name="T54" fmla="*/ 63 w 69"/>
                <a:gd name="T55" fmla="*/ 48 h 63"/>
                <a:gd name="T56" fmla="*/ 64 w 69"/>
                <a:gd name="T57" fmla="*/ 47 h 63"/>
                <a:gd name="T58" fmla="*/ 66 w 69"/>
                <a:gd name="T59" fmla="*/ 43 h 63"/>
                <a:gd name="T60" fmla="*/ 67 w 69"/>
                <a:gd name="T61" fmla="*/ 39 h 63"/>
                <a:gd name="T62" fmla="*/ 67 w 69"/>
                <a:gd name="T63" fmla="*/ 39 h 63"/>
                <a:gd name="T64" fmla="*/ 68 w 69"/>
                <a:gd name="T65" fmla="*/ 3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 h="63">
                  <a:moveTo>
                    <a:pt x="69" y="32"/>
                  </a:moveTo>
                  <a:lnTo>
                    <a:pt x="68" y="26"/>
                  </a:lnTo>
                  <a:lnTo>
                    <a:pt x="67" y="23"/>
                  </a:lnTo>
                  <a:lnTo>
                    <a:pt x="66" y="20"/>
                  </a:lnTo>
                  <a:lnTo>
                    <a:pt x="65" y="17"/>
                  </a:lnTo>
                  <a:lnTo>
                    <a:pt x="63" y="15"/>
                  </a:lnTo>
                  <a:lnTo>
                    <a:pt x="60" y="11"/>
                  </a:lnTo>
                  <a:lnTo>
                    <a:pt x="58" y="9"/>
                  </a:lnTo>
                  <a:lnTo>
                    <a:pt x="55" y="7"/>
                  </a:lnTo>
                  <a:lnTo>
                    <a:pt x="53" y="5"/>
                  </a:lnTo>
                  <a:lnTo>
                    <a:pt x="50" y="4"/>
                  </a:lnTo>
                  <a:lnTo>
                    <a:pt x="47" y="2"/>
                  </a:lnTo>
                  <a:lnTo>
                    <a:pt x="44" y="1"/>
                  </a:lnTo>
                  <a:lnTo>
                    <a:pt x="41" y="1"/>
                  </a:lnTo>
                  <a:lnTo>
                    <a:pt x="37" y="0"/>
                  </a:lnTo>
                  <a:lnTo>
                    <a:pt x="34" y="0"/>
                  </a:lnTo>
                  <a:lnTo>
                    <a:pt x="27" y="1"/>
                  </a:lnTo>
                  <a:lnTo>
                    <a:pt x="24" y="1"/>
                  </a:lnTo>
                  <a:lnTo>
                    <a:pt x="20" y="2"/>
                  </a:lnTo>
                  <a:lnTo>
                    <a:pt x="17" y="4"/>
                  </a:lnTo>
                  <a:lnTo>
                    <a:pt x="15" y="5"/>
                  </a:lnTo>
                  <a:lnTo>
                    <a:pt x="9" y="9"/>
                  </a:lnTo>
                  <a:lnTo>
                    <a:pt x="5" y="14"/>
                  </a:lnTo>
                  <a:lnTo>
                    <a:pt x="3" y="17"/>
                  </a:lnTo>
                  <a:lnTo>
                    <a:pt x="2" y="20"/>
                  </a:lnTo>
                  <a:lnTo>
                    <a:pt x="1" y="22"/>
                  </a:lnTo>
                  <a:lnTo>
                    <a:pt x="0" y="25"/>
                  </a:lnTo>
                  <a:lnTo>
                    <a:pt x="0" y="32"/>
                  </a:lnTo>
                  <a:lnTo>
                    <a:pt x="0" y="38"/>
                  </a:lnTo>
                  <a:lnTo>
                    <a:pt x="1" y="41"/>
                  </a:lnTo>
                  <a:lnTo>
                    <a:pt x="2" y="44"/>
                  </a:lnTo>
                  <a:lnTo>
                    <a:pt x="3" y="46"/>
                  </a:lnTo>
                  <a:lnTo>
                    <a:pt x="5" y="49"/>
                  </a:lnTo>
                  <a:lnTo>
                    <a:pt x="7" y="52"/>
                  </a:lnTo>
                  <a:lnTo>
                    <a:pt x="9" y="54"/>
                  </a:lnTo>
                  <a:lnTo>
                    <a:pt x="12" y="56"/>
                  </a:lnTo>
                  <a:lnTo>
                    <a:pt x="15" y="58"/>
                  </a:lnTo>
                  <a:lnTo>
                    <a:pt x="17" y="60"/>
                  </a:lnTo>
                  <a:lnTo>
                    <a:pt x="20" y="61"/>
                  </a:lnTo>
                  <a:lnTo>
                    <a:pt x="24" y="62"/>
                  </a:lnTo>
                  <a:lnTo>
                    <a:pt x="27" y="63"/>
                  </a:lnTo>
                  <a:lnTo>
                    <a:pt x="34" y="63"/>
                  </a:lnTo>
                  <a:lnTo>
                    <a:pt x="37" y="63"/>
                  </a:lnTo>
                  <a:lnTo>
                    <a:pt x="41" y="63"/>
                  </a:lnTo>
                  <a:lnTo>
                    <a:pt x="44" y="62"/>
                  </a:lnTo>
                  <a:lnTo>
                    <a:pt x="47" y="61"/>
                  </a:lnTo>
                  <a:lnTo>
                    <a:pt x="50" y="60"/>
                  </a:lnTo>
                  <a:lnTo>
                    <a:pt x="51" y="59"/>
                  </a:lnTo>
                  <a:lnTo>
                    <a:pt x="52" y="58"/>
                  </a:lnTo>
                  <a:lnTo>
                    <a:pt x="53" y="58"/>
                  </a:lnTo>
                  <a:lnTo>
                    <a:pt x="55" y="56"/>
                  </a:lnTo>
                  <a:lnTo>
                    <a:pt x="58" y="54"/>
                  </a:lnTo>
                  <a:lnTo>
                    <a:pt x="59" y="53"/>
                  </a:lnTo>
                  <a:lnTo>
                    <a:pt x="60" y="53"/>
                  </a:lnTo>
                  <a:lnTo>
                    <a:pt x="61" y="50"/>
                  </a:lnTo>
                  <a:lnTo>
                    <a:pt x="63" y="48"/>
                  </a:lnTo>
                  <a:lnTo>
                    <a:pt x="64" y="47"/>
                  </a:lnTo>
                  <a:lnTo>
                    <a:pt x="64" y="47"/>
                  </a:lnTo>
                  <a:lnTo>
                    <a:pt x="65" y="45"/>
                  </a:lnTo>
                  <a:lnTo>
                    <a:pt x="66" y="43"/>
                  </a:lnTo>
                  <a:lnTo>
                    <a:pt x="67" y="40"/>
                  </a:lnTo>
                  <a:lnTo>
                    <a:pt x="67" y="39"/>
                  </a:lnTo>
                  <a:lnTo>
                    <a:pt x="67" y="39"/>
                  </a:lnTo>
                  <a:lnTo>
                    <a:pt x="67" y="39"/>
                  </a:lnTo>
                  <a:lnTo>
                    <a:pt x="67" y="39"/>
                  </a:lnTo>
                  <a:lnTo>
                    <a:pt x="68" y="37"/>
                  </a:lnTo>
                  <a:lnTo>
                    <a:pt x="69" y="3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23">
              <a:extLst>
                <a:ext uri="{FF2B5EF4-FFF2-40B4-BE49-F238E27FC236}">
                  <a16:creationId xmlns:a16="http://schemas.microsoft.com/office/drawing/2014/main" id="{A21ECB30-1135-26D8-E1AB-4E84D8D39ADF}"/>
                </a:ext>
              </a:extLst>
            </p:cNvPr>
            <p:cNvSpPr>
              <a:spLocks/>
            </p:cNvSpPr>
            <p:nvPr/>
          </p:nvSpPr>
          <p:spPr bwMode="auto">
            <a:xfrm>
              <a:off x="2096" y="4690"/>
              <a:ext cx="53" cy="48"/>
            </a:xfrm>
            <a:custGeom>
              <a:avLst/>
              <a:gdLst>
                <a:gd name="T0" fmla="*/ 45 w 53"/>
                <a:gd name="T1" fmla="*/ 41 h 48"/>
                <a:gd name="T2" fmla="*/ 46 w 53"/>
                <a:gd name="T3" fmla="*/ 39 h 48"/>
                <a:gd name="T4" fmla="*/ 46 w 53"/>
                <a:gd name="T5" fmla="*/ 38 h 48"/>
                <a:gd name="T6" fmla="*/ 46 w 53"/>
                <a:gd name="T7" fmla="*/ 38 h 48"/>
                <a:gd name="T8" fmla="*/ 47 w 53"/>
                <a:gd name="T9" fmla="*/ 38 h 48"/>
                <a:gd name="T10" fmla="*/ 47 w 53"/>
                <a:gd name="T11" fmla="*/ 38 h 48"/>
                <a:gd name="T12" fmla="*/ 48 w 53"/>
                <a:gd name="T13" fmla="*/ 37 h 48"/>
                <a:gd name="T14" fmla="*/ 49 w 53"/>
                <a:gd name="T15" fmla="*/ 35 h 48"/>
                <a:gd name="T16" fmla="*/ 51 w 53"/>
                <a:gd name="T17" fmla="*/ 33 h 48"/>
                <a:gd name="T18" fmla="*/ 52 w 53"/>
                <a:gd name="T19" fmla="*/ 29 h 48"/>
                <a:gd name="T20" fmla="*/ 52 w 53"/>
                <a:gd name="T21" fmla="*/ 26 h 48"/>
                <a:gd name="T22" fmla="*/ 52 w 53"/>
                <a:gd name="T23" fmla="*/ 25 h 48"/>
                <a:gd name="T24" fmla="*/ 52 w 53"/>
                <a:gd name="T25" fmla="*/ 24 h 48"/>
                <a:gd name="T26" fmla="*/ 53 w 53"/>
                <a:gd name="T27" fmla="*/ 24 h 48"/>
                <a:gd name="T28" fmla="*/ 52 w 53"/>
                <a:gd name="T29" fmla="*/ 21 h 48"/>
                <a:gd name="T30" fmla="*/ 52 w 53"/>
                <a:gd name="T31" fmla="*/ 19 h 48"/>
                <a:gd name="T32" fmla="*/ 51 w 53"/>
                <a:gd name="T33" fmla="*/ 14 h 48"/>
                <a:gd name="T34" fmla="*/ 48 w 53"/>
                <a:gd name="T35" fmla="*/ 10 h 48"/>
                <a:gd name="T36" fmla="*/ 45 w 53"/>
                <a:gd name="T37" fmla="*/ 7 h 48"/>
                <a:gd name="T38" fmla="*/ 44 w 53"/>
                <a:gd name="T39" fmla="*/ 6 h 48"/>
                <a:gd name="T40" fmla="*/ 40 w 53"/>
                <a:gd name="T41" fmla="*/ 3 h 48"/>
                <a:gd name="T42" fmla="*/ 38 w 53"/>
                <a:gd name="T43" fmla="*/ 2 h 48"/>
                <a:gd name="T44" fmla="*/ 36 w 53"/>
                <a:gd name="T45" fmla="*/ 1 h 48"/>
                <a:gd name="T46" fmla="*/ 34 w 53"/>
                <a:gd name="T47" fmla="*/ 0 h 48"/>
                <a:gd name="T48" fmla="*/ 31 w 53"/>
                <a:gd name="T49" fmla="*/ 0 h 48"/>
                <a:gd name="T50" fmla="*/ 29 w 53"/>
                <a:gd name="T51" fmla="*/ 0 h 48"/>
                <a:gd name="T52" fmla="*/ 27 w 53"/>
                <a:gd name="T53" fmla="*/ 0 h 48"/>
                <a:gd name="T54" fmla="*/ 21 w 53"/>
                <a:gd name="T55" fmla="*/ 0 h 48"/>
                <a:gd name="T56" fmla="*/ 17 w 53"/>
                <a:gd name="T57" fmla="*/ 1 h 48"/>
                <a:gd name="T58" fmla="*/ 12 w 53"/>
                <a:gd name="T59" fmla="*/ 3 h 48"/>
                <a:gd name="T60" fmla="*/ 8 w 53"/>
                <a:gd name="T61" fmla="*/ 6 h 48"/>
                <a:gd name="T62" fmla="*/ 8 w 53"/>
                <a:gd name="T63" fmla="*/ 7 h 48"/>
                <a:gd name="T64" fmla="*/ 4 w 53"/>
                <a:gd name="T65" fmla="*/ 10 h 48"/>
                <a:gd name="T66" fmla="*/ 2 w 53"/>
                <a:gd name="T67" fmla="*/ 14 h 48"/>
                <a:gd name="T68" fmla="*/ 1 w 53"/>
                <a:gd name="T69" fmla="*/ 19 h 48"/>
                <a:gd name="T70" fmla="*/ 0 w 53"/>
                <a:gd name="T71" fmla="*/ 24 h 48"/>
                <a:gd name="T72" fmla="*/ 0 w 53"/>
                <a:gd name="T73" fmla="*/ 26 h 48"/>
                <a:gd name="T74" fmla="*/ 1 w 53"/>
                <a:gd name="T75" fmla="*/ 29 h 48"/>
                <a:gd name="T76" fmla="*/ 2 w 53"/>
                <a:gd name="T77" fmla="*/ 33 h 48"/>
                <a:gd name="T78" fmla="*/ 3 w 53"/>
                <a:gd name="T79" fmla="*/ 35 h 48"/>
                <a:gd name="T80" fmla="*/ 4 w 53"/>
                <a:gd name="T81" fmla="*/ 37 h 48"/>
                <a:gd name="T82" fmla="*/ 6 w 53"/>
                <a:gd name="T83" fmla="*/ 39 h 48"/>
                <a:gd name="T84" fmla="*/ 8 w 53"/>
                <a:gd name="T85" fmla="*/ 41 h 48"/>
                <a:gd name="T86" fmla="*/ 12 w 53"/>
                <a:gd name="T87" fmla="*/ 44 h 48"/>
                <a:gd name="T88" fmla="*/ 17 w 53"/>
                <a:gd name="T89" fmla="*/ 46 h 48"/>
                <a:gd name="T90" fmla="*/ 21 w 53"/>
                <a:gd name="T91" fmla="*/ 48 h 48"/>
                <a:gd name="T92" fmla="*/ 24 w 53"/>
                <a:gd name="T93" fmla="*/ 48 h 48"/>
                <a:gd name="T94" fmla="*/ 27 w 53"/>
                <a:gd name="T95" fmla="*/ 48 h 48"/>
                <a:gd name="T96" fmla="*/ 29 w 53"/>
                <a:gd name="T97" fmla="*/ 48 h 48"/>
                <a:gd name="T98" fmla="*/ 32 w 53"/>
                <a:gd name="T99" fmla="*/ 48 h 48"/>
                <a:gd name="T100" fmla="*/ 34 w 53"/>
                <a:gd name="T101" fmla="*/ 47 h 48"/>
                <a:gd name="T102" fmla="*/ 35 w 53"/>
                <a:gd name="T103" fmla="*/ 47 h 48"/>
                <a:gd name="T104" fmla="*/ 36 w 53"/>
                <a:gd name="T105" fmla="*/ 46 h 48"/>
                <a:gd name="T106" fmla="*/ 38 w 53"/>
                <a:gd name="T107" fmla="*/ 45 h 48"/>
                <a:gd name="T108" fmla="*/ 41 w 53"/>
                <a:gd name="T109" fmla="*/ 44 h 48"/>
                <a:gd name="T110" fmla="*/ 41 w 53"/>
                <a:gd name="T111" fmla="*/ 43 h 48"/>
                <a:gd name="T112" fmla="*/ 42 w 53"/>
                <a:gd name="T113" fmla="*/ 43 h 48"/>
                <a:gd name="T114" fmla="*/ 42 w 53"/>
                <a:gd name="T115" fmla="*/ 42 h 48"/>
                <a:gd name="T116" fmla="*/ 42 w 53"/>
                <a:gd name="T117" fmla="*/ 42 h 48"/>
                <a:gd name="T118" fmla="*/ 42 w 53"/>
                <a:gd name="T119" fmla="*/ 42 h 48"/>
                <a:gd name="T120" fmla="*/ 45 w 53"/>
                <a:gd name="T121" fmla="*/ 4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 h="48">
                  <a:moveTo>
                    <a:pt x="45" y="41"/>
                  </a:moveTo>
                  <a:lnTo>
                    <a:pt x="46" y="39"/>
                  </a:lnTo>
                  <a:lnTo>
                    <a:pt x="46" y="38"/>
                  </a:lnTo>
                  <a:lnTo>
                    <a:pt x="46" y="38"/>
                  </a:lnTo>
                  <a:lnTo>
                    <a:pt x="47" y="38"/>
                  </a:lnTo>
                  <a:lnTo>
                    <a:pt x="47" y="38"/>
                  </a:lnTo>
                  <a:lnTo>
                    <a:pt x="48" y="37"/>
                  </a:lnTo>
                  <a:lnTo>
                    <a:pt x="49" y="35"/>
                  </a:lnTo>
                  <a:lnTo>
                    <a:pt x="51" y="33"/>
                  </a:lnTo>
                  <a:lnTo>
                    <a:pt x="52" y="29"/>
                  </a:lnTo>
                  <a:lnTo>
                    <a:pt x="52" y="26"/>
                  </a:lnTo>
                  <a:lnTo>
                    <a:pt x="52" y="25"/>
                  </a:lnTo>
                  <a:lnTo>
                    <a:pt x="52" y="24"/>
                  </a:lnTo>
                  <a:lnTo>
                    <a:pt x="53" y="24"/>
                  </a:lnTo>
                  <a:lnTo>
                    <a:pt x="52" y="21"/>
                  </a:lnTo>
                  <a:lnTo>
                    <a:pt x="52" y="19"/>
                  </a:lnTo>
                  <a:lnTo>
                    <a:pt x="51" y="14"/>
                  </a:lnTo>
                  <a:lnTo>
                    <a:pt x="48" y="10"/>
                  </a:lnTo>
                  <a:lnTo>
                    <a:pt x="45" y="7"/>
                  </a:lnTo>
                  <a:lnTo>
                    <a:pt x="44" y="6"/>
                  </a:lnTo>
                  <a:lnTo>
                    <a:pt x="40" y="3"/>
                  </a:lnTo>
                  <a:lnTo>
                    <a:pt x="38" y="2"/>
                  </a:lnTo>
                  <a:lnTo>
                    <a:pt x="36" y="1"/>
                  </a:lnTo>
                  <a:lnTo>
                    <a:pt x="34" y="0"/>
                  </a:lnTo>
                  <a:lnTo>
                    <a:pt x="31" y="0"/>
                  </a:lnTo>
                  <a:lnTo>
                    <a:pt x="29" y="0"/>
                  </a:lnTo>
                  <a:lnTo>
                    <a:pt x="27" y="0"/>
                  </a:lnTo>
                  <a:lnTo>
                    <a:pt x="21" y="0"/>
                  </a:lnTo>
                  <a:lnTo>
                    <a:pt x="17" y="1"/>
                  </a:lnTo>
                  <a:lnTo>
                    <a:pt x="12" y="3"/>
                  </a:lnTo>
                  <a:lnTo>
                    <a:pt x="8" y="6"/>
                  </a:lnTo>
                  <a:lnTo>
                    <a:pt x="8" y="7"/>
                  </a:lnTo>
                  <a:lnTo>
                    <a:pt x="4" y="10"/>
                  </a:lnTo>
                  <a:lnTo>
                    <a:pt x="2" y="14"/>
                  </a:lnTo>
                  <a:lnTo>
                    <a:pt x="1" y="19"/>
                  </a:lnTo>
                  <a:lnTo>
                    <a:pt x="0" y="24"/>
                  </a:lnTo>
                  <a:lnTo>
                    <a:pt x="0" y="26"/>
                  </a:lnTo>
                  <a:lnTo>
                    <a:pt x="1" y="29"/>
                  </a:lnTo>
                  <a:lnTo>
                    <a:pt x="2" y="33"/>
                  </a:lnTo>
                  <a:lnTo>
                    <a:pt x="3" y="35"/>
                  </a:lnTo>
                  <a:lnTo>
                    <a:pt x="4" y="37"/>
                  </a:lnTo>
                  <a:lnTo>
                    <a:pt x="6" y="39"/>
                  </a:lnTo>
                  <a:lnTo>
                    <a:pt x="8" y="41"/>
                  </a:lnTo>
                  <a:lnTo>
                    <a:pt x="12" y="44"/>
                  </a:lnTo>
                  <a:lnTo>
                    <a:pt x="17" y="46"/>
                  </a:lnTo>
                  <a:lnTo>
                    <a:pt x="21" y="48"/>
                  </a:lnTo>
                  <a:lnTo>
                    <a:pt x="24" y="48"/>
                  </a:lnTo>
                  <a:lnTo>
                    <a:pt x="27" y="48"/>
                  </a:lnTo>
                  <a:lnTo>
                    <a:pt x="29" y="48"/>
                  </a:lnTo>
                  <a:lnTo>
                    <a:pt x="32" y="48"/>
                  </a:lnTo>
                  <a:lnTo>
                    <a:pt x="34" y="47"/>
                  </a:lnTo>
                  <a:lnTo>
                    <a:pt x="35" y="47"/>
                  </a:lnTo>
                  <a:lnTo>
                    <a:pt x="36" y="46"/>
                  </a:lnTo>
                  <a:lnTo>
                    <a:pt x="38" y="45"/>
                  </a:lnTo>
                  <a:lnTo>
                    <a:pt x="41" y="44"/>
                  </a:lnTo>
                  <a:lnTo>
                    <a:pt x="41" y="43"/>
                  </a:lnTo>
                  <a:lnTo>
                    <a:pt x="42" y="43"/>
                  </a:lnTo>
                  <a:lnTo>
                    <a:pt x="42" y="42"/>
                  </a:lnTo>
                  <a:lnTo>
                    <a:pt x="42" y="42"/>
                  </a:lnTo>
                  <a:lnTo>
                    <a:pt x="42" y="42"/>
                  </a:lnTo>
                  <a:lnTo>
                    <a:pt x="45"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Freeform 24">
              <a:extLst>
                <a:ext uri="{FF2B5EF4-FFF2-40B4-BE49-F238E27FC236}">
                  <a16:creationId xmlns:a16="http://schemas.microsoft.com/office/drawing/2014/main" id="{654D1114-D867-B516-BC2E-688AE87A384D}"/>
                </a:ext>
              </a:extLst>
            </p:cNvPr>
            <p:cNvSpPr>
              <a:spLocks/>
            </p:cNvSpPr>
            <p:nvPr/>
          </p:nvSpPr>
          <p:spPr bwMode="auto">
            <a:xfrm>
              <a:off x="2145" y="4733"/>
              <a:ext cx="62" cy="59"/>
            </a:xfrm>
            <a:custGeom>
              <a:avLst/>
              <a:gdLst>
                <a:gd name="T0" fmla="*/ 0 w 62"/>
                <a:gd name="T1" fmla="*/ 30 h 59"/>
                <a:gd name="T2" fmla="*/ 0 w 62"/>
                <a:gd name="T3" fmla="*/ 31 h 59"/>
                <a:gd name="T4" fmla="*/ 0 w 62"/>
                <a:gd name="T5" fmla="*/ 34 h 59"/>
                <a:gd name="T6" fmla="*/ 0 w 62"/>
                <a:gd name="T7" fmla="*/ 36 h 59"/>
                <a:gd name="T8" fmla="*/ 2 w 62"/>
                <a:gd name="T9" fmla="*/ 41 h 59"/>
                <a:gd name="T10" fmla="*/ 3 w 62"/>
                <a:gd name="T11" fmla="*/ 43 h 59"/>
                <a:gd name="T12" fmla="*/ 5 w 62"/>
                <a:gd name="T13" fmla="*/ 46 h 59"/>
                <a:gd name="T14" fmla="*/ 7 w 62"/>
                <a:gd name="T15" fmla="*/ 48 h 59"/>
                <a:gd name="T16" fmla="*/ 9 w 62"/>
                <a:gd name="T17" fmla="*/ 50 h 59"/>
                <a:gd name="T18" fmla="*/ 14 w 62"/>
                <a:gd name="T19" fmla="*/ 54 h 59"/>
                <a:gd name="T20" fmla="*/ 16 w 62"/>
                <a:gd name="T21" fmla="*/ 55 h 59"/>
                <a:gd name="T22" fmla="*/ 19 w 62"/>
                <a:gd name="T23" fmla="*/ 57 h 59"/>
                <a:gd name="T24" fmla="*/ 25 w 62"/>
                <a:gd name="T25" fmla="*/ 58 h 59"/>
                <a:gd name="T26" fmla="*/ 31 w 62"/>
                <a:gd name="T27" fmla="*/ 59 h 59"/>
                <a:gd name="T28" fmla="*/ 34 w 62"/>
                <a:gd name="T29" fmla="*/ 59 h 59"/>
                <a:gd name="T30" fmla="*/ 37 w 62"/>
                <a:gd name="T31" fmla="*/ 58 h 59"/>
                <a:gd name="T32" fmla="*/ 40 w 62"/>
                <a:gd name="T33" fmla="*/ 58 h 59"/>
                <a:gd name="T34" fmla="*/ 43 w 62"/>
                <a:gd name="T35" fmla="*/ 57 h 59"/>
                <a:gd name="T36" fmla="*/ 44 w 62"/>
                <a:gd name="T37" fmla="*/ 56 h 59"/>
                <a:gd name="T38" fmla="*/ 45 w 62"/>
                <a:gd name="T39" fmla="*/ 55 h 59"/>
                <a:gd name="T40" fmla="*/ 48 w 62"/>
                <a:gd name="T41" fmla="*/ 54 h 59"/>
                <a:gd name="T42" fmla="*/ 53 w 62"/>
                <a:gd name="T43" fmla="*/ 50 h 59"/>
                <a:gd name="T44" fmla="*/ 55 w 62"/>
                <a:gd name="T45" fmla="*/ 48 h 59"/>
                <a:gd name="T46" fmla="*/ 57 w 62"/>
                <a:gd name="T47" fmla="*/ 46 h 59"/>
                <a:gd name="T48" fmla="*/ 58 w 62"/>
                <a:gd name="T49" fmla="*/ 43 h 59"/>
                <a:gd name="T50" fmla="*/ 60 w 62"/>
                <a:gd name="T51" fmla="*/ 41 h 59"/>
                <a:gd name="T52" fmla="*/ 61 w 62"/>
                <a:gd name="T53" fmla="*/ 38 h 59"/>
                <a:gd name="T54" fmla="*/ 62 w 62"/>
                <a:gd name="T55" fmla="*/ 35 h 59"/>
                <a:gd name="T56" fmla="*/ 62 w 62"/>
                <a:gd name="T57" fmla="*/ 32 h 59"/>
                <a:gd name="T58" fmla="*/ 62 w 62"/>
                <a:gd name="T59" fmla="*/ 31 h 59"/>
                <a:gd name="T60" fmla="*/ 62 w 62"/>
                <a:gd name="T61" fmla="*/ 30 h 59"/>
                <a:gd name="T62" fmla="*/ 62 w 62"/>
                <a:gd name="T63" fmla="*/ 27 h 59"/>
                <a:gd name="T64" fmla="*/ 62 w 62"/>
                <a:gd name="T65" fmla="*/ 24 h 59"/>
                <a:gd name="T66" fmla="*/ 60 w 62"/>
                <a:gd name="T67" fmla="*/ 18 h 59"/>
                <a:gd name="T68" fmla="*/ 58 w 62"/>
                <a:gd name="T69" fmla="*/ 15 h 59"/>
                <a:gd name="T70" fmla="*/ 57 w 62"/>
                <a:gd name="T71" fmla="*/ 13 h 59"/>
                <a:gd name="T72" fmla="*/ 55 w 62"/>
                <a:gd name="T73" fmla="*/ 11 h 59"/>
                <a:gd name="T74" fmla="*/ 53 w 62"/>
                <a:gd name="T75" fmla="*/ 9 h 59"/>
                <a:gd name="T76" fmla="*/ 48 w 62"/>
                <a:gd name="T77" fmla="*/ 5 h 59"/>
                <a:gd name="T78" fmla="*/ 45 w 62"/>
                <a:gd name="T79" fmla="*/ 3 h 59"/>
                <a:gd name="T80" fmla="*/ 43 w 62"/>
                <a:gd name="T81" fmla="*/ 2 h 59"/>
                <a:gd name="T82" fmla="*/ 40 w 62"/>
                <a:gd name="T83" fmla="*/ 1 h 59"/>
                <a:gd name="T84" fmla="*/ 37 w 62"/>
                <a:gd name="T85" fmla="*/ 1 h 59"/>
                <a:gd name="T86" fmla="*/ 34 w 62"/>
                <a:gd name="T87" fmla="*/ 0 h 59"/>
                <a:gd name="T88" fmla="*/ 31 w 62"/>
                <a:gd name="T89" fmla="*/ 1 h 59"/>
                <a:gd name="T90" fmla="*/ 25 w 62"/>
                <a:gd name="T91" fmla="*/ 1 h 59"/>
                <a:gd name="T92" fmla="*/ 19 w 62"/>
                <a:gd name="T93" fmla="*/ 2 h 59"/>
                <a:gd name="T94" fmla="*/ 16 w 62"/>
                <a:gd name="T95" fmla="*/ 3 h 59"/>
                <a:gd name="T96" fmla="*/ 14 w 62"/>
                <a:gd name="T97" fmla="*/ 5 h 59"/>
                <a:gd name="T98" fmla="*/ 9 w 62"/>
                <a:gd name="T99" fmla="*/ 9 h 59"/>
                <a:gd name="T100" fmla="*/ 5 w 62"/>
                <a:gd name="T101" fmla="*/ 13 h 59"/>
                <a:gd name="T102" fmla="*/ 2 w 62"/>
                <a:gd name="T103" fmla="*/ 18 h 59"/>
                <a:gd name="T104" fmla="*/ 0 w 62"/>
                <a:gd name="T105" fmla="*/ 24 h 59"/>
                <a:gd name="T106" fmla="*/ 0 w 62"/>
                <a:gd name="T107" fmla="*/ 3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59">
                  <a:moveTo>
                    <a:pt x="0" y="30"/>
                  </a:moveTo>
                  <a:lnTo>
                    <a:pt x="0" y="31"/>
                  </a:lnTo>
                  <a:lnTo>
                    <a:pt x="0" y="34"/>
                  </a:lnTo>
                  <a:lnTo>
                    <a:pt x="0" y="36"/>
                  </a:lnTo>
                  <a:lnTo>
                    <a:pt x="2" y="41"/>
                  </a:lnTo>
                  <a:lnTo>
                    <a:pt x="3" y="43"/>
                  </a:lnTo>
                  <a:lnTo>
                    <a:pt x="5" y="46"/>
                  </a:lnTo>
                  <a:lnTo>
                    <a:pt x="7" y="48"/>
                  </a:lnTo>
                  <a:lnTo>
                    <a:pt x="9" y="50"/>
                  </a:lnTo>
                  <a:lnTo>
                    <a:pt x="14" y="54"/>
                  </a:lnTo>
                  <a:lnTo>
                    <a:pt x="16" y="55"/>
                  </a:lnTo>
                  <a:lnTo>
                    <a:pt x="19" y="57"/>
                  </a:lnTo>
                  <a:lnTo>
                    <a:pt x="25" y="58"/>
                  </a:lnTo>
                  <a:lnTo>
                    <a:pt x="31" y="59"/>
                  </a:lnTo>
                  <a:lnTo>
                    <a:pt x="34" y="59"/>
                  </a:lnTo>
                  <a:lnTo>
                    <a:pt x="37" y="58"/>
                  </a:lnTo>
                  <a:lnTo>
                    <a:pt x="40" y="58"/>
                  </a:lnTo>
                  <a:lnTo>
                    <a:pt x="43" y="57"/>
                  </a:lnTo>
                  <a:lnTo>
                    <a:pt x="44" y="56"/>
                  </a:lnTo>
                  <a:lnTo>
                    <a:pt x="45" y="55"/>
                  </a:lnTo>
                  <a:lnTo>
                    <a:pt x="48" y="54"/>
                  </a:lnTo>
                  <a:lnTo>
                    <a:pt x="53" y="50"/>
                  </a:lnTo>
                  <a:lnTo>
                    <a:pt x="55" y="48"/>
                  </a:lnTo>
                  <a:lnTo>
                    <a:pt x="57" y="46"/>
                  </a:lnTo>
                  <a:lnTo>
                    <a:pt x="58" y="43"/>
                  </a:lnTo>
                  <a:lnTo>
                    <a:pt x="60" y="41"/>
                  </a:lnTo>
                  <a:lnTo>
                    <a:pt x="61" y="38"/>
                  </a:lnTo>
                  <a:lnTo>
                    <a:pt x="62" y="35"/>
                  </a:lnTo>
                  <a:lnTo>
                    <a:pt x="62" y="32"/>
                  </a:lnTo>
                  <a:lnTo>
                    <a:pt x="62" y="31"/>
                  </a:lnTo>
                  <a:lnTo>
                    <a:pt x="62" y="30"/>
                  </a:lnTo>
                  <a:lnTo>
                    <a:pt x="62" y="27"/>
                  </a:lnTo>
                  <a:lnTo>
                    <a:pt x="62" y="24"/>
                  </a:lnTo>
                  <a:lnTo>
                    <a:pt x="60" y="18"/>
                  </a:lnTo>
                  <a:lnTo>
                    <a:pt x="58" y="15"/>
                  </a:lnTo>
                  <a:lnTo>
                    <a:pt x="57" y="13"/>
                  </a:lnTo>
                  <a:lnTo>
                    <a:pt x="55" y="11"/>
                  </a:lnTo>
                  <a:lnTo>
                    <a:pt x="53" y="9"/>
                  </a:lnTo>
                  <a:lnTo>
                    <a:pt x="48" y="5"/>
                  </a:lnTo>
                  <a:lnTo>
                    <a:pt x="45" y="3"/>
                  </a:lnTo>
                  <a:lnTo>
                    <a:pt x="43" y="2"/>
                  </a:lnTo>
                  <a:lnTo>
                    <a:pt x="40" y="1"/>
                  </a:lnTo>
                  <a:lnTo>
                    <a:pt x="37" y="1"/>
                  </a:lnTo>
                  <a:lnTo>
                    <a:pt x="34" y="0"/>
                  </a:lnTo>
                  <a:lnTo>
                    <a:pt x="31" y="1"/>
                  </a:lnTo>
                  <a:lnTo>
                    <a:pt x="25" y="1"/>
                  </a:lnTo>
                  <a:lnTo>
                    <a:pt x="19" y="2"/>
                  </a:lnTo>
                  <a:lnTo>
                    <a:pt x="16" y="3"/>
                  </a:lnTo>
                  <a:lnTo>
                    <a:pt x="14" y="5"/>
                  </a:lnTo>
                  <a:lnTo>
                    <a:pt x="9" y="9"/>
                  </a:lnTo>
                  <a:lnTo>
                    <a:pt x="5" y="13"/>
                  </a:lnTo>
                  <a:lnTo>
                    <a:pt x="2" y="18"/>
                  </a:lnTo>
                  <a:lnTo>
                    <a:pt x="0" y="24"/>
                  </a:lnTo>
                  <a:lnTo>
                    <a:pt x="0" y="3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Freeform 25">
              <a:extLst>
                <a:ext uri="{FF2B5EF4-FFF2-40B4-BE49-F238E27FC236}">
                  <a16:creationId xmlns:a16="http://schemas.microsoft.com/office/drawing/2014/main" id="{9145334A-52AA-7CD5-ACCE-821EE41257C2}"/>
                </a:ext>
              </a:extLst>
            </p:cNvPr>
            <p:cNvSpPr>
              <a:spLocks/>
            </p:cNvSpPr>
            <p:nvPr/>
          </p:nvSpPr>
          <p:spPr bwMode="auto">
            <a:xfrm>
              <a:off x="2001" y="4862"/>
              <a:ext cx="53" cy="49"/>
            </a:xfrm>
            <a:custGeom>
              <a:avLst/>
              <a:gdLst>
                <a:gd name="T0" fmla="*/ 53 w 53"/>
                <a:gd name="T1" fmla="*/ 25 h 49"/>
                <a:gd name="T2" fmla="*/ 52 w 53"/>
                <a:gd name="T3" fmla="*/ 22 h 49"/>
                <a:gd name="T4" fmla="*/ 52 w 53"/>
                <a:gd name="T5" fmla="*/ 19 h 49"/>
                <a:gd name="T6" fmla="*/ 51 w 53"/>
                <a:gd name="T7" fmla="*/ 15 h 49"/>
                <a:gd name="T8" fmla="*/ 48 w 53"/>
                <a:gd name="T9" fmla="*/ 11 h 49"/>
                <a:gd name="T10" fmla="*/ 45 w 53"/>
                <a:gd name="T11" fmla="*/ 7 h 49"/>
                <a:gd name="T12" fmla="*/ 42 w 53"/>
                <a:gd name="T13" fmla="*/ 5 h 49"/>
                <a:gd name="T14" fmla="*/ 41 w 53"/>
                <a:gd name="T15" fmla="*/ 4 h 49"/>
                <a:gd name="T16" fmla="*/ 38 w 53"/>
                <a:gd name="T17" fmla="*/ 2 h 49"/>
                <a:gd name="T18" fmla="*/ 36 w 53"/>
                <a:gd name="T19" fmla="*/ 2 h 49"/>
                <a:gd name="T20" fmla="*/ 34 w 53"/>
                <a:gd name="T21" fmla="*/ 1 h 49"/>
                <a:gd name="T22" fmla="*/ 31 w 53"/>
                <a:gd name="T23" fmla="*/ 0 h 49"/>
                <a:gd name="T24" fmla="*/ 29 w 53"/>
                <a:gd name="T25" fmla="*/ 0 h 49"/>
                <a:gd name="T26" fmla="*/ 27 w 53"/>
                <a:gd name="T27" fmla="*/ 0 h 49"/>
                <a:gd name="T28" fmla="*/ 21 w 53"/>
                <a:gd name="T29" fmla="*/ 0 h 49"/>
                <a:gd name="T30" fmla="*/ 16 w 53"/>
                <a:gd name="T31" fmla="*/ 2 h 49"/>
                <a:gd name="T32" fmla="*/ 11 w 53"/>
                <a:gd name="T33" fmla="*/ 4 h 49"/>
                <a:gd name="T34" fmla="*/ 8 w 53"/>
                <a:gd name="T35" fmla="*/ 7 h 49"/>
                <a:gd name="T36" fmla="*/ 4 w 53"/>
                <a:gd name="T37" fmla="*/ 11 h 49"/>
                <a:gd name="T38" fmla="*/ 2 w 53"/>
                <a:gd name="T39" fmla="*/ 15 h 49"/>
                <a:gd name="T40" fmla="*/ 1 w 53"/>
                <a:gd name="T41" fmla="*/ 19 h 49"/>
                <a:gd name="T42" fmla="*/ 0 w 53"/>
                <a:gd name="T43" fmla="*/ 25 h 49"/>
                <a:gd name="T44" fmla="*/ 1 w 53"/>
                <a:gd name="T45" fmla="*/ 29 h 49"/>
                <a:gd name="T46" fmla="*/ 1 w 53"/>
                <a:gd name="T47" fmla="*/ 31 h 49"/>
                <a:gd name="T48" fmla="*/ 2 w 53"/>
                <a:gd name="T49" fmla="*/ 34 h 49"/>
                <a:gd name="T50" fmla="*/ 4 w 53"/>
                <a:gd name="T51" fmla="*/ 38 h 49"/>
                <a:gd name="T52" fmla="*/ 6 w 53"/>
                <a:gd name="T53" fmla="*/ 40 h 49"/>
                <a:gd name="T54" fmla="*/ 8 w 53"/>
                <a:gd name="T55" fmla="*/ 42 h 49"/>
                <a:gd name="T56" fmla="*/ 11 w 53"/>
                <a:gd name="T57" fmla="*/ 45 h 49"/>
                <a:gd name="T58" fmla="*/ 16 w 53"/>
                <a:gd name="T59" fmla="*/ 47 h 49"/>
                <a:gd name="T60" fmla="*/ 18 w 53"/>
                <a:gd name="T61" fmla="*/ 48 h 49"/>
                <a:gd name="T62" fmla="*/ 21 w 53"/>
                <a:gd name="T63" fmla="*/ 49 h 49"/>
                <a:gd name="T64" fmla="*/ 27 w 53"/>
                <a:gd name="T65" fmla="*/ 49 h 49"/>
                <a:gd name="T66" fmla="*/ 32 w 53"/>
                <a:gd name="T67" fmla="*/ 49 h 49"/>
                <a:gd name="T68" fmla="*/ 34 w 53"/>
                <a:gd name="T69" fmla="*/ 48 h 49"/>
                <a:gd name="T70" fmla="*/ 36 w 53"/>
                <a:gd name="T71" fmla="*/ 47 h 49"/>
                <a:gd name="T72" fmla="*/ 38 w 53"/>
                <a:gd name="T73" fmla="*/ 46 h 49"/>
                <a:gd name="T74" fmla="*/ 41 w 53"/>
                <a:gd name="T75" fmla="*/ 45 h 49"/>
                <a:gd name="T76" fmla="*/ 45 w 53"/>
                <a:gd name="T77" fmla="*/ 42 h 49"/>
                <a:gd name="T78" fmla="*/ 46 w 53"/>
                <a:gd name="T79" fmla="*/ 40 h 49"/>
                <a:gd name="T80" fmla="*/ 46 w 53"/>
                <a:gd name="T81" fmla="*/ 39 h 49"/>
                <a:gd name="T82" fmla="*/ 46 w 53"/>
                <a:gd name="T83" fmla="*/ 39 h 49"/>
                <a:gd name="T84" fmla="*/ 47 w 53"/>
                <a:gd name="T85" fmla="*/ 39 h 49"/>
                <a:gd name="T86" fmla="*/ 47 w 53"/>
                <a:gd name="T87" fmla="*/ 39 h 49"/>
                <a:gd name="T88" fmla="*/ 48 w 53"/>
                <a:gd name="T89" fmla="*/ 38 h 49"/>
                <a:gd name="T90" fmla="*/ 51 w 53"/>
                <a:gd name="T91" fmla="*/ 34 h 49"/>
                <a:gd name="T92" fmla="*/ 51 w 53"/>
                <a:gd name="T93" fmla="*/ 32 h 49"/>
                <a:gd name="T94" fmla="*/ 51 w 53"/>
                <a:gd name="T95" fmla="*/ 31 h 49"/>
                <a:gd name="T96" fmla="*/ 52 w 53"/>
                <a:gd name="T97" fmla="*/ 29 h 49"/>
                <a:gd name="T98" fmla="*/ 52 w 53"/>
                <a:gd name="T99" fmla="*/ 27 h 49"/>
                <a:gd name="T100" fmla="*/ 53 w 53"/>
                <a:gd name="T101" fmla="*/ 2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3" h="49">
                  <a:moveTo>
                    <a:pt x="53" y="25"/>
                  </a:moveTo>
                  <a:lnTo>
                    <a:pt x="52" y="22"/>
                  </a:lnTo>
                  <a:lnTo>
                    <a:pt x="52" y="19"/>
                  </a:lnTo>
                  <a:lnTo>
                    <a:pt x="51" y="15"/>
                  </a:lnTo>
                  <a:lnTo>
                    <a:pt x="48" y="11"/>
                  </a:lnTo>
                  <a:lnTo>
                    <a:pt x="45" y="7"/>
                  </a:lnTo>
                  <a:lnTo>
                    <a:pt x="42" y="5"/>
                  </a:lnTo>
                  <a:lnTo>
                    <a:pt x="41" y="4"/>
                  </a:lnTo>
                  <a:lnTo>
                    <a:pt x="38" y="2"/>
                  </a:lnTo>
                  <a:lnTo>
                    <a:pt x="36" y="2"/>
                  </a:lnTo>
                  <a:lnTo>
                    <a:pt x="34" y="1"/>
                  </a:lnTo>
                  <a:lnTo>
                    <a:pt x="31" y="0"/>
                  </a:lnTo>
                  <a:lnTo>
                    <a:pt x="29" y="0"/>
                  </a:lnTo>
                  <a:lnTo>
                    <a:pt x="27" y="0"/>
                  </a:lnTo>
                  <a:lnTo>
                    <a:pt x="21" y="0"/>
                  </a:lnTo>
                  <a:lnTo>
                    <a:pt x="16" y="2"/>
                  </a:lnTo>
                  <a:lnTo>
                    <a:pt x="11" y="4"/>
                  </a:lnTo>
                  <a:lnTo>
                    <a:pt x="8" y="7"/>
                  </a:lnTo>
                  <a:lnTo>
                    <a:pt x="4" y="11"/>
                  </a:lnTo>
                  <a:lnTo>
                    <a:pt x="2" y="15"/>
                  </a:lnTo>
                  <a:lnTo>
                    <a:pt x="1" y="19"/>
                  </a:lnTo>
                  <a:lnTo>
                    <a:pt x="0" y="25"/>
                  </a:lnTo>
                  <a:lnTo>
                    <a:pt x="1" y="29"/>
                  </a:lnTo>
                  <a:lnTo>
                    <a:pt x="1" y="31"/>
                  </a:lnTo>
                  <a:lnTo>
                    <a:pt x="2" y="34"/>
                  </a:lnTo>
                  <a:lnTo>
                    <a:pt x="4" y="38"/>
                  </a:lnTo>
                  <a:lnTo>
                    <a:pt x="6" y="40"/>
                  </a:lnTo>
                  <a:lnTo>
                    <a:pt x="8" y="42"/>
                  </a:lnTo>
                  <a:lnTo>
                    <a:pt x="11" y="45"/>
                  </a:lnTo>
                  <a:lnTo>
                    <a:pt x="16" y="47"/>
                  </a:lnTo>
                  <a:lnTo>
                    <a:pt x="18" y="48"/>
                  </a:lnTo>
                  <a:lnTo>
                    <a:pt x="21" y="49"/>
                  </a:lnTo>
                  <a:lnTo>
                    <a:pt x="27" y="49"/>
                  </a:lnTo>
                  <a:lnTo>
                    <a:pt x="32" y="49"/>
                  </a:lnTo>
                  <a:lnTo>
                    <a:pt x="34" y="48"/>
                  </a:lnTo>
                  <a:lnTo>
                    <a:pt x="36" y="47"/>
                  </a:lnTo>
                  <a:lnTo>
                    <a:pt x="38" y="46"/>
                  </a:lnTo>
                  <a:lnTo>
                    <a:pt x="41" y="45"/>
                  </a:lnTo>
                  <a:lnTo>
                    <a:pt x="45" y="42"/>
                  </a:lnTo>
                  <a:lnTo>
                    <a:pt x="46" y="40"/>
                  </a:lnTo>
                  <a:lnTo>
                    <a:pt x="46" y="39"/>
                  </a:lnTo>
                  <a:lnTo>
                    <a:pt x="46" y="39"/>
                  </a:lnTo>
                  <a:lnTo>
                    <a:pt x="47" y="39"/>
                  </a:lnTo>
                  <a:lnTo>
                    <a:pt x="47" y="39"/>
                  </a:lnTo>
                  <a:lnTo>
                    <a:pt x="48" y="38"/>
                  </a:lnTo>
                  <a:lnTo>
                    <a:pt x="51" y="34"/>
                  </a:lnTo>
                  <a:lnTo>
                    <a:pt x="51" y="32"/>
                  </a:lnTo>
                  <a:lnTo>
                    <a:pt x="51" y="31"/>
                  </a:lnTo>
                  <a:lnTo>
                    <a:pt x="52" y="29"/>
                  </a:lnTo>
                  <a:lnTo>
                    <a:pt x="52" y="27"/>
                  </a:lnTo>
                  <a:lnTo>
                    <a:pt x="5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Freeform 26">
              <a:extLst>
                <a:ext uri="{FF2B5EF4-FFF2-40B4-BE49-F238E27FC236}">
                  <a16:creationId xmlns:a16="http://schemas.microsoft.com/office/drawing/2014/main" id="{85918ADB-FE93-A46E-1F72-9987A064813A}"/>
                </a:ext>
              </a:extLst>
            </p:cNvPr>
            <p:cNvSpPr>
              <a:spLocks/>
            </p:cNvSpPr>
            <p:nvPr/>
          </p:nvSpPr>
          <p:spPr bwMode="auto">
            <a:xfrm>
              <a:off x="1933" y="4884"/>
              <a:ext cx="68" cy="65"/>
            </a:xfrm>
            <a:custGeom>
              <a:avLst/>
              <a:gdLst>
                <a:gd name="T0" fmla="*/ 68 w 68"/>
                <a:gd name="T1" fmla="*/ 35 h 65"/>
                <a:gd name="T2" fmla="*/ 68 w 68"/>
                <a:gd name="T3" fmla="*/ 33 h 65"/>
                <a:gd name="T4" fmla="*/ 68 w 68"/>
                <a:gd name="T5" fmla="*/ 29 h 65"/>
                <a:gd name="T6" fmla="*/ 68 w 68"/>
                <a:gd name="T7" fmla="*/ 26 h 65"/>
                <a:gd name="T8" fmla="*/ 67 w 68"/>
                <a:gd name="T9" fmla="*/ 23 h 65"/>
                <a:gd name="T10" fmla="*/ 65 w 68"/>
                <a:gd name="T11" fmla="*/ 20 h 65"/>
                <a:gd name="T12" fmla="*/ 64 w 68"/>
                <a:gd name="T13" fmla="*/ 17 h 65"/>
                <a:gd name="T14" fmla="*/ 62 w 68"/>
                <a:gd name="T15" fmla="*/ 14 h 65"/>
                <a:gd name="T16" fmla="*/ 60 w 68"/>
                <a:gd name="T17" fmla="*/ 12 h 65"/>
                <a:gd name="T18" fmla="*/ 58 w 68"/>
                <a:gd name="T19" fmla="*/ 10 h 65"/>
                <a:gd name="T20" fmla="*/ 55 w 68"/>
                <a:gd name="T21" fmla="*/ 7 h 65"/>
                <a:gd name="T22" fmla="*/ 53 w 68"/>
                <a:gd name="T23" fmla="*/ 5 h 65"/>
                <a:gd name="T24" fmla="*/ 50 w 68"/>
                <a:gd name="T25" fmla="*/ 3 h 65"/>
                <a:gd name="T26" fmla="*/ 47 w 68"/>
                <a:gd name="T27" fmla="*/ 2 h 65"/>
                <a:gd name="T28" fmla="*/ 44 w 68"/>
                <a:gd name="T29" fmla="*/ 1 h 65"/>
                <a:gd name="T30" fmla="*/ 41 w 68"/>
                <a:gd name="T31" fmla="*/ 0 h 65"/>
                <a:gd name="T32" fmla="*/ 37 w 68"/>
                <a:gd name="T33" fmla="*/ 0 h 65"/>
                <a:gd name="T34" fmla="*/ 34 w 68"/>
                <a:gd name="T35" fmla="*/ 0 h 65"/>
                <a:gd name="T36" fmla="*/ 27 w 68"/>
                <a:gd name="T37" fmla="*/ 0 h 65"/>
                <a:gd name="T38" fmla="*/ 21 w 68"/>
                <a:gd name="T39" fmla="*/ 2 h 65"/>
                <a:gd name="T40" fmla="*/ 16 w 68"/>
                <a:gd name="T41" fmla="*/ 5 h 65"/>
                <a:gd name="T42" fmla="*/ 11 w 68"/>
                <a:gd name="T43" fmla="*/ 10 h 65"/>
                <a:gd name="T44" fmla="*/ 6 w 68"/>
                <a:gd name="T45" fmla="*/ 14 h 65"/>
                <a:gd name="T46" fmla="*/ 3 w 68"/>
                <a:gd name="T47" fmla="*/ 20 h 65"/>
                <a:gd name="T48" fmla="*/ 1 w 68"/>
                <a:gd name="T49" fmla="*/ 26 h 65"/>
                <a:gd name="T50" fmla="*/ 0 w 68"/>
                <a:gd name="T51" fmla="*/ 29 h 65"/>
                <a:gd name="T52" fmla="*/ 0 w 68"/>
                <a:gd name="T53" fmla="*/ 33 h 65"/>
                <a:gd name="T54" fmla="*/ 0 w 68"/>
                <a:gd name="T55" fmla="*/ 36 h 65"/>
                <a:gd name="T56" fmla="*/ 1 w 68"/>
                <a:gd name="T57" fmla="*/ 39 h 65"/>
                <a:gd name="T58" fmla="*/ 1 w 68"/>
                <a:gd name="T59" fmla="*/ 42 h 65"/>
                <a:gd name="T60" fmla="*/ 3 w 68"/>
                <a:gd name="T61" fmla="*/ 45 h 65"/>
                <a:gd name="T62" fmla="*/ 4 w 68"/>
                <a:gd name="T63" fmla="*/ 48 h 65"/>
                <a:gd name="T64" fmla="*/ 6 w 68"/>
                <a:gd name="T65" fmla="*/ 50 h 65"/>
                <a:gd name="T66" fmla="*/ 8 w 68"/>
                <a:gd name="T67" fmla="*/ 53 h 65"/>
                <a:gd name="T68" fmla="*/ 11 w 68"/>
                <a:gd name="T69" fmla="*/ 56 h 65"/>
                <a:gd name="T70" fmla="*/ 13 w 68"/>
                <a:gd name="T71" fmla="*/ 58 h 65"/>
                <a:gd name="T72" fmla="*/ 16 w 68"/>
                <a:gd name="T73" fmla="*/ 60 h 65"/>
                <a:gd name="T74" fmla="*/ 21 w 68"/>
                <a:gd name="T75" fmla="*/ 63 h 65"/>
                <a:gd name="T76" fmla="*/ 27 w 68"/>
                <a:gd name="T77" fmla="*/ 64 h 65"/>
                <a:gd name="T78" fmla="*/ 31 w 68"/>
                <a:gd name="T79" fmla="*/ 65 h 65"/>
                <a:gd name="T80" fmla="*/ 34 w 68"/>
                <a:gd name="T81" fmla="*/ 65 h 65"/>
                <a:gd name="T82" fmla="*/ 34 w 68"/>
                <a:gd name="T83" fmla="*/ 65 h 65"/>
                <a:gd name="T84" fmla="*/ 34 w 68"/>
                <a:gd name="T85" fmla="*/ 65 h 65"/>
                <a:gd name="T86" fmla="*/ 35 w 68"/>
                <a:gd name="T87" fmla="*/ 65 h 65"/>
                <a:gd name="T88" fmla="*/ 36 w 68"/>
                <a:gd name="T89" fmla="*/ 65 h 65"/>
                <a:gd name="T90" fmla="*/ 37 w 68"/>
                <a:gd name="T91" fmla="*/ 65 h 65"/>
                <a:gd name="T92" fmla="*/ 41 w 68"/>
                <a:gd name="T93" fmla="*/ 64 h 65"/>
                <a:gd name="T94" fmla="*/ 44 w 68"/>
                <a:gd name="T95" fmla="*/ 64 h 65"/>
                <a:gd name="T96" fmla="*/ 47 w 68"/>
                <a:gd name="T97" fmla="*/ 63 h 65"/>
                <a:gd name="T98" fmla="*/ 50 w 68"/>
                <a:gd name="T99" fmla="*/ 61 h 65"/>
                <a:gd name="T100" fmla="*/ 51 w 68"/>
                <a:gd name="T101" fmla="*/ 60 h 65"/>
                <a:gd name="T102" fmla="*/ 52 w 68"/>
                <a:gd name="T103" fmla="*/ 60 h 65"/>
                <a:gd name="T104" fmla="*/ 53 w 68"/>
                <a:gd name="T105" fmla="*/ 60 h 65"/>
                <a:gd name="T106" fmla="*/ 55 w 68"/>
                <a:gd name="T107" fmla="*/ 58 h 65"/>
                <a:gd name="T108" fmla="*/ 58 w 68"/>
                <a:gd name="T109" fmla="*/ 56 h 65"/>
                <a:gd name="T110" fmla="*/ 61 w 68"/>
                <a:gd name="T111" fmla="*/ 52 h 65"/>
                <a:gd name="T112" fmla="*/ 64 w 68"/>
                <a:gd name="T113" fmla="*/ 49 h 65"/>
                <a:gd name="T114" fmla="*/ 65 w 68"/>
                <a:gd name="T115" fmla="*/ 46 h 65"/>
                <a:gd name="T116" fmla="*/ 67 w 68"/>
                <a:gd name="T117" fmla="*/ 42 h 65"/>
                <a:gd name="T118" fmla="*/ 68 w 68"/>
                <a:gd name="T119" fmla="*/ 38 h 65"/>
                <a:gd name="T120" fmla="*/ 68 w 68"/>
                <a:gd name="T121" fmla="*/ 37 h 65"/>
                <a:gd name="T122" fmla="*/ 68 w 68"/>
                <a:gd name="T123" fmla="*/ 37 h 65"/>
                <a:gd name="T124" fmla="*/ 68 w 68"/>
                <a:gd name="T125" fmla="*/ 3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8" h="65">
                  <a:moveTo>
                    <a:pt x="68" y="35"/>
                  </a:moveTo>
                  <a:lnTo>
                    <a:pt x="68" y="33"/>
                  </a:lnTo>
                  <a:lnTo>
                    <a:pt x="68" y="29"/>
                  </a:lnTo>
                  <a:lnTo>
                    <a:pt x="68" y="26"/>
                  </a:lnTo>
                  <a:lnTo>
                    <a:pt x="67" y="23"/>
                  </a:lnTo>
                  <a:lnTo>
                    <a:pt x="65" y="20"/>
                  </a:lnTo>
                  <a:lnTo>
                    <a:pt x="64" y="17"/>
                  </a:lnTo>
                  <a:lnTo>
                    <a:pt x="62" y="14"/>
                  </a:lnTo>
                  <a:lnTo>
                    <a:pt x="60" y="12"/>
                  </a:lnTo>
                  <a:lnTo>
                    <a:pt x="58" y="10"/>
                  </a:lnTo>
                  <a:lnTo>
                    <a:pt x="55" y="7"/>
                  </a:lnTo>
                  <a:lnTo>
                    <a:pt x="53" y="5"/>
                  </a:lnTo>
                  <a:lnTo>
                    <a:pt x="50" y="3"/>
                  </a:lnTo>
                  <a:lnTo>
                    <a:pt x="47" y="2"/>
                  </a:lnTo>
                  <a:lnTo>
                    <a:pt x="44" y="1"/>
                  </a:lnTo>
                  <a:lnTo>
                    <a:pt x="41" y="0"/>
                  </a:lnTo>
                  <a:lnTo>
                    <a:pt x="37" y="0"/>
                  </a:lnTo>
                  <a:lnTo>
                    <a:pt x="34" y="0"/>
                  </a:lnTo>
                  <a:lnTo>
                    <a:pt x="27" y="0"/>
                  </a:lnTo>
                  <a:lnTo>
                    <a:pt x="21" y="2"/>
                  </a:lnTo>
                  <a:lnTo>
                    <a:pt x="16" y="5"/>
                  </a:lnTo>
                  <a:lnTo>
                    <a:pt x="11" y="10"/>
                  </a:lnTo>
                  <a:lnTo>
                    <a:pt x="6" y="14"/>
                  </a:lnTo>
                  <a:lnTo>
                    <a:pt x="3" y="20"/>
                  </a:lnTo>
                  <a:lnTo>
                    <a:pt x="1" y="26"/>
                  </a:lnTo>
                  <a:lnTo>
                    <a:pt x="0" y="29"/>
                  </a:lnTo>
                  <a:lnTo>
                    <a:pt x="0" y="33"/>
                  </a:lnTo>
                  <a:lnTo>
                    <a:pt x="0" y="36"/>
                  </a:lnTo>
                  <a:lnTo>
                    <a:pt x="1" y="39"/>
                  </a:lnTo>
                  <a:lnTo>
                    <a:pt x="1" y="42"/>
                  </a:lnTo>
                  <a:lnTo>
                    <a:pt x="3" y="45"/>
                  </a:lnTo>
                  <a:lnTo>
                    <a:pt x="4" y="48"/>
                  </a:lnTo>
                  <a:lnTo>
                    <a:pt x="6" y="50"/>
                  </a:lnTo>
                  <a:lnTo>
                    <a:pt x="8" y="53"/>
                  </a:lnTo>
                  <a:lnTo>
                    <a:pt x="11" y="56"/>
                  </a:lnTo>
                  <a:lnTo>
                    <a:pt x="13" y="58"/>
                  </a:lnTo>
                  <a:lnTo>
                    <a:pt x="16" y="60"/>
                  </a:lnTo>
                  <a:lnTo>
                    <a:pt x="21" y="63"/>
                  </a:lnTo>
                  <a:lnTo>
                    <a:pt x="27" y="64"/>
                  </a:lnTo>
                  <a:lnTo>
                    <a:pt x="31" y="65"/>
                  </a:lnTo>
                  <a:lnTo>
                    <a:pt x="34" y="65"/>
                  </a:lnTo>
                  <a:lnTo>
                    <a:pt x="34" y="65"/>
                  </a:lnTo>
                  <a:lnTo>
                    <a:pt x="34" y="65"/>
                  </a:lnTo>
                  <a:lnTo>
                    <a:pt x="35" y="65"/>
                  </a:lnTo>
                  <a:lnTo>
                    <a:pt x="36" y="65"/>
                  </a:lnTo>
                  <a:lnTo>
                    <a:pt x="37" y="65"/>
                  </a:lnTo>
                  <a:lnTo>
                    <a:pt x="41" y="64"/>
                  </a:lnTo>
                  <a:lnTo>
                    <a:pt x="44" y="64"/>
                  </a:lnTo>
                  <a:lnTo>
                    <a:pt x="47" y="63"/>
                  </a:lnTo>
                  <a:lnTo>
                    <a:pt x="50" y="61"/>
                  </a:lnTo>
                  <a:lnTo>
                    <a:pt x="51" y="60"/>
                  </a:lnTo>
                  <a:lnTo>
                    <a:pt x="52" y="60"/>
                  </a:lnTo>
                  <a:lnTo>
                    <a:pt x="53" y="60"/>
                  </a:lnTo>
                  <a:lnTo>
                    <a:pt x="55" y="58"/>
                  </a:lnTo>
                  <a:lnTo>
                    <a:pt x="58" y="56"/>
                  </a:lnTo>
                  <a:lnTo>
                    <a:pt x="61" y="52"/>
                  </a:lnTo>
                  <a:lnTo>
                    <a:pt x="64" y="49"/>
                  </a:lnTo>
                  <a:lnTo>
                    <a:pt x="65" y="46"/>
                  </a:lnTo>
                  <a:lnTo>
                    <a:pt x="67" y="42"/>
                  </a:lnTo>
                  <a:lnTo>
                    <a:pt x="68" y="38"/>
                  </a:lnTo>
                  <a:lnTo>
                    <a:pt x="68" y="37"/>
                  </a:lnTo>
                  <a:lnTo>
                    <a:pt x="68" y="37"/>
                  </a:lnTo>
                  <a:lnTo>
                    <a:pt x="68" y="35"/>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Freeform 27">
              <a:extLst>
                <a:ext uri="{FF2B5EF4-FFF2-40B4-BE49-F238E27FC236}">
                  <a16:creationId xmlns:a16="http://schemas.microsoft.com/office/drawing/2014/main" id="{943DADC1-F204-4D33-4DFB-FC6D8C9716A4}"/>
                </a:ext>
              </a:extLst>
            </p:cNvPr>
            <p:cNvSpPr>
              <a:spLocks/>
            </p:cNvSpPr>
            <p:nvPr/>
          </p:nvSpPr>
          <p:spPr bwMode="auto">
            <a:xfrm>
              <a:off x="1734" y="4809"/>
              <a:ext cx="67" cy="65"/>
            </a:xfrm>
            <a:custGeom>
              <a:avLst/>
              <a:gdLst>
                <a:gd name="T0" fmla="*/ 60 w 67"/>
                <a:gd name="T1" fmla="*/ 53 h 65"/>
                <a:gd name="T2" fmla="*/ 62 w 67"/>
                <a:gd name="T3" fmla="*/ 49 h 65"/>
                <a:gd name="T4" fmla="*/ 63 w 67"/>
                <a:gd name="T5" fmla="*/ 48 h 65"/>
                <a:gd name="T6" fmla="*/ 64 w 67"/>
                <a:gd name="T7" fmla="*/ 46 h 65"/>
                <a:gd name="T8" fmla="*/ 66 w 67"/>
                <a:gd name="T9" fmla="*/ 42 h 65"/>
                <a:gd name="T10" fmla="*/ 67 w 67"/>
                <a:gd name="T11" fmla="*/ 35 h 65"/>
                <a:gd name="T12" fmla="*/ 67 w 67"/>
                <a:gd name="T13" fmla="*/ 33 h 65"/>
                <a:gd name="T14" fmla="*/ 67 w 67"/>
                <a:gd name="T15" fmla="*/ 32 h 65"/>
                <a:gd name="T16" fmla="*/ 67 w 67"/>
                <a:gd name="T17" fmla="*/ 29 h 65"/>
                <a:gd name="T18" fmla="*/ 65 w 67"/>
                <a:gd name="T19" fmla="*/ 20 h 65"/>
                <a:gd name="T20" fmla="*/ 62 w 67"/>
                <a:gd name="T21" fmla="*/ 14 h 65"/>
                <a:gd name="T22" fmla="*/ 58 w 67"/>
                <a:gd name="T23" fmla="*/ 9 h 65"/>
                <a:gd name="T24" fmla="*/ 52 w 67"/>
                <a:gd name="T25" fmla="*/ 5 h 65"/>
                <a:gd name="T26" fmla="*/ 46 w 67"/>
                <a:gd name="T27" fmla="*/ 2 h 65"/>
                <a:gd name="T28" fmla="*/ 40 w 67"/>
                <a:gd name="T29" fmla="*/ 0 h 65"/>
                <a:gd name="T30" fmla="*/ 34 w 67"/>
                <a:gd name="T31" fmla="*/ 0 h 65"/>
                <a:gd name="T32" fmla="*/ 23 w 67"/>
                <a:gd name="T33" fmla="*/ 1 h 65"/>
                <a:gd name="T34" fmla="*/ 17 w 67"/>
                <a:gd name="T35" fmla="*/ 3 h 65"/>
                <a:gd name="T36" fmla="*/ 9 w 67"/>
                <a:gd name="T37" fmla="*/ 9 h 65"/>
                <a:gd name="T38" fmla="*/ 3 w 67"/>
                <a:gd name="T39" fmla="*/ 17 h 65"/>
                <a:gd name="T40" fmla="*/ 0 w 67"/>
                <a:gd name="T41" fmla="*/ 26 h 65"/>
                <a:gd name="T42" fmla="*/ 0 w 67"/>
                <a:gd name="T43" fmla="*/ 35 h 65"/>
                <a:gd name="T44" fmla="*/ 1 w 67"/>
                <a:gd name="T45" fmla="*/ 42 h 65"/>
                <a:gd name="T46" fmla="*/ 3 w 67"/>
                <a:gd name="T47" fmla="*/ 48 h 65"/>
                <a:gd name="T48" fmla="*/ 7 w 67"/>
                <a:gd name="T49" fmla="*/ 53 h 65"/>
                <a:gd name="T50" fmla="*/ 12 w 67"/>
                <a:gd name="T51" fmla="*/ 58 h 65"/>
                <a:gd name="T52" fmla="*/ 17 w 67"/>
                <a:gd name="T53" fmla="*/ 61 h 65"/>
                <a:gd name="T54" fmla="*/ 23 w 67"/>
                <a:gd name="T55" fmla="*/ 64 h 65"/>
                <a:gd name="T56" fmla="*/ 30 w 67"/>
                <a:gd name="T57" fmla="*/ 65 h 65"/>
                <a:gd name="T58" fmla="*/ 37 w 67"/>
                <a:gd name="T59" fmla="*/ 65 h 65"/>
                <a:gd name="T60" fmla="*/ 43 w 67"/>
                <a:gd name="T61" fmla="*/ 64 h 65"/>
                <a:gd name="T62" fmla="*/ 45 w 67"/>
                <a:gd name="T63" fmla="*/ 63 h 65"/>
                <a:gd name="T64" fmla="*/ 49 w 67"/>
                <a:gd name="T65" fmla="*/ 61 h 65"/>
                <a:gd name="T66" fmla="*/ 51 w 67"/>
                <a:gd name="T67" fmla="*/ 60 h 65"/>
                <a:gd name="T68" fmla="*/ 55 w 67"/>
                <a:gd name="T69" fmla="*/ 58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7" h="65">
                  <a:moveTo>
                    <a:pt x="58" y="56"/>
                  </a:moveTo>
                  <a:lnTo>
                    <a:pt x="60" y="53"/>
                  </a:lnTo>
                  <a:lnTo>
                    <a:pt x="62" y="50"/>
                  </a:lnTo>
                  <a:lnTo>
                    <a:pt x="62" y="49"/>
                  </a:lnTo>
                  <a:lnTo>
                    <a:pt x="62" y="49"/>
                  </a:lnTo>
                  <a:lnTo>
                    <a:pt x="63" y="48"/>
                  </a:lnTo>
                  <a:lnTo>
                    <a:pt x="64" y="47"/>
                  </a:lnTo>
                  <a:lnTo>
                    <a:pt x="64" y="46"/>
                  </a:lnTo>
                  <a:lnTo>
                    <a:pt x="65" y="45"/>
                  </a:lnTo>
                  <a:lnTo>
                    <a:pt x="66" y="42"/>
                  </a:lnTo>
                  <a:lnTo>
                    <a:pt x="67" y="39"/>
                  </a:lnTo>
                  <a:lnTo>
                    <a:pt x="67" y="35"/>
                  </a:lnTo>
                  <a:lnTo>
                    <a:pt x="67" y="34"/>
                  </a:lnTo>
                  <a:lnTo>
                    <a:pt x="67" y="33"/>
                  </a:lnTo>
                  <a:lnTo>
                    <a:pt x="67" y="32"/>
                  </a:lnTo>
                  <a:lnTo>
                    <a:pt x="67" y="32"/>
                  </a:lnTo>
                  <a:lnTo>
                    <a:pt x="67" y="32"/>
                  </a:lnTo>
                  <a:lnTo>
                    <a:pt x="67" y="29"/>
                  </a:lnTo>
                  <a:lnTo>
                    <a:pt x="67" y="26"/>
                  </a:lnTo>
                  <a:lnTo>
                    <a:pt x="65" y="20"/>
                  </a:lnTo>
                  <a:lnTo>
                    <a:pt x="63" y="17"/>
                  </a:lnTo>
                  <a:lnTo>
                    <a:pt x="62" y="14"/>
                  </a:lnTo>
                  <a:lnTo>
                    <a:pt x="60" y="12"/>
                  </a:lnTo>
                  <a:lnTo>
                    <a:pt x="58" y="9"/>
                  </a:lnTo>
                  <a:lnTo>
                    <a:pt x="55" y="7"/>
                  </a:lnTo>
                  <a:lnTo>
                    <a:pt x="52" y="5"/>
                  </a:lnTo>
                  <a:lnTo>
                    <a:pt x="49" y="3"/>
                  </a:lnTo>
                  <a:lnTo>
                    <a:pt x="46" y="2"/>
                  </a:lnTo>
                  <a:lnTo>
                    <a:pt x="43" y="1"/>
                  </a:lnTo>
                  <a:lnTo>
                    <a:pt x="40" y="0"/>
                  </a:lnTo>
                  <a:lnTo>
                    <a:pt x="37" y="0"/>
                  </a:lnTo>
                  <a:lnTo>
                    <a:pt x="34" y="0"/>
                  </a:lnTo>
                  <a:lnTo>
                    <a:pt x="27" y="0"/>
                  </a:lnTo>
                  <a:lnTo>
                    <a:pt x="23" y="1"/>
                  </a:lnTo>
                  <a:lnTo>
                    <a:pt x="20" y="2"/>
                  </a:lnTo>
                  <a:lnTo>
                    <a:pt x="17" y="3"/>
                  </a:lnTo>
                  <a:lnTo>
                    <a:pt x="15" y="5"/>
                  </a:lnTo>
                  <a:lnTo>
                    <a:pt x="9" y="9"/>
                  </a:lnTo>
                  <a:lnTo>
                    <a:pt x="5" y="14"/>
                  </a:lnTo>
                  <a:lnTo>
                    <a:pt x="3" y="17"/>
                  </a:lnTo>
                  <a:lnTo>
                    <a:pt x="2" y="20"/>
                  </a:lnTo>
                  <a:lnTo>
                    <a:pt x="0" y="26"/>
                  </a:lnTo>
                  <a:lnTo>
                    <a:pt x="0" y="32"/>
                  </a:lnTo>
                  <a:lnTo>
                    <a:pt x="0" y="35"/>
                  </a:lnTo>
                  <a:lnTo>
                    <a:pt x="0" y="39"/>
                  </a:lnTo>
                  <a:lnTo>
                    <a:pt x="1" y="42"/>
                  </a:lnTo>
                  <a:lnTo>
                    <a:pt x="2" y="45"/>
                  </a:lnTo>
                  <a:lnTo>
                    <a:pt x="3" y="48"/>
                  </a:lnTo>
                  <a:lnTo>
                    <a:pt x="5" y="50"/>
                  </a:lnTo>
                  <a:lnTo>
                    <a:pt x="7" y="53"/>
                  </a:lnTo>
                  <a:lnTo>
                    <a:pt x="9" y="56"/>
                  </a:lnTo>
                  <a:lnTo>
                    <a:pt x="12" y="58"/>
                  </a:lnTo>
                  <a:lnTo>
                    <a:pt x="15" y="60"/>
                  </a:lnTo>
                  <a:lnTo>
                    <a:pt x="17" y="61"/>
                  </a:lnTo>
                  <a:lnTo>
                    <a:pt x="20" y="63"/>
                  </a:lnTo>
                  <a:lnTo>
                    <a:pt x="23" y="64"/>
                  </a:lnTo>
                  <a:lnTo>
                    <a:pt x="27" y="65"/>
                  </a:lnTo>
                  <a:lnTo>
                    <a:pt x="30" y="65"/>
                  </a:lnTo>
                  <a:lnTo>
                    <a:pt x="34" y="65"/>
                  </a:lnTo>
                  <a:lnTo>
                    <a:pt x="37" y="65"/>
                  </a:lnTo>
                  <a:lnTo>
                    <a:pt x="40" y="65"/>
                  </a:lnTo>
                  <a:lnTo>
                    <a:pt x="43" y="64"/>
                  </a:lnTo>
                  <a:lnTo>
                    <a:pt x="44" y="63"/>
                  </a:lnTo>
                  <a:lnTo>
                    <a:pt x="45" y="63"/>
                  </a:lnTo>
                  <a:lnTo>
                    <a:pt x="46" y="63"/>
                  </a:lnTo>
                  <a:lnTo>
                    <a:pt x="49" y="61"/>
                  </a:lnTo>
                  <a:lnTo>
                    <a:pt x="51" y="60"/>
                  </a:lnTo>
                  <a:lnTo>
                    <a:pt x="51" y="60"/>
                  </a:lnTo>
                  <a:lnTo>
                    <a:pt x="52" y="60"/>
                  </a:lnTo>
                  <a:lnTo>
                    <a:pt x="55" y="58"/>
                  </a:lnTo>
                  <a:lnTo>
                    <a:pt x="58" y="56"/>
                  </a:lnTo>
                  <a:close/>
                </a:path>
              </a:pathLst>
            </a:custGeom>
            <a:solidFill>
              <a:srgbClr val="0C23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Freeform 28">
              <a:extLst>
                <a:ext uri="{FF2B5EF4-FFF2-40B4-BE49-F238E27FC236}">
                  <a16:creationId xmlns:a16="http://schemas.microsoft.com/office/drawing/2014/main" id="{862ED584-FCE2-AAA2-7D33-D890FC0835EE}"/>
                </a:ext>
              </a:extLst>
            </p:cNvPr>
            <p:cNvSpPr>
              <a:spLocks/>
            </p:cNvSpPr>
            <p:nvPr/>
          </p:nvSpPr>
          <p:spPr bwMode="auto">
            <a:xfrm>
              <a:off x="1844" y="4809"/>
              <a:ext cx="67" cy="64"/>
            </a:xfrm>
            <a:custGeom>
              <a:avLst/>
              <a:gdLst>
                <a:gd name="T0" fmla="*/ 0 w 67"/>
                <a:gd name="T1" fmla="*/ 35 h 64"/>
                <a:gd name="T2" fmla="*/ 1 w 67"/>
                <a:gd name="T3" fmla="*/ 41 h 64"/>
                <a:gd name="T4" fmla="*/ 3 w 67"/>
                <a:gd name="T5" fmla="*/ 46 h 64"/>
                <a:gd name="T6" fmla="*/ 7 w 67"/>
                <a:gd name="T7" fmla="*/ 51 h 64"/>
                <a:gd name="T8" fmla="*/ 12 w 67"/>
                <a:gd name="T9" fmla="*/ 56 h 64"/>
                <a:gd name="T10" fmla="*/ 17 w 67"/>
                <a:gd name="T11" fmla="*/ 60 h 64"/>
                <a:gd name="T12" fmla="*/ 23 w 67"/>
                <a:gd name="T13" fmla="*/ 62 h 64"/>
                <a:gd name="T14" fmla="*/ 30 w 67"/>
                <a:gd name="T15" fmla="*/ 64 h 64"/>
                <a:gd name="T16" fmla="*/ 33 w 67"/>
                <a:gd name="T17" fmla="*/ 64 h 64"/>
                <a:gd name="T18" fmla="*/ 34 w 67"/>
                <a:gd name="T19" fmla="*/ 64 h 64"/>
                <a:gd name="T20" fmla="*/ 37 w 67"/>
                <a:gd name="T21" fmla="*/ 64 h 64"/>
                <a:gd name="T22" fmla="*/ 43 w 67"/>
                <a:gd name="T23" fmla="*/ 62 h 64"/>
                <a:gd name="T24" fmla="*/ 45 w 67"/>
                <a:gd name="T25" fmla="*/ 62 h 64"/>
                <a:gd name="T26" fmla="*/ 49 w 67"/>
                <a:gd name="T27" fmla="*/ 60 h 64"/>
                <a:gd name="T28" fmla="*/ 55 w 67"/>
                <a:gd name="T29" fmla="*/ 56 h 64"/>
                <a:gd name="T30" fmla="*/ 60 w 67"/>
                <a:gd name="T31" fmla="*/ 51 h 64"/>
                <a:gd name="T32" fmla="*/ 62 w 67"/>
                <a:gd name="T33" fmla="*/ 48 h 64"/>
                <a:gd name="T34" fmla="*/ 64 w 67"/>
                <a:gd name="T35" fmla="*/ 46 h 64"/>
                <a:gd name="T36" fmla="*/ 66 w 67"/>
                <a:gd name="T37" fmla="*/ 41 h 64"/>
                <a:gd name="T38" fmla="*/ 67 w 67"/>
                <a:gd name="T39" fmla="*/ 35 h 64"/>
                <a:gd name="T40" fmla="*/ 67 w 67"/>
                <a:gd name="T41" fmla="*/ 28 h 64"/>
                <a:gd name="T42" fmla="*/ 65 w 67"/>
                <a:gd name="T43" fmla="*/ 19 h 64"/>
                <a:gd name="T44" fmla="*/ 60 w 67"/>
                <a:gd name="T45" fmla="*/ 11 h 64"/>
                <a:gd name="T46" fmla="*/ 55 w 67"/>
                <a:gd name="T47" fmla="*/ 6 h 64"/>
                <a:gd name="T48" fmla="*/ 49 w 67"/>
                <a:gd name="T49" fmla="*/ 3 h 64"/>
                <a:gd name="T50" fmla="*/ 43 w 67"/>
                <a:gd name="T51" fmla="*/ 1 h 64"/>
                <a:gd name="T52" fmla="*/ 37 w 67"/>
                <a:gd name="T53" fmla="*/ 0 h 64"/>
                <a:gd name="T54" fmla="*/ 27 w 67"/>
                <a:gd name="T55" fmla="*/ 0 h 64"/>
                <a:gd name="T56" fmla="*/ 20 w 67"/>
                <a:gd name="T57" fmla="*/ 2 h 64"/>
                <a:gd name="T58" fmla="*/ 15 w 67"/>
                <a:gd name="T59" fmla="*/ 5 h 64"/>
                <a:gd name="T60" fmla="*/ 5 w 67"/>
                <a:gd name="T61" fmla="*/ 14 h 64"/>
                <a:gd name="T62" fmla="*/ 0 w 67"/>
                <a:gd name="T63" fmla="*/ 25 h 64"/>
                <a:gd name="T64" fmla="*/ 0 w 67"/>
                <a:gd name="T65"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7" h="64">
                  <a:moveTo>
                    <a:pt x="0" y="32"/>
                  </a:moveTo>
                  <a:lnTo>
                    <a:pt x="0" y="35"/>
                  </a:lnTo>
                  <a:lnTo>
                    <a:pt x="0" y="38"/>
                  </a:lnTo>
                  <a:lnTo>
                    <a:pt x="1" y="41"/>
                  </a:lnTo>
                  <a:lnTo>
                    <a:pt x="2" y="44"/>
                  </a:lnTo>
                  <a:lnTo>
                    <a:pt x="3" y="46"/>
                  </a:lnTo>
                  <a:lnTo>
                    <a:pt x="5" y="49"/>
                  </a:lnTo>
                  <a:lnTo>
                    <a:pt x="7" y="51"/>
                  </a:lnTo>
                  <a:lnTo>
                    <a:pt x="9" y="54"/>
                  </a:lnTo>
                  <a:lnTo>
                    <a:pt x="12" y="56"/>
                  </a:lnTo>
                  <a:lnTo>
                    <a:pt x="15" y="58"/>
                  </a:lnTo>
                  <a:lnTo>
                    <a:pt x="17" y="60"/>
                  </a:lnTo>
                  <a:lnTo>
                    <a:pt x="20" y="61"/>
                  </a:lnTo>
                  <a:lnTo>
                    <a:pt x="23" y="62"/>
                  </a:lnTo>
                  <a:lnTo>
                    <a:pt x="27" y="63"/>
                  </a:lnTo>
                  <a:lnTo>
                    <a:pt x="30" y="64"/>
                  </a:lnTo>
                  <a:lnTo>
                    <a:pt x="33" y="64"/>
                  </a:lnTo>
                  <a:lnTo>
                    <a:pt x="33" y="64"/>
                  </a:lnTo>
                  <a:lnTo>
                    <a:pt x="34" y="64"/>
                  </a:lnTo>
                  <a:lnTo>
                    <a:pt x="34" y="64"/>
                  </a:lnTo>
                  <a:lnTo>
                    <a:pt x="35" y="64"/>
                  </a:lnTo>
                  <a:lnTo>
                    <a:pt x="37" y="64"/>
                  </a:lnTo>
                  <a:lnTo>
                    <a:pt x="40" y="63"/>
                  </a:lnTo>
                  <a:lnTo>
                    <a:pt x="43" y="62"/>
                  </a:lnTo>
                  <a:lnTo>
                    <a:pt x="44" y="62"/>
                  </a:lnTo>
                  <a:lnTo>
                    <a:pt x="45" y="62"/>
                  </a:lnTo>
                  <a:lnTo>
                    <a:pt x="47" y="61"/>
                  </a:lnTo>
                  <a:lnTo>
                    <a:pt x="49" y="60"/>
                  </a:lnTo>
                  <a:lnTo>
                    <a:pt x="52" y="58"/>
                  </a:lnTo>
                  <a:lnTo>
                    <a:pt x="55" y="56"/>
                  </a:lnTo>
                  <a:lnTo>
                    <a:pt x="58" y="54"/>
                  </a:lnTo>
                  <a:lnTo>
                    <a:pt x="60" y="51"/>
                  </a:lnTo>
                  <a:lnTo>
                    <a:pt x="62" y="49"/>
                  </a:lnTo>
                  <a:lnTo>
                    <a:pt x="62" y="48"/>
                  </a:lnTo>
                  <a:lnTo>
                    <a:pt x="63" y="47"/>
                  </a:lnTo>
                  <a:lnTo>
                    <a:pt x="64" y="46"/>
                  </a:lnTo>
                  <a:lnTo>
                    <a:pt x="65" y="44"/>
                  </a:lnTo>
                  <a:lnTo>
                    <a:pt x="66" y="41"/>
                  </a:lnTo>
                  <a:lnTo>
                    <a:pt x="67" y="38"/>
                  </a:lnTo>
                  <a:lnTo>
                    <a:pt x="67" y="35"/>
                  </a:lnTo>
                  <a:lnTo>
                    <a:pt x="67" y="32"/>
                  </a:lnTo>
                  <a:lnTo>
                    <a:pt x="67" y="28"/>
                  </a:lnTo>
                  <a:lnTo>
                    <a:pt x="67" y="25"/>
                  </a:lnTo>
                  <a:lnTo>
                    <a:pt x="65" y="19"/>
                  </a:lnTo>
                  <a:lnTo>
                    <a:pt x="62" y="14"/>
                  </a:lnTo>
                  <a:lnTo>
                    <a:pt x="60" y="11"/>
                  </a:lnTo>
                  <a:lnTo>
                    <a:pt x="58" y="9"/>
                  </a:lnTo>
                  <a:lnTo>
                    <a:pt x="55" y="6"/>
                  </a:lnTo>
                  <a:lnTo>
                    <a:pt x="52" y="5"/>
                  </a:lnTo>
                  <a:lnTo>
                    <a:pt x="49" y="3"/>
                  </a:lnTo>
                  <a:lnTo>
                    <a:pt x="47" y="2"/>
                  </a:lnTo>
                  <a:lnTo>
                    <a:pt x="43" y="1"/>
                  </a:lnTo>
                  <a:lnTo>
                    <a:pt x="40" y="0"/>
                  </a:lnTo>
                  <a:lnTo>
                    <a:pt x="37" y="0"/>
                  </a:lnTo>
                  <a:lnTo>
                    <a:pt x="33" y="0"/>
                  </a:lnTo>
                  <a:lnTo>
                    <a:pt x="27" y="0"/>
                  </a:lnTo>
                  <a:lnTo>
                    <a:pt x="23" y="1"/>
                  </a:lnTo>
                  <a:lnTo>
                    <a:pt x="20" y="2"/>
                  </a:lnTo>
                  <a:lnTo>
                    <a:pt x="17" y="3"/>
                  </a:lnTo>
                  <a:lnTo>
                    <a:pt x="15" y="5"/>
                  </a:lnTo>
                  <a:lnTo>
                    <a:pt x="9" y="9"/>
                  </a:lnTo>
                  <a:lnTo>
                    <a:pt x="5" y="14"/>
                  </a:lnTo>
                  <a:lnTo>
                    <a:pt x="2" y="19"/>
                  </a:lnTo>
                  <a:lnTo>
                    <a:pt x="0" y="25"/>
                  </a:lnTo>
                  <a:lnTo>
                    <a:pt x="0" y="28"/>
                  </a:lnTo>
                  <a:lnTo>
                    <a:pt x="0" y="3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Freeform 29">
              <a:extLst>
                <a:ext uri="{FF2B5EF4-FFF2-40B4-BE49-F238E27FC236}">
                  <a16:creationId xmlns:a16="http://schemas.microsoft.com/office/drawing/2014/main" id="{BF5D631D-1029-E073-17D4-22BC43006560}"/>
                </a:ext>
              </a:extLst>
            </p:cNvPr>
            <p:cNvSpPr>
              <a:spLocks/>
            </p:cNvSpPr>
            <p:nvPr/>
          </p:nvSpPr>
          <p:spPr bwMode="auto">
            <a:xfrm>
              <a:off x="1629" y="4864"/>
              <a:ext cx="68" cy="64"/>
            </a:xfrm>
            <a:custGeom>
              <a:avLst/>
              <a:gdLst>
                <a:gd name="T0" fmla="*/ 27 w 68"/>
                <a:gd name="T1" fmla="*/ 1 h 64"/>
                <a:gd name="T2" fmla="*/ 21 w 68"/>
                <a:gd name="T3" fmla="*/ 2 h 64"/>
                <a:gd name="T4" fmla="*/ 15 w 68"/>
                <a:gd name="T5" fmla="*/ 5 h 64"/>
                <a:gd name="T6" fmla="*/ 5 w 68"/>
                <a:gd name="T7" fmla="*/ 14 h 64"/>
                <a:gd name="T8" fmla="*/ 2 w 68"/>
                <a:gd name="T9" fmla="*/ 20 h 64"/>
                <a:gd name="T10" fmla="*/ 0 w 68"/>
                <a:gd name="T11" fmla="*/ 26 h 64"/>
                <a:gd name="T12" fmla="*/ 0 w 68"/>
                <a:gd name="T13" fmla="*/ 35 h 64"/>
                <a:gd name="T14" fmla="*/ 1 w 68"/>
                <a:gd name="T15" fmla="*/ 41 h 64"/>
                <a:gd name="T16" fmla="*/ 4 w 68"/>
                <a:gd name="T17" fmla="*/ 47 h 64"/>
                <a:gd name="T18" fmla="*/ 7 w 68"/>
                <a:gd name="T19" fmla="*/ 52 h 64"/>
                <a:gd name="T20" fmla="*/ 12 w 68"/>
                <a:gd name="T21" fmla="*/ 57 h 64"/>
                <a:gd name="T22" fmla="*/ 18 w 68"/>
                <a:gd name="T23" fmla="*/ 60 h 64"/>
                <a:gd name="T24" fmla="*/ 24 w 68"/>
                <a:gd name="T25" fmla="*/ 63 h 64"/>
                <a:gd name="T26" fmla="*/ 30 w 68"/>
                <a:gd name="T27" fmla="*/ 64 h 64"/>
                <a:gd name="T28" fmla="*/ 34 w 68"/>
                <a:gd name="T29" fmla="*/ 64 h 64"/>
                <a:gd name="T30" fmla="*/ 35 w 68"/>
                <a:gd name="T31" fmla="*/ 64 h 64"/>
                <a:gd name="T32" fmla="*/ 37 w 68"/>
                <a:gd name="T33" fmla="*/ 64 h 64"/>
                <a:gd name="T34" fmla="*/ 44 w 68"/>
                <a:gd name="T35" fmla="*/ 63 h 64"/>
                <a:gd name="T36" fmla="*/ 45 w 68"/>
                <a:gd name="T37" fmla="*/ 62 h 64"/>
                <a:gd name="T38" fmla="*/ 50 w 68"/>
                <a:gd name="T39" fmla="*/ 60 h 64"/>
                <a:gd name="T40" fmla="*/ 55 w 68"/>
                <a:gd name="T41" fmla="*/ 57 h 64"/>
                <a:gd name="T42" fmla="*/ 60 w 68"/>
                <a:gd name="T43" fmla="*/ 52 h 64"/>
                <a:gd name="T44" fmla="*/ 62 w 68"/>
                <a:gd name="T45" fmla="*/ 49 h 64"/>
                <a:gd name="T46" fmla="*/ 64 w 68"/>
                <a:gd name="T47" fmla="*/ 47 h 64"/>
                <a:gd name="T48" fmla="*/ 66 w 68"/>
                <a:gd name="T49" fmla="*/ 43 h 64"/>
                <a:gd name="T50" fmla="*/ 66 w 68"/>
                <a:gd name="T51" fmla="*/ 41 h 64"/>
                <a:gd name="T52" fmla="*/ 68 w 68"/>
                <a:gd name="T53" fmla="*/ 35 h 64"/>
                <a:gd name="T54" fmla="*/ 67 w 68"/>
                <a:gd name="T55" fmla="*/ 26 h 64"/>
                <a:gd name="T56" fmla="*/ 65 w 68"/>
                <a:gd name="T57" fmla="*/ 20 h 64"/>
                <a:gd name="T58" fmla="*/ 62 w 68"/>
                <a:gd name="T59" fmla="*/ 14 h 64"/>
                <a:gd name="T60" fmla="*/ 58 w 68"/>
                <a:gd name="T61" fmla="*/ 9 h 64"/>
                <a:gd name="T62" fmla="*/ 53 w 68"/>
                <a:gd name="T63" fmla="*/ 5 h 64"/>
                <a:gd name="T64" fmla="*/ 47 w 68"/>
                <a:gd name="T65" fmla="*/ 2 h 64"/>
                <a:gd name="T66" fmla="*/ 40 w 68"/>
                <a:gd name="T67" fmla="*/ 1 h 64"/>
                <a:gd name="T68" fmla="*/ 34 w 68"/>
                <a:gd name="T69"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8" h="64">
                  <a:moveTo>
                    <a:pt x="34" y="0"/>
                  </a:moveTo>
                  <a:lnTo>
                    <a:pt x="27" y="1"/>
                  </a:lnTo>
                  <a:lnTo>
                    <a:pt x="24" y="1"/>
                  </a:lnTo>
                  <a:lnTo>
                    <a:pt x="21" y="2"/>
                  </a:lnTo>
                  <a:lnTo>
                    <a:pt x="18" y="4"/>
                  </a:lnTo>
                  <a:lnTo>
                    <a:pt x="15" y="5"/>
                  </a:lnTo>
                  <a:lnTo>
                    <a:pt x="10" y="9"/>
                  </a:lnTo>
                  <a:lnTo>
                    <a:pt x="5" y="14"/>
                  </a:lnTo>
                  <a:lnTo>
                    <a:pt x="4" y="17"/>
                  </a:lnTo>
                  <a:lnTo>
                    <a:pt x="2" y="20"/>
                  </a:lnTo>
                  <a:lnTo>
                    <a:pt x="1" y="22"/>
                  </a:lnTo>
                  <a:lnTo>
                    <a:pt x="0" y="26"/>
                  </a:lnTo>
                  <a:lnTo>
                    <a:pt x="0" y="32"/>
                  </a:lnTo>
                  <a:lnTo>
                    <a:pt x="0" y="35"/>
                  </a:lnTo>
                  <a:lnTo>
                    <a:pt x="0" y="38"/>
                  </a:lnTo>
                  <a:lnTo>
                    <a:pt x="1" y="41"/>
                  </a:lnTo>
                  <a:lnTo>
                    <a:pt x="2" y="44"/>
                  </a:lnTo>
                  <a:lnTo>
                    <a:pt x="4" y="47"/>
                  </a:lnTo>
                  <a:lnTo>
                    <a:pt x="5" y="49"/>
                  </a:lnTo>
                  <a:lnTo>
                    <a:pt x="7" y="52"/>
                  </a:lnTo>
                  <a:lnTo>
                    <a:pt x="10" y="55"/>
                  </a:lnTo>
                  <a:lnTo>
                    <a:pt x="12" y="57"/>
                  </a:lnTo>
                  <a:lnTo>
                    <a:pt x="15" y="59"/>
                  </a:lnTo>
                  <a:lnTo>
                    <a:pt x="18" y="60"/>
                  </a:lnTo>
                  <a:lnTo>
                    <a:pt x="21" y="62"/>
                  </a:lnTo>
                  <a:lnTo>
                    <a:pt x="24" y="63"/>
                  </a:lnTo>
                  <a:lnTo>
                    <a:pt x="27" y="64"/>
                  </a:lnTo>
                  <a:lnTo>
                    <a:pt x="30" y="64"/>
                  </a:lnTo>
                  <a:lnTo>
                    <a:pt x="34" y="64"/>
                  </a:lnTo>
                  <a:lnTo>
                    <a:pt x="34" y="64"/>
                  </a:lnTo>
                  <a:lnTo>
                    <a:pt x="34" y="64"/>
                  </a:lnTo>
                  <a:lnTo>
                    <a:pt x="35" y="64"/>
                  </a:lnTo>
                  <a:lnTo>
                    <a:pt x="35" y="64"/>
                  </a:lnTo>
                  <a:lnTo>
                    <a:pt x="37" y="64"/>
                  </a:lnTo>
                  <a:lnTo>
                    <a:pt x="40" y="64"/>
                  </a:lnTo>
                  <a:lnTo>
                    <a:pt x="44" y="63"/>
                  </a:lnTo>
                  <a:lnTo>
                    <a:pt x="44" y="62"/>
                  </a:lnTo>
                  <a:lnTo>
                    <a:pt x="45" y="62"/>
                  </a:lnTo>
                  <a:lnTo>
                    <a:pt x="47" y="62"/>
                  </a:lnTo>
                  <a:lnTo>
                    <a:pt x="50" y="60"/>
                  </a:lnTo>
                  <a:lnTo>
                    <a:pt x="53" y="59"/>
                  </a:lnTo>
                  <a:lnTo>
                    <a:pt x="55" y="57"/>
                  </a:lnTo>
                  <a:lnTo>
                    <a:pt x="58" y="55"/>
                  </a:lnTo>
                  <a:lnTo>
                    <a:pt x="60" y="52"/>
                  </a:lnTo>
                  <a:lnTo>
                    <a:pt x="62" y="49"/>
                  </a:lnTo>
                  <a:lnTo>
                    <a:pt x="62" y="49"/>
                  </a:lnTo>
                  <a:lnTo>
                    <a:pt x="63" y="48"/>
                  </a:lnTo>
                  <a:lnTo>
                    <a:pt x="64" y="47"/>
                  </a:lnTo>
                  <a:lnTo>
                    <a:pt x="65" y="44"/>
                  </a:lnTo>
                  <a:lnTo>
                    <a:pt x="66" y="43"/>
                  </a:lnTo>
                  <a:lnTo>
                    <a:pt x="66" y="42"/>
                  </a:lnTo>
                  <a:lnTo>
                    <a:pt x="66" y="41"/>
                  </a:lnTo>
                  <a:lnTo>
                    <a:pt x="67" y="38"/>
                  </a:lnTo>
                  <a:lnTo>
                    <a:pt x="68" y="35"/>
                  </a:lnTo>
                  <a:lnTo>
                    <a:pt x="68" y="32"/>
                  </a:lnTo>
                  <a:lnTo>
                    <a:pt x="67" y="26"/>
                  </a:lnTo>
                  <a:lnTo>
                    <a:pt x="66" y="22"/>
                  </a:lnTo>
                  <a:lnTo>
                    <a:pt x="65" y="20"/>
                  </a:lnTo>
                  <a:lnTo>
                    <a:pt x="64" y="17"/>
                  </a:lnTo>
                  <a:lnTo>
                    <a:pt x="62" y="14"/>
                  </a:lnTo>
                  <a:lnTo>
                    <a:pt x="60" y="12"/>
                  </a:lnTo>
                  <a:lnTo>
                    <a:pt x="58" y="9"/>
                  </a:lnTo>
                  <a:lnTo>
                    <a:pt x="55" y="7"/>
                  </a:lnTo>
                  <a:lnTo>
                    <a:pt x="53" y="5"/>
                  </a:lnTo>
                  <a:lnTo>
                    <a:pt x="50" y="4"/>
                  </a:lnTo>
                  <a:lnTo>
                    <a:pt x="47" y="2"/>
                  </a:lnTo>
                  <a:lnTo>
                    <a:pt x="44" y="1"/>
                  </a:lnTo>
                  <a:lnTo>
                    <a:pt x="40" y="1"/>
                  </a:lnTo>
                  <a:lnTo>
                    <a:pt x="37" y="0"/>
                  </a:lnTo>
                  <a:lnTo>
                    <a:pt x="34" y="0"/>
                  </a:lnTo>
                  <a:close/>
                </a:path>
              </a:pathLst>
            </a:custGeom>
            <a:solidFill>
              <a:srgbClr val="0C23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30">
              <a:extLst>
                <a:ext uri="{FF2B5EF4-FFF2-40B4-BE49-F238E27FC236}">
                  <a16:creationId xmlns:a16="http://schemas.microsoft.com/office/drawing/2014/main" id="{A2A390F7-1DB6-9768-BC42-EAA23634CC34}"/>
                </a:ext>
              </a:extLst>
            </p:cNvPr>
            <p:cNvSpPr>
              <a:spLocks/>
            </p:cNvSpPr>
            <p:nvPr/>
          </p:nvSpPr>
          <p:spPr bwMode="auto">
            <a:xfrm>
              <a:off x="1728" y="4912"/>
              <a:ext cx="69" cy="64"/>
            </a:xfrm>
            <a:custGeom>
              <a:avLst/>
              <a:gdLst>
                <a:gd name="T0" fmla="*/ 10 w 69"/>
                <a:gd name="T1" fmla="*/ 10 h 64"/>
                <a:gd name="T2" fmla="*/ 5 w 69"/>
                <a:gd name="T3" fmla="*/ 15 h 64"/>
                <a:gd name="T4" fmla="*/ 4 w 69"/>
                <a:gd name="T5" fmla="*/ 17 h 64"/>
                <a:gd name="T6" fmla="*/ 3 w 69"/>
                <a:gd name="T7" fmla="*/ 20 h 64"/>
                <a:gd name="T8" fmla="*/ 1 w 69"/>
                <a:gd name="T9" fmla="*/ 23 h 64"/>
                <a:gd name="T10" fmla="*/ 1 w 69"/>
                <a:gd name="T11" fmla="*/ 26 h 64"/>
                <a:gd name="T12" fmla="*/ 0 w 69"/>
                <a:gd name="T13" fmla="*/ 32 h 64"/>
                <a:gd name="T14" fmla="*/ 1 w 69"/>
                <a:gd name="T15" fmla="*/ 38 h 64"/>
                <a:gd name="T16" fmla="*/ 1 w 69"/>
                <a:gd name="T17" fmla="*/ 41 h 64"/>
                <a:gd name="T18" fmla="*/ 3 w 69"/>
                <a:gd name="T19" fmla="*/ 44 h 64"/>
                <a:gd name="T20" fmla="*/ 4 w 69"/>
                <a:gd name="T21" fmla="*/ 47 h 64"/>
                <a:gd name="T22" fmla="*/ 5 w 69"/>
                <a:gd name="T23" fmla="*/ 50 h 64"/>
                <a:gd name="T24" fmla="*/ 8 w 69"/>
                <a:gd name="T25" fmla="*/ 52 h 64"/>
                <a:gd name="T26" fmla="*/ 10 w 69"/>
                <a:gd name="T27" fmla="*/ 55 h 64"/>
                <a:gd name="T28" fmla="*/ 13 w 69"/>
                <a:gd name="T29" fmla="*/ 57 h 64"/>
                <a:gd name="T30" fmla="*/ 15 w 69"/>
                <a:gd name="T31" fmla="*/ 59 h 64"/>
                <a:gd name="T32" fmla="*/ 18 w 69"/>
                <a:gd name="T33" fmla="*/ 60 h 64"/>
                <a:gd name="T34" fmla="*/ 21 w 69"/>
                <a:gd name="T35" fmla="*/ 62 h 64"/>
                <a:gd name="T36" fmla="*/ 27 w 69"/>
                <a:gd name="T37" fmla="*/ 64 h 64"/>
                <a:gd name="T38" fmla="*/ 31 w 69"/>
                <a:gd name="T39" fmla="*/ 64 h 64"/>
                <a:gd name="T40" fmla="*/ 35 w 69"/>
                <a:gd name="T41" fmla="*/ 64 h 64"/>
                <a:gd name="T42" fmla="*/ 38 w 69"/>
                <a:gd name="T43" fmla="*/ 64 h 64"/>
                <a:gd name="T44" fmla="*/ 41 w 69"/>
                <a:gd name="T45" fmla="*/ 64 h 64"/>
                <a:gd name="T46" fmla="*/ 44 w 69"/>
                <a:gd name="T47" fmla="*/ 63 h 64"/>
                <a:gd name="T48" fmla="*/ 47 w 69"/>
                <a:gd name="T49" fmla="*/ 62 h 64"/>
                <a:gd name="T50" fmla="*/ 50 w 69"/>
                <a:gd name="T51" fmla="*/ 60 h 64"/>
                <a:gd name="T52" fmla="*/ 51 w 69"/>
                <a:gd name="T53" fmla="*/ 60 h 64"/>
                <a:gd name="T54" fmla="*/ 52 w 69"/>
                <a:gd name="T55" fmla="*/ 59 h 64"/>
                <a:gd name="T56" fmla="*/ 53 w 69"/>
                <a:gd name="T57" fmla="*/ 59 h 64"/>
                <a:gd name="T58" fmla="*/ 56 w 69"/>
                <a:gd name="T59" fmla="*/ 57 h 64"/>
                <a:gd name="T60" fmla="*/ 59 w 69"/>
                <a:gd name="T61" fmla="*/ 55 h 64"/>
                <a:gd name="T62" fmla="*/ 61 w 69"/>
                <a:gd name="T63" fmla="*/ 52 h 64"/>
                <a:gd name="T64" fmla="*/ 63 w 69"/>
                <a:gd name="T65" fmla="*/ 50 h 64"/>
                <a:gd name="T66" fmla="*/ 64 w 69"/>
                <a:gd name="T67" fmla="*/ 47 h 64"/>
                <a:gd name="T68" fmla="*/ 65 w 69"/>
                <a:gd name="T69" fmla="*/ 46 h 64"/>
                <a:gd name="T70" fmla="*/ 65 w 69"/>
                <a:gd name="T71" fmla="*/ 45 h 64"/>
                <a:gd name="T72" fmla="*/ 66 w 69"/>
                <a:gd name="T73" fmla="*/ 44 h 64"/>
                <a:gd name="T74" fmla="*/ 66 w 69"/>
                <a:gd name="T75" fmla="*/ 43 h 64"/>
                <a:gd name="T76" fmla="*/ 67 w 69"/>
                <a:gd name="T77" fmla="*/ 42 h 64"/>
                <a:gd name="T78" fmla="*/ 67 w 69"/>
                <a:gd name="T79" fmla="*/ 41 h 64"/>
                <a:gd name="T80" fmla="*/ 68 w 69"/>
                <a:gd name="T81" fmla="*/ 38 h 64"/>
                <a:gd name="T82" fmla="*/ 69 w 69"/>
                <a:gd name="T83" fmla="*/ 32 h 64"/>
                <a:gd name="T84" fmla="*/ 68 w 69"/>
                <a:gd name="T85" fmla="*/ 26 h 64"/>
                <a:gd name="T86" fmla="*/ 67 w 69"/>
                <a:gd name="T87" fmla="*/ 23 h 64"/>
                <a:gd name="T88" fmla="*/ 66 w 69"/>
                <a:gd name="T89" fmla="*/ 20 h 64"/>
                <a:gd name="T90" fmla="*/ 64 w 69"/>
                <a:gd name="T91" fmla="*/ 17 h 64"/>
                <a:gd name="T92" fmla="*/ 63 w 69"/>
                <a:gd name="T93" fmla="*/ 15 h 64"/>
                <a:gd name="T94" fmla="*/ 61 w 69"/>
                <a:gd name="T95" fmla="*/ 12 h 64"/>
                <a:gd name="T96" fmla="*/ 59 w 69"/>
                <a:gd name="T97" fmla="*/ 10 h 64"/>
                <a:gd name="T98" fmla="*/ 56 w 69"/>
                <a:gd name="T99" fmla="*/ 7 h 64"/>
                <a:gd name="T100" fmla="*/ 53 w 69"/>
                <a:gd name="T101" fmla="*/ 6 h 64"/>
                <a:gd name="T102" fmla="*/ 50 w 69"/>
                <a:gd name="T103" fmla="*/ 4 h 64"/>
                <a:gd name="T104" fmla="*/ 47 w 69"/>
                <a:gd name="T105" fmla="*/ 3 h 64"/>
                <a:gd name="T106" fmla="*/ 44 w 69"/>
                <a:gd name="T107" fmla="*/ 1 h 64"/>
                <a:gd name="T108" fmla="*/ 41 w 69"/>
                <a:gd name="T109" fmla="*/ 1 h 64"/>
                <a:gd name="T110" fmla="*/ 38 w 69"/>
                <a:gd name="T111" fmla="*/ 0 h 64"/>
                <a:gd name="T112" fmla="*/ 35 w 69"/>
                <a:gd name="T113" fmla="*/ 0 h 64"/>
                <a:gd name="T114" fmla="*/ 27 w 69"/>
                <a:gd name="T115" fmla="*/ 1 h 64"/>
                <a:gd name="T116" fmla="*/ 21 w 69"/>
                <a:gd name="T117" fmla="*/ 3 h 64"/>
                <a:gd name="T118" fmla="*/ 18 w 69"/>
                <a:gd name="T119" fmla="*/ 4 h 64"/>
                <a:gd name="T120" fmla="*/ 15 w 69"/>
                <a:gd name="T121" fmla="*/ 6 h 64"/>
                <a:gd name="T122" fmla="*/ 10 w 69"/>
                <a:gd name="T123"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 h="64">
                  <a:moveTo>
                    <a:pt x="10" y="10"/>
                  </a:moveTo>
                  <a:lnTo>
                    <a:pt x="5" y="15"/>
                  </a:lnTo>
                  <a:lnTo>
                    <a:pt x="4" y="17"/>
                  </a:lnTo>
                  <a:lnTo>
                    <a:pt x="3" y="20"/>
                  </a:lnTo>
                  <a:lnTo>
                    <a:pt x="1" y="23"/>
                  </a:lnTo>
                  <a:lnTo>
                    <a:pt x="1" y="26"/>
                  </a:lnTo>
                  <a:lnTo>
                    <a:pt x="0" y="32"/>
                  </a:lnTo>
                  <a:lnTo>
                    <a:pt x="1" y="38"/>
                  </a:lnTo>
                  <a:lnTo>
                    <a:pt x="1" y="41"/>
                  </a:lnTo>
                  <a:lnTo>
                    <a:pt x="3" y="44"/>
                  </a:lnTo>
                  <a:lnTo>
                    <a:pt x="4" y="47"/>
                  </a:lnTo>
                  <a:lnTo>
                    <a:pt x="5" y="50"/>
                  </a:lnTo>
                  <a:lnTo>
                    <a:pt x="8" y="52"/>
                  </a:lnTo>
                  <a:lnTo>
                    <a:pt x="10" y="55"/>
                  </a:lnTo>
                  <a:lnTo>
                    <a:pt x="13" y="57"/>
                  </a:lnTo>
                  <a:lnTo>
                    <a:pt x="15" y="59"/>
                  </a:lnTo>
                  <a:lnTo>
                    <a:pt x="18" y="60"/>
                  </a:lnTo>
                  <a:lnTo>
                    <a:pt x="21" y="62"/>
                  </a:lnTo>
                  <a:lnTo>
                    <a:pt x="27" y="64"/>
                  </a:lnTo>
                  <a:lnTo>
                    <a:pt x="31" y="64"/>
                  </a:lnTo>
                  <a:lnTo>
                    <a:pt x="35" y="64"/>
                  </a:lnTo>
                  <a:lnTo>
                    <a:pt x="38" y="64"/>
                  </a:lnTo>
                  <a:lnTo>
                    <a:pt x="41" y="64"/>
                  </a:lnTo>
                  <a:lnTo>
                    <a:pt x="44" y="63"/>
                  </a:lnTo>
                  <a:lnTo>
                    <a:pt x="47" y="62"/>
                  </a:lnTo>
                  <a:lnTo>
                    <a:pt x="50" y="60"/>
                  </a:lnTo>
                  <a:lnTo>
                    <a:pt x="51" y="60"/>
                  </a:lnTo>
                  <a:lnTo>
                    <a:pt x="52" y="59"/>
                  </a:lnTo>
                  <a:lnTo>
                    <a:pt x="53" y="59"/>
                  </a:lnTo>
                  <a:lnTo>
                    <a:pt x="56" y="57"/>
                  </a:lnTo>
                  <a:lnTo>
                    <a:pt x="59" y="55"/>
                  </a:lnTo>
                  <a:lnTo>
                    <a:pt x="61" y="52"/>
                  </a:lnTo>
                  <a:lnTo>
                    <a:pt x="63" y="50"/>
                  </a:lnTo>
                  <a:lnTo>
                    <a:pt x="64" y="47"/>
                  </a:lnTo>
                  <a:lnTo>
                    <a:pt x="65" y="46"/>
                  </a:lnTo>
                  <a:lnTo>
                    <a:pt x="65" y="45"/>
                  </a:lnTo>
                  <a:lnTo>
                    <a:pt x="66" y="44"/>
                  </a:lnTo>
                  <a:lnTo>
                    <a:pt x="66" y="43"/>
                  </a:lnTo>
                  <a:lnTo>
                    <a:pt x="67" y="42"/>
                  </a:lnTo>
                  <a:lnTo>
                    <a:pt x="67" y="41"/>
                  </a:lnTo>
                  <a:lnTo>
                    <a:pt x="68" y="38"/>
                  </a:lnTo>
                  <a:lnTo>
                    <a:pt x="69" y="32"/>
                  </a:lnTo>
                  <a:lnTo>
                    <a:pt x="68" y="26"/>
                  </a:lnTo>
                  <a:lnTo>
                    <a:pt x="67" y="23"/>
                  </a:lnTo>
                  <a:lnTo>
                    <a:pt x="66" y="20"/>
                  </a:lnTo>
                  <a:lnTo>
                    <a:pt x="64" y="17"/>
                  </a:lnTo>
                  <a:lnTo>
                    <a:pt x="63" y="15"/>
                  </a:lnTo>
                  <a:lnTo>
                    <a:pt x="61" y="12"/>
                  </a:lnTo>
                  <a:lnTo>
                    <a:pt x="59" y="10"/>
                  </a:lnTo>
                  <a:lnTo>
                    <a:pt x="56" y="7"/>
                  </a:lnTo>
                  <a:lnTo>
                    <a:pt x="53" y="6"/>
                  </a:lnTo>
                  <a:lnTo>
                    <a:pt x="50" y="4"/>
                  </a:lnTo>
                  <a:lnTo>
                    <a:pt x="47" y="3"/>
                  </a:lnTo>
                  <a:lnTo>
                    <a:pt x="44" y="1"/>
                  </a:lnTo>
                  <a:lnTo>
                    <a:pt x="41" y="1"/>
                  </a:lnTo>
                  <a:lnTo>
                    <a:pt x="38" y="0"/>
                  </a:lnTo>
                  <a:lnTo>
                    <a:pt x="35" y="0"/>
                  </a:lnTo>
                  <a:lnTo>
                    <a:pt x="27" y="1"/>
                  </a:lnTo>
                  <a:lnTo>
                    <a:pt x="21" y="3"/>
                  </a:lnTo>
                  <a:lnTo>
                    <a:pt x="18" y="4"/>
                  </a:lnTo>
                  <a:lnTo>
                    <a:pt x="15" y="6"/>
                  </a:lnTo>
                  <a:lnTo>
                    <a:pt x="10"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31">
              <a:extLst>
                <a:ext uri="{FF2B5EF4-FFF2-40B4-BE49-F238E27FC236}">
                  <a16:creationId xmlns:a16="http://schemas.microsoft.com/office/drawing/2014/main" id="{DEE81FAD-C365-6242-E9A2-F4952A61BE9B}"/>
                </a:ext>
              </a:extLst>
            </p:cNvPr>
            <p:cNvSpPr>
              <a:spLocks/>
            </p:cNvSpPr>
            <p:nvPr/>
          </p:nvSpPr>
          <p:spPr bwMode="auto">
            <a:xfrm>
              <a:off x="1624" y="4961"/>
              <a:ext cx="68" cy="64"/>
            </a:xfrm>
            <a:custGeom>
              <a:avLst/>
              <a:gdLst>
                <a:gd name="T0" fmla="*/ 37 w 68"/>
                <a:gd name="T1" fmla="*/ 64 h 64"/>
                <a:gd name="T2" fmla="*/ 44 w 68"/>
                <a:gd name="T3" fmla="*/ 62 h 64"/>
                <a:gd name="T4" fmla="*/ 50 w 68"/>
                <a:gd name="T5" fmla="*/ 60 h 64"/>
                <a:gd name="T6" fmla="*/ 52 w 68"/>
                <a:gd name="T7" fmla="*/ 59 h 64"/>
                <a:gd name="T8" fmla="*/ 56 w 68"/>
                <a:gd name="T9" fmla="*/ 57 h 64"/>
                <a:gd name="T10" fmla="*/ 61 w 68"/>
                <a:gd name="T11" fmla="*/ 52 h 64"/>
                <a:gd name="T12" fmla="*/ 63 w 68"/>
                <a:gd name="T13" fmla="*/ 49 h 64"/>
                <a:gd name="T14" fmla="*/ 64 w 68"/>
                <a:gd name="T15" fmla="*/ 47 h 64"/>
                <a:gd name="T16" fmla="*/ 65 w 68"/>
                <a:gd name="T17" fmla="*/ 45 h 64"/>
                <a:gd name="T18" fmla="*/ 67 w 68"/>
                <a:gd name="T19" fmla="*/ 41 h 64"/>
                <a:gd name="T20" fmla="*/ 68 w 68"/>
                <a:gd name="T21" fmla="*/ 35 h 64"/>
                <a:gd name="T22" fmla="*/ 68 w 68"/>
                <a:gd name="T23" fmla="*/ 33 h 64"/>
                <a:gd name="T24" fmla="*/ 68 w 68"/>
                <a:gd name="T25" fmla="*/ 32 h 64"/>
                <a:gd name="T26" fmla="*/ 68 w 68"/>
                <a:gd name="T27" fmla="*/ 29 h 64"/>
                <a:gd name="T28" fmla="*/ 66 w 68"/>
                <a:gd name="T29" fmla="*/ 19 h 64"/>
                <a:gd name="T30" fmla="*/ 63 w 68"/>
                <a:gd name="T31" fmla="*/ 14 h 64"/>
                <a:gd name="T32" fmla="*/ 58 w 68"/>
                <a:gd name="T33" fmla="*/ 9 h 64"/>
                <a:gd name="T34" fmla="*/ 53 w 68"/>
                <a:gd name="T35" fmla="*/ 5 h 64"/>
                <a:gd name="T36" fmla="*/ 47 w 68"/>
                <a:gd name="T37" fmla="*/ 2 h 64"/>
                <a:gd name="T38" fmla="*/ 41 w 68"/>
                <a:gd name="T39" fmla="*/ 0 h 64"/>
                <a:gd name="T40" fmla="*/ 34 w 68"/>
                <a:gd name="T41" fmla="*/ 0 h 64"/>
                <a:gd name="T42" fmla="*/ 24 w 68"/>
                <a:gd name="T43" fmla="*/ 1 h 64"/>
                <a:gd name="T44" fmla="*/ 17 w 68"/>
                <a:gd name="T45" fmla="*/ 3 h 64"/>
                <a:gd name="T46" fmla="*/ 10 w 68"/>
                <a:gd name="T47" fmla="*/ 9 h 64"/>
                <a:gd name="T48" fmla="*/ 3 w 68"/>
                <a:gd name="T49" fmla="*/ 16 h 64"/>
                <a:gd name="T50" fmla="*/ 0 w 68"/>
                <a:gd name="T51" fmla="*/ 25 h 64"/>
                <a:gd name="T52" fmla="*/ 0 w 68"/>
                <a:gd name="T53" fmla="*/ 35 h 64"/>
                <a:gd name="T54" fmla="*/ 1 w 68"/>
                <a:gd name="T55" fmla="*/ 41 h 64"/>
                <a:gd name="T56" fmla="*/ 3 w 68"/>
                <a:gd name="T57" fmla="*/ 47 h 64"/>
                <a:gd name="T58" fmla="*/ 7 w 68"/>
                <a:gd name="T59" fmla="*/ 52 h 64"/>
                <a:gd name="T60" fmla="*/ 12 w 68"/>
                <a:gd name="T61" fmla="*/ 57 h 64"/>
                <a:gd name="T62" fmla="*/ 17 w 68"/>
                <a:gd name="T63" fmla="*/ 60 h 64"/>
                <a:gd name="T64" fmla="*/ 24 w 68"/>
                <a:gd name="T65" fmla="*/ 62 h 64"/>
                <a:gd name="T66" fmla="*/ 34 w 68"/>
                <a:gd name="T6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 h="64">
                  <a:moveTo>
                    <a:pt x="34" y="64"/>
                  </a:moveTo>
                  <a:lnTo>
                    <a:pt x="37" y="64"/>
                  </a:lnTo>
                  <a:lnTo>
                    <a:pt x="41" y="63"/>
                  </a:lnTo>
                  <a:lnTo>
                    <a:pt x="44" y="62"/>
                  </a:lnTo>
                  <a:lnTo>
                    <a:pt x="47" y="61"/>
                  </a:lnTo>
                  <a:lnTo>
                    <a:pt x="50" y="60"/>
                  </a:lnTo>
                  <a:lnTo>
                    <a:pt x="51" y="59"/>
                  </a:lnTo>
                  <a:lnTo>
                    <a:pt x="52" y="59"/>
                  </a:lnTo>
                  <a:lnTo>
                    <a:pt x="53" y="59"/>
                  </a:lnTo>
                  <a:lnTo>
                    <a:pt x="56" y="57"/>
                  </a:lnTo>
                  <a:lnTo>
                    <a:pt x="58" y="55"/>
                  </a:lnTo>
                  <a:lnTo>
                    <a:pt x="61" y="52"/>
                  </a:lnTo>
                  <a:lnTo>
                    <a:pt x="63" y="50"/>
                  </a:lnTo>
                  <a:lnTo>
                    <a:pt x="63" y="49"/>
                  </a:lnTo>
                  <a:lnTo>
                    <a:pt x="64" y="48"/>
                  </a:lnTo>
                  <a:lnTo>
                    <a:pt x="64" y="47"/>
                  </a:lnTo>
                  <a:lnTo>
                    <a:pt x="65" y="46"/>
                  </a:lnTo>
                  <a:lnTo>
                    <a:pt x="65" y="45"/>
                  </a:lnTo>
                  <a:lnTo>
                    <a:pt x="66" y="44"/>
                  </a:lnTo>
                  <a:lnTo>
                    <a:pt x="67" y="41"/>
                  </a:lnTo>
                  <a:lnTo>
                    <a:pt x="68" y="38"/>
                  </a:lnTo>
                  <a:lnTo>
                    <a:pt x="68" y="35"/>
                  </a:lnTo>
                  <a:lnTo>
                    <a:pt x="68" y="33"/>
                  </a:lnTo>
                  <a:lnTo>
                    <a:pt x="68" y="33"/>
                  </a:lnTo>
                  <a:lnTo>
                    <a:pt x="68" y="32"/>
                  </a:lnTo>
                  <a:lnTo>
                    <a:pt x="68" y="32"/>
                  </a:lnTo>
                  <a:lnTo>
                    <a:pt x="68" y="32"/>
                  </a:lnTo>
                  <a:lnTo>
                    <a:pt x="68" y="29"/>
                  </a:lnTo>
                  <a:lnTo>
                    <a:pt x="68" y="25"/>
                  </a:lnTo>
                  <a:lnTo>
                    <a:pt x="66" y="19"/>
                  </a:lnTo>
                  <a:lnTo>
                    <a:pt x="64" y="16"/>
                  </a:lnTo>
                  <a:lnTo>
                    <a:pt x="63" y="14"/>
                  </a:lnTo>
                  <a:lnTo>
                    <a:pt x="61" y="12"/>
                  </a:lnTo>
                  <a:lnTo>
                    <a:pt x="58" y="9"/>
                  </a:lnTo>
                  <a:lnTo>
                    <a:pt x="56" y="7"/>
                  </a:lnTo>
                  <a:lnTo>
                    <a:pt x="53" y="5"/>
                  </a:lnTo>
                  <a:lnTo>
                    <a:pt x="50" y="3"/>
                  </a:lnTo>
                  <a:lnTo>
                    <a:pt x="47" y="2"/>
                  </a:lnTo>
                  <a:lnTo>
                    <a:pt x="44" y="1"/>
                  </a:lnTo>
                  <a:lnTo>
                    <a:pt x="41" y="0"/>
                  </a:lnTo>
                  <a:lnTo>
                    <a:pt x="37" y="0"/>
                  </a:lnTo>
                  <a:lnTo>
                    <a:pt x="34" y="0"/>
                  </a:lnTo>
                  <a:lnTo>
                    <a:pt x="27" y="0"/>
                  </a:lnTo>
                  <a:lnTo>
                    <a:pt x="24" y="1"/>
                  </a:lnTo>
                  <a:lnTo>
                    <a:pt x="21" y="2"/>
                  </a:lnTo>
                  <a:lnTo>
                    <a:pt x="17" y="3"/>
                  </a:lnTo>
                  <a:lnTo>
                    <a:pt x="15" y="5"/>
                  </a:lnTo>
                  <a:lnTo>
                    <a:pt x="10" y="9"/>
                  </a:lnTo>
                  <a:lnTo>
                    <a:pt x="5" y="14"/>
                  </a:lnTo>
                  <a:lnTo>
                    <a:pt x="3" y="16"/>
                  </a:lnTo>
                  <a:lnTo>
                    <a:pt x="2" y="19"/>
                  </a:lnTo>
                  <a:lnTo>
                    <a:pt x="0" y="25"/>
                  </a:lnTo>
                  <a:lnTo>
                    <a:pt x="0" y="32"/>
                  </a:lnTo>
                  <a:lnTo>
                    <a:pt x="0" y="35"/>
                  </a:lnTo>
                  <a:lnTo>
                    <a:pt x="0" y="38"/>
                  </a:lnTo>
                  <a:lnTo>
                    <a:pt x="1" y="41"/>
                  </a:lnTo>
                  <a:lnTo>
                    <a:pt x="2" y="44"/>
                  </a:lnTo>
                  <a:lnTo>
                    <a:pt x="3" y="47"/>
                  </a:lnTo>
                  <a:lnTo>
                    <a:pt x="5" y="50"/>
                  </a:lnTo>
                  <a:lnTo>
                    <a:pt x="7" y="52"/>
                  </a:lnTo>
                  <a:lnTo>
                    <a:pt x="10" y="55"/>
                  </a:lnTo>
                  <a:lnTo>
                    <a:pt x="12" y="57"/>
                  </a:lnTo>
                  <a:lnTo>
                    <a:pt x="15" y="59"/>
                  </a:lnTo>
                  <a:lnTo>
                    <a:pt x="17" y="60"/>
                  </a:lnTo>
                  <a:lnTo>
                    <a:pt x="21" y="61"/>
                  </a:lnTo>
                  <a:lnTo>
                    <a:pt x="24" y="62"/>
                  </a:lnTo>
                  <a:lnTo>
                    <a:pt x="27" y="63"/>
                  </a:lnTo>
                  <a:lnTo>
                    <a:pt x="34" y="64"/>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32">
              <a:extLst>
                <a:ext uri="{FF2B5EF4-FFF2-40B4-BE49-F238E27FC236}">
                  <a16:creationId xmlns:a16="http://schemas.microsoft.com/office/drawing/2014/main" id="{46F13E08-C2E8-274D-4E76-F256F6E55F15}"/>
                </a:ext>
              </a:extLst>
            </p:cNvPr>
            <p:cNvSpPr>
              <a:spLocks/>
            </p:cNvSpPr>
            <p:nvPr/>
          </p:nvSpPr>
          <p:spPr bwMode="auto">
            <a:xfrm>
              <a:off x="1716" y="5037"/>
              <a:ext cx="69" cy="64"/>
            </a:xfrm>
            <a:custGeom>
              <a:avLst/>
              <a:gdLst>
                <a:gd name="T0" fmla="*/ 27 w 69"/>
                <a:gd name="T1" fmla="*/ 0 h 64"/>
                <a:gd name="T2" fmla="*/ 21 w 69"/>
                <a:gd name="T3" fmla="*/ 2 h 64"/>
                <a:gd name="T4" fmla="*/ 15 w 69"/>
                <a:gd name="T5" fmla="*/ 5 h 64"/>
                <a:gd name="T6" fmla="*/ 5 w 69"/>
                <a:gd name="T7" fmla="*/ 14 h 64"/>
                <a:gd name="T8" fmla="*/ 1 w 69"/>
                <a:gd name="T9" fmla="*/ 26 h 64"/>
                <a:gd name="T10" fmla="*/ 0 w 69"/>
                <a:gd name="T11" fmla="*/ 32 h 64"/>
                <a:gd name="T12" fmla="*/ 1 w 69"/>
                <a:gd name="T13" fmla="*/ 38 h 64"/>
                <a:gd name="T14" fmla="*/ 2 w 69"/>
                <a:gd name="T15" fmla="*/ 44 h 64"/>
                <a:gd name="T16" fmla="*/ 5 w 69"/>
                <a:gd name="T17" fmla="*/ 49 h 64"/>
                <a:gd name="T18" fmla="*/ 10 w 69"/>
                <a:gd name="T19" fmla="*/ 54 h 64"/>
                <a:gd name="T20" fmla="*/ 15 w 69"/>
                <a:gd name="T21" fmla="*/ 58 h 64"/>
                <a:gd name="T22" fmla="*/ 21 w 69"/>
                <a:gd name="T23" fmla="*/ 61 h 64"/>
                <a:gd name="T24" fmla="*/ 27 w 69"/>
                <a:gd name="T25" fmla="*/ 63 h 64"/>
                <a:gd name="T26" fmla="*/ 34 w 69"/>
                <a:gd name="T27" fmla="*/ 64 h 64"/>
                <a:gd name="T28" fmla="*/ 41 w 69"/>
                <a:gd name="T29" fmla="*/ 63 h 64"/>
                <a:gd name="T30" fmla="*/ 45 w 69"/>
                <a:gd name="T31" fmla="*/ 62 h 64"/>
                <a:gd name="T32" fmla="*/ 48 w 69"/>
                <a:gd name="T33" fmla="*/ 61 h 64"/>
                <a:gd name="T34" fmla="*/ 53 w 69"/>
                <a:gd name="T35" fmla="*/ 58 h 64"/>
                <a:gd name="T36" fmla="*/ 59 w 69"/>
                <a:gd name="T37" fmla="*/ 54 h 64"/>
                <a:gd name="T38" fmla="*/ 63 w 69"/>
                <a:gd name="T39" fmla="*/ 49 h 64"/>
                <a:gd name="T40" fmla="*/ 64 w 69"/>
                <a:gd name="T41" fmla="*/ 48 h 64"/>
                <a:gd name="T42" fmla="*/ 66 w 69"/>
                <a:gd name="T43" fmla="*/ 44 h 64"/>
                <a:gd name="T44" fmla="*/ 67 w 69"/>
                <a:gd name="T45" fmla="*/ 42 h 64"/>
                <a:gd name="T46" fmla="*/ 68 w 69"/>
                <a:gd name="T47" fmla="*/ 38 h 64"/>
                <a:gd name="T48" fmla="*/ 69 w 69"/>
                <a:gd name="T49" fmla="*/ 32 h 64"/>
                <a:gd name="T50" fmla="*/ 68 w 69"/>
                <a:gd name="T51" fmla="*/ 26 h 64"/>
                <a:gd name="T52" fmla="*/ 66 w 69"/>
                <a:gd name="T53" fmla="*/ 20 h 64"/>
                <a:gd name="T54" fmla="*/ 61 w 69"/>
                <a:gd name="T55" fmla="*/ 12 h 64"/>
                <a:gd name="T56" fmla="*/ 56 w 69"/>
                <a:gd name="T57" fmla="*/ 7 h 64"/>
                <a:gd name="T58" fmla="*/ 50 w 69"/>
                <a:gd name="T59" fmla="*/ 3 h 64"/>
                <a:gd name="T60" fmla="*/ 44 w 69"/>
                <a:gd name="T61" fmla="*/ 1 h 64"/>
                <a:gd name="T62" fmla="*/ 38 w 69"/>
                <a:gd name="T63"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 h="64">
                  <a:moveTo>
                    <a:pt x="34" y="0"/>
                  </a:moveTo>
                  <a:lnTo>
                    <a:pt x="27" y="0"/>
                  </a:lnTo>
                  <a:lnTo>
                    <a:pt x="24" y="1"/>
                  </a:lnTo>
                  <a:lnTo>
                    <a:pt x="21" y="2"/>
                  </a:lnTo>
                  <a:lnTo>
                    <a:pt x="18" y="3"/>
                  </a:lnTo>
                  <a:lnTo>
                    <a:pt x="15" y="5"/>
                  </a:lnTo>
                  <a:lnTo>
                    <a:pt x="10" y="9"/>
                  </a:lnTo>
                  <a:lnTo>
                    <a:pt x="5" y="14"/>
                  </a:lnTo>
                  <a:lnTo>
                    <a:pt x="2" y="20"/>
                  </a:lnTo>
                  <a:lnTo>
                    <a:pt x="1" y="26"/>
                  </a:lnTo>
                  <a:lnTo>
                    <a:pt x="0" y="29"/>
                  </a:lnTo>
                  <a:lnTo>
                    <a:pt x="0" y="32"/>
                  </a:lnTo>
                  <a:lnTo>
                    <a:pt x="0" y="35"/>
                  </a:lnTo>
                  <a:lnTo>
                    <a:pt x="1" y="38"/>
                  </a:lnTo>
                  <a:lnTo>
                    <a:pt x="1" y="41"/>
                  </a:lnTo>
                  <a:lnTo>
                    <a:pt x="2" y="44"/>
                  </a:lnTo>
                  <a:lnTo>
                    <a:pt x="4" y="46"/>
                  </a:lnTo>
                  <a:lnTo>
                    <a:pt x="5" y="49"/>
                  </a:lnTo>
                  <a:lnTo>
                    <a:pt x="8" y="52"/>
                  </a:lnTo>
                  <a:lnTo>
                    <a:pt x="10" y="54"/>
                  </a:lnTo>
                  <a:lnTo>
                    <a:pt x="13" y="56"/>
                  </a:lnTo>
                  <a:lnTo>
                    <a:pt x="15" y="58"/>
                  </a:lnTo>
                  <a:lnTo>
                    <a:pt x="18" y="60"/>
                  </a:lnTo>
                  <a:lnTo>
                    <a:pt x="21" y="61"/>
                  </a:lnTo>
                  <a:lnTo>
                    <a:pt x="24" y="62"/>
                  </a:lnTo>
                  <a:lnTo>
                    <a:pt x="27" y="63"/>
                  </a:lnTo>
                  <a:lnTo>
                    <a:pt x="31" y="64"/>
                  </a:lnTo>
                  <a:lnTo>
                    <a:pt x="34" y="64"/>
                  </a:lnTo>
                  <a:lnTo>
                    <a:pt x="38" y="64"/>
                  </a:lnTo>
                  <a:lnTo>
                    <a:pt x="41" y="63"/>
                  </a:lnTo>
                  <a:lnTo>
                    <a:pt x="44" y="62"/>
                  </a:lnTo>
                  <a:lnTo>
                    <a:pt x="45" y="62"/>
                  </a:lnTo>
                  <a:lnTo>
                    <a:pt x="46" y="62"/>
                  </a:lnTo>
                  <a:lnTo>
                    <a:pt x="48" y="61"/>
                  </a:lnTo>
                  <a:lnTo>
                    <a:pt x="50" y="60"/>
                  </a:lnTo>
                  <a:lnTo>
                    <a:pt x="53" y="58"/>
                  </a:lnTo>
                  <a:lnTo>
                    <a:pt x="56" y="56"/>
                  </a:lnTo>
                  <a:lnTo>
                    <a:pt x="59" y="54"/>
                  </a:lnTo>
                  <a:lnTo>
                    <a:pt x="61" y="52"/>
                  </a:lnTo>
                  <a:lnTo>
                    <a:pt x="63" y="49"/>
                  </a:lnTo>
                  <a:lnTo>
                    <a:pt x="63" y="48"/>
                  </a:lnTo>
                  <a:lnTo>
                    <a:pt x="64" y="48"/>
                  </a:lnTo>
                  <a:lnTo>
                    <a:pt x="65" y="46"/>
                  </a:lnTo>
                  <a:lnTo>
                    <a:pt x="66" y="44"/>
                  </a:lnTo>
                  <a:lnTo>
                    <a:pt x="67" y="42"/>
                  </a:lnTo>
                  <a:lnTo>
                    <a:pt x="67" y="42"/>
                  </a:lnTo>
                  <a:lnTo>
                    <a:pt x="67" y="41"/>
                  </a:lnTo>
                  <a:lnTo>
                    <a:pt x="68" y="38"/>
                  </a:lnTo>
                  <a:lnTo>
                    <a:pt x="69" y="35"/>
                  </a:lnTo>
                  <a:lnTo>
                    <a:pt x="69" y="32"/>
                  </a:lnTo>
                  <a:lnTo>
                    <a:pt x="69" y="29"/>
                  </a:lnTo>
                  <a:lnTo>
                    <a:pt x="68" y="26"/>
                  </a:lnTo>
                  <a:lnTo>
                    <a:pt x="67" y="22"/>
                  </a:lnTo>
                  <a:lnTo>
                    <a:pt x="66" y="20"/>
                  </a:lnTo>
                  <a:lnTo>
                    <a:pt x="63" y="14"/>
                  </a:lnTo>
                  <a:lnTo>
                    <a:pt x="61" y="12"/>
                  </a:lnTo>
                  <a:lnTo>
                    <a:pt x="59" y="9"/>
                  </a:lnTo>
                  <a:lnTo>
                    <a:pt x="56" y="7"/>
                  </a:lnTo>
                  <a:lnTo>
                    <a:pt x="53" y="5"/>
                  </a:lnTo>
                  <a:lnTo>
                    <a:pt x="50" y="3"/>
                  </a:lnTo>
                  <a:lnTo>
                    <a:pt x="48" y="2"/>
                  </a:lnTo>
                  <a:lnTo>
                    <a:pt x="44" y="1"/>
                  </a:lnTo>
                  <a:lnTo>
                    <a:pt x="41" y="0"/>
                  </a:lnTo>
                  <a:lnTo>
                    <a:pt x="38" y="0"/>
                  </a:lnTo>
                  <a:lnTo>
                    <a:pt x="34" y="0"/>
                  </a:lnTo>
                  <a:close/>
                </a:path>
              </a:pathLst>
            </a:custGeom>
            <a:solidFill>
              <a:srgbClr val="0C23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33">
              <a:extLst>
                <a:ext uri="{FF2B5EF4-FFF2-40B4-BE49-F238E27FC236}">
                  <a16:creationId xmlns:a16="http://schemas.microsoft.com/office/drawing/2014/main" id="{C28E9D71-9BC0-930B-2522-A825F25101D7}"/>
                </a:ext>
              </a:extLst>
            </p:cNvPr>
            <p:cNvSpPr>
              <a:spLocks/>
            </p:cNvSpPr>
            <p:nvPr/>
          </p:nvSpPr>
          <p:spPr bwMode="auto">
            <a:xfrm>
              <a:off x="1844" y="4960"/>
              <a:ext cx="67" cy="64"/>
            </a:xfrm>
            <a:custGeom>
              <a:avLst/>
              <a:gdLst>
                <a:gd name="T0" fmla="*/ 27 w 67"/>
                <a:gd name="T1" fmla="*/ 0 h 64"/>
                <a:gd name="T2" fmla="*/ 20 w 67"/>
                <a:gd name="T3" fmla="*/ 2 h 64"/>
                <a:gd name="T4" fmla="*/ 15 w 67"/>
                <a:gd name="T5" fmla="*/ 5 h 64"/>
                <a:gd name="T6" fmla="*/ 5 w 67"/>
                <a:gd name="T7" fmla="*/ 14 h 64"/>
                <a:gd name="T8" fmla="*/ 0 w 67"/>
                <a:gd name="T9" fmla="*/ 25 h 64"/>
                <a:gd name="T10" fmla="*/ 0 w 67"/>
                <a:gd name="T11" fmla="*/ 35 h 64"/>
                <a:gd name="T12" fmla="*/ 1 w 67"/>
                <a:gd name="T13" fmla="*/ 41 h 64"/>
                <a:gd name="T14" fmla="*/ 3 w 67"/>
                <a:gd name="T15" fmla="*/ 47 h 64"/>
                <a:gd name="T16" fmla="*/ 7 w 67"/>
                <a:gd name="T17" fmla="*/ 52 h 64"/>
                <a:gd name="T18" fmla="*/ 12 w 67"/>
                <a:gd name="T19" fmla="*/ 57 h 64"/>
                <a:gd name="T20" fmla="*/ 17 w 67"/>
                <a:gd name="T21" fmla="*/ 60 h 64"/>
                <a:gd name="T22" fmla="*/ 23 w 67"/>
                <a:gd name="T23" fmla="*/ 63 h 64"/>
                <a:gd name="T24" fmla="*/ 30 w 67"/>
                <a:gd name="T25" fmla="*/ 64 h 64"/>
                <a:gd name="T26" fmla="*/ 33 w 67"/>
                <a:gd name="T27" fmla="*/ 64 h 64"/>
                <a:gd name="T28" fmla="*/ 34 w 67"/>
                <a:gd name="T29" fmla="*/ 64 h 64"/>
                <a:gd name="T30" fmla="*/ 37 w 67"/>
                <a:gd name="T31" fmla="*/ 64 h 64"/>
                <a:gd name="T32" fmla="*/ 43 w 67"/>
                <a:gd name="T33" fmla="*/ 63 h 64"/>
                <a:gd name="T34" fmla="*/ 45 w 67"/>
                <a:gd name="T35" fmla="*/ 62 h 64"/>
                <a:gd name="T36" fmla="*/ 49 w 67"/>
                <a:gd name="T37" fmla="*/ 60 h 64"/>
                <a:gd name="T38" fmla="*/ 55 w 67"/>
                <a:gd name="T39" fmla="*/ 57 h 64"/>
                <a:gd name="T40" fmla="*/ 60 w 67"/>
                <a:gd name="T41" fmla="*/ 52 h 64"/>
                <a:gd name="T42" fmla="*/ 62 w 67"/>
                <a:gd name="T43" fmla="*/ 49 h 64"/>
                <a:gd name="T44" fmla="*/ 64 w 67"/>
                <a:gd name="T45" fmla="*/ 47 h 64"/>
                <a:gd name="T46" fmla="*/ 64 w 67"/>
                <a:gd name="T47" fmla="*/ 45 h 64"/>
                <a:gd name="T48" fmla="*/ 66 w 67"/>
                <a:gd name="T49" fmla="*/ 41 h 64"/>
                <a:gd name="T50" fmla="*/ 67 w 67"/>
                <a:gd name="T51" fmla="*/ 35 h 64"/>
                <a:gd name="T52" fmla="*/ 67 w 67"/>
                <a:gd name="T53" fmla="*/ 29 h 64"/>
                <a:gd name="T54" fmla="*/ 65 w 67"/>
                <a:gd name="T55" fmla="*/ 19 h 64"/>
                <a:gd name="T56" fmla="*/ 60 w 67"/>
                <a:gd name="T57" fmla="*/ 11 h 64"/>
                <a:gd name="T58" fmla="*/ 55 w 67"/>
                <a:gd name="T59" fmla="*/ 7 h 64"/>
                <a:gd name="T60" fmla="*/ 49 w 67"/>
                <a:gd name="T61" fmla="*/ 3 h 64"/>
                <a:gd name="T62" fmla="*/ 43 w 67"/>
                <a:gd name="T63" fmla="*/ 1 h 64"/>
                <a:gd name="T64" fmla="*/ 37 w 67"/>
                <a:gd name="T65"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7" h="64">
                  <a:moveTo>
                    <a:pt x="33" y="0"/>
                  </a:moveTo>
                  <a:lnTo>
                    <a:pt x="27" y="0"/>
                  </a:lnTo>
                  <a:lnTo>
                    <a:pt x="23" y="1"/>
                  </a:lnTo>
                  <a:lnTo>
                    <a:pt x="20" y="2"/>
                  </a:lnTo>
                  <a:lnTo>
                    <a:pt x="17" y="3"/>
                  </a:lnTo>
                  <a:lnTo>
                    <a:pt x="15" y="5"/>
                  </a:lnTo>
                  <a:lnTo>
                    <a:pt x="9" y="9"/>
                  </a:lnTo>
                  <a:lnTo>
                    <a:pt x="5" y="14"/>
                  </a:lnTo>
                  <a:lnTo>
                    <a:pt x="2" y="19"/>
                  </a:lnTo>
                  <a:lnTo>
                    <a:pt x="0" y="25"/>
                  </a:lnTo>
                  <a:lnTo>
                    <a:pt x="0" y="32"/>
                  </a:lnTo>
                  <a:lnTo>
                    <a:pt x="0" y="35"/>
                  </a:lnTo>
                  <a:lnTo>
                    <a:pt x="0" y="38"/>
                  </a:lnTo>
                  <a:lnTo>
                    <a:pt x="1" y="41"/>
                  </a:lnTo>
                  <a:lnTo>
                    <a:pt x="2" y="44"/>
                  </a:lnTo>
                  <a:lnTo>
                    <a:pt x="3" y="47"/>
                  </a:lnTo>
                  <a:lnTo>
                    <a:pt x="5" y="49"/>
                  </a:lnTo>
                  <a:lnTo>
                    <a:pt x="7" y="52"/>
                  </a:lnTo>
                  <a:lnTo>
                    <a:pt x="9" y="55"/>
                  </a:lnTo>
                  <a:lnTo>
                    <a:pt x="12" y="57"/>
                  </a:lnTo>
                  <a:lnTo>
                    <a:pt x="15" y="59"/>
                  </a:lnTo>
                  <a:lnTo>
                    <a:pt x="17" y="60"/>
                  </a:lnTo>
                  <a:lnTo>
                    <a:pt x="20" y="62"/>
                  </a:lnTo>
                  <a:lnTo>
                    <a:pt x="23" y="63"/>
                  </a:lnTo>
                  <a:lnTo>
                    <a:pt x="27" y="64"/>
                  </a:lnTo>
                  <a:lnTo>
                    <a:pt x="30" y="64"/>
                  </a:lnTo>
                  <a:lnTo>
                    <a:pt x="33" y="64"/>
                  </a:lnTo>
                  <a:lnTo>
                    <a:pt x="33" y="64"/>
                  </a:lnTo>
                  <a:lnTo>
                    <a:pt x="34" y="64"/>
                  </a:lnTo>
                  <a:lnTo>
                    <a:pt x="34" y="64"/>
                  </a:lnTo>
                  <a:lnTo>
                    <a:pt x="35" y="64"/>
                  </a:lnTo>
                  <a:lnTo>
                    <a:pt x="37" y="64"/>
                  </a:lnTo>
                  <a:lnTo>
                    <a:pt x="40" y="64"/>
                  </a:lnTo>
                  <a:lnTo>
                    <a:pt x="43" y="63"/>
                  </a:lnTo>
                  <a:lnTo>
                    <a:pt x="44" y="62"/>
                  </a:lnTo>
                  <a:lnTo>
                    <a:pt x="45" y="62"/>
                  </a:lnTo>
                  <a:lnTo>
                    <a:pt x="47" y="62"/>
                  </a:lnTo>
                  <a:lnTo>
                    <a:pt x="49" y="60"/>
                  </a:lnTo>
                  <a:lnTo>
                    <a:pt x="52" y="59"/>
                  </a:lnTo>
                  <a:lnTo>
                    <a:pt x="55" y="57"/>
                  </a:lnTo>
                  <a:lnTo>
                    <a:pt x="58" y="55"/>
                  </a:lnTo>
                  <a:lnTo>
                    <a:pt x="60" y="52"/>
                  </a:lnTo>
                  <a:lnTo>
                    <a:pt x="62" y="49"/>
                  </a:lnTo>
                  <a:lnTo>
                    <a:pt x="62" y="49"/>
                  </a:lnTo>
                  <a:lnTo>
                    <a:pt x="63" y="48"/>
                  </a:lnTo>
                  <a:lnTo>
                    <a:pt x="64" y="47"/>
                  </a:lnTo>
                  <a:lnTo>
                    <a:pt x="64" y="46"/>
                  </a:lnTo>
                  <a:lnTo>
                    <a:pt x="64" y="45"/>
                  </a:lnTo>
                  <a:lnTo>
                    <a:pt x="65" y="44"/>
                  </a:lnTo>
                  <a:lnTo>
                    <a:pt x="66" y="41"/>
                  </a:lnTo>
                  <a:lnTo>
                    <a:pt x="67" y="38"/>
                  </a:lnTo>
                  <a:lnTo>
                    <a:pt x="67" y="35"/>
                  </a:lnTo>
                  <a:lnTo>
                    <a:pt x="67" y="32"/>
                  </a:lnTo>
                  <a:lnTo>
                    <a:pt x="67" y="29"/>
                  </a:lnTo>
                  <a:lnTo>
                    <a:pt x="67" y="25"/>
                  </a:lnTo>
                  <a:lnTo>
                    <a:pt x="65" y="19"/>
                  </a:lnTo>
                  <a:lnTo>
                    <a:pt x="62" y="14"/>
                  </a:lnTo>
                  <a:lnTo>
                    <a:pt x="60" y="11"/>
                  </a:lnTo>
                  <a:lnTo>
                    <a:pt x="58" y="9"/>
                  </a:lnTo>
                  <a:lnTo>
                    <a:pt x="55" y="7"/>
                  </a:lnTo>
                  <a:lnTo>
                    <a:pt x="52" y="5"/>
                  </a:lnTo>
                  <a:lnTo>
                    <a:pt x="49" y="3"/>
                  </a:lnTo>
                  <a:lnTo>
                    <a:pt x="47" y="2"/>
                  </a:lnTo>
                  <a:lnTo>
                    <a:pt x="43" y="1"/>
                  </a:lnTo>
                  <a:lnTo>
                    <a:pt x="40" y="0"/>
                  </a:lnTo>
                  <a:lnTo>
                    <a:pt x="37" y="0"/>
                  </a:lnTo>
                  <a:lnTo>
                    <a:pt x="33"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34">
              <a:extLst>
                <a:ext uri="{FF2B5EF4-FFF2-40B4-BE49-F238E27FC236}">
                  <a16:creationId xmlns:a16="http://schemas.microsoft.com/office/drawing/2014/main" id="{343EAB3B-D86A-C807-D43F-FF174D018B69}"/>
                </a:ext>
              </a:extLst>
            </p:cNvPr>
            <p:cNvSpPr>
              <a:spLocks/>
            </p:cNvSpPr>
            <p:nvPr/>
          </p:nvSpPr>
          <p:spPr bwMode="auto">
            <a:xfrm>
              <a:off x="1681" y="5108"/>
              <a:ext cx="69" cy="64"/>
            </a:xfrm>
            <a:custGeom>
              <a:avLst/>
              <a:gdLst>
                <a:gd name="T0" fmla="*/ 55 w 69"/>
                <a:gd name="T1" fmla="*/ 7 h 64"/>
                <a:gd name="T2" fmla="*/ 50 w 69"/>
                <a:gd name="T3" fmla="*/ 3 h 64"/>
                <a:gd name="T4" fmla="*/ 44 w 69"/>
                <a:gd name="T5" fmla="*/ 1 h 64"/>
                <a:gd name="T6" fmla="*/ 37 w 69"/>
                <a:gd name="T7" fmla="*/ 0 h 64"/>
                <a:gd name="T8" fmla="*/ 27 w 69"/>
                <a:gd name="T9" fmla="*/ 0 h 64"/>
                <a:gd name="T10" fmla="*/ 21 w 69"/>
                <a:gd name="T11" fmla="*/ 2 h 64"/>
                <a:gd name="T12" fmla="*/ 15 w 69"/>
                <a:gd name="T13" fmla="*/ 5 h 64"/>
                <a:gd name="T14" fmla="*/ 5 w 69"/>
                <a:gd name="T15" fmla="*/ 14 h 64"/>
                <a:gd name="T16" fmla="*/ 0 w 69"/>
                <a:gd name="T17" fmla="*/ 26 h 64"/>
                <a:gd name="T18" fmla="*/ 0 w 69"/>
                <a:gd name="T19" fmla="*/ 32 h 64"/>
                <a:gd name="T20" fmla="*/ 0 w 69"/>
                <a:gd name="T21" fmla="*/ 38 h 64"/>
                <a:gd name="T22" fmla="*/ 2 w 69"/>
                <a:gd name="T23" fmla="*/ 44 h 64"/>
                <a:gd name="T24" fmla="*/ 5 w 69"/>
                <a:gd name="T25" fmla="*/ 49 h 64"/>
                <a:gd name="T26" fmla="*/ 10 w 69"/>
                <a:gd name="T27" fmla="*/ 55 h 64"/>
                <a:gd name="T28" fmla="*/ 15 w 69"/>
                <a:gd name="T29" fmla="*/ 59 h 64"/>
                <a:gd name="T30" fmla="*/ 21 w 69"/>
                <a:gd name="T31" fmla="*/ 62 h 64"/>
                <a:gd name="T32" fmla="*/ 27 w 69"/>
                <a:gd name="T33" fmla="*/ 64 h 64"/>
                <a:gd name="T34" fmla="*/ 34 w 69"/>
                <a:gd name="T35" fmla="*/ 64 h 64"/>
                <a:gd name="T36" fmla="*/ 34 w 69"/>
                <a:gd name="T37" fmla="*/ 64 h 64"/>
                <a:gd name="T38" fmla="*/ 36 w 69"/>
                <a:gd name="T39" fmla="*/ 64 h 64"/>
                <a:gd name="T40" fmla="*/ 41 w 69"/>
                <a:gd name="T41" fmla="*/ 64 h 64"/>
                <a:gd name="T42" fmla="*/ 44 w 69"/>
                <a:gd name="T43" fmla="*/ 62 h 64"/>
                <a:gd name="T44" fmla="*/ 47 w 69"/>
                <a:gd name="T45" fmla="*/ 62 h 64"/>
                <a:gd name="T46" fmla="*/ 53 w 69"/>
                <a:gd name="T47" fmla="*/ 59 h 64"/>
                <a:gd name="T48" fmla="*/ 58 w 69"/>
                <a:gd name="T49" fmla="*/ 55 h 64"/>
                <a:gd name="T50" fmla="*/ 62 w 69"/>
                <a:gd name="T51" fmla="*/ 49 h 64"/>
                <a:gd name="T52" fmla="*/ 66 w 69"/>
                <a:gd name="T53" fmla="*/ 44 h 64"/>
                <a:gd name="T54" fmla="*/ 66 w 69"/>
                <a:gd name="T55" fmla="*/ 42 h 64"/>
                <a:gd name="T56" fmla="*/ 68 w 69"/>
                <a:gd name="T57" fmla="*/ 38 h 64"/>
                <a:gd name="T58" fmla="*/ 69 w 69"/>
                <a:gd name="T59" fmla="*/ 32 h 64"/>
                <a:gd name="T60" fmla="*/ 68 w 69"/>
                <a:gd name="T61" fmla="*/ 26 h 64"/>
                <a:gd name="T62" fmla="*/ 66 w 69"/>
                <a:gd name="T63" fmla="*/ 20 h 64"/>
                <a:gd name="T64" fmla="*/ 62 w 69"/>
                <a:gd name="T65" fmla="*/ 14 h 64"/>
                <a:gd name="T66" fmla="*/ 58 w 69"/>
                <a:gd name="T67"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64">
                  <a:moveTo>
                    <a:pt x="58" y="9"/>
                  </a:moveTo>
                  <a:lnTo>
                    <a:pt x="55" y="7"/>
                  </a:lnTo>
                  <a:lnTo>
                    <a:pt x="53" y="5"/>
                  </a:lnTo>
                  <a:lnTo>
                    <a:pt x="50" y="3"/>
                  </a:lnTo>
                  <a:lnTo>
                    <a:pt x="47" y="2"/>
                  </a:lnTo>
                  <a:lnTo>
                    <a:pt x="44" y="1"/>
                  </a:lnTo>
                  <a:lnTo>
                    <a:pt x="41" y="0"/>
                  </a:lnTo>
                  <a:lnTo>
                    <a:pt x="37" y="0"/>
                  </a:lnTo>
                  <a:lnTo>
                    <a:pt x="34" y="0"/>
                  </a:lnTo>
                  <a:lnTo>
                    <a:pt x="27" y="0"/>
                  </a:lnTo>
                  <a:lnTo>
                    <a:pt x="24" y="1"/>
                  </a:lnTo>
                  <a:lnTo>
                    <a:pt x="21" y="2"/>
                  </a:lnTo>
                  <a:lnTo>
                    <a:pt x="18" y="3"/>
                  </a:lnTo>
                  <a:lnTo>
                    <a:pt x="15" y="5"/>
                  </a:lnTo>
                  <a:lnTo>
                    <a:pt x="10" y="9"/>
                  </a:lnTo>
                  <a:lnTo>
                    <a:pt x="5" y="14"/>
                  </a:lnTo>
                  <a:lnTo>
                    <a:pt x="2" y="20"/>
                  </a:lnTo>
                  <a:lnTo>
                    <a:pt x="0" y="26"/>
                  </a:lnTo>
                  <a:lnTo>
                    <a:pt x="0" y="29"/>
                  </a:lnTo>
                  <a:lnTo>
                    <a:pt x="0" y="32"/>
                  </a:lnTo>
                  <a:lnTo>
                    <a:pt x="0" y="35"/>
                  </a:lnTo>
                  <a:lnTo>
                    <a:pt x="0" y="38"/>
                  </a:lnTo>
                  <a:lnTo>
                    <a:pt x="1" y="41"/>
                  </a:lnTo>
                  <a:lnTo>
                    <a:pt x="2" y="44"/>
                  </a:lnTo>
                  <a:lnTo>
                    <a:pt x="3" y="47"/>
                  </a:lnTo>
                  <a:lnTo>
                    <a:pt x="5" y="49"/>
                  </a:lnTo>
                  <a:lnTo>
                    <a:pt x="7" y="52"/>
                  </a:lnTo>
                  <a:lnTo>
                    <a:pt x="10" y="55"/>
                  </a:lnTo>
                  <a:lnTo>
                    <a:pt x="12" y="57"/>
                  </a:lnTo>
                  <a:lnTo>
                    <a:pt x="15" y="59"/>
                  </a:lnTo>
                  <a:lnTo>
                    <a:pt x="18" y="60"/>
                  </a:lnTo>
                  <a:lnTo>
                    <a:pt x="21" y="62"/>
                  </a:lnTo>
                  <a:lnTo>
                    <a:pt x="24" y="63"/>
                  </a:lnTo>
                  <a:lnTo>
                    <a:pt x="27" y="64"/>
                  </a:lnTo>
                  <a:lnTo>
                    <a:pt x="30" y="64"/>
                  </a:lnTo>
                  <a:lnTo>
                    <a:pt x="34" y="64"/>
                  </a:lnTo>
                  <a:lnTo>
                    <a:pt x="34" y="64"/>
                  </a:lnTo>
                  <a:lnTo>
                    <a:pt x="34" y="64"/>
                  </a:lnTo>
                  <a:lnTo>
                    <a:pt x="35" y="64"/>
                  </a:lnTo>
                  <a:lnTo>
                    <a:pt x="36" y="64"/>
                  </a:lnTo>
                  <a:lnTo>
                    <a:pt x="37" y="64"/>
                  </a:lnTo>
                  <a:lnTo>
                    <a:pt x="41" y="64"/>
                  </a:lnTo>
                  <a:lnTo>
                    <a:pt x="44" y="63"/>
                  </a:lnTo>
                  <a:lnTo>
                    <a:pt x="44" y="62"/>
                  </a:lnTo>
                  <a:lnTo>
                    <a:pt x="45" y="62"/>
                  </a:lnTo>
                  <a:lnTo>
                    <a:pt x="47" y="62"/>
                  </a:lnTo>
                  <a:lnTo>
                    <a:pt x="50" y="60"/>
                  </a:lnTo>
                  <a:lnTo>
                    <a:pt x="53" y="59"/>
                  </a:lnTo>
                  <a:lnTo>
                    <a:pt x="55" y="57"/>
                  </a:lnTo>
                  <a:lnTo>
                    <a:pt x="58" y="55"/>
                  </a:lnTo>
                  <a:lnTo>
                    <a:pt x="60" y="52"/>
                  </a:lnTo>
                  <a:lnTo>
                    <a:pt x="62" y="49"/>
                  </a:lnTo>
                  <a:lnTo>
                    <a:pt x="64" y="47"/>
                  </a:lnTo>
                  <a:lnTo>
                    <a:pt x="66" y="44"/>
                  </a:lnTo>
                  <a:lnTo>
                    <a:pt x="66" y="43"/>
                  </a:lnTo>
                  <a:lnTo>
                    <a:pt x="66" y="42"/>
                  </a:lnTo>
                  <a:lnTo>
                    <a:pt x="67" y="41"/>
                  </a:lnTo>
                  <a:lnTo>
                    <a:pt x="68" y="38"/>
                  </a:lnTo>
                  <a:lnTo>
                    <a:pt x="68" y="35"/>
                  </a:lnTo>
                  <a:lnTo>
                    <a:pt x="69" y="32"/>
                  </a:lnTo>
                  <a:lnTo>
                    <a:pt x="68" y="29"/>
                  </a:lnTo>
                  <a:lnTo>
                    <a:pt x="68" y="26"/>
                  </a:lnTo>
                  <a:lnTo>
                    <a:pt x="67" y="22"/>
                  </a:lnTo>
                  <a:lnTo>
                    <a:pt x="66" y="20"/>
                  </a:lnTo>
                  <a:lnTo>
                    <a:pt x="64" y="17"/>
                  </a:lnTo>
                  <a:lnTo>
                    <a:pt x="62" y="14"/>
                  </a:lnTo>
                  <a:lnTo>
                    <a:pt x="60" y="11"/>
                  </a:lnTo>
                  <a:lnTo>
                    <a:pt x="58" y="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35">
              <a:extLst>
                <a:ext uri="{FF2B5EF4-FFF2-40B4-BE49-F238E27FC236}">
                  <a16:creationId xmlns:a16="http://schemas.microsoft.com/office/drawing/2014/main" id="{33EA1DA2-1727-D84C-E1FD-C6D24723A8A8}"/>
                </a:ext>
              </a:extLst>
            </p:cNvPr>
            <p:cNvSpPr>
              <a:spLocks/>
            </p:cNvSpPr>
            <p:nvPr/>
          </p:nvSpPr>
          <p:spPr bwMode="auto">
            <a:xfrm>
              <a:off x="2121" y="5057"/>
              <a:ext cx="51" cy="48"/>
            </a:xfrm>
            <a:custGeom>
              <a:avLst/>
              <a:gdLst>
                <a:gd name="T0" fmla="*/ 43 w 51"/>
                <a:gd name="T1" fmla="*/ 7 h 48"/>
                <a:gd name="T2" fmla="*/ 39 w 51"/>
                <a:gd name="T3" fmla="*/ 4 h 48"/>
                <a:gd name="T4" fmla="*/ 37 w 51"/>
                <a:gd name="T5" fmla="*/ 2 h 48"/>
                <a:gd name="T6" fmla="*/ 35 w 51"/>
                <a:gd name="T7" fmla="*/ 1 h 48"/>
                <a:gd name="T8" fmla="*/ 32 w 51"/>
                <a:gd name="T9" fmla="*/ 1 h 48"/>
                <a:gd name="T10" fmla="*/ 30 w 51"/>
                <a:gd name="T11" fmla="*/ 0 h 48"/>
                <a:gd name="T12" fmla="*/ 25 w 51"/>
                <a:gd name="T13" fmla="*/ 0 h 48"/>
                <a:gd name="T14" fmla="*/ 20 w 51"/>
                <a:gd name="T15" fmla="*/ 0 h 48"/>
                <a:gd name="T16" fmla="*/ 16 w 51"/>
                <a:gd name="T17" fmla="*/ 1 h 48"/>
                <a:gd name="T18" fmla="*/ 12 w 51"/>
                <a:gd name="T19" fmla="*/ 4 h 48"/>
                <a:gd name="T20" fmla="*/ 8 w 51"/>
                <a:gd name="T21" fmla="*/ 7 h 48"/>
                <a:gd name="T22" fmla="*/ 7 w 51"/>
                <a:gd name="T23" fmla="*/ 7 h 48"/>
                <a:gd name="T24" fmla="*/ 4 w 51"/>
                <a:gd name="T25" fmla="*/ 10 h 48"/>
                <a:gd name="T26" fmla="*/ 2 w 51"/>
                <a:gd name="T27" fmla="*/ 14 h 48"/>
                <a:gd name="T28" fmla="*/ 0 w 51"/>
                <a:gd name="T29" fmla="*/ 19 h 48"/>
                <a:gd name="T30" fmla="*/ 0 w 51"/>
                <a:gd name="T31" fmla="*/ 24 h 48"/>
                <a:gd name="T32" fmla="*/ 0 w 51"/>
                <a:gd name="T33" fmla="*/ 29 h 48"/>
                <a:gd name="T34" fmla="*/ 1 w 51"/>
                <a:gd name="T35" fmla="*/ 31 h 48"/>
                <a:gd name="T36" fmla="*/ 2 w 51"/>
                <a:gd name="T37" fmla="*/ 33 h 48"/>
                <a:gd name="T38" fmla="*/ 4 w 51"/>
                <a:gd name="T39" fmla="*/ 37 h 48"/>
                <a:gd name="T40" fmla="*/ 6 w 51"/>
                <a:gd name="T41" fmla="*/ 39 h 48"/>
                <a:gd name="T42" fmla="*/ 7 w 51"/>
                <a:gd name="T43" fmla="*/ 41 h 48"/>
                <a:gd name="T44" fmla="*/ 11 w 51"/>
                <a:gd name="T45" fmla="*/ 44 h 48"/>
                <a:gd name="T46" fmla="*/ 16 w 51"/>
                <a:gd name="T47" fmla="*/ 46 h 48"/>
                <a:gd name="T48" fmla="*/ 20 w 51"/>
                <a:gd name="T49" fmla="*/ 47 h 48"/>
                <a:gd name="T50" fmla="*/ 23 w 51"/>
                <a:gd name="T51" fmla="*/ 48 h 48"/>
                <a:gd name="T52" fmla="*/ 25 w 51"/>
                <a:gd name="T53" fmla="*/ 48 h 48"/>
                <a:gd name="T54" fmla="*/ 26 w 51"/>
                <a:gd name="T55" fmla="*/ 48 h 48"/>
                <a:gd name="T56" fmla="*/ 28 w 51"/>
                <a:gd name="T57" fmla="*/ 48 h 48"/>
                <a:gd name="T58" fmla="*/ 30 w 51"/>
                <a:gd name="T59" fmla="*/ 47 h 48"/>
                <a:gd name="T60" fmla="*/ 33 w 51"/>
                <a:gd name="T61" fmla="*/ 47 h 48"/>
                <a:gd name="T62" fmla="*/ 34 w 51"/>
                <a:gd name="T63" fmla="*/ 46 h 48"/>
                <a:gd name="T64" fmla="*/ 35 w 51"/>
                <a:gd name="T65" fmla="*/ 46 h 48"/>
                <a:gd name="T66" fmla="*/ 36 w 51"/>
                <a:gd name="T67" fmla="*/ 45 h 48"/>
                <a:gd name="T68" fmla="*/ 37 w 51"/>
                <a:gd name="T69" fmla="*/ 45 h 48"/>
                <a:gd name="T70" fmla="*/ 39 w 51"/>
                <a:gd name="T71" fmla="*/ 44 h 48"/>
                <a:gd name="T72" fmla="*/ 43 w 51"/>
                <a:gd name="T73" fmla="*/ 41 h 48"/>
                <a:gd name="T74" fmla="*/ 45 w 51"/>
                <a:gd name="T75" fmla="*/ 39 h 48"/>
                <a:gd name="T76" fmla="*/ 45 w 51"/>
                <a:gd name="T77" fmla="*/ 38 h 48"/>
                <a:gd name="T78" fmla="*/ 45 w 51"/>
                <a:gd name="T79" fmla="*/ 38 h 48"/>
                <a:gd name="T80" fmla="*/ 45 w 51"/>
                <a:gd name="T81" fmla="*/ 38 h 48"/>
                <a:gd name="T82" fmla="*/ 45 w 51"/>
                <a:gd name="T83" fmla="*/ 38 h 48"/>
                <a:gd name="T84" fmla="*/ 46 w 51"/>
                <a:gd name="T85" fmla="*/ 37 h 48"/>
                <a:gd name="T86" fmla="*/ 49 w 51"/>
                <a:gd name="T87" fmla="*/ 33 h 48"/>
                <a:gd name="T88" fmla="*/ 49 w 51"/>
                <a:gd name="T89" fmla="*/ 32 h 48"/>
                <a:gd name="T90" fmla="*/ 49 w 51"/>
                <a:gd name="T91" fmla="*/ 31 h 48"/>
                <a:gd name="T92" fmla="*/ 50 w 51"/>
                <a:gd name="T93" fmla="*/ 29 h 48"/>
                <a:gd name="T94" fmla="*/ 50 w 51"/>
                <a:gd name="T95" fmla="*/ 26 h 48"/>
                <a:gd name="T96" fmla="*/ 51 w 51"/>
                <a:gd name="T97" fmla="*/ 24 h 48"/>
                <a:gd name="T98" fmla="*/ 50 w 51"/>
                <a:gd name="T99" fmla="*/ 21 h 48"/>
                <a:gd name="T100" fmla="*/ 50 w 51"/>
                <a:gd name="T101" fmla="*/ 19 h 48"/>
                <a:gd name="T102" fmla="*/ 49 w 51"/>
                <a:gd name="T103" fmla="*/ 14 h 48"/>
                <a:gd name="T104" fmla="*/ 46 w 51"/>
                <a:gd name="T105" fmla="*/ 10 h 48"/>
                <a:gd name="T106" fmla="*/ 43 w 51"/>
                <a:gd name="T107" fmla="*/ 7 h 48"/>
                <a:gd name="T108" fmla="*/ 43 w 51"/>
                <a:gd name="T109"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1" h="48">
                  <a:moveTo>
                    <a:pt x="43" y="7"/>
                  </a:moveTo>
                  <a:lnTo>
                    <a:pt x="39" y="4"/>
                  </a:lnTo>
                  <a:lnTo>
                    <a:pt x="37" y="2"/>
                  </a:lnTo>
                  <a:lnTo>
                    <a:pt x="35" y="1"/>
                  </a:lnTo>
                  <a:lnTo>
                    <a:pt x="32" y="1"/>
                  </a:lnTo>
                  <a:lnTo>
                    <a:pt x="30" y="0"/>
                  </a:lnTo>
                  <a:lnTo>
                    <a:pt x="25" y="0"/>
                  </a:lnTo>
                  <a:lnTo>
                    <a:pt x="20" y="0"/>
                  </a:lnTo>
                  <a:lnTo>
                    <a:pt x="16" y="1"/>
                  </a:lnTo>
                  <a:lnTo>
                    <a:pt x="12" y="4"/>
                  </a:lnTo>
                  <a:lnTo>
                    <a:pt x="8" y="7"/>
                  </a:lnTo>
                  <a:lnTo>
                    <a:pt x="7" y="7"/>
                  </a:lnTo>
                  <a:lnTo>
                    <a:pt x="4" y="10"/>
                  </a:lnTo>
                  <a:lnTo>
                    <a:pt x="2" y="14"/>
                  </a:lnTo>
                  <a:lnTo>
                    <a:pt x="0" y="19"/>
                  </a:lnTo>
                  <a:lnTo>
                    <a:pt x="0" y="24"/>
                  </a:lnTo>
                  <a:lnTo>
                    <a:pt x="0" y="29"/>
                  </a:lnTo>
                  <a:lnTo>
                    <a:pt x="1" y="31"/>
                  </a:lnTo>
                  <a:lnTo>
                    <a:pt x="2" y="33"/>
                  </a:lnTo>
                  <a:lnTo>
                    <a:pt x="4" y="37"/>
                  </a:lnTo>
                  <a:lnTo>
                    <a:pt x="6" y="39"/>
                  </a:lnTo>
                  <a:lnTo>
                    <a:pt x="7" y="41"/>
                  </a:lnTo>
                  <a:lnTo>
                    <a:pt x="11" y="44"/>
                  </a:lnTo>
                  <a:lnTo>
                    <a:pt x="16" y="46"/>
                  </a:lnTo>
                  <a:lnTo>
                    <a:pt x="20" y="47"/>
                  </a:lnTo>
                  <a:lnTo>
                    <a:pt x="23" y="48"/>
                  </a:lnTo>
                  <a:lnTo>
                    <a:pt x="25" y="48"/>
                  </a:lnTo>
                  <a:lnTo>
                    <a:pt x="26" y="48"/>
                  </a:lnTo>
                  <a:lnTo>
                    <a:pt x="28" y="48"/>
                  </a:lnTo>
                  <a:lnTo>
                    <a:pt x="30" y="47"/>
                  </a:lnTo>
                  <a:lnTo>
                    <a:pt x="33" y="47"/>
                  </a:lnTo>
                  <a:lnTo>
                    <a:pt x="34" y="46"/>
                  </a:lnTo>
                  <a:lnTo>
                    <a:pt x="35" y="46"/>
                  </a:lnTo>
                  <a:lnTo>
                    <a:pt x="36" y="45"/>
                  </a:lnTo>
                  <a:lnTo>
                    <a:pt x="37" y="45"/>
                  </a:lnTo>
                  <a:lnTo>
                    <a:pt x="39" y="44"/>
                  </a:lnTo>
                  <a:lnTo>
                    <a:pt x="43" y="41"/>
                  </a:lnTo>
                  <a:lnTo>
                    <a:pt x="45" y="39"/>
                  </a:lnTo>
                  <a:lnTo>
                    <a:pt x="45" y="38"/>
                  </a:lnTo>
                  <a:lnTo>
                    <a:pt x="45" y="38"/>
                  </a:lnTo>
                  <a:lnTo>
                    <a:pt x="45" y="38"/>
                  </a:lnTo>
                  <a:lnTo>
                    <a:pt x="45" y="38"/>
                  </a:lnTo>
                  <a:lnTo>
                    <a:pt x="46" y="37"/>
                  </a:lnTo>
                  <a:lnTo>
                    <a:pt x="49" y="33"/>
                  </a:lnTo>
                  <a:lnTo>
                    <a:pt x="49" y="32"/>
                  </a:lnTo>
                  <a:lnTo>
                    <a:pt x="49" y="31"/>
                  </a:lnTo>
                  <a:lnTo>
                    <a:pt x="50" y="29"/>
                  </a:lnTo>
                  <a:lnTo>
                    <a:pt x="50" y="26"/>
                  </a:lnTo>
                  <a:lnTo>
                    <a:pt x="51" y="24"/>
                  </a:lnTo>
                  <a:lnTo>
                    <a:pt x="50" y="21"/>
                  </a:lnTo>
                  <a:lnTo>
                    <a:pt x="50" y="19"/>
                  </a:lnTo>
                  <a:lnTo>
                    <a:pt x="49" y="14"/>
                  </a:lnTo>
                  <a:lnTo>
                    <a:pt x="46" y="10"/>
                  </a:lnTo>
                  <a:lnTo>
                    <a:pt x="43" y="7"/>
                  </a:lnTo>
                  <a:lnTo>
                    <a:pt x="4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36">
              <a:extLst>
                <a:ext uri="{FF2B5EF4-FFF2-40B4-BE49-F238E27FC236}">
                  <a16:creationId xmlns:a16="http://schemas.microsoft.com/office/drawing/2014/main" id="{5D66CD15-93D0-DFB1-B1B8-DE622850F67B}"/>
                </a:ext>
              </a:extLst>
            </p:cNvPr>
            <p:cNvSpPr>
              <a:spLocks/>
            </p:cNvSpPr>
            <p:nvPr/>
          </p:nvSpPr>
          <p:spPr bwMode="auto">
            <a:xfrm>
              <a:off x="2283" y="5078"/>
              <a:ext cx="53" cy="48"/>
            </a:xfrm>
            <a:custGeom>
              <a:avLst/>
              <a:gdLst>
                <a:gd name="T0" fmla="*/ 45 w 53"/>
                <a:gd name="T1" fmla="*/ 41 h 48"/>
                <a:gd name="T2" fmla="*/ 46 w 53"/>
                <a:gd name="T3" fmla="*/ 39 h 48"/>
                <a:gd name="T4" fmla="*/ 46 w 53"/>
                <a:gd name="T5" fmla="*/ 39 h 48"/>
                <a:gd name="T6" fmla="*/ 46 w 53"/>
                <a:gd name="T7" fmla="*/ 38 h 48"/>
                <a:gd name="T8" fmla="*/ 47 w 53"/>
                <a:gd name="T9" fmla="*/ 38 h 48"/>
                <a:gd name="T10" fmla="*/ 47 w 53"/>
                <a:gd name="T11" fmla="*/ 38 h 48"/>
                <a:gd name="T12" fmla="*/ 48 w 53"/>
                <a:gd name="T13" fmla="*/ 37 h 48"/>
                <a:gd name="T14" fmla="*/ 51 w 53"/>
                <a:gd name="T15" fmla="*/ 33 h 48"/>
                <a:gd name="T16" fmla="*/ 52 w 53"/>
                <a:gd name="T17" fmla="*/ 28 h 48"/>
                <a:gd name="T18" fmla="*/ 52 w 53"/>
                <a:gd name="T19" fmla="*/ 26 h 48"/>
                <a:gd name="T20" fmla="*/ 52 w 53"/>
                <a:gd name="T21" fmla="*/ 25 h 48"/>
                <a:gd name="T22" fmla="*/ 52 w 53"/>
                <a:gd name="T23" fmla="*/ 24 h 48"/>
                <a:gd name="T24" fmla="*/ 53 w 53"/>
                <a:gd name="T25" fmla="*/ 24 h 48"/>
                <a:gd name="T26" fmla="*/ 52 w 53"/>
                <a:gd name="T27" fmla="*/ 21 h 48"/>
                <a:gd name="T28" fmla="*/ 52 w 53"/>
                <a:gd name="T29" fmla="*/ 19 h 48"/>
                <a:gd name="T30" fmla="*/ 51 w 53"/>
                <a:gd name="T31" fmla="*/ 15 h 48"/>
                <a:gd name="T32" fmla="*/ 48 w 53"/>
                <a:gd name="T33" fmla="*/ 10 h 48"/>
                <a:gd name="T34" fmla="*/ 45 w 53"/>
                <a:gd name="T35" fmla="*/ 7 h 48"/>
                <a:gd name="T36" fmla="*/ 45 w 53"/>
                <a:gd name="T37" fmla="*/ 7 h 48"/>
                <a:gd name="T38" fmla="*/ 41 w 53"/>
                <a:gd name="T39" fmla="*/ 4 h 48"/>
                <a:gd name="T40" fmla="*/ 38 w 53"/>
                <a:gd name="T41" fmla="*/ 2 h 48"/>
                <a:gd name="T42" fmla="*/ 36 w 53"/>
                <a:gd name="T43" fmla="*/ 2 h 48"/>
                <a:gd name="T44" fmla="*/ 34 w 53"/>
                <a:gd name="T45" fmla="*/ 1 h 48"/>
                <a:gd name="T46" fmla="*/ 32 w 53"/>
                <a:gd name="T47" fmla="*/ 0 h 48"/>
                <a:gd name="T48" fmla="*/ 29 w 53"/>
                <a:gd name="T49" fmla="*/ 0 h 48"/>
                <a:gd name="T50" fmla="*/ 27 w 53"/>
                <a:gd name="T51" fmla="*/ 0 h 48"/>
                <a:gd name="T52" fmla="*/ 21 w 53"/>
                <a:gd name="T53" fmla="*/ 0 h 48"/>
                <a:gd name="T54" fmla="*/ 17 w 53"/>
                <a:gd name="T55" fmla="*/ 2 h 48"/>
                <a:gd name="T56" fmla="*/ 12 w 53"/>
                <a:gd name="T57" fmla="*/ 4 h 48"/>
                <a:gd name="T58" fmla="*/ 8 w 53"/>
                <a:gd name="T59" fmla="*/ 7 h 48"/>
                <a:gd name="T60" fmla="*/ 8 w 53"/>
                <a:gd name="T61" fmla="*/ 7 h 48"/>
                <a:gd name="T62" fmla="*/ 4 w 53"/>
                <a:gd name="T63" fmla="*/ 10 h 48"/>
                <a:gd name="T64" fmla="*/ 2 w 53"/>
                <a:gd name="T65" fmla="*/ 15 h 48"/>
                <a:gd name="T66" fmla="*/ 1 w 53"/>
                <a:gd name="T67" fmla="*/ 19 h 48"/>
                <a:gd name="T68" fmla="*/ 0 w 53"/>
                <a:gd name="T69" fmla="*/ 24 h 48"/>
                <a:gd name="T70" fmla="*/ 0 w 53"/>
                <a:gd name="T71" fmla="*/ 26 h 48"/>
                <a:gd name="T72" fmla="*/ 1 w 53"/>
                <a:gd name="T73" fmla="*/ 28 h 48"/>
                <a:gd name="T74" fmla="*/ 2 w 53"/>
                <a:gd name="T75" fmla="*/ 33 h 48"/>
                <a:gd name="T76" fmla="*/ 4 w 53"/>
                <a:gd name="T77" fmla="*/ 37 h 48"/>
                <a:gd name="T78" fmla="*/ 6 w 53"/>
                <a:gd name="T79" fmla="*/ 39 h 48"/>
                <a:gd name="T80" fmla="*/ 8 w 53"/>
                <a:gd name="T81" fmla="*/ 41 h 48"/>
                <a:gd name="T82" fmla="*/ 11 w 53"/>
                <a:gd name="T83" fmla="*/ 43 h 48"/>
                <a:gd name="T84" fmla="*/ 14 w 53"/>
                <a:gd name="T85" fmla="*/ 45 h 48"/>
                <a:gd name="T86" fmla="*/ 17 w 53"/>
                <a:gd name="T87" fmla="*/ 47 h 48"/>
                <a:gd name="T88" fmla="*/ 20 w 53"/>
                <a:gd name="T89" fmla="*/ 48 h 48"/>
                <a:gd name="T90" fmla="*/ 23 w 53"/>
                <a:gd name="T91" fmla="*/ 48 h 48"/>
                <a:gd name="T92" fmla="*/ 27 w 53"/>
                <a:gd name="T93" fmla="*/ 48 h 48"/>
                <a:gd name="T94" fmla="*/ 27 w 53"/>
                <a:gd name="T95" fmla="*/ 48 h 48"/>
                <a:gd name="T96" fmla="*/ 28 w 53"/>
                <a:gd name="T97" fmla="*/ 48 h 48"/>
                <a:gd name="T98" fmla="*/ 29 w 53"/>
                <a:gd name="T99" fmla="*/ 48 h 48"/>
                <a:gd name="T100" fmla="*/ 32 w 53"/>
                <a:gd name="T101" fmla="*/ 48 h 48"/>
                <a:gd name="T102" fmla="*/ 33 w 53"/>
                <a:gd name="T103" fmla="*/ 47 h 48"/>
                <a:gd name="T104" fmla="*/ 33 w 53"/>
                <a:gd name="T105" fmla="*/ 47 h 48"/>
                <a:gd name="T106" fmla="*/ 35 w 53"/>
                <a:gd name="T107" fmla="*/ 47 h 48"/>
                <a:gd name="T108" fmla="*/ 36 w 53"/>
                <a:gd name="T109" fmla="*/ 46 h 48"/>
                <a:gd name="T110" fmla="*/ 37 w 53"/>
                <a:gd name="T111" fmla="*/ 46 h 48"/>
                <a:gd name="T112" fmla="*/ 39 w 53"/>
                <a:gd name="T113" fmla="*/ 45 h 48"/>
                <a:gd name="T114" fmla="*/ 42 w 53"/>
                <a:gd name="T115" fmla="*/ 43 h 48"/>
                <a:gd name="T116" fmla="*/ 45 w 53"/>
                <a:gd name="T117" fmla="*/ 4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3" h="48">
                  <a:moveTo>
                    <a:pt x="45" y="41"/>
                  </a:moveTo>
                  <a:lnTo>
                    <a:pt x="46" y="39"/>
                  </a:lnTo>
                  <a:lnTo>
                    <a:pt x="46" y="39"/>
                  </a:lnTo>
                  <a:lnTo>
                    <a:pt x="46" y="38"/>
                  </a:lnTo>
                  <a:lnTo>
                    <a:pt x="47" y="38"/>
                  </a:lnTo>
                  <a:lnTo>
                    <a:pt x="47" y="38"/>
                  </a:lnTo>
                  <a:lnTo>
                    <a:pt x="48" y="37"/>
                  </a:lnTo>
                  <a:lnTo>
                    <a:pt x="51" y="33"/>
                  </a:lnTo>
                  <a:lnTo>
                    <a:pt x="52" y="28"/>
                  </a:lnTo>
                  <a:lnTo>
                    <a:pt x="52" y="26"/>
                  </a:lnTo>
                  <a:lnTo>
                    <a:pt x="52" y="25"/>
                  </a:lnTo>
                  <a:lnTo>
                    <a:pt x="52" y="24"/>
                  </a:lnTo>
                  <a:lnTo>
                    <a:pt x="53" y="24"/>
                  </a:lnTo>
                  <a:lnTo>
                    <a:pt x="52" y="21"/>
                  </a:lnTo>
                  <a:lnTo>
                    <a:pt x="52" y="19"/>
                  </a:lnTo>
                  <a:lnTo>
                    <a:pt x="51" y="15"/>
                  </a:lnTo>
                  <a:lnTo>
                    <a:pt x="48" y="10"/>
                  </a:lnTo>
                  <a:lnTo>
                    <a:pt x="45" y="7"/>
                  </a:lnTo>
                  <a:lnTo>
                    <a:pt x="45" y="7"/>
                  </a:lnTo>
                  <a:lnTo>
                    <a:pt x="41" y="4"/>
                  </a:lnTo>
                  <a:lnTo>
                    <a:pt x="38" y="2"/>
                  </a:lnTo>
                  <a:lnTo>
                    <a:pt x="36" y="2"/>
                  </a:lnTo>
                  <a:lnTo>
                    <a:pt x="34" y="1"/>
                  </a:lnTo>
                  <a:lnTo>
                    <a:pt x="32" y="0"/>
                  </a:lnTo>
                  <a:lnTo>
                    <a:pt x="29" y="0"/>
                  </a:lnTo>
                  <a:lnTo>
                    <a:pt x="27" y="0"/>
                  </a:lnTo>
                  <a:lnTo>
                    <a:pt x="21" y="0"/>
                  </a:lnTo>
                  <a:lnTo>
                    <a:pt x="17" y="2"/>
                  </a:lnTo>
                  <a:lnTo>
                    <a:pt x="12" y="4"/>
                  </a:lnTo>
                  <a:lnTo>
                    <a:pt x="8" y="7"/>
                  </a:lnTo>
                  <a:lnTo>
                    <a:pt x="8" y="7"/>
                  </a:lnTo>
                  <a:lnTo>
                    <a:pt x="4" y="10"/>
                  </a:lnTo>
                  <a:lnTo>
                    <a:pt x="2" y="15"/>
                  </a:lnTo>
                  <a:lnTo>
                    <a:pt x="1" y="19"/>
                  </a:lnTo>
                  <a:lnTo>
                    <a:pt x="0" y="24"/>
                  </a:lnTo>
                  <a:lnTo>
                    <a:pt x="0" y="26"/>
                  </a:lnTo>
                  <a:lnTo>
                    <a:pt x="1" y="28"/>
                  </a:lnTo>
                  <a:lnTo>
                    <a:pt x="2" y="33"/>
                  </a:lnTo>
                  <a:lnTo>
                    <a:pt x="4" y="37"/>
                  </a:lnTo>
                  <a:lnTo>
                    <a:pt x="6" y="39"/>
                  </a:lnTo>
                  <a:lnTo>
                    <a:pt x="8" y="41"/>
                  </a:lnTo>
                  <a:lnTo>
                    <a:pt x="11" y="43"/>
                  </a:lnTo>
                  <a:lnTo>
                    <a:pt x="14" y="45"/>
                  </a:lnTo>
                  <a:lnTo>
                    <a:pt x="17" y="47"/>
                  </a:lnTo>
                  <a:lnTo>
                    <a:pt x="20" y="48"/>
                  </a:lnTo>
                  <a:lnTo>
                    <a:pt x="23" y="48"/>
                  </a:lnTo>
                  <a:lnTo>
                    <a:pt x="27" y="48"/>
                  </a:lnTo>
                  <a:lnTo>
                    <a:pt x="27" y="48"/>
                  </a:lnTo>
                  <a:lnTo>
                    <a:pt x="28" y="48"/>
                  </a:lnTo>
                  <a:lnTo>
                    <a:pt x="29" y="48"/>
                  </a:lnTo>
                  <a:lnTo>
                    <a:pt x="32" y="48"/>
                  </a:lnTo>
                  <a:lnTo>
                    <a:pt x="33" y="47"/>
                  </a:lnTo>
                  <a:lnTo>
                    <a:pt x="33" y="47"/>
                  </a:lnTo>
                  <a:lnTo>
                    <a:pt x="35" y="47"/>
                  </a:lnTo>
                  <a:lnTo>
                    <a:pt x="36" y="46"/>
                  </a:lnTo>
                  <a:lnTo>
                    <a:pt x="37" y="46"/>
                  </a:lnTo>
                  <a:lnTo>
                    <a:pt x="39" y="45"/>
                  </a:lnTo>
                  <a:lnTo>
                    <a:pt x="42" y="43"/>
                  </a:lnTo>
                  <a:lnTo>
                    <a:pt x="45"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37">
              <a:extLst>
                <a:ext uri="{FF2B5EF4-FFF2-40B4-BE49-F238E27FC236}">
                  <a16:creationId xmlns:a16="http://schemas.microsoft.com/office/drawing/2014/main" id="{A508E6D1-F1CD-9427-DFF1-A2D258B8BEDE}"/>
                </a:ext>
              </a:extLst>
            </p:cNvPr>
            <p:cNvSpPr>
              <a:spLocks noEditPoints="1"/>
            </p:cNvSpPr>
            <p:nvPr/>
          </p:nvSpPr>
          <p:spPr bwMode="auto">
            <a:xfrm>
              <a:off x="2443" y="5066"/>
              <a:ext cx="52" cy="49"/>
            </a:xfrm>
            <a:custGeom>
              <a:avLst/>
              <a:gdLst>
                <a:gd name="T0" fmla="*/ 36 w 52"/>
                <a:gd name="T1" fmla="*/ 7 h 49"/>
                <a:gd name="T2" fmla="*/ 36 w 52"/>
                <a:gd name="T3" fmla="*/ 1 h 49"/>
                <a:gd name="T4" fmla="*/ 34 w 52"/>
                <a:gd name="T5" fmla="*/ 0 h 49"/>
                <a:gd name="T6" fmla="*/ 31 w 52"/>
                <a:gd name="T7" fmla="*/ 0 h 49"/>
                <a:gd name="T8" fmla="*/ 26 w 52"/>
                <a:gd name="T9" fmla="*/ 0 h 49"/>
                <a:gd name="T10" fmla="*/ 21 w 52"/>
                <a:gd name="T11" fmla="*/ 0 h 49"/>
                <a:gd name="T12" fmla="*/ 16 w 52"/>
                <a:gd name="T13" fmla="*/ 1 h 49"/>
                <a:gd name="T14" fmla="*/ 12 w 52"/>
                <a:gd name="T15" fmla="*/ 4 h 49"/>
                <a:gd name="T16" fmla="*/ 8 w 52"/>
                <a:gd name="T17" fmla="*/ 7 h 49"/>
                <a:gd name="T18" fmla="*/ 7 w 52"/>
                <a:gd name="T19" fmla="*/ 7 h 49"/>
                <a:gd name="T20" fmla="*/ 4 w 52"/>
                <a:gd name="T21" fmla="*/ 11 h 49"/>
                <a:gd name="T22" fmla="*/ 2 w 52"/>
                <a:gd name="T23" fmla="*/ 15 h 49"/>
                <a:gd name="T24" fmla="*/ 1 w 52"/>
                <a:gd name="T25" fmla="*/ 19 h 49"/>
                <a:gd name="T26" fmla="*/ 0 w 52"/>
                <a:gd name="T27" fmla="*/ 24 h 49"/>
                <a:gd name="T28" fmla="*/ 0 w 52"/>
                <a:gd name="T29" fmla="*/ 26 h 49"/>
                <a:gd name="T30" fmla="*/ 1 w 52"/>
                <a:gd name="T31" fmla="*/ 29 h 49"/>
                <a:gd name="T32" fmla="*/ 2 w 52"/>
                <a:gd name="T33" fmla="*/ 33 h 49"/>
                <a:gd name="T34" fmla="*/ 4 w 52"/>
                <a:gd name="T35" fmla="*/ 38 h 49"/>
                <a:gd name="T36" fmla="*/ 6 w 52"/>
                <a:gd name="T37" fmla="*/ 39 h 49"/>
                <a:gd name="T38" fmla="*/ 7 w 52"/>
                <a:gd name="T39" fmla="*/ 42 h 49"/>
                <a:gd name="T40" fmla="*/ 10 w 52"/>
                <a:gd name="T41" fmla="*/ 44 h 49"/>
                <a:gd name="T42" fmla="*/ 14 w 52"/>
                <a:gd name="T43" fmla="*/ 45 h 49"/>
                <a:gd name="T44" fmla="*/ 17 w 52"/>
                <a:gd name="T45" fmla="*/ 47 h 49"/>
                <a:gd name="T46" fmla="*/ 21 w 52"/>
                <a:gd name="T47" fmla="*/ 48 h 49"/>
                <a:gd name="T48" fmla="*/ 23 w 52"/>
                <a:gd name="T49" fmla="*/ 48 h 49"/>
                <a:gd name="T50" fmla="*/ 26 w 52"/>
                <a:gd name="T51" fmla="*/ 49 h 49"/>
                <a:gd name="T52" fmla="*/ 29 w 52"/>
                <a:gd name="T53" fmla="*/ 48 h 49"/>
                <a:gd name="T54" fmla="*/ 32 w 52"/>
                <a:gd name="T55" fmla="*/ 48 h 49"/>
                <a:gd name="T56" fmla="*/ 32 w 52"/>
                <a:gd name="T57" fmla="*/ 48 h 49"/>
                <a:gd name="T58" fmla="*/ 33 w 52"/>
                <a:gd name="T59" fmla="*/ 47 h 49"/>
                <a:gd name="T60" fmla="*/ 35 w 52"/>
                <a:gd name="T61" fmla="*/ 47 h 49"/>
                <a:gd name="T62" fmla="*/ 37 w 52"/>
                <a:gd name="T63" fmla="*/ 46 h 49"/>
                <a:gd name="T64" fmla="*/ 39 w 52"/>
                <a:gd name="T65" fmla="*/ 45 h 49"/>
                <a:gd name="T66" fmla="*/ 42 w 52"/>
                <a:gd name="T67" fmla="*/ 44 h 49"/>
                <a:gd name="T68" fmla="*/ 45 w 52"/>
                <a:gd name="T69" fmla="*/ 42 h 49"/>
                <a:gd name="T70" fmla="*/ 46 w 52"/>
                <a:gd name="T71" fmla="*/ 39 h 49"/>
                <a:gd name="T72" fmla="*/ 46 w 52"/>
                <a:gd name="T73" fmla="*/ 39 h 49"/>
                <a:gd name="T74" fmla="*/ 46 w 52"/>
                <a:gd name="T75" fmla="*/ 39 h 49"/>
                <a:gd name="T76" fmla="*/ 47 w 52"/>
                <a:gd name="T77" fmla="*/ 39 h 49"/>
                <a:gd name="T78" fmla="*/ 47 w 52"/>
                <a:gd name="T79" fmla="*/ 38 h 49"/>
                <a:gd name="T80" fmla="*/ 48 w 52"/>
                <a:gd name="T81" fmla="*/ 38 h 49"/>
                <a:gd name="T82" fmla="*/ 50 w 52"/>
                <a:gd name="T83" fmla="*/ 33 h 49"/>
                <a:gd name="T84" fmla="*/ 51 w 52"/>
                <a:gd name="T85" fmla="*/ 29 h 49"/>
                <a:gd name="T86" fmla="*/ 52 w 52"/>
                <a:gd name="T87" fmla="*/ 26 h 49"/>
                <a:gd name="T88" fmla="*/ 52 w 52"/>
                <a:gd name="T89" fmla="*/ 25 h 49"/>
                <a:gd name="T90" fmla="*/ 52 w 52"/>
                <a:gd name="T91" fmla="*/ 25 h 49"/>
                <a:gd name="T92" fmla="*/ 52 w 52"/>
                <a:gd name="T93" fmla="*/ 24 h 49"/>
                <a:gd name="T94" fmla="*/ 52 w 52"/>
                <a:gd name="T95" fmla="*/ 21 h 49"/>
                <a:gd name="T96" fmla="*/ 51 w 52"/>
                <a:gd name="T97" fmla="*/ 19 h 49"/>
                <a:gd name="T98" fmla="*/ 50 w 52"/>
                <a:gd name="T99" fmla="*/ 15 h 49"/>
                <a:gd name="T100" fmla="*/ 48 w 52"/>
                <a:gd name="T101" fmla="*/ 11 h 49"/>
                <a:gd name="T102" fmla="*/ 45 w 52"/>
                <a:gd name="T103" fmla="*/ 7 h 49"/>
                <a:gd name="T104" fmla="*/ 44 w 52"/>
                <a:gd name="T105" fmla="*/ 7 h 49"/>
                <a:gd name="T106" fmla="*/ 36 w 52"/>
                <a:gd name="T107" fmla="*/ 7 h 49"/>
                <a:gd name="T108" fmla="*/ 40 w 52"/>
                <a:gd name="T109" fmla="*/ 13 h 49"/>
                <a:gd name="T110" fmla="*/ 42 w 52"/>
                <a:gd name="T111" fmla="*/ 14 h 49"/>
                <a:gd name="T112" fmla="*/ 45 w 52"/>
                <a:gd name="T113" fmla="*/ 15 h 49"/>
                <a:gd name="T114" fmla="*/ 46 w 52"/>
                <a:gd name="T115" fmla="*/ 16 h 49"/>
                <a:gd name="T116" fmla="*/ 48 w 52"/>
                <a:gd name="T117" fmla="*/ 18 h 49"/>
                <a:gd name="T118" fmla="*/ 46 w 52"/>
                <a:gd name="T119" fmla="*/ 16 h 49"/>
                <a:gd name="T120" fmla="*/ 45 w 52"/>
                <a:gd name="T121" fmla="*/ 15 h 49"/>
                <a:gd name="T122" fmla="*/ 42 w 52"/>
                <a:gd name="T123" fmla="*/ 14 h 49"/>
                <a:gd name="T124" fmla="*/ 40 w 52"/>
                <a:gd name="T125" fmla="*/ 13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2" h="49">
                  <a:moveTo>
                    <a:pt x="36" y="7"/>
                  </a:moveTo>
                  <a:lnTo>
                    <a:pt x="36" y="1"/>
                  </a:lnTo>
                  <a:lnTo>
                    <a:pt x="34" y="0"/>
                  </a:lnTo>
                  <a:lnTo>
                    <a:pt x="31" y="0"/>
                  </a:lnTo>
                  <a:lnTo>
                    <a:pt x="26" y="0"/>
                  </a:lnTo>
                  <a:lnTo>
                    <a:pt x="21" y="0"/>
                  </a:lnTo>
                  <a:lnTo>
                    <a:pt x="16" y="1"/>
                  </a:lnTo>
                  <a:lnTo>
                    <a:pt x="12" y="4"/>
                  </a:lnTo>
                  <a:lnTo>
                    <a:pt x="8" y="7"/>
                  </a:lnTo>
                  <a:lnTo>
                    <a:pt x="7" y="7"/>
                  </a:lnTo>
                  <a:lnTo>
                    <a:pt x="4" y="11"/>
                  </a:lnTo>
                  <a:lnTo>
                    <a:pt x="2" y="15"/>
                  </a:lnTo>
                  <a:lnTo>
                    <a:pt x="1" y="19"/>
                  </a:lnTo>
                  <a:lnTo>
                    <a:pt x="0" y="24"/>
                  </a:lnTo>
                  <a:lnTo>
                    <a:pt x="0" y="26"/>
                  </a:lnTo>
                  <a:lnTo>
                    <a:pt x="1" y="29"/>
                  </a:lnTo>
                  <a:lnTo>
                    <a:pt x="2" y="33"/>
                  </a:lnTo>
                  <a:lnTo>
                    <a:pt x="4" y="38"/>
                  </a:lnTo>
                  <a:lnTo>
                    <a:pt x="6" y="39"/>
                  </a:lnTo>
                  <a:lnTo>
                    <a:pt x="7" y="42"/>
                  </a:lnTo>
                  <a:lnTo>
                    <a:pt x="10" y="44"/>
                  </a:lnTo>
                  <a:lnTo>
                    <a:pt x="14" y="45"/>
                  </a:lnTo>
                  <a:lnTo>
                    <a:pt x="17" y="47"/>
                  </a:lnTo>
                  <a:lnTo>
                    <a:pt x="21" y="48"/>
                  </a:lnTo>
                  <a:lnTo>
                    <a:pt x="23" y="48"/>
                  </a:lnTo>
                  <a:lnTo>
                    <a:pt x="26" y="49"/>
                  </a:lnTo>
                  <a:lnTo>
                    <a:pt x="29" y="48"/>
                  </a:lnTo>
                  <a:lnTo>
                    <a:pt x="32" y="48"/>
                  </a:lnTo>
                  <a:lnTo>
                    <a:pt x="32" y="48"/>
                  </a:lnTo>
                  <a:lnTo>
                    <a:pt x="33" y="47"/>
                  </a:lnTo>
                  <a:lnTo>
                    <a:pt x="35" y="47"/>
                  </a:lnTo>
                  <a:lnTo>
                    <a:pt x="37" y="46"/>
                  </a:lnTo>
                  <a:lnTo>
                    <a:pt x="39" y="45"/>
                  </a:lnTo>
                  <a:lnTo>
                    <a:pt x="42" y="44"/>
                  </a:lnTo>
                  <a:lnTo>
                    <a:pt x="45" y="42"/>
                  </a:lnTo>
                  <a:lnTo>
                    <a:pt x="46" y="39"/>
                  </a:lnTo>
                  <a:lnTo>
                    <a:pt x="46" y="39"/>
                  </a:lnTo>
                  <a:lnTo>
                    <a:pt x="46" y="39"/>
                  </a:lnTo>
                  <a:lnTo>
                    <a:pt x="47" y="39"/>
                  </a:lnTo>
                  <a:lnTo>
                    <a:pt x="47" y="38"/>
                  </a:lnTo>
                  <a:lnTo>
                    <a:pt x="48" y="38"/>
                  </a:lnTo>
                  <a:lnTo>
                    <a:pt x="50" y="33"/>
                  </a:lnTo>
                  <a:lnTo>
                    <a:pt x="51" y="29"/>
                  </a:lnTo>
                  <a:lnTo>
                    <a:pt x="52" y="26"/>
                  </a:lnTo>
                  <a:lnTo>
                    <a:pt x="52" y="25"/>
                  </a:lnTo>
                  <a:lnTo>
                    <a:pt x="52" y="25"/>
                  </a:lnTo>
                  <a:lnTo>
                    <a:pt x="52" y="24"/>
                  </a:lnTo>
                  <a:lnTo>
                    <a:pt x="52" y="21"/>
                  </a:lnTo>
                  <a:lnTo>
                    <a:pt x="51" y="19"/>
                  </a:lnTo>
                  <a:lnTo>
                    <a:pt x="50" y="15"/>
                  </a:lnTo>
                  <a:lnTo>
                    <a:pt x="48" y="11"/>
                  </a:lnTo>
                  <a:lnTo>
                    <a:pt x="45" y="7"/>
                  </a:lnTo>
                  <a:lnTo>
                    <a:pt x="44" y="7"/>
                  </a:lnTo>
                  <a:lnTo>
                    <a:pt x="36" y="7"/>
                  </a:lnTo>
                  <a:close/>
                  <a:moveTo>
                    <a:pt x="40" y="13"/>
                  </a:moveTo>
                  <a:lnTo>
                    <a:pt x="42" y="14"/>
                  </a:lnTo>
                  <a:lnTo>
                    <a:pt x="45" y="15"/>
                  </a:lnTo>
                  <a:lnTo>
                    <a:pt x="46" y="16"/>
                  </a:lnTo>
                  <a:lnTo>
                    <a:pt x="48" y="18"/>
                  </a:lnTo>
                  <a:lnTo>
                    <a:pt x="46" y="16"/>
                  </a:lnTo>
                  <a:lnTo>
                    <a:pt x="45" y="15"/>
                  </a:lnTo>
                  <a:lnTo>
                    <a:pt x="42" y="14"/>
                  </a:lnTo>
                  <a:lnTo>
                    <a:pt x="4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38">
              <a:extLst>
                <a:ext uri="{FF2B5EF4-FFF2-40B4-BE49-F238E27FC236}">
                  <a16:creationId xmlns:a16="http://schemas.microsoft.com/office/drawing/2014/main" id="{8E3FB58A-E555-4F8A-8F90-1CC959237D5F}"/>
                </a:ext>
              </a:extLst>
            </p:cNvPr>
            <p:cNvSpPr>
              <a:spLocks/>
            </p:cNvSpPr>
            <p:nvPr/>
          </p:nvSpPr>
          <p:spPr bwMode="auto">
            <a:xfrm>
              <a:off x="1541" y="4573"/>
              <a:ext cx="68" cy="64"/>
            </a:xfrm>
            <a:custGeom>
              <a:avLst/>
              <a:gdLst>
                <a:gd name="T0" fmla="*/ 0 w 68"/>
                <a:gd name="T1" fmla="*/ 35 h 64"/>
                <a:gd name="T2" fmla="*/ 1 w 68"/>
                <a:gd name="T3" fmla="*/ 41 h 64"/>
                <a:gd name="T4" fmla="*/ 3 w 68"/>
                <a:gd name="T5" fmla="*/ 47 h 64"/>
                <a:gd name="T6" fmla="*/ 7 w 68"/>
                <a:gd name="T7" fmla="*/ 52 h 64"/>
                <a:gd name="T8" fmla="*/ 12 w 68"/>
                <a:gd name="T9" fmla="*/ 57 h 64"/>
                <a:gd name="T10" fmla="*/ 17 w 68"/>
                <a:gd name="T11" fmla="*/ 60 h 64"/>
                <a:gd name="T12" fmla="*/ 23 w 68"/>
                <a:gd name="T13" fmla="*/ 63 h 64"/>
                <a:gd name="T14" fmla="*/ 30 w 68"/>
                <a:gd name="T15" fmla="*/ 64 h 64"/>
                <a:gd name="T16" fmla="*/ 33 w 68"/>
                <a:gd name="T17" fmla="*/ 64 h 64"/>
                <a:gd name="T18" fmla="*/ 34 w 68"/>
                <a:gd name="T19" fmla="*/ 64 h 64"/>
                <a:gd name="T20" fmla="*/ 37 w 68"/>
                <a:gd name="T21" fmla="*/ 64 h 64"/>
                <a:gd name="T22" fmla="*/ 43 w 68"/>
                <a:gd name="T23" fmla="*/ 63 h 64"/>
                <a:gd name="T24" fmla="*/ 45 w 68"/>
                <a:gd name="T25" fmla="*/ 62 h 64"/>
                <a:gd name="T26" fmla="*/ 48 w 68"/>
                <a:gd name="T27" fmla="*/ 61 h 64"/>
                <a:gd name="T28" fmla="*/ 49 w 68"/>
                <a:gd name="T29" fmla="*/ 60 h 64"/>
                <a:gd name="T30" fmla="*/ 55 w 68"/>
                <a:gd name="T31" fmla="*/ 57 h 64"/>
                <a:gd name="T32" fmla="*/ 60 w 68"/>
                <a:gd name="T33" fmla="*/ 52 h 64"/>
                <a:gd name="T34" fmla="*/ 63 w 68"/>
                <a:gd name="T35" fmla="*/ 49 h 64"/>
                <a:gd name="T36" fmla="*/ 64 w 68"/>
                <a:gd name="T37" fmla="*/ 47 h 64"/>
                <a:gd name="T38" fmla="*/ 65 w 68"/>
                <a:gd name="T39" fmla="*/ 45 h 64"/>
                <a:gd name="T40" fmla="*/ 66 w 68"/>
                <a:gd name="T41" fmla="*/ 41 h 64"/>
                <a:gd name="T42" fmla="*/ 68 w 68"/>
                <a:gd name="T43" fmla="*/ 35 h 64"/>
                <a:gd name="T44" fmla="*/ 68 w 68"/>
                <a:gd name="T45" fmla="*/ 29 h 64"/>
                <a:gd name="T46" fmla="*/ 66 w 68"/>
                <a:gd name="T47" fmla="*/ 20 h 64"/>
                <a:gd name="T48" fmla="*/ 60 w 68"/>
                <a:gd name="T49" fmla="*/ 12 h 64"/>
                <a:gd name="T50" fmla="*/ 55 w 68"/>
                <a:gd name="T51" fmla="*/ 7 h 64"/>
                <a:gd name="T52" fmla="*/ 49 w 68"/>
                <a:gd name="T53" fmla="*/ 4 h 64"/>
                <a:gd name="T54" fmla="*/ 43 w 68"/>
                <a:gd name="T55" fmla="*/ 1 h 64"/>
                <a:gd name="T56" fmla="*/ 37 w 68"/>
                <a:gd name="T57" fmla="*/ 0 h 64"/>
                <a:gd name="T58" fmla="*/ 26 w 68"/>
                <a:gd name="T59" fmla="*/ 1 h 64"/>
                <a:gd name="T60" fmla="*/ 15 w 68"/>
                <a:gd name="T61" fmla="*/ 5 h 64"/>
                <a:gd name="T62" fmla="*/ 5 w 68"/>
                <a:gd name="T63" fmla="*/ 14 h 64"/>
                <a:gd name="T64" fmla="*/ 0 w 68"/>
                <a:gd name="T65" fmla="*/ 2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 h="64">
                  <a:moveTo>
                    <a:pt x="0" y="32"/>
                  </a:moveTo>
                  <a:lnTo>
                    <a:pt x="0" y="35"/>
                  </a:lnTo>
                  <a:lnTo>
                    <a:pt x="0" y="38"/>
                  </a:lnTo>
                  <a:lnTo>
                    <a:pt x="1" y="41"/>
                  </a:lnTo>
                  <a:lnTo>
                    <a:pt x="2" y="44"/>
                  </a:lnTo>
                  <a:lnTo>
                    <a:pt x="3" y="47"/>
                  </a:lnTo>
                  <a:lnTo>
                    <a:pt x="5" y="49"/>
                  </a:lnTo>
                  <a:lnTo>
                    <a:pt x="7" y="52"/>
                  </a:lnTo>
                  <a:lnTo>
                    <a:pt x="10" y="55"/>
                  </a:lnTo>
                  <a:lnTo>
                    <a:pt x="12" y="57"/>
                  </a:lnTo>
                  <a:lnTo>
                    <a:pt x="15" y="59"/>
                  </a:lnTo>
                  <a:lnTo>
                    <a:pt x="17" y="60"/>
                  </a:lnTo>
                  <a:lnTo>
                    <a:pt x="20" y="62"/>
                  </a:lnTo>
                  <a:lnTo>
                    <a:pt x="23" y="63"/>
                  </a:lnTo>
                  <a:lnTo>
                    <a:pt x="26" y="64"/>
                  </a:lnTo>
                  <a:lnTo>
                    <a:pt x="30" y="64"/>
                  </a:lnTo>
                  <a:lnTo>
                    <a:pt x="33" y="64"/>
                  </a:lnTo>
                  <a:lnTo>
                    <a:pt x="33" y="64"/>
                  </a:lnTo>
                  <a:lnTo>
                    <a:pt x="33" y="64"/>
                  </a:lnTo>
                  <a:lnTo>
                    <a:pt x="34" y="64"/>
                  </a:lnTo>
                  <a:lnTo>
                    <a:pt x="35" y="64"/>
                  </a:lnTo>
                  <a:lnTo>
                    <a:pt x="37" y="64"/>
                  </a:lnTo>
                  <a:lnTo>
                    <a:pt x="40" y="64"/>
                  </a:lnTo>
                  <a:lnTo>
                    <a:pt x="43" y="63"/>
                  </a:lnTo>
                  <a:lnTo>
                    <a:pt x="44" y="62"/>
                  </a:lnTo>
                  <a:lnTo>
                    <a:pt x="45" y="62"/>
                  </a:lnTo>
                  <a:lnTo>
                    <a:pt x="47" y="62"/>
                  </a:lnTo>
                  <a:lnTo>
                    <a:pt x="48" y="61"/>
                  </a:lnTo>
                  <a:lnTo>
                    <a:pt x="49" y="60"/>
                  </a:lnTo>
                  <a:lnTo>
                    <a:pt x="49" y="60"/>
                  </a:lnTo>
                  <a:lnTo>
                    <a:pt x="53" y="59"/>
                  </a:lnTo>
                  <a:lnTo>
                    <a:pt x="55" y="57"/>
                  </a:lnTo>
                  <a:lnTo>
                    <a:pt x="58" y="55"/>
                  </a:lnTo>
                  <a:lnTo>
                    <a:pt x="60" y="52"/>
                  </a:lnTo>
                  <a:lnTo>
                    <a:pt x="62" y="49"/>
                  </a:lnTo>
                  <a:lnTo>
                    <a:pt x="63" y="49"/>
                  </a:lnTo>
                  <a:lnTo>
                    <a:pt x="63" y="48"/>
                  </a:lnTo>
                  <a:lnTo>
                    <a:pt x="64" y="47"/>
                  </a:lnTo>
                  <a:lnTo>
                    <a:pt x="64" y="46"/>
                  </a:lnTo>
                  <a:lnTo>
                    <a:pt x="65" y="45"/>
                  </a:lnTo>
                  <a:lnTo>
                    <a:pt x="66" y="44"/>
                  </a:lnTo>
                  <a:lnTo>
                    <a:pt x="66" y="41"/>
                  </a:lnTo>
                  <a:lnTo>
                    <a:pt x="67" y="38"/>
                  </a:lnTo>
                  <a:lnTo>
                    <a:pt x="68" y="35"/>
                  </a:lnTo>
                  <a:lnTo>
                    <a:pt x="68" y="32"/>
                  </a:lnTo>
                  <a:lnTo>
                    <a:pt x="68" y="29"/>
                  </a:lnTo>
                  <a:lnTo>
                    <a:pt x="67" y="26"/>
                  </a:lnTo>
                  <a:lnTo>
                    <a:pt x="66" y="20"/>
                  </a:lnTo>
                  <a:lnTo>
                    <a:pt x="62" y="14"/>
                  </a:lnTo>
                  <a:lnTo>
                    <a:pt x="60" y="12"/>
                  </a:lnTo>
                  <a:lnTo>
                    <a:pt x="58" y="10"/>
                  </a:lnTo>
                  <a:lnTo>
                    <a:pt x="55" y="7"/>
                  </a:lnTo>
                  <a:lnTo>
                    <a:pt x="53" y="5"/>
                  </a:lnTo>
                  <a:lnTo>
                    <a:pt x="49" y="4"/>
                  </a:lnTo>
                  <a:lnTo>
                    <a:pt x="47" y="3"/>
                  </a:lnTo>
                  <a:lnTo>
                    <a:pt x="43" y="1"/>
                  </a:lnTo>
                  <a:lnTo>
                    <a:pt x="40" y="1"/>
                  </a:lnTo>
                  <a:lnTo>
                    <a:pt x="37" y="0"/>
                  </a:lnTo>
                  <a:lnTo>
                    <a:pt x="33" y="0"/>
                  </a:lnTo>
                  <a:lnTo>
                    <a:pt x="26" y="1"/>
                  </a:lnTo>
                  <a:lnTo>
                    <a:pt x="20" y="3"/>
                  </a:lnTo>
                  <a:lnTo>
                    <a:pt x="15" y="5"/>
                  </a:lnTo>
                  <a:lnTo>
                    <a:pt x="10" y="10"/>
                  </a:lnTo>
                  <a:lnTo>
                    <a:pt x="5" y="14"/>
                  </a:lnTo>
                  <a:lnTo>
                    <a:pt x="2" y="20"/>
                  </a:lnTo>
                  <a:lnTo>
                    <a:pt x="0" y="26"/>
                  </a:lnTo>
                  <a:lnTo>
                    <a:pt x="0" y="3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Freeform 39">
              <a:extLst>
                <a:ext uri="{FF2B5EF4-FFF2-40B4-BE49-F238E27FC236}">
                  <a16:creationId xmlns:a16="http://schemas.microsoft.com/office/drawing/2014/main" id="{3D359744-CB88-6D43-DEF2-C4A9E648C0C6}"/>
                </a:ext>
              </a:extLst>
            </p:cNvPr>
            <p:cNvSpPr>
              <a:spLocks/>
            </p:cNvSpPr>
            <p:nvPr/>
          </p:nvSpPr>
          <p:spPr bwMode="auto">
            <a:xfrm>
              <a:off x="1536" y="4795"/>
              <a:ext cx="69" cy="64"/>
            </a:xfrm>
            <a:custGeom>
              <a:avLst/>
              <a:gdLst>
                <a:gd name="T0" fmla="*/ 56 w 69"/>
                <a:gd name="T1" fmla="*/ 7 h 64"/>
                <a:gd name="T2" fmla="*/ 51 w 69"/>
                <a:gd name="T3" fmla="*/ 4 h 64"/>
                <a:gd name="T4" fmla="*/ 44 w 69"/>
                <a:gd name="T5" fmla="*/ 1 h 64"/>
                <a:gd name="T6" fmla="*/ 38 w 69"/>
                <a:gd name="T7" fmla="*/ 0 h 64"/>
                <a:gd name="T8" fmla="*/ 27 w 69"/>
                <a:gd name="T9" fmla="*/ 1 h 64"/>
                <a:gd name="T10" fmla="*/ 21 w 69"/>
                <a:gd name="T11" fmla="*/ 3 h 64"/>
                <a:gd name="T12" fmla="*/ 10 w 69"/>
                <a:gd name="T13" fmla="*/ 10 h 64"/>
                <a:gd name="T14" fmla="*/ 4 w 69"/>
                <a:gd name="T15" fmla="*/ 17 h 64"/>
                <a:gd name="T16" fmla="*/ 1 w 69"/>
                <a:gd name="T17" fmla="*/ 23 h 64"/>
                <a:gd name="T18" fmla="*/ 0 w 69"/>
                <a:gd name="T19" fmla="*/ 29 h 64"/>
                <a:gd name="T20" fmla="*/ 0 w 69"/>
                <a:gd name="T21" fmla="*/ 35 h 64"/>
                <a:gd name="T22" fmla="*/ 1 w 69"/>
                <a:gd name="T23" fmla="*/ 41 h 64"/>
                <a:gd name="T24" fmla="*/ 4 w 69"/>
                <a:gd name="T25" fmla="*/ 47 h 64"/>
                <a:gd name="T26" fmla="*/ 8 w 69"/>
                <a:gd name="T27" fmla="*/ 52 h 64"/>
                <a:gd name="T28" fmla="*/ 13 w 69"/>
                <a:gd name="T29" fmla="*/ 57 h 64"/>
                <a:gd name="T30" fmla="*/ 18 w 69"/>
                <a:gd name="T31" fmla="*/ 60 h 64"/>
                <a:gd name="T32" fmla="*/ 24 w 69"/>
                <a:gd name="T33" fmla="*/ 63 h 64"/>
                <a:gd name="T34" fmla="*/ 31 w 69"/>
                <a:gd name="T35" fmla="*/ 64 h 64"/>
                <a:gd name="T36" fmla="*/ 34 w 69"/>
                <a:gd name="T37" fmla="*/ 64 h 64"/>
                <a:gd name="T38" fmla="*/ 35 w 69"/>
                <a:gd name="T39" fmla="*/ 64 h 64"/>
                <a:gd name="T40" fmla="*/ 38 w 69"/>
                <a:gd name="T41" fmla="*/ 64 h 64"/>
                <a:gd name="T42" fmla="*/ 44 w 69"/>
                <a:gd name="T43" fmla="*/ 63 h 64"/>
                <a:gd name="T44" fmla="*/ 46 w 69"/>
                <a:gd name="T45" fmla="*/ 62 h 64"/>
                <a:gd name="T46" fmla="*/ 51 w 69"/>
                <a:gd name="T47" fmla="*/ 60 h 64"/>
                <a:gd name="T48" fmla="*/ 56 w 69"/>
                <a:gd name="T49" fmla="*/ 57 h 64"/>
                <a:gd name="T50" fmla="*/ 61 w 69"/>
                <a:gd name="T51" fmla="*/ 52 h 64"/>
                <a:gd name="T52" fmla="*/ 63 w 69"/>
                <a:gd name="T53" fmla="*/ 49 h 64"/>
                <a:gd name="T54" fmla="*/ 65 w 69"/>
                <a:gd name="T55" fmla="*/ 47 h 64"/>
                <a:gd name="T56" fmla="*/ 67 w 69"/>
                <a:gd name="T57" fmla="*/ 43 h 64"/>
                <a:gd name="T58" fmla="*/ 68 w 69"/>
                <a:gd name="T59" fmla="*/ 41 h 64"/>
                <a:gd name="T60" fmla="*/ 69 w 69"/>
                <a:gd name="T61" fmla="*/ 35 h 64"/>
                <a:gd name="T62" fmla="*/ 69 w 69"/>
                <a:gd name="T63" fmla="*/ 29 h 64"/>
                <a:gd name="T64" fmla="*/ 68 w 69"/>
                <a:gd name="T65" fmla="*/ 23 h 64"/>
                <a:gd name="T66" fmla="*/ 65 w 69"/>
                <a:gd name="T67" fmla="*/ 17 h 64"/>
                <a:gd name="T68" fmla="*/ 61 w 69"/>
                <a:gd name="T6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9" h="64">
                  <a:moveTo>
                    <a:pt x="59" y="10"/>
                  </a:moveTo>
                  <a:lnTo>
                    <a:pt x="56" y="7"/>
                  </a:lnTo>
                  <a:lnTo>
                    <a:pt x="53" y="6"/>
                  </a:lnTo>
                  <a:lnTo>
                    <a:pt x="51" y="4"/>
                  </a:lnTo>
                  <a:lnTo>
                    <a:pt x="48" y="3"/>
                  </a:lnTo>
                  <a:lnTo>
                    <a:pt x="44" y="1"/>
                  </a:lnTo>
                  <a:lnTo>
                    <a:pt x="41" y="1"/>
                  </a:lnTo>
                  <a:lnTo>
                    <a:pt x="38" y="0"/>
                  </a:lnTo>
                  <a:lnTo>
                    <a:pt x="34" y="0"/>
                  </a:lnTo>
                  <a:lnTo>
                    <a:pt x="27" y="1"/>
                  </a:lnTo>
                  <a:lnTo>
                    <a:pt x="24" y="1"/>
                  </a:lnTo>
                  <a:lnTo>
                    <a:pt x="21" y="3"/>
                  </a:lnTo>
                  <a:lnTo>
                    <a:pt x="16" y="6"/>
                  </a:lnTo>
                  <a:lnTo>
                    <a:pt x="10" y="10"/>
                  </a:lnTo>
                  <a:lnTo>
                    <a:pt x="6" y="14"/>
                  </a:lnTo>
                  <a:lnTo>
                    <a:pt x="4" y="17"/>
                  </a:lnTo>
                  <a:lnTo>
                    <a:pt x="3" y="20"/>
                  </a:lnTo>
                  <a:lnTo>
                    <a:pt x="1" y="23"/>
                  </a:lnTo>
                  <a:lnTo>
                    <a:pt x="1" y="26"/>
                  </a:lnTo>
                  <a:lnTo>
                    <a:pt x="0" y="29"/>
                  </a:lnTo>
                  <a:lnTo>
                    <a:pt x="0" y="32"/>
                  </a:lnTo>
                  <a:lnTo>
                    <a:pt x="0" y="35"/>
                  </a:lnTo>
                  <a:lnTo>
                    <a:pt x="1" y="38"/>
                  </a:lnTo>
                  <a:lnTo>
                    <a:pt x="1" y="41"/>
                  </a:lnTo>
                  <a:lnTo>
                    <a:pt x="3" y="44"/>
                  </a:lnTo>
                  <a:lnTo>
                    <a:pt x="4" y="47"/>
                  </a:lnTo>
                  <a:lnTo>
                    <a:pt x="6" y="50"/>
                  </a:lnTo>
                  <a:lnTo>
                    <a:pt x="8" y="52"/>
                  </a:lnTo>
                  <a:lnTo>
                    <a:pt x="10" y="55"/>
                  </a:lnTo>
                  <a:lnTo>
                    <a:pt x="13" y="57"/>
                  </a:lnTo>
                  <a:lnTo>
                    <a:pt x="16" y="58"/>
                  </a:lnTo>
                  <a:lnTo>
                    <a:pt x="18" y="60"/>
                  </a:lnTo>
                  <a:lnTo>
                    <a:pt x="21" y="61"/>
                  </a:lnTo>
                  <a:lnTo>
                    <a:pt x="24" y="63"/>
                  </a:lnTo>
                  <a:lnTo>
                    <a:pt x="27" y="63"/>
                  </a:lnTo>
                  <a:lnTo>
                    <a:pt x="31" y="64"/>
                  </a:lnTo>
                  <a:lnTo>
                    <a:pt x="34" y="64"/>
                  </a:lnTo>
                  <a:lnTo>
                    <a:pt x="34" y="64"/>
                  </a:lnTo>
                  <a:lnTo>
                    <a:pt x="35" y="64"/>
                  </a:lnTo>
                  <a:lnTo>
                    <a:pt x="35" y="64"/>
                  </a:lnTo>
                  <a:lnTo>
                    <a:pt x="36" y="64"/>
                  </a:lnTo>
                  <a:lnTo>
                    <a:pt x="38" y="64"/>
                  </a:lnTo>
                  <a:lnTo>
                    <a:pt x="41" y="63"/>
                  </a:lnTo>
                  <a:lnTo>
                    <a:pt x="44" y="63"/>
                  </a:lnTo>
                  <a:lnTo>
                    <a:pt x="45" y="62"/>
                  </a:lnTo>
                  <a:lnTo>
                    <a:pt x="46" y="62"/>
                  </a:lnTo>
                  <a:lnTo>
                    <a:pt x="48" y="61"/>
                  </a:lnTo>
                  <a:lnTo>
                    <a:pt x="51" y="60"/>
                  </a:lnTo>
                  <a:lnTo>
                    <a:pt x="53" y="58"/>
                  </a:lnTo>
                  <a:lnTo>
                    <a:pt x="56" y="57"/>
                  </a:lnTo>
                  <a:lnTo>
                    <a:pt x="59" y="55"/>
                  </a:lnTo>
                  <a:lnTo>
                    <a:pt x="61" y="52"/>
                  </a:lnTo>
                  <a:lnTo>
                    <a:pt x="63" y="50"/>
                  </a:lnTo>
                  <a:lnTo>
                    <a:pt x="63" y="49"/>
                  </a:lnTo>
                  <a:lnTo>
                    <a:pt x="64" y="48"/>
                  </a:lnTo>
                  <a:lnTo>
                    <a:pt x="65" y="47"/>
                  </a:lnTo>
                  <a:lnTo>
                    <a:pt x="66" y="44"/>
                  </a:lnTo>
                  <a:lnTo>
                    <a:pt x="67" y="43"/>
                  </a:lnTo>
                  <a:lnTo>
                    <a:pt x="67" y="42"/>
                  </a:lnTo>
                  <a:lnTo>
                    <a:pt x="68" y="41"/>
                  </a:lnTo>
                  <a:lnTo>
                    <a:pt x="68" y="38"/>
                  </a:lnTo>
                  <a:lnTo>
                    <a:pt x="69" y="35"/>
                  </a:lnTo>
                  <a:lnTo>
                    <a:pt x="69" y="32"/>
                  </a:lnTo>
                  <a:lnTo>
                    <a:pt x="69" y="29"/>
                  </a:lnTo>
                  <a:lnTo>
                    <a:pt x="68" y="26"/>
                  </a:lnTo>
                  <a:lnTo>
                    <a:pt x="68" y="23"/>
                  </a:lnTo>
                  <a:lnTo>
                    <a:pt x="66" y="20"/>
                  </a:lnTo>
                  <a:lnTo>
                    <a:pt x="65" y="17"/>
                  </a:lnTo>
                  <a:lnTo>
                    <a:pt x="63" y="14"/>
                  </a:lnTo>
                  <a:lnTo>
                    <a:pt x="61" y="12"/>
                  </a:lnTo>
                  <a:lnTo>
                    <a:pt x="59" y="1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40">
              <a:extLst>
                <a:ext uri="{FF2B5EF4-FFF2-40B4-BE49-F238E27FC236}">
                  <a16:creationId xmlns:a16="http://schemas.microsoft.com/office/drawing/2014/main" id="{AF25F836-5834-5AE9-378D-58BF8339B075}"/>
                </a:ext>
              </a:extLst>
            </p:cNvPr>
            <p:cNvSpPr>
              <a:spLocks/>
            </p:cNvSpPr>
            <p:nvPr/>
          </p:nvSpPr>
          <p:spPr bwMode="auto">
            <a:xfrm>
              <a:off x="2121" y="5057"/>
              <a:ext cx="51" cy="48"/>
            </a:xfrm>
            <a:custGeom>
              <a:avLst/>
              <a:gdLst>
                <a:gd name="T0" fmla="*/ 26 w 51"/>
                <a:gd name="T1" fmla="*/ 48 h 48"/>
                <a:gd name="T2" fmla="*/ 28 w 51"/>
                <a:gd name="T3" fmla="*/ 48 h 48"/>
                <a:gd name="T4" fmla="*/ 30 w 51"/>
                <a:gd name="T5" fmla="*/ 47 h 48"/>
                <a:gd name="T6" fmla="*/ 33 w 51"/>
                <a:gd name="T7" fmla="*/ 47 h 48"/>
                <a:gd name="T8" fmla="*/ 34 w 51"/>
                <a:gd name="T9" fmla="*/ 46 h 48"/>
                <a:gd name="T10" fmla="*/ 35 w 51"/>
                <a:gd name="T11" fmla="*/ 46 h 48"/>
                <a:gd name="T12" fmla="*/ 36 w 51"/>
                <a:gd name="T13" fmla="*/ 45 h 48"/>
                <a:gd name="T14" fmla="*/ 37 w 51"/>
                <a:gd name="T15" fmla="*/ 45 h 48"/>
                <a:gd name="T16" fmla="*/ 39 w 51"/>
                <a:gd name="T17" fmla="*/ 44 h 48"/>
                <a:gd name="T18" fmla="*/ 43 w 51"/>
                <a:gd name="T19" fmla="*/ 41 h 48"/>
                <a:gd name="T20" fmla="*/ 45 w 51"/>
                <a:gd name="T21" fmla="*/ 39 h 48"/>
                <a:gd name="T22" fmla="*/ 45 w 51"/>
                <a:gd name="T23" fmla="*/ 38 h 48"/>
                <a:gd name="T24" fmla="*/ 45 w 51"/>
                <a:gd name="T25" fmla="*/ 38 h 48"/>
                <a:gd name="T26" fmla="*/ 45 w 51"/>
                <a:gd name="T27" fmla="*/ 38 h 48"/>
                <a:gd name="T28" fmla="*/ 45 w 51"/>
                <a:gd name="T29" fmla="*/ 38 h 48"/>
                <a:gd name="T30" fmla="*/ 46 w 51"/>
                <a:gd name="T31" fmla="*/ 37 h 48"/>
                <a:gd name="T32" fmla="*/ 49 w 51"/>
                <a:gd name="T33" fmla="*/ 33 h 48"/>
                <a:gd name="T34" fmla="*/ 49 w 51"/>
                <a:gd name="T35" fmla="*/ 32 h 48"/>
                <a:gd name="T36" fmla="*/ 49 w 51"/>
                <a:gd name="T37" fmla="*/ 31 h 48"/>
                <a:gd name="T38" fmla="*/ 50 w 51"/>
                <a:gd name="T39" fmla="*/ 29 h 48"/>
                <a:gd name="T40" fmla="*/ 50 w 51"/>
                <a:gd name="T41" fmla="*/ 26 h 48"/>
                <a:gd name="T42" fmla="*/ 51 w 51"/>
                <a:gd name="T43" fmla="*/ 24 h 48"/>
                <a:gd name="T44" fmla="*/ 50 w 51"/>
                <a:gd name="T45" fmla="*/ 21 h 48"/>
                <a:gd name="T46" fmla="*/ 50 w 51"/>
                <a:gd name="T47" fmla="*/ 19 h 48"/>
                <a:gd name="T48" fmla="*/ 49 w 51"/>
                <a:gd name="T49" fmla="*/ 14 h 48"/>
                <a:gd name="T50" fmla="*/ 46 w 51"/>
                <a:gd name="T51" fmla="*/ 10 h 48"/>
                <a:gd name="T52" fmla="*/ 43 w 51"/>
                <a:gd name="T53" fmla="*/ 7 h 48"/>
                <a:gd name="T54" fmla="*/ 43 w 51"/>
                <a:gd name="T55" fmla="*/ 7 h 48"/>
                <a:gd name="T56" fmla="*/ 39 w 51"/>
                <a:gd name="T57" fmla="*/ 4 h 48"/>
                <a:gd name="T58" fmla="*/ 37 w 51"/>
                <a:gd name="T59" fmla="*/ 2 h 48"/>
                <a:gd name="T60" fmla="*/ 35 w 51"/>
                <a:gd name="T61" fmla="*/ 1 h 48"/>
                <a:gd name="T62" fmla="*/ 32 w 51"/>
                <a:gd name="T63" fmla="*/ 1 h 48"/>
                <a:gd name="T64" fmla="*/ 30 w 51"/>
                <a:gd name="T65" fmla="*/ 0 h 48"/>
                <a:gd name="T66" fmla="*/ 25 w 51"/>
                <a:gd name="T67" fmla="*/ 0 h 48"/>
                <a:gd name="T68" fmla="*/ 20 w 51"/>
                <a:gd name="T69" fmla="*/ 0 h 48"/>
                <a:gd name="T70" fmla="*/ 16 w 51"/>
                <a:gd name="T71" fmla="*/ 1 h 48"/>
                <a:gd name="T72" fmla="*/ 12 w 51"/>
                <a:gd name="T73" fmla="*/ 4 h 48"/>
                <a:gd name="T74" fmla="*/ 8 w 51"/>
                <a:gd name="T75" fmla="*/ 7 h 48"/>
                <a:gd name="T76" fmla="*/ 7 w 51"/>
                <a:gd name="T77" fmla="*/ 7 h 48"/>
                <a:gd name="T78" fmla="*/ 4 w 51"/>
                <a:gd name="T79" fmla="*/ 10 h 48"/>
                <a:gd name="T80" fmla="*/ 2 w 51"/>
                <a:gd name="T81" fmla="*/ 14 h 48"/>
                <a:gd name="T82" fmla="*/ 0 w 51"/>
                <a:gd name="T83" fmla="*/ 19 h 48"/>
                <a:gd name="T84" fmla="*/ 0 w 51"/>
                <a:gd name="T85" fmla="*/ 24 h 48"/>
                <a:gd name="T86" fmla="*/ 0 w 51"/>
                <a:gd name="T87" fmla="*/ 29 h 48"/>
                <a:gd name="T88" fmla="*/ 1 w 51"/>
                <a:gd name="T89" fmla="*/ 31 h 48"/>
                <a:gd name="T90" fmla="*/ 2 w 51"/>
                <a:gd name="T91" fmla="*/ 33 h 48"/>
                <a:gd name="T92" fmla="*/ 4 w 51"/>
                <a:gd name="T93" fmla="*/ 37 h 48"/>
                <a:gd name="T94" fmla="*/ 6 w 51"/>
                <a:gd name="T95" fmla="*/ 39 h 48"/>
                <a:gd name="T96" fmla="*/ 7 w 51"/>
                <a:gd name="T97" fmla="*/ 41 h 48"/>
                <a:gd name="T98" fmla="*/ 11 w 51"/>
                <a:gd name="T99" fmla="*/ 44 h 48"/>
                <a:gd name="T100" fmla="*/ 16 w 51"/>
                <a:gd name="T101" fmla="*/ 46 h 48"/>
                <a:gd name="T102" fmla="*/ 20 w 51"/>
                <a:gd name="T103" fmla="*/ 47 h 48"/>
                <a:gd name="T104" fmla="*/ 23 w 51"/>
                <a:gd name="T105" fmla="*/ 48 h 48"/>
                <a:gd name="T106" fmla="*/ 25 w 51"/>
                <a:gd name="T107" fmla="*/ 48 h 48"/>
                <a:gd name="T108" fmla="*/ 26 w 51"/>
                <a:gd name="T109"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1" h="48">
                  <a:moveTo>
                    <a:pt x="26" y="48"/>
                  </a:moveTo>
                  <a:lnTo>
                    <a:pt x="28" y="48"/>
                  </a:lnTo>
                  <a:lnTo>
                    <a:pt x="30" y="47"/>
                  </a:lnTo>
                  <a:lnTo>
                    <a:pt x="33" y="47"/>
                  </a:lnTo>
                  <a:lnTo>
                    <a:pt x="34" y="46"/>
                  </a:lnTo>
                  <a:lnTo>
                    <a:pt x="35" y="46"/>
                  </a:lnTo>
                  <a:lnTo>
                    <a:pt x="36" y="45"/>
                  </a:lnTo>
                  <a:lnTo>
                    <a:pt x="37" y="45"/>
                  </a:lnTo>
                  <a:lnTo>
                    <a:pt x="39" y="44"/>
                  </a:lnTo>
                  <a:lnTo>
                    <a:pt x="43" y="41"/>
                  </a:lnTo>
                  <a:lnTo>
                    <a:pt x="45" y="39"/>
                  </a:lnTo>
                  <a:lnTo>
                    <a:pt x="45" y="38"/>
                  </a:lnTo>
                  <a:lnTo>
                    <a:pt x="45" y="38"/>
                  </a:lnTo>
                  <a:lnTo>
                    <a:pt x="45" y="38"/>
                  </a:lnTo>
                  <a:lnTo>
                    <a:pt x="45" y="38"/>
                  </a:lnTo>
                  <a:lnTo>
                    <a:pt x="46" y="37"/>
                  </a:lnTo>
                  <a:lnTo>
                    <a:pt x="49" y="33"/>
                  </a:lnTo>
                  <a:lnTo>
                    <a:pt x="49" y="32"/>
                  </a:lnTo>
                  <a:lnTo>
                    <a:pt x="49" y="31"/>
                  </a:lnTo>
                  <a:lnTo>
                    <a:pt x="50" y="29"/>
                  </a:lnTo>
                  <a:lnTo>
                    <a:pt x="50" y="26"/>
                  </a:lnTo>
                  <a:lnTo>
                    <a:pt x="51" y="24"/>
                  </a:lnTo>
                  <a:lnTo>
                    <a:pt x="50" y="21"/>
                  </a:lnTo>
                  <a:lnTo>
                    <a:pt x="50" y="19"/>
                  </a:lnTo>
                  <a:lnTo>
                    <a:pt x="49" y="14"/>
                  </a:lnTo>
                  <a:lnTo>
                    <a:pt x="46" y="10"/>
                  </a:lnTo>
                  <a:lnTo>
                    <a:pt x="43" y="7"/>
                  </a:lnTo>
                  <a:lnTo>
                    <a:pt x="43" y="7"/>
                  </a:lnTo>
                  <a:lnTo>
                    <a:pt x="39" y="4"/>
                  </a:lnTo>
                  <a:lnTo>
                    <a:pt x="37" y="2"/>
                  </a:lnTo>
                  <a:lnTo>
                    <a:pt x="35" y="1"/>
                  </a:lnTo>
                  <a:lnTo>
                    <a:pt x="32" y="1"/>
                  </a:lnTo>
                  <a:lnTo>
                    <a:pt x="30" y="0"/>
                  </a:lnTo>
                  <a:lnTo>
                    <a:pt x="25" y="0"/>
                  </a:lnTo>
                  <a:lnTo>
                    <a:pt x="20" y="0"/>
                  </a:lnTo>
                  <a:lnTo>
                    <a:pt x="16" y="1"/>
                  </a:lnTo>
                  <a:lnTo>
                    <a:pt x="12" y="4"/>
                  </a:lnTo>
                  <a:lnTo>
                    <a:pt x="8" y="7"/>
                  </a:lnTo>
                  <a:lnTo>
                    <a:pt x="7" y="7"/>
                  </a:lnTo>
                  <a:lnTo>
                    <a:pt x="4" y="10"/>
                  </a:lnTo>
                  <a:lnTo>
                    <a:pt x="2" y="14"/>
                  </a:lnTo>
                  <a:lnTo>
                    <a:pt x="0" y="19"/>
                  </a:lnTo>
                  <a:lnTo>
                    <a:pt x="0" y="24"/>
                  </a:lnTo>
                  <a:lnTo>
                    <a:pt x="0" y="29"/>
                  </a:lnTo>
                  <a:lnTo>
                    <a:pt x="1" y="31"/>
                  </a:lnTo>
                  <a:lnTo>
                    <a:pt x="2" y="33"/>
                  </a:lnTo>
                  <a:lnTo>
                    <a:pt x="4" y="37"/>
                  </a:lnTo>
                  <a:lnTo>
                    <a:pt x="6" y="39"/>
                  </a:lnTo>
                  <a:lnTo>
                    <a:pt x="7" y="41"/>
                  </a:lnTo>
                  <a:lnTo>
                    <a:pt x="11" y="44"/>
                  </a:lnTo>
                  <a:lnTo>
                    <a:pt x="16" y="46"/>
                  </a:lnTo>
                  <a:lnTo>
                    <a:pt x="20" y="47"/>
                  </a:lnTo>
                  <a:lnTo>
                    <a:pt x="23" y="48"/>
                  </a:lnTo>
                  <a:lnTo>
                    <a:pt x="25" y="48"/>
                  </a:lnTo>
                  <a:lnTo>
                    <a:pt x="26" y="48"/>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41">
              <a:extLst>
                <a:ext uri="{FF2B5EF4-FFF2-40B4-BE49-F238E27FC236}">
                  <a16:creationId xmlns:a16="http://schemas.microsoft.com/office/drawing/2014/main" id="{88FF4241-13C0-CAF8-BAFC-9DFAC699F852}"/>
                </a:ext>
              </a:extLst>
            </p:cNvPr>
            <p:cNvSpPr>
              <a:spLocks/>
            </p:cNvSpPr>
            <p:nvPr/>
          </p:nvSpPr>
          <p:spPr bwMode="auto">
            <a:xfrm>
              <a:off x="2572" y="4855"/>
              <a:ext cx="52" cy="48"/>
            </a:xfrm>
            <a:custGeom>
              <a:avLst/>
              <a:gdLst>
                <a:gd name="T0" fmla="*/ 11 w 52"/>
                <a:gd name="T1" fmla="*/ 45 h 48"/>
                <a:gd name="T2" fmla="*/ 14 w 52"/>
                <a:gd name="T3" fmla="*/ 46 h 48"/>
                <a:gd name="T4" fmla="*/ 17 w 52"/>
                <a:gd name="T5" fmla="*/ 47 h 48"/>
                <a:gd name="T6" fmla="*/ 20 w 52"/>
                <a:gd name="T7" fmla="*/ 48 h 48"/>
                <a:gd name="T8" fmla="*/ 23 w 52"/>
                <a:gd name="T9" fmla="*/ 48 h 48"/>
                <a:gd name="T10" fmla="*/ 26 w 52"/>
                <a:gd name="T11" fmla="*/ 48 h 48"/>
                <a:gd name="T12" fmla="*/ 28 w 52"/>
                <a:gd name="T13" fmla="*/ 48 h 48"/>
                <a:gd name="T14" fmla="*/ 31 w 52"/>
                <a:gd name="T15" fmla="*/ 48 h 48"/>
                <a:gd name="T16" fmla="*/ 33 w 52"/>
                <a:gd name="T17" fmla="*/ 47 h 48"/>
                <a:gd name="T18" fmla="*/ 34 w 52"/>
                <a:gd name="T19" fmla="*/ 47 h 48"/>
                <a:gd name="T20" fmla="*/ 36 w 52"/>
                <a:gd name="T21" fmla="*/ 46 h 48"/>
                <a:gd name="T22" fmla="*/ 38 w 52"/>
                <a:gd name="T23" fmla="*/ 45 h 48"/>
                <a:gd name="T24" fmla="*/ 40 w 52"/>
                <a:gd name="T25" fmla="*/ 44 h 48"/>
                <a:gd name="T26" fmla="*/ 41 w 52"/>
                <a:gd name="T27" fmla="*/ 43 h 48"/>
                <a:gd name="T28" fmla="*/ 41 w 52"/>
                <a:gd name="T29" fmla="*/ 43 h 48"/>
                <a:gd name="T30" fmla="*/ 41 w 52"/>
                <a:gd name="T31" fmla="*/ 43 h 48"/>
                <a:gd name="T32" fmla="*/ 42 w 52"/>
                <a:gd name="T33" fmla="*/ 43 h 48"/>
                <a:gd name="T34" fmla="*/ 42 w 52"/>
                <a:gd name="T35" fmla="*/ 43 h 48"/>
                <a:gd name="T36" fmla="*/ 44 w 52"/>
                <a:gd name="T37" fmla="*/ 41 h 48"/>
                <a:gd name="T38" fmla="*/ 46 w 52"/>
                <a:gd name="T39" fmla="*/ 39 h 48"/>
                <a:gd name="T40" fmla="*/ 46 w 52"/>
                <a:gd name="T41" fmla="*/ 38 h 48"/>
                <a:gd name="T42" fmla="*/ 46 w 52"/>
                <a:gd name="T43" fmla="*/ 38 h 48"/>
                <a:gd name="T44" fmla="*/ 46 w 52"/>
                <a:gd name="T45" fmla="*/ 38 h 48"/>
                <a:gd name="T46" fmla="*/ 47 w 52"/>
                <a:gd name="T47" fmla="*/ 38 h 48"/>
                <a:gd name="T48" fmla="*/ 48 w 52"/>
                <a:gd name="T49" fmla="*/ 37 h 48"/>
                <a:gd name="T50" fmla="*/ 49 w 52"/>
                <a:gd name="T51" fmla="*/ 35 h 48"/>
                <a:gd name="T52" fmla="*/ 50 w 52"/>
                <a:gd name="T53" fmla="*/ 33 h 48"/>
                <a:gd name="T54" fmla="*/ 50 w 52"/>
                <a:gd name="T55" fmla="*/ 32 h 48"/>
                <a:gd name="T56" fmla="*/ 51 w 52"/>
                <a:gd name="T57" fmla="*/ 31 h 48"/>
                <a:gd name="T58" fmla="*/ 52 w 52"/>
                <a:gd name="T59" fmla="*/ 29 h 48"/>
                <a:gd name="T60" fmla="*/ 52 w 52"/>
                <a:gd name="T61" fmla="*/ 26 h 48"/>
                <a:gd name="T62" fmla="*/ 52 w 52"/>
                <a:gd name="T63" fmla="*/ 24 h 48"/>
                <a:gd name="T64" fmla="*/ 52 w 52"/>
                <a:gd name="T65" fmla="*/ 19 h 48"/>
                <a:gd name="T66" fmla="*/ 50 w 52"/>
                <a:gd name="T67" fmla="*/ 14 h 48"/>
                <a:gd name="T68" fmla="*/ 48 w 52"/>
                <a:gd name="T69" fmla="*/ 10 h 48"/>
                <a:gd name="T70" fmla="*/ 44 w 52"/>
                <a:gd name="T71" fmla="*/ 6 h 48"/>
                <a:gd name="T72" fmla="*/ 44 w 52"/>
                <a:gd name="T73" fmla="*/ 6 h 48"/>
                <a:gd name="T74" fmla="*/ 40 w 52"/>
                <a:gd name="T75" fmla="*/ 3 h 48"/>
                <a:gd name="T76" fmla="*/ 38 w 52"/>
                <a:gd name="T77" fmla="*/ 2 h 48"/>
                <a:gd name="T78" fmla="*/ 35 w 52"/>
                <a:gd name="T79" fmla="*/ 1 h 48"/>
                <a:gd name="T80" fmla="*/ 33 w 52"/>
                <a:gd name="T81" fmla="*/ 0 h 48"/>
                <a:gd name="T82" fmla="*/ 31 w 52"/>
                <a:gd name="T83" fmla="*/ 0 h 48"/>
                <a:gd name="T84" fmla="*/ 28 w 52"/>
                <a:gd name="T85" fmla="*/ 0 h 48"/>
                <a:gd name="T86" fmla="*/ 26 w 52"/>
                <a:gd name="T87" fmla="*/ 0 h 48"/>
                <a:gd name="T88" fmla="*/ 21 w 52"/>
                <a:gd name="T89" fmla="*/ 0 h 48"/>
                <a:gd name="T90" fmla="*/ 16 w 52"/>
                <a:gd name="T91" fmla="*/ 1 h 48"/>
                <a:gd name="T92" fmla="*/ 11 w 52"/>
                <a:gd name="T93" fmla="*/ 3 h 48"/>
                <a:gd name="T94" fmla="*/ 8 w 52"/>
                <a:gd name="T95" fmla="*/ 6 h 48"/>
                <a:gd name="T96" fmla="*/ 7 w 52"/>
                <a:gd name="T97" fmla="*/ 6 h 48"/>
                <a:gd name="T98" fmla="*/ 4 w 52"/>
                <a:gd name="T99" fmla="*/ 10 h 48"/>
                <a:gd name="T100" fmla="*/ 1 w 52"/>
                <a:gd name="T101" fmla="*/ 14 h 48"/>
                <a:gd name="T102" fmla="*/ 0 w 52"/>
                <a:gd name="T103" fmla="*/ 19 h 48"/>
                <a:gd name="T104" fmla="*/ 0 w 52"/>
                <a:gd name="T105" fmla="*/ 24 h 48"/>
                <a:gd name="T106" fmla="*/ 0 w 52"/>
                <a:gd name="T107" fmla="*/ 26 h 48"/>
                <a:gd name="T108" fmla="*/ 0 w 52"/>
                <a:gd name="T109" fmla="*/ 29 h 48"/>
                <a:gd name="T110" fmla="*/ 1 w 52"/>
                <a:gd name="T111" fmla="*/ 31 h 48"/>
                <a:gd name="T112" fmla="*/ 1 w 52"/>
                <a:gd name="T113" fmla="*/ 33 h 48"/>
                <a:gd name="T114" fmla="*/ 2 w 52"/>
                <a:gd name="T115" fmla="*/ 35 h 48"/>
                <a:gd name="T116" fmla="*/ 4 w 52"/>
                <a:gd name="T117" fmla="*/ 37 h 48"/>
                <a:gd name="T118" fmla="*/ 5 w 52"/>
                <a:gd name="T119" fmla="*/ 39 h 48"/>
                <a:gd name="T120" fmla="*/ 7 w 52"/>
                <a:gd name="T121" fmla="*/ 41 h 48"/>
                <a:gd name="T122" fmla="*/ 11 w 52"/>
                <a:gd name="T123"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2" h="48">
                  <a:moveTo>
                    <a:pt x="11" y="45"/>
                  </a:moveTo>
                  <a:lnTo>
                    <a:pt x="14" y="46"/>
                  </a:lnTo>
                  <a:lnTo>
                    <a:pt x="17" y="47"/>
                  </a:lnTo>
                  <a:lnTo>
                    <a:pt x="20" y="48"/>
                  </a:lnTo>
                  <a:lnTo>
                    <a:pt x="23" y="48"/>
                  </a:lnTo>
                  <a:lnTo>
                    <a:pt x="26" y="48"/>
                  </a:lnTo>
                  <a:lnTo>
                    <a:pt x="28" y="48"/>
                  </a:lnTo>
                  <a:lnTo>
                    <a:pt x="31" y="48"/>
                  </a:lnTo>
                  <a:lnTo>
                    <a:pt x="33" y="47"/>
                  </a:lnTo>
                  <a:lnTo>
                    <a:pt x="34" y="47"/>
                  </a:lnTo>
                  <a:lnTo>
                    <a:pt x="36" y="46"/>
                  </a:lnTo>
                  <a:lnTo>
                    <a:pt x="38" y="45"/>
                  </a:lnTo>
                  <a:lnTo>
                    <a:pt x="40" y="44"/>
                  </a:lnTo>
                  <a:lnTo>
                    <a:pt x="41" y="43"/>
                  </a:lnTo>
                  <a:lnTo>
                    <a:pt x="41" y="43"/>
                  </a:lnTo>
                  <a:lnTo>
                    <a:pt x="41" y="43"/>
                  </a:lnTo>
                  <a:lnTo>
                    <a:pt x="42" y="43"/>
                  </a:lnTo>
                  <a:lnTo>
                    <a:pt x="42" y="43"/>
                  </a:lnTo>
                  <a:lnTo>
                    <a:pt x="44" y="41"/>
                  </a:lnTo>
                  <a:lnTo>
                    <a:pt x="46" y="39"/>
                  </a:lnTo>
                  <a:lnTo>
                    <a:pt x="46" y="38"/>
                  </a:lnTo>
                  <a:lnTo>
                    <a:pt x="46" y="38"/>
                  </a:lnTo>
                  <a:lnTo>
                    <a:pt x="46" y="38"/>
                  </a:lnTo>
                  <a:lnTo>
                    <a:pt x="47" y="38"/>
                  </a:lnTo>
                  <a:lnTo>
                    <a:pt x="48" y="37"/>
                  </a:lnTo>
                  <a:lnTo>
                    <a:pt x="49" y="35"/>
                  </a:lnTo>
                  <a:lnTo>
                    <a:pt x="50" y="33"/>
                  </a:lnTo>
                  <a:lnTo>
                    <a:pt x="50" y="32"/>
                  </a:lnTo>
                  <a:lnTo>
                    <a:pt x="51" y="31"/>
                  </a:lnTo>
                  <a:lnTo>
                    <a:pt x="52" y="29"/>
                  </a:lnTo>
                  <a:lnTo>
                    <a:pt x="52" y="26"/>
                  </a:lnTo>
                  <a:lnTo>
                    <a:pt x="52" y="24"/>
                  </a:lnTo>
                  <a:lnTo>
                    <a:pt x="52" y="19"/>
                  </a:lnTo>
                  <a:lnTo>
                    <a:pt x="50" y="14"/>
                  </a:lnTo>
                  <a:lnTo>
                    <a:pt x="48" y="10"/>
                  </a:lnTo>
                  <a:lnTo>
                    <a:pt x="44" y="6"/>
                  </a:lnTo>
                  <a:lnTo>
                    <a:pt x="44" y="6"/>
                  </a:lnTo>
                  <a:lnTo>
                    <a:pt x="40" y="3"/>
                  </a:lnTo>
                  <a:lnTo>
                    <a:pt x="38" y="2"/>
                  </a:lnTo>
                  <a:lnTo>
                    <a:pt x="35" y="1"/>
                  </a:lnTo>
                  <a:lnTo>
                    <a:pt x="33" y="0"/>
                  </a:lnTo>
                  <a:lnTo>
                    <a:pt x="31" y="0"/>
                  </a:lnTo>
                  <a:lnTo>
                    <a:pt x="28" y="0"/>
                  </a:lnTo>
                  <a:lnTo>
                    <a:pt x="26" y="0"/>
                  </a:lnTo>
                  <a:lnTo>
                    <a:pt x="21" y="0"/>
                  </a:lnTo>
                  <a:lnTo>
                    <a:pt x="16" y="1"/>
                  </a:lnTo>
                  <a:lnTo>
                    <a:pt x="11" y="3"/>
                  </a:lnTo>
                  <a:lnTo>
                    <a:pt x="8" y="6"/>
                  </a:lnTo>
                  <a:lnTo>
                    <a:pt x="7" y="6"/>
                  </a:lnTo>
                  <a:lnTo>
                    <a:pt x="4" y="10"/>
                  </a:lnTo>
                  <a:lnTo>
                    <a:pt x="1" y="14"/>
                  </a:lnTo>
                  <a:lnTo>
                    <a:pt x="0" y="19"/>
                  </a:lnTo>
                  <a:lnTo>
                    <a:pt x="0" y="24"/>
                  </a:lnTo>
                  <a:lnTo>
                    <a:pt x="0" y="26"/>
                  </a:lnTo>
                  <a:lnTo>
                    <a:pt x="0" y="29"/>
                  </a:lnTo>
                  <a:lnTo>
                    <a:pt x="1" y="31"/>
                  </a:lnTo>
                  <a:lnTo>
                    <a:pt x="1" y="33"/>
                  </a:lnTo>
                  <a:lnTo>
                    <a:pt x="2" y="35"/>
                  </a:lnTo>
                  <a:lnTo>
                    <a:pt x="4" y="37"/>
                  </a:lnTo>
                  <a:lnTo>
                    <a:pt x="5" y="39"/>
                  </a:lnTo>
                  <a:lnTo>
                    <a:pt x="7" y="41"/>
                  </a:lnTo>
                  <a:lnTo>
                    <a:pt x="11" y="45"/>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42">
              <a:extLst>
                <a:ext uri="{FF2B5EF4-FFF2-40B4-BE49-F238E27FC236}">
                  <a16:creationId xmlns:a16="http://schemas.microsoft.com/office/drawing/2014/main" id="{B5DA263E-C5A8-A52C-F297-2767A2A156C9}"/>
                </a:ext>
              </a:extLst>
            </p:cNvPr>
            <p:cNvSpPr>
              <a:spLocks/>
            </p:cNvSpPr>
            <p:nvPr/>
          </p:nvSpPr>
          <p:spPr bwMode="auto">
            <a:xfrm>
              <a:off x="2672" y="5023"/>
              <a:ext cx="68" cy="64"/>
            </a:xfrm>
            <a:custGeom>
              <a:avLst/>
              <a:gdLst>
                <a:gd name="T0" fmla="*/ 34 w 68"/>
                <a:gd name="T1" fmla="*/ 0 h 64"/>
                <a:gd name="T2" fmla="*/ 37 w 68"/>
                <a:gd name="T3" fmla="*/ 0 h 64"/>
                <a:gd name="T4" fmla="*/ 40 w 68"/>
                <a:gd name="T5" fmla="*/ 0 h 64"/>
                <a:gd name="T6" fmla="*/ 43 w 68"/>
                <a:gd name="T7" fmla="*/ 1 h 64"/>
                <a:gd name="T8" fmla="*/ 47 w 68"/>
                <a:gd name="T9" fmla="*/ 2 h 64"/>
                <a:gd name="T10" fmla="*/ 50 w 68"/>
                <a:gd name="T11" fmla="*/ 3 h 64"/>
                <a:gd name="T12" fmla="*/ 53 w 68"/>
                <a:gd name="T13" fmla="*/ 5 h 64"/>
                <a:gd name="T14" fmla="*/ 55 w 68"/>
                <a:gd name="T15" fmla="*/ 7 h 64"/>
                <a:gd name="T16" fmla="*/ 58 w 68"/>
                <a:gd name="T17" fmla="*/ 9 h 64"/>
                <a:gd name="T18" fmla="*/ 60 w 68"/>
                <a:gd name="T19" fmla="*/ 12 h 64"/>
                <a:gd name="T20" fmla="*/ 62 w 68"/>
                <a:gd name="T21" fmla="*/ 14 h 64"/>
                <a:gd name="T22" fmla="*/ 66 w 68"/>
                <a:gd name="T23" fmla="*/ 20 h 64"/>
                <a:gd name="T24" fmla="*/ 67 w 68"/>
                <a:gd name="T25" fmla="*/ 26 h 64"/>
                <a:gd name="T26" fmla="*/ 68 w 68"/>
                <a:gd name="T27" fmla="*/ 29 h 64"/>
                <a:gd name="T28" fmla="*/ 68 w 68"/>
                <a:gd name="T29" fmla="*/ 33 h 64"/>
                <a:gd name="T30" fmla="*/ 68 w 68"/>
                <a:gd name="T31" fmla="*/ 36 h 64"/>
                <a:gd name="T32" fmla="*/ 67 w 68"/>
                <a:gd name="T33" fmla="*/ 39 h 64"/>
                <a:gd name="T34" fmla="*/ 67 w 68"/>
                <a:gd name="T35" fmla="*/ 42 h 64"/>
                <a:gd name="T36" fmla="*/ 66 w 68"/>
                <a:gd name="T37" fmla="*/ 45 h 64"/>
                <a:gd name="T38" fmla="*/ 64 w 68"/>
                <a:gd name="T39" fmla="*/ 47 h 64"/>
                <a:gd name="T40" fmla="*/ 63 w 68"/>
                <a:gd name="T41" fmla="*/ 49 h 64"/>
                <a:gd name="T42" fmla="*/ 63 w 68"/>
                <a:gd name="T43" fmla="*/ 49 h 64"/>
                <a:gd name="T44" fmla="*/ 62 w 68"/>
                <a:gd name="T45" fmla="*/ 50 h 64"/>
                <a:gd name="T46" fmla="*/ 60 w 68"/>
                <a:gd name="T47" fmla="*/ 53 h 64"/>
                <a:gd name="T48" fmla="*/ 58 w 68"/>
                <a:gd name="T49" fmla="*/ 55 h 64"/>
                <a:gd name="T50" fmla="*/ 55 w 68"/>
                <a:gd name="T51" fmla="*/ 57 h 64"/>
                <a:gd name="T52" fmla="*/ 53 w 68"/>
                <a:gd name="T53" fmla="*/ 59 h 64"/>
                <a:gd name="T54" fmla="*/ 52 w 68"/>
                <a:gd name="T55" fmla="*/ 59 h 64"/>
                <a:gd name="T56" fmla="*/ 51 w 68"/>
                <a:gd name="T57" fmla="*/ 60 h 64"/>
                <a:gd name="T58" fmla="*/ 50 w 68"/>
                <a:gd name="T59" fmla="*/ 60 h 64"/>
                <a:gd name="T60" fmla="*/ 49 w 68"/>
                <a:gd name="T61" fmla="*/ 61 h 64"/>
                <a:gd name="T62" fmla="*/ 48 w 68"/>
                <a:gd name="T63" fmla="*/ 61 h 64"/>
                <a:gd name="T64" fmla="*/ 47 w 68"/>
                <a:gd name="T65" fmla="*/ 62 h 64"/>
                <a:gd name="T66" fmla="*/ 43 w 68"/>
                <a:gd name="T67" fmla="*/ 63 h 64"/>
                <a:gd name="T68" fmla="*/ 40 w 68"/>
                <a:gd name="T69" fmla="*/ 64 h 64"/>
                <a:gd name="T70" fmla="*/ 37 w 68"/>
                <a:gd name="T71" fmla="*/ 64 h 64"/>
                <a:gd name="T72" fmla="*/ 34 w 68"/>
                <a:gd name="T73" fmla="*/ 64 h 64"/>
                <a:gd name="T74" fmla="*/ 27 w 68"/>
                <a:gd name="T75" fmla="*/ 64 h 64"/>
                <a:gd name="T76" fmla="*/ 23 w 68"/>
                <a:gd name="T77" fmla="*/ 63 h 64"/>
                <a:gd name="T78" fmla="*/ 20 w 68"/>
                <a:gd name="T79" fmla="*/ 62 h 64"/>
                <a:gd name="T80" fmla="*/ 15 w 68"/>
                <a:gd name="T81" fmla="*/ 59 h 64"/>
                <a:gd name="T82" fmla="*/ 12 w 68"/>
                <a:gd name="T83" fmla="*/ 57 h 64"/>
                <a:gd name="T84" fmla="*/ 10 w 68"/>
                <a:gd name="T85" fmla="*/ 55 h 64"/>
                <a:gd name="T86" fmla="*/ 7 w 68"/>
                <a:gd name="T87" fmla="*/ 53 h 64"/>
                <a:gd name="T88" fmla="*/ 5 w 68"/>
                <a:gd name="T89" fmla="*/ 50 h 64"/>
                <a:gd name="T90" fmla="*/ 3 w 68"/>
                <a:gd name="T91" fmla="*/ 47 h 64"/>
                <a:gd name="T92" fmla="*/ 2 w 68"/>
                <a:gd name="T93" fmla="*/ 45 h 64"/>
                <a:gd name="T94" fmla="*/ 1 w 68"/>
                <a:gd name="T95" fmla="*/ 42 h 64"/>
                <a:gd name="T96" fmla="*/ 0 w 68"/>
                <a:gd name="T97" fmla="*/ 39 h 64"/>
                <a:gd name="T98" fmla="*/ 0 w 68"/>
                <a:gd name="T99" fmla="*/ 36 h 64"/>
                <a:gd name="T100" fmla="*/ 0 w 68"/>
                <a:gd name="T101" fmla="*/ 33 h 64"/>
                <a:gd name="T102" fmla="*/ 0 w 68"/>
                <a:gd name="T103" fmla="*/ 29 h 64"/>
                <a:gd name="T104" fmla="*/ 0 w 68"/>
                <a:gd name="T105" fmla="*/ 26 h 64"/>
                <a:gd name="T106" fmla="*/ 2 w 68"/>
                <a:gd name="T107" fmla="*/ 20 h 64"/>
                <a:gd name="T108" fmla="*/ 5 w 68"/>
                <a:gd name="T109" fmla="*/ 14 h 64"/>
                <a:gd name="T110" fmla="*/ 10 w 68"/>
                <a:gd name="T111" fmla="*/ 9 h 64"/>
                <a:gd name="T112" fmla="*/ 15 w 68"/>
                <a:gd name="T113" fmla="*/ 5 h 64"/>
                <a:gd name="T114" fmla="*/ 20 w 68"/>
                <a:gd name="T115" fmla="*/ 2 h 64"/>
                <a:gd name="T116" fmla="*/ 23 w 68"/>
                <a:gd name="T117" fmla="*/ 1 h 64"/>
                <a:gd name="T118" fmla="*/ 27 w 68"/>
                <a:gd name="T119" fmla="*/ 0 h 64"/>
                <a:gd name="T120" fmla="*/ 34 w 68"/>
                <a:gd name="T121"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8" h="64">
                  <a:moveTo>
                    <a:pt x="34" y="0"/>
                  </a:moveTo>
                  <a:lnTo>
                    <a:pt x="37" y="0"/>
                  </a:lnTo>
                  <a:lnTo>
                    <a:pt x="40" y="0"/>
                  </a:lnTo>
                  <a:lnTo>
                    <a:pt x="43" y="1"/>
                  </a:lnTo>
                  <a:lnTo>
                    <a:pt x="47" y="2"/>
                  </a:lnTo>
                  <a:lnTo>
                    <a:pt x="50" y="3"/>
                  </a:lnTo>
                  <a:lnTo>
                    <a:pt x="53" y="5"/>
                  </a:lnTo>
                  <a:lnTo>
                    <a:pt x="55" y="7"/>
                  </a:lnTo>
                  <a:lnTo>
                    <a:pt x="58" y="9"/>
                  </a:lnTo>
                  <a:lnTo>
                    <a:pt x="60" y="12"/>
                  </a:lnTo>
                  <a:lnTo>
                    <a:pt x="62" y="14"/>
                  </a:lnTo>
                  <a:lnTo>
                    <a:pt x="66" y="20"/>
                  </a:lnTo>
                  <a:lnTo>
                    <a:pt x="67" y="26"/>
                  </a:lnTo>
                  <a:lnTo>
                    <a:pt x="68" y="29"/>
                  </a:lnTo>
                  <a:lnTo>
                    <a:pt x="68" y="33"/>
                  </a:lnTo>
                  <a:lnTo>
                    <a:pt x="68" y="36"/>
                  </a:lnTo>
                  <a:lnTo>
                    <a:pt x="67" y="39"/>
                  </a:lnTo>
                  <a:lnTo>
                    <a:pt x="67" y="42"/>
                  </a:lnTo>
                  <a:lnTo>
                    <a:pt x="66" y="45"/>
                  </a:lnTo>
                  <a:lnTo>
                    <a:pt x="64" y="47"/>
                  </a:lnTo>
                  <a:lnTo>
                    <a:pt x="63" y="49"/>
                  </a:lnTo>
                  <a:lnTo>
                    <a:pt x="63" y="49"/>
                  </a:lnTo>
                  <a:lnTo>
                    <a:pt x="62" y="50"/>
                  </a:lnTo>
                  <a:lnTo>
                    <a:pt x="60" y="53"/>
                  </a:lnTo>
                  <a:lnTo>
                    <a:pt x="58" y="55"/>
                  </a:lnTo>
                  <a:lnTo>
                    <a:pt x="55" y="57"/>
                  </a:lnTo>
                  <a:lnTo>
                    <a:pt x="53" y="59"/>
                  </a:lnTo>
                  <a:lnTo>
                    <a:pt x="52" y="59"/>
                  </a:lnTo>
                  <a:lnTo>
                    <a:pt x="51" y="60"/>
                  </a:lnTo>
                  <a:lnTo>
                    <a:pt x="50" y="60"/>
                  </a:lnTo>
                  <a:lnTo>
                    <a:pt x="49" y="61"/>
                  </a:lnTo>
                  <a:lnTo>
                    <a:pt x="48" y="61"/>
                  </a:lnTo>
                  <a:lnTo>
                    <a:pt x="47" y="62"/>
                  </a:lnTo>
                  <a:lnTo>
                    <a:pt x="43" y="63"/>
                  </a:lnTo>
                  <a:lnTo>
                    <a:pt x="40" y="64"/>
                  </a:lnTo>
                  <a:lnTo>
                    <a:pt x="37" y="64"/>
                  </a:lnTo>
                  <a:lnTo>
                    <a:pt x="34" y="64"/>
                  </a:lnTo>
                  <a:lnTo>
                    <a:pt x="27" y="64"/>
                  </a:lnTo>
                  <a:lnTo>
                    <a:pt x="23" y="63"/>
                  </a:lnTo>
                  <a:lnTo>
                    <a:pt x="20" y="62"/>
                  </a:lnTo>
                  <a:lnTo>
                    <a:pt x="15" y="59"/>
                  </a:lnTo>
                  <a:lnTo>
                    <a:pt x="12" y="57"/>
                  </a:lnTo>
                  <a:lnTo>
                    <a:pt x="10" y="55"/>
                  </a:lnTo>
                  <a:lnTo>
                    <a:pt x="7" y="53"/>
                  </a:lnTo>
                  <a:lnTo>
                    <a:pt x="5" y="50"/>
                  </a:lnTo>
                  <a:lnTo>
                    <a:pt x="3" y="47"/>
                  </a:lnTo>
                  <a:lnTo>
                    <a:pt x="2" y="45"/>
                  </a:lnTo>
                  <a:lnTo>
                    <a:pt x="1" y="42"/>
                  </a:lnTo>
                  <a:lnTo>
                    <a:pt x="0" y="39"/>
                  </a:lnTo>
                  <a:lnTo>
                    <a:pt x="0" y="36"/>
                  </a:lnTo>
                  <a:lnTo>
                    <a:pt x="0" y="33"/>
                  </a:lnTo>
                  <a:lnTo>
                    <a:pt x="0" y="29"/>
                  </a:lnTo>
                  <a:lnTo>
                    <a:pt x="0" y="26"/>
                  </a:lnTo>
                  <a:lnTo>
                    <a:pt x="2" y="20"/>
                  </a:lnTo>
                  <a:lnTo>
                    <a:pt x="5" y="14"/>
                  </a:lnTo>
                  <a:lnTo>
                    <a:pt x="10" y="9"/>
                  </a:lnTo>
                  <a:lnTo>
                    <a:pt x="15" y="5"/>
                  </a:lnTo>
                  <a:lnTo>
                    <a:pt x="20" y="2"/>
                  </a:lnTo>
                  <a:lnTo>
                    <a:pt x="23" y="1"/>
                  </a:lnTo>
                  <a:lnTo>
                    <a:pt x="27" y="0"/>
                  </a:lnTo>
                  <a:lnTo>
                    <a:pt x="34"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Freeform 43">
              <a:extLst>
                <a:ext uri="{FF2B5EF4-FFF2-40B4-BE49-F238E27FC236}">
                  <a16:creationId xmlns:a16="http://schemas.microsoft.com/office/drawing/2014/main" id="{B70958D3-A62C-F0D9-6423-C18D51B93766}"/>
                </a:ext>
              </a:extLst>
            </p:cNvPr>
            <p:cNvSpPr>
              <a:spLocks/>
            </p:cNvSpPr>
            <p:nvPr/>
          </p:nvSpPr>
          <p:spPr bwMode="auto">
            <a:xfrm>
              <a:off x="2730" y="4892"/>
              <a:ext cx="69" cy="64"/>
            </a:xfrm>
            <a:custGeom>
              <a:avLst/>
              <a:gdLst>
                <a:gd name="T0" fmla="*/ 16 w 69"/>
                <a:gd name="T1" fmla="*/ 5 h 64"/>
                <a:gd name="T2" fmla="*/ 21 w 69"/>
                <a:gd name="T3" fmla="*/ 3 h 64"/>
                <a:gd name="T4" fmla="*/ 28 w 69"/>
                <a:gd name="T5" fmla="*/ 1 h 64"/>
                <a:gd name="T6" fmla="*/ 38 w 69"/>
                <a:gd name="T7" fmla="*/ 0 h 64"/>
                <a:gd name="T8" fmla="*/ 44 w 69"/>
                <a:gd name="T9" fmla="*/ 1 h 64"/>
                <a:gd name="T10" fmla="*/ 50 w 69"/>
                <a:gd name="T11" fmla="*/ 4 h 64"/>
                <a:gd name="T12" fmla="*/ 56 w 69"/>
                <a:gd name="T13" fmla="*/ 7 h 64"/>
                <a:gd name="T14" fmla="*/ 61 w 69"/>
                <a:gd name="T15" fmla="*/ 12 h 64"/>
                <a:gd name="T16" fmla="*/ 65 w 69"/>
                <a:gd name="T17" fmla="*/ 17 h 64"/>
                <a:gd name="T18" fmla="*/ 67 w 69"/>
                <a:gd name="T19" fmla="*/ 23 h 64"/>
                <a:gd name="T20" fmla="*/ 68 w 69"/>
                <a:gd name="T21" fmla="*/ 29 h 64"/>
                <a:gd name="T22" fmla="*/ 68 w 69"/>
                <a:gd name="T23" fmla="*/ 35 h 64"/>
                <a:gd name="T24" fmla="*/ 67 w 69"/>
                <a:gd name="T25" fmla="*/ 41 h 64"/>
                <a:gd name="T26" fmla="*/ 65 w 69"/>
                <a:gd name="T27" fmla="*/ 47 h 64"/>
                <a:gd name="T28" fmla="*/ 63 w 69"/>
                <a:gd name="T29" fmla="*/ 49 h 64"/>
                <a:gd name="T30" fmla="*/ 61 w 69"/>
                <a:gd name="T31" fmla="*/ 52 h 64"/>
                <a:gd name="T32" fmla="*/ 56 w 69"/>
                <a:gd name="T33" fmla="*/ 57 h 64"/>
                <a:gd name="T34" fmla="*/ 50 w 69"/>
                <a:gd name="T35" fmla="*/ 60 h 64"/>
                <a:gd name="T36" fmla="*/ 46 w 69"/>
                <a:gd name="T37" fmla="*/ 62 h 64"/>
                <a:gd name="T38" fmla="*/ 44 w 69"/>
                <a:gd name="T39" fmla="*/ 63 h 64"/>
                <a:gd name="T40" fmla="*/ 38 w 69"/>
                <a:gd name="T41" fmla="*/ 64 h 64"/>
                <a:gd name="T42" fmla="*/ 31 w 69"/>
                <a:gd name="T43" fmla="*/ 64 h 64"/>
                <a:gd name="T44" fmla="*/ 24 w 69"/>
                <a:gd name="T45" fmla="*/ 63 h 64"/>
                <a:gd name="T46" fmla="*/ 18 w 69"/>
                <a:gd name="T47" fmla="*/ 60 h 64"/>
                <a:gd name="T48" fmla="*/ 13 w 69"/>
                <a:gd name="T49" fmla="*/ 57 h 64"/>
                <a:gd name="T50" fmla="*/ 8 w 69"/>
                <a:gd name="T51" fmla="*/ 52 h 64"/>
                <a:gd name="T52" fmla="*/ 4 w 69"/>
                <a:gd name="T53" fmla="*/ 47 h 64"/>
                <a:gd name="T54" fmla="*/ 1 w 69"/>
                <a:gd name="T55" fmla="*/ 41 h 64"/>
                <a:gd name="T56" fmla="*/ 0 w 69"/>
                <a:gd name="T57" fmla="*/ 35 h 64"/>
                <a:gd name="T58" fmla="*/ 0 w 69"/>
                <a:gd name="T59" fmla="*/ 29 h 64"/>
                <a:gd name="T60" fmla="*/ 1 w 69"/>
                <a:gd name="T61" fmla="*/ 23 h 64"/>
                <a:gd name="T62" fmla="*/ 4 w 69"/>
                <a:gd name="T63" fmla="*/ 17 h 64"/>
                <a:gd name="T64" fmla="*/ 10 w 69"/>
                <a:gd name="T65"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 h="64">
                  <a:moveTo>
                    <a:pt x="10" y="10"/>
                  </a:moveTo>
                  <a:lnTo>
                    <a:pt x="16" y="5"/>
                  </a:lnTo>
                  <a:lnTo>
                    <a:pt x="18" y="4"/>
                  </a:lnTo>
                  <a:lnTo>
                    <a:pt x="21" y="3"/>
                  </a:lnTo>
                  <a:lnTo>
                    <a:pt x="24" y="1"/>
                  </a:lnTo>
                  <a:lnTo>
                    <a:pt x="28" y="1"/>
                  </a:lnTo>
                  <a:lnTo>
                    <a:pt x="34" y="0"/>
                  </a:lnTo>
                  <a:lnTo>
                    <a:pt x="38" y="0"/>
                  </a:lnTo>
                  <a:lnTo>
                    <a:pt x="41" y="1"/>
                  </a:lnTo>
                  <a:lnTo>
                    <a:pt x="44" y="1"/>
                  </a:lnTo>
                  <a:lnTo>
                    <a:pt x="48" y="3"/>
                  </a:lnTo>
                  <a:lnTo>
                    <a:pt x="50" y="4"/>
                  </a:lnTo>
                  <a:lnTo>
                    <a:pt x="53" y="5"/>
                  </a:lnTo>
                  <a:lnTo>
                    <a:pt x="56" y="7"/>
                  </a:lnTo>
                  <a:lnTo>
                    <a:pt x="59" y="10"/>
                  </a:lnTo>
                  <a:lnTo>
                    <a:pt x="61" y="12"/>
                  </a:lnTo>
                  <a:lnTo>
                    <a:pt x="63" y="15"/>
                  </a:lnTo>
                  <a:lnTo>
                    <a:pt x="65" y="17"/>
                  </a:lnTo>
                  <a:lnTo>
                    <a:pt x="66" y="20"/>
                  </a:lnTo>
                  <a:lnTo>
                    <a:pt x="67" y="23"/>
                  </a:lnTo>
                  <a:lnTo>
                    <a:pt x="68" y="26"/>
                  </a:lnTo>
                  <a:lnTo>
                    <a:pt x="68" y="29"/>
                  </a:lnTo>
                  <a:lnTo>
                    <a:pt x="69" y="32"/>
                  </a:lnTo>
                  <a:lnTo>
                    <a:pt x="68" y="35"/>
                  </a:lnTo>
                  <a:lnTo>
                    <a:pt x="68" y="38"/>
                  </a:lnTo>
                  <a:lnTo>
                    <a:pt x="67" y="41"/>
                  </a:lnTo>
                  <a:lnTo>
                    <a:pt x="66" y="44"/>
                  </a:lnTo>
                  <a:lnTo>
                    <a:pt x="65" y="47"/>
                  </a:lnTo>
                  <a:lnTo>
                    <a:pt x="64" y="48"/>
                  </a:lnTo>
                  <a:lnTo>
                    <a:pt x="63" y="49"/>
                  </a:lnTo>
                  <a:lnTo>
                    <a:pt x="63" y="50"/>
                  </a:lnTo>
                  <a:lnTo>
                    <a:pt x="61" y="52"/>
                  </a:lnTo>
                  <a:lnTo>
                    <a:pt x="59" y="55"/>
                  </a:lnTo>
                  <a:lnTo>
                    <a:pt x="56" y="57"/>
                  </a:lnTo>
                  <a:lnTo>
                    <a:pt x="53" y="59"/>
                  </a:lnTo>
                  <a:lnTo>
                    <a:pt x="50" y="60"/>
                  </a:lnTo>
                  <a:lnTo>
                    <a:pt x="48" y="62"/>
                  </a:lnTo>
                  <a:lnTo>
                    <a:pt x="46" y="62"/>
                  </a:lnTo>
                  <a:lnTo>
                    <a:pt x="45" y="62"/>
                  </a:lnTo>
                  <a:lnTo>
                    <a:pt x="44" y="63"/>
                  </a:lnTo>
                  <a:lnTo>
                    <a:pt x="41" y="64"/>
                  </a:lnTo>
                  <a:lnTo>
                    <a:pt x="38" y="64"/>
                  </a:lnTo>
                  <a:lnTo>
                    <a:pt x="34" y="64"/>
                  </a:lnTo>
                  <a:lnTo>
                    <a:pt x="31" y="64"/>
                  </a:lnTo>
                  <a:lnTo>
                    <a:pt x="28" y="64"/>
                  </a:lnTo>
                  <a:lnTo>
                    <a:pt x="24" y="63"/>
                  </a:lnTo>
                  <a:lnTo>
                    <a:pt x="21" y="62"/>
                  </a:lnTo>
                  <a:lnTo>
                    <a:pt x="18" y="60"/>
                  </a:lnTo>
                  <a:lnTo>
                    <a:pt x="16" y="59"/>
                  </a:lnTo>
                  <a:lnTo>
                    <a:pt x="13" y="57"/>
                  </a:lnTo>
                  <a:lnTo>
                    <a:pt x="10" y="55"/>
                  </a:lnTo>
                  <a:lnTo>
                    <a:pt x="8" y="52"/>
                  </a:lnTo>
                  <a:lnTo>
                    <a:pt x="6" y="50"/>
                  </a:lnTo>
                  <a:lnTo>
                    <a:pt x="4" y="47"/>
                  </a:lnTo>
                  <a:lnTo>
                    <a:pt x="3" y="44"/>
                  </a:lnTo>
                  <a:lnTo>
                    <a:pt x="1" y="41"/>
                  </a:lnTo>
                  <a:lnTo>
                    <a:pt x="1" y="38"/>
                  </a:lnTo>
                  <a:lnTo>
                    <a:pt x="0" y="35"/>
                  </a:lnTo>
                  <a:lnTo>
                    <a:pt x="0" y="32"/>
                  </a:lnTo>
                  <a:lnTo>
                    <a:pt x="0" y="29"/>
                  </a:lnTo>
                  <a:lnTo>
                    <a:pt x="1" y="26"/>
                  </a:lnTo>
                  <a:lnTo>
                    <a:pt x="1" y="23"/>
                  </a:lnTo>
                  <a:lnTo>
                    <a:pt x="3" y="20"/>
                  </a:lnTo>
                  <a:lnTo>
                    <a:pt x="4" y="17"/>
                  </a:lnTo>
                  <a:lnTo>
                    <a:pt x="6" y="15"/>
                  </a:lnTo>
                  <a:lnTo>
                    <a:pt x="10" y="1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Freeform 44">
              <a:extLst>
                <a:ext uri="{FF2B5EF4-FFF2-40B4-BE49-F238E27FC236}">
                  <a16:creationId xmlns:a16="http://schemas.microsoft.com/office/drawing/2014/main" id="{21D00C8A-038C-5605-9573-9D99826F2499}"/>
                </a:ext>
              </a:extLst>
            </p:cNvPr>
            <p:cNvSpPr>
              <a:spLocks/>
            </p:cNvSpPr>
            <p:nvPr/>
          </p:nvSpPr>
          <p:spPr bwMode="auto">
            <a:xfrm>
              <a:off x="2577" y="4917"/>
              <a:ext cx="68" cy="65"/>
            </a:xfrm>
            <a:custGeom>
              <a:avLst/>
              <a:gdLst>
                <a:gd name="T0" fmla="*/ 1 w 68"/>
                <a:gd name="T1" fmla="*/ 43 h 65"/>
                <a:gd name="T2" fmla="*/ 6 w 68"/>
                <a:gd name="T3" fmla="*/ 51 h 65"/>
                <a:gd name="T4" fmla="*/ 12 w 68"/>
                <a:gd name="T5" fmla="*/ 57 h 65"/>
                <a:gd name="T6" fmla="*/ 17 w 68"/>
                <a:gd name="T7" fmla="*/ 61 h 65"/>
                <a:gd name="T8" fmla="*/ 23 w 68"/>
                <a:gd name="T9" fmla="*/ 63 h 65"/>
                <a:gd name="T10" fmla="*/ 30 w 68"/>
                <a:gd name="T11" fmla="*/ 65 h 65"/>
                <a:gd name="T12" fmla="*/ 33 w 68"/>
                <a:gd name="T13" fmla="*/ 65 h 65"/>
                <a:gd name="T14" fmla="*/ 34 w 68"/>
                <a:gd name="T15" fmla="*/ 65 h 65"/>
                <a:gd name="T16" fmla="*/ 37 w 68"/>
                <a:gd name="T17" fmla="*/ 65 h 65"/>
                <a:gd name="T18" fmla="*/ 43 w 68"/>
                <a:gd name="T19" fmla="*/ 63 h 65"/>
                <a:gd name="T20" fmla="*/ 45 w 68"/>
                <a:gd name="T21" fmla="*/ 63 h 65"/>
                <a:gd name="T22" fmla="*/ 49 w 68"/>
                <a:gd name="T23" fmla="*/ 61 h 65"/>
                <a:gd name="T24" fmla="*/ 55 w 68"/>
                <a:gd name="T25" fmla="*/ 57 h 65"/>
                <a:gd name="T26" fmla="*/ 60 w 68"/>
                <a:gd name="T27" fmla="*/ 52 h 65"/>
                <a:gd name="T28" fmla="*/ 62 w 68"/>
                <a:gd name="T29" fmla="*/ 49 h 65"/>
                <a:gd name="T30" fmla="*/ 64 w 68"/>
                <a:gd name="T31" fmla="*/ 47 h 65"/>
                <a:gd name="T32" fmla="*/ 64 w 68"/>
                <a:gd name="T33" fmla="*/ 46 h 65"/>
                <a:gd name="T34" fmla="*/ 66 w 68"/>
                <a:gd name="T35" fmla="*/ 41 h 65"/>
                <a:gd name="T36" fmla="*/ 68 w 68"/>
                <a:gd name="T37" fmla="*/ 35 h 65"/>
                <a:gd name="T38" fmla="*/ 68 w 68"/>
                <a:gd name="T39" fmla="*/ 33 h 65"/>
                <a:gd name="T40" fmla="*/ 68 w 68"/>
                <a:gd name="T41" fmla="*/ 32 h 65"/>
                <a:gd name="T42" fmla="*/ 68 w 68"/>
                <a:gd name="T43" fmla="*/ 29 h 65"/>
                <a:gd name="T44" fmla="*/ 66 w 68"/>
                <a:gd name="T45" fmla="*/ 23 h 65"/>
                <a:gd name="T46" fmla="*/ 62 w 68"/>
                <a:gd name="T47" fmla="*/ 14 h 65"/>
                <a:gd name="T48" fmla="*/ 58 w 68"/>
                <a:gd name="T49" fmla="*/ 10 h 65"/>
                <a:gd name="T50" fmla="*/ 52 w 68"/>
                <a:gd name="T51" fmla="*/ 5 h 65"/>
                <a:gd name="T52" fmla="*/ 47 w 68"/>
                <a:gd name="T53" fmla="*/ 2 h 65"/>
                <a:gd name="T54" fmla="*/ 40 w 68"/>
                <a:gd name="T55" fmla="*/ 1 h 65"/>
                <a:gd name="T56" fmla="*/ 33 w 68"/>
                <a:gd name="T57" fmla="*/ 0 h 65"/>
                <a:gd name="T58" fmla="*/ 23 w 68"/>
                <a:gd name="T59" fmla="*/ 1 h 65"/>
                <a:gd name="T60" fmla="*/ 14 w 68"/>
                <a:gd name="T61" fmla="*/ 5 h 65"/>
                <a:gd name="T62" fmla="*/ 7 w 68"/>
                <a:gd name="T63" fmla="*/ 1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8" h="65">
                  <a:moveTo>
                    <a:pt x="0" y="39"/>
                  </a:moveTo>
                  <a:lnTo>
                    <a:pt x="1" y="43"/>
                  </a:lnTo>
                  <a:lnTo>
                    <a:pt x="3" y="48"/>
                  </a:lnTo>
                  <a:lnTo>
                    <a:pt x="6" y="51"/>
                  </a:lnTo>
                  <a:lnTo>
                    <a:pt x="9" y="55"/>
                  </a:lnTo>
                  <a:lnTo>
                    <a:pt x="12" y="57"/>
                  </a:lnTo>
                  <a:lnTo>
                    <a:pt x="14" y="59"/>
                  </a:lnTo>
                  <a:lnTo>
                    <a:pt x="17" y="61"/>
                  </a:lnTo>
                  <a:lnTo>
                    <a:pt x="20" y="62"/>
                  </a:lnTo>
                  <a:lnTo>
                    <a:pt x="23" y="63"/>
                  </a:lnTo>
                  <a:lnTo>
                    <a:pt x="26" y="64"/>
                  </a:lnTo>
                  <a:lnTo>
                    <a:pt x="30" y="65"/>
                  </a:lnTo>
                  <a:lnTo>
                    <a:pt x="33" y="65"/>
                  </a:lnTo>
                  <a:lnTo>
                    <a:pt x="33" y="65"/>
                  </a:lnTo>
                  <a:lnTo>
                    <a:pt x="33" y="65"/>
                  </a:lnTo>
                  <a:lnTo>
                    <a:pt x="34" y="65"/>
                  </a:lnTo>
                  <a:lnTo>
                    <a:pt x="35" y="65"/>
                  </a:lnTo>
                  <a:lnTo>
                    <a:pt x="37" y="65"/>
                  </a:lnTo>
                  <a:lnTo>
                    <a:pt x="40" y="64"/>
                  </a:lnTo>
                  <a:lnTo>
                    <a:pt x="43" y="63"/>
                  </a:lnTo>
                  <a:lnTo>
                    <a:pt x="44" y="63"/>
                  </a:lnTo>
                  <a:lnTo>
                    <a:pt x="45" y="63"/>
                  </a:lnTo>
                  <a:lnTo>
                    <a:pt x="47" y="62"/>
                  </a:lnTo>
                  <a:lnTo>
                    <a:pt x="49" y="61"/>
                  </a:lnTo>
                  <a:lnTo>
                    <a:pt x="52" y="59"/>
                  </a:lnTo>
                  <a:lnTo>
                    <a:pt x="55" y="57"/>
                  </a:lnTo>
                  <a:lnTo>
                    <a:pt x="58" y="55"/>
                  </a:lnTo>
                  <a:lnTo>
                    <a:pt x="60" y="52"/>
                  </a:lnTo>
                  <a:lnTo>
                    <a:pt x="62" y="50"/>
                  </a:lnTo>
                  <a:lnTo>
                    <a:pt x="62" y="49"/>
                  </a:lnTo>
                  <a:lnTo>
                    <a:pt x="63" y="48"/>
                  </a:lnTo>
                  <a:lnTo>
                    <a:pt x="64" y="47"/>
                  </a:lnTo>
                  <a:lnTo>
                    <a:pt x="64" y="46"/>
                  </a:lnTo>
                  <a:lnTo>
                    <a:pt x="64" y="46"/>
                  </a:lnTo>
                  <a:lnTo>
                    <a:pt x="65" y="45"/>
                  </a:lnTo>
                  <a:lnTo>
                    <a:pt x="66" y="41"/>
                  </a:lnTo>
                  <a:lnTo>
                    <a:pt x="67" y="38"/>
                  </a:lnTo>
                  <a:lnTo>
                    <a:pt x="68" y="35"/>
                  </a:lnTo>
                  <a:lnTo>
                    <a:pt x="68" y="34"/>
                  </a:lnTo>
                  <a:lnTo>
                    <a:pt x="68" y="33"/>
                  </a:lnTo>
                  <a:lnTo>
                    <a:pt x="68" y="32"/>
                  </a:lnTo>
                  <a:lnTo>
                    <a:pt x="68" y="32"/>
                  </a:lnTo>
                  <a:lnTo>
                    <a:pt x="68" y="32"/>
                  </a:lnTo>
                  <a:lnTo>
                    <a:pt x="68" y="29"/>
                  </a:lnTo>
                  <a:lnTo>
                    <a:pt x="67" y="26"/>
                  </a:lnTo>
                  <a:lnTo>
                    <a:pt x="66" y="23"/>
                  </a:lnTo>
                  <a:lnTo>
                    <a:pt x="65" y="20"/>
                  </a:lnTo>
                  <a:lnTo>
                    <a:pt x="62" y="14"/>
                  </a:lnTo>
                  <a:lnTo>
                    <a:pt x="60" y="12"/>
                  </a:lnTo>
                  <a:lnTo>
                    <a:pt x="58" y="10"/>
                  </a:lnTo>
                  <a:lnTo>
                    <a:pt x="55" y="7"/>
                  </a:lnTo>
                  <a:lnTo>
                    <a:pt x="52" y="5"/>
                  </a:lnTo>
                  <a:lnTo>
                    <a:pt x="49" y="3"/>
                  </a:lnTo>
                  <a:lnTo>
                    <a:pt x="47" y="2"/>
                  </a:lnTo>
                  <a:lnTo>
                    <a:pt x="43" y="1"/>
                  </a:lnTo>
                  <a:lnTo>
                    <a:pt x="40" y="1"/>
                  </a:lnTo>
                  <a:lnTo>
                    <a:pt x="37" y="0"/>
                  </a:lnTo>
                  <a:lnTo>
                    <a:pt x="33" y="0"/>
                  </a:lnTo>
                  <a:lnTo>
                    <a:pt x="26" y="1"/>
                  </a:lnTo>
                  <a:lnTo>
                    <a:pt x="23" y="1"/>
                  </a:lnTo>
                  <a:lnTo>
                    <a:pt x="20" y="2"/>
                  </a:lnTo>
                  <a:lnTo>
                    <a:pt x="14" y="5"/>
                  </a:lnTo>
                  <a:lnTo>
                    <a:pt x="9" y="10"/>
                  </a:lnTo>
                  <a:lnTo>
                    <a:pt x="7" y="11"/>
                  </a:lnTo>
                  <a:lnTo>
                    <a:pt x="6" y="14"/>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Line 45">
              <a:extLst>
                <a:ext uri="{FF2B5EF4-FFF2-40B4-BE49-F238E27FC236}">
                  <a16:creationId xmlns:a16="http://schemas.microsoft.com/office/drawing/2014/main" id="{7926415D-91F4-3EEB-9BA4-0F78BBC5C9B3}"/>
                </a:ext>
              </a:extLst>
            </p:cNvPr>
            <p:cNvSpPr>
              <a:spLocks noChangeShapeType="1"/>
            </p:cNvSpPr>
            <p:nvPr/>
          </p:nvSpPr>
          <p:spPr bwMode="auto">
            <a:xfrm flipV="1">
              <a:off x="2643" y="4992"/>
              <a:ext cx="2" cy="247"/>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Line 46">
              <a:extLst>
                <a:ext uri="{FF2B5EF4-FFF2-40B4-BE49-F238E27FC236}">
                  <a16:creationId xmlns:a16="http://schemas.microsoft.com/office/drawing/2014/main" id="{2DAC2D6E-1029-9455-B628-DE81FB148184}"/>
                </a:ext>
              </a:extLst>
            </p:cNvPr>
            <p:cNvSpPr>
              <a:spLocks noChangeShapeType="1"/>
            </p:cNvSpPr>
            <p:nvPr/>
          </p:nvSpPr>
          <p:spPr bwMode="auto">
            <a:xfrm flipV="1">
              <a:off x="2643" y="4378"/>
              <a:ext cx="2" cy="479"/>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47">
              <a:extLst>
                <a:ext uri="{FF2B5EF4-FFF2-40B4-BE49-F238E27FC236}">
                  <a16:creationId xmlns:a16="http://schemas.microsoft.com/office/drawing/2014/main" id="{578E1BD4-C2BC-02B4-C2C9-2441B316B3D4}"/>
                </a:ext>
              </a:extLst>
            </p:cNvPr>
            <p:cNvSpPr>
              <a:spLocks/>
            </p:cNvSpPr>
            <p:nvPr/>
          </p:nvSpPr>
          <p:spPr bwMode="auto">
            <a:xfrm>
              <a:off x="2280" y="4693"/>
              <a:ext cx="64" cy="24"/>
            </a:xfrm>
            <a:custGeom>
              <a:avLst/>
              <a:gdLst>
                <a:gd name="T0" fmla="*/ 64 w 64"/>
                <a:gd name="T1" fmla="*/ 0 h 24"/>
                <a:gd name="T2" fmla="*/ 63 w 64"/>
                <a:gd name="T3" fmla="*/ 2 h 24"/>
                <a:gd name="T4" fmla="*/ 62 w 64"/>
                <a:gd name="T5" fmla="*/ 4 h 24"/>
                <a:gd name="T6" fmla="*/ 60 w 64"/>
                <a:gd name="T7" fmla="*/ 7 h 24"/>
                <a:gd name="T8" fmla="*/ 59 w 64"/>
                <a:gd name="T9" fmla="*/ 9 h 24"/>
                <a:gd name="T10" fmla="*/ 58 w 64"/>
                <a:gd name="T11" fmla="*/ 10 h 24"/>
                <a:gd name="T12" fmla="*/ 58 w 64"/>
                <a:gd name="T13" fmla="*/ 11 h 24"/>
                <a:gd name="T14" fmla="*/ 55 w 64"/>
                <a:gd name="T15" fmla="*/ 14 h 24"/>
                <a:gd name="T16" fmla="*/ 52 w 64"/>
                <a:gd name="T17" fmla="*/ 16 h 24"/>
                <a:gd name="T18" fmla="*/ 49 w 64"/>
                <a:gd name="T19" fmla="*/ 18 h 24"/>
                <a:gd name="T20" fmla="*/ 47 w 64"/>
                <a:gd name="T21" fmla="*/ 20 h 24"/>
                <a:gd name="T22" fmla="*/ 46 w 64"/>
                <a:gd name="T23" fmla="*/ 20 h 24"/>
                <a:gd name="T24" fmla="*/ 45 w 64"/>
                <a:gd name="T25" fmla="*/ 20 h 24"/>
                <a:gd name="T26" fmla="*/ 44 w 64"/>
                <a:gd name="T27" fmla="*/ 21 h 24"/>
                <a:gd name="T28" fmla="*/ 42 w 64"/>
                <a:gd name="T29" fmla="*/ 22 h 24"/>
                <a:gd name="T30" fmla="*/ 41 w 64"/>
                <a:gd name="T31" fmla="*/ 22 h 24"/>
                <a:gd name="T32" fmla="*/ 40 w 64"/>
                <a:gd name="T33" fmla="*/ 22 h 24"/>
                <a:gd name="T34" fmla="*/ 37 w 64"/>
                <a:gd name="T35" fmla="*/ 23 h 24"/>
                <a:gd name="T36" fmla="*/ 34 w 64"/>
                <a:gd name="T37" fmla="*/ 23 h 24"/>
                <a:gd name="T38" fmla="*/ 32 w 64"/>
                <a:gd name="T39" fmla="*/ 23 h 24"/>
                <a:gd name="T40" fmla="*/ 31 w 64"/>
                <a:gd name="T41" fmla="*/ 23 h 24"/>
                <a:gd name="T42" fmla="*/ 31 w 64"/>
                <a:gd name="T43" fmla="*/ 23 h 24"/>
                <a:gd name="T44" fmla="*/ 31 w 64"/>
                <a:gd name="T45" fmla="*/ 23 h 24"/>
                <a:gd name="T46" fmla="*/ 31 w 64"/>
                <a:gd name="T47" fmla="*/ 24 h 24"/>
                <a:gd name="T48" fmla="*/ 27 w 64"/>
                <a:gd name="T49" fmla="*/ 23 h 24"/>
                <a:gd name="T50" fmla="*/ 24 w 64"/>
                <a:gd name="T51" fmla="*/ 23 h 24"/>
                <a:gd name="T52" fmla="*/ 20 w 64"/>
                <a:gd name="T53" fmla="*/ 22 h 24"/>
                <a:gd name="T54" fmla="*/ 18 w 64"/>
                <a:gd name="T55" fmla="*/ 21 h 24"/>
                <a:gd name="T56" fmla="*/ 14 w 64"/>
                <a:gd name="T57" fmla="*/ 20 h 24"/>
                <a:gd name="T58" fmla="*/ 12 w 64"/>
                <a:gd name="T59" fmla="*/ 18 h 24"/>
                <a:gd name="T60" fmla="*/ 9 w 64"/>
                <a:gd name="T61" fmla="*/ 16 h 24"/>
                <a:gd name="T62" fmla="*/ 7 w 64"/>
                <a:gd name="T63" fmla="*/ 14 h 24"/>
                <a:gd name="T64" fmla="*/ 4 w 64"/>
                <a:gd name="T65" fmla="*/ 12 h 24"/>
                <a:gd name="T66" fmla="*/ 3 w 64"/>
                <a:gd name="T67" fmla="*/ 10 h 24"/>
                <a:gd name="T68" fmla="*/ 1 w 64"/>
                <a:gd name="T69" fmla="*/ 7 h 24"/>
                <a:gd name="T70" fmla="*/ 0 w 64"/>
                <a:gd name="T71"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4" h="24">
                  <a:moveTo>
                    <a:pt x="64" y="0"/>
                  </a:moveTo>
                  <a:lnTo>
                    <a:pt x="63" y="2"/>
                  </a:lnTo>
                  <a:lnTo>
                    <a:pt x="62" y="4"/>
                  </a:lnTo>
                  <a:lnTo>
                    <a:pt x="60" y="7"/>
                  </a:lnTo>
                  <a:lnTo>
                    <a:pt x="59" y="9"/>
                  </a:lnTo>
                  <a:lnTo>
                    <a:pt x="58" y="10"/>
                  </a:lnTo>
                  <a:lnTo>
                    <a:pt x="58" y="11"/>
                  </a:lnTo>
                  <a:lnTo>
                    <a:pt x="55" y="14"/>
                  </a:lnTo>
                  <a:lnTo>
                    <a:pt x="52" y="16"/>
                  </a:lnTo>
                  <a:lnTo>
                    <a:pt x="49" y="18"/>
                  </a:lnTo>
                  <a:lnTo>
                    <a:pt x="47" y="20"/>
                  </a:lnTo>
                  <a:lnTo>
                    <a:pt x="46" y="20"/>
                  </a:lnTo>
                  <a:lnTo>
                    <a:pt x="45" y="20"/>
                  </a:lnTo>
                  <a:lnTo>
                    <a:pt x="44" y="21"/>
                  </a:lnTo>
                  <a:lnTo>
                    <a:pt x="42" y="22"/>
                  </a:lnTo>
                  <a:lnTo>
                    <a:pt x="41" y="22"/>
                  </a:lnTo>
                  <a:lnTo>
                    <a:pt x="40" y="22"/>
                  </a:lnTo>
                  <a:lnTo>
                    <a:pt x="37" y="23"/>
                  </a:lnTo>
                  <a:lnTo>
                    <a:pt x="34" y="23"/>
                  </a:lnTo>
                  <a:lnTo>
                    <a:pt x="32" y="23"/>
                  </a:lnTo>
                  <a:lnTo>
                    <a:pt x="31" y="23"/>
                  </a:lnTo>
                  <a:lnTo>
                    <a:pt x="31" y="23"/>
                  </a:lnTo>
                  <a:lnTo>
                    <a:pt x="31" y="23"/>
                  </a:lnTo>
                  <a:lnTo>
                    <a:pt x="31" y="24"/>
                  </a:lnTo>
                  <a:lnTo>
                    <a:pt x="27" y="23"/>
                  </a:lnTo>
                  <a:lnTo>
                    <a:pt x="24" y="23"/>
                  </a:lnTo>
                  <a:lnTo>
                    <a:pt x="20" y="22"/>
                  </a:lnTo>
                  <a:lnTo>
                    <a:pt x="18" y="21"/>
                  </a:lnTo>
                  <a:lnTo>
                    <a:pt x="14" y="20"/>
                  </a:lnTo>
                  <a:lnTo>
                    <a:pt x="12" y="18"/>
                  </a:lnTo>
                  <a:lnTo>
                    <a:pt x="9" y="16"/>
                  </a:lnTo>
                  <a:lnTo>
                    <a:pt x="7" y="14"/>
                  </a:lnTo>
                  <a:lnTo>
                    <a:pt x="4" y="12"/>
                  </a:lnTo>
                  <a:lnTo>
                    <a:pt x="3" y="10"/>
                  </a:lnTo>
                  <a:lnTo>
                    <a:pt x="1" y="7"/>
                  </a:lnTo>
                  <a:lnTo>
                    <a:pt x="0" y="5"/>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Freeform 48">
              <a:extLst>
                <a:ext uri="{FF2B5EF4-FFF2-40B4-BE49-F238E27FC236}">
                  <a16:creationId xmlns:a16="http://schemas.microsoft.com/office/drawing/2014/main" id="{CCB40D66-9D51-9D6A-2632-885A397E50B1}"/>
                </a:ext>
              </a:extLst>
            </p:cNvPr>
            <p:cNvSpPr>
              <a:spLocks/>
            </p:cNvSpPr>
            <p:nvPr/>
          </p:nvSpPr>
          <p:spPr bwMode="auto">
            <a:xfrm>
              <a:off x="2277" y="4652"/>
              <a:ext cx="68" cy="45"/>
            </a:xfrm>
            <a:custGeom>
              <a:avLst/>
              <a:gdLst>
                <a:gd name="T0" fmla="*/ 2 w 68"/>
                <a:gd name="T1" fmla="*/ 45 h 45"/>
                <a:gd name="T2" fmla="*/ 1 w 68"/>
                <a:gd name="T3" fmla="*/ 42 h 45"/>
                <a:gd name="T4" fmla="*/ 0 w 68"/>
                <a:gd name="T5" fmla="*/ 39 h 45"/>
                <a:gd name="T6" fmla="*/ 0 w 68"/>
                <a:gd name="T7" fmla="*/ 32 h 45"/>
                <a:gd name="T8" fmla="*/ 0 w 68"/>
                <a:gd name="T9" fmla="*/ 26 h 45"/>
                <a:gd name="T10" fmla="*/ 2 w 68"/>
                <a:gd name="T11" fmla="*/ 20 h 45"/>
                <a:gd name="T12" fmla="*/ 5 w 68"/>
                <a:gd name="T13" fmla="*/ 14 h 45"/>
                <a:gd name="T14" fmla="*/ 9 w 68"/>
                <a:gd name="T15" fmla="*/ 9 h 45"/>
                <a:gd name="T16" fmla="*/ 15 w 68"/>
                <a:gd name="T17" fmla="*/ 5 h 45"/>
                <a:gd name="T18" fmla="*/ 17 w 68"/>
                <a:gd name="T19" fmla="*/ 3 h 45"/>
                <a:gd name="T20" fmla="*/ 20 w 68"/>
                <a:gd name="T21" fmla="*/ 2 h 45"/>
                <a:gd name="T22" fmla="*/ 23 w 68"/>
                <a:gd name="T23" fmla="*/ 1 h 45"/>
                <a:gd name="T24" fmla="*/ 27 w 68"/>
                <a:gd name="T25" fmla="*/ 0 h 45"/>
                <a:gd name="T26" fmla="*/ 34 w 68"/>
                <a:gd name="T27" fmla="*/ 0 h 45"/>
                <a:gd name="T28" fmla="*/ 37 w 68"/>
                <a:gd name="T29" fmla="*/ 0 h 45"/>
                <a:gd name="T30" fmla="*/ 40 w 68"/>
                <a:gd name="T31" fmla="*/ 0 h 45"/>
                <a:gd name="T32" fmla="*/ 43 w 68"/>
                <a:gd name="T33" fmla="*/ 1 h 45"/>
                <a:gd name="T34" fmla="*/ 47 w 68"/>
                <a:gd name="T35" fmla="*/ 2 h 45"/>
                <a:gd name="T36" fmla="*/ 50 w 68"/>
                <a:gd name="T37" fmla="*/ 3 h 45"/>
                <a:gd name="T38" fmla="*/ 52 w 68"/>
                <a:gd name="T39" fmla="*/ 5 h 45"/>
                <a:gd name="T40" fmla="*/ 55 w 68"/>
                <a:gd name="T41" fmla="*/ 7 h 45"/>
                <a:gd name="T42" fmla="*/ 58 w 68"/>
                <a:gd name="T43" fmla="*/ 9 h 45"/>
                <a:gd name="T44" fmla="*/ 60 w 68"/>
                <a:gd name="T45" fmla="*/ 12 h 45"/>
                <a:gd name="T46" fmla="*/ 62 w 68"/>
                <a:gd name="T47" fmla="*/ 14 h 45"/>
                <a:gd name="T48" fmla="*/ 65 w 68"/>
                <a:gd name="T49" fmla="*/ 20 h 45"/>
                <a:gd name="T50" fmla="*/ 67 w 68"/>
                <a:gd name="T51" fmla="*/ 26 h 45"/>
                <a:gd name="T52" fmla="*/ 68 w 68"/>
                <a:gd name="T53" fmla="*/ 29 h 45"/>
                <a:gd name="T54" fmla="*/ 68 w 68"/>
                <a:gd name="T55" fmla="*/ 32 h 45"/>
                <a:gd name="T56" fmla="*/ 67 w 68"/>
                <a:gd name="T57" fmla="*/ 36 h 45"/>
                <a:gd name="T58" fmla="*/ 67 w 68"/>
                <a:gd name="T59" fmla="*/ 38 h 45"/>
                <a:gd name="T60" fmla="*/ 67 w 68"/>
                <a:gd name="T61" fmla="*/ 4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8" h="45">
                  <a:moveTo>
                    <a:pt x="2" y="45"/>
                  </a:moveTo>
                  <a:lnTo>
                    <a:pt x="1" y="42"/>
                  </a:lnTo>
                  <a:lnTo>
                    <a:pt x="0" y="39"/>
                  </a:lnTo>
                  <a:lnTo>
                    <a:pt x="0" y="32"/>
                  </a:lnTo>
                  <a:lnTo>
                    <a:pt x="0" y="26"/>
                  </a:lnTo>
                  <a:lnTo>
                    <a:pt x="2" y="20"/>
                  </a:lnTo>
                  <a:lnTo>
                    <a:pt x="5" y="14"/>
                  </a:lnTo>
                  <a:lnTo>
                    <a:pt x="9" y="9"/>
                  </a:lnTo>
                  <a:lnTo>
                    <a:pt x="15" y="5"/>
                  </a:lnTo>
                  <a:lnTo>
                    <a:pt x="17" y="3"/>
                  </a:lnTo>
                  <a:lnTo>
                    <a:pt x="20" y="2"/>
                  </a:lnTo>
                  <a:lnTo>
                    <a:pt x="23" y="1"/>
                  </a:lnTo>
                  <a:lnTo>
                    <a:pt x="27" y="0"/>
                  </a:lnTo>
                  <a:lnTo>
                    <a:pt x="34" y="0"/>
                  </a:lnTo>
                  <a:lnTo>
                    <a:pt x="37" y="0"/>
                  </a:lnTo>
                  <a:lnTo>
                    <a:pt x="40" y="0"/>
                  </a:lnTo>
                  <a:lnTo>
                    <a:pt x="43" y="1"/>
                  </a:lnTo>
                  <a:lnTo>
                    <a:pt x="47" y="2"/>
                  </a:lnTo>
                  <a:lnTo>
                    <a:pt x="50" y="3"/>
                  </a:lnTo>
                  <a:lnTo>
                    <a:pt x="52" y="5"/>
                  </a:lnTo>
                  <a:lnTo>
                    <a:pt x="55" y="7"/>
                  </a:lnTo>
                  <a:lnTo>
                    <a:pt x="58" y="9"/>
                  </a:lnTo>
                  <a:lnTo>
                    <a:pt x="60" y="12"/>
                  </a:lnTo>
                  <a:lnTo>
                    <a:pt x="62" y="14"/>
                  </a:lnTo>
                  <a:lnTo>
                    <a:pt x="65" y="20"/>
                  </a:lnTo>
                  <a:lnTo>
                    <a:pt x="67" y="26"/>
                  </a:lnTo>
                  <a:lnTo>
                    <a:pt x="68" y="29"/>
                  </a:lnTo>
                  <a:lnTo>
                    <a:pt x="68" y="32"/>
                  </a:lnTo>
                  <a:lnTo>
                    <a:pt x="67" y="36"/>
                  </a:lnTo>
                  <a:lnTo>
                    <a:pt x="67" y="38"/>
                  </a:lnTo>
                  <a:lnTo>
                    <a:pt x="67" y="4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49">
              <a:extLst>
                <a:ext uri="{FF2B5EF4-FFF2-40B4-BE49-F238E27FC236}">
                  <a16:creationId xmlns:a16="http://schemas.microsoft.com/office/drawing/2014/main" id="{558B4F9E-68FF-44C0-3501-E3EEACABBE63}"/>
                </a:ext>
              </a:extLst>
            </p:cNvPr>
            <p:cNvSpPr>
              <a:spLocks/>
            </p:cNvSpPr>
            <p:nvPr/>
          </p:nvSpPr>
          <p:spPr bwMode="auto">
            <a:xfrm>
              <a:off x="2417" y="4689"/>
              <a:ext cx="52" cy="49"/>
            </a:xfrm>
            <a:custGeom>
              <a:avLst/>
              <a:gdLst>
                <a:gd name="T0" fmla="*/ 0 w 52"/>
                <a:gd name="T1" fmla="*/ 25 h 49"/>
                <a:gd name="T2" fmla="*/ 0 w 52"/>
                <a:gd name="T3" fmla="*/ 27 h 49"/>
                <a:gd name="T4" fmla="*/ 0 w 52"/>
                <a:gd name="T5" fmla="*/ 29 h 49"/>
                <a:gd name="T6" fmla="*/ 1 w 52"/>
                <a:gd name="T7" fmla="*/ 34 h 49"/>
                <a:gd name="T8" fmla="*/ 4 w 52"/>
                <a:gd name="T9" fmla="*/ 38 h 49"/>
                <a:gd name="T10" fmla="*/ 5 w 52"/>
                <a:gd name="T11" fmla="*/ 40 h 49"/>
                <a:gd name="T12" fmla="*/ 7 w 52"/>
                <a:gd name="T13" fmla="*/ 42 h 49"/>
                <a:gd name="T14" fmla="*/ 11 w 52"/>
                <a:gd name="T15" fmla="*/ 45 h 49"/>
                <a:gd name="T16" fmla="*/ 15 w 52"/>
                <a:gd name="T17" fmla="*/ 47 h 49"/>
                <a:gd name="T18" fmla="*/ 20 w 52"/>
                <a:gd name="T19" fmla="*/ 48 h 49"/>
                <a:gd name="T20" fmla="*/ 23 w 52"/>
                <a:gd name="T21" fmla="*/ 49 h 49"/>
                <a:gd name="T22" fmla="*/ 26 w 52"/>
                <a:gd name="T23" fmla="*/ 49 h 49"/>
                <a:gd name="T24" fmla="*/ 28 w 52"/>
                <a:gd name="T25" fmla="*/ 49 h 49"/>
                <a:gd name="T26" fmla="*/ 31 w 52"/>
                <a:gd name="T27" fmla="*/ 48 h 49"/>
                <a:gd name="T28" fmla="*/ 33 w 52"/>
                <a:gd name="T29" fmla="*/ 48 h 49"/>
                <a:gd name="T30" fmla="*/ 34 w 52"/>
                <a:gd name="T31" fmla="*/ 47 h 49"/>
                <a:gd name="T32" fmla="*/ 35 w 52"/>
                <a:gd name="T33" fmla="*/ 47 h 49"/>
                <a:gd name="T34" fmla="*/ 36 w 52"/>
                <a:gd name="T35" fmla="*/ 47 h 49"/>
                <a:gd name="T36" fmla="*/ 37 w 52"/>
                <a:gd name="T37" fmla="*/ 46 h 49"/>
                <a:gd name="T38" fmla="*/ 40 w 52"/>
                <a:gd name="T39" fmla="*/ 45 h 49"/>
                <a:gd name="T40" fmla="*/ 44 w 52"/>
                <a:gd name="T41" fmla="*/ 42 h 49"/>
                <a:gd name="T42" fmla="*/ 45 w 52"/>
                <a:gd name="T43" fmla="*/ 40 h 49"/>
                <a:gd name="T44" fmla="*/ 45 w 52"/>
                <a:gd name="T45" fmla="*/ 40 h 49"/>
                <a:gd name="T46" fmla="*/ 45 w 52"/>
                <a:gd name="T47" fmla="*/ 40 h 49"/>
                <a:gd name="T48" fmla="*/ 45 w 52"/>
                <a:gd name="T49" fmla="*/ 40 h 49"/>
                <a:gd name="T50" fmla="*/ 46 w 52"/>
                <a:gd name="T51" fmla="*/ 39 h 49"/>
                <a:gd name="T52" fmla="*/ 47 w 52"/>
                <a:gd name="T53" fmla="*/ 38 h 49"/>
                <a:gd name="T54" fmla="*/ 49 w 52"/>
                <a:gd name="T55" fmla="*/ 34 h 49"/>
                <a:gd name="T56" fmla="*/ 50 w 52"/>
                <a:gd name="T57" fmla="*/ 32 h 49"/>
                <a:gd name="T58" fmla="*/ 51 w 52"/>
                <a:gd name="T59" fmla="*/ 29 h 49"/>
                <a:gd name="T60" fmla="*/ 51 w 52"/>
                <a:gd name="T61" fmla="*/ 27 h 49"/>
                <a:gd name="T62" fmla="*/ 52 w 52"/>
                <a:gd name="T63" fmla="*/ 25 h 49"/>
                <a:gd name="T64" fmla="*/ 51 w 52"/>
                <a:gd name="T65" fmla="*/ 19 h 49"/>
                <a:gd name="T66" fmla="*/ 50 w 52"/>
                <a:gd name="T67" fmla="*/ 17 h 49"/>
                <a:gd name="T68" fmla="*/ 49 w 52"/>
                <a:gd name="T69" fmla="*/ 15 h 49"/>
                <a:gd name="T70" fmla="*/ 47 w 52"/>
                <a:gd name="T71" fmla="*/ 11 h 49"/>
                <a:gd name="T72" fmla="*/ 44 w 52"/>
                <a:gd name="T73" fmla="*/ 7 h 49"/>
                <a:gd name="T74" fmla="*/ 44 w 52"/>
                <a:gd name="T75" fmla="*/ 7 h 49"/>
                <a:gd name="T76" fmla="*/ 40 w 52"/>
                <a:gd name="T77" fmla="*/ 4 h 49"/>
                <a:gd name="T78" fmla="*/ 37 w 52"/>
                <a:gd name="T79" fmla="*/ 2 h 49"/>
                <a:gd name="T80" fmla="*/ 35 w 52"/>
                <a:gd name="T81" fmla="*/ 1 h 49"/>
                <a:gd name="T82" fmla="*/ 33 w 52"/>
                <a:gd name="T83" fmla="*/ 1 h 49"/>
                <a:gd name="T84" fmla="*/ 31 w 52"/>
                <a:gd name="T85" fmla="*/ 0 h 49"/>
                <a:gd name="T86" fmla="*/ 28 w 52"/>
                <a:gd name="T87" fmla="*/ 0 h 49"/>
                <a:gd name="T88" fmla="*/ 26 w 52"/>
                <a:gd name="T89" fmla="*/ 0 h 49"/>
                <a:gd name="T90" fmla="*/ 21 w 52"/>
                <a:gd name="T91" fmla="*/ 0 h 49"/>
                <a:gd name="T92" fmla="*/ 16 w 52"/>
                <a:gd name="T93" fmla="*/ 1 h 49"/>
                <a:gd name="T94" fmla="*/ 11 w 52"/>
                <a:gd name="T95" fmla="*/ 4 h 49"/>
                <a:gd name="T96" fmla="*/ 7 w 52"/>
                <a:gd name="T97" fmla="*/ 7 h 49"/>
                <a:gd name="T98" fmla="*/ 7 w 52"/>
                <a:gd name="T99" fmla="*/ 7 h 49"/>
                <a:gd name="T100" fmla="*/ 4 w 52"/>
                <a:gd name="T101" fmla="*/ 11 h 49"/>
                <a:gd name="T102" fmla="*/ 1 w 52"/>
                <a:gd name="T103" fmla="*/ 15 h 49"/>
                <a:gd name="T104" fmla="*/ 0 w 52"/>
                <a:gd name="T105" fmla="*/ 19 h 49"/>
                <a:gd name="T106" fmla="*/ 0 w 52"/>
                <a:gd name="T107" fmla="*/ 2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 h="49">
                  <a:moveTo>
                    <a:pt x="0" y="25"/>
                  </a:moveTo>
                  <a:lnTo>
                    <a:pt x="0" y="27"/>
                  </a:lnTo>
                  <a:lnTo>
                    <a:pt x="0" y="29"/>
                  </a:lnTo>
                  <a:lnTo>
                    <a:pt x="1" y="34"/>
                  </a:lnTo>
                  <a:lnTo>
                    <a:pt x="4" y="38"/>
                  </a:lnTo>
                  <a:lnTo>
                    <a:pt x="5" y="40"/>
                  </a:lnTo>
                  <a:lnTo>
                    <a:pt x="7" y="42"/>
                  </a:lnTo>
                  <a:lnTo>
                    <a:pt x="11" y="45"/>
                  </a:lnTo>
                  <a:lnTo>
                    <a:pt x="15" y="47"/>
                  </a:lnTo>
                  <a:lnTo>
                    <a:pt x="20" y="48"/>
                  </a:lnTo>
                  <a:lnTo>
                    <a:pt x="23" y="49"/>
                  </a:lnTo>
                  <a:lnTo>
                    <a:pt x="26" y="49"/>
                  </a:lnTo>
                  <a:lnTo>
                    <a:pt x="28" y="49"/>
                  </a:lnTo>
                  <a:lnTo>
                    <a:pt x="31" y="48"/>
                  </a:lnTo>
                  <a:lnTo>
                    <a:pt x="33" y="48"/>
                  </a:lnTo>
                  <a:lnTo>
                    <a:pt x="34" y="47"/>
                  </a:lnTo>
                  <a:lnTo>
                    <a:pt x="35" y="47"/>
                  </a:lnTo>
                  <a:lnTo>
                    <a:pt x="36" y="47"/>
                  </a:lnTo>
                  <a:lnTo>
                    <a:pt x="37" y="46"/>
                  </a:lnTo>
                  <a:lnTo>
                    <a:pt x="40" y="45"/>
                  </a:lnTo>
                  <a:lnTo>
                    <a:pt x="44" y="42"/>
                  </a:lnTo>
                  <a:lnTo>
                    <a:pt x="45" y="40"/>
                  </a:lnTo>
                  <a:lnTo>
                    <a:pt x="45" y="40"/>
                  </a:lnTo>
                  <a:lnTo>
                    <a:pt x="45" y="40"/>
                  </a:lnTo>
                  <a:lnTo>
                    <a:pt x="45" y="40"/>
                  </a:lnTo>
                  <a:lnTo>
                    <a:pt x="46" y="39"/>
                  </a:lnTo>
                  <a:lnTo>
                    <a:pt x="47" y="38"/>
                  </a:lnTo>
                  <a:lnTo>
                    <a:pt x="49" y="34"/>
                  </a:lnTo>
                  <a:lnTo>
                    <a:pt x="50" y="32"/>
                  </a:lnTo>
                  <a:lnTo>
                    <a:pt x="51" y="29"/>
                  </a:lnTo>
                  <a:lnTo>
                    <a:pt x="51" y="27"/>
                  </a:lnTo>
                  <a:lnTo>
                    <a:pt x="52" y="25"/>
                  </a:lnTo>
                  <a:lnTo>
                    <a:pt x="51" y="19"/>
                  </a:lnTo>
                  <a:lnTo>
                    <a:pt x="50" y="17"/>
                  </a:lnTo>
                  <a:lnTo>
                    <a:pt x="49" y="15"/>
                  </a:lnTo>
                  <a:lnTo>
                    <a:pt x="47" y="11"/>
                  </a:lnTo>
                  <a:lnTo>
                    <a:pt x="44" y="7"/>
                  </a:lnTo>
                  <a:lnTo>
                    <a:pt x="44" y="7"/>
                  </a:lnTo>
                  <a:lnTo>
                    <a:pt x="40" y="4"/>
                  </a:lnTo>
                  <a:lnTo>
                    <a:pt x="37" y="2"/>
                  </a:lnTo>
                  <a:lnTo>
                    <a:pt x="35" y="1"/>
                  </a:lnTo>
                  <a:lnTo>
                    <a:pt x="33" y="1"/>
                  </a:lnTo>
                  <a:lnTo>
                    <a:pt x="31" y="0"/>
                  </a:lnTo>
                  <a:lnTo>
                    <a:pt x="28" y="0"/>
                  </a:lnTo>
                  <a:lnTo>
                    <a:pt x="26" y="0"/>
                  </a:lnTo>
                  <a:lnTo>
                    <a:pt x="21" y="0"/>
                  </a:lnTo>
                  <a:lnTo>
                    <a:pt x="16" y="1"/>
                  </a:lnTo>
                  <a:lnTo>
                    <a:pt x="11" y="4"/>
                  </a:lnTo>
                  <a:lnTo>
                    <a:pt x="7" y="7"/>
                  </a:lnTo>
                  <a:lnTo>
                    <a:pt x="7" y="7"/>
                  </a:lnTo>
                  <a:lnTo>
                    <a:pt x="4" y="11"/>
                  </a:lnTo>
                  <a:lnTo>
                    <a:pt x="1" y="15"/>
                  </a:lnTo>
                  <a:lnTo>
                    <a:pt x="0" y="19"/>
                  </a:lnTo>
                  <a:lnTo>
                    <a:pt x="0" y="25"/>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Freeform 50">
              <a:extLst>
                <a:ext uri="{FF2B5EF4-FFF2-40B4-BE49-F238E27FC236}">
                  <a16:creationId xmlns:a16="http://schemas.microsoft.com/office/drawing/2014/main" id="{D1A73920-770D-05F5-0DEE-917D66533CF2}"/>
                </a:ext>
              </a:extLst>
            </p:cNvPr>
            <p:cNvSpPr>
              <a:spLocks/>
            </p:cNvSpPr>
            <p:nvPr/>
          </p:nvSpPr>
          <p:spPr bwMode="auto">
            <a:xfrm>
              <a:off x="2472" y="4689"/>
              <a:ext cx="69" cy="65"/>
            </a:xfrm>
            <a:custGeom>
              <a:avLst/>
              <a:gdLst>
                <a:gd name="T0" fmla="*/ 26 w 69"/>
                <a:gd name="T1" fmla="*/ 63 h 65"/>
                <a:gd name="T2" fmla="*/ 21 w 69"/>
                <a:gd name="T3" fmla="*/ 62 h 65"/>
                <a:gd name="T4" fmla="*/ 17 w 69"/>
                <a:gd name="T5" fmla="*/ 60 h 65"/>
                <a:gd name="T6" fmla="*/ 13 w 69"/>
                <a:gd name="T7" fmla="*/ 58 h 65"/>
                <a:gd name="T8" fmla="*/ 10 w 69"/>
                <a:gd name="T9" fmla="*/ 55 h 65"/>
                <a:gd name="T10" fmla="*/ 7 w 69"/>
                <a:gd name="T11" fmla="*/ 53 h 65"/>
                <a:gd name="T12" fmla="*/ 5 w 69"/>
                <a:gd name="T13" fmla="*/ 50 h 65"/>
                <a:gd name="T14" fmla="*/ 4 w 69"/>
                <a:gd name="T15" fmla="*/ 47 h 65"/>
                <a:gd name="T16" fmla="*/ 3 w 69"/>
                <a:gd name="T17" fmla="*/ 45 h 65"/>
                <a:gd name="T18" fmla="*/ 1 w 69"/>
                <a:gd name="T19" fmla="*/ 41 h 65"/>
                <a:gd name="T20" fmla="*/ 1 w 69"/>
                <a:gd name="T21" fmla="*/ 39 h 65"/>
                <a:gd name="T22" fmla="*/ 0 w 69"/>
                <a:gd name="T23" fmla="*/ 36 h 65"/>
                <a:gd name="T24" fmla="*/ 0 w 69"/>
                <a:gd name="T25" fmla="*/ 32 h 65"/>
                <a:gd name="T26" fmla="*/ 1 w 69"/>
                <a:gd name="T27" fmla="*/ 26 h 65"/>
                <a:gd name="T28" fmla="*/ 3 w 69"/>
                <a:gd name="T29" fmla="*/ 20 h 65"/>
                <a:gd name="T30" fmla="*/ 5 w 69"/>
                <a:gd name="T31" fmla="*/ 14 h 65"/>
                <a:gd name="T32" fmla="*/ 10 w 69"/>
                <a:gd name="T33" fmla="*/ 9 h 65"/>
                <a:gd name="T34" fmla="*/ 15 w 69"/>
                <a:gd name="T35" fmla="*/ 5 h 65"/>
                <a:gd name="T36" fmla="*/ 18 w 69"/>
                <a:gd name="T37" fmla="*/ 4 h 65"/>
                <a:gd name="T38" fmla="*/ 21 w 69"/>
                <a:gd name="T39" fmla="*/ 3 h 65"/>
                <a:gd name="T40" fmla="*/ 24 w 69"/>
                <a:gd name="T41" fmla="*/ 1 h 65"/>
                <a:gd name="T42" fmla="*/ 27 w 69"/>
                <a:gd name="T43" fmla="*/ 1 h 65"/>
                <a:gd name="T44" fmla="*/ 34 w 69"/>
                <a:gd name="T45" fmla="*/ 0 h 65"/>
                <a:gd name="T46" fmla="*/ 37 w 69"/>
                <a:gd name="T47" fmla="*/ 0 h 65"/>
                <a:gd name="T48" fmla="*/ 41 w 69"/>
                <a:gd name="T49" fmla="*/ 1 h 65"/>
                <a:gd name="T50" fmla="*/ 44 w 69"/>
                <a:gd name="T51" fmla="*/ 1 h 65"/>
                <a:gd name="T52" fmla="*/ 47 w 69"/>
                <a:gd name="T53" fmla="*/ 3 h 65"/>
                <a:gd name="T54" fmla="*/ 50 w 69"/>
                <a:gd name="T55" fmla="*/ 4 h 65"/>
                <a:gd name="T56" fmla="*/ 53 w 69"/>
                <a:gd name="T57" fmla="*/ 5 h 65"/>
                <a:gd name="T58" fmla="*/ 55 w 69"/>
                <a:gd name="T59" fmla="*/ 7 h 65"/>
                <a:gd name="T60" fmla="*/ 58 w 69"/>
                <a:gd name="T61" fmla="*/ 9 h 65"/>
                <a:gd name="T62" fmla="*/ 61 w 69"/>
                <a:gd name="T63" fmla="*/ 12 h 65"/>
                <a:gd name="T64" fmla="*/ 63 w 69"/>
                <a:gd name="T65" fmla="*/ 14 h 65"/>
                <a:gd name="T66" fmla="*/ 66 w 69"/>
                <a:gd name="T67" fmla="*/ 20 h 65"/>
                <a:gd name="T68" fmla="*/ 67 w 69"/>
                <a:gd name="T69" fmla="*/ 23 h 65"/>
                <a:gd name="T70" fmla="*/ 68 w 69"/>
                <a:gd name="T71" fmla="*/ 26 h 65"/>
                <a:gd name="T72" fmla="*/ 69 w 69"/>
                <a:gd name="T73" fmla="*/ 32 h 65"/>
                <a:gd name="T74" fmla="*/ 68 w 69"/>
                <a:gd name="T75" fmla="*/ 36 h 65"/>
                <a:gd name="T76" fmla="*/ 68 w 69"/>
                <a:gd name="T77" fmla="*/ 39 h 65"/>
                <a:gd name="T78" fmla="*/ 67 w 69"/>
                <a:gd name="T79" fmla="*/ 41 h 65"/>
                <a:gd name="T80" fmla="*/ 66 w 69"/>
                <a:gd name="T81" fmla="*/ 42 h 65"/>
                <a:gd name="T82" fmla="*/ 66 w 69"/>
                <a:gd name="T83" fmla="*/ 43 h 65"/>
                <a:gd name="T84" fmla="*/ 66 w 69"/>
                <a:gd name="T85" fmla="*/ 45 h 65"/>
                <a:gd name="T86" fmla="*/ 64 w 69"/>
                <a:gd name="T87" fmla="*/ 47 h 65"/>
                <a:gd name="T88" fmla="*/ 63 w 69"/>
                <a:gd name="T89" fmla="*/ 48 h 65"/>
                <a:gd name="T90" fmla="*/ 63 w 69"/>
                <a:gd name="T91" fmla="*/ 49 h 65"/>
                <a:gd name="T92" fmla="*/ 63 w 69"/>
                <a:gd name="T93" fmla="*/ 50 h 65"/>
                <a:gd name="T94" fmla="*/ 61 w 69"/>
                <a:gd name="T95" fmla="*/ 53 h 65"/>
                <a:gd name="T96" fmla="*/ 58 w 69"/>
                <a:gd name="T97" fmla="*/ 55 h 65"/>
                <a:gd name="T98" fmla="*/ 55 w 69"/>
                <a:gd name="T99" fmla="*/ 57 h 65"/>
                <a:gd name="T100" fmla="*/ 53 w 69"/>
                <a:gd name="T101" fmla="*/ 59 h 65"/>
                <a:gd name="T102" fmla="*/ 50 w 69"/>
                <a:gd name="T103" fmla="*/ 61 h 65"/>
                <a:gd name="T104" fmla="*/ 47 w 69"/>
                <a:gd name="T105" fmla="*/ 62 h 65"/>
                <a:gd name="T106" fmla="*/ 45 w 69"/>
                <a:gd name="T107" fmla="*/ 63 h 65"/>
                <a:gd name="T108" fmla="*/ 45 w 69"/>
                <a:gd name="T109" fmla="*/ 63 h 65"/>
                <a:gd name="T110" fmla="*/ 44 w 69"/>
                <a:gd name="T111" fmla="*/ 63 h 65"/>
                <a:gd name="T112" fmla="*/ 41 w 69"/>
                <a:gd name="T113" fmla="*/ 64 h 65"/>
                <a:gd name="T114" fmla="*/ 37 w 69"/>
                <a:gd name="T115" fmla="*/ 65 h 65"/>
                <a:gd name="T116" fmla="*/ 34 w 69"/>
                <a:gd name="T117" fmla="*/ 65 h 65"/>
                <a:gd name="T118" fmla="*/ 29 w 69"/>
                <a:gd name="T119" fmla="*/ 64 h 65"/>
                <a:gd name="T120" fmla="*/ 26 w 69"/>
                <a:gd name="T121"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9" h="65">
                  <a:moveTo>
                    <a:pt x="26" y="63"/>
                  </a:moveTo>
                  <a:lnTo>
                    <a:pt x="21" y="62"/>
                  </a:lnTo>
                  <a:lnTo>
                    <a:pt x="17" y="60"/>
                  </a:lnTo>
                  <a:lnTo>
                    <a:pt x="13" y="58"/>
                  </a:lnTo>
                  <a:lnTo>
                    <a:pt x="10" y="55"/>
                  </a:lnTo>
                  <a:lnTo>
                    <a:pt x="7" y="53"/>
                  </a:lnTo>
                  <a:lnTo>
                    <a:pt x="5" y="50"/>
                  </a:lnTo>
                  <a:lnTo>
                    <a:pt x="4" y="47"/>
                  </a:lnTo>
                  <a:lnTo>
                    <a:pt x="3" y="45"/>
                  </a:lnTo>
                  <a:lnTo>
                    <a:pt x="1" y="41"/>
                  </a:lnTo>
                  <a:lnTo>
                    <a:pt x="1" y="39"/>
                  </a:lnTo>
                  <a:lnTo>
                    <a:pt x="0" y="36"/>
                  </a:lnTo>
                  <a:lnTo>
                    <a:pt x="0" y="32"/>
                  </a:lnTo>
                  <a:lnTo>
                    <a:pt x="1" y="26"/>
                  </a:lnTo>
                  <a:lnTo>
                    <a:pt x="3" y="20"/>
                  </a:lnTo>
                  <a:lnTo>
                    <a:pt x="5" y="14"/>
                  </a:lnTo>
                  <a:lnTo>
                    <a:pt x="10" y="9"/>
                  </a:lnTo>
                  <a:lnTo>
                    <a:pt x="15" y="5"/>
                  </a:lnTo>
                  <a:lnTo>
                    <a:pt x="18" y="4"/>
                  </a:lnTo>
                  <a:lnTo>
                    <a:pt x="21" y="3"/>
                  </a:lnTo>
                  <a:lnTo>
                    <a:pt x="24" y="1"/>
                  </a:lnTo>
                  <a:lnTo>
                    <a:pt x="27" y="1"/>
                  </a:lnTo>
                  <a:lnTo>
                    <a:pt x="34" y="0"/>
                  </a:lnTo>
                  <a:lnTo>
                    <a:pt x="37" y="0"/>
                  </a:lnTo>
                  <a:lnTo>
                    <a:pt x="41" y="1"/>
                  </a:lnTo>
                  <a:lnTo>
                    <a:pt x="44" y="1"/>
                  </a:lnTo>
                  <a:lnTo>
                    <a:pt x="47" y="3"/>
                  </a:lnTo>
                  <a:lnTo>
                    <a:pt x="50" y="4"/>
                  </a:lnTo>
                  <a:lnTo>
                    <a:pt x="53" y="5"/>
                  </a:lnTo>
                  <a:lnTo>
                    <a:pt x="55" y="7"/>
                  </a:lnTo>
                  <a:lnTo>
                    <a:pt x="58" y="9"/>
                  </a:lnTo>
                  <a:lnTo>
                    <a:pt x="61" y="12"/>
                  </a:lnTo>
                  <a:lnTo>
                    <a:pt x="63" y="14"/>
                  </a:lnTo>
                  <a:lnTo>
                    <a:pt x="66" y="20"/>
                  </a:lnTo>
                  <a:lnTo>
                    <a:pt x="67" y="23"/>
                  </a:lnTo>
                  <a:lnTo>
                    <a:pt x="68" y="26"/>
                  </a:lnTo>
                  <a:lnTo>
                    <a:pt x="69" y="32"/>
                  </a:lnTo>
                  <a:lnTo>
                    <a:pt x="68" y="36"/>
                  </a:lnTo>
                  <a:lnTo>
                    <a:pt x="68" y="39"/>
                  </a:lnTo>
                  <a:lnTo>
                    <a:pt x="67" y="41"/>
                  </a:lnTo>
                  <a:lnTo>
                    <a:pt x="66" y="42"/>
                  </a:lnTo>
                  <a:lnTo>
                    <a:pt x="66" y="43"/>
                  </a:lnTo>
                  <a:lnTo>
                    <a:pt x="66" y="45"/>
                  </a:lnTo>
                  <a:lnTo>
                    <a:pt x="64" y="47"/>
                  </a:lnTo>
                  <a:lnTo>
                    <a:pt x="63" y="48"/>
                  </a:lnTo>
                  <a:lnTo>
                    <a:pt x="63" y="49"/>
                  </a:lnTo>
                  <a:lnTo>
                    <a:pt x="63" y="50"/>
                  </a:lnTo>
                  <a:lnTo>
                    <a:pt x="61" y="53"/>
                  </a:lnTo>
                  <a:lnTo>
                    <a:pt x="58" y="55"/>
                  </a:lnTo>
                  <a:lnTo>
                    <a:pt x="55" y="57"/>
                  </a:lnTo>
                  <a:lnTo>
                    <a:pt x="53" y="59"/>
                  </a:lnTo>
                  <a:lnTo>
                    <a:pt x="50" y="61"/>
                  </a:lnTo>
                  <a:lnTo>
                    <a:pt x="47" y="62"/>
                  </a:lnTo>
                  <a:lnTo>
                    <a:pt x="45" y="63"/>
                  </a:lnTo>
                  <a:lnTo>
                    <a:pt x="45" y="63"/>
                  </a:lnTo>
                  <a:lnTo>
                    <a:pt x="44" y="63"/>
                  </a:lnTo>
                  <a:lnTo>
                    <a:pt x="41" y="64"/>
                  </a:lnTo>
                  <a:lnTo>
                    <a:pt x="37" y="65"/>
                  </a:lnTo>
                  <a:lnTo>
                    <a:pt x="34" y="65"/>
                  </a:lnTo>
                  <a:lnTo>
                    <a:pt x="29" y="64"/>
                  </a:lnTo>
                  <a:lnTo>
                    <a:pt x="26" y="63"/>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51">
              <a:extLst>
                <a:ext uri="{FF2B5EF4-FFF2-40B4-BE49-F238E27FC236}">
                  <a16:creationId xmlns:a16="http://schemas.microsoft.com/office/drawing/2014/main" id="{98B2DFAA-2ED1-D510-40E2-2281591638E3}"/>
                </a:ext>
              </a:extLst>
            </p:cNvPr>
            <p:cNvSpPr>
              <a:spLocks/>
            </p:cNvSpPr>
            <p:nvPr/>
          </p:nvSpPr>
          <p:spPr bwMode="auto">
            <a:xfrm>
              <a:off x="1804" y="4504"/>
              <a:ext cx="68" cy="65"/>
            </a:xfrm>
            <a:custGeom>
              <a:avLst/>
              <a:gdLst>
                <a:gd name="T0" fmla="*/ 1 w 68"/>
                <a:gd name="T1" fmla="*/ 26 h 65"/>
                <a:gd name="T2" fmla="*/ 5 w 68"/>
                <a:gd name="T3" fmla="*/ 15 h 65"/>
                <a:gd name="T4" fmla="*/ 15 w 68"/>
                <a:gd name="T5" fmla="*/ 6 h 65"/>
                <a:gd name="T6" fmla="*/ 27 w 68"/>
                <a:gd name="T7" fmla="*/ 1 h 65"/>
                <a:gd name="T8" fmla="*/ 37 w 68"/>
                <a:gd name="T9" fmla="*/ 0 h 65"/>
                <a:gd name="T10" fmla="*/ 44 w 68"/>
                <a:gd name="T11" fmla="*/ 1 h 65"/>
                <a:gd name="T12" fmla="*/ 50 w 68"/>
                <a:gd name="T13" fmla="*/ 4 h 65"/>
                <a:gd name="T14" fmla="*/ 55 w 68"/>
                <a:gd name="T15" fmla="*/ 7 h 65"/>
                <a:gd name="T16" fmla="*/ 61 w 68"/>
                <a:gd name="T17" fmla="*/ 12 h 65"/>
                <a:gd name="T18" fmla="*/ 66 w 68"/>
                <a:gd name="T19" fmla="*/ 20 h 65"/>
                <a:gd name="T20" fmla="*/ 68 w 68"/>
                <a:gd name="T21" fmla="*/ 30 h 65"/>
                <a:gd name="T22" fmla="*/ 68 w 68"/>
                <a:gd name="T23" fmla="*/ 36 h 65"/>
                <a:gd name="T24" fmla="*/ 66 w 68"/>
                <a:gd name="T25" fmla="*/ 42 h 65"/>
                <a:gd name="T26" fmla="*/ 64 w 68"/>
                <a:gd name="T27" fmla="*/ 47 h 65"/>
                <a:gd name="T28" fmla="*/ 63 w 68"/>
                <a:gd name="T29" fmla="*/ 49 h 65"/>
                <a:gd name="T30" fmla="*/ 61 w 68"/>
                <a:gd name="T31" fmla="*/ 53 h 65"/>
                <a:gd name="T32" fmla="*/ 55 w 68"/>
                <a:gd name="T33" fmla="*/ 57 h 65"/>
                <a:gd name="T34" fmla="*/ 52 w 68"/>
                <a:gd name="T35" fmla="*/ 59 h 65"/>
                <a:gd name="T36" fmla="*/ 50 w 68"/>
                <a:gd name="T37" fmla="*/ 61 h 65"/>
                <a:gd name="T38" fmla="*/ 48 w 68"/>
                <a:gd name="T39" fmla="*/ 61 h 65"/>
                <a:gd name="T40" fmla="*/ 45 w 68"/>
                <a:gd name="T41" fmla="*/ 63 h 65"/>
                <a:gd name="T42" fmla="*/ 44 w 68"/>
                <a:gd name="T43" fmla="*/ 63 h 65"/>
                <a:gd name="T44" fmla="*/ 37 w 68"/>
                <a:gd name="T45" fmla="*/ 64 h 65"/>
                <a:gd name="T46" fmla="*/ 34 w 68"/>
                <a:gd name="T47" fmla="*/ 64 h 65"/>
                <a:gd name="T48" fmla="*/ 34 w 68"/>
                <a:gd name="T49" fmla="*/ 64 h 65"/>
                <a:gd name="T50" fmla="*/ 30 w 68"/>
                <a:gd name="T51" fmla="*/ 64 h 65"/>
                <a:gd name="T52" fmla="*/ 24 w 68"/>
                <a:gd name="T53" fmla="*/ 63 h 65"/>
                <a:gd name="T54" fmla="*/ 15 w 68"/>
                <a:gd name="T55" fmla="*/ 59 h 65"/>
                <a:gd name="T56" fmla="*/ 10 w 68"/>
                <a:gd name="T57" fmla="*/ 55 h 65"/>
                <a:gd name="T58" fmla="*/ 5 w 68"/>
                <a:gd name="T59" fmla="*/ 50 h 65"/>
                <a:gd name="T60" fmla="*/ 3 w 68"/>
                <a:gd name="T61" fmla="*/ 45 h 65"/>
                <a:gd name="T62" fmla="*/ 1 w 68"/>
                <a:gd name="T63" fmla="*/ 39 h 65"/>
                <a:gd name="T64" fmla="*/ 0 w 68"/>
                <a:gd name="T65" fmla="*/ 3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 h="65">
                  <a:moveTo>
                    <a:pt x="0" y="33"/>
                  </a:moveTo>
                  <a:lnTo>
                    <a:pt x="1" y="26"/>
                  </a:lnTo>
                  <a:lnTo>
                    <a:pt x="3" y="20"/>
                  </a:lnTo>
                  <a:lnTo>
                    <a:pt x="5" y="15"/>
                  </a:lnTo>
                  <a:lnTo>
                    <a:pt x="10" y="10"/>
                  </a:lnTo>
                  <a:lnTo>
                    <a:pt x="15" y="6"/>
                  </a:lnTo>
                  <a:lnTo>
                    <a:pt x="21" y="3"/>
                  </a:lnTo>
                  <a:lnTo>
                    <a:pt x="27" y="1"/>
                  </a:lnTo>
                  <a:lnTo>
                    <a:pt x="34" y="0"/>
                  </a:lnTo>
                  <a:lnTo>
                    <a:pt x="37" y="0"/>
                  </a:lnTo>
                  <a:lnTo>
                    <a:pt x="40" y="1"/>
                  </a:lnTo>
                  <a:lnTo>
                    <a:pt x="44" y="1"/>
                  </a:lnTo>
                  <a:lnTo>
                    <a:pt x="47" y="3"/>
                  </a:lnTo>
                  <a:lnTo>
                    <a:pt x="50" y="4"/>
                  </a:lnTo>
                  <a:lnTo>
                    <a:pt x="53" y="6"/>
                  </a:lnTo>
                  <a:lnTo>
                    <a:pt x="55" y="7"/>
                  </a:lnTo>
                  <a:lnTo>
                    <a:pt x="58" y="10"/>
                  </a:lnTo>
                  <a:lnTo>
                    <a:pt x="61" y="12"/>
                  </a:lnTo>
                  <a:lnTo>
                    <a:pt x="63" y="15"/>
                  </a:lnTo>
                  <a:lnTo>
                    <a:pt x="66" y="20"/>
                  </a:lnTo>
                  <a:lnTo>
                    <a:pt x="67" y="26"/>
                  </a:lnTo>
                  <a:lnTo>
                    <a:pt x="68" y="30"/>
                  </a:lnTo>
                  <a:lnTo>
                    <a:pt x="68" y="33"/>
                  </a:lnTo>
                  <a:lnTo>
                    <a:pt x="68" y="36"/>
                  </a:lnTo>
                  <a:lnTo>
                    <a:pt x="67" y="39"/>
                  </a:lnTo>
                  <a:lnTo>
                    <a:pt x="66" y="42"/>
                  </a:lnTo>
                  <a:lnTo>
                    <a:pt x="66" y="45"/>
                  </a:lnTo>
                  <a:lnTo>
                    <a:pt x="64" y="47"/>
                  </a:lnTo>
                  <a:lnTo>
                    <a:pt x="63" y="49"/>
                  </a:lnTo>
                  <a:lnTo>
                    <a:pt x="63" y="49"/>
                  </a:lnTo>
                  <a:lnTo>
                    <a:pt x="63" y="50"/>
                  </a:lnTo>
                  <a:lnTo>
                    <a:pt x="61" y="53"/>
                  </a:lnTo>
                  <a:lnTo>
                    <a:pt x="58" y="55"/>
                  </a:lnTo>
                  <a:lnTo>
                    <a:pt x="55" y="57"/>
                  </a:lnTo>
                  <a:lnTo>
                    <a:pt x="53" y="59"/>
                  </a:lnTo>
                  <a:lnTo>
                    <a:pt x="52" y="59"/>
                  </a:lnTo>
                  <a:lnTo>
                    <a:pt x="51" y="60"/>
                  </a:lnTo>
                  <a:lnTo>
                    <a:pt x="50" y="61"/>
                  </a:lnTo>
                  <a:lnTo>
                    <a:pt x="49" y="61"/>
                  </a:lnTo>
                  <a:lnTo>
                    <a:pt x="48" y="61"/>
                  </a:lnTo>
                  <a:lnTo>
                    <a:pt x="47" y="62"/>
                  </a:lnTo>
                  <a:lnTo>
                    <a:pt x="45" y="63"/>
                  </a:lnTo>
                  <a:lnTo>
                    <a:pt x="44" y="63"/>
                  </a:lnTo>
                  <a:lnTo>
                    <a:pt x="44" y="63"/>
                  </a:lnTo>
                  <a:lnTo>
                    <a:pt x="40" y="64"/>
                  </a:lnTo>
                  <a:lnTo>
                    <a:pt x="37" y="64"/>
                  </a:lnTo>
                  <a:lnTo>
                    <a:pt x="35" y="64"/>
                  </a:lnTo>
                  <a:lnTo>
                    <a:pt x="34" y="64"/>
                  </a:lnTo>
                  <a:lnTo>
                    <a:pt x="34" y="64"/>
                  </a:lnTo>
                  <a:lnTo>
                    <a:pt x="34" y="64"/>
                  </a:lnTo>
                  <a:lnTo>
                    <a:pt x="34" y="65"/>
                  </a:lnTo>
                  <a:lnTo>
                    <a:pt x="30" y="64"/>
                  </a:lnTo>
                  <a:lnTo>
                    <a:pt x="27" y="64"/>
                  </a:lnTo>
                  <a:lnTo>
                    <a:pt x="24" y="63"/>
                  </a:lnTo>
                  <a:lnTo>
                    <a:pt x="21" y="62"/>
                  </a:lnTo>
                  <a:lnTo>
                    <a:pt x="15" y="59"/>
                  </a:lnTo>
                  <a:lnTo>
                    <a:pt x="12" y="57"/>
                  </a:lnTo>
                  <a:lnTo>
                    <a:pt x="10" y="55"/>
                  </a:lnTo>
                  <a:lnTo>
                    <a:pt x="8" y="53"/>
                  </a:lnTo>
                  <a:lnTo>
                    <a:pt x="5" y="50"/>
                  </a:lnTo>
                  <a:lnTo>
                    <a:pt x="4" y="47"/>
                  </a:lnTo>
                  <a:lnTo>
                    <a:pt x="3" y="45"/>
                  </a:lnTo>
                  <a:lnTo>
                    <a:pt x="1" y="42"/>
                  </a:lnTo>
                  <a:lnTo>
                    <a:pt x="1" y="39"/>
                  </a:lnTo>
                  <a:lnTo>
                    <a:pt x="0" y="36"/>
                  </a:lnTo>
                  <a:lnTo>
                    <a:pt x="0" y="33"/>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Freeform 52">
              <a:extLst>
                <a:ext uri="{FF2B5EF4-FFF2-40B4-BE49-F238E27FC236}">
                  <a16:creationId xmlns:a16="http://schemas.microsoft.com/office/drawing/2014/main" id="{026F40C6-159D-159F-7BB6-F20FC69083E7}"/>
                </a:ext>
              </a:extLst>
            </p:cNvPr>
            <p:cNvSpPr>
              <a:spLocks/>
            </p:cNvSpPr>
            <p:nvPr/>
          </p:nvSpPr>
          <p:spPr bwMode="auto">
            <a:xfrm>
              <a:off x="1641" y="4666"/>
              <a:ext cx="68" cy="65"/>
            </a:xfrm>
            <a:custGeom>
              <a:avLst/>
              <a:gdLst>
                <a:gd name="T0" fmla="*/ 37 w 68"/>
                <a:gd name="T1" fmla="*/ 0 h 65"/>
                <a:gd name="T2" fmla="*/ 44 w 68"/>
                <a:gd name="T3" fmla="*/ 1 h 65"/>
                <a:gd name="T4" fmla="*/ 50 w 68"/>
                <a:gd name="T5" fmla="*/ 4 h 65"/>
                <a:gd name="T6" fmla="*/ 55 w 68"/>
                <a:gd name="T7" fmla="*/ 7 h 65"/>
                <a:gd name="T8" fmla="*/ 61 w 68"/>
                <a:gd name="T9" fmla="*/ 12 h 65"/>
                <a:gd name="T10" fmla="*/ 64 w 68"/>
                <a:gd name="T11" fmla="*/ 17 h 65"/>
                <a:gd name="T12" fmla="*/ 66 w 68"/>
                <a:gd name="T13" fmla="*/ 23 h 65"/>
                <a:gd name="T14" fmla="*/ 68 w 68"/>
                <a:gd name="T15" fmla="*/ 29 h 65"/>
                <a:gd name="T16" fmla="*/ 68 w 68"/>
                <a:gd name="T17" fmla="*/ 32 h 65"/>
                <a:gd name="T18" fmla="*/ 68 w 68"/>
                <a:gd name="T19" fmla="*/ 33 h 65"/>
                <a:gd name="T20" fmla="*/ 68 w 68"/>
                <a:gd name="T21" fmla="*/ 36 h 65"/>
                <a:gd name="T22" fmla="*/ 66 w 68"/>
                <a:gd name="T23" fmla="*/ 42 h 65"/>
                <a:gd name="T24" fmla="*/ 65 w 68"/>
                <a:gd name="T25" fmla="*/ 46 h 65"/>
                <a:gd name="T26" fmla="*/ 64 w 68"/>
                <a:gd name="T27" fmla="*/ 48 h 65"/>
                <a:gd name="T28" fmla="*/ 61 w 68"/>
                <a:gd name="T29" fmla="*/ 53 h 65"/>
                <a:gd name="T30" fmla="*/ 55 w 68"/>
                <a:gd name="T31" fmla="*/ 58 h 65"/>
                <a:gd name="T32" fmla="*/ 52 w 68"/>
                <a:gd name="T33" fmla="*/ 60 h 65"/>
                <a:gd name="T34" fmla="*/ 50 w 68"/>
                <a:gd name="T35" fmla="*/ 61 h 65"/>
                <a:gd name="T36" fmla="*/ 48 w 68"/>
                <a:gd name="T37" fmla="*/ 62 h 65"/>
                <a:gd name="T38" fmla="*/ 45 w 68"/>
                <a:gd name="T39" fmla="*/ 63 h 65"/>
                <a:gd name="T40" fmla="*/ 44 w 68"/>
                <a:gd name="T41" fmla="*/ 64 h 65"/>
                <a:gd name="T42" fmla="*/ 37 w 68"/>
                <a:gd name="T43" fmla="*/ 65 h 65"/>
                <a:gd name="T44" fmla="*/ 27 w 68"/>
                <a:gd name="T45" fmla="*/ 65 h 65"/>
                <a:gd name="T46" fmla="*/ 21 w 68"/>
                <a:gd name="T47" fmla="*/ 63 h 65"/>
                <a:gd name="T48" fmla="*/ 13 w 68"/>
                <a:gd name="T49" fmla="*/ 58 h 65"/>
                <a:gd name="T50" fmla="*/ 8 w 68"/>
                <a:gd name="T51" fmla="*/ 53 h 65"/>
                <a:gd name="T52" fmla="*/ 4 w 68"/>
                <a:gd name="T53" fmla="*/ 48 h 65"/>
                <a:gd name="T54" fmla="*/ 1 w 68"/>
                <a:gd name="T55" fmla="*/ 42 h 65"/>
                <a:gd name="T56" fmla="*/ 0 w 68"/>
                <a:gd name="T57" fmla="*/ 36 h 65"/>
                <a:gd name="T58" fmla="*/ 1 w 68"/>
                <a:gd name="T59" fmla="*/ 26 h 65"/>
                <a:gd name="T60" fmla="*/ 3 w 68"/>
                <a:gd name="T61" fmla="*/ 20 h 65"/>
                <a:gd name="T62" fmla="*/ 6 w 68"/>
                <a:gd name="T63" fmla="*/ 15 h 65"/>
                <a:gd name="T64" fmla="*/ 15 w 68"/>
                <a:gd name="T65" fmla="*/ 5 h 65"/>
                <a:gd name="T66" fmla="*/ 27 w 68"/>
                <a:gd name="T67" fmla="*/ 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 h="65">
                  <a:moveTo>
                    <a:pt x="34" y="1"/>
                  </a:moveTo>
                  <a:lnTo>
                    <a:pt x="37" y="0"/>
                  </a:lnTo>
                  <a:lnTo>
                    <a:pt x="40" y="1"/>
                  </a:lnTo>
                  <a:lnTo>
                    <a:pt x="44" y="1"/>
                  </a:lnTo>
                  <a:lnTo>
                    <a:pt x="47" y="3"/>
                  </a:lnTo>
                  <a:lnTo>
                    <a:pt x="50" y="4"/>
                  </a:lnTo>
                  <a:lnTo>
                    <a:pt x="53" y="5"/>
                  </a:lnTo>
                  <a:lnTo>
                    <a:pt x="55" y="7"/>
                  </a:lnTo>
                  <a:lnTo>
                    <a:pt x="58" y="10"/>
                  </a:lnTo>
                  <a:lnTo>
                    <a:pt x="61" y="12"/>
                  </a:lnTo>
                  <a:lnTo>
                    <a:pt x="63" y="15"/>
                  </a:lnTo>
                  <a:lnTo>
                    <a:pt x="64" y="17"/>
                  </a:lnTo>
                  <a:lnTo>
                    <a:pt x="66" y="20"/>
                  </a:lnTo>
                  <a:lnTo>
                    <a:pt x="66" y="23"/>
                  </a:lnTo>
                  <a:lnTo>
                    <a:pt x="67" y="26"/>
                  </a:lnTo>
                  <a:lnTo>
                    <a:pt x="68" y="29"/>
                  </a:lnTo>
                  <a:lnTo>
                    <a:pt x="68" y="32"/>
                  </a:lnTo>
                  <a:lnTo>
                    <a:pt x="68" y="32"/>
                  </a:lnTo>
                  <a:lnTo>
                    <a:pt x="68" y="33"/>
                  </a:lnTo>
                  <a:lnTo>
                    <a:pt x="68" y="33"/>
                  </a:lnTo>
                  <a:lnTo>
                    <a:pt x="68" y="34"/>
                  </a:lnTo>
                  <a:lnTo>
                    <a:pt x="68" y="36"/>
                  </a:lnTo>
                  <a:lnTo>
                    <a:pt x="67" y="39"/>
                  </a:lnTo>
                  <a:lnTo>
                    <a:pt x="66" y="42"/>
                  </a:lnTo>
                  <a:lnTo>
                    <a:pt x="66" y="45"/>
                  </a:lnTo>
                  <a:lnTo>
                    <a:pt x="65" y="46"/>
                  </a:lnTo>
                  <a:lnTo>
                    <a:pt x="64" y="47"/>
                  </a:lnTo>
                  <a:lnTo>
                    <a:pt x="64" y="48"/>
                  </a:lnTo>
                  <a:lnTo>
                    <a:pt x="63" y="50"/>
                  </a:lnTo>
                  <a:lnTo>
                    <a:pt x="61" y="53"/>
                  </a:lnTo>
                  <a:lnTo>
                    <a:pt x="58" y="56"/>
                  </a:lnTo>
                  <a:lnTo>
                    <a:pt x="55" y="58"/>
                  </a:lnTo>
                  <a:lnTo>
                    <a:pt x="53" y="60"/>
                  </a:lnTo>
                  <a:lnTo>
                    <a:pt x="52" y="60"/>
                  </a:lnTo>
                  <a:lnTo>
                    <a:pt x="51" y="60"/>
                  </a:lnTo>
                  <a:lnTo>
                    <a:pt x="50" y="61"/>
                  </a:lnTo>
                  <a:lnTo>
                    <a:pt x="49" y="61"/>
                  </a:lnTo>
                  <a:lnTo>
                    <a:pt x="48" y="62"/>
                  </a:lnTo>
                  <a:lnTo>
                    <a:pt x="47" y="63"/>
                  </a:lnTo>
                  <a:lnTo>
                    <a:pt x="45" y="63"/>
                  </a:lnTo>
                  <a:lnTo>
                    <a:pt x="44" y="63"/>
                  </a:lnTo>
                  <a:lnTo>
                    <a:pt x="44" y="64"/>
                  </a:lnTo>
                  <a:lnTo>
                    <a:pt x="40" y="65"/>
                  </a:lnTo>
                  <a:lnTo>
                    <a:pt x="37" y="65"/>
                  </a:lnTo>
                  <a:lnTo>
                    <a:pt x="34" y="65"/>
                  </a:lnTo>
                  <a:lnTo>
                    <a:pt x="27" y="65"/>
                  </a:lnTo>
                  <a:lnTo>
                    <a:pt x="24" y="64"/>
                  </a:lnTo>
                  <a:lnTo>
                    <a:pt x="21" y="63"/>
                  </a:lnTo>
                  <a:lnTo>
                    <a:pt x="15" y="60"/>
                  </a:lnTo>
                  <a:lnTo>
                    <a:pt x="13" y="58"/>
                  </a:lnTo>
                  <a:lnTo>
                    <a:pt x="10" y="56"/>
                  </a:lnTo>
                  <a:lnTo>
                    <a:pt x="8" y="53"/>
                  </a:lnTo>
                  <a:lnTo>
                    <a:pt x="6" y="50"/>
                  </a:lnTo>
                  <a:lnTo>
                    <a:pt x="4" y="48"/>
                  </a:lnTo>
                  <a:lnTo>
                    <a:pt x="3" y="45"/>
                  </a:lnTo>
                  <a:lnTo>
                    <a:pt x="1" y="42"/>
                  </a:lnTo>
                  <a:lnTo>
                    <a:pt x="1" y="39"/>
                  </a:lnTo>
                  <a:lnTo>
                    <a:pt x="0" y="36"/>
                  </a:lnTo>
                  <a:lnTo>
                    <a:pt x="0" y="32"/>
                  </a:lnTo>
                  <a:lnTo>
                    <a:pt x="1" y="26"/>
                  </a:lnTo>
                  <a:lnTo>
                    <a:pt x="1" y="23"/>
                  </a:lnTo>
                  <a:lnTo>
                    <a:pt x="3" y="20"/>
                  </a:lnTo>
                  <a:lnTo>
                    <a:pt x="4" y="17"/>
                  </a:lnTo>
                  <a:lnTo>
                    <a:pt x="6" y="15"/>
                  </a:lnTo>
                  <a:lnTo>
                    <a:pt x="10" y="10"/>
                  </a:lnTo>
                  <a:lnTo>
                    <a:pt x="15" y="5"/>
                  </a:lnTo>
                  <a:lnTo>
                    <a:pt x="21" y="3"/>
                  </a:lnTo>
                  <a:lnTo>
                    <a:pt x="27" y="1"/>
                  </a:lnTo>
                  <a:lnTo>
                    <a:pt x="34" y="1"/>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Freeform 53">
              <a:extLst>
                <a:ext uri="{FF2B5EF4-FFF2-40B4-BE49-F238E27FC236}">
                  <a16:creationId xmlns:a16="http://schemas.microsoft.com/office/drawing/2014/main" id="{C62E0E12-0C13-2CE3-DE0B-4853361B9C15}"/>
                </a:ext>
              </a:extLst>
            </p:cNvPr>
            <p:cNvSpPr>
              <a:spLocks/>
            </p:cNvSpPr>
            <p:nvPr/>
          </p:nvSpPr>
          <p:spPr bwMode="auto">
            <a:xfrm>
              <a:off x="1757" y="4695"/>
              <a:ext cx="69" cy="65"/>
            </a:xfrm>
            <a:custGeom>
              <a:avLst/>
              <a:gdLst>
                <a:gd name="T0" fmla="*/ 15 w 69"/>
                <a:gd name="T1" fmla="*/ 5 h 65"/>
                <a:gd name="T2" fmla="*/ 24 w 69"/>
                <a:gd name="T3" fmla="*/ 1 h 65"/>
                <a:gd name="T4" fmla="*/ 34 w 69"/>
                <a:gd name="T5" fmla="*/ 0 h 65"/>
                <a:gd name="T6" fmla="*/ 41 w 69"/>
                <a:gd name="T7" fmla="*/ 0 h 65"/>
                <a:gd name="T8" fmla="*/ 47 w 69"/>
                <a:gd name="T9" fmla="*/ 2 h 65"/>
                <a:gd name="T10" fmla="*/ 53 w 69"/>
                <a:gd name="T11" fmla="*/ 5 h 65"/>
                <a:gd name="T12" fmla="*/ 59 w 69"/>
                <a:gd name="T13" fmla="*/ 9 h 65"/>
                <a:gd name="T14" fmla="*/ 63 w 69"/>
                <a:gd name="T15" fmla="*/ 14 h 65"/>
                <a:gd name="T16" fmla="*/ 67 w 69"/>
                <a:gd name="T17" fmla="*/ 23 h 65"/>
                <a:gd name="T18" fmla="*/ 69 w 69"/>
                <a:gd name="T19" fmla="*/ 29 h 65"/>
                <a:gd name="T20" fmla="*/ 69 w 69"/>
                <a:gd name="T21" fmla="*/ 36 h 65"/>
                <a:gd name="T22" fmla="*/ 67 w 69"/>
                <a:gd name="T23" fmla="*/ 42 h 65"/>
                <a:gd name="T24" fmla="*/ 67 w 69"/>
                <a:gd name="T25" fmla="*/ 43 h 65"/>
                <a:gd name="T26" fmla="*/ 64 w 69"/>
                <a:gd name="T27" fmla="*/ 47 h 65"/>
                <a:gd name="T28" fmla="*/ 63 w 69"/>
                <a:gd name="T29" fmla="*/ 49 h 65"/>
                <a:gd name="T30" fmla="*/ 61 w 69"/>
                <a:gd name="T31" fmla="*/ 53 h 65"/>
                <a:gd name="T32" fmla="*/ 56 w 69"/>
                <a:gd name="T33" fmla="*/ 57 h 65"/>
                <a:gd name="T34" fmla="*/ 52 w 69"/>
                <a:gd name="T35" fmla="*/ 59 h 65"/>
                <a:gd name="T36" fmla="*/ 50 w 69"/>
                <a:gd name="T37" fmla="*/ 61 h 65"/>
                <a:gd name="T38" fmla="*/ 46 w 69"/>
                <a:gd name="T39" fmla="*/ 63 h 65"/>
                <a:gd name="T40" fmla="*/ 44 w 69"/>
                <a:gd name="T41" fmla="*/ 63 h 65"/>
                <a:gd name="T42" fmla="*/ 38 w 69"/>
                <a:gd name="T43" fmla="*/ 64 h 65"/>
                <a:gd name="T44" fmla="*/ 35 w 69"/>
                <a:gd name="T45" fmla="*/ 64 h 65"/>
                <a:gd name="T46" fmla="*/ 34 w 69"/>
                <a:gd name="T47" fmla="*/ 64 h 65"/>
                <a:gd name="T48" fmla="*/ 31 w 69"/>
                <a:gd name="T49" fmla="*/ 64 h 65"/>
                <a:gd name="T50" fmla="*/ 24 w 69"/>
                <a:gd name="T51" fmla="*/ 63 h 65"/>
                <a:gd name="T52" fmla="*/ 15 w 69"/>
                <a:gd name="T53" fmla="*/ 59 h 65"/>
                <a:gd name="T54" fmla="*/ 10 w 69"/>
                <a:gd name="T55" fmla="*/ 55 h 65"/>
                <a:gd name="T56" fmla="*/ 5 w 69"/>
                <a:gd name="T57" fmla="*/ 50 h 65"/>
                <a:gd name="T58" fmla="*/ 2 w 69"/>
                <a:gd name="T59" fmla="*/ 45 h 65"/>
                <a:gd name="T60" fmla="*/ 0 w 69"/>
                <a:gd name="T61" fmla="*/ 39 h 65"/>
                <a:gd name="T62" fmla="*/ 0 w 69"/>
                <a:gd name="T63" fmla="*/ 33 h 65"/>
                <a:gd name="T64" fmla="*/ 0 w 69"/>
                <a:gd name="T65" fmla="*/ 26 h 65"/>
                <a:gd name="T66" fmla="*/ 5 w 69"/>
                <a:gd name="T67" fmla="*/ 1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65">
                  <a:moveTo>
                    <a:pt x="10" y="9"/>
                  </a:moveTo>
                  <a:lnTo>
                    <a:pt x="15" y="5"/>
                  </a:lnTo>
                  <a:lnTo>
                    <a:pt x="21" y="2"/>
                  </a:lnTo>
                  <a:lnTo>
                    <a:pt x="24" y="1"/>
                  </a:lnTo>
                  <a:lnTo>
                    <a:pt x="27" y="0"/>
                  </a:lnTo>
                  <a:lnTo>
                    <a:pt x="34" y="0"/>
                  </a:lnTo>
                  <a:lnTo>
                    <a:pt x="38" y="0"/>
                  </a:lnTo>
                  <a:lnTo>
                    <a:pt x="41" y="0"/>
                  </a:lnTo>
                  <a:lnTo>
                    <a:pt x="44" y="1"/>
                  </a:lnTo>
                  <a:lnTo>
                    <a:pt x="47" y="2"/>
                  </a:lnTo>
                  <a:lnTo>
                    <a:pt x="50" y="3"/>
                  </a:lnTo>
                  <a:lnTo>
                    <a:pt x="53" y="5"/>
                  </a:lnTo>
                  <a:lnTo>
                    <a:pt x="56" y="7"/>
                  </a:lnTo>
                  <a:lnTo>
                    <a:pt x="59" y="9"/>
                  </a:lnTo>
                  <a:lnTo>
                    <a:pt x="61" y="12"/>
                  </a:lnTo>
                  <a:lnTo>
                    <a:pt x="63" y="14"/>
                  </a:lnTo>
                  <a:lnTo>
                    <a:pt x="66" y="20"/>
                  </a:lnTo>
                  <a:lnTo>
                    <a:pt x="67" y="23"/>
                  </a:lnTo>
                  <a:lnTo>
                    <a:pt x="68" y="26"/>
                  </a:lnTo>
                  <a:lnTo>
                    <a:pt x="69" y="29"/>
                  </a:lnTo>
                  <a:lnTo>
                    <a:pt x="69" y="33"/>
                  </a:lnTo>
                  <a:lnTo>
                    <a:pt x="69" y="36"/>
                  </a:lnTo>
                  <a:lnTo>
                    <a:pt x="68" y="39"/>
                  </a:lnTo>
                  <a:lnTo>
                    <a:pt x="67" y="42"/>
                  </a:lnTo>
                  <a:lnTo>
                    <a:pt x="67" y="42"/>
                  </a:lnTo>
                  <a:lnTo>
                    <a:pt x="67" y="43"/>
                  </a:lnTo>
                  <a:lnTo>
                    <a:pt x="66" y="45"/>
                  </a:lnTo>
                  <a:lnTo>
                    <a:pt x="64" y="47"/>
                  </a:lnTo>
                  <a:lnTo>
                    <a:pt x="64" y="49"/>
                  </a:lnTo>
                  <a:lnTo>
                    <a:pt x="63" y="49"/>
                  </a:lnTo>
                  <a:lnTo>
                    <a:pt x="63" y="50"/>
                  </a:lnTo>
                  <a:lnTo>
                    <a:pt x="61" y="53"/>
                  </a:lnTo>
                  <a:lnTo>
                    <a:pt x="59" y="55"/>
                  </a:lnTo>
                  <a:lnTo>
                    <a:pt x="56" y="57"/>
                  </a:lnTo>
                  <a:lnTo>
                    <a:pt x="53" y="59"/>
                  </a:lnTo>
                  <a:lnTo>
                    <a:pt x="52" y="59"/>
                  </a:lnTo>
                  <a:lnTo>
                    <a:pt x="51" y="60"/>
                  </a:lnTo>
                  <a:lnTo>
                    <a:pt x="50" y="61"/>
                  </a:lnTo>
                  <a:lnTo>
                    <a:pt x="47" y="62"/>
                  </a:lnTo>
                  <a:lnTo>
                    <a:pt x="46" y="63"/>
                  </a:lnTo>
                  <a:lnTo>
                    <a:pt x="45" y="63"/>
                  </a:lnTo>
                  <a:lnTo>
                    <a:pt x="44" y="63"/>
                  </a:lnTo>
                  <a:lnTo>
                    <a:pt x="41" y="64"/>
                  </a:lnTo>
                  <a:lnTo>
                    <a:pt x="38" y="64"/>
                  </a:lnTo>
                  <a:lnTo>
                    <a:pt x="36" y="64"/>
                  </a:lnTo>
                  <a:lnTo>
                    <a:pt x="35" y="64"/>
                  </a:lnTo>
                  <a:lnTo>
                    <a:pt x="34" y="64"/>
                  </a:lnTo>
                  <a:lnTo>
                    <a:pt x="34" y="64"/>
                  </a:lnTo>
                  <a:lnTo>
                    <a:pt x="34" y="65"/>
                  </a:lnTo>
                  <a:lnTo>
                    <a:pt x="31" y="64"/>
                  </a:lnTo>
                  <a:lnTo>
                    <a:pt x="27" y="64"/>
                  </a:lnTo>
                  <a:lnTo>
                    <a:pt x="24" y="63"/>
                  </a:lnTo>
                  <a:lnTo>
                    <a:pt x="21" y="62"/>
                  </a:lnTo>
                  <a:lnTo>
                    <a:pt x="15" y="59"/>
                  </a:lnTo>
                  <a:lnTo>
                    <a:pt x="12" y="57"/>
                  </a:lnTo>
                  <a:lnTo>
                    <a:pt x="10" y="55"/>
                  </a:lnTo>
                  <a:lnTo>
                    <a:pt x="7" y="53"/>
                  </a:lnTo>
                  <a:lnTo>
                    <a:pt x="5" y="50"/>
                  </a:lnTo>
                  <a:lnTo>
                    <a:pt x="3" y="47"/>
                  </a:lnTo>
                  <a:lnTo>
                    <a:pt x="2" y="45"/>
                  </a:lnTo>
                  <a:lnTo>
                    <a:pt x="1" y="42"/>
                  </a:lnTo>
                  <a:lnTo>
                    <a:pt x="0" y="39"/>
                  </a:lnTo>
                  <a:lnTo>
                    <a:pt x="0" y="36"/>
                  </a:lnTo>
                  <a:lnTo>
                    <a:pt x="0" y="33"/>
                  </a:lnTo>
                  <a:lnTo>
                    <a:pt x="0" y="29"/>
                  </a:lnTo>
                  <a:lnTo>
                    <a:pt x="0" y="26"/>
                  </a:lnTo>
                  <a:lnTo>
                    <a:pt x="2" y="20"/>
                  </a:lnTo>
                  <a:lnTo>
                    <a:pt x="5" y="14"/>
                  </a:lnTo>
                  <a:lnTo>
                    <a:pt x="10" y="9"/>
                  </a:lnTo>
                  <a:close/>
                </a:path>
              </a:pathLst>
            </a:custGeom>
            <a:solidFill>
              <a:srgbClr val="0C23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Freeform 54">
              <a:extLst>
                <a:ext uri="{FF2B5EF4-FFF2-40B4-BE49-F238E27FC236}">
                  <a16:creationId xmlns:a16="http://schemas.microsoft.com/office/drawing/2014/main" id="{84C343BD-B53D-DD95-02F6-375EACDF2144}"/>
                </a:ext>
              </a:extLst>
            </p:cNvPr>
            <p:cNvSpPr>
              <a:spLocks/>
            </p:cNvSpPr>
            <p:nvPr/>
          </p:nvSpPr>
          <p:spPr bwMode="auto">
            <a:xfrm>
              <a:off x="1757" y="4695"/>
              <a:ext cx="69" cy="65"/>
            </a:xfrm>
            <a:custGeom>
              <a:avLst/>
              <a:gdLst>
                <a:gd name="T0" fmla="*/ 15 w 69"/>
                <a:gd name="T1" fmla="*/ 5 h 65"/>
                <a:gd name="T2" fmla="*/ 24 w 69"/>
                <a:gd name="T3" fmla="*/ 1 h 65"/>
                <a:gd name="T4" fmla="*/ 34 w 69"/>
                <a:gd name="T5" fmla="*/ 0 h 65"/>
                <a:gd name="T6" fmla="*/ 41 w 69"/>
                <a:gd name="T7" fmla="*/ 0 h 65"/>
                <a:gd name="T8" fmla="*/ 47 w 69"/>
                <a:gd name="T9" fmla="*/ 2 h 65"/>
                <a:gd name="T10" fmla="*/ 53 w 69"/>
                <a:gd name="T11" fmla="*/ 5 h 65"/>
                <a:gd name="T12" fmla="*/ 59 w 69"/>
                <a:gd name="T13" fmla="*/ 9 h 65"/>
                <a:gd name="T14" fmla="*/ 63 w 69"/>
                <a:gd name="T15" fmla="*/ 14 h 65"/>
                <a:gd name="T16" fmla="*/ 67 w 69"/>
                <a:gd name="T17" fmla="*/ 23 h 65"/>
                <a:gd name="T18" fmla="*/ 69 w 69"/>
                <a:gd name="T19" fmla="*/ 29 h 65"/>
                <a:gd name="T20" fmla="*/ 69 w 69"/>
                <a:gd name="T21" fmla="*/ 36 h 65"/>
                <a:gd name="T22" fmla="*/ 67 w 69"/>
                <a:gd name="T23" fmla="*/ 42 h 65"/>
                <a:gd name="T24" fmla="*/ 67 w 69"/>
                <a:gd name="T25" fmla="*/ 43 h 65"/>
                <a:gd name="T26" fmla="*/ 64 w 69"/>
                <a:gd name="T27" fmla="*/ 47 h 65"/>
                <a:gd name="T28" fmla="*/ 63 w 69"/>
                <a:gd name="T29" fmla="*/ 49 h 65"/>
                <a:gd name="T30" fmla="*/ 61 w 69"/>
                <a:gd name="T31" fmla="*/ 53 h 65"/>
                <a:gd name="T32" fmla="*/ 56 w 69"/>
                <a:gd name="T33" fmla="*/ 57 h 65"/>
                <a:gd name="T34" fmla="*/ 52 w 69"/>
                <a:gd name="T35" fmla="*/ 59 h 65"/>
                <a:gd name="T36" fmla="*/ 50 w 69"/>
                <a:gd name="T37" fmla="*/ 61 h 65"/>
                <a:gd name="T38" fmla="*/ 46 w 69"/>
                <a:gd name="T39" fmla="*/ 63 h 65"/>
                <a:gd name="T40" fmla="*/ 44 w 69"/>
                <a:gd name="T41" fmla="*/ 63 h 65"/>
                <a:gd name="T42" fmla="*/ 38 w 69"/>
                <a:gd name="T43" fmla="*/ 64 h 65"/>
                <a:gd name="T44" fmla="*/ 35 w 69"/>
                <a:gd name="T45" fmla="*/ 64 h 65"/>
                <a:gd name="T46" fmla="*/ 34 w 69"/>
                <a:gd name="T47" fmla="*/ 64 h 65"/>
                <a:gd name="T48" fmla="*/ 31 w 69"/>
                <a:gd name="T49" fmla="*/ 64 h 65"/>
                <a:gd name="T50" fmla="*/ 24 w 69"/>
                <a:gd name="T51" fmla="*/ 63 h 65"/>
                <a:gd name="T52" fmla="*/ 15 w 69"/>
                <a:gd name="T53" fmla="*/ 59 h 65"/>
                <a:gd name="T54" fmla="*/ 10 w 69"/>
                <a:gd name="T55" fmla="*/ 55 h 65"/>
                <a:gd name="T56" fmla="*/ 5 w 69"/>
                <a:gd name="T57" fmla="*/ 50 h 65"/>
                <a:gd name="T58" fmla="*/ 2 w 69"/>
                <a:gd name="T59" fmla="*/ 45 h 65"/>
                <a:gd name="T60" fmla="*/ 0 w 69"/>
                <a:gd name="T61" fmla="*/ 39 h 65"/>
                <a:gd name="T62" fmla="*/ 0 w 69"/>
                <a:gd name="T63" fmla="*/ 33 h 65"/>
                <a:gd name="T64" fmla="*/ 0 w 69"/>
                <a:gd name="T65" fmla="*/ 26 h 65"/>
                <a:gd name="T66" fmla="*/ 5 w 69"/>
                <a:gd name="T67" fmla="*/ 1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65">
                  <a:moveTo>
                    <a:pt x="10" y="9"/>
                  </a:moveTo>
                  <a:lnTo>
                    <a:pt x="15" y="5"/>
                  </a:lnTo>
                  <a:lnTo>
                    <a:pt x="21" y="2"/>
                  </a:lnTo>
                  <a:lnTo>
                    <a:pt x="24" y="1"/>
                  </a:lnTo>
                  <a:lnTo>
                    <a:pt x="27" y="0"/>
                  </a:lnTo>
                  <a:lnTo>
                    <a:pt x="34" y="0"/>
                  </a:lnTo>
                  <a:lnTo>
                    <a:pt x="38" y="0"/>
                  </a:lnTo>
                  <a:lnTo>
                    <a:pt x="41" y="0"/>
                  </a:lnTo>
                  <a:lnTo>
                    <a:pt x="44" y="1"/>
                  </a:lnTo>
                  <a:lnTo>
                    <a:pt x="47" y="2"/>
                  </a:lnTo>
                  <a:lnTo>
                    <a:pt x="50" y="3"/>
                  </a:lnTo>
                  <a:lnTo>
                    <a:pt x="53" y="5"/>
                  </a:lnTo>
                  <a:lnTo>
                    <a:pt x="56" y="7"/>
                  </a:lnTo>
                  <a:lnTo>
                    <a:pt x="59" y="9"/>
                  </a:lnTo>
                  <a:lnTo>
                    <a:pt x="61" y="12"/>
                  </a:lnTo>
                  <a:lnTo>
                    <a:pt x="63" y="14"/>
                  </a:lnTo>
                  <a:lnTo>
                    <a:pt x="66" y="20"/>
                  </a:lnTo>
                  <a:lnTo>
                    <a:pt x="67" y="23"/>
                  </a:lnTo>
                  <a:lnTo>
                    <a:pt x="68" y="26"/>
                  </a:lnTo>
                  <a:lnTo>
                    <a:pt x="69" y="29"/>
                  </a:lnTo>
                  <a:lnTo>
                    <a:pt x="69" y="33"/>
                  </a:lnTo>
                  <a:lnTo>
                    <a:pt x="69" y="36"/>
                  </a:lnTo>
                  <a:lnTo>
                    <a:pt x="68" y="39"/>
                  </a:lnTo>
                  <a:lnTo>
                    <a:pt x="67" y="42"/>
                  </a:lnTo>
                  <a:lnTo>
                    <a:pt x="67" y="42"/>
                  </a:lnTo>
                  <a:lnTo>
                    <a:pt x="67" y="43"/>
                  </a:lnTo>
                  <a:lnTo>
                    <a:pt x="66" y="45"/>
                  </a:lnTo>
                  <a:lnTo>
                    <a:pt x="64" y="47"/>
                  </a:lnTo>
                  <a:lnTo>
                    <a:pt x="64" y="49"/>
                  </a:lnTo>
                  <a:lnTo>
                    <a:pt x="63" y="49"/>
                  </a:lnTo>
                  <a:lnTo>
                    <a:pt x="63" y="50"/>
                  </a:lnTo>
                  <a:lnTo>
                    <a:pt x="61" y="53"/>
                  </a:lnTo>
                  <a:lnTo>
                    <a:pt x="59" y="55"/>
                  </a:lnTo>
                  <a:lnTo>
                    <a:pt x="56" y="57"/>
                  </a:lnTo>
                  <a:lnTo>
                    <a:pt x="53" y="59"/>
                  </a:lnTo>
                  <a:lnTo>
                    <a:pt x="52" y="59"/>
                  </a:lnTo>
                  <a:lnTo>
                    <a:pt x="51" y="60"/>
                  </a:lnTo>
                  <a:lnTo>
                    <a:pt x="50" y="61"/>
                  </a:lnTo>
                  <a:lnTo>
                    <a:pt x="47" y="62"/>
                  </a:lnTo>
                  <a:lnTo>
                    <a:pt x="46" y="63"/>
                  </a:lnTo>
                  <a:lnTo>
                    <a:pt x="45" y="63"/>
                  </a:lnTo>
                  <a:lnTo>
                    <a:pt x="44" y="63"/>
                  </a:lnTo>
                  <a:lnTo>
                    <a:pt x="41" y="64"/>
                  </a:lnTo>
                  <a:lnTo>
                    <a:pt x="38" y="64"/>
                  </a:lnTo>
                  <a:lnTo>
                    <a:pt x="36" y="64"/>
                  </a:lnTo>
                  <a:lnTo>
                    <a:pt x="35" y="64"/>
                  </a:lnTo>
                  <a:lnTo>
                    <a:pt x="34" y="64"/>
                  </a:lnTo>
                  <a:lnTo>
                    <a:pt x="34" y="64"/>
                  </a:lnTo>
                  <a:lnTo>
                    <a:pt x="34" y="65"/>
                  </a:lnTo>
                  <a:lnTo>
                    <a:pt x="31" y="64"/>
                  </a:lnTo>
                  <a:lnTo>
                    <a:pt x="27" y="64"/>
                  </a:lnTo>
                  <a:lnTo>
                    <a:pt x="24" y="63"/>
                  </a:lnTo>
                  <a:lnTo>
                    <a:pt x="21" y="62"/>
                  </a:lnTo>
                  <a:lnTo>
                    <a:pt x="15" y="59"/>
                  </a:lnTo>
                  <a:lnTo>
                    <a:pt x="12" y="57"/>
                  </a:lnTo>
                  <a:lnTo>
                    <a:pt x="10" y="55"/>
                  </a:lnTo>
                  <a:lnTo>
                    <a:pt x="7" y="53"/>
                  </a:lnTo>
                  <a:lnTo>
                    <a:pt x="5" y="50"/>
                  </a:lnTo>
                  <a:lnTo>
                    <a:pt x="3" y="47"/>
                  </a:lnTo>
                  <a:lnTo>
                    <a:pt x="2" y="45"/>
                  </a:lnTo>
                  <a:lnTo>
                    <a:pt x="1" y="42"/>
                  </a:lnTo>
                  <a:lnTo>
                    <a:pt x="0" y="39"/>
                  </a:lnTo>
                  <a:lnTo>
                    <a:pt x="0" y="36"/>
                  </a:lnTo>
                  <a:lnTo>
                    <a:pt x="0" y="33"/>
                  </a:lnTo>
                  <a:lnTo>
                    <a:pt x="0" y="29"/>
                  </a:lnTo>
                  <a:lnTo>
                    <a:pt x="0" y="26"/>
                  </a:lnTo>
                  <a:lnTo>
                    <a:pt x="2" y="20"/>
                  </a:lnTo>
                  <a:lnTo>
                    <a:pt x="5" y="14"/>
                  </a:lnTo>
                  <a:lnTo>
                    <a:pt x="10" y="9"/>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Freeform 55">
              <a:extLst>
                <a:ext uri="{FF2B5EF4-FFF2-40B4-BE49-F238E27FC236}">
                  <a16:creationId xmlns:a16="http://schemas.microsoft.com/office/drawing/2014/main" id="{16D0B52A-D903-E239-1E1A-D418EEBCCD50}"/>
                </a:ext>
              </a:extLst>
            </p:cNvPr>
            <p:cNvSpPr>
              <a:spLocks/>
            </p:cNvSpPr>
            <p:nvPr/>
          </p:nvSpPr>
          <p:spPr bwMode="auto">
            <a:xfrm>
              <a:off x="1827" y="4614"/>
              <a:ext cx="69" cy="63"/>
            </a:xfrm>
            <a:custGeom>
              <a:avLst/>
              <a:gdLst>
                <a:gd name="T0" fmla="*/ 68 w 69"/>
                <a:gd name="T1" fmla="*/ 37 h 63"/>
                <a:gd name="T2" fmla="*/ 67 w 69"/>
                <a:gd name="T3" fmla="*/ 39 h 63"/>
                <a:gd name="T4" fmla="*/ 67 w 69"/>
                <a:gd name="T5" fmla="*/ 39 h 63"/>
                <a:gd name="T6" fmla="*/ 66 w 69"/>
                <a:gd name="T7" fmla="*/ 43 h 63"/>
                <a:gd name="T8" fmla="*/ 64 w 69"/>
                <a:gd name="T9" fmla="*/ 47 h 63"/>
                <a:gd name="T10" fmla="*/ 63 w 69"/>
                <a:gd name="T11" fmla="*/ 48 h 63"/>
                <a:gd name="T12" fmla="*/ 60 w 69"/>
                <a:gd name="T13" fmla="*/ 53 h 63"/>
                <a:gd name="T14" fmla="*/ 58 w 69"/>
                <a:gd name="T15" fmla="*/ 54 h 63"/>
                <a:gd name="T16" fmla="*/ 53 w 69"/>
                <a:gd name="T17" fmla="*/ 58 h 63"/>
                <a:gd name="T18" fmla="*/ 51 w 69"/>
                <a:gd name="T19" fmla="*/ 59 h 63"/>
                <a:gd name="T20" fmla="*/ 47 w 69"/>
                <a:gd name="T21" fmla="*/ 61 h 63"/>
                <a:gd name="T22" fmla="*/ 41 w 69"/>
                <a:gd name="T23" fmla="*/ 63 h 63"/>
                <a:gd name="T24" fmla="*/ 34 w 69"/>
                <a:gd name="T25" fmla="*/ 63 h 63"/>
                <a:gd name="T26" fmla="*/ 24 w 69"/>
                <a:gd name="T27" fmla="*/ 62 h 63"/>
                <a:gd name="T28" fmla="*/ 17 w 69"/>
                <a:gd name="T29" fmla="*/ 60 h 63"/>
                <a:gd name="T30" fmla="*/ 12 w 69"/>
                <a:gd name="T31" fmla="*/ 56 h 63"/>
                <a:gd name="T32" fmla="*/ 7 w 69"/>
                <a:gd name="T33" fmla="*/ 52 h 63"/>
                <a:gd name="T34" fmla="*/ 3 w 69"/>
                <a:gd name="T35" fmla="*/ 46 h 63"/>
                <a:gd name="T36" fmla="*/ 1 w 69"/>
                <a:gd name="T37" fmla="*/ 41 h 63"/>
                <a:gd name="T38" fmla="*/ 0 w 69"/>
                <a:gd name="T39" fmla="*/ 32 h 63"/>
                <a:gd name="T40" fmla="*/ 1 w 69"/>
                <a:gd name="T41" fmla="*/ 22 h 63"/>
                <a:gd name="T42" fmla="*/ 3 w 69"/>
                <a:gd name="T43" fmla="*/ 17 h 63"/>
                <a:gd name="T44" fmla="*/ 9 w 69"/>
                <a:gd name="T45" fmla="*/ 9 h 63"/>
                <a:gd name="T46" fmla="*/ 17 w 69"/>
                <a:gd name="T47" fmla="*/ 4 h 63"/>
                <a:gd name="T48" fmla="*/ 24 w 69"/>
                <a:gd name="T49" fmla="*/ 1 h 63"/>
                <a:gd name="T50" fmla="*/ 34 w 69"/>
                <a:gd name="T51" fmla="*/ 0 h 63"/>
                <a:gd name="T52" fmla="*/ 41 w 69"/>
                <a:gd name="T53" fmla="*/ 1 h 63"/>
                <a:gd name="T54" fmla="*/ 47 w 69"/>
                <a:gd name="T55" fmla="*/ 2 h 63"/>
                <a:gd name="T56" fmla="*/ 53 w 69"/>
                <a:gd name="T57" fmla="*/ 5 h 63"/>
                <a:gd name="T58" fmla="*/ 58 w 69"/>
                <a:gd name="T59" fmla="*/ 9 h 63"/>
                <a:gd name="T60" fmla="*/ 63 w 69"/>
                <a:gd name="T61" fmla="*/ 15 h 63"/>
                <a:gd name="T62" fmla="*/ 66 w 69"/>
                <a:gd name="T63" fmla="*/ 20 h 63"/>
                <a:gd name="T64" fmla="*/ 68 w 69"/>
                <a:gd name="T65" fmla="*/ 2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 h="63">
                  <a:moveTo>
                    <a:pt x="69" y="32"/>
                  </a:moveTo>
                  <a:lnTo>
                    <a:pt x="68" y="37"/>
                  </a:lnTo>
                  <a:lnTo>
                    <a:pt x="67" y="39"/>
                  </a:lnTo>
                  <a:lnTo>
                    <a:pt x="67" y="39"/>
                  </a:lnTo>
                  <a:lnTo>
                    <a:pt x="67" y="39"/>
                  </a:lnTo>
                  <a:lnTo>
                    <a:pt x="67" y="39"/>
                  </a:lnTo>
                  <a:lnTo>
                    <a:pt x="67" y="40"/>
                  </a:lnTo>
                  <a:lnTo>
                    <a:pt x="66" y="43"/>
                  </a:lnTo>
                  <a:lnTo>
                    <a:pt x="65" y="45"/>
                  </a:lnTo>
                  <a:lnTo>
                    <a:pt x="64" y="47"/>
                  </a:lnTo>
                  <a:lnTo>
                    <a:pt x="64" y="47"/>
                  </a:lnTo>
                  <a:lnTo>
                    <a:pt x="63" y="48"/>
                  </a:lnTo>
                  <a:lnTo>
                    <a:pt x="61" y="50"/>
                  </a:lnTo>
                  <a:lnTo>
                    <a:pt x="60" y="53"/>
                  </a:lnTo>
                  <a:lnTo>
                    <a:pt x="59" y="53"/>
                  </a:lnTo>
                  <a:lnTo>
                    <a:pt x="58" y="54"/>
                  </a:lnTo>
                  <a:lnTo>
                    <a:pt x="55" y="56"/>
                  </a:lnTo>
                  <a:lnTo>
                    <a:pt x="53" y="58"/>
                  </a:lnTo>
                  <a:lnTo>
                    <a:pt x="52" y="58"/>
                  </a:lnTo>
                  <a:lnTo>
                    <a:pt x="51" y="59"/>
                  </a:lnTo>
                  <a:lnTo>
                    <a:pt x="50" y="60"/>
                  </a:lnTo>
                  <a:lnTo>
                    <a:pt x="47" y="61"/>
                  </a:lnTo>
                  <a:lnTo>
                    <a:pt x="44" y="62"/>
                  </a:lnTo>
                  <a:lnTo>
                    <a:pt x="41" y="63"/>
                  </a:lnTo>
                  <a:lnTo>
                    <a:pt x="37" y="63"/>
                  </a:lnTo>
                  <a:lnTo>
                    <a:pt x="34" y="63"/>
                  </a:lnTo>
                  <a:lnTo>
                    <a:pt x="27" y="63"/>
                  </a:lnTo>
                  <a:lnTo>
                    <a:pt x="24" y="62"/>
                  </a:lnTo>
                  <a:lnTo>
                    <a:pt x="20" y="61"/>
                  </a:lnTo>
                  <a:lnTo>
                    <a:pt x="17" y="60"/>
                  </a:lnTo>
                  <a:lnTo>
                    <a:pt x="15" y="58"/>
                  </a:lnTo>
                  <a:lnTo>
                    <a:pt x="12" y="56"/>
                  </a:lnTo>
                  <a:lnTo>
                    <a:pt x="9" y="54"/>
                  </a:lnTo>
                  <a:lnTo>
                    <a:pt x="7" y="52"/>
                  </a:lnTo>
                  <a:lnTo>
                    <a:pt x="5" y="49"/>
                  </a:lnTo>
                  <a:lnTo>
                    <a:pt x="3" y="46"/>
                  </a:lnTo>
                  <a:lnTo>
                    <a:pt x="2" y="44"/>
                  </a:lnTo>
                  <a:lnTo>
                    <a:pt x="1" y="41"/>
                  </a:lnTo>
                  <a:lnTo>
                    <a:pt x="0" y="38"/>
                  </a:lnTo>
                  <a:lnTo>
                    <a:pt x="0" y="32"/>
                  </a:lnTo>
                  <a:lnTo>
                    <a:pt x="0" y="25"/>
                  </a:lnTo>
                  <a:lnTo>
                    <a:pt x="1" y="22"/>
                  </a:lnTo>
                  <a:lnTo>
                    <a:pt x="2" y="20"/>
                  </a:lnTo>
                  <a:lnTo>
                    <a:pt x="3" y="17"/>
                  </a:lnTo>
                  <a:lnTo>
                    <a:pt x="5" y="14"/>
                  </a:lnTo>
                  <a:lnTo>
                    <a:pt x="9" y="9"/>
                  </a:lnTo>
                  <a:lnTo>
                    <a:pt x="15" y="5"/>
                  </a:lnTo>
                  <a:lnTo>
                    <a:pt x="17" y="4"/>
                  </a:lnTo>
                  <a:lnTo>
                    <a:pt x="20" y="2"/>
                  </a:lnTo>
                  <a:lnTo>
                    <a:pt x="24" y="1"/>
                  </a:lnTo>
                  <a:lnTo>
                    <a:pt x="27" y="1"/>
                  </a:lnTo>
                  <a:lnTo>
                    <a:pt x="34" y="0"/>
                  </a:lnTo>
                  <a:lnTo>
                    <a:pt x="37" y="0"/>
                  </a:lnTo>
                  <a:lnTo>
                    <a:pt x="41" y="1"/>
                  </a:lnTo>
                  <a:lnTo>
                    <a:pt x="44" y="1"/>
                  </a:lnTo>
                  <a:lnTo>
                    <a:pt x="47" y="2"/>
                  </a:lnTo>
                  <a:lnTo>
                    <a:pt x="50" y="4"/>
                  </a:lnTo>
                  <a:lnTo>
                    <a:pt x="53" y="5"/>
                  </a:lnTo>
                  <a:lnTo>
                    <a:pt x="55" y="7"/>
                  </a:lnTo>
                  <a:lnTo>
                    <a:pt x="58" y="9"/>
                  </a:lnTo>
                  <a:lnTo>
                    <a:pt x="60" y="11"/>
                  </a:lnTo>
                  <a:lnTo>
                    <a:pt x="63" y="15"/>
                  </a:lnTo>
                  <a:lnTo>
                    <a:pt x="65" y="17"/>
                  </a:lnTo>
                  <a:lnTo>
                    <a:pt x="66" y="20"/>
                  </a:lnTo>
                  <a:lnTo>
                    <a:pt x="67" y="23"/>
                  </a:lnTo>
                  <a:lnTo>
                    <a:pt x="68" y="26"/>
                  </a:lnTo>
                  <a:lnTo>
                    <a:pt x="69" y="32"/>
                  </a:lnTo>
                  <a:close/>
                </a:path>
              </a:pathLst>
            </a:custGeom>
            <a:solidFill>
              <a:srgbClr val="0C23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56">
              <a:extLst>
                <a:ext uri="{FF2B5EF4-FFF2-40B4-BE49-F238E27FC236}">
                  <a16:creationId xmlns:a16="http://schemas.microsoft.com/office/drawing/2014/main" id="{3E71471D-E594-DCBA-E3B8-A53284168D12}"/>
                </a:ext>
              </a:extLst>
            </p:cNvPr>
            <p:cNvSpPr>
              <a:spLocks/>
            </p:cNvSpPr>
            <p:nvPr/>
          </p:nvSpPr>
          <p:spPr bwMode="auto">
            <a:xfrm>
              <a:off x="1827" y="4614"/>
              <a:ext cx="69" cy="63"/>
            </a:xfrm>
            <a:custGeom>
              <a:avLst/>
              <a:gdLst>
                <a:gd name="T0" fmla="*/ 68 w 69"/>
                <a:gd name="T1" fmla="*/ 37 h 63"/>
                <a:gd name="T2" fmla="*/ 67 w 69"/>
                <a:gd name="T3" fmla="*/ 39 h 63"/>
                <a:gd name="T4" fmla="*/ 67 w 69"/>
                <a:gd name="T5" fmla="*/ 39 h 63"/>
                <a:gd name="T6" fmla="*/ 66 w 69"/>
                <a:gd name="T7" fmla="*/ 43 h 63"/>
                <a:gd name="T8" fmla="*/ 64 w 69"/>
                <a:gd name="T9" fmla="*/ 47 h 63"/>
                <a:gd name="T10" fmla="*/ 63 w 69"/>
                <a:gd name="T11" fmla="*/ 48 h 63"/>
                <a:gd name="T12" fmla="*/ 60 w 69"/>
                <a:gd name="T13" fmla="*/ 53 h 63"/>
                <a:gd name="T14" fmla="*/ 58 w 69"/>
                <a:gd name="T15" fmla="*/ 54 h 63"/>
                <a:gd name="T16" fmla="*/ 53 w 69"/>
                <a:gd name="T17" fmla="*/ 58 h 63"/>
                <a:gd name="T18" fmla="*/ 51 w 69"/>
                <a:gd name="T19" fmla="*/ 59 h 63"/>
                <a:gd name="T20" fmla="*/ 47 w 69"/>
                <a:gd name="T21" fmla="*/ 61 h 63"/>
                <a:gd name="T22" fmla="*/ 41 w 69"/>
                <a:gd name="T23" fmla="*/ 63 h 63"/>
                <a:gd name="T24" fmla="*/ 34 w 69"/>
                <a:gd name="T25" fmla="*/ 63 h 63"/>
                <a:gd name="T26" fmla="*/ 24 w 69"/>
                <a:gd name="T27" fmla="*/ 62 h 63"/>
                <a:gd name="T28" fmla="*/ 17 w 69"/>
                <a:gd name="T29" fmla="*/ 60 h 63"/>
                <a:gd name="T30" fmla="*/ 12 w 69"/>
                <a:gd name="T31" fmla="*/ 56 h 63"/>
                <a:gd name="T32" fmla="*/ 7 w 69"/>
                <a:gd name="T33" fmla="*/ 52 h 63"/>
                <a:gd name="T34" fmla="*/ 3 w 69"/>
                <a:gd name="T35" fmla="*/ 46 h 63"/>
                <a:gd name="T36" fmla="*/ 1 w 69"/>
                <a:gd name="T37" fmla="*/ 41 h 63"/>
                <a:gd name="T38" fmla="*/ 0 w 69"/>
                <a:gd name="T39" fmla="*/ 32 h 63"/>
                <a:gd name="T40" fmla="*/ 1 w 69"/>
                <a:gd name="T41" fmla="*/ 22 h 63"/>
                <a:gd name="T42" fmla="*/ 3 w 69"/>
                <a:gd name="T43" fmla="*/ 17 h 63"/>
                <a:gd name="T44" fmla="*/ 9 w 69"/>
                <a:gd name="T45" fmla="*/ 9 h 63"/>
                <a:gd name="T46" fmla="*/ 17 w 69"/>
                <a:gd name="T47" fmla="*/ 4 h 63"/>
                <a:gd name="T48" fmla="*/ 24 w 69"/>
                <a:gd name="T49" fmla="*/ 1 h 63"/>
                <a:gd name="T50" fmla="*/ 34 w 69"/>
                <a:gd name="T51" fmla="*/ 0 h 63"/>
                <a:gd name="T52" fmla="*/ 41 w 69"/>
                <a:gd name="T53" fmla="*/ 1 h 63"/>
                <a:gd name="T54" fmla="*/ 47 w 69"/>
                <a:gd name="T55" fmla="*/ 2 h 63"/>
                <a:gd name="T56" fmla="*/ 53 w 69"/>
                <a:gd name="T57" fmla="*/ 5 h 63"/>
                <a:gd name="T58" fmla="*/ 58 w 69"/>
                <a:gd name="T59" fmla="*/ 9 h 63"/>
                <a:gd name="T60" fmla="*/ 63 w 69"/>
                <a:gd name="T61" fmla="*/ 15 h 63"/>
                <a:gd name="T62" fmla="*/ 66 w 69"/>
                <a:gd name="T63" fmla="*/ 20 h 63"/>
                <a:gd name="T64" fmla="*/ 68 w 69"/>
                <a:gd name="T65" fmla="*/ 2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 h="63">
                  <a:moveTo>
                    <a:pt x="69" y="32"/>
                  </a:moveTo>
                  <a:lnTo>
                    <a:pt x="68" y="37"/>
                  </a:lnTo>
                  <a:lnTo>
                    <a:pt x="67" y="39"/>
                  </a:lnTo>
                  <a:lnTo>
                    <a:pt x="67" y="39"/>
                  </a:lnTo>
                  <a:lnTo>
                    <a:pt x="67" y="39"/>
                  </a:lnTo>
                  <a:lnTo>
                    <a:pt x="67" y="39"/>
                  </a:lnTo>
                  <a:lnTo>
                    <a:pt x="67" y="40"/>
                  </a:lnTo>
                  <a:lnTo>
                    <a:pt x="66" y="43"/>
                  </a:lnTo>
                  <a:lnTo>
                    <a:pt x="65" y="45"/>
                  </a:lnTo>
                  <a:lnTo>
                    <a:pt x="64" y="47"/>
                  </a:lnTo>
                  <a:lnTo>
                    <a:pt x="64" y="47"/>
                  </a:lnTo>
                  <a:lnTo>
                    <a:pt x="63" y="48"/>
                  </a:lnTo>
                  <a:lnTo>
                    <a:pt x="61" y="50"/>
                  </a:lnTo>
                  <a:lnTo>
                    <a:pt x="60" y="53"/>
                  </a:lnTo>
                  <a:lnTo>
                    <a:pt x="59" y="53"/>
                  </a:lnTo>
                  <a:lnTo>
                    <a:pt x="58" y="54"/>
                  </a:lnTo>
                  <a:lnTo>
                    <a:pt x="55" y="56"/>
                  </a:lnTo>
                  <a:lnTo>
                    <a:pt x="53" y="58"/>
                  </a:lnTo>
                  <a:lnTo>
                    <a:pt x="52" y="58"/>
                  </a:lnTo>
                  <a:lnTo>
                    <a:pt x="51" y="59"/>
                  </a:lnTo>
                  <a:lnTo>
                    <a:pt x="50" y="60"/>
                  </a:lnTo>
                  <a:lnTo>
                    <a:pt x="47" y="61"/>
                  </a:lnTo>
                  <a:lnTo>
                    <a:pt x="44" y="62"/>
                  </a:lnTo>
                  <a:lnTo>
                    <a:pt x="41" y="63"/>
                  </a:lnTo>
                  <a:lnTo>
                    <a:pt x="37" y="63"/>
                  </a:lnTo>
                  <a:lnTo>
                    <a:pt x="34" y="63"/>
                  </a:lnTo>
                  <a:lnTo>
                    <a:pt x="27" y="63"/>
                  </a:lnTo>
                  <a:lnTo>
                    <a:pt x="24" y="62"/>
                  </a:lnTo>
                  <a:lnTo>
                    <a:pt x="20" y="61"/>
                  </a:lnTo>
                  <a:lnTo>
                    <a:pt x="17" y="60"/>
                  </a:lnTo>
                  <a:lnTo>
                    <a:pt x="15" y="58"/>
                  </a:lnTo>
                  <a:lnTo>
                    <a:pt x="12" y="56"/>
                  </a:lnTo>
                  <a:lnTo>
                    <a:pt x="9" y="54"/>
                  </a:lnTo>
                  <a:lnTo>
                    <a:pt x="7" y="52"/>
                  </a:lnTo>
                  <a:lnTo>
                    <a:pt x="5" y="49"/>
                  </a:lnTo>
                  <a:lnTo>
                    <a:pt x="3" y="46"/>
                  </a:lnTo>
                  <a:lnTo>
                    <a:pt x="2" y="44"/>
                  </a:lnTo>
                  <a:lnTo>
                    <a:pt x="1" y="41"/>
                  </a:lnTo>
                  <a:lnTo>
                    <a:pt x="0" y="38"/>
                  </a:lnTo>
                  <a:lnTo>
                    <a:pt x="0" y="32"/>
                  </a:lnTo>
                  <a:lnTo>
                    <a:pt x="0" y="25"/>
                  </a:lnTo>
                  <a:lnTo>
                    <a:pt x="1" y="22"/>
                  </a:lnTo>
                  <a:lnTo>
                    <a:pt x="2" y="20"/>
                  </a:lnTo>
                  <a:lnTo>
                    <a:pt x="3" y="17"/>
                  </a:lnTo>
                  <a:lnTo>
                    <a:pt x="5" y="14"/>
                  </a:lnTo>
                  <a:lnTo>
                    <a:pt x="9" y="9"/>
                  </a:lnTo>
                  <a:lnTo>
                    <a:pt x="15" y="5"/>
                  </a:lnTo>
                  <a:lnTo>
                    <a:pt x="17" y="4"/>
                  </a:lnTo>
                  <a:lnTo>
                    <a:pt x="20" y="2"/>
                  </a:lnTo>
                  <a:lnTo>
                    <a:pt x="24" y="1"/>
                  </a:lnTo>
                  <a:lnTo>
                    <a:pt x="27" y="1"/>
                  </a:lnTo>
                  <a:lnTo>
                    <a:pt x="34" y="0"/>
                  </a:lnTo>
                  <a:lnTo>
                    <a:pt x="37" y="0"/>
                  </a:lnTo>
                  <a:lnTo>
                    <a:pt x="41" y="1"/>
                  </a:lnTo>
                  <a:lnTo>
                    <a:pt x="44" y="1"/>
                  </a:lnTo>
                  <a:lnTo>
                    <a:pt x="47" y="2"/>
                  </a:lnTo>
                  <a:lnTo>
                    <a:pt x="50" y="4"/>
                  </a:lnTo>
                  <a:lnTo>
                    <a:pt x="53" y="5"/>
                  </a:lnTo>
                  <a:lnTo>
                    <a:pt x="55" y="7"/>
                  </a:lnTo>
                  <a:lnTo>
                    <a:pt x="58" y="9"/>
                  </a:lnTo>
                  <a:lnTo>
                    <a:pt x="60" y="11"/>
                  </a:lnTo>
                  <a:lnTo>
                    <a:pt x="63" y="15"/>
                  </a:lnTo>
                  <a:lnTo>
                    <a:pt x="65" y="17"/>
                  </a:lnTo>
                  <a:lnTo>
                    <a:pt x="66" y="20"/>
                  </a:lnTo>
                  <a:lnTo>
                    <a:pt x="67" y="23"/>
                  </a:lnTo>
                  <a:lnTo>
                    <a:pt x="68" y="26"/>
                  </a:lnTo>
                  <a:lnTo>
                    <a:pt x="69" y="32"/>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Freeform 57">
              <a:extLst>
                <a:ext uri="{FF2B5EF4-FFF2-40B4-BE49-F238E27FC236}">
                  <a16:creationId xmlns:a16="http://schemas.microsoft.com/office/drawing/2014/main" id="{3DB7FFF5-3F29-1F2A-2C47-2D013CAE73E1}"/>
                </a:ext>
              </a:extLst>
            </p:cNvPr>
            <p:cNvSpPr>
              <a:spLocks/>
            </p:cNvSpPr>
            <p:nvPr/>
          </p:nvSpPr>
          <p:spPr bwMode="auto">
            <a:xfrm>
              <a:off x="2096" y="4690"/>
              <a:ext cx="53" cy="48"/>
            </a:xfrm>
            <a:custGeom>
              <a:avLst/>
              <a:gdLst>
                <a:gd name="T0" fmla="*/ 27 w 53"/>
                <a:gd name="T1" fmla="*/ 48 h 48"/>
                <a:gd name="T2" fmla="*/ 29 w 53"/>
                <a:gd name="T3" fmla="*/ 48 h 48"/>
                <a:gd name="T4" fmla="*/ 32 w 53"/>
                <a:gd name="T5" fmla="*/ 48 h 48"/>
                <a:gd name="T6" fmla="*/ 34 w 53"/>
                <a:gd name="T7" fmla="*/ 47 h 48"/>
                <a:gd name="T8" fmla="*/ 35 w 53"/>
                <a:gd name="T9" fmla="*/ 47 h 48"/>
                <a:gd name="T10" fmla="*/ 36 w 53"/>
                <a:gd name="T11" fmla="*/ 46 h 48"/>
                <a:gd name="T12" fmla="*/ 38 w 53"/>
                <a:gd name="T13" fmla="*/ 45 h 48"/>
                <a:gd name="T14" fmla="*/ 41 w 53"/>
                <a:gd name="T15" fmla="*/ 44 h 48"/>
                <a:gd name="T16" fmla="*/ 41 w 53"/>
                <a:gd name="T17" fmla="*/ 43 h 48"/>
                <a:gd name="T18" fmla="*/ 42 w 53"/>
                <a:gd name="T19" fmla="*/ 43 h 48"/>
                <a:gd name="T20" fmla="*/ 42 w 53"/>
                <a:gd name="T21" fmla="*/ 42 h 48"/>
                <a:gd name="T22" fmla="*/ 42 w 53"/>
                <a:gd name="T23" fmla="*/ 42 h 48"/>
                <a:gd name="T24" fmla="*/ 42 w 53"/>
                <a:gd name="T25" fmla="*/ 42 h 48"/>
                <a:gd name="T26" fmla="*/ 45 w 53"/>
                <a:gd name="T27" fmla="*/ 41 h 48"/>
                <a:gd name="T28" fmla="*/ 46 w 53"/>
                <a:gd name="T29" fmla="*/ 39 h 48"/>
                <a:gd name="T30" fmla="*/ 46 w 53"/>
                <a:gd name="T31" fmla="*/ 38 h 48"/>
                <a:gd name="T32" fmla="*/ 46 w 53"/>
                <a:gd name="T33" fmla="*/ 38 h 48"/>
                <a:gd name="T34" fmla="*/ 47 w 53"/>
                <a:gd name="T35" fmla="*/ 38 h 48"/>
                <a:gd name="T36" fmla="*/ 47 w 53"/>
                <a:gd name="T37" fmla="*/ 38 h 48"/>
                <a:gd name="T38" fmla="*/ 48 w 53"/>
                <a:gd name="T39" fmla="*/ 37 h 48"/>
                <a:gd name="T40" fmla="*/ 49 w 53"/>
                <a:gd name="T41" fmla="*/ 35 h 48"/>
                <a:gd name="T42" fmla="*/ 51 w 53"/>
                <a:gd name="T43" fmla="*/ 33 h 48"/>
                <a:gd name="T44" fmla="*/ 52 w 53"/>
                <a:gd name="T45" fmla="*/ 29 h 48"/>
                <a:gd name="T46" fmla="*/ 52 w 53"/>
                <a:gd name="T47" fmla="*/ 26 h 48"/>
                <a:gd name="T48" fmla="*/ 52 w 53"/>
                <a:gd name="T49" fmla="*/ 25 h 48"/>
                <a:gd name="T50" fmla="*/ 52 w 53"/>
                <a:gd name="T51" fmla="*/ 24 h 48"/>
                <a:gd name="T52" fmla="*/ 53 w 53"/>
                <a:gd name="T53" fmla="*/ 24 h 48"/>
                <a:gd name="T54" fmla="*/ 52 w 53"/>
                <a:gd name="T55" fmla="*/ 21 h 48"/>
                <a:gd name="T56" fmla="*/ 52 w 53"/>
                <a:gd name="T57" fmla="*/ 19 h 48"/>
                <a:gd name="T58" fmla="*/ 51 w 53"/>
                <a:gd name="T59" fmla="*/ 14 h 48"/>
                <a:gd name="T60" fmla="*/ 48 w 53"/>
                <a:gd name="T61" fmla="*/ 10 h 48"/>
                <a:gd name="T62" fmla="*/ 45 w 53"/>
                <a:gd name="T63" fmla="*/ 7 h 48"/>
                <a:gd name="T64" fmla="*/ 44 w 53"/>
                <a:gd name="T65" fmla="*/ 6 h 48"/>
                <a:gd name="T66" fmla="*/ 40 w 53"/>
                <a:gd name="T67" fmla="*/ 3 h 48"/>
                <a:gd name="T68" fmla="*/ 38 w 53"/>
                <a:gd name="T69" fmla="*/ 2 h 48"/>
                <a:gd name="T70" fmla="*/ 36 w 53"/>
                <a:gd name="T71" fmla="*/ 1 h 48"/>
                <a:gd name="T72" fmla="*/ 34 w 53"/>
                <a:gd name="T73" fmla="*/ 0 h 48"/>
                <a:gd name="T74" fmla="*/ 31 w 53"/>
                <a:gd name="T75" fmla="*/ 0 h 48"/>
                <a:gd name="T76" fmla="*/ 29 w 53"/>
                <a:gd name="T77" fmla="*/ 0 h 48"/>
                <a:gd name="T78" fmla="*/ 27 w 53"/>
                <a:gd name="T79" fmla="*/ 0 h 48"/>
                <a:gd name="T80" fmla="*/ 21 w 53"/>
                <a:gd name="T81" fmla="*/ 0 h 48"/>
                <a:gd name="T82" fmla="*/ 17 w 53"/>
                <a:gd name="T83" fmla="*/ 1 h 48"/>
                <a:gd name="T84" fmla="*/ 12 w 53"/>
                <a:gd name="T85" fmla="*/ 3 h 48"/>
                <a:gd name="T86" fmla="*/ 8 w 53"/>
                <a:gd name="T87" fmla="*/ 6 h 48"/>
                <a:gd name="T88" fmla="*/ 8 w 53"/>
                <a:gd name="T89" fmla="*/ 7 h 48"/>
                <a:gd name="T90" fmla="*/ 4 w 53"/>
                <a:gd name="T91" fmla="*/ 10 h 48"/>
                <a:gd name="T92" fmla="*/ 2 w 53"/>
                <a:gd name="T93" fmla="*/ 14 h 48"/>
                <a:gd name="T94" fmla="*/ 1 w 53"/>
                <a:gd name="T95" fmla="*/ 19 h 48"/>
                <a:gd name="T96" fmla="*/ 0 w 53"/>
                <a:gd name="T97" fmla="*/ 24 h 48"/>
                <a:gd name="T98" fmla="*/ 0 w 53"/>
                <a:gd name="T99" fmla="*/ 26 h 48"/>
                <a:gd name="T100" fmla="*/ 1 w 53"/>
                <a:gd name="T101" fmla="*/ 29 h 48"/>
                <a:gd name="T102" fmla="*/ 2 w 53"/>
                <a:gd name="T103" fmla="*/ 33 h 48"/>
                <a:gd name="T104" fmla="*/ 3 w 53"/>
                <a:gd name="T105" fmla="*/ 35 h 48"/>
                <a:gd name="T106" fmla="*/ 4 w 53"/>
                <a:gd name="T107" fmla="*/ 37 h 48"/>
                <a:gd name="T108" fmla="*/ 6 w 53"/>
                <a:gd name="T109" fmla="*/ 39 h 48"/>
                <a:gd name="T110" fmla="*/ 8 w 53"/>
                <a:gd name="T111" fmla="*/ 41 h 48"/>
                <a:gd name="T112" fmla="*/ 12 w 53"/>
                <a:gd name="T113" fmla="*/ 44 h 48"/>
                <a:gd name="T114" fmla="*/ 17 w 53"/>
                <a:gd name="T115" fmla="*/ 46 h 48"/>
                <a:gd name="T116" fmla="*/ 21 w 53"/>
                <a:gd name="T117" fmla="*/ 48 h 48"/>
                <a:gd name="T118" fmla="*/ 24 w 53"/>
                <a:gd name="T119" fmla="*/ 48 h 48"/>
                <a:gd name="T120" fmla="*/ 27 w 53"/>
                <a:gd name="T121"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3" h="48">
                  <a:moveTo>
                    <a:pt x="27" y="48"/>
                  </a:moveTo>
                  <a:lnTo>
                    <a:pt x="29" y="48"/>
                  </a:lnTo>
                  <a:lnTo>
                    <a:pt x="32" y="48"/>
                  </a:lnTo>
                  <a:lnTo>
                    <a:pt x="34" y="47"/>
                  </a:lnTo>
                  <a:lnTo>
                    <a:pt x="35" y="47"/>
                  </a:lnTo>
                  <a:lnTo>
                    <a:pt x="36" y="46"/>
                  </a:lnTo>
                  <a:lnTo>
                    <a:pt x="38" y="45"/>
                  </a:lnTo>
                  <a:lnTo>
                    <a:pt x="41" y="44"/>
                  </a:lnTo>
                  <a:lnTo>
                    <a:pt x="41" y="43"/>
                  </a:lnTo>
                  <a:lnTo>
                    <a:pt x="42" y="43"/>
                  </a:lnTo>
                  <a:lnTo>
                    <a:pt x="42" y="42"/>
                  </a:lnTo>
                  <a:lnTo>
                    <a:pt x="42" y="42"/>
                  </a:lnTo>
                  <a:lnTo>
                    <a:pt x="42" y="42"/>
                  </a:lnTo>
                  <a:lnTo>
                    <a:pt x="45" y="41"/>
                  </a:lnTo>
                  <a:lnTo>
                    <a:pt x="46" y="39"/>
                  </a:lnTo>
                  <a:lnTo>
                    <a:pt x="46" y="38"/>
                  </a:lnTo>
                  <a:lnTo>
                    <a:pt x="46" y="38"/>
                  </a:lnTo>
                  <a:lnTo>
                    <a:pt x="47" y="38"/>
                  </a:lnTo>
                  <a:lnTo>
                    <a:pt x="47" y="38"/>
                  </a:lnTo>
                  <a:lnTo>
                    <a:pt x="48" y="37"/>
                  </a:lnTo>
                  <a:lnTo>
                    <a:pt x="49" y="35"/>
                  </a:lnTo>
                  <a:lnTo>
                    <a:pt x="51" y="33"/>
                  </a:lnTo>
                  <a:lnTo>
                    <a:pt x="52" y="29"/>
                  </a:lnTo>
                  <a:lnTo>
                    <a:pt x="52" y="26"/>
                  </a:lnTo>
                  <a:lnTo>
                    <a:pt x="52" y="25"/>
                  </a:lnTo>
                  <a:lnTo>
                    <a:pt x="52" y="24"/>
                  </a:lnTo>
                  <a:lnTo>
                    <a:pt x="53" y="24"/>
                  </a:lnTo>
                  <a:lnTo>
                    <a:pt x="52" y="21"/>
                  </a:lnTo>
                  <a:lnTo>
                    <a:pt x="52" y="19"/>
                  </a:lnTo>
                  <a:lnTo>
                    <a:pt x="51" y="14"/>
                  </a:lnTo>
                  <a:lnTo>
                    <a:pt x="48" y="10"/>
                  </a:lnTo>
                  <a:lnTo>
                    <a:pt x="45" y="7"/>
                  </a:lnTo>
                  <a:lnTo>
                    <a:pt x="44" y="6"/>
                  </a:lnTo>
                  <a:lnTo>
                    <a:pt x="40" y="3"/>
                  </a:lnTo>
                  <a:lnTo>
                    <a:pt x="38" y="2"/>
                  </a:lnTo>
                  <a:lnTo>
                    <a:pt x="36" y="1"/>
                  </a:lnTo>
                  <a:lnTo>
                    <a:pt x="34" y="0"/>
                  </a:lnTo>
                  <a:lnTo>
                    <a:pt x="31" y="0"/>
                  </a:lnTo>
                  <a:lnTo>
                    <a:pt x="29" y="0"/>
                  </a:lnTo>
                  <a:lnTo>
                    <a:pt x="27" y="0"/>
                  </a:lnTo>
                  <a:lnTo>
                    <a:pt x="21" y="0"/>
                  </a:lnTo>
                  <a:lnTo>
                    <a:pt x="17" y="1"/>
                  </a:lnTo>
                  <a:lnTo>
                    <a:pt x="12" y="3"/>
                  </a:lnTo>
                  <a:lnTo>
                    <a:pt x="8" y="6"/>
                  </a:lnTo>
                  <a:lnTo>
                    <a:pt x="8" y="7"/>
                  </a:lnTo>
                  <a:lnTo>
                    <a:pt x="4" y="10"/>
                  </a:lnTo>
                  <a:lnTo>
                    <a:pt x="2" y="14"/>
                  </a:lnTo>
                  <a:lnTo>
                    <a:pt x="1" y="19"/>
                  </a:lnTo>
                  <a:lnTo>
                    <a:pt x="0" y="24"/>
                  </a:lnTo>
                  <a:lnTo>
                    <a:pt x="0" y="26"/>
                  </a:lnTo>
                  <a:lnTo>
                    <a:pt x="1" y="29"/>
                  </a:lnTo>
                  <a:lnTo>
                    <a:pt x="2" y="33"/>
                  </a:lnTo>
                  <a:lnTo>
                    <a:pt x="3" y="35"/>
                  </a:lnTo>
                  <a:lnTo>
                    <a:pt x="4" y="37"/>
                  </a:lnTo>
                  <a:lnTo>
                    <a:pt x="6" y="39"/>
                  </a:lnTo>
                  <a:lnTo>
                    <a:pt x="8" y="41"/>
                  </a:lnTo>
                  <a:lnTo>
                    <a:pt x="12" y="44"/>
                  </a:lnTo>
                  <a:lnTo>
                    <a:pt x="17" y="46"/>
                  </a:lnTo>
                  <a:lnTo>
                    <a:pt x="21" y="48"/>
                  </a:lnTo>
                  <a:lnTo>
                    <a:pt x="24" y="48"/>
                  </a:lnTo>
                  <a:lnTo>
                    <a:pt x="27" y="48"/>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Line 58">
              <a:extLst>
                <a:ext uri="{FF2B5EF4-FFF2-40B4-BE49-F238E27FC236}">
                  <a16:creationId xmlns:a16="http://schemas.microsoft.com/office/drawing/2014/main" id="{A8A74A18-95F4-E700-C282-2D5192E3DFB8}"/>
                </a:ext>
              </a:extLst>
            </p:cNvPr>
            <p:cNvSpPr>
              <a:spLocks noChangeShapeType="1"/>
            </p:cNvSpPr>
            <p:nvPr/>
          </p:nvSpPr>
          <p:spPr bwMode="auto">
            <a:xfrm flipH="1" flipV="1">
              <a:off x="2122" y="4738"/>
              <a:ext cx="20" cy="17"/>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Line 59">
              <a:extLst>
                <a:ext uri="{FF2B5EF4-FFF2-40B4-BE49-F238E27FC236}">
                  <a16:creationId xmlns:a16="http://schemas.microsoft.com/office/drawing/2014/main" id="{27F36615-8016-1D11-08A1-758415B4F401}"/>
                </a:ext>
              </a:extLst>
            </p:cNvPr>
            <p:cNvSpPr>
              <a:spLocks noChangeShapeType="1"/>
            </p:cNvSpPr>
            <p:nvPr/>
          </p:nvSpPr>
          <p:spPr bwMode="auto">
            <a:xfrm>
              <a:off x="2122" y="4764"/>
              <a:ext cx="23" cy="1"/>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Line 60">
              <a:extLst>
                <a:ext uri="{FF2B5EF4-FFF2-40B4-BE49-F238E27FC236}">
                  <a16:creationId xmlns:a16="http://schemas.microsoft.com/office/drawing/2014/main" id="{C9A38BD0-5E19-6C7D-364C-A67DB8239749}"/>
                </a:ext>
              </a:extLst>
            </p:cNvPr>
            <p:cNvSpPr>
              <a:spLocks noChangeShapeType="1"/>
            </p:cNvSpPr>
            <p:nvPr/>
          </p:nvSpPr>
          <p:spPr bwMode="auto">
            <a:xfrm flipV="1">
              <a:off x="2122" y="4738"/>
              <a:ext cx="1" cy="26"/>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61">
              <a:extLst>
                <a:ext uri="{FF2B5EF4-FFF2-40B4-BE49-F238E27FC236}">
                  <a16:creationId xmlns:a16="http://schemas.microsoft.com/office/drawing/2014/main" id="{99CE65F2-B3E6-1D8D-51C3-12EFF042E22C}"/>
                </a:ext>
              </a:extLst>
            </p:cNvPr>
            <p:cNvSpPr>
              <a:spLocks/>
            </p:cNvSpPr>
            <p:nvPr/>
          </p:nvSpPr>
          <p:spPr bwMode="auto">
            <a:xfrm>
              <a:off x="2145" y="4733"/>
              <a:ext cx="62" cy="59"/>
            </a:xfrm>
            <a:custGeom>
              <a:avLst/>
              <a:gdLst>
                <a:gd name="T0" fmla="*/ 0 w 62"/>
                <a:gd name="T1" fmla="*/ 31 h 59"/>
                <a:gd name="T2" fmla="*/ 0 w 62"/>
                <a:gd name="T3" fmla="*/ 30 h 59"/>
                <a:gd name="T4" fmla="*/ 0 w 62"/>
                <a:gd name="T5" fmla="*/ 24 h 59"/>
                <a:gd name="T6" fmla="*/ 2 w 62"/>
                <a:gd name="T7" fmla="*/ 18 h 59"/>
                <a:gd name="T8" fmla="*/ 5 w 62"/>
                <a:gd name="T9" fmla="*/ 13 h 59"/>
                <a:gd name="T10" fmla="*/ 9 w 62"/>
                <a:gd name="T11" fmla="*/ 9 h 59"/>
                <a:gd name="T12" fmla="*/ 14 w 62"/>
                <a:gd name="T13" fmla="*/ 5 h 59"/>
                <a:gd name="T14" fmla="*/ 16 w 62"/>
                <a:gd name="T15" fmla="*/ 3 h 59"/>
                <a:gd name="T16" fmla="*/ 19 w 62"/>
                <a:gd name="T17" fmla="*/ 2 h 59"/>
                <a:gd name="T18" fmla="*/ 25 w 62"/>
                <a:gd name="T19" fmla="*/ 1 h 59"/>
                <a:gd name="T20" fmla="*/ 31 w 62"/>
                <a:gd name="T21" fmla="*/ 1 h 59"/>
                <a:gd name="T22" fmla="*/ 34 w 62"/>
                <a:gd name="T23" fmla="*/ 0 h 59"/>
                <a:gd name="T24" fmla="*/ 37 w 62"/>
                <a:gd name="T25" fmla="*/ 1 h 59"/>
                <a:gd name="T26" fmla="*/ 40 w 62"/>
                <a:gd name="T27" fmla="*/ 1 h 59"/>
                <a:gd name="T28" fmla="*/ 43 w 62"/>
                <a:gd name="T29" fmla="*/ 2 h 59"/>
                <a:gd name="T30" fmla="*/ 45 w 62"/>
                <a:gd name="T31" fmla="*/ 3 h 59"/>
                <a:gd name="T32" fmla="*/ 48 w 62"/>
                <a:gd name="T33" fmla="*/ 5 h 59"/>
                <a:gd name="T34" fmla="*/ 53 w 62"/>
                <a:gd name="T35" fmla="*/ 9 h 59"/>
                <a:gd name="T36" fmla="*/ 55 w 62"/>
                <a:gd name="T37" fmla="*/ 11 h 59"/>
                <a:gd name="T38" fmla="*/ 57 w 62"/>
                <a:gd name="T39" fmla="*/ 13 h 59"/>
                <a:gd name="T40" fmla="*/ 58 w 62"/>
                <a:gd name="T41" fmla="*/ 15 h 59"/>
                <a:gd name="T42" fmla="*/ 60 w 62"/>
                <a:gd name="T43" fmla="*/ 18 h 59"/>
                <a:gd name="T44" fmla="*/ 62 w 62"/>
                <a:gd name="T45" fmla="*/ 24 h 59"/>
                <a:gd name="T46" fmla="*/ 62 w 62"/>
                <a:gd name="T47" fmla="*/ 27 h 59"/>
                <a:gd name="T48" fmla="*/ 62 w 62"/>
                <a:gd name="T49" fmla="*/ 30 h 59"/>
                <a:gd name="T50" fmla="*/ 62 w 62"/>
                <a:gd name="T51" fmla="*/ 31 h 59"/>
                <a:gd name="T52" fmla="*/ 62 w 62"/>
                <a:gd name="T53" fmla="*/ 32 h 59"/>
                <a:gd name="T54" fmla="*/ 62 w 62"/>
                <a:gd name="T55" fmla="*/ 35 h 59"/>
                <a:gd name="T56" fmla="*/ 61 w 62"/>
                <a:gd name="T57" fmla="*/ 38 h 59"/>
                <a:gd name="T58" fmla="*/ 60 w 62"/>
                <a:gd name="T59" fmla="*/ 41 h 59"/>
                <a:gd name="T60" fmla="*/ 58 w 62"/>
                <a:gd name="T61" fmla="*/ 43 h 59"/>
                <a:gd name="T62" fmla="*/ 57 w 62"/>
                <a:gd name="T63" fmla="*/ 46 h 59"/>
                <a:gd name="T64" fmla="*/ 55 w 62"/>
                <a:gd name="T65" fmla="*/ 48 h 59"/>
                <a:gd name="T66" fmla="*/ 53 w 62"/>
                <a:gd name="T67" fmla="*/ 50 h 59"/>
                <a:gd name="T68" fmla="*/ 48 w 62"/>
                <a:gd name="T69" fmla="*/ 54 h 59"/>
                <a:gd name="T70" fmla="*/ 45 w 62"/>
                <a:gd name="T71" fmla="*/ 55 h 59"/>
                <a:gd name="T72" fmla="*/ 44 w 62"/>
                <a:gd name="T73" fmla="*/ 56 h 59"/>
                <a:gd name="T74" fmla="*/ 43 w 62"/>
                <a:gd name="T75" fmla="*/ 57 h 59"/>
                <a:gd name="T76" fmla="*/ 40 w 62"/>
                <a:gd name="T77" fmla="*/ 58 h 59"/>
                <a:gd name="T78" fmla="*/ 37 w 62"/>
                <a:gd name="T79" fmla="*/ 58 h 59"/>
                <a:gd name="T80" fmla="*/ 34 w 62"/>
                <a:gd name="T81" fmla="*/ 59 h 59"/>
                <a:gd name="T82" fmla="*/ 31 w 62"/>
                <a:gd name="T83" fmla="*/ 59 h 59"/>
                <a:gd name="T84" fmla="*/ 25 w 62"/>
                <a:gd name="T85" fmla="*/ 58 h 59"/>
                <a:gd name="T86" fmla="*/ 19 w 62"/>
                <a:gd name="T87" fmla="*/ 57 h 59"/>
                <a:gd name="T88" fmla="*/ 16 w 62"/>
                <a:gd name="T89" fmla="*/ 55 h 59"/>
                <a:gd name="T90" fmla="*/ 14 w 62"/>
                <a:gd name="T91" fmla="*/ 54 h 59"/>
                <a:gd name="T92" fmla="*/ 9 w 62"/>
                <a:gd name="T93" fmla="*/ 50 h 59"/>
                <a:gd name="T94" fmla="*/ 7 w 62"/>
                <a:gd name="T95" fmla="*/ 48 h 59"/>
                <a:gd name="T96" fmla="*/ 5 w 62"/>
                <a:gd name="T97" fmla="*/ 46 h 59"/>
                <a:gd name="T98" fmla="*/ 3 w 62"/>
                <a:gd name="T99" fmla="*/ 43 h 59"/>
                <a:gd name="T100" fmla="*/ 2 w 62"/>
                <a:gd name="T101" fmla="*/ 41 h 59"/>
                <a:gd name="T102" fmla="*/ 0 w 62"/>
                <a:gd name="T103" fmla="*/ 36 h 59"/>
                <a:gd name="T104" fmla="*/ 0 w 62"/>
                <a:gd name="T105" fmla="*/ 34 h 59"/>
                <a:gd name="T106" fmla="*/ 0 w 62"/>
                <a:gd name="T107" fmla="*/ 3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59">
                  <a:moveTo>
                    <a:pt x="0" y="31"/>
                  </a:moveTo>
                  <a:lnTo>
                    <a:pt x="0" y="30"/>
                  </a:lnTo>
                  <a:lnTo>
                    <a:pt x="0" y="24"/>
                  </a:lnTo>
                  <a:lnTo>
                    <a:pt x="2" y="18"/>
                  </a:lnTo>
                  <a:lnTo>
                    <a:pt x="5" y="13"/>
                  </a:lnTo>
                  <a:lnTo>
                    <a:pt x="9" y="9"/>
                  </a:lnTo>
                  <a:lnTo>
                    <a:pt x="14" y="5"/>
                  </a:lnTo>
                  <a:lnTo>
                    <a:pt x="16" y="3"/>
                  </a:lnTo>
                  <a:lnTo>
                    <a:pt x="19" y="2"/>
                  </a:lnTo>
                  <a:lnTo>
                    <a:pt x="25" y="1"/>
                  </a:lnTo>
                  <a:lnTo>
                    <a:pt x="31" y="1"/>
                  </a:lnTo>
                  <a:lnTo>
                    <a:pt x="34" y="0"/>
                  </a:lnTo>
                  <a:lnTo>
                    <a:pt x="37" y="1"/>
                  </a:lnTo>
                  <a:lnTo>
                    <a:pt x="40" y="1"/>
                  </a:lnTo>
                  <a:lnTo>
                    <a:pt x="43" y="2"/>
                  </a:lnTo>
                  <a:lnTo>
                    <a:pt x="45" y="3"/>
                  </a:lnTo>
                  <a:lnTo>
                    <a:pt x="48" y="5"/>
                  </a:lnTo>
                  <a:lnTo>
                    <a:pt x="53" y="9"/>
                  </a:lnTo>
                  <a:lnTo>
                    <a:pt x="55" y="11"/>
                  </a:lnTo>
                  <a:lnTo>
                    <a:pt x="57" y="13"/>
                  </a:lnTo>
                  <a:lnTo>
                    <a:pt x="58" y="15"/>
                  </a:lnTo>
                  <a:lnTo>
                    <a:pt x="60" y="18"/>
                  </a:lnTo>
                  <a:lnTo>
                    <a:pt x="62" y="24"/>
                  </a:lnTo>
                  <a:lnTo>
                    <a:pt x="62" y="27"/>
                  </a:lnTo>
                  <a:lnTo>
                    <a:pt x="62" y="30"/>
                  </a:lnTo>
                  <a:lnTo>
                    <a:pt x="62" y="31"/>
                  </a:lnTo>
                  <a:lnTo>
                    <a:pt x="62" y="32"/>
                  </a:lnTo>
                  <a:lnTo>
                    <a:pt x="62" y="35"/>
                  </a:lnTo>
                  <a:lnTo>
                    <a:pt x="61" y="38"/>
                  </a:lnTo>
                  <a:lnTo>
                    <a:pt x="60" y="41"/>
                  </a:lnTo>
                  <a:lnTo>
                    <a:pt x="58" y="43"/>
                  </a:lnTo>
                  <a:lnTo>
                    <a:pt x="57" y="46"/>
                  </a:lnTo>
                  <a:lnTo>
                    <a:pt x="55" y="48"/>
                  </a:lnTo>
                  <a:lnTo>
                    <a:pt x="53" y="50"/>
                  </a:lnTo>
                  <a:lnTo>
                    <a:pt x="48" y="54"/>
                  </a:lnTo>
                  <a:lnTo>
                    <a:pt x="45" y="55"/>
                  </a:lnTo>
                  <a:lnTo>
                    <a:pt x="44" y="56"/>
                  </a:lnTo>
                  <a:lnTo>
                    <a:pt x="43" y="57"/>
                  </a:lnTo>
                  <a:lnTo>
                    <a:pt x="40" y="58"/>
                  </a:lnTo>
                  <a:lnTo>
                    <a:pt x="37" y="58"/>
                  </a:lnTo>
                  <a:lnTo>
                    <a:pt x="34" y="59"/>
                  </a:lnTo>
                  <a:lnTo>
                    <a:pt x="31" y="59"/>
                  </a:lnTo>
                  <a:lnTo>
                    <a:pt x="25" y="58"/>
                  </a:lnTo>
                  <a:lnTo>
                    <a:pt x="19" y="57"/>
                  </a:lnTo>
                  <a:lnTo>
                    <a:pt x="16" y="55"/>
                  </a:lnTo>
                  <a:lnTo>
                    <a:pt x="14" y="54"/>
                  </a:lnTo>
                  <a:lnTo>
                    <a:pt x="9" y="50"/>
                  </a:lnTo>
                  <a:lnTo>
                    <a:pt x="7" y="48"/>
                  </a:lnTo>
                  <a:lnTo>
                    <a:pt x="5" y="46"/>
                  </a:lnTo>
                  <a:lnTo>
                    <a:pt x="3" y="43"/>
                  </a:lnTo>
                  <a:lnTo>
                    <a:pt x="2" y="41"/>
                  </a:lnTo>
                  <a:lnTo>
                    <a:pt x="0" y="36"/>
                  </a:lnTo>
                  <a:lnTo>
                    <a:pt x="0" y="34"/>
                  </a:lnTo>
                  <a:lnTo>
                    <a:pt x="0" y="31"/>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Line 62">
              <a:extLst>
                <a:ext uri="{FF2B5EF4-FFF2-40B4-BE49-F238E27FC236}">
                  <a16:creationId xmlns:a16="http://schemas.microsoft.com/office/drawing/2014/main" id="{1252AC85-0234-E91F-3212-5EF2AD9DC163}"/>
                </a:ext>
              </a:extLst>
            </p:cNvPr>
            <p:cNvSpPr>
              <a:spLocks noChangeShapeType="1"/>
            </p:cNvSpPr>
            <p:nvPr/>
          </p:nvSpPr>
          <p:spPr bwMode="auto">
            <a:xfrm flipV="1">
              <a:off x="2122" y="4764"/>
              <a:ext cx="1" cy="25"/>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63">
              <a:extLst>
                <a:ext uri="{FF2B5EF4-FFF2-40B4-BE49-F238E27FC236}">
                  <a16:creationId xmlns:a16="http://schemas.microsoft.com/office/drawing/2014/main" id="{FC80053A-C00E-47B8-6FBE-0EF06DD484D3}"/>
                </a:ext>
              </a:extLst>
            </p:cNvPr>
            <p:cNvSpPr>
              <a:spLocks/>
            </p:cNvSpPr>
            <p:nvPr/>
          </p:nvSpPr>
          <p:spPr bwMode="auto">
            <a:xfrm>
              <a:off x="2122" y="4789"/>
              <a:ext cx="39" cy="34"/>
            </a:xfrm>
            <a:custGeom>
              <a:avLst/>
              <a:gdLst>
                <a:gd name="T0" fmla="*/ 39 w 39"/>
                <a:gd name="T1" fmla="*/ 34 h 34"/>
                <a:gd name="T2" fmla="*/ 25 w 39"/>
                <a:gd name="T3" fmla="*/ 15 h 34"/>
                <a:gd name="T4" fmla="*/ 0 w 39"/>
                <a:gd name="T5" fmla="*/ 0 h 34"/>
              </a:gdLst>
              <a:ahLst/>
              <a:cxnLst>
                <a:cxn ang="0">
                  <a:pos x="T0" y="T1"/>
                </a:cxn>
                <a:cxn ang="0">
                  <a:pos x="T2" y="T3"/>
                </a:cxn>
                <a:cxn ang="0">
                  <a:pos x="T4" y="T5"/>
                </a:cxn>
              </a:cxnLst>
              <a:rect l="0" t="0" r="r" b="b"/>
              <a:pathLst>
                <a:path w="39" h="34">
                  <a:moveTo>
                    <a:pt x="39" y="34"/>
                  </a:moveTo>
                  <a:lnTo>
                    <a:pt x="25" y="15"/>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64">
              <a:extLst>
                <a:ext uri="{FF2B5EF4-FFF2-40B4-BE49-F238E27FC236}">
                  <a16:creationId xmlns:a16="http://schemas.microsoft.com/office/drawing/2014/main" id="{91A5E921-65C2-78E2-C23E-0097C7FD7561}"/>
                </a:ext>
              </a:extLst>
            </p:cNvPr>
            <p:cNvSpPr>
              <a:spLocks/>
            </p:cNvSpPr>
            <p:nvPr/>
          </p:nvSpPr>
          <p:spPr bwMode="auto">
            <a:xfrm>
              <a:off x="2001" y="4862"/>
              <a:ext cx="53" cy="49"/>
            </a:xfrm>
            <a:custGeom>
              <a:avLst/>
              <a:gdLst>
                <a:gd name="T0" fmla="*/ 27 w 53"/>
                <a:gd name="T1" fmla="*/ 49 h 49"/>
                <a:gd name="T2" fmla="*/ 32 w 53"/>
                <a:gd name="T3" fmla="*/ 49 h 49"/>
                <a:gd name="T4" fmla="*/ 34 w 53"/>
                <a:gd name="T5" fmla="*/ 48 h 49"/>
                <a:gd name="T6" fmla="*/ 36 w 53"/>
                <a:gd name="T7" fmla="*/ 47 h 49"/>
                <a:gd name="T8" fmla="*/ 38 w 53"/>
                <a:gd name="T9" fmla="*/ 46 h 49"/>
                <a:gd name="T10" fmla="*/ 41 w 53"/>
                <a:gd name="T11" fmla="*/ 45 h 49"/>
                <a:gd name="T12" fmla="*/ 45 w 53"/>
                <a:gd name="T13" fmla="*/ 42 h 49"/>
                <a:gd name="T14" fmla="*/ 46 w 53"/>
                <a:gd name="T15" fmla="*/ 40 h 49"/>
                <a:gd name="T16" fmla="*/ 46 w 53"/>
                <a:gd name="T17" fmla="*/ 39 h 49"/>
                <a:gd name="T18" fmla="*/ 46 w 53"/>
                <a:gd name="T19" fmla="*/ 39 h 49"/>
                <a:gd name="T20" fmla="*/ 47 w 53"/>
                <a:gd name="T21" fmla="*/ 39 h 49"/>
                <a:gd name="T22" fmla="*/ 47 w 53"/>
                <a:gd name="T23" fmla="*/ 39 h 49"/>
                <a:gd name="T24" fmla="*/ 48 w 53"/>
                <a:gd name="T25" fmla="*/ 38 h 49"/>
                <a:gd name="T26" fmla="*/ 51 w 53"/>
                <a:gd name="T27" fmla="*/ 34 h 49"/>
                <a:gd name="T28" fmla="*/ 51 w 53"/>
                <a:gd name="T29" fmla="*/ 32 h 49"/>
                <a:gd name="T30" fmla="*/ 51 w 53"/>
                <a:gd name="T31" fmla="*/ 31 h 49"/>
                <a:gd name="T32" fmla="*/ 52 w 53"/>
                <a:gd name="T33" fmla="*/ 29 h 49"/>
                <a:gd name="T34" fmla="*/ 52 w 53"/>
                <a:gd name="T35" fmla="*/ 27 h 49"/>
                <a:gd name="T36" fmla="*/ 53 w 53"/>
                <a:gd name="T37" fmla="*/ 25 h 49"/>
                <a:gd name="T38" fmla="*/ 52 w 53"/>
                <a:gd name="T39" fmla="*/ 22 h 49"/>
                <a:gd name="T40" fmla="*/ 52 w 53"/>
                <a:gd name="T41" fmla="*/ 19 h 49"/>
                <a:gd name="T42" fmla="*/ 51 w 53"/>
                <a:gd name="T43" fmla="*/ 15 h 49"/>
                <a:gd name="T44" fmla="*/ 48 w 53"/>
                <a:gd name="T45" fmla="*/ 11 h 49"/>
                <a:gd name="T46" fmla="*/ 45 w 53"/>
                <a:gd name="T47" fmla="*/ 7 h 49"/>
                <a:gd name="T48" fmla="*/ 42 w 53"/>
                <a:gd name="T49" fmla="*/ 5 h 49"/>
                <a:gd name="T50" fmla="*/ 41 w 53"/>
                <a:gd name="T51" fmla="*/ 4 h 49"/>
                <a:gd name="T52" fmla="*/ 38 w 53"/>
                <a:gd name="T53" fmla="*/ 2 h 49"/>
                <a:gd name="T54" fmla="*/ 36 w 53"/>
                <a:gd name="T55" fmla="*/ 2 h 49"/>
                <a:gd name="T56" fmla="*/ 34 w 53"/>
                <a:gd name="T57" fmla="*/ 1 h 49"/>
                <a:gd name="T58" fmla="*/ 31 w 53"/>
                <a:gd name="T59" fmla="*/ 0 h 49"/>
                <a:gd name="T60" fmla="*/ 29 w 53"/>
                <a:gd name="T61" fmla="*/ 0 h 49"/>
                <a:gd name="T62" fmla="*/ 27 w 53"/>
                <a:gd name="T63" fmla="*/ 0 h 49"/>
                <a:gd name="T64" fmla="*/ 21 w 53"/>
                <a:gd name="T65" fmla="*/ 0 h 49"/>
                <a:gd name="T66" fmla="*/ 16 w 53"/>
                <a:gd name="T67" fmla="*/ 2 h 49"/>
                <a:gd name="T68" fmla="*/ 11 w 53"/>
                <a:gd name="T69" fmla="*/ 4 h 49"/>
                <a:gd name="T70" fmla="*/ 8 w 53"/>
                <a:gd name="T71" fmla="*/ 7 h 49"/>
                <a:gd name="T72" fmla="*/ 4 w 53"/>
                <a:gd name="T73" fmla="*/ 11 h 49"/>
                <a:gd name="T74" fmla="*/ 2 w 53"/>
                <a:gd name="T75" fmla="*/ 15 h 49"/>
                <a:gd name="T76" fmla="*/ 1 w 53"/>
                <a:gd name="T77" fmla="*/ 19 h 49"/>
                <a:gd name="T78" fmla="*/ 0 w 53"/>
                <a:gd name="T79" fmla="*/ 25 h 49"/>
                <a:gd name="T80" fmla="*/ 1 w 53"/>
                <a:gd name="T81" fmla="*/ 29 h 49"/>
                <a:gd name="T82" fmla="*/ 1 w 53"/>
                <a:gd name="T83" fmla="*/ 31 h 49"/>
                <a:gd name="T84" fmla="*/ 2 w 53"/>
                <a:gd name="T85" fmla="*/ 34 h 49"/>
                <a:gd name="T86" fmla="*/ 4 w 53"/>
                <a:gd name="T87" fmla="*/ 38 h 49"/>
                <a:gd name="T88" fmla="*/ 6 w 53"/>
                <a:gd name="T89" fmla="*/ 40 h 49"/>
                <a:gd name="T90" fmla="*/ 8 w 53"/>
                <a:gd name="T91" fmla="*/ 42 h 49"/>
                <a:gd name="T92" fmla="*/ 11 w 53"/>
                <a:gd name="T93" fmla="*/ 45 h 49"/>
                <a:gd name="T94" fmla="*/ 16 w 53"/>
                <a:gd name="T95" fmla="*/ 47 h 49"/>
                <a:gd name="T96" fmla="*/ 18 w 53"/>
                <a:gd name="T97" fmla="*/ 48 h 49"/>
                <a:gd name="T98" fmla="*/ 21 w 53"/>
                <a:gd name="T99" fmla="*/ 49 h 49"/>
                <a:gd name="T100" fmla="*/ 27 w 53"/>
                <a:gd name="T101"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3" h="49">
                  <a:moveTo>
                    <a:pt x="27" y="49"/>
                  </a:moveTo>
                  <a:lnTo>
                    <a:pt x="32" y="49"/>
                  </a:lnTo>
                  <a:lnTo>
                    <a:pt x="34" y="48"/>
                  </a:lnTo>
                  <a:lnTo>
                    <a:pt x="36" y="47"/>
                  </a:lnTo>
                  <a:lnTo>
                    <a:pt x="38" y="46"/>
                  </a:lnTo>
                  <a:lnTo>
                    <a:pt x="41" y="45"/>
                  </a:lnTo>
                  <a:lnTo>
                    <a:pt x="45" y="42"/>
                  </a:lnTo>
                  <a:lnTo>
                    <a:pt x="46" y="40"/>
                  </a:lnTo>
                  <a:lnTo>
                    <a:pt x="46" y="39"/>
                  </a:lnTo>
                  <a:lnTo>
                    <a:pt x="46" y="39"/>
                  </a:lnTo>
                  <a:lnTo>
                    <a:pt x="47" y="39"/>
                  </a:lnTo>
                  <a:lnTo>
                    <a:pt x="47" y="39"/>
                  </a:lnTo>
                  <a:lnTo>
                    <a:pt x="48" y="38"/>
                  </a:lnTo>
                  <a:lnTo>
                    <a:pt x="51" y="34"/>
                  </a:lnTo>
                  <a:lnTo>
                    <a:pt x="51" y="32"/>
                  </a:lnTo>
                  <a:lnTo>
                    <a:pt x="51" y="31"/>
                  </a:lnTo>
                  <a:lnTo>
                    <a:pt x="52" y="29"/>
                  </a:lnTo>
                  <a:lnTo>
                    <a:pt x="52" y="27"/>
                  </a:lnTo>
                  <a:lnTo>
                    <a:pt x="53" y="25"/>
                  </a:lnTo>
                  <a:lnTo>
                    <a:pt x="52" y="22"/>
                  </a:lnTo>
                  <a:lnTo>
                    <a:pt x="52" y="19"/>
                  </a:lnTo>
                  <a:lnTo>
                    <a:pt x="51" y="15"/>
                  </a:lnTo>
                  <a:lnTo>
                    <a:pt x="48" y="11"/>
                  </a:lnTo>
                  <a:lnTo>
                    <a:pt x="45" y="7"/>
                  </a:lnTo>
                  <a:lnTo>
                    <a:pt x="42" y="5"/>
                  </a:lnTo>
                  <a:lnTo>
                    <a:pt x="41" y="4"/>
                  </a:lnTo>
                  <a:lnTo>
                    <a:pt x="38" y="2"/>
                  </a:lnTo>
                  <a:lnTo>
                    <a:pt x="36" y="2"/>
                  </a:lnTo>
                  <a:lnTo>
                    <a:pt x="34" y="1"/>
                  </a:lnTo>
                  <a:lnTo>
                    <a:pt x="31" y="0"/>
                  </a:lnTo>
                  <a:lnTo>
                    <a:pt x="29" y="0"/>
                  </a:lnTo>
                  <a:lnTo>
                    <a:pt x="27" y="0"/>
                  </a:lnTo>
                  <a:lnTo>
                    <a:pt x="21" y="0"/>
                  </a:lnTo>
                  <a:lnTo>
                    <a:pt x="16" y="2"/>
                  </a:lnTo>
                  <a:lnTo>
                    <a:pt x="11" y="4"/>
                  </a:lnTo>
                  <a:lnTo>
                    <a:pt x="8" y="7"/>
                  </a:lnTo>
                  <a:lnTo>
                    <a:pt x="4" y="11"/>
                  </a:lnTo>
                  <a:lnTo>
                    <a:pt x="2" y="15"/>
                  </a:lnTo>
                  <a:lnTo>
                    <a:pt x="1" y="19"/>
                  </a:lnTo>
                  <a:lnTo>
                    <a:pt x="0" y="25"/>
                  </a:lnTo>
                  <a:lnTo>
                    <a:pt x="1" y="29"/>
                  </a:lnTo>
                  <a:lnTo>
                    <a:pt x="1" y="31"/>
                  </a:lnTo>
                  <a:lnTo>
                    <a:pt x="2" y="34"/>
                  </a:lnTo>
                  <a:lnTo>
                    <a:pt x="4" y="38"/>
                  </a:lnTo>
                  <a:lnTo>
                    <a:pt x="6" y="40"/>
                  </a:lnTo>
                  <a:lnTo>
                    <a:pt x="8" y="42"/>
                  </a:lnTo>
                  <a:lnTo>
                    <a:pt x="11" y="45"/>
                  </a:lnTo>
                  <a:lnTo>
                    <a:pt x="16" y="47"/>
                  </a:lnTo>
                  <a:lnTo>
                    <a:pt x="18" y="48"/>
                  </a:lnTo>
                  <a:lnTo>
                    <a:pt x="21" y="49"/>
                  </a:lnTo>
                  <a:lnTo>
                    <a:pt x="27" y="49"/>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65">
              <a:extLst>
                <a:ext uri="{FF2B5EF4-FFF2-40B4-BE49-F238E27FC236}">
                  <a16:creationId xmlns:a16="http://schemas.microsoft.com/office/drawing/2014/main" id="{26C54BEE-3081-474C-7C24-776AE7F71BEC}"/>
                </a:ext>
              </a:extLst>
            </p:cNvPr>
            <p:cNvSpPr>
              <a:spLocks/>
            </p:cNvSpPr>
            <p:nvPr/>
          </p:nvSpPr>
          <p:spPr bwMode="auto">
            <a:xfrm>
              <a:off x="2103" y="4789"/>
              <a:ext cx="19" cy="46"/>
            </a:xfrm>
            <a:custGeom>
              <a:avLst/>
              <a:gdLst>
                <a:gd name="T0" fmla="*/ 0 w 19"/>
                <a:gd name="T1" fmla="*/ 46 h 46"/>
                <a:gd name="T2" fmla="*/ 0 w 19"/>
                <a:gd name="T3" fmla="*/ 20 h 46"/>
                <a:gd name="T4" fmla="*/ 19 w 19"/>
                <a:gd name="T5" fmla="*/ 0 h 46"/>
              </a:gdLst>
              <a:ahLst/>
              <a:cxnLst>
                <a:cxn ang="0">
                  <a:pos x="T0" y="T1"/>
                </a:cxn>
                <a:cxn ang="0">
                  <a:pos x="T2" y="T3"/>
                </a:cxn>
                <a:cxn ang="0">
                  <a:pos x="T4" y="T5"/>
                </a:cxn>
              </a:cxnLst>
              <a:rect l="0" t="0" r="r" b="b"/>
              <a:pathLst>
                <a:path w="19" h="46">
                  <a:moveTo>
                    <a:pt x="0" y="46"/>
                  </a:moveTo>
                  <a:lnTo>
                    <a:pt x="0" y="20"/>
                  </a:lnTo>
                  <a:lnTo>
                    <a:pt x="19"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Line 66">
              <a:extLst>
                <a:ext uri="{FF2B5EF4-FFF2-40B4-BE49-F238E27FC236}">
                  <a16:creationId xmlns:a16="http://schemas.microsoft.com/office/drawing/2014/main" id="{F423116E-D8A7-90F3-5C92-67050A1DB2A1}"/>
                </a:ext>
              </a:extLst>
            </p:cNvPr>
            <p:cNvSpPr>
              <a:spLocks noChangeShapeType="1"/>
            </p:cNvSpPr>
            <p:nvPr/>
          </p:nvSpPr>
          <p:spPr bwMode="auto">
            <a:xfrm flipV="1">
              <a:off x="2027" y="4911"/>
              <a:ext cx="1" cy="16"/>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67">
              <a:extLst>
                <a:ext uri="{FF2B5EF4-FFF2-40B4-BE49-F238E27FC236}">
                  <a16:creationId xmlns:a16="http://schemas.microsoft.com/office/drawing/2014/main" id="{F2DC1960-64F1-3973-0D2F-D5B23E1E0373}"/>
                </a:ext>
              </a:extLst>
            </p:cNvPr>
            <p:cNvSpPr>
              <a:spLocks/>
            </p:cNvSpPr>
            <p:nvPr/>
          </p:nvSpPr>
          <p:spPr bwMode="auto">
            <a:xfrm>
              <a:off x="1933" y="4884"/>
              <a:ext cx="68" cy="65"/>
            </a:xfrm>
            <a:custGeom>
              <a:avLst/>
              <a:gdLst>
                <a:gd name="T0" fmla="*/ 64 w 68"/>
                <a:gd name="T1" fmla="*/ 49 h 65"/>
                <a:gd name="T2" fmla="*/ 61 w 68"/>
                <a:gd name="T3" fmla="*/ 52 h 65"/>
                <a:gd name="T4" fmla="*/ 58 w 68"/>
                <a:gd name="T5" fmla="*/ 56 h 65"/>
                <a:gd name="T6" fmla="*/ 55 w 68"/>
                <a:gd name="T7" fmla="*/ 58 h 65"/>
                <a:gd name="T8" fmla="*/ 53 w 68"/>
                <a:gd name="T9" fmla="*/ 60 h 65"/>
                <a:gd name="T10" fmla="*/ 52 w 68"/>
                <a:gd name="T11" fmla="*/ 60 h 65"/>
                <a:gd name="T12" fmla="*/ 51 w 68"/>
                <a:gd name="T13" fmla="*/ 60 h 65"/>
                <a:gd name="T14" fmla="*/ 50 w 68"/>
                <a:gd name="T15" fmla="*/ 61 h 65"/>
                <a:gd name="T16" fmla="*/ 47 w 68"/>
                <a:gd name="T17" fmla="*/ 63 h 65"/>
                <a:gd name="T18" fmla="*/ 44 w 68"/>
                <a:gd name="T19" fmla="*/ 64 h 65"/>
                <a:gd name="T20" fmla="*/ 41 w 68"/>
                <a:gd name="T21" fmla="*/ 64 h 65"/>
                <a:gd name="T22" fmla="*/ 37 w 68"/>
                <a:gd name="T23" fmla="*/ 65 h 65"/>
                <a:gd name="T24" fmla="*/ 36 w 68"/>
                <a:gd name="T25" fmla="*/ 65 h 65"/>
                <a:gd name="T26" fmla="*/ 35 w 68"/>
                <a:gd name="T27" fmla="*/ 65 h 65"/>
                <a:gd name="T28" fmla="*/ 34 w 68"/>
                <a:gd name="T29" fmla="*/ 65 h 65"/>
                <a:gd name="T30" fmla="*/ 34 w 68"/>
                <a:gd name="T31" fmla="*/ 65 h 65"/>
                <a:gd name="T32" fmla="*/ 34 w 68"/>
                <a:gd name="T33" fmla="*/ 65 h 65"/>
                <a:gd name="T34" fmla="*/ 31 w 68"/>
                <a:gd name="T35" fmla="*/ 65 h 65"/>
                <a:gd name="T36" fmla="*/ 27 w 68"/>
                <a:gd name="T37" fmla="*/ 64 h 65"/>
                <a:gd name="T38" fmla="*/ 21 w 68"/>
                <a:gd name="T39" fmla="*/ 63 h 65"/>
                <a:gd name="T40" fmla="*/ 16 w 68"/>
                <a:gd name="T41" fmla="*/ 60 h 65"/>
                <a:gd name="T42" fmla="*/ 13 w 68"/>
                <a:gd name="T43" fmla="*/ 58 h 65"/>
                <a:gd name="T44" fmla="*/ 11 w 68"/>
                <a:gd name="T45" fmla="*/ 56 h 65"/>
                <a:gd name="T46" fmla="*/ 8 w 68"/>
                <a:gd name="T47" fmla="*/ 53 h 65"/>
                <a:gd name="T48" fmla="*/ 6 w 68"/>
                <a:gd name="T49" fmla="*/ 50 h 65"/>
                <a:gd name="T50" fmla="*/ 4 w 68"/>
                <a:gd name="T51" fmla="*/ 48 h 65"/>
                <a:gd name="T52" fmla="*/ 3 w 68"/>
                <a:gd name="T53" fmla="*/ 45 h 65"/>
                <a:gd name="T54" fmla="*/ 1 w 68"/>
                <a:gd name="T55" fmla="*/ 42 h 65"/>
                <a:gd name="T56" fmla="*/ 1 w 68"/>
                <a:gd name="T57" fmla="*/ 39 h 65"/>
                <a:gd name="T58" fmla="*/ 0 w 68"/>
                <a:gd name="T59" fmla="*/ 36 h 65"/>
                <a:gd name="T60" fmla="*/ 0 w 68"/>
                <a:gd name="T61" fmla="*/ 33 h 65"/>
                <a:gd name="T62" fmla="*/ 0 w 68"/>
                <a:gd name="T63" fmla="*/ 29 h 65"/>
                <a:gd name="T64" fmla="*/ 1 w 68"/>
                <a:gd name="T65" fmla="*/ 26 h 65"/>
                <a:gd name="T66" fmla="*/ 3 w 68"/>
                <a:gd name="T67" fmla="*/ 20 h 65"/>
                <a:gd name="T68" fmla="*/ 6 w 68"/>
                <a:gd name="T69" fmla="*/ 14 h 65"/>
                <a:gd name="T70" fmla="*/ 11 w 68"/>
                <a:gd name="T71" fmla="*/ 10 h 65"/>
                <a:gd name="T72" fmla="*/ 16 w 68"/>
                <a:gd name="T73" fmla="*/ 5 h 65"/>
                <a:gd name="T74" fmla="*/ 21 w 68"/>
                <a:gd name="T75" fmla="*/ 2 h 65"/>
                <a:gd name="T76" fmla="*/ 27 w 68"/>
                <a:gd name="T77" fmla="*/ 0 h 65"/>
                <a:gd name="T78" fmla="*/ 34 w 68"/>
                <a:gd name="T79" fmla="*/ 0 h 65"/>
                <a:gd name="T80" fmla="*/ 37 w 68"/>
                <a:gd name="T81" fmla="*/ 0 h 65"/>
                <a:gd name="T82" fmla="*/ 41 w 68"/>
                <a:gd name="T83" fmla="*/ 0 h 65"/>
                <a:gd name="T84" fmla="*/ 44 w 68"/>
                <a:gd name="T85" fmla="*/ 1 h 65"/>
                <a:gd name="T86" fmla="*/ 47 w 68"/>
                <a:gd name="T87" fmla="*/ 2 h 65"/>
                <a:gd name="T88" fmla="*/ 50 w 68"/>
                <a:gd name="T89" fmla="*/ 3 h 65"/>
                <a:gd name="T90" fmla="*/ 53 w 68"/>
                <a:gd name="T91" fmla="*/ 5 h 65"/>
                <a:gd name="T92" fmla="*/ 55 w 68"/>
                <a:gd name="T93" fmla="*/ 7 h 65"/>
                <a:gd name="T94" fmla="*/ 58 w 68"/>
                <a:gd name="T95" fmla="*/ 10 h 65"/>
                <a:gd name="T96" fmla="*/ 60 w 68"/>
                <a:gd name="T97" fmla="*/ 12 h 65"/>
                <a:gd name="T98" fmla="*/ 62 w 68"/>
                <a:gd name="T99" fmla="*/ 14 h 65"/>
                <a:gd name="T100" fmla="*/ 64 w 68"/>
                <a:gd name="T101" fmla="*/ 17 h 65"/>
                <a:gd name="T102" fmla="*/ 65 w 68"/>
                <a:gd name="T103" fmla="*/ 20 h 65"/>
                <a:gd name="T104" fmla="*/ 67 w 68"/>
                <a:gd name="T105" fmla="*/ 23 h 65"/>
                <a:gd name="T106" fmla="*/ 68 w 68"/>
                <a:gd name="T107" fmla="*/ 26 h 65"/>
                <a:gd name="T108" fmla="*/ 68 w 68"/>
                <a:gd name="T109" fmla="*/ 29 h 65"/>
                <a:gd name="T110" fmla="*/ 68 w 68"/>
                <a:gd name="T111" fmla="*/ 33 h 65"/>
                <a:gd name="T112" fmla="*/ 68 w 68"/>
                <a:gd name="T113" fmla="*/ 3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8" h="65">
                  <a:moveTo>
                    <a:pt x="64" y="49"/>
                  </a:moveTo>
                  <a:lnTo>
                    <a:pt x="61" y="52"/>
                  </a:lnTo>
                  <a:lnTo>
                    <a:pt x="58" y="56"/>
                  </a:lnTo>
                  <a:lnTo>
                    <a:pt x="55" y="58"/>
                  </a:lnTo>
                  <a:lnTo>
                    <a:pt x="53" y="60"/>
                  </a:lnTo>
                  <a:lnTo>
                    <a:pt x="52" y="60"/>
                  </a:lnTo>
                  <a:lnTo>
                    <a:pt x="51" y="60"/>
                  </a:lnTo>
                  <a:lnTo>
                    <a:pt x="50" y="61"/>
                  </a:lnTo>
                  <a:lnTo>
                    <a:pt x="47" y="63"/>
                  </a:lnTo>
                  <a:lnTo>
                    <a:pt x="44" y="64"/>
                  </a:lnTo>
                  <a:lnTo>
                    <a:pt x="41" y="64"/>
                  </a:lnTo>
                  <a:lnTo>
                    <a:pt x="37" y="65"/>
                  </a:lnTo>
                  <a:lnTo>
                    <a:pt x="36" y="65"/>
                  </a:lnTo>
                  <a:lnTo>
                    <a:pt x="35" y="65"/>
                  </a:lnTo>
                  <a:lnTo>
                    <a:pt x="34" y="65"/>
                  </a:lnTo>
                  <a:lnTo>
                    <a:pt x="34" y="65"/>
                  </a:lnTo>
                  <a:lnTo>
                    <a:pt x="34" y="65"/>
                  </a:lnTo>
                  <a:lnTo>
                    <a:pt x="31" y="65"/>
                  </a:lnTo>
                  <a:lnTo>
                    <a:pt x="27" y="64"/>
                  </a:lnTo>
                  <a:lnTo>
                    <a:pt x="21" y="63"/>
                  </a:lnTo>
                  <a:lnTo>
                    <a:pt x="16" y="60"/>
                  </a:lnTo>
                  <a:lnTo>
                    <a:pt x="13" y="58"/>
                  </a:lnTo>
                  <a:lnTo>
                    <a:pt x="11" y="56"/>
                  </a:lnTo>
                  <a:lnTo>
                    <a:pt x="8" y="53"/>
                  </a:lnTo>
                  <a:lnTo>
                    <a:pt x="6" y="50"/>
                  </a:lnTo>
                  <a:lnTo>
                    <a:pt x="4" y="48"/>
                  </a:lnTo>
                  <a:lnTo>
                    <a:pt x="3" y="45"/>
                  </a:lnTo>
                  <a:lnTo>
                    <a:pt x="1" y="42"/>
                  </a:lnTo>
                  <a:lnTo>
                    <a:pt x="1" y="39"/>
                  </a:lnTo>
                  <a:lnTo>
                    <a:pt x="0" y="36"/>
                  </a:lnTo>
                  <a:lnTo>
                    <a:pt x="0" y="33"/>
                  </a:lnTo>
                  <a:lnTo>
                    <a:pt x="0" y="29"/>
                  </a:lnTo>
                  <a:lnTo>
                    <a:pt x="1" y="26"/>
                  </a:lnTo>
                  <a:lnTo>
                    <a:pt x="3" y="20"/>
                  </a:lnTo>
                  <a:lnTo>
                    <a:pt x="6" y="14"/>
                  </a:lnTo>
                  <a:lnTo>
                    <a:pt x="11" y="10"/>
                  </a:lnTo>
                  <a:lnTo>
                    <a:pt x="16" y="5"/>
                  </a:lnTo>
                  <a:lnTo>
                    <a:pt x="21" y="2"/>
                  </a:lnTo>
                  <a:lnTo>
                    <a:pt x="27" y="0"/>
                  </a:lnTo>
                  <a:lnTo>
                    <a:pt x="34" y="0"/>
                  </a:lnTo>
                  <a:lnTo>
                    <a:pt x="37" y="0"/>
                  </a:lnTo>
                  <a:lnTo>
                    <a:pt x="41" y="0"/>
                  </a:lnTo>
                  <a:lnTo>
                    <a:pt x="44" y="1"/>
                  </a:lnTo>
                  <a:lnTo>
                    <a:pt x="47" y="2"/>
                  </a:lnTo>
                  <a:lnTo>
                    <a:pt x="50" y="3"/>
                  </a:lnTo>
                  <a:lnTo>
                    <a:pt x="53" y="5"/>
                  </a:lnTo>
                  <a:lnTo>
                    <a:pt x="55" y="7"/>
                  </a:lnTo>
                  <a:lnTo>
                    <a:pt x="58" y="10"/>
                  </a:lnTo>
                  <a:lnTo>
                    <a:pt x="60" y="12"/>
                  </a:lnTo>
                  <a:lnTo>
                    <a:pt x="62" y="14"/>
                  </a:lnTo>
                  <a:lnTo>
                    <a:pt x="64" y="17"/>
                  </a:lnTo>
                  <a:lnTo>
                    <a:pt x="65" y="20"/>
                  </a:lnTo>
                  <a:lnTo>
                    <a:pt x="67" y="23"/>
                  </a:lnTo>
                  <a:lnTo>
                    <a:pt x="68" y="26"/>
                  </a:lnTo>
                  <a:lnTo>
                    <a:pt x="68" y="29"/>
                  </a:lnTo>
                  <a:lnTo>
                    <a:pt x="68" y="33"/>
                  </a:lnTo>
                  <a:lnTo>
                    <a:pt x="68" y="35"/>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Line 68">
              <a:extLst>
                <a:ext uri="{FF2B5EF4-FFF2-40B4-BE49-F238E27FC236}">
                  <a16:creationId xmlns:a16="http://schemas.microsoft.com/office/drawing/2014/main" id="{96C10F9B-0D3D-8CEB-A0A1-09DD6429029A}"/>
                </a:ext>
              </a:extLst>
            </p:cNvPr>
            <p:cNvSpPr>
              <a:spLocks noChangeShapeType="1"/>
            </p:cNvSpPr>
            <p:nvPr/>
          </p:nvSpPr>
          <p:spPr bwMode="auto">
            <a:xfrm flipV="1">
              <a:off x="2025" y="4943"/>
              <a:ext cx="2" cy="20"/>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Line 69">
              <a:extLst>
                <a:ext uri="{FF2B5EF4-FFF2-40B4-BE49-F238E27FC236}">
                  <a16:creationId xmlns:a16="http://schemas.microsoft.com/office/drawing/2014/main" id="{5F68DB83-CFD1-E0C1-819F-184C18E33614}"/>
                </a:ext>
              </a:extLst>
            </p:cNvPr>
            <p:cNvSpPr>
              <a:spLocks noChangeShapeType="1"/>
            </p:cNvSpPr>
            <p:nvPr/>
          </p:nvSpPr>
          <p:spPr bwMode="auto">
            <a:xfrm>
              <a:off x="2001" y="4918"/>
              <a:ext cx="26" cy="9"/>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9" name="Line 70">
              <a:extLst>
                <a:ext uri="{FF2B5EF4-FFF2-40B4-BE49-F238E27FC236}">
                  <a16:creationId xmlns:a16="http://schemas.microsoft.com/office/drawing/2014/main" id="{17D29E22-678F-6998-DB3F-8F3C856C77A8}"/>
                </a:ext>
              </a:extLst>
            </p:cNvPr>
            <p:cNvSpPr>
              <a:spLocks noChangeShapeType="1"/>
            </p:cNvSpPr>
            <p:nvPr/>
          </p:nvSpPr>
          <p:spPr bwMode="auto">
            <a:xfrm flipV="1">
              <a:off x="2027" y="4927"/>
              <a:ext cx="1" cy="16"/>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0" name="Freeform 71">
              <a:extLst>
                <a:ext uri="{FF2B5EF4-FFF2-40B4-BE49-F238E27FC236}">
                  <a16:creationId xmlns:a16="http://schemas.microsoft.com/office/drawing/2014/main" id="{3673BD66-BCCC-B076-398A-CEFD1F83C786}"/>
                </a:ext>
              </a:extLst>
            </p:cNvPr>
            <p:cNvSpPr>
              <a:spLocks/>
            </p:cNvSpPr>
            <p:nvPr/>
          </p:nvSpPr>
          <p:spPr bwMode="auto">
            <a:xfrm>
              <a:off x="1997" y="4918"/>
              <a:ext cx="4" cy="14"/>
            </a:xfrm>
            <a:custGeom>
              <a:avLst/>
              <a:gdLst>
                <a:gd name="T0" fmla="*/ 4 w 4"/>
                <a:gd name="T1" fmla="*/ 0 h 14"/>
                <a:gd name="T2" fmla="*/ 4 w 4"/>
                <a:gd name="T3" fmla="*/ 2 h 14"/>
                <a:gd name="T4" fmla="*/ 4 w 4"/>
                <a:gd name="T5" fmla="*/ 3 h 14"/>
                <a:gd name="T6" fmla="*/ 4 w 4"/>
                <a:gd name="T7" fmla="*/ 4 h 14"/>
                <a:gd name="T8" fmla="*/ 3 w 4"/>
                <a:gd name="T9" fmla="*/ 8 h 14"/>
                <a:gd name="T10" fmla="*/ 1 w 4"/>
                <a:gd name="T11" fmla="*/ 11 h 14"/>
                <a:gd name="T12" fmla="*/ 0 w 4"/>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4" h="14">
                  <a:moveTo>
                    <a:pt x="4" y="0"/>
                  </a:moveTo>
                  <a:lnTo>
                    <a:pt x="4" y="2"/>
                  </a:lnTo>
                  <a:lnTo>
                    <a:pt x="4" y="3"/>
                  </a:lnTo>
                  <a:lnTo>
                    <a:pt x="4" y="4"/>
                  </a:lnTo>
                  <a:lnTo>
                    <a:pt x="3" y="8"/>
                  </a:lnTo>
                  <a:lnTo>
                    <a:pt x="1" y="11"/>
                  </a:lnTo>
                  <a:lnTo>
                    <a:pt x="0" y="14"/>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1" name="Line 72">
              <a:extLst>
                <a:ext uri="{FF2B5EF4-FFF2-40B4-BE49-F238E27FC236}">
                  <a16:creationId xmlns:a16="http://schemas.microsoft.com/office/drawing/2014/main" id="{2021E6D4-6B33-6E69-ADBE-232AB983914B}"/>
                </a:ext>
              </a:extLst>
            </p:cNvPr>
            <p:cNvSpPr>
              <a:spLocks noChangeShapeType="1"/>
            </p:cNvSpPr>
            <p:nvPr/>
          </p:nvSpPr>
          <p:spPr bwMode="auto">
            <a:xfrm>
              <a:off x="1997" y="4932"/>
              <a:ext cx="30" cy="11"/>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2" name="Freeform 73">
              <a:extLst>
                <a:ext uri="{FF2B5EF4-FFF2-40B4-BE49-F238E27FC236}">
                  <a16:creationId xmlns:a16="http://schemas.microsoft.com/office/drawing/2014/main" id="{C30BE03A-2B0C-9BE2-3630-6598CC6CDC0B}"/>
                </a:ext>
              </a:extLst>
            </p:cNvPr>
            <p:cNvSpPr>
              <a:spLocks/>
            </p:cNvSpPr>
            <p:nvPr/>
          </p:nvSpPr>
          <p:spPr bwMode="auto">
            <a:xfrm>
              <a:off x="2006" y="4963"/>
              <a:ext cx="19" cy="48"/>
            </a:xfrm>
            <a:custGeom>
              <a:avLst/>
              <a:gdLst>
                <a:gd name="T0" fmla="*/ 0 w 19"/>
                <a:gd name="T1" fmla="*/ 48 h 48"/>
                <a:gd name="T2" fmla="*/ 7 w 19"/>
                <a:gd name="T3" fmla="*/ 44 h 48"/>
                <a:gd name="T4" fmla="*/ 11 w 19"/>
                <a:gd name="T5" fmla="*/ 9 h 48"/>
                <a:gd name="T6" fmla="*/ 19 w 19"/>
                <a:gd name="T7" fmla="*/ 0 h 48"/>
              </a:gdLst>
              <a:ahLst/>
              <a:cxnLst>
                <a:cxn ang="0">
                  <a:pos x="T0" y="T1"/>
                </a:cxn>
                <a:cxn ang="0">
                  <a:pos x="T2" y="T3"/>
                </a:cxn>
                <a:cxn ang="0">
                  <a:pos x="T4" y="T5"/>
                </a:cxn>
                <a:cxn ang="0">
                  <a:pos x="T6" y="T7"/>
                </a:cxn>
              </a:cxnLst>
              <a:rect l="0" t="0" r="r" b="b"/>
              <a:pathLst>
                <a:path w="19" h="48">
                  <a:moveTo>
                    <a:pt x="0" y="48"/>
                  </a:moveTo>
                  <a:lnTo>
                    <a:pt x="7" y="44"/>
                  </a:lnTo>
                  <a:lnTo>
                    <a:pt x="11" y="9"/>
                  </a:lnTo>
                  <a:lnTo>
                    <a:pt x="19"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3" name="Freeform 74">
              <a:extLst>
                <a:ext uri="{FF2B5EF4-FFF2-40B4-BE49-F238E27FC236}">
                  <a16:creationId xmlns:a16="http://schemas.microsoft.com/office/drawing/2014/main" id="{5E1545C6-2236-DB9A-3DC3-8A2E521E0BFF}"/>
                </a:ext>
              </a:extLst>
            </p:cNvPr>
            <p:cNvSpPr>
              <a:spLocks/>
            </p:cNvSpPr>
            <p:nvPr/>
          </p:nvSpPr>
          <p:spPr bwMode="auto">
            <a:xfrm>
              <a:off x="2021" y="4963"/>
              <a:ext cx="6" cy="44"/>
            </a:xfrm>
            <a:custGeom>
              <a:avLst/>
              <a:gdLst>
                <a:gd name="T0" fmla="*/ 0 w 6"/>
                <a:gd name="T1" fmla="*/ 44 h 44"/>
                <a:gd name="T2" fmla="*/ 6 w 6"/>
                <a:gd name="T3" fmla="*/ 35 h 44"/>
                <a:gd name="T4" fmla="*/ 5 w 6"/>
                <a:gd name="T5" fmla="*/ 0 h 44"/>
              </a:gdLst>
              <a:ahLst/>
              <a:cxnLst>
                <a:cxn ang="0">
                  <a:pos x="T0" y="T1"/>
                </a:cxn>
                <a:cxn ang="0">
                  <a:pos x="T2" y="T3"/>
                </a:cxn>
                <a:cxn ang="0">
                  <a:pos x="T4" y="T5"/>
                </a:cxn>
              </a:cxnLst>
              <a:rect l="0" t="0" r="r" b="b"/>
              <a:pathLst>
                <a:path w="6" h="44">
                  <a:moveTo>
                    <a:pt x="0" y="44"/>
                  </a:moveTo>
                  <a:lnTo>
                    <a:pt x="6" y="35"/>
                  </a:lnTo>
                  <a:lnTo>
                    <a:pt x="5"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4" name="Freeform 75">
              <a:extLst>
                <a:ext uri="{FF2B5EF4-FFF2-40B4-BE49-F238E27FC236}">
                  <a16:creationId xmlns:a16="http://schemas.microsoft.com/office/drawing/2014/main" id="{E19AE4F0-4CEF-86CE-D805-46261607A654}"/>
                </a:ext>
              </a:extLst>
            </p:cNvPr>
            <p:cNvSpPr>
              <a:spLocks/>
            </p:cNvSpPr>
            <p:nvPr/>
          </p:nvSpPr>
          <p:spPr bwMode="auto">
            <a:xfrm>
              <a:off x="1734" y="4809"/>
              <a:ext cx="67" cy="65"/>
            </a:xfrm>
            <a:custGeom>
              <a:avLst/>
              <a:gdLst>
                <a:gd name="T0" fmla="*/ 55 w 67"/>
                <a:gd name="T1" fmla="*/ 58 h 65"/>
                <a:gd name="T2" fmla="*/ 51 w 67"/>
                <a:gd name="T3" fmla="*/ 60 h 65"/>
                <a:gd name="T4" fmla="*/ 49 w 67"/>
                <a:gd name="T5" fmla="*/ 61 h 65"/>
                <a:gd name="T6" fmla="*/ 45 w 67"/>
                <a:gd name="T7" fmla="*/ 63 h 65"/>
                <a:gd name="T8" fmla="*/ 43 w 67"/>
                <a:gd name="T9" fmla="*/ 64 h 65"/>
                <a:gd name="T10" fmla="*/ 37 w 67"/>
                <a:gd name="T11" fmla="*/ 65 h 65"/>
                <a:gd name="T12" fmla="*/ 30 w 67"/>
                <a:gd name="T13" fmla="*/ 65 h 65"/>
                <a:gd name="T14" fmla="*/ 23 w 67"/>
                <a:gd name="T15" fmla="*/ 64 h 65"/>
                <a:gd name="T16" fmla="*/ 17 w 67"/>
                <a:gd name="T17" fmla="*/ 61 h 65"/>
                <a:gd name="T18" fmla="*/ 12 w 67"/>
                <a:gd name="T19" fmla="*/ 58 h 65"/>
                <a:gd name="T20" fmla="*/ 7 w 67"/>
                <a:gd name="T21" fmla="*/ 53 h 65"/>
                <a:gd name="T22" fmla="*/ 3 w 67"/>
                <a:gd name="T23" fmla="*/ 48 h 65"/>
                <a:gd name="T24" fmla="*/ 1 w 67"/>
                <a:gd name="T25" fmla="*/ 42 h 65"/>
                <a:gd name="T26" fmla="*/ 0 w 67"/>
                <a:gd name="T27" fmla="*/ 35 h 65"/>
                <a:gd name="T28" fmla="*/ 0 w 67"/>
                <a:gd name="T29" fmla="*/ 26 h 65"/>
                <a:gd name="T30" fmla="*/ 3 w 67"/>
                <a:gd name="T31" fmla="*/ 17 h 65"/>
                <a:gd name="T32" fmla="*/ 9 w 67"/>
                <a:gd name="T33" fmla="*/ 9 h 65"/>
                <a:gd name="T34" fmla="*/ 17 w 67"/>
                <a:gd name="T35" fmla="*/ 3 h 65"/>
                <a:gd name="T36" fmla="*/ 23 w 67"/>
                <a:gd name="T37" fmla="*/ 1 h 65"/>
                <a:gd name="T38" fmla="*/ 34 w 67"/>
                <a:gd name="T39" fmla="*/ 0 h 65"/>
                <a:gd name="T40" fmla="*/ 40 w 67"/>
                <a:gd name="T41" fmla="*/ 0 h 65"/>
                <a:gd name="T42" fmla="*/ 46 w 67"/>
                <a:gd name="T43" fmla="*/ 2 h 65"/>
                <a:gd name="T44" fmla="*/ 52 w 67"/>
                <a:gd name="T45" fmla="*/ 5 h 65"/>
                <a:gd name="T46" fmla="*/ 58 w 67"/>
                <a:gd name="T47" fmla="*/ 9 h 65"/>
                <a:gd name="T48" fmla="*/ 62 w 67"/>
                <a:gd name="T49" fmla="*/ 14 h 65"/>
                <a:gd name="T50" fmla="*/ 65 w 67"/>
                <a:gd name="T51" fmla="*/ 20 h 65"/>
                <a:gd name="T52" fmla="*/ 67 w 67"/>
                <a:gd name="T53" fmla="*/ 29 h 65"/>
                <a:gd name="T54" fmla="*/ 67 w 67"/>
                <a:gd name="T55" fmla="*/ 32 h 65"/>
                <a:gd name="T56" fmla="*/ 67 w 67"/>
                <a:gd name="T57" fmla="*/ 33 h 65"/>
                <a:gd name="T58" fmla="*/ 67 w 67"/>
                <a:gd name="T59" fmla="*/ 35 h 65"/>
                <a:gd name="T60" fmla="*/ 66 w 67"/>
                <a:gd name="T61" fmla="*/ 42 h 65"/>
                <a:gd name="T62" fmla="*/ 64 w 67"/>
                <a:gd name="T63" fmla="*/ 46 h 65"/>
                <a:gd name="T64" fmla="*/ 63 w 67"/>
                <a:gd name="T65" fmla="*/ 48 h 65"/>
                <a:gd name="T66" fmla="*/ 62 w 67"/>
                <a:gd name="T67" fmla="*/ 49 h 65"/>
                <a:gd name="T68" fmla="*/ 60 w 67"/>
                <a:gd name="T69" fmla="*/ 5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7" h="65">
                  <a:moveTo>
                    <a:pt x="58" y="56"/>
                  </a:moveTo>
                  <a:lnTo>
                    <a:pt x="55" y="58"/>
                  </a:lnTo>
                  <a:lnTo>
                    <a:pt x="52" y="60"/>
                  </a:lnTo>
                  <a:lnTo>
                    <a:pt x="51" y="60"/>
                  </a:lnTo>
                  <a:lnTo>
                    <a:pt x="51" y="60"/>
                  </a:lnTo>
                  <a:lnTo>
                    <a:pt x="49" y="61"/>
                  </a:lnTo>
                  <a:lnTo>
                    <a:pt x="46" y="63"/>
                  </a:lnTo>
                  <a:lnTo>
                    <a:pt x="45" y="63"/>
                  </a:lnTo>
                  <a:lnTo>
                    <a:pt x="44" y="63"/>
                  </a:lnTo>
                  <a:lnTo>
                    <a:pt x="43" y="64"/>
                  </a:lnTo>
                  <a:lnTo>
                    <a:pt x="40" y="65"/>
                  </a:lnTo>
                  <a:lnTo>
                    <a:pt x="37" y="65"/>
                  </a:lnTo>
                  <a:lnTo>
                    <a:pt x="34" y="65"/>
                  </a:lnTo>
                  <a:lnTo>
                    <a:pt x="30" y="65"/>
                  </a:lnTo>
                  <a:lnTo>
                    <a:pt x="27" y="65"/>
                  </a:lnTo>
                  <a:lnTo>
                    <a:pt x="23" y="64"/>
                  </a:lnTo>
                  <a:lnTo>
                    <a:pt x="20" y="63"/>
                  </a:lnTo>
                  <a:lnTo>
                    <a:pt x="17" y="61"/>
                  </a:lnTo>
                  <a:lnTo>
                    <a:pt x="15" y="60"/>
                  </a:lnTo>
                  <a:lnTo>
                    <a:pt x="12" y="58"/>
                  </a:lnTo>
                  <a:lnTo>
                    <a:pt x="9" y="56"/>
                  </a:lnTo>
                  <a:lnTo>
                    <a:pt x="7" y="53"/>
                  </a:lnTo>
                  <a:lnTo>
                    <a:pt x="5" y="50"/>
                  </a:lnTo>
                  <a:lnTo>
                    <a:pt x="3" y="48"/>
                  </a:lnTo>
                  <a:lnTo>
                    <a:pt x="2" y="45"/>
                  </a:lnTo>
                  <a:lnTo>
                    <a:pt x="1" y="42"/>
                  </a:lnTo>
                  <a:lnTo>
                    <a:pt x="0" y="39"/>
                  </a:lnTo>
                  <a:lnTo>
                    <a:pt x="0" y="35"/>
                  </a:lnTo>
                  <a:lnTo>
                    <a:pt x="0" y="32"/>
                  </a:lnTo>
                  <a:lnTo>
                    <a:pt x="0" y="26"/>
                  </a:lnTo>
                  <a:lnTo>
                    <a:pt x="2" y="20"/>
                  </a:lnTo>
                  <a:lnTo>
                    <a:pt x="3" y="17"/>
                  </a:lnTo>
                  <a:lnTo>
                    <a:pt x="5" y="14"/>
                  </a:lnTo>
                  <a:lnTo>
                    <a:pt x="9" y="9"/>
                  </a:lnTo>
                  <a:lnTo>
                    <a:pt x="15" y="5"/>
                  </a:lnTo>
                  <a:lnTo>
                    <a:pt x="17" y="3"/>
                  </a:lnTo>
                  <a:lnTo>
                    <a:pt x="20" y="2"/>
                  </a:lnTo>
                  <a:lnTo>
                    <a:pt x="23" y="1"/>
                  </a:lnTo>
                  <a:lnTo>
                    <a:pt x="27" y="0"/>
                  </a:lnTo>
                  <a:lnTo>
                    <a:pt x="34" y="0"/>
                  </a:lnTo>
                  <a:lnTo>
                    <a:pt x="37" y="0"/>
                  </a:lnTo>
                  <a:lnTo>
                    <a:pt x="40" y="0"/>
                  </a:lnTo>
                  <a:lnTo>
                    <a:pt x="43" y="1"/>
                  </a:lnTo>
                  <a:lnTo>
                    <a:pt x="46" y="2"/>
                  </a:lnTo>
                  <a:lnTo>
                    <a:pt x="49" y="3"/>
                  </a:lnTo>
                  <a:lnTo>
                    <a:pt x="52" y="5"/>
                  </a:lnTo>
                  <a:lnTo>
                    <a:pt x="55" y="7"/>
                  </a:lnTo>
                  <a:lnTo>
                    <a:pt x="58" y="9"/>
                  </a:lnTo>
                  <a:lnTo>
                    <a:pt x="60" y="12"/>
                  </a:lnTo>
                  <a:lnTo>
                    <a:pt x="62" y="14"/>
                  </a:lnTo>
                  <a:lnTo>
                    <a:pt x="63" y="17"/>
                  </a:lnTo>
                  <a:lnTo>
                    <a:pt x="65" y="20"/>
                  </a:lnTo>
                  <a:lnTo>
                    <a:pt x="67" y="26"/>
                  </a:lnTo>
                  <a:lnTo>
                    <a:pt x="67" y="29"/>
                  </a:lnTo>
                  <a:lnTo>
                    <a:pt x="67" y="32"/>
                  </a:lnTo>
                  <a:lnTo>
                    <a:pt x="67" y="32"/>
                  </a:lnTo>
                  <a:lnTo>
                    <a:pt x="67" y="32"/>
                  </a:lnTo>
                  <a:lnTo>
                    <a:pt x="67" y="33"/>
                  </a:lnTo>
                  <a:lnTo>
                    <a:pt x="67" y="34"/>
                  </a:lnTo>
                  <a:lnTo>
                    <a:pt x="67" y="35"/>
                  </a:lnTo>
                  <a:lnTo>
                    <a:pt x="67" y="39"/>
                  </a:lnTo>
                  <a:lnTo>
                    <a:pt x="66" y="42"/>
                  </a:lnTo>
                  <a:lnTo>
                    <a:pt x="65" y="45"/>
                  </a:lnTo>
                  <a:lnTo>
                    <a:pt x="64" y="46"/>
                  </a:lnTo>
                  <a:lnTo>
                    <a:pt x="64" y="47"/>
                  </a:lnTo>
                  <a:lnTo>
                    <a:pt x="63" y="48"/>
                  </a:lnTo>
                  <a:lnTo>
                    <a:pt x="62" y="49"/>
                  </a:lnTo>
                  <a:lnTo>
                    <a:pt x="62" y="49"/>
                  </a:lnTo>
                  <a:lnTo>
                    <a:pt x="62" y="50"/>
                  </a:lnTo>
                  <a:lnTo>
                    <a:pt x="60" y="53"/>
                  </a:lnTo>
                  <a:lnTo>
                    <a:pt x="58" y="56"/>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5" name="Freeform 76">
              <a:extLst>
                <a:ext uri="{FF2B5EF4-FFF2-40B4-BE49-F238E27FC236}">
                  <a16:creationId xmlns:a16="http://schemas.microsoft.com/office/drawing/2014/main" id="{322873F0-1793-BB59-818C-4F9DD833A527}"/>
                </a:ext>
              </a:extLst>
            </p:cNvPr>
            <p:cNvSpPr>
              <a:spLocks/>
            </p:cNvSpPr>
            <p:nvPr/>
          </p:nvSpPr>
          <p:spPr bwMode="auto">
            <a:xfrm>
              <a:off x="1844" y="4809"/>
              <a:ext cx="67" cy="64"/>
            </a:xfrm>
            <a:custGeom>
              <a:avLst/>
              <a:gdLst>
                <a:gd name="T0" fmla="*/ 0 w 67"/>
                <a:gd name="T1" fmla="*/ 28 h 64"/>
                <a:gd name="T2" fmla="*/ 2 w 67"/>
                <a:gd name="T3" fmla="*/ 19 h 64"/>
                <a:gd name="T4" fmla="*/ 9 w 67"/>
                <a:gd name="T5" fmla="*/ 9 h 64"/>
                <a:gd name="T6" fmla="*/ 17 w 67"/>
                <a:gd name="T7" fmla="*/ 3 h 64"/>
                <a:gd name="T8" fmla="*/ 23 w 67"/>
                <a:gd name="T9" fmla="*/ 1 h 64"/>
                <a:gd name="T10" fmla="*/ 33 w 67"/>
                <a:gd name="T11" fmla="*/ 0 h 64"/>
                <a:gd name="T12" fmla="*/ 40 w 67"/>
                <a:gd name="T13" fmla="*/ 0 h 64"/>
                <a:gd name="T14" fmla="*/ 47 w 67"/>
                <a:gd name="T15" fmla="*/ 2 h 64"/>
                <a:gd name="T16" fmla="*/ 52 w 67"/>
                <a:gd name="T17" fmla="*/ 5 h 64"/>
                <a:gd name="T18" fmla="*/ 58 w 67"/>
                <a:gd name="T19" fmla="*/ 9 h 64"/>
                <a:gd name="T20" fmla="*/ 62 w 67"/>
                <a:gd name="T21" fmla="*/ 14 h 64"/>
                <a:gd name="T22" fmla="*/ 67 w 67"/>
                <a:gd name="T23" fmla="*/ 25 h 64"/>
                <a:gd name="T24" fmla="*/ 67 w 67"/>
                <a:gd name="T25" fmla="*/ 32 h 64"/>
                <a:gd name="T26" fmla="*/ 67 w 67"/>
                <a:gd name="T27" fmla="*/ 38 h 64"/>
                <a:gd name="T28" fmla="*/ 65 w 67"/>
                <a:gd name="T29" fmla="*/ 44 h 64"/>
                <a:gd name="T30" fmla="*/ 63 w 67"/>
                <a:gd name="T31" fmla="*/ 47 h 64"/>
                <a:gd name="T32" fmla="*/ 62 w 67"/>
                <a:gd name="T33" fmla="*/ 49 h 64"/>
                <a:gd name="T34" fmla="*/ 58 w 67"/>
                <a:gd name="T35" fmla="*/ 54 h 64"/>
                <a:gd name="T36" fmla="*/ 52 w 67"/>
                <a:gd name="T37" fmla="*/ 58 h 64"/>
                <a:gd name="T38" fmla="*/ 47 w 67"/>
                <a:gd name="T39" fmla="*/ 61 h 64"/>
                <a:gd name="T40" fmla="*/ 44 w 67"/>
                <a:gd name="T41" fmla="*/ 62 h 64"/>
                <a:gd name="T42" fmla="*/ 40 w 67"/>
                <a:gd name="T43" fmla="*/ 63 h 64"/>
                <a:gd name="T44" fmla="*/ 35 w 67"/>
                <a:gd name="T45" fmla="*/ 64 h 64"/>
                <a:gd name="T46" fmla="*/ 34 w 67"/>
                <a:gd name="T47" fmla="*/ 64 h 64"/>
                <a:gd name="T48" fmla="*/ 33 w 67"/>
                <a:gd name="T49" fmla="*/ 64 h 64"/>
                <a:gd name="T50" fmla="*/ 27 w 67"/>
                <a:gd name="T51" fmla="*/ 63 h 64"/>
                <a:gd name="T52" fmla="*/ 20 w 67"/>
                <a:gd name="T53" fmla="*/ 61 h 64"/>
                <a:gd name="T54" fmla="*/ 15 w 67"/>
                <a:gd name="T55" fmla="*/ 58 h 64"/>
                <a:gd name="T56" fmla="*/ 9 w 67"/>
                <a:gd name="T57" fmla="*/ 54 h 64"/>
                <a:gd name="T58" fmla="*/ 5 w 67"/>
                <a:gd name="T59" fmla="*/ 49 h 64"/>
                <a:gd name="T60" fmla="*/ 2 w 67"/>
                <a:gd name="T61" fmla="*/ 44 h 64"/>
                <a:gd name="T62" fmla="*/ 0 w 67"/>
                <a:gd name="T63" fmla="*/ 38 h 64"/>
                <a:gd name="T64" fmla="*/ 0 w 67"/>
                <a:gd name="T65"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7" h="64">
                  <a:moveTo>
                    <a:pt x="0" y="32"/>
                  </a:moveTo>
                  <a:lnTo>
                    <a:pt x="0" y="28"/>
                  </a:lnTo>
                  <a:lnTo>
                    <a:pt x="0" y="25"/>
                  </a:lnTo>
                  <a:lnTo>
                    <a:pt x="2" y="19"/>
                  </a:lnTo>
                  <a:lnTo>
                    <a:pt x="5" y="14"/>
                  </a:lnTo>
                  <a:lnTo>
                    <a:pt x="9" y="9"/>
                  </a:lnTo>
                  <a:lnTo>
                    <a:pt x="15" y="5"/>
                  </a:lnTo>
                  <a:lnTo>
                    <a:pt x="17" y="3"/>
                  </a:lnTo>
                  <a:lnTo>
                    <a:pt x="20" y="2"/>
                  </a:lnTo>
                  <a:lnTo>
                    <a:pt x="23" y="1"/>
                  </a:lnTo>
                  <a:lnTo>
                    <a:pt x="27" y="0"/>
                  </a:lnTo>
                  <a:lnTo>
                    <a:pt x="33" y="0"/>
                  </a:lnTo>
                  <a:lnTo>
                    <a:pt x="37" y="0"/>
                  </a:lnTo>
                  <a:lnTo>
                    <a:pt x="40" y="0"/>
                  </a:lnTo>
                  <a:lnTo>
                    <a:pt x="43" y="1"/>
                  </a:lnTo>
                  <a:lnTo>
                    <a:pt x="47" y="2"/>
                  </a:lnTo>
                  <a:lnTo>
                    <a:pt x="49" y="3"/>
                  </a:lnTo>
                  <a:lnTo>
                    <a:pt x="52" y="5"/>
                  </a:lnTo>
                  <a:lnTo>
                    <a:pt x="55" y="6"/>
                  </a:lnTo>
                  <a:lnTo>
                    <a:pt x="58" y="9"/>
                  </a:lnTo>
                  <a:lnTo>
                    <a:pt x="60" y="11"/>
                  </a:lnTo>
                  <a:lnTo>
                    <a:pt x="62" y="14"/>
                  </a:lnTo>
                  <a:lnTo>
                    <a:pt x="65" y="19"/>
                  </a:lnTo>
                  <a:lnTo>
                    <a:pt x="67" y="25"/>
                  </a:lnTo>
                  <a:lnTo>
                    <a:pt x="67" y="28"/>
                  </a:lnTo>
                  <a:lnTo>
                    <a:pt x="67" y="32"/>
                  </a:lnTo>
                  <a:lnTo>
                    <a:pt x="67" y="35"/>
                  </a:lnTo>
                  <a:lnTo>
                    <a:pt x="67" y="38"/>
                  </a:lnTo>
                  <a:lnTo>
                    <a:pt x="66" y="41"/>
                  </a:lnTo>
                  <a:lnTo>
                    <a:pt x="65" y="44"/>
                  </a:lnTo>
                  <a:lnTo>
                    <a:pt x="64" y="46"/>
                  </a:lnTo>
                  <a:lnTo>
                    <a:pt x="63" y="47"/>
                  </a:lnTo>
                  <a:lnTo>
                    <a:pt x="62" y="48"/>
                  </a:lnTo>
                  <a:lnTo>
                    <a:pt x="62" y="49"/>
                  </a:lnTo>
                  <a:lnTo>
                    <a:pt x="60" y="51"/>
                  </a:lnTo>
                  <a:lnTo>
                    <a:pt x="58" y="54"/>
                  </a:lnTo>
                  <a:lnTo>
                    <a:pt x="55" y="56"/>
                  </a:lnTo>
                  <a:lnTo>
                    <a:pt x="52" y="58"/>
                  </a:lnTo>
                  <a:lnTo>
                    <a:pt x="49" y="60"/>
                  </a:lnTo>
                  <a:lnTo>
                    <a:pt x="47" y="61"/>
                  </a:lnTo>
                  <a:lnTo>
                    <a:pt x="45" y="62"/>
                  </a:lnTo>
                  <a:lnTo>
                    <a:pt x="44" y="62"/>
                  </a:lnTo>
                  <a:lnTo>
                    <a:pt x="43" y="62"/>
                  </a:lnTo>
                  <a:lnTo>
                    <a:pt x="40" y="63"/>
                  </a:lnTo>
                  <a:lnTo>
                    <a:pt x="37" y="64"/>
                  </a:lnTo>
                  <a:lnTo>
                    <a:pt x="35" y="64"/>
                  </a:lnTo>
                  <a:lnTo>
                    <a:pt x="34" y="64"/>
                  </a:lnTo>
                  <a:lnTo>
                    <a:pt x="34" y="64"/>
                  </a:lnTo>
                  <a:lnTo>
                    <a:pt x="33" y="64"/>
                  </a:lnTo>
                  <a:lnTo>
                    <a:pt x="33" y="64"/>
                  </a:lnTo>
                  <a:lnTo>
                    <a:pt x="30" y="64"/>
                  </a:lnTo>
                  <a:lnTo>
                    <a:pt x="27" y="63"/>
                  </a:lnTo>
                  <a:lnTo>
                    <a:pt x="23" y="62"/>
                  </a:lnTo>
                  <a:lnTo>
                    <a:pt x="20" y="61"/>
                  </a:lnTo>
                  <a:lnTo>
                    <a:pt x="17" y="60"/>
                  </a:lnTo>
                  <a:lnTo>
                    <a:pt x="15" y="58"/>
                  </a:lnTo>
                  <a:lnTo>
                    <a:pt x="12" y="56"/>
                  </a:lnTo>
                  <a:lnTo>
                    <a:pt x="9" y="54"/>
                  </a:lnTo>
                  <a:lnTo>
                    <a:pt x="7" y="51"/>
                  </a:lnTo>
                  <a:lnTo>
                    <a:pt x="5" y="49"/>
                  </a:lnTo>
                  <a:lnTo>
                    <a:pt x="3" y="46"/>
                  </a:lnTo>
                  <a:lnTo>
                    <a:pt x="2" y="44"/>
                  </a:lnTo>
                  <a:lnTo>
                    <a:pt x="1" y="41"/>
                  </a:lnTo>
                  <a:lnTo>
                    <a:pt x="0" y="38"/>
                  </a:lnTo>
                  <a:lnTo>
                    <a:pt x="0" y="35"/>
                  </a:lnTo>
                  <a:lnTo>
                    <a:pt x="0" y="32"/>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6" name="Freeform 77">
              <a:extLst>
                <a:ext uri="{FF2B5EF4-FFF2-40B4-BE49-F238E27FC236}">
                  <a16:creationId xmlns:a16="http://schemas.microsoft.com/office/drawing/2014/main" id="{D044936B-A775-223B-0860-7988A26541FF}"/>
                </a:ext>
              </a:extLst>
            </p:cNvPr>
            <p:cNvSpPr>
              <a:spLocks/>
            </p:cNvSpPr>
            <p:nvPr/>
          </p:nvSpPr>
          <p:spPr bwMode="auto">
            <a:xfrm>
              <a:off x="1629" y="4864"/>
              <a:ext cx="68" cy="64"/>
            </a:xfrm>
            <a:custGeom>
              <a:avLst/>
              <a:gdLst>
                <a:gd name="T0" fmla="*/ 37 w 68"/>
                <a:gd name="T1" fmla="*/ 0 h 64"/>
                <a:gd name="T2" fmla="*/ 44 w 68"/>
                <a:gd name="T3" fmla="*/ 1 h 64"/>
                <a:gd name="T4" fmla="*/ 50 w 68"/>
                <a:gd name="T5" fmla="*/ 4 h 64"/>
                <a:gd name="T6" fmla="*/ 55 w 68"/>
                <a:gd name="T7" fmla="*/ 7 h 64"/>
                <a:gd name="T8" fmla="*/ 60 w 68"/>
                <a:gd name="T9" fmla="*/ 12 h 64"/>
                <a:gd name="T10" fmla="*/ 64 w 68"/>
                <a:gd name="T11" fmla="*/ 17 h 64"/>
                <a:gd name="T12" fmla="*/ 66 w 68"/>
                <a:gd name="T13" fmla="*/ 22 h 64"/>
                <a:gd name="T14" fmla="*/ 68 w 68"/>
                <a:gd name="T15" fmla="*/ 32 h 64"/>
                <a:gd name="T16" fmla="*/ 67 w 68"/>
                <a:gd name="T17" fmla="*/ 38 h 64"/>
                <a:gd name="T18" fmla="*/ 66 w 68"/>
                <a:gd name="T19" fmla="*/ 42 h 64"/>
                <a:gd name="T20" fmla="*/ 65 w 68"/>
                <a:gd name="T21" fmla="*/ 44 h 64"/>
                <a:gd name="T22" fmla="*/ 63 w 68"/>
                <a:gd name="T23" fmla="*/ 48 h 64"/>
                <a:gd name="T24" fmla="*/ 62 w 68"/>
                <a:gd name="T25" fmla="*/ 49 h 64"/>
                <a:gd name="T26" fmla="*/ 58 w 68"/>
                <a:gd name="T27" fmla="*/ 55 h 64"/>
                <a:gd name="T28" fmla="*/ 53 w 68"/>
                <a:gd name="T29" fmla="*/ 59 h 64"/>
                <a:gd name="T30" fmla="*/ 47 w 68"/>
                <a:gd name="T31" fmla="*/ 62 h 64"/>
                <a:gd name="T32" fmla="*/ 44 w 68"/>
                <a:gd name="T33" fmla="*/ 62 h 64"/>
                <a:gd name="T34" fmla="*/ 40 w 68"/>
                <a:gd name="T35" fmla="*/ 64 h 64"/>
                <a:gd name="T36" fmla="*/ 35 w 68"/>
                <a:gd name="T37" fmla="*/ 64 h 64"/>
                <a:gd name="T38" fmla="*/ 34 w 68"/>
                <a:gd name="T39" fmla="*/ 64 h 64"/>
                <a:gd name="T40" fmla="*/ 34 w 68"/>
                <a:gd name="T41" fmla="*/ 64 h 64"/>
                <a:gd name="T42" fmla="*/ 27 w 68"/>
                <a:gd name="T43" fmla="*/ 64 h 64"/>
                <a:gd name="T44" fmla="*/ 21 w 68"/>
                <a:gd name="T45" fmla="*/ 62 h 64"/>
                <a:gd name="T46" fmla="*/ 15 w 68"/>
                <a:gd name="T47" fmla="*/ 59 h 64"/>
                <a:gd name="T48" fmla="*/ 10 w 68"/>
                <a:gd name="T49" fmla="*/ 55 h 64"/>
                <a:gd name="T50" fmla="*/ 5 w 68"/>
                <a:gd name="T51" fmla="*/ 49 h 64"/>
                <a:gd name="T52" fmla="*/ 2 w 68"/>
                <a:gd name="T53" fmla="*/ 44 h 64"/>
                <a:gd name="T54" fmla="*/ 0 w 68"/>
                <a:gd name="T55" fmla="*/ 38 h 64"/>
                <a:gd name="T56" fmla="*/ 0 w 68"/>
                <a:gd name="T57" fmla="*/ 32 h 64"/>
                <a:gd name="T58" fmla="*/ 1 w 68"/>
                <a:gd name="T59" fmla="*/ 22 h 64"/>
                <a:gd name="T60" fmla="*/ 4 w 68"/>
                <a:gd name="T61" fmla="*/ 17 h 64"/>
                <a:gd name="T62" fmla="*/ 10 w 68"/>
                <a:gd name="T63" fmla="*/ 9 h 64"/>
                <a:gd name="T64" fmla="*/ 18 w 68"/>
                <a:gd name="T65" fmla="*/ 4 h 64"/>
                <a:gd name="T66" fmla="*/ 24 w 68"/>
                <a:gd name="T67" fmla="*/ 1 h 64"/>
                <a:gd name="T68" fmla="*/ 34 w 68"/>
                <a:gd name="T69"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8" h="64">
                  <a:moveTo>
                    <a:pt x="34" y="0"/>
                  </a:moveTo>
                  <a:lnTo>
                    <a:pt x="37" y="0"/>
                  </a:lnTo>
                  <a:lnTo>
                    <a:pt x="40" y="1"/>
                  </a:lnTo>
                  <a:lnTo>
                    <a:pt x="44" y="1"/>
                  </a:lnTo>
                  <a:lnTo>
                    <a:pt x="47" y="2"/>
                  </a:lnTo>
                  <a:lnTo>
                    <a:pt x="50" y="4"/>
                  </a:lnTo>
                  <a:lnTo>
                    <a:pt x="53" y="5"/>
                  </a:lnTo>
                  <a:lnTo>
                    <a:pt x="55" y="7"/>
                  </a:lnTo>
                  <a:lnTo>
                    <a:pt x="58" y="9"/>
                  </a:lnTo>
                  <a:lnTo>
                    <a:pt x="60" y="12"/>
                  </a:lnTo>
                  <a:lnTo>
                    <a:pt x="62" y="14"/>
                  </a:lnTo>
                  <a:lnTo>
                    <a:pt x="64" y="17"/>
                  </a:lnTo>
                  <a:lnTo>
                    <a:pt x="65" y="20"/>
                  </a:lnTo>
                  <a:lnTo>
                    <a:pt x="66" y="22"/>
                  </a:lnTo>
                  <a:lnTo>
                    <a:pt x="67" y="26"/>
                  </a:lnTo>
                  <a:lnTo>
                    <a:pt x="68" y="32"/>
                  </a:lnTo>
                  <a:lnTo>
                    <a:pt x="68" y="35"/>
                  </a:lnTo>
                  <a:lnTo>
                    <a:pt x="67" y="38"/>
                  </a:lnTo>
                  <a:lnTo>
                    <a:pt x="66" y="41"/>
                  </a:lnTo>
                  <a:lnTo>
                    <a:pt x="66" y="42"/>
                  </a:lnTo>
                  <a:lnTo>
                    <a:pt x="66" y="43"/>
                  </a:lnTo>
                  <a:lnTo>
                    <a:pt x="65" y="44"/>
                  </a:lnTo>
                  <a:lnTo>
                    <a:pt x="64" y="47"/>
                  </a:lnTo>
                  <a:lnTo>
                    <a:pt x="63" y="48"/>
                  </a:lnTo>
                  <a:lnTo>
                    <a:pt x="62" y="49"/>
                  </a:lnTo>
                  <a:lnTo>
                    <a:pt x="62" y="49"/>
                  </a:lnTo>
                  <a:lnTo>
                    <a:pt x="60" y="52"/>
                  </a:lnTo>
                  <a:lnTo>
                    <a:pt x="58" y="55"/>
                  </a:lnTo>
                  <a:lnTo>
                    <a:pt x="55" y="57"/>
                  </a:lnTo>
                  <a:lnTo>
                    <a:pt x="53" y="59"/>
                  </a:lnTo>
                  <a:lnTo>
                    <a:pt x="50" y="60"/>
                  </a:lnTo>
                  <a:lnTo>
                    <a:pt x="47" y="62"/>
                  </a:lnTo>
                  <a:lnTo>
                    <a:pt x="45" y="62"/>
                  </a:lnTo>
                  <a:lnTo>
                    <a:pt x="44" y="62"/>
                  </a:lnTo>
                  <a:lnTo>
                    <a:pt x="44" y="63"/>
                  </a:lnTo>
                  <a:lnTo>
                    <a:pt x="40" y="64"/>
                  </a:lnTo>
                  <a:lnTo>
                    <a:pt x="37" y="64"/>
                  </a:lnTo>
                  <a:lnTo>
                    <a:pt x="35" y="64"/>
                  </a:lnTo>
                  <a:lnTo>
                    <a:pt x="35" y="64"/>
                  </a:lnTo>
                  <a:lnTo>
                    <a:pt x="34" y="64"/>
                  </a:lnTo>
                  <a:lnTo>
                    <a:pt x="34" y="64"/>
                  </a:lnTo>
                  <a:lnTo>
                    <a:pt x="34" y="64"/>
                  </a:lnTo>
                  <a:lnTo>
                    <a:pt x="30" y="64"/>
                  </a:lnTo>
                  <a:lnTo>
                    <a:pt x="27" y="64"/>
                  </a:lnTo>
                  <a:lnTo>
                    <a:pt x="24" y="63"/>
                  </a:lnTo>
                  <a:lnTo>
                    <a:pt x="21" y="62"/>
                  </a:lnTo>
                  <a:lnTo>
                    <a:pt x="18" y="60"/>
                  </a:lnTo>
                  <a:lnTo>
                    <a:pt x="15" y="59"/>
                  </a:lnTo>
                  <a:lnTo>
                    <a:pt x="12" y="57"/>
                  </a:lnTo>
                  <a:lnTo>
                    <a:pt x="10" y="55"/>
                  </a:lnTo>
                  <a:lnTo>
                    <a:pt x="7" y="52"/>
                  </a:lnTo>
                  <a:lnTo>
                    <a:pt x="5" y="49"/>
                  </a:lnTo>
                  <a:lnTo>
                    <a:pt x="4" y="47"/>
                  </a:lnTo>
                  <a:lnTo>
                    <a:pt x="2" y="44"/>
                  </a:lnTo>
                  <a:lnTo>
                    <a:pt x="1" y="41"/>
                  </a:lnTo>
                  <a:lnTo>
                    <a:pt x="0" y="38"/>
                  </a:lnTo>
                  <a:lnTo>
                    <a:pt x="0" y="35"/>
                  </a:lnTo>
                  <a:lnTo>
                    <a:pt x="0" y="32"/>
                  </a:lnTo>
                  <a:lnTo>
                    <a:pt x="0" y="26"/>
                  </a:lnTo>
                  <a:lnTo>
                    <a:pt x="1" y="22"/>
                  </a:lnTo>
                  <a:lnTo>
                    <a:pt x="2" y="20"/>
                  </a:lnTo>
                  <a:lnTo>
                    <a:pt x="4" y="17"/>
                  </a:lnTo>
                  <a:lnTo>
                    <a:pt x="5" y="14"/>
                  </a:lnTo>
                  <a:lnTo>
                    <a:pt x="10" y="9"/>
                  </a:lnTo>
                  <a:lnTo>
                    <a:pt x="15" y="5"/>
                  </a:lnTo>
                  <a:lnTo>
                    <a:pt x="18" y="4"/>
                  </a:lnTo>
                  <a:lnTo>
                    <a:pt x="21" y="2"/>
                  </a:lnTo>
                  <a:lnTo>
                    <a:pt x="24" y="1"/>
                  </a:lnTo>
                  <a:lnTo>
                    <a:pt x="27" y="1"/>
                  </a:lnTo>
                  <a:lnTo>
                    <a:pt x="34"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7" name="Freeform 78">
              <a:extLst>
                <a:ext uri="{FF2B5EF4-FFF2-40B4-BE49-F238E27FC236}">
                  <a16:creationId xmlns:a16="http://schemas.microsoft.com/office/drawing/2014/main" id="{AE7A4404-ACAA-D012-0E0E-975A24CF6EF0}"/>
                </a:ext>
              </a:extLst>
            </p:cNvPr>
            <p:cNvSpPr>
              <a:spLocks/>
            </p:cNvSpPr>
            <p:nvPr/>
          </p:nvSpPr>
          <p:spPr bwMode="auto">
            <a:xfrm>
              <a:off x="1728" y="4912"/>
              <a:ext cx="69" cy="64"/>
            </a:xfrm>
            <a:custGeom>
              <a:avLst/>
              <a:gdLst>
                <a:gd name="T0" fmla="*/ 10 w 69"/>
                <a:gd name="T1" fmla="*/ 10 h 64"/>
                <a:gd name="T2" fmla="*/ 15 w 69"/>
                <a:gd name="T3" fmla="*/ 6 h 64"/>
                <a:gd name="T4" fmla="*/ 18 w 69"/>
                <a:gd name="T5" fmla="*/ 4 h 64"/>
                <a:gd name="T6" fmla="*/ 21 w 69"/>
                <a:gd name="T7" fmla="*/ 3 h 64"/>
                <a:gd name="T8" fmla="*/ 27 w 69"/>
                <a:gd name="T9" fmla="*/ 1 h 64"/>
                <a:gd name="T10" fmla="*/ 35 w 69"/>
                <a:gd name="T11" fmla="*/ 0 h 64"/>
                <a:gd name="T12" fmla="*/ 38 w 69"/>
                <a:gd name="T13" fmla="*/ 0 h 64"/>
                <a:gd name="T14" fmla="*/ 41 w 69"/>
                <a:gd name="T15" fmla="*/ 1 h 64"/>
                <a:gd name="T16" fmla="*/ 44 w 69"/>
                <a:gd name="T17" fmla="*/ 1 h 64"/>
                <a:gd name="T18" fmla="*/ 47 w 69"/>
                <a:gd name="T19" fmla="*/ 3 h 64"/>
                <a:gd name="T20" fmla="*/ 50 w 69"/>
                <a:gd name="T21" fmla="*/ 4 h 64"/>
                <a:gd name="T22" fmla="*/ 53 w 69"/>
                <a:gd name="T23" fmla="*/ 6 h 64"/>
                <a:gd name="T24" fmla="*/ 56 w 69"/>
                <a:gd name="T25" fmla="*/ 7 h 64"/>
                <a:gd name="T26" fmla="*/ 59 w 69"/>
                <a:gd name="T27" fmla="*/ 10 h 64"/>
                <a:gd name="T28" fmla="*/ 61 w 69"/>
                <a:gd name="T29" fmla="*/ 12 h 64"/>
                <a:gd name="T30" fmla="*/ 63 w 69"/>
                <a:gd name="T31" fmla="*/ 15 h 64"/>
                <a:gd name="T32" fmla="*/ 64 w 69"/>
                <a:gd name="T33" fmla="*/ 17 h 64"/>
                <a:gd name="T34" fmla="*/ 66 w 69"/>
                <a:gd name="T35" fmla="*/ 20 h 64"/>
                <a:gd name="T36" fmla="*/ 67 w 69"/>
                <a:gd name="T37" fmla="*/ 23 h 64"/>
                <a:gd name="T38" fmla="*/ 68 w 69"/>
                <a:gd name="T39" fmla="*/ 26 h 64"/>
                <a:gd name="T40" fmla="*/ 69 w 69"/>
                <a:gd name="T41" fmla="*/ 32 h 64"/>
                <a:gd name="T42" fmla="*/ 68 w 69"/>
                <a:gd name="T43" fmla="*/ 38 h 64"/>
                <a:gd name="T44" fmla="*/ 67 w 69"/>
                <a:gd name="T45" fmla="*/ 41 h 64"/>
                <a:gd name="T46" fmla="*/ 67 w 69"/>
                <a:gd name="T47" fmla="*/ 42 h 64"/>
                <a:gd name="T48" fmla="*/ 66 w 69"/>
                <a:gd name="T49" fmla="*/ 43 h 64"/>
                <a:gd name="T50" fmla="*/ 66 w 69"/>
                <a:gd name="T51" fmla="*/ 44 h 64"/>
                <a:gd name="T52" fmla="*/ 65 w 69"/>
                <a:gd name="T53" fmla="*/ 45 h 64"/>
                <a:gd name="T54" fmla="*/ 65 w 69"/>
                <a:gd name="T55" fmla="*/ 46 h 64"/>
                <a:gd name="T56" fmla="*/ 64 w 69"/>
                <a:gd name="T57" fmla="*/ 47 h 64"/>
                <a:gd name="T58" fmla="*/ 63 w 69"/>
                <a:gd name="T59" fmla="*/ 50 h 64"/>
                <a:gd name="T60" fmla="*/ 61 w 69"/>
                <a:gd name="T61" fmla="*/ 52 h 64"/>
                <a:gd name="T62" fmla="*/ 59 w 69"/>
                <a:gd name="T63" fmla="*/ 55 h 64"/>
                <a:gd name="T64" fmla="*/ 56 w 69"/>
                <a:gd name="T65" fmla="*/ 57 h 64"/>
                <a:gd name="T66" fmla="*/ 53 w 69"/>
                <a:gd name="T67" fmla="*/ 59 h 64"/>
                <a:gd name="T68" fmla="*/ 52 w 69"/>
                <a:gd name="T69" fmla="*/ 59 h 64"/>
                <a:gd name="T70" fmla="*/ 51 w 69"/>
                <a:gd name="T71" fmla="*/ 60 h 64"/>
                <a:gd name="T72" fmla="*/ 50 w 69"/>
                <a:gd name="T73" fmla="*/ 60 h 64"/>
                <a:gd name="T74" fmla="*/ 47 w 69"/>
                <a:gd name="T75" fmla="*/ 62 h 64"/>
                <a:gd name="T76" fmla="*/ 44 w 69"/>
                <a:gd name="T77" fmla="*/ 63 h 64"/>
                <a:gd name="T78" fmla="*/ 41 w 69"/>
                <a:gd name="T79" fmla="*/ 64 h 64"/>
                <a:gd name="T80" fmla="*/ 38 w 69"/>
                <a:gd name="T81" fmla="*/ 64 h 64"/>
                <a:gd name="T82" fmla="*/ 35 w 69"/>
                <a:gd name="T83" fmla="*/ 64 h 64"/>
                <a:gd name="T84" fmla="*/ 31 w 69"/>
                <a:gd name="T85" fmla="*/ 64 h 64"/>
                <a:gd name="T86" fmla="*/ 27 w 69"/>
                <a:gd name="T87" fmla="*/ 64 h 64"/>
                <a:gd name="T88" fmla="*/ 21 w 69"/>
                <a:gd name="T89" fmla="*/ 62 h 64"/>
                <a:gd name="T90" fmla="*/ 18 w 69"/>
                <a:gd name="T91" fmla="*/ 60 h 64"/>
                <a:gd name="T92" fmla="*/ 15 w 69"/>
                <a:gd name="T93" fmla="*/ 59 h 64"/>
                <a:gd name="T94" fmla="*/ 13 w 69"/>
                <a:gd name="T95" fmla="*/ 57 h 64"/>
                <a:gd name="T96" fmla="*/ 10 w 69"/>
                <a:gd name="T97" fmla="*/ 55 h 64"/>
                <a:gd name="T98" fmla="*/ 8 w 69"/>
                <a:gd name="T99" fmla="*/ 52 h 64"/>
                <a:gd name="T100" fmla="*/ 5 w 69"/>
                <a:gd name="T101" fmla="*/ 50 h 64"/>
                <a:gd name="T102" fmla="*/ 4 w 69"/>
                <a:gd name="T103" fmla="*/ 47 h 64"/>
                <a:gd name="T104" fmla="*/ 3 w 69"/>
                <a:gd name="T105" fmla="*/ 44 h 64"/>
                <a:gd name="T106" fmla="*/ 1 w 69"/>
                <a:gd name="T107" fmla="*/ 41 h 64"/>
                <a:gd name="T108" fmla="*/ 1 w 69"/>
                <a:gd name="T109" fmla="*/ 38 h 64"/>
                <a:gd name="T110" fmla="*/ 0 w 69"/>
                <a:gd name="T111" fmla="*/ 32 h 64"/>
                <a:gd name="T112" fmla="*/ 1 w 69"/>
                <a:gd name="T113" fmla="*/ 26 h 64"/>
                <a:gd name="T114" fmla="*/ 1 w 69"/>
                <a:gd name="T115" fmla="*/ 23 h 64"/>
                <a:gd name="T116" fmla="*/ 3 w 69"/>
                <a:gd name="T117" fmla="*/ 20 h 64"/>
                <a:gd name="T118" fmla="*/ 4 w 69"/>
                <a:gd name="T119" fmla="*/ 17 h 64"/>
                <a:gd name="T120" fmla="*/ 5 w 69"/>
                <a:gd name="T121" fmla="*/ 15 h 64"/>
                <a:gd name="T122" fmla="*/ 10 w 69"/>
                <a:gd name="T123"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 h="64">
                  <a:moveTo>
                    <a:pt x="10" y="10"/>
                  </a:moveTo>
                  <a:lnTo>
                    <a:pt x="15" y="6"/>
                  </a:lnTo>
                  <a:lnTo>
                    <a:pt x="18" y="4"/>
                  </a:lnTo>
                  <a:lnTo>
                    <a:pt x="21" y="3"/>
                  </a:lnTo>
                  <a:lnTo>
                    <a:pt x="27" y="1"/>
                  </a:lnTo>
                  <a:lnTo>
                    <a:pt x="35" y="0"/>
                  </a:lnTo>
                  <a:lnTo>
                    <a:pt x="38" y="0"/>
                  </a:lnTo>
                  <a:lnTo>
                    <a:pt x="41" y="1"/>
                  </a:lnTo>
                  <a:lnTo>
                    <a:pt x="44" y="1"/>
                  </a:lnTo>
                  <a:lnTo>
                    <a:pt x="47" y="3"/>
                  </a:lnTo>
                  <a:lnTo>
                    <a:pt x="50" y="4"/>
                  </a:lnTo>
                  <a:lnTo>
                    <a:pt x="53" y="6"/>
                  </a:lnTo>
                  <a:lnTo>
                    <a:pt x="56" y="7"/>
                  </a:lnTo>
                  <a:lnTo>
                    <a:pt x="59" y="10"/>
                  </a:lnTo>
                  <a:lnTo>
                    <a:pt x="61" y="12"/>
                  </a:lnTo>
                  <a:lnTo>
                    <a:pt x="63" y="15"/>
                  </a:lnTo>
                  <a:lnTo>
                    <a:pt x="64" y="17"/>
                  </a:lnTo>
                  <a:lnTo>
                    <a:pt x="66" y="20"/>
                  </a:lnTo>
                  <a:lnTo>
                    <a:pt x="67" y="23"/>
                  </a:lnTo>
                  <a:lnTo>
                    <a:pt x="68" y="26"/>
                  </a:lnTo>
                  <a:lnTo>
                    <a:pt x="69" y="32"/>
                  </a:lnTo>
                  <a:lnTo>
                    <a:pt x="68" y="38"/>
                  </a:lnTo>
                  <a:lnTo>
                    <a:pt x="67" y="41"/>
                  </a:lnTo>
                  <a:lnTo>
                    <a:pt x="67" y="42"/>
                  </a:lnTo>
                  <a:lnTo>
                    <a:pt x="66" y="43"/>
                  </a:lnTo>
                  <a:lnTo>
                    <a:pt x="66" y="44"/>
                  </a:lnTo>
                  <a:lnTo>
                    <a:pt x="65" y="45"/>
                  </a:lnTo>
                  <a:lnTo>
                    <a:pt x="65" y="46"/>
                  </a:lnTo>
                  <a:lnTo>
                    <a:pt x="64" y="47"/>
                  </a:lnTo>
                  <a:lnTo>
                    <a:pt x="63" y="50"/>
                  </a:lnTo>
                  <a:lnTo>
                    <a:pt x="61" y="52"/>
                  </a:lnTo>
                  <a:lnTo>
                    <a:pt x="59" y="55"/>
                  </a:lnTo>
                  <a:lnTo>
                    <a:pt x="56" y="57"/>
                  </a:lnTo>
                  <a:lnTo>
                    <a:pt x="53" y="59"/>
                  </a:lnTo>
                  <a:lnTo>
                    <a:pt x="52" y="59"/>
                  </a:lnTo>
                  <a:lnTo>
                    <a:pt x="51" y="60"/>
                  </a:lnTo>
                  <a:lnTo>
                    <a:pt x="50" y="60"/>
                  </a:lnTo>
                  <a:lnTo>
                    <a:pt x="47" y="62"/>
                  </a:lnTo>
                  <a:lnTo>
                    <a:pt x="44" y="63"/>
                  </a:lnTo>
                  <a:lnTo>
                    <a:pt x="41" y="64"/>
                  </a:lnTo>
                  <a:lnTo>
                    <a:pt x="38" y="64"/>
                  </a:lnTo>
                  <a:lnTo>
                    <a:pt x="35" y="64"/>
                  </a:lnTo>
                  <a:lnTo>
                    <a:pt x="31" y="64"/>
                  </a:lnTo>
                  <a:lnTo>
                    <a:pt x="27" y="64"/>
                  </a:lnTo>
                  <a:lnTo>
                    <a:pt x="21" y="62"/>
                  </a:lnTo>
                  <a:lnTo>
                    <a:pt x="18" y="60"/>
                  </a:lnTo>
                  <a:lnTo>
                    <a:pt x="15" y="59"/>
                  </a:lnTo>
                  <a:lnTo>
                    <a:pt x="13" y="57"/>
                  </a:lnTo>
                  <a:lnTo>
                    <a:pt x="10" y="55"/>
                  </a:lnTo>
                  <a:lnTo>
                    <a:pt x="8" y="52"/>
                  </a:lnTo>
                  <a:lnTo>
                    <a:pt x="5" y="50"/>
                  </a:lnTo>
                  <a:lnTo>
                    <a:pt x="4" y="47"/>
                  </a:lnTo>
                  <a:lnTo>
                    <a:pt x="3" y="44"/>
                  </a:lnTo>
                  <a:lnTo>
                    <a:pt x="1" y="41"/>
                  </a:lnTo>
                  <a:lnTo>
                    <a:pt x="1" y="38"/>
                  </a:lnTo>
                  <a:lnTo>
                    <a:pt x="0" y="32"/>
                  </a:lnTo>
                  <a:lnTo>
                    <a:pt x="1" y="26"/>
                  </a:lnTo>
                  <a:lnTo>
                    <a:pt x="1" y="23"/>
                  </a:lnTo>
                  <a:lnTo>
                    <a:pt x="3" y="20"/>
                  </a:lnTo>
                  <a:lnTo>
                    <a:pt x="4" y="17"/>
                  </a:lnTo>
                  <a:lnTo>
                    <a:pt x="5" y="15"/>
                  </a:lnTo>
                  <a:lnTo>
                    <a:pt x="10" y="10"/>
                  </a:lnTo>
                  <a:close/>
                </a:path>
              </a:pathLst>
            </a:custGeom>
            <a:solidFill>
              <a:srgbClr val="0C23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8" name="Freeform 79">
              <a:extLst>
                <a:ext uri="{FF2B5EF4-FFF2-40B4-BE49-F238E27FC236}">
                  <a16:creationId xmlns:a16="http://schemas.microsoft.com/office/drawing/2014/main" id="{D5788D83-959D-861F-7F6B-A03588492C57}"/>
                </a:ext>
              </a:extLst>
            </p:cNvPr>
            <p:cNvSpPr>
              <a:spLocks/>
            </p:cNvSpPr>
            <p:nvPr/>
          </p:nvSpPr>
          <p:spPr bwMode="auto">
            <a:xfrm>
              <a:off x="1728" y="4912"/>
              <a:ext cx="69" cy="64"/>
            </a:xfrm>
            <a:custGeom>
              <a:avLst/>
              <a:gdLst>
                <a:gd name="T0" fmla="*/ 10 w 69"/>
                <a:gd name="T1" fmla="*/ 10 h 64"/>
                <a:gd name="T2" fmla="*/ 15 w 69"/>
                <a:gd name="T3" fmla="*/ 6 h 64"/>
                <a:gd name="T4" fmla="*/ 18 w 69"/>
                <a:gd name="T5" fmla="*/ 4 h 64"/>
                <a:gd name="T6" fmla="*/ 21 w 69"/>
                <a:gd name="T7" fmla="*/ 3 h 64"/>
                <a:gd name="T8" fmla="*/ 27 w 69"/>
                <a:gd name="T9" fmla="*/ 1 h 64"/>
                <a:gd name="T10" fmla="*/ 35 w 69"/>
                <a:gd name="T11" fmla="*/ 0 h 64"/>
                <a:gd name="T12" fmla="*/ 38 w 69"/>
                <a:gd name="T13" fmla="*/ 0 h 64"/>
                <a:gd name="T14" fmla="*/ 41 w 69"/>
                <a:gd name="T15" fmla="*/ 1 h 64"/>
                <a:gd name="T16" fmla="*/ 44 w 69"/>
                <a:gd name="T17" fmla="*/ 1 h 64"/>
                <a:gd name="T18" fmla="*/ 47 w 69"/>
                <a:gd name="T19" fmla="*/ 3 h 64"/>
                <a:gd name="T20" fmla="*/ 50 w 69"/>
                <a:gd name="T21" fmla="*/ 4 h 64"/>
                <a:gd name="T22" fmla="*/ 53 w 69"/>
                <a:gd name="T23" fmla="*/ 6 h 64"/>
                <a:gd name="T24" fmla="*/ 56 w 69"/>
                <a:gd name="T25" fmla="*/ 7 h 64"/>
                <a:gd name="T26" fmla="*/ 59 w 69"/>
                <a:gd name="T27" fmla="*/ 10 h 64"/>
                <a:gd name="T28" fmla="*/ 61 w 69"/>
                <a:gd name="T29" fmla="*/ 12 h 64"/>
                <a:gd name="T30" fmla="*/ 63 w 69"/>
                <a:gd name="T31" fmla="*/ 15 h 64"/>
                <a:gd name="T32" fmla="*/ 64 w 69"/>
                <a:gd name="T33" fmla="*/ 17 h 64"/>
                <a:gd name="T34" fmla="*/ 66 w 69"/>
                <a:gd name="T35" fmla="*/ 20 h 64"/>
                <a:gd name="T36" fmla="*/ 67 w 69"/>
                <a:gd name="T37" fmla="*/ 23 h 64"/>
                <a:gd name="T38" fmla="*/ 68 w 69"/>
                <a:gd name="T39" fmla="*/ 26 h 64"/>
                <a:gd name="T40" fmla="*/ 69 w 69"/>
                <a:gd name="T41" fmla="*/ 32 h 64"/>
                <a:gd name="T42" fmla="*/ 68 w 69"/>
                <a:gd name="T43" fmla="*/ 38 h 64"/>
                <a:gd name="T44" fmla="*/ 67 w 69"/>
                <a:gd name="T45" fmla="*/ 41 h 64"/>
                <a:gd name="T46" fmla="*/ 67 w 69"/>
                <a:gd name="T47" fmla="*/ 42 h 64"/>
                <a:gd name="T48" fmla="*/ 66 w 69"/>
                <a:gd name="T49" fmla="*/ 43 h 64"/>
                <a:gd name="T50" fmla="*/ 66 w 69"/>
                <a:gd name="T51" fmla="*/ 44 h 64"/>
                <a:gd name="T52" fmla="*/ 65 w 69"/>
                <a:gd name="T53" fmla="*/ 45 h 64"/>
                <a:gd name="T54" fmla="*/ 65 w 69"/>
                <a:gd name="T55" fmla="*/ 46 h 64"/>
                <a:gd name="T56" fmla="*/ 64 w 69"/>
                <a:gd name="T57" fmla="*/ 47 h 64"/>
                <a:gd name="T58" fmla="*/ 63 w 69"/>
                <a:gd name="T59" fmla="*/ 50 h 64"/>
                <a:gd name="T60" fmla="*/ 61 w 69"/>
                <a:gd name="T61" fmla="*/ 52 h 64"/>
                <a:gd name="T62" fmla="*/ 59 w 69"/>
                <a:gd name="T63" fmla="*/ 55 h 64"/>
                <a:gd name="T64" fmla="*/ 56 w 69"/>
                <a:gd name="T65" fmla="*/ 57 h 64"/>
                <a:gd name="T66" fmla="*/ 53 w 69"/>
                <a:gd name="T67" fmla="*/ 59 h 64"/>
                <a:gd name="T68" fmla="*/ 52 w 69"/>
                <a:gd name="T69" fmla="*/ 59 h 64"/>
                <a:gd name="T70" fmla="*/ 51 w 69"/>
                <a:gd name="T71" fmla="*/ 60 h 64"/>
                <a:gd name="T72" fmla="*/ 50 w 69"/>
                <a:gd name="T73" fmla="*/ 60 h 64"/>
                <a:gd name="T74" fmla="*/ 47 w 69"/>
                <a:gd name="T75" fmla="*/ 62 h 64"/>
                <a:gd name="T76" fmla="*/ 44 w 69"/>
                <a:gd name="T77" fmla="*/ 63 h 64"/>
                <a:gd name="T78" fmla="*/ 41 w 69"/>
                <a:gd name="T79" fmla="*/ 64 h 64"/>
                <a:gd name="T80" fmla="*/ 38 w 69"/>
                <a:gd name="T81" fmla="*/ 64 h 64"/>
                <a:gd name="T82" fmla="*/ 35 w 69"/>
                <a:gd name="T83" fmla="*/ 64 h 64"/>
                <a:gd name="T84" fmla="*/ 31 w 69"/>
                <a:gd name="T85" fmla="*/ 64 h 64"/>
                <a:gd name="T86" fmla="*/ 27 w 69"/>
                <a:gd name="T87" fmla="*/ 64 h 64"/>
                <a:gd name="T88" fmla="*/ 21 w 69"/>
                <a:gd name="T89" fmla="*/ 62 h 64"/>
                <a:gd name="T90" fmla="*/ 18 w 69"/>
                <a:gd name="T91" fmla="*/ 60 h 64"/>
                <a:gd name="T92" fmla="*/ 15 w 69"/>
                <a:gd name="T93" fmla="*/ 59 h 64"/>
                <a:gd name="T94" fmla="*/ 13 w 69"/>
                <a:gd name="T95" fmla="*/ 57 h 64"/>
                <a:gd name="T96" fmla="*/ 10 w 69"/>
                <a:gd name="T97" fmla="*/ 55 h 64"/>
                <a:gd name="T98" fmla="*/ 8 w 69"/>
                <a:gd name="T99" fmla="*/ 52 h 64"/>
                <a:gd name="T100" fmla="*/ 5 w 69"/>
                <a:gd name="T101" fmla="*/ 50 h 64"/>
                <a:gd name="T102" fmla="*/ 4 w 69"/>
                <a:gd name="T103" fmla="*/ 47 h 64"/>
                <a:gd name="T104" fmla="*/ 3 w 69"/>
                <a:gd name="T105" fmla="*/ 44 h 64"/>
                <a:gd name="T106" fmla="*/ 1 w 69"/>
                <a:gd name="T107" fmla="*/ 41 h 64"/>
                <a:gd name="T108" fmla="*/ 1 w 69"/>
                <a:gd name="T109" fmla="*/ 38 h 64"/>
                <a:gd name="T110" fmla="*/ 0 w 69"/>
                <a:gd name="T111" fmla="*/ 32 h 64"/>
                <a:gd name="T112" fmla="*/ 1 w 69"/>
                <a:gd name="T113" fmla="*/ 26 h 64"/>
                <a:gd name="T114" fmla="*/ 1 w 69"/>
                <a:gd name="T115" fmla="*/ 23 h 64"/>
                <a:gd name="T116" fmla="*/ 3 w 69"/>
                <a:gd name="T117" fmla="*/ 20 h 64"/>
                <a:gd name="T118" fmla="*/ 4 w 69"/>
                <a:gd name="T119" fmla="*/ 17 h 64"/>
                <a:gd name="T120" fmla="*/ 5 w 69"/>
                <a:gd name="T121" fmla="*/ 15 h 64"/>
                <a:gd name="T122" fmla="*/ 10 w 69"/>
                <a:gd name="T123" fmla="*/ 1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9" h="64">
                  <a:moveTo>
                    <a:pt x="10" y="10"/>
                  </a:moveTo>
                  <a:lnTo>
                    <a:pt x="15" y="6"/>
                  </a:lnTo>
                  <a:lnTo>
                    <a:pt x="18" y="4"/>
                  </a:lnTo>
                  <a:lnTo>
                    <a:pt x="21" y="3"/>
                  </a:lnTo>
                  <a:lnTo>
                    <a:pt x="27" y="1"/>
                  </a:lnTo>
                  <a:lnTo>
                    <a:pt x="35" y="0"/>
                  </a:lnTo>
                  <a:lnTo>
                    <a:pt x="38" y="0"/>
                  </a:lnTo>
                  <a:lnTo>
                    <a:pt x="41" y="1"/>
                  </a:lnTo>
                  <a:lnTo>
                    <a:pt x="44" y="1"/>
                  </a:lnTo>
                  <a:lnTo>
                    <a:pt x="47" y="3"/>
                  </a:lnTo>
                  <a:lnTo>
                    <a:pt x="50" y="4"/>
                  </a:lnTo>
                  <a:lnTo>
                    <a:pt x="53" y="6"/>
                  </a:lnTo>
                  <a:lnTo>
                    <a:pt x="56" y="7"/>
                  </a:lnTo>
                  <a:lnTo>
                    <a:pt x="59" y="10"/>
                  </a:lnTo>
                  <a:lnTo>
                    <a:pt x="61" y="12"/>
                  </a:lnTo>
                  <a:lnTo>
                    <a:pt x="63" y="15"/>
                  </a:lnTo>
                  <a:lnTo>
                    <a:pt x="64" y="17"/>
                  </a:lnTo>
                  <a:lnTo>
                    <a:pt x="66" y="20"/>
                  </a:lnTo>
                  <a:lnTo>
                    <a:pt x="67" y="23"/>
                  </a:lnTo>
                  <a:lnTo>
                    <a:pt x="68" y="26"/>
                  </a:lnTo>
                  <a:lnTo>
                    <a:pt x="69" y="32"/>
                  </a:lnTo>
                  <a:lnTo>
                    <a:pt x="68" y="38"/>
                  </a:lnTo>
                  <a:lnTo>
                    <a:pt x="67" y="41"/>
                  </a:lnTo>
                  <a:lnTo>
                    <a:pt x="67" y="42"/>
                  </a:lnTo>
                  <a:lnTo>
                    <a:pt x="66" y="43"/>
                  </a:lnTo>
                  <a:lnTo>
                    <a:pt x="66" y="44"/>
                  </a:lnTo>
                  <a:lnTo>
                    <a:pt x="65" y="45"/>
                  </a:lnTo>
                  <a:lnTo>
                    <a:pt x="65" y="46"/>
                  </a:lnTo>
                  <a:lnTo>
                    <a:pt x="64" y="47"/>
                  </a:lnTo>
                  <a:lnTo>
                    <a:pt x="63" y="50"/>
                  </a:lnTo>
                  <a:lnTo>
                    <a:pt x="61" y="52"/>
                  </a:lnTo>
                  <a:lnTo>
                    <a:pt x="59" y="55"/>
                  </a:lnTo>
                  <a:lnTo>
                    <a:pt x="56" y="57"/>
                  </a:lnTo>
                  <a:lnTo>
                    <a:pt x="53" y="59"/>
                  </a:lnTo>
                  <a:lnTo>
                    <a:pt x="52" y="59"/>
                  </a:lnTo>
                  <a:lnTo>
                    <a:pt x="51" y="60"/>
                  </a:lnTo>
                  <a:lnTo>
                    <a:pt x="50" y="60"/>
                  </a:lnTo>
                  <a:lnTo>
                    <a:pt x="47" y="62"/>
                  </a:lnTo>
                  <a:lnTo>
                    <a:pt x="44" y="63"/>
                  </a:lnTo>
                  <a:lnTo>
                    <a:pt x="41" y="64"/>
                  </a:lnTo>
                  <a:lnTo>
                    <a:pt x="38" y="64"/>
                  </a:lnTo>
                  <a:lnTo>
                    <a:pt x="35" y="64"/>
                  </a:lnTo>
                  <a:lnTo>
                    <a:pt x="31" y="64"/>
                  </a:lnTo>
                  <a:lnTo>
                    <a:pt x="27" y="64"/>
                  </a:lnTo>
                  <a:lnTo>
                    <a:pt x="21" y="62"/>
                  </a:lnTo>
                  <a:lnTo>
                    <a:pt x="18" y="60"/>
                  </a:lnTo>
                  <a:lnTo>
                    <a:pt x="15" y="59"/>
                  </a:lnTo>
                  <a:lnTo>
                    <a:pt x="13" y="57"/>
                  </a:lnTo>
                  <a:lnTo>
                    <a:pt x="10" y="55"/>
                  </a:lnTo>
                  <a:lnTo>
                    <a:pt x="8" y="52"/>
                  </a:lnTo>
                  <a:lnTo>
                    <a:pt x="5" y="50"/>
                  </a:lnTo>
                  <a:lnTo>
                    <a:pt x="4" y="47"/>
                  </a:lnTo>
                  <a:lnTo>
                    <a:pt x="3" y="44"/>
                  </a:lnTo>
                  <a:lnTo>
                    <a:pt x="1" y="41"/>
                  </a:lnTo>
                  <a:lnTo>
                    <a:pt x="1" y="38"/>
                  </a:lnTo>
                  <a:lnTo>
                    <a:pt x="0" y="32"/>
                  </a:lnTo>
                  <a:lnTo>
                    <a:pt x="1" y="26"/>
                  </a:lnTo>
                  <a:lnTo>
                    <a:pt x="1" y="23"/>
                  </a:lnTo>
                  <a:lnTo>
                    <a:pt x="3" y="20"/>
                  </a:lnTo>
                  <a:lnTo>
                    <a:pt x="4" y="17"/>
                  </a:lnTo>
                  <a:lnTo>
                    <a:pt x="5" y="15"/>
                  </a:lnTo>
                  <a:lnTo>
                    <a:pt x="10" y="1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9" name="Freeform 80">
              <a:extLst>
                <a:ext uri="{FF2B5EF4-FFF2-40B4-BE49-F238E27FC236}">
                  <a16:creationId xmlns:a16="http://schemas.microsoft.com/office/drawing/2014/main" id="{5173E7E3-E5D8-B3E6-35A6-FD2E20A7AC4F}"/>
                </a:ext>
              </a:extLst>
            </p:cNvPr>
            <p:cNvSpPr>
              <a:spLocks/>
            </p:cNvSpPr>
            <p:nvPr/>
          </p:nvSpPr>
          <p:spPr bwMode="auto">
            <a:xfrm>
              <a:off x="1624" y="4961"/>
              <a:ext cx="68" cy="64"/>
            </a:xfrm>
            <a:custGeom>
              <a:avLst/>
              <a:gdLst>
                <a:gd name="T0" fmla="*/ 27 w 68"/>
                <a:gd name="T1" fmla="*/ 63 h 64"/>
                <a:gd name="T2" fmla="*/ 21 w 68"/>
                <a:gd name="T3" fmla="*/ 61 h 64"/>
                <a:gd name="T4" fmla="*/ 15 w 68"/>
                <a:gd name="T5" fmla="*/ 59 h 64"/>
                <a:gd name="T6" fmla="*/ 10 w 68"/>
                <a:gd name="T7" fmla="*/ 55 h 64"/>
                <a:gd name="T8" fmla="*/ 5 w 68"/>
                <a:gd name="T9" fmla="*/ 50 h 64"/>
                <a:gd name="T10" fmla="*/ 2 w 68"/>
                <a:gd name="T11" fmla="*/ 44 h 64"/>
                <a:gd name="T12" fmla="*/ 0 w 68"/>
                <a:gd name="T13" fmla="*/ 38 h 64"/>
                <a:gd name="T14" fmla="*/ 0 w 68"/>
                <a:gd name="T15" fmla="*/ 32 h 64"/>
                <a:gd name="T16" fmla="*/ 2 w 68"/>
                <a:gd name="T17" fmla="*/ 19 h 64"/>
                <a:gd name="T18" fmla="*/ 5 w 68"/>
                <a:gd name="T19" fmla="*/ 14 h 64"/>
                <a:gd name="T20" fmla="*/ 15 w 68"/>
                <a:gd name="T21" fmla="*/ 5 h 64"/>
                <a:gd name="T22" fmla="*/ 21 w 68"/>
                <a:gd name="T23" fmla="*/ 2 h 64"/>
                <a:gd name="T24" fmla="*/ 27 w 68"/>
                <a:gd name="T25" fmla="*/ 0 h 64"/>
                <a:gd name="T26" fmla="*/ 37 w 68"/>
                <a:gd name="T27" fmla="*/ 0 h 64"/>
                <a:gd name="T28" fmla="*/ 44 w 68"/>
                <a:gd name="T29" fmla="*/ 1 h 64"/>
                <a:gd name="T30" fmla="*/ 50 w 68"/>
                <a:gd name="T31" fmla="*/ 3 h 64"/>
                <a:gd name="T32" fmla="*/ 56 w 68"/>
                <a:gd name="T33" fmla="*/ 7 h 64"/>
                <a:gd name="T34" fmla="*/ 61 w 68"/>
                <a:gd name="T35" fmla="*/ 12 h 64"/>
                <a:gd name="T36" fmla="*/ 64 w 68"/>
                <a:gd name="T37" fmla="*/ 16 h 64"/>
                <a:gd name="T38" fmla="*/ 68 w 68"/>
                <a:gd name="T39" fmla="*/ 25 h 64"/>
                <a:gd name="T40" fmla="*/ 68 w 68"/>
                <a:gd name="T41" fmla="*/ 32 h 64"/>
                <a:gd name="T42" fmla="*/ 68 w 68"/>
                <a:gd name="T43" fmla="*/ 32 h 64"/>
                <a:gd name="T44" fmla="*/ 68 w 68"/>
                <a:gd name="T45" fmla="*/ 33 h 64"/>
                <a:gd name="T46" fmla="*/ 68 w 68"/>
                <a:gd name="T47" fmla="*/ 38 h 64"/>
                <a:gd name="T48" fmla="*/ 66 w 68"/>
                <a:gd name="T49" fmla="*/ 44 h 64"/>
                <a:gd name="T50" fmla="*/ 65 w 68"/>
                <a:gd name="T51" fmla="*/ 46 h 64"/>
                <a:gd name="T52" fmla="*/ 64 w 68"/>
                <a:gd name="T53" fmla="*/ 48 h 64"/>
                <a:gd name="T54" fmla="*/ 63 w 68"/>
                <a:gd name="T55" fmla="*/ 50 h 64"/>
                <a:gd name="T56" fmla="*/ 58 w 68"/>
                <a:gd name="T57" fmla="*/ 55 h 64"/>
                <a:gd name="T58" fmla="*/ 53 w 68"/>
                <a:gd name="T59" fmla="*/ 59 h 64"/>
                <a:gd name="T60" fmla="*/ 51 w 68"/>
                <a:gd name="T61" fmla="*/ 59 h 64"/>
                <a:gd name="T62" fmla="*/ 47 w 68"/>
                <a:gd name="T63" fmla="*/ 61 h 64"/>
                <a:gd name="T64" fmla="*/ 41 w 68"/>
                <a:gd name="T65" fmla="*/ 63 h 64"/>
                <a:gd name="T66" fmla="*/ 34 w 68"/>
                <a:gd name="T67" fmla="*/ 64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 h="64">
                  <a:moveTo>
                    <a:pt x="34" y="64"/>
                  </a:moveTo>
                  <a:lnTo>
                    <a:pt x="27" y="63"/>
                  </a:lnTo>
                  <a:lnTo>
                    <a:pt x="24" y="62"/>
                  </a:lnTo>
                  <a:lnTo>
                    <a:pt x="21" y="61"/>
                  </a:lnTo>
                  <a:lnTo>
                    <a:pt x="17" y="60"/>
                  </a:lnTo>
                  <a:lnTo>
                    <a:pt x="15" y="59"/>
                  </a:lnTo>
                  <a:lnTo>
                    <a:pt x="12" y="57"/>
                  </a:lnTo>
                  <a:lnTo>
                    <a:pt x="10" y="55"/>
                  </a:lnTo>
                  <a:lnTo>
                    <a:pt x="7" y="52"/>
                  </a:lnTo>
                  <a:lnTo>
                    <a:pt x="5" y="50"/>
                  </a:lnTo>
                  <a:lnTo>
                    <a:pt x="3" y="47"/>
                  </a:lnTo>
                  <a:lnTo>
                    <a:pt x="2" y="44"/>
                  </a:lnTo>
                  <a:lnTo>
                    <a:pt x="1" y="41"/>
                  </a:lnTo>
                  <a:lnTo>
                    <a:pt x="0" y="38"/>
                  </a:lnTo>
                  <a:lnTo>
                    <a:pt x="0" y="35"/>
                  </a:lnTo>
                  <a:lnTo>
                    <a:pt x="0" y="32"/>
                  </a:lnTo>
                  <a:lnTo>
                    <a:pt x="0" y="25"/>
                  </a:lnTo>
                  <a:lnTo>
                    <a:pt x="2" y="19"/>
                  </a:lnTo>
                  <a:lnTo>
                    <a:pt x="3" y="16"/>
                  </a:lnTo>
                  <a:lnTo>
                    <a:pt x="5" y="14"/>
                  </a:lnTo>
                  <a:lnTo>
                    <a:pt x="10" y="9"/>
                  </a:lnTo>
                  <a:lnTo>
                    <a:pt x="15" y="5"/>
                  </a:lnTo>
                  <a:lnTo>
                    <a:pt x="17" y="3"/>
                  </a:lnTo>
                  <a:lnTo>
                    <a:pt x="21" y="2"/>
                  </a:lnTo>
                  <a:lnTo>
                    <a:pt x="24" y="1"/>
                  </a:lnTo>
                  <a:lnTo>
                    <a:pt x="27" y="0"/>
                  </a:lnTo>
                  <a:lnTo>
                    <a:pt x="34" y="0"/>
                  </a:lnTo>
                  <a:lnTo>
                    <a:pt x="37" y="0"/>
                  </a:lnTo>
                  <a:lnTo>
                    <a:pt x="41" y="0"/>
                  </a:lnTo>
                  <a:lnTo>
                    <a:pt x="44" y="1"/>
                  </a:lnTo>
                  <a:lnTo>
                    <a:pt x="47" y="2"/>
                  </a:lnTo>
                  <a:lnTo>
                    <a:pt x="50" y="3"/>
                  </a:lnTo>
                  <a:lnTo>
                    <a:pt x="53" y="5"/>
                  </a:lnTo>
                  <a:lnTo>
                    <a:pt x="56" y="7"/>
                  </a:lnTo>
                  <a:lnTo>
                    <a:pt x="58" y="9"/>
                  </a:lnTo>
                  <a:lnTo>
                    <a:pt x="61" y="12"/>
                  </a:lnTo>
                  <a:lnTo>
                    <a:pt x="63" y="14"/>
                  </a:lnTo>
                  <a:lnTo>
                    <a:pt x="64" y="16"/>
                  </a:lnTo>
                  <a:lnTo>
                    <a:pt x="66" y="19"/>
                  </a:lnTo>
                  <a:lnTo>
                    <a:pt x="68" y="25"/>
                  </a:lnTo>
                  <a:lnTo>
                    <a:pt x="68" y="29"/>
                  </a:lnTo>
                  <a:lnTo>
                    <a:pt x="68" y="32"/>
                  </a:lnTo>
                  <a:lnTo>
                    <a:pt x="68" y="32"/>
                  </a:lnTo>
                  <a:lnTo>
                    <a:pt x="68" y="32"/>
                  </a:lnTo>
                  <a:lnTo>
                    <a:pt x="68" y="33"/>
                  </a:lnTo>
                  <a:lnTo>
                    <a:pt x="68" y="33"/>
                  </a:lnTo>
                  <a:lnTo>
                    <a:pt x="68" y="35"/>
                  </a:lnTo>
                  <a:lnTo>
                    <a:pt x="68" y="38"/>
                  </a:lnTo>
                  <a:lnTo>
                    <a:pt x="67" y="41"/>
                  </a:lnTo>
                  <a:lnTo>
                    <a:pt x="66" y="44"/>
                  </a:lnTo>
                  <a:lnTo>
                    <a:pt x="65" y="45"/>
                  </a:lnTo>
                  <a:lnTo>
                    <a:pt x="65" y="46"/>
                  </a:lnTo>
                  <a:lnTo>
                    <a:pt x="64" y="47"/>
                  </a:lnTo>
                  <a:lnTo>
                    <a:pt x="64" y="48"/>
                  </a:lnTo>
                  <a:lnTo>
                    <a:pt x="63" y="49"/>
                  </a:lnTo>
                  <a:lnTo>
                    <a:pt x="63" y="50"/>
                  </a:lnTo>
                  <a:lnTo>
                    <a:pt x="61" y="52"/>
                  </a:lnTo>
                  <a:lnTo>
                    <a:pt x="58" y="55"/>
                  </a:lnTo>
                  <a:lnTo>
                    <a:pt x="56" y="57"/>
                  </a:lnTo>
                  <a:lnTo>
                    <a:pt x="53" y="59"/>
                  </a:lnTo>
                  <a:lnTo>
                    <a:pt x="52" y="59"/>
                  </a:lnTo>
                  <a:lnTo>
                    <a:pt x="51" y="59"/>
                  </a:lnTo>
                  <a:lnTo>
                    <a:pt x="50" y="60"/>
                  </a:lnTo>
                  <a:lnTo>
                    <a:pt x="47" y="61"/>
                  </a:lnTo>
                  <a:lnTo>
                    <a:pt x="44" y="62"/>
                  </a:lnTo>
                  <a:lnTo>
                    <a:pt x="41" y="63"/>
                  </a:lnTo>
                  <a:lnTo>
                    <a:pt x="37" y="64"/>
                  </a:lnTo>
                  <a:lnTo>
                    <a:pt x="34" y="64"/>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0" name="Freeform 81">
              <a:extLst>
                <a:ext uri="{FF2B5EF4-FFF2-40B4-BE49-F238E27FC236}">
                  <a16:creationId xmlns:a16="http://schemas.microsoft.com/office/drawing/2014/main" id="{F8273DF5-E911-60AB-BD5A-0643F7013460}"/>
                </a:ext>
              </a:extLst>
            </p:cNvPr>
            <p:cNvSpPr>
              <a:spLocks/>
            </p:cNvSpPr>
            <p:nvPr/>
          </p:nvSpPr>
          <p:spPr bwMode="auto">
            <a:xfrm>
              <a:off x="1716" y="5037"/>
              <a:ext cx="69" cy="64"/>
            </a:xfrm>
            <a:custGeom>
              <a:avLst/>
              <a:gdLst>
                <a:gd name="T0" fmla="*/ 38 w 69"/>
                <a:gd name="T1" fmla="*/ 0 h 64"/>
                <a:gd name="T2" fmla="*/ 44 w 69"/>
                <a:gd name="T3" fmla="*/ 1 h 64"/>
                <a:gd name="T4" fmla="*/ 50 w 69"/>
                <a:gd name="T5" fmla="*/ 3 h 64"/>
                <a:gd name="T6" fmla="*/ 56 w 69"/>
                <a:gd name="T7" fmla="*/ 7 h 64"/>
                <a:gd name="T8" fmla="*/ 61 w 69"/>
                <a:gd name="T9" fmla="*/ 12 h 64"/>
                <a:gd name="T10" fmla="*/ 66 w 69"/>
                <a:gd name="T11" fmla="*/ 20 h 64"/>
                <a:gd name="T12" fmla="*/ 68 w 69"/>
                <a:gd name="T13" fmla="*/ 26 h 64"/>
                <a:gd name="T14" fmla="*/ 69 w 69"/>
                <a:gd name="T15" fmla="*/ 32 h 64"/>
                <a:gd name="T16" fmla="*/ 68 w 69"/>
                <a:gd name="T17" fmla="*/ 38 h 64"/>
                <a:gd name="T18" fmla="*/ 67 w 69"/>
                <a:gd name="T19" fmla="*/ 42 h 64"/>
                <a:gd name="T20" fmla="*/ 66 w 69"/>
                <a:gd name="T21" fmla="*/ 44 h 64"/>
                <a:gd name="T22" fmla="*/ 64 w 69"/>
                <a:gd name="T23" fmla="*/ 48 h 64"/>
                <a:gd name="T24" fmla="*/ 63 w 69"/>
                <a:gd name="T25" fmla="*/ 49 h 64"/>
                <a:gd name="T26" fmla="*/ 59 w 69"/>
                <a:gd name="T27" fmla="*/ 54 h 64"/>
                <a:gd name="T28" fmla="*/ 53 w 69"/>
                <a:gd name="T29" fmla="*/ 58 h 64"/>
                <a:gd name="T30" fmla="*/ 48 w 69"/>
                <a:gd name="T31" fmla="*/ 61 h 64"/>
                <a:gd name="T32" fmla="*/ 45 w 69"/>
                <a:gd name="T33" fmla="*/ 62 h 64"/>
                <a:gd name="T34" fmla="*/ 41 w 69"/>
                <a:gd name="T35" fmla="*/ 63 h 64"/>
                <a:gd name="T36" fmla="*/ 34 w 69"/>
                <a:gd name="T37" fmla="*/ 64 h 64"/>
                <a:gd name="T38" fmla="*/ 27 w 69"/>
                <a:gd name="T39" fmla="*/ 63 h 64"/>
                <a:gd name="T40" fmla="*/ 21 w 69"/>
                <a:gd name="T41" fmla="*/ 61 h 64"/>
                <a:gd name="T42" fmla="*/ 15 w 69"/>
                <a:gd name="T43" fmla="*/ 58 h 64"/>
                <a:gd name="T44" fmla="*/ 10 w 69"/>
                <a:gd name="T45" fmla="*/ 54 h 64"/>
                <a:gd name="T46" fmla="*/ 5 w 69"/>
                <a:gd name="T47" fmla="*/ 49 h 64"/>
                <a:gd name="T48" fmla="*/ 2 w 69"/>
                <a:gd name="T49" fmla="*/ 44 h 64"/>
                <a:gd name="T50" fmla="*/ 1 w 69"/>
                <a:gd name="T51" fmla="*/ 38 h 64"/>
                <a:gd name="T52" fmla="*/ 0 w 69"/>
                <a:gd name="T53" fmla="*/ 32 h 64"/>
                <a:gd name="T54" fmla="*/ 1 w 69"/>
                <a:gd name="T55" fmla="*/ 26 h 64"/>
                <a:gd name="T56" fmla="*/ 5 w 69"/>
                <a:gd name="T57" fmla="*/ 14 h 64"/>
                <a:gd name="T58" fmla="*/ 15 w 69"/>
                <a:gd name="T59" fmla="*/ 5 h 64"/>
                <a:gd name="T60" fmla="*/ 21 w 69"/>
                <a:gd name="T61" fmla="*/ 2 h 64"/>
                <a:gd name="T62" fmla="*/ 27 w 69"/>
                <a:gd name="T63"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 h="64">
                  <a:moveTo>
                    <a:pt x="34" y="0"/>
                  </a:moveTo>
                  <a:lnTo>
                    <a:pt x="38" y="0"/>
                  </a:lnTo>
                  <a:lnTo>
                    <a:pt x="41" y="0"/>
                  </a:lnTo>
                  <a:lnTo>
                    <a:pt x="44" y="1"/>
                  </a:lnTo>
                  <a:lnTo>
                    <a:pt x="48" y="2"/>
                  </a:lnTo>
                  <a:lnTo>
                    <a:pt x="50" y="3"/>
                  </a:lnTo>
                  <a:lnTo>
                    <a:pt x="53" y="5"/>
                  </a:lnTo>
                  <a:lnTo>
                    <a:pt x="56" y="7"/>
                  </a:lnTo>
                  <a:lnTo>
                    <a:pt x="59" y="9"/>
                  </a:lnTo>
                  <a:lnTo>
                    <a:pt x="61" y="12"/>
                  </a:lnTo>
                  <a:lnTo>
                    <a:pt x="63" y="14"/>
                  </a:lnTo>
                  <a:lnTo>
                    <a:pt x="66" y="20"/>
                  </a:lnTo>
                  <a:lnTo>
                    <a:pt x="67" y="22"/>
                  </a:lnTo>
                  <a:lnTo>
                    <a:pt x="68" y="26"/>
                  </a:lnTo>
                  <a:lnTo>
                    <a:pt x="69" y="29"/>
                  </a:lnTo>
                  <a:lnTo>
                    <a:pt x="69" y="32"/>
                  </a:lnTo>
                  <a:lnTo>
                    <a:pt x="69" y="35"/>
                  </a:lnTo>
                  <a:lnTo>
                    <a:pt x="68" y="38"/>
                  </a:lnTo>
                  <a:lnTo>
                    <a:pt x="67" y="41"/>
                  </a:lnTo>
                  <a:lnTo>
                    <a:pt x="67" y="42"/>
                  </a:lnTo>
                  <a:lnTo>
                    <a:pt x="67" y="42"/>
                  </a:lnTo>
                  <a:lnTo>
                    <a:pt x="66" y="44"/>
                  </a:lnTo>
                  <a:lnTo>
                    <a:pt x="65" y="46"/>
                  </a:lnTo>
                  <a:lnTo>
                    <a:pt x="64" y="48"/>
                  </a:lnTo>
                  <a:lnTo>
                    <a:pt x="63" y="48"/>
                  </a:lnTo>
                  <a:lnTo>
                    <a:pt x="63" y="49"/>
                  </a:lnTo>
                  <a:lnTo>
                    <a:pt x="61" y="52"/>
                  </a:lnTo>
                  <a:lnTo>
                    <a:pt x="59" y="54"/>
                  </a:lnTo>
                  <a:lnTo>
                    <a:pt x="56" y="56"/>
                  </a:lnTo>
                  <a:lnTo>
                    <a:pt x="53" y="58"/>
                  </a:lnTo>
                  <a:lnTo>
                    <a:pt x="50" y="60"/>
                  </a:lnTo>
                  <a:lnTo>
                    <a:pt x="48" y="61"/>
                  </a:lnTo>
                  <a:lnTo>
                    <a:pt x="46" y="62"/>
                  </a:lnTo>
                  <a:lnTo>
                    <a:pt x="45" y="62"/>
                  </a:lnTo>
                  <a:lnTo>
                    <a:pt x="44" y="62"/>
                  </a:lnTo>
                  <a:lnTo>
                    <a:pt x="41" y="63"/>
                  </a:lnTo>
                  <a:lnTo>
                    <a:pt x="38" y="64"/>
                  </a:lnTo>
                  <a:lnTo>
                    <a:pt x="34" y="64"/>
                  </a:lnTo>
                  <a:lnTo>
                    <a:pt x="31" y="64"/>
                  </a:lnTo>
                  <a:lnTo>
                    <a:pt x="27" y="63"/>
                  </a:lnTo>
                  <a:lnTo>
                    <a:pt x="24" y="62"/>
                  </a:lnTo>
                  <a:lnTo>
                    <a:pt x="21" y="61"/>
                  </a:lnTo>
                  <a:lnTo>
                    <a:pt x="18" y="60"/>
                  </a:lnTo>
                  <a:lnTo>
                    <a:pt x="15" y="58"/>
                  </a:lnTo>
                  <a:lnTo>
                    <a:pt x="13" y="56"/>
                  </a:lnTo>
                  <a:lnTo>
                    <a:pt x="10" y="54"/>
                  </a:lnTo>
                  <a:lnTo>
                    <a:pt x="8" y="52"/>
                  </a:lnTo>
                  <a:lnTo>
                    <a:pt x="5" y="49"/>
                  </a:lnTo>
                  <a:lnTo>
                    <a:pt x="4" y="46"/>
                  </a:lnTo>
                  <a:lnTo>
                    <a:pt x="2" y="44"/>
                  </a:lnTo>
                  <a:lnTo>
                    <a:pt x="1" y="41"/>
                  </a:lnTo>
                  <a:lnTo>
                    <a:pt x="1" y="38"/>
                  </a:lnTo>
                  <a:lnTo>
                    <a:pt x="0" y="35"/>
                  </a:lnTo>
                  <a:lnTo>
                    <a:pt x="0" y="32"/>
                  </a:lnTo>
                  <a:lnTo>
                    <a:pt x="0" y="29"/>
                  </a:lnTo>
                  <a:lnTo>
                    <a:pt x="1" y="26"/>
                  </a:lnTo>
                  <a:lnTo>
                    <a:pt x="2" y="20"/>
                  </a:lnTo>
                  <a:lnTo>
                    <a:pt x="5" y="14"/>
                  </a:lnTo>
                  <a:lnTo>
                    <a:pt x="10" y="9"/>
                  </a:lnTo>
                  <a:lnTo>
                    <a:pt x="15" y="5"/>
                  </a:lnTo>
                  <a:lnTo>
                    <a:pt x="18" y="3"/>
                  </a:lnTo>
                  <a:lnTo>
                    <a:pt x="21" y="2"/>
                  </a:lnTo>
                  <a:lnTo>
                    <a:pt x="24" y="1"/>
                  </a:lnTo>
                  <a:lnTo>
                    <a:pt x="27" y="0"/>
                  </a:lnTo>
                  <a:lnTo>
                    <a:pt x="34"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1" name="Freeform 82">
              <a:extLst>
                <a:ext uri="{FF2B5EF4-FFF2-40B4-BE49-F238E27FC236}">
                  <a16:creationId xmlns:a16="http://schemas.microsoft.com/office/drawing/2014/main" id="{4FA28145-BF8D-07A2-846A-2CDCA0FB87BC}"/>
                </a:ext>
              </a:extLst>
            </p:cNvPr>
            <p:cNvSpPr>
              <a:spLocks/>
            </p:cNvSpPr>
            <p:nvPr/>
          </p:nvSpPr>
          <p:spPr bwMode="auto">
            <a:xfrm>
              <a:off x="1844" y="4960"/>
              <a:ext cx="67" cy="64"/>
            </a:xfrm>
            <a:custGeom>
              <a:avLst/>
              <a:gdLst>
                <a:gd name="T0" fmla="*/ 37 w 67"/>
                <a:gd name="T1" fmla="*/ 0 h 64"/>
                <a:gd name="T2" fmla="*/ 43 w 67"/>
                <a:gd name="T3" fmla="*/ 1 h 64"/>
                <a:gd name="T4" fmla="*/ 49 w 67"/>
                <a:gd name="T5" fmla="*/ 3 h 64"/>
                <a:gd name="T6" fmla="*/ 55 w 67"/>
                <a:gd name="T7" fmla="*/ 7 h 64"/>
                <a:gd name="T8" fmla="*/ 60 w 67"/>
                <a:gd name="T9" fmla="*/ 11 h 64"/>
                <a:gd name="T10" fmla="*/ 65 w 67"/>
                <a:gd name="T11" fmla="*/ 19 h 64"/>
                <a:gd name="T12" fmla="*/ 67 w 67"/>
                <a:gd name="T13" fmla="*/ 29 h 64"/>
                <a:gd name="T14" fmla="*/ 67 w 67"/>
                <a:gd name="T15" fmla="*/ 35 h 64"/>
                <a:gd name="T16" fmla="*/ 66 w 67"/>
                <a:gd name="T17" fmla="*/ 41 h 64"/>
                <a:gd name="T18" fmla="*/ 64 w 67"/>
                <a:gd name="T19" fmla="*/ 45 h 64"/>
                <a:gd name="T20" fmla="*/ 64 w 67"/>
                <a:gd name="T21" fmla="*/ 47 h 64"/>
                <a:gd name="T22" fmla="*/ 62 w 67"/>
                <a:gd name="T23" fmla="*/ 49 h 64"/>
                <a:gd name="T24" fmla="*/ 60 w 67"/>
                <a:gd name="T25" fmla="*/ 52 h 64"/>
                <a:gd name="T26" fmla="*/ 55 w 67"/>
                <a:gd name="T27" fmla="*/ 57 h 64"/>
                <a:gd name="T28" fmla="*/ 49 w 67"/>
                <a:gd name="T29" fmla="*/ 60 h 64"/>
                <a:gd name="T30" fmla="*/ 45 w 67"/>
                <a:gd name="T31" fmla="*/ 62 h 64"/>
                <a:gd name="T32" fmla="*/ 43 w 67"/>
                <a:gd name="T33" fmla="*/ 63 h 64"/>
                <a:gd name="T34" fmla="*/ 37 w 67"/>
                <a:gd name="T35" fmla="*/ 64 h 64"/>
                <a:gd name="T36" fmla="*/ 34 w 67"/>
                <a:gd name="T37" fmla="*/ 64 h 64"/>
                <a:gd name="T38" fmla="*/ 33 w 67"/>
                <a:gd name="T39" fmla="*/ 64 h 64"/>
                <a:gd name="T40" fmla="*/ 30 w 67"/>
                <a:gd name="T41" fmla="*/ 64 h 64"/>
                <a:gd name="T42" fmla="*/ 23 w 67"/>
                <a:gd name="T43" fmla="*/ 63 h 64"/>
                <a:gd name="T44" fmla="*/ 17 w 67"/>
                <a:gd name="T45" fmla="*/ 60 h 64"/>
                <a:gd name="T46" fmla="*/ 12 w 67"/>
                <a:gd name="T47" fmla="*/ 57 h 64"/>
                <a:gd name="T48" fmla="*/ 7 w 67"/>
                <a:gd name="T49" fmla="*/ 52 h 64"/>
                <a:gd name="T50" fmla="*/ 3 w 67"/>
                <a:gd name="T51" fmla="*/ 47 h 64"/>
                <a:gd name="T52" fmla="*/ 1 w 67"/>
                <a:gd name="T53" fmla="*/ 41 h 64"/>
                <a:gd name="T54" fmla="*/ 0 w 67"/>
                <a:gd name="T55" fmla="*/ 35 h 64"/>
                <a:gd name="T56" fmla="*/ 0 w 67"/>
                <a:gd name="T57" fmla="*/ 25 h 64"/>
                <a:gd name="T58" fmla="*/ 5 w 67"/>
                <a:gd name="T59" fmla="*/ 14 h 64"/>
                <a:gd name="T60" fmla="*/ 15 w 67"/>
                <a:gd name="T61" fmla="*/ 5 h 64"/>
                <a:gd name="T62" fmla="*/ 20 w 67"/>
                <a:gd name="T63" fmla="*/ 2 h 64"/>
                <a:gd name="T64" fmla="*/ 27 w 67"/>
                <a:gd name="T65"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7" h="64">
                  <a:moveTo>
                    <a:pt x="33" y="0"/>
                  </a:moveTo>
                  <a:lnTo>
                    <a:pt x="37" y="0"/>
                  </a:lnTo>
                  <a:lnTo>
                    <a:pt x="40" y="0"/>
                  </a:lnTo>
                  <a:lnTo>
                    <a:pt x="43" y="1"/>
                  </a:lnTo>
                  <a:lnTo>
                    <a:pt x="47" y="2"/>
                  </a:lnTo>
                  <a:lnTo>
                    <a:pt x="49" y="3"/>
                  </a:lnTo>
                  <a:lnTo>
                    <a:pt x="52" y="5"/>
                  </a:lnTo>
                  <a:lnTo>
                    <a:pt x="55" y="7"/>
                  </a:lnTo>
                  <a:lnTo>
                    <a:pt x="58" y="9"/>
                  </a:lnTo>
                  <a:lnTo>
                    <a:pt x="60" y="11"/>
                  </a:lnTo>
                  <a:lnTo>
                    <a:pt x="62" y="14"/>
                  </a:lnTo>
                  <a:lnTo>
                    <a:pt x="65" y="19"/>
                  </a:lnTo>
                  <a:lnTo>
                    <a:pt x="67" y="25"/>
                  </a:lnTo>
                  <a:lnTo>
                    <a:pt x="67" y="29"/>
                  </a:lnTo>
                  <a:lnTo>
                    <a:pt x="67" y="32"/>
                  </a:lnTo>
                  <a:lnTo>
                    <a:pt x="67" y="35"/>
                  </a:lnTo>
                  <a:lnTo>
                    <a:pt x="67" y="38"/>
                  </a:lnTo>
                  <a:lnTo>
                    <a:pt x="66" y="41"/>
                  </a:lnTo>
                  <a:lnTo>
                    <a:pt x="65" y="44"/>
                  </a:lnTo>
                  <a:lnTo>
                    <a:pt x="64" y="45"/>
                  </a:lnTo>
                  <a:lnTo>
                    <a:pt x="64" y="46"/>
                  </a:lnTo>
                  <a:lnTo>
                    <a:pt x="64" y="47"/>
                  </a:lnTo>
                  <a:lnTo>
                    <a:pt x="63" y="48"/>
                  </a:lnTo>
                  <a:lnTo>
                    <a:pt x="62" y="49"/>
                  </a:lnTo>
                  <a:lnTo>
                    <a:pt x="62" y="49"/>
                  </a:lnTo>
                  <a:lnTo>
                    <a:pt x="60" y="52"/>
                  </a:lnTo>
                  <a:lnTo>
                    <a:pt x="58" y="55"/>
                  </a:lnTo>
                  <a:lnTo>
                    <a:pt x="55" y="57"/>
                  </a:lnTo>
                  <a:lnTo>
                    <a:pt x="52" y="59"/>
                  </a:lnTo>
                  <a:lnTo>
                    <a:pt x="49" y="60"/>
                  </a:lnTo>
                  <a:lnTo>
                    <a:pt x="47" y="62"/>
                  </a:lnTo>
                  <a:lnTo>
                    <a:pt x="45" y="62"/>
                  </a:lnTo>
                  <a:lnTo>
                    <a:pt x="44" y="62"/>
                  </a:lnTo>
                  <a:lnTo>
                    <a:pt x="43" y="63"/>
                  </a:lnTo>
                  <a:lnTo>
                    <a:pt x="40" y="64"/>
                  </a:lnTo>
                  <a:lnTo>
                    <a:pt x="37" y="64"/>
                  </a:lnTo>
                  <a:lnTo>
                    <a:pt x="35" y="64"/>
                  </a:lnTo>
                  <a:lnTo>
                    <a:pt x="34" y="64"/>
                  </a:lnTo>
                  <a:lnTo>
                    <a:pt x="34" y="64"/>
                  </a:lnTo>
                  <a:lnTo>
                    <a:pt x="33" y="64"/>
                  </a:lnTo>
                  <a:lnTo>
                    <a:pt x="33" y="64"/>
                  </a:lnTo>
                  <a:lnTo>
                    <a:pt x="30" y="64"/>
                  </a:lnTo>
                  <a:lnTo>
                    <a:pt x="27" y="64"/>
                  </a:lnTo>
                  <a:lnTo>
                    <a:pt x="23" y="63"/>
                  </a:lnTo>
                  <a:lnTo>
                    <a:pt x="20" y="62"/>
                  </a:lnTo>
                  <a:lnTo>
                    <a:pt x="17" y="60"/>
                  </a:lnTo>
                  <a:lnTo>
                    <a:pt x="15" y="59"/>
                  </a:lnTo>
                  <a:lnTo>
                    <a:pt x="12" y="57"/>
                  </a:lnTo>
                  <a:lnTo>
                    <a:pt x="9" y="55"/>
                  </a:lnTo>
                  <a:lnTo>
                    <a:pt x="7" y="52"/>
                  </a:lnTo>
                  <a:lnTo>
                    <a:pt x="5" y="49"/>
                  </a:lnTo>
                  <a:lnTo>
                    <a:pt x="3" y="47"/>
                  </a:lnTo>
                  <a:lnTo>
                    <a:pt x="2" y="44"/>
                  </a:lnTo>
                  <a:lnTo>
                    <a:pt x="1" y="41"/>
                  </a:lnTo>
                  <a:lnTo>
                    <a:pt x="0" y="38"/>
                  </a:lnTo>
                  <a:lnTo>
                    <a:pt x="0" y="35"/>
                  </a:lnTo>
                  <a:lnTo>
                    <a:pt x="0" y="32"/>
                  </a:lnTo>
                  <a:lnTo>
                    <a:pt x="0" y="25"/>
                  </a:lnTo>
                  <a:lnTo>
                    <a:pt x="2" y="19"/>
                  </a:lnTo>
                  <a:lnTo>
                    <a:pt x="5" y="14"/>
                  </a:lnTo>
                  <a:lnTo>
                    <a:pt x="9" y="9"/>
                  </a:lnTo>
                  <a:lnTo>
                    <a:pt x="15" y="5"/>
                  </a:lnTo>
                  <a:lnTo>
                    <a:pt x="17" y="3"/>
                  </a:lnTo>
                  <a:lnTo>
                    <a:pt x="20" y="2"/>
                  </a:lnTo>
                  <a:lnTo>
                    <a:pt x="23" y="1"/>
                  </a:lnTo>
                  <a:lnTo>
                    <a:pt x="27" y="0"/>
                  </a:lnTo>
                  <a:lnTo>
                    <a:pt x="33"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2" name="Freeform 83">
              <a:extLst>
                <a:ext uri="{FF2B5EF4-FFF2-40B4-BE49-F238E27FC236}">
                  <a16:creationId xmlns:a16="http://schemas.microsoft.com/office/drawing/2014/main" id="{2C47A185-8C15-3F23-6284-CE8B8DE04367}"/>
                </a:ext>
              </a:extLst>
            </p:cNvPr>
            <p:cNvSpPr>
              <a:spLocks/>
            </p:cNvSpPr>
            <p:nvPr/>
          </p:nvSpPr>
          <p:spPr bwMode="auto">
            <a:xfrm>
              <a:off x="1681" y="5108"/>
              <a:ext cx="69" cy="64"/>
            </a:xfrm>
            <a:custGeom>
              <a:avLst/>
              <a:gdLst>
                <a:gd name="T0" fmla="*/ 60 w 69"/>
                <a:gd name="T1" fmla="*/ 11 h 64"/>
                <a:gd name="T2" fmla="*/ 64 w 69"/>
                <a:gd name="T3" fmla="*/ 17 h 64"/>
                <a:gd name="T4" fmla="*/ 67 w 69"/>
                <a:gd name="T5" fmla="*/ 22 h 64"/>
                <a:gd name="T6" fmla="*/ 68 w 69"/>
                <a:gd name="T7" fmla="*/ 29 h 64"/>
                <a:gd name="T8" fmla="*/ 68 w 69"/>
                <a:gd name="T9" fmla="*/ 35 h 64"/>
                <a:gd name="T10" fmla="*/ 67 w 69"/>
                <a:gd name="T11" fmla="*/ 41 h 64"/>
                <a:gd name="T12" fmla="*/ 66 w 69"/>
                <a:gd name="T13" fmla="*/ 43 h 64"/>
                <a:gd name="T14" fmla="*/ 64 w 69"/>
                <a:gd name="T15" fmla="*/ 47 h 64"/>
                <a:gd name="T16" fmla="*/ 60 w 69"/>
                <a:gd name="T17" fmla="*/ 52 h 64"/>
                <a:gd name="T18" fmla="*/ 55 w 69"/>
                <a:gd name="T19" fmla="*/ 57 h 64"/>
                <a:gd name="T20" fmla="*/ 50 w 69"/>
                <a:gd name="T21" fmla="*/ 60 h 64"/>
                <a:gd name="T22" fmla="*/ 45 w 69"/>
                <a:gd name="T23" fmla="*/ 62 h 64"/>
                <a:gd name="T24" fmla="*/ 44 w 69"/>
                <a:gd name="T25" fmla="*/ 63 h 64"/>
                <a:gd name="T26" fmla="*/ 37 w 69"/>
                <a:gd name="T27" fmla="*/ 64 h 64"/>
                <a:gd name="T28" fmla="*/ 35 w 69"/>
                <a:gd name="T29" fmla="*/ 64 h 64"/>
                <a:gd name="T30" fmla="*/ 34 w 69"/>
                <a:gd name="T31" fmla="*/ 64 h 64"/>
                <a:gd name="T32" fmla="*/ 30 w 69"/>
                <a:gd name="T33" fmla="*/ 64 h 64"/>
                <a:gd name="T34" fmla="*/ 24 w 69"/>
                <a:gd name="T35" fmla="*/ 63 h 64"/>
                <a:gd name="T36" fmla="*/ 18 w 69"/>
                <a:gd name="T37" fmla="*/ 60 h 64"/>
                <a:gd name="T38" fmla="*/ 12 w 69"/>
                <a:gd name="T39" fmla="*/ 57 h 64"/>
                <a:gd name="T40" fmla="*/ 7 w 69"/>
                <a:gd name="T41" fmla="*/ 52 h 64"/>
                <a:gd name="T42" fmla="*/ 3 w 69"/>
                <a:gd name="T43" fmla="*/ 47 h 64"/>
                <a:gd name="T44" fmla="*/ 1 w 69"/>
                <a:gd name="T45" fmla="*/ 41 h 64"/>
                <a:gd name="T46" fmla="*/ 0 w 69"/>
                <a:gd name="T47" fmla="*/ 35 h 64"/>
                <a:gd name="T48" fmla="*/ 0 w 69"/>
                <a:gd name="T49" fmla="*/ 29 h 64"/>
                <a:gd name="T50" fmla="*/ 2 w 69"/>
                <a:gd name="T51" fmla="*/ 20 h 64"/>
                <a:gd name="T52" fmla="*/ 10 w 69"/>
                <a:gd name="T53" fmla="*/ 9 h 64"/>
                <a:gd name="T54" fmla="*/ 18 w 69"/>
                <a:gd name="T55" fmla="*/ 3 h 64"/>
                <a:gd name="T56" fmla="*/ 24 w 69"/>
                <a:gd name="T57" fmla="*/ 1 h 64"/>
                <a:gd name="T58" fmla="*/ 34 w 69"/>
                <a:gd name="T59" fmla="*/ 0 h 64"/>
                <a:gd name="T60" fmla="*/ 41 w 69"/>
                <a:gd name="T61" fmla="*/ 0 h 64"/>
                <a:gd name="T62" fmla="*/ 47 w 69"/>
                <a:gd name="T63" fmla="*/ 2 h 64"/>
                <a:gd name="T64" fmla="*/ 53 w 69"/>
                <a:gd name="T65" fmla="*/ 5 h 64"/>
                <a:gd name="T66" fmla="*/ 58 w 69"/>
                <a:gd name="T67"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9" h="64">
                  <a:moveTo>
                    <a:pt x="58" y="9"/>
                  </a:moveTo>
                  <a:lnTo>
                    <a:pt x="60" y="11"/>
                  </a:lnTo>
                  <a:lnTo>
                    <a:pt x="62" y="14"/>
                  </a:lnTo>
                  <a:lnTo>
                    <a:pt x="64" y="17"/>
                  </a:lnTo>
                  <a:lnTo>
                    <a:pt x="66" y="20"/>
                  </a:lnTo>
                  <a:lnTo>
                    <a:pt x="67" y="22"/>
                  </a:lnTo>
                  <a:lnTo>
                    <a:pt x="68" y="26"/>
                  </a:lnTo>
                  <a:lnTo>
                    <a:pt x="68" y="29"/>
                  </a:lnTo>
                  <a:lnTo>
                    <a:pt x="69" y="32"/>
                  </a:lnTo>
                  <a:lnTo>
                    <a:pt x="68" y="35"/>
                  </a:lnTo>
                  <a:lnTo>
                    <a:pt x="68" y="38"/>
                  </a:lnTo>
                  <a:lnTo>
                    <a:pt x="67" y="41"/>
                  </a:lnTo>
                  <a:lnTo>
                    <a:pt x="66" y="42"/>
                  </a:lnTo>
                  <a:lnTo>
                    <a:pt x="66" y="43"/>
                  </a:lnTo>
                  <a:lnTo>
                    <a:pt x="66" y="44"/>
                  </a:lnTo>
                  <a:lnTo>
                    <a:pt x="64" y="47"/>
                  </a:lnTo>
                  <a:lnTo>
                    <a:pt x="62" y="49"/>
                  </a:lnTo>
                  <a:lnTo>
                    <a:pt x="60" y="52"/>
                  </a:lnTo>
                  <a:lnTo>
                    <a:pt x="58" y="55"/>
                  </a:lnTo>
                  <a:lnTo>
                    <a:pt x="55" y="57"/>
                  </a:lnTo>
                  <a:lnTo>
                    <a:pt x="53" y="59"/>
                  </a:lnTo>
                  <a:lnTo>
                    <a:pt x="50" y="60"/>
                  </a:lnTo>
                  <a:lnTo>
                    <a:pt x="47" y="62"/>
                  </a:lnTo>
                  <a:lnTo>
                    <a:pt x="45" y="62"/>
                  </a:lnTo>
                  <a:lnTo>
                    <a:pt x="44" y="62"/>
                  </a:lnTo>
                  <a:lnTo>
                    <a:pt x="44" y="63"/>
                  </a:lnTo>
                  <a:lnTo>
                    <a:pt x="41" y="64"/>
                  </a:lnTo>
                  <a:lnTo>
                    <a:pt x="37" y="64"/>
                  </a:lnTo>
                  <a:lnTo>
                    <a:pt x="36" y="64"/>
                  </a:lnTo>
                  <a:lnTo>
                    <a:pt x="35" y="64"/>
                  </a:lnTo>
                  <a:lnTo>
                    <a:pt x="34" y="64"/>
                  </a:lnTo>
                  <a:lnTo>
                    <a:pt x="34" y="64"/>
                  </a:lnTo>
                  <a:lnTo>
                    <a:pt x="34" y="64"/>
                  </a:lnTo>
                  <a:lnTo>
                    <a:pt x="30" y="64"/>
                  </a:lnTo>
                  <a:lnTo>
                    <a:pt x="27" y="64"/>
                  </a:lnTo>
                  <a:lnTo>
                    <a:pt x="24" y="63"/>
                  </a:lnTo>
                  <a:lnTo>
                    <a:pt x="21" y="62"/>
                  </a:lnTo>
                  <a:lnTo>
                    <a:pt x="18" y="60"/>
                  </a:lnTo>
                  <a:lnTo>
                    <a:pt x="15" y="59"/>
                  </a:lnTo>
                  <a:lnTo>
                    <a:pt x="12" y="57"/>
                  </a:lnTo>
                  <a:lnTo>
                    <a:pt x="10" y="55"/>
                  </a:lnTo>
                  <a:lnTo>
                    <a:pt x="7" y="52"/>
                  </a:lnTo>
                  <a:lnTo>
                    <a:pt x="5" y="49"/>
                  </a:lnTo>
                  <a:lnTo>
                    <a:pt x="3" y="47"/>
                  </a:lnTo>
                  <a:lnTo>
                    <a:pt x="2" y="44"/>
                  </a:lnTo>
                  <a:lnTo>
                    <a:pt x="1" y="41"/>
                  </a:lnTo>
                  <a:lnTo>
                    <a:pt x="0" y="38"/>
                  </a:lnTo>
                  <a:lnTo>
                    <a:pt x="0" y="35"/>
                  </a:lnTo>
                  <a:lnTo>
                    <a:pt x="0" y="32"/>
                  </a:lnTo>
                  <a:lnTo>
                    <a:pt x="0" y="29"/>
                  </a:lnTo>
                  <a:lnTo>
                    <a:pt x="0" y="26"/>
                  </a:lnTo>
                  <a:lnTo>
                    <a:pt x="2" y="20"/>
                  </a:lnTo>
                  <a:lnTo>
                    <a:pt x="5" y="14"/>
                  </a:lnTo>
                  <a:lnTo>
                    <a:pt x="10" y="9"/>
                  </a:lnTo>
                  <a:lnTo>
                    <a:pt x="15" y="5"/>
                  </a:lnTo>
                  <a:lnTo>
                    <a:pt x="18" y="3"/>
                  </a:lnTo>
                  <a:lnTo>
                    <a:pt x="21" y="2"/>
                  </a:lnTo>
                  <a:lnTo>
                    <a:pt x="24" y="1"/>
                  </a:lnTo>
                  <a:lnTo>
                    <a:pt x="27" y="0"/>
                  </a:lnTo>
                  <a:lnTo>
                    <a:pt x="34" y="0"/>
                  </a:lnTo>
                  <a:lnTo>
                    <a:pt x="37" y="0"/>
                  </a:lnTo>
                  <a:lnTo>
                    <a:pt x="41" y="0"/>
                  </a:lnTo>
                  <a:lnTo>
                    <a:pt x="44" y="1"/>
                  </a:lnTo>
                  <a:lnTo>
                    <a:pt x="47" y="2"/>
                  </a:lnTo>
                  <a:lnTo>
                    <a:pt x="50" y="3"/>
                  </a:lnTo>
                  <a:lnTo>
                    <a:pt x="53" y="5"/>
                  </a:lnTo>
                  <a:lnTo>
                    <a:pt x="55" y="7"/>
                  </a:lnTo>
                  <a:lnTo>
                    <a:pt x="58" y="9"/>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3" name="Freeform 84">
              <a:extLst>
                <a:ext uri="{FF2B5EF4-FFF2-40B4-BE49-F238E27FC236}">
                  <a16:creationId xmlns:a16="http://schemas.microsoft.com/office/drawing/2014/main" id="{F40D1D5F-FEC4-ED3F-DDE3-A7EADEE5D8A6}"/>
                </a:ext>
              </a:extLst>
            </p:cNvPr>
            <p:cNvSpPr>
              <a:spLocks/>
            </p:cNvSpPr>
            <p:nvPr/>
          </p:nvSpPr>
          <p:spPr bwMode="auto">
            <a:xfrm>
              <a:off x="2730" y="4697"/>
              <a:ext cx="69" cy="64"/>
            </a:xfrm>
            <a:custGeom>
              <a:avLst/>
              <a:gdLst>
                <a:gd name="T0" fmla="*/ 68 w 69"/>
                <a:gd name="T1" fmla="*/ 35 h 64"/>
                <a:gd name="T2" fmla="*/ 67 w 69"/>
                <a:gd name="T3" fmla="*/ 41 h 64"/>
                <a:gd name="T4" fmla="*/ 65 w 69"/>
                <a:gd name="T5" fmla="*/ 47 h 64"/>
                <a:gd name="T6" fmla="*/ 63 w 69"/>
                <a:gd name="T7" fmla="*/ 49 h 64"/>
                <a:gd name="T8" fmla="*/ 61 w 69"/>
                <a:gd name="T9" fmla="*/ 52 h 64"/>
                <a:gd name="T10" fmla="*/ 56 w 69"/>
                <a:gd name="T11" fmla="*/ 57 h 64"/>
                <a:gd name="T12" fmla="*/ 50 w 69"/>
                <a:gd name="T13" fmla="*/ 60 h 64"/>
                <a:gd name="T14" fmla="*/ 46 w 69"/>
                <a:gd name="T15" fmla="*/ 62 h 64"/>
                <a:gd name="T16" fmla="*/ 44 w 69"/>
                <a:gd name="T17" fmla="*/ 62 h 64"/>
                <a:gd name="T18" fmla="*/ 38 w 69"/>
                <a:gd name="T19" fmla="*/ 64 h 64"/>
                <a:gd name="T20" fmla="*/ 31 w 69"/>
                <a:gd name="T21" fmla="*/ 64 h 64"/>
                <a:gd name="T22" fmla="*/ 24 w 69"/>
                <a:gd name="T23" fmla="*/ 62 h 64"/>
                <a:gd name="T24" fmla="*/ 18 w 69"/>
                <a:gd name="T25" fmla="*/ 60 h 64"/>
                <a:gd name="T26" fmla="*/ 13 w 69"/>
                <a:gd name="T27" fmla="*/ 57 h 64"/>
                <a:gd name="T28" fmla="*/ 8 w 69"/>
                <a:gd name="T29" fmla="*/ 52 h 64"/>
                <a:gd name="T30" fmla="*/ 4 w 69"/>
                <a:gd name="T31" fmla="*/ 47 h 64"/>
                <a:gd name="T32" fmla="*/ 1 w 69"/>
                <a:gd name="T33" fmla="*/ 41 h 64"/>
                <a:gd name="T34" fmla="*/ 0 w 69"/>
                <a:gd name="T35" fmla="*/ 35 h 64"/>
                <a:gd name="T36" fmla="*/ 0 w 69"/>
                <a:gd name="T37" fmla="*/ 29 h 64"/>
                <a:gd name="T38" fmla="*/ 1 w 69"/>
                <a:gd name="T39" fmla="*/ 22 h 64"/>
                <a:gd name="T40" fmla="*/ 4 w 69"/>
                <a:gd name="T41" fmla="*/ 17 h 64"/>
                <a:gd name="T42" fmla="*/ 10 w 69"/>
                <a:gd name="T43" fmla="*/ 10 h 64"/>
                <a:gd name="T44" fmla="*/ 18 w 69"/>
                <a:gd name="T45" fmla="*/ 3 h 64"/>
                <a:gd name="T46" fmla="*/ 24 w 69"/>
                <a:gd name="T47" fmla="*/ 1 h 64"/>
                <a:gd name="T48" fmla="*/ 34 w 69"/>
                <a:gd name="T49" fmla="*/ 0 h 64"/>
                <a:gd name="T50" fmla="*/ 41 w 69"/>
                <a:gd name="T51" fmla="*/ 0 h 64"/>
                <a:gd name="T52" fmla="*/ 48 w 69"/>
                <a:gd name="T53" fmla="*/ 2 h 64"/>
                <a:gd name="T54" fmla="*/ 53 w 69"/>
                <a:gd name="T55" fmla="*/ 5 h 64"/>
                <a:gd name="T56" fmla="*/ 59 w 69"/>
                <a:gd name="T57" fmla="*/ 10 h 64"/>
                <a:gd name="T58" fmla="*/ 63 w 69"/>
                <a:gd name="T59" fmla="*/ 14 h 64"/>
                <a:gd name="T60" fmla="*/ 66 w 69"/>
                <a:gd name="T61" fmla="*/ 20 h 64"/>
                <a:gd name="T62" fmla="*/ 68 w 69"/>
                <a:gd name="T63" fmla="*/ 25 h 64"/>
                <a:gd name="T64" fmla="*/ 69 w 69"/>
                <a:gd name="T65"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 h="64">
                  <a:moveTo>
                    <a:pt x="69" y="32"/>
                  </a:moveTo>
                  <a:lnTo>
                    <a:pt x="68" y="35"/>
                  </a:lnTo>
                  <a:lnTo>
                    <a:pt x="68" y="38"/>
                  </a:lnTo>
                  <a:lnTo>
                    <a:pt x="67" y="41"/>
                  </a:lnTo>
                  <a:lnTo>
                    <a:pt x="66" y="44"/>
                  </a:lnTo>
                  <a:lnTo>
                    <a:pt x="65" y="47"/>
                  </a:lnTo>
                  <a:lnTo>
                    <a:pt x="64" y="48"/>
                  </a:lnTo>
                  <a:lnTo>
                    <a:pt x="63" y="49"/>
                  </a:lnTo>
                  <a:lnTo>
                    <a:pt x="63" y="50"/>
                  </a:lnTo>
                  <a:lnTo>
                    <a:pt x="61" y="52"/>
                  </a:lnTo>
                  <a:lnTo>
                    <a:pt x="59" y="54"/>
                  </a:lnTo>
                  <a:lnTo>
                    <a:pt x="56" y="57"/>
                  </a:lnTo>
                  <a:lnTo>
                    <a:pt x="53" y="58"/>
                  </a:lnTo>
                  <a:lnTo>
                    <a:pt x="50" y="60"/>
                  </a:lnTo>
                  <a:lnTo>
                    <a:pt x="48" y="61"/>
                  </a:lnTo>
                  <a:lnTo>
                    <a:pt x="46" y="62"/>
                  </a:lnTo>
                  <a:lnTo>
                    <a:pt x="45" y="62"/>
                  </a:lnTo>
                  <a:lnTo>
                    <a:pt x="44" y="62"/>
                  </a:lnTo>
                  <a:lnTo>
                    <a:pt x="41" y="63"/>
                  </a:lnTo>
                  <a:lnTo>
                    <a:pt x="38" y="64"/>
                  </a:lnTo>
                  <a:lnTo>
                    <a:pt x="34" y="64"/>
                  </a:lnTo>
                  <a:lnTo>
                    <a:pt x="31" y="64"/>
                  </a:lnTo>
                  <a:lnTo>
                    <a:pt x="28" y="63"/>
                  </a:lnTo>
                  <a:lnTo>
                    <a:pt x="24" y="62"/>
                  </a:lnTo>
                  <a:lnTo>
                    <a:pt x="21" y="61"/>
                  </a:lnTo>
                  <a:lnTo>
                    <a:pt x="18" y="60"/>
                  </a:lnTo>
                  <a:lnTo>
                    <a:pt x="16" y="58"/>
                  </a:lnTo>
                  <a:lnTo>
                    <a:pt x="13" y="57"/>
                  </a:lnTo>
                  <a:lnTo>
                    <a:pt x="10" y="54"/>
                  </a:lnTo>
                  <a:lnTo>
                    <a:pt x="8" y="52"/>
                  </a:lnTo>
                  <a:lnTo>
                    <a:pt x="6" y="50"/>
                  </a:lnTo>
                  <a:lnTo>
                    <a:pt x="4" y="47"/>
                  </a:lnTo>
                  <a:lnTo>
                    <a:pt x="3" y="44"/>
                  </a:lnTo>
                  <a:lnTo>
                    <a:pt x="1" y="41"/>
                  </a:lnTo>
                  <a:lnTo>
                    <a:pt x="1" y="38"/>
                  </a:lnTo>
                  <a:lnTo>
                    <a:pt x="0" y="35"/>
                  </a:lnTo>
                  <a:lnTo>
                    <a:pt x="0" y="32"/>
                  </a:lnTo>
                  <a:lnTo>
                    <a:pt x="0" y="29"/>
                  </a:lnTo>
                  <a:lnTo>
                    <a:pt x="1" y="25"/>
                  </a:lnTo>
                  <a:lnTo>
                    <a:pt x="1" y="22"/>
                  </a:lnTo>
                  <a:lnTo>
                    <a:pt x="3" y="20"/>
                  </a:lnTo>
                  <a:lnTo>
                    <a:pt x="4" y="17"/>
                  </a:lnTo>
                  <a:lnTo>
                    <a:pt x="6" y="14"/>
                  </a:lnTo>
                  <a:lnTo>
                    <a:pt x="10" y="10"/>
                  </a:lnTo>
                  <a:lnTo>
                    <a:pt x="16" y="5"/>
                  </a:lnTo>
                  <a:lnTo>
                    <a:pt x="18" y="3"/>
                  </a:lnTo>
                  <a:lnTo>
                    <a:pt x="21" y="2"/>
                  </a:lnTo>
                  <a:lnTo>
                    <a:pt x="24" y="1"/>
                  </a:lnTo>
                  <a:lnTo>
                    <a:pt x="28" y="0"/>
                  </a:lnTo>
                  <a:lnTo>
                    <a:pt x="34" y="0"/>
                  </a:lnTo>
                  <a:lnTo>
                    <a:pt x="38" y="0"/>
                  </a:lnTo>
                  <a:lnTo>
                    <a:pt x="41" y="0"/>
                  </a:lnTo>
                  <a:lnTo>
                    <a:pt x="44" y="1"/>
                  </a:lnTo>
                  <a:lnTo>
                    <a:pt x="48" y="2"/>
                  </a:lnTo>
                  <a:lnTo>
                    <a:pt x="50" y="3"/>
                  </a:lnTo>
                  <a:lnTo>
                    <a:pt x="53" y="5"/>
                  </a:lnTo>
                  <a:lnTo>
                    <a:pt x="56" y="7"/>
                  </a:lnTo>
                  <a:lnTo>
                    <a:pt x="59" y="10"/>
                  </a:lnTo>
                  <a:lnTo>
                    <a:pt x="61" y="12"/>
                  </a:lnTo>
                  <a:lnTo>
                    <a:pt x="63" y="14"/>
                  </a:lnTo>
                  <a:lnTo>
                    <a:pt x="65" y="17"/>
                  </a:lnTo>
                  <a:lnTo>
                    <a:pt x="66" y="20"/>
                  </a:lnTo>
                  <a:lnTo>
                    <a:pt x="67" y="22"/>
                  </a:lnTo>
                  <a:lnTo>
                    <a:pt x="68" y="25"/>
                  </a:lnTo>
                  <a:lnTo>
                    <a:pt x="68" y="29"/>
                  </a:lnTo>
                  <a:lnTo>
                    <a:pt x="69" y="32"/>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4" name="Line 85">
              <a:extLst>
                <a:ext uri="{FF2B5EF4-FFF2-40B4-BE49-F238E27FC236}">
                  <a16:creationId xmlns:a16="http://schemas.microsoft.com/office/drawing/2014/main" id="{DD90DB59-6E46-79E8-15DB-B3DA2CB1435F}"/>
                </a:ext>
              </a:extLst>
            </p:cNvPr>
            <p:cNvSpPr>
              <a:spLocks noChangeShapeType="1"/>
            </p:cNvSpPr>
            <p:nvPr/>
          </p:nvSpPr>
          <p:spPr bwMode="auto">
            <a:xfrm flipV="1">
              <a:off x="2143" y="5105"/>
              <a:ext cx="4" cy="12"/>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5" name="Freeform 86">
              <a:extLst>
                <a:ext uri="{FF2B5EF4-FFF2-40B4-BE49-F238E27FC236}">
                  <a16:creationId xmlns:a16="http://schemas.microsoft.com/office/drawing/2014/main" id="{B7FF26F6-848F-8806-B222-C0D415DBA4F1}"/>
                </a:ext>
              </a:extLst>
            </p:cNvPr>
            <p:cNvSpPr>
              <a:spLocks/>
            </p:cNvSpPr>
            <p:nvPr/>
          </p:nvSpPr>
          <p:spPr bwMode="auto">
            <a:xfrm>
              <a:off x="2106" y="5101"/>
              <a:ext cx="31" cy="26"/>
            </a:xfrm>
            <a:custGeom>
              <a:avLst/>
              <a:gdLst>
                <a:gd name="T0" fmla="*/ 0 w 31"/>
                <a:gd name="T1" fmla="*/ 0 h 26"/>
                <a:gd name="T2" fmla="*/ 3 w 31"/>
                <a:gd name="T3" fmla="*/ 17 h 26"/>
                <a:gd name="T4" fmla="*/ 31 w 31"/>
                <a:gd name="T5" fmla="*/ 26 h 26"/>
              </a:gdLst>
              <a:ahLst/>
              <a:cxnLst>
                <a:cxn ang="0">
                  <a:pos x="T0" y="T1"/>
                </a:cxn>
                <a:cxn ang="0">
                  <a:pos x="T2" y="T3"/>
                </a:cxn>
                <a:cxn ang="0">
                  <a:pos x="T4" y="T5"/>
                </a:cxn>
              </a:cxnLst>
              <a:rect l="0" t="0" r="r" b="b"/>
              <a:pathLst>
                <a:path w="31" h="26">
                  <a:moveTo>
                    <a:pt x="0" y="0"/>
                  </a:moveTo>
                  <a:lnTo>
                    <a:pt x="3" y="17"/>
                  </a:lnTo>
                  <a:lnTo>
                    <a:pt x="31" y="26"/>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6" name="Line 87">
              <a:extLst>
                <a:ext uri="{FF2B5EF4-FFF2-40B4-BE49-F238E27FC236}">
                  <a16:creationId xmlns:a16="http://schemas.microsoft.com/office/drawing/2014/main" id="{E96AE2A8-E2D5-0041-0F60-C6F6C2FB949A}"/>
                </a:ext>
              </a:extLst>
            </p:cNvPr>
            <p:cNvSpPr>
              <a:spLocks noChangeShapeType="1"/>
            </p:cNvSpPr>
            <p:nvPr/>
          </p:nvSpPr>
          <p:spPr bwMode="auto">
            <a:xfrm flipV="1">
              <a:off x="2078" y="5148"/>
              <a:ext cx="16" cy="24"/>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7" name="Freeform 88">
              <a:extLst>
                <a:ext uri="{FF2B5EF4-FFF2-40B4-BE49-F238E27FC236}">
                  <a16:creationId xmlns:a16="http://schemas.microsoft.com/office/drawing/2014/main" id="{BA64752A-8FAC-5769-6D7D-F29EF2DD6D44}"/>
                </a:ext>
              </a:extLst>
            </p:cNvPr>
            <p:cNvSpPr>
              <a:spLocks/>
            </p:cNvSpPr>
            <p:nvPr/>
          </p:nvSpPr>
          <p:spPr bwMode="auto">
            <a:xfrm>
              <a:off x="2124" y="5156"/>
              <a:ext cx="34" cy="24"/>
            </a:xfrm>
            <a:custGeom>
              <a:avLst/>
              <a:gdLst>
                <a:gd name="T0" fmla="*/ 34 w 34"/>
                <a:gd name="T1" fmla="*/ 19 h 24"/>
                <a:gd name="T2" fmla="*/ 9 w 34"/>
                <a:gd name="T3" fmla="*/ 24 h 24"/>
                <a:gd name="T4" fmla="*/ 0 w 34"/>
                <a:gd name="T5" fmla="*/ 0 h 24"/>
              </a:gdLst>
              <a:ahLst/>
              <a:cxnLst>
                <a:cxn ang="0">
                  <a:pos x="T0" y="T1"/>
                </a:cxn>
                <a:cxn ang="0">
                  <a:pos x="T2" y="T3"/>
                </a:cxn>
                <a:cxn ang="0">
                  <a:pos x="T4" y="T5"/>
                </a:cxn>
              </a:cxnLst>
              <a:rect l="0" t="0" r="r" b="b"/>
              <a:pathLst>
                <a:path w="34" h="24">
                  <a:moveTo>
                    <a:pt x="34" y="19"/>
                  </a:moveTo>
                  <a:lnTo>
                    <a:pt x="9" y="24"/>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Line 89">
              <a:extLst>
                <a:ext uri="{FF2B5EF4-FFF2-40B4-BE49-F238E27FC236}">
                  <a16:creationId xmlns:a16="http://schemas.microsoft.com/office/drawing/2014/main" id="{04D813E5-A1A8-6171-B3F7-6F03BF14CE78}"/>
                </a:ext>
              </a:extLst>
            </p:cNvPr>
            <p:cNvSpPr>
              <a:spLocks noChangeShapeType="1"/>
            </p:cNvSpPr>
            <p:nvPr/>
          </p:nvSpPr>
          <p:spPr bwMode="auto">
            <a:xfrm flipH="1">
              <a:off x="2121" y="5127"/>
              <a:ext cx="16" cy="26"/>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9" name="Freeform 90">
              <a:extLst>
                <a:ext uri="{FF2B5EF4-FFF2-40B4-BE49-F238E27FC236}">
                  <a16:creationId xmlns:a16="http://schemas.microsoft.com/office/drawing/2014/main" id="{71C0A15D-C624-732F-6C67-D9A38441454D}"/>
                </a:ext>
              </a:extLst>
            </p:cNvPr>
            <p:cNvSpPr>
              <a:spLocks/>
            </p:cNvSpPr>
            <p:nvPr/>
          </p:nvSpPr>
          <p:spPr bwMode="auto">
            <a:xfrm>
              <a:off x="2143" y="5117"/>
              <a:ext cx="24" cy="26"/>
            </a:xfrm>
            <a:custGeom>
              <a:avLst/>
              <a:gdLst>
                <a:gd name="T0" fmla="*/ 21 w 24"/>
                <a:gd name="T1" fmla="*/ 26 h 26"/>
                <a:gd name="T2" fmla="*/ 24 w 24"/>
                <a:gd name="T3" fmla="*/ 12 h 26"/>
                <a:gd name="T4" fmla="*/ 0 w 24"/>
                <a:gd name="T5" fmla="*/ 0 h 26"/>
              </a:gdLst>
              <a:ahLst/>
              <a:cxnLst>
                <a:cxn ang="0">
                  <a:pos x="T0" y="T1"/>
                </a:cxn>
                <a:cxn ang="0">
                  <a:pos x="T2" y="T3"/>
                </a:cxn>
                <a:cxn ang="0">
                  <a:pos x="T4" y="T5"/>
                </a:cxn>
              </a:cxnLst>
              <a:rect l="0" t="0" r="r" b="b"/>
              <a:pathLst>
                <a:path w="24" h="26">
                  <a:moveTo>
                    <a:pt x="21" y="26"/>
                  </a:moveTo>
                  <a:lnTo>
                    <a:pt x="24" y="12"/>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0" name="Line 91">
              <a:extLst>
                <a:ext uri="{FF2B5EF4-FFF2-40B4-BE49-F238E27FC236}">
                  <a16:creationId xmlns:a16="http://schemas.microsoft.com/office/drawing/2014/main" id="{33F3C087-867C-0EF2-21A2-37BC2A8721F2}"/>
                </a:ext>
              </a:extLst>
            </p:cNvPr>
            <p:cNvSpPr>
              <a:spLocks noChangeShapeType="1"/>
            </p:cNvSpPr>
            <p:nvPr/>
          </p:nvSpPr>
          <p:spPr bwMode="auto">
            <a:xfrm>
              <a:off x="2100" y="5148"/>
              <a:ext cx="18" cy="2"/>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1" name="Line 92">
              <a:extLst>
                <a:ext uri="{FF2B5EF4-FFF2-40B4-BE49-F238E27FC236}">
                  <a16:creationId xmlns:a16="http://schemas.microsoft.com/office/drawing/2014/main" id="{896D1358-B5D2-CC73-B37F-6D5B3AF6232D}"/>
                </a:ext>
              </a:extLst>
            </p:cNvPr>
            <p:cNvSpPr>
              <a:spLocks noChangeShapeType="1"/>
            </p:cNvSpPr>
            <p:nvPr/>
          </p:nvSpPr>
          <p:spPr bwMode="auto">
            <a:xfrm flipV="1">
              <a:off x="2137" y="5117"/>
              <a:ext cx="6" cy="10"/>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2" name="Line 93">
              <a:extLst>
                <a:ext uri="{FF2B5EF4-FFF2-40B4-BE49-F238E27FC236}">
                  <a16:creationId xmlns:a16="http://schemas.microsoft.com/office/drawing/2014/main" id="{2BDBB75B-6389-A259-BC81-680272F26D70}"/>
                </a:ext>
              </a:extLst>
            </p:cNvPr>
            <p:cNvSpPr>
              <a:spLocks noChangeShapeType="1"/>
            </p:cNvSpPr>
            <p:nvPr/>
          </p:nvSpPr>
          <p:spPr bwMode="auto">
            <a:xfrm flipV="1">
              <a:off x="1964" y="4976"/>
              <a:ext cx="2" cy="269"/>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3" name="Freeform 94">
              <a:extLst>
                <a:ext uri="{FF2B5EF4-FFF2-40B4-BE49-F238E27FC236}">
                  <a16:creationId xmlns:a16="http://schemas.microsoft.com/office/drawing/2014/main" id="{053C2050-31CF-13A3-41AE-261EC70EB4B9}"/>
                </a:ext>
              </a:extLst>
            </p:cNvPr>
            <p:cNvSpPr>
              <a:spLocks/>
            </p:cNvSpPr>
            <p:nvPr/>
          </p:nvSpPr>
          <p:spPr bwMode="auto">
            <a:xfrm>
              <a:off x="2434" y="4752"/>
              <a:ext cx="63" cy="11"/>
            </a:xfrm>
            <a:custGeom>
              <a:avLst/>
              <a:gdLst>
                <a:gd name="T0" fmla="*/ 0 w 63"/>
                <a:gd name="T1" fmla="*/ 11 h 11"/>
                <a:gd name="T2" fmla="*/ 63 w 63"/>
                <a:gd name="T3" fmla="*/ 11 h 11"/>
                <a:gd name="T4" fmla="*/ 63 w 63"/>
                <a:gd name="T5" fmla="*/ 0 h 11"/>
              </a:gdLst>
              <a:ahLst/>
              <a:cxnLst>
                <a:cxn ang="0">
                  <a:pos x="T0" y="T1"/>
                </a:cxn>
                <a:cxn ang="0">
                  <a:pos x="T2" y="T3"/>
                </a:cxn>
                <a:cxn ang="0">
                  <a:pos x="T4" y="T5"/>
                </a:cxn>
              </a:cxnLst>
              <a:rect l="0" t="0" r="r" b="b"/>
              <a:pathLst>
                <a:path w="63" h="11">
                  <a:moveTo>
                    <a:pt x="0" y="11"/>
                  </a:moveTo>
                  <a:lnTo>
                    <a:pt x="63" y="11"/>
                  </a:lnTo>
                  <a:lnTo>
                    <a:pt x="63"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4" name="Line 95">
              <a:extLst>
                <a:ext uri="{FF2B5EF4-FFF2-40B4-BE49-F238E27FC236}">
                  <a16:creationId xmlns:a16="http://schemas.microsoft.com/office/drawing/2014/main" id="{5946AD2B-EC58-D785-288E-064259AB29C9}"/>
                </a:ext>
              </a:extLst>
            </p:cNvPr>
            <p:cNvSpPr>
              <a:spLocks noChangeShapeType="1"/>
            </p:cNvSpPr>
            <p:nvPr/>
          </p:nvSpPr>
          <p:spPr bwMode="auto">
            <a:xfrm flipH="1">
              <a:off x="2386" y="4785"/>
              <a:ext cx="36" cy="30"/>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5" name="Freeform 96">
              <a:extLst>
                <a:ext uri="{FF2B5EF4-FFF2-40B4-BE49-F238E27FC236}">
                  <a16:creationId xmlns:a16="http://schemas.microsoft.com/office/drawing/2014/main" id="{785C3CC2-7D8D-A46E-1C76-176F72C525F7}"/>
                </a:ext>
              </a:extLst>
            </p:cNvPr>
            <p:cNvSpPr>
              <a:spLocks/>
            </p:cNvSpPr>
            <p:nvPr/>
          </p:nvSpPr>
          <p:spPr bwMode="auto">
            <a:xfrm>
              <a:off x="2434" y="4742"/>
              <a:ext cx="38" cy="21"/>
            </a:xfrm>
            <a:custGeom>
              <a:avLst/>
              <a:gdLst>
                <a:gd name="T0" fmla="*/ 38 w 38"/>
                <a:gd name="T1" fmla="*/ 0 h 21"/>
                <a:gd name="T2" fmla="*/ 14 w 38"/>
                <a:gd name="T3" fmla="*/ 0 h 21"/>
                <a:gd name="T4" fmla="*/ 0 w 38"/>
                <a:gd name="T5" fmla="*/ 21 h 21"/>
              </a:gdLst>
              <a:ahLst/>
              <a:cxnLst>
                <a:cxn ang="0">
                  <a:pos x="T0" y="T1"/>
                </a:cxn>
                <a:cxn ang="0">
                  <a:pos x="T2" y="T3"/>
                </a:cxn>
                <a:cxn ang="0">
                  <a:pos x="T4" y="T5"/>
                </a:cxn>
              </a:cxnLst>
              <a:rect l="0" t="0" r="r" b="b"/>
              <a:pathLst>
                <a:path w="38" h="21">
                  <a:moveTo>
                    <a:pt x="38" y="0"/>
                  </a:moveTo>
                  <a:lnTo>
                    <a:pt x="14" y="0"/>
                  </a:lnTo>
                  <a:lnTo>
                    <a:pt x="0" y="21"/>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6" name="Freeform 97">
              <a:extLst>
                <a:ext uri="{FF2B5EF4-FFF2-40B4-BE49-F238E27FC236}">
                  <a16:creationId xmlns:a16="http://schemas.microsoft.com/office/drawing/2014/main" id="{B4ECABA5-5F16-34BF-366E-9236E724864B}"/>
                </a:ext>
              </a:extLst>
            </p:cNvPr>
            <p:cNvSpPr>
              <a:spLocks/>
            </p:cNvSpPr>
            <p:nvPr/>
          </p:nvSpPr>
          <p:spPr bwMode="auto">
            <a:xfrm>
              <a:off x="2422" y="4785"/>
              <a:ext cx="31" cy="54"/>
            </a:xfrm>
            <a:custGeom>
              <a:avLst/>
              <a:gdLst>
                <a:gd name="T0" fmla="*/ 17 w 31"/>
                <a:gd name="T1" fmla="*/ 54 h 54"/>
                <a:gd name="T2" fmla="*/ 31 w 31"/>
                <a:gd name="T3" fmla="*/ 24 h 54"/>
                <a:gd name="T4" fmla="*/ 0 w 31"/>
                <a:gd name="T5" fmla="*/ 0 h 54"/>
              </a:gdLst>
              <a:ahLst/>
              <a:cxnLst>
                <a:cxn ang="0">
                  <a:pos x="T0" y="T1"/>
                </a:cxn>
                <a:cxn ang="0">
                  <a:pos x="T2" y="T3"/>
                </a:cxn>
                <a:cxn ang="0">
                  <a:pos x="T4" y="T5"/>
                </a:cxn>
              </a:cxnLst>
              <a:rect l="0" t="0" r="r" b="b"/>
              <a:pathLst>
                <a:path w="31" h="54">
                  <a:moveTo>
                    <a:pt x="17" y="54"/>
                  </a:moveTo>
                  <a:lnTo>
                    <a:pt x="31" y="24"/>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7" name="Line 98">
              <a:extLst>
                <a:ext uri="{FF2B5EF4-FFF2-40B4-BE49-F238E27FC236}">
                  <a16:creationId xmlns:a16="http://schemas.microsoft.com/office/drawing/2014/main" id="{36E844A0-C67B-BADC-1B13-DEA186DC8012}"/>
                </a:ext>
              </a:extLst>
            </p:cNvPr>
            <p:cNvSpPr>
              <a:spLocks noChangeShapeType="1"/>
            </p:cNvSpPr>
            <p:nvPr/>
          </p:nvSpPr>
          <p:spPr bwMode="auto">
            <a:xfrm flipV="1">
              <a:off x="2422" y="4763"/>
              <a:ext cx="12" cy="22"/>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8" name="Freeform 99">
              <a:extLst>
                <a:ext uri="{FF2B5EF4-FFF2-40B4-BE49-F238E27FC236}">
                  <a16:creationId xmlns:a16="http://schemas.microsoft.com/office/drawing/2014/main" id="{B67C376D-6D8C-5DCD-7F20-791143ED84ED}"/>
                </a:ext>
              </a:extLst>
            </p:cNvPr>
            <p:cNvSpPr>
              <a:spLocks/>
            </p:cNvSpPr>
            <p:nvPr/>
          </p:nvSpPr>
          <p:spPr bwMode="auto">
            <a:xfrm>
              <a:off x="2577" y="4931"/>
              <a:ext cx="6" cy="25"/>
            </a:xfrm>
            <a:custGeom>
              <a:avLst/>
              <a:gdLst>
                <a:gd name="T0" fmla="*/ 0 w 6"/>
                <a:gd name="T1" fmla="*/ 25 h 25"/>
                <a:gd name="T2" fmla="*/ 0 w 6"/>
                <a:gd name="T3" fmla="*/ 22 h 25"/>
                <a:gd name="T4" fmla="*/ 0 w 6"/>
                <a:gd name="T5" fmla="*/ 18 h 25"/>
                <a:gd name="T6" fmla="*/ 0 w 6"/>
                <a:gd name="T7" fmla="*/ 13 h 25"/>
                <a:gd name="T8" fmla="*/ 1 w 6"/>
                <a:gd name="T9" fmla="*/ 8 h 25"/>
                <a:gd name="T10" fmla="*/ 3 w 6"/>
                <a:gd name="T11" fmla="*/ 4 h 25"/>
                <a:gd name="T12" fmla="*/ 6 w 6"/>
                <a:gd name="T13" fmla="*/ 0 h 25"/>
              </a:gdLst>
              <a:ahLst/>
              <a:cxnLst>
                <a:cxn ang="0">
                  <a:pos x="T0" y="T1"/>
                </a:cxn>
                <a:cxn ang="0">
                  <a:pos x="T2" y="T3"/>
                </a:cxn>
                <a:cxn ang="0">
                  <a:pos x="T4" y="T5"/>
                </a:cxn>
                <a:cxn ang="0">
                  <a:pos x="T6" y="T7"/>
                </a:cxn>
                <a:cxn ang="0">
                  <a:pos x="T8" y="T9"/>
                </a:cxn>
                <a:cxn ang="0">
                  <a:pos x="T10" y="T11"/>
                </a:cxn>
                <a:cxn ang="0">
                  <a:pos x="T12" y="T13"/>
                </a:cxn>
              </a:cxnLst>
              <a:rect l="0" t="0" r="r" b="b"/>
              <a:pathLst>
                <a:path w="6" h="25">
                  <a:moveTo>
                    <a:pt x="0" y="25"/>
                  </a:moveTo>
                  <a:lnTo>
                    <a:pt x="0" y="22"/>
                  </a:lnTo>
                  <a:lnTo>
                    <a:pt x="0" y="18"/>
                  </a:lnTo>
                  <a:lnTo>
                    <a:pt x="0" y="13"/>
                  </a:lnTo>
                  <a:lnTo>
                    <a:pt x="1" y="8"/>
                  </a:lnTo>
                  <a:lnTo>
                    <a:pt x="3" y="4"/>
                  </a:lnTo>
                  <a:lnTo>
                    <a:pt x="6"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9" name="Line 100">
              <a:extLst>
                <a:ext uri="{FF2B5EF4-FFF2-40B4-BE49-F238E27FC236}">
                  <a16:creationId xmlns:a16="http://schemas.microsoft.com/office/drawing/2014/main" id="{02F06884-D55A-848A-DAE8-72967B0B533F}"/>
                </a:ext>
              </a:extLst>
            </p:cNvPr>
            <p:cNvSpPr>
              <a:spLocks noChangeShapeType="1"/>
            </p:cNvSpPr>
            <p:nvPr/>
          </p:nvSpPr>
          <p:spPr bwMode="auto">
            <a:xfrm flipH="1">
              <a:off x="2554" y="4920"/>
              <a:ext cx="12" cy="21"/>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0" name="Line 101">
              <a:extLst>
                <a:ext uri="{FF2B5EF4-FFF2-40B4-BE49-F238E27FC236}">
                  <a16:creationId xmlns:a16="http://schemas.microsoft.com/office/drawing/2014/main" id="{A5496376-CD66-0C41-952C-455D3748B836}"/>
                </a:ext>
              </a:extLst>
            </p:cNvPr>
            <p:cNvSpPr>
              <a:spLocks noChangeShapeType="1"/>
            </p:cNvSpPr>
            <p:nvPr/>
          </p:nvSpPr>
          <p:spPr bwMode="auto">
            <a:xfrm flipV="1">
              <a:off x="2566" y="4899"/>
              <a:ext cx="18" cy="21"/>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1" name="Line 102">
              <a:extLst>
                <a:ext uri="{FF2B5EF4-FFF2-40B4-BE49-F238E27FC236}">
                  <a16:creationId xmlns:a16="http://schemas.microsoft.com/office/drawing/2014/main" id="{566E3BF7-18F5-773B-8541-9E5399336D5D}"/>
                </a:ext>
              </a:extLst>
            </p:cNvPr>
            <p:cNvSpPr>
              <a:spLocks noChangeShapeType="1"/>
            </p:cNvSpPr>
            <p:nvPr/>
          </p:nvSpPr>
          <p:spPr bwMode="auto">
            <a:xfrm flipH="1" flipV="1">
              <a:off x="2566" y="4920"/>
              <a:ext cx="17" cy="11"/>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2" name="Line 103">
              <a:extLst>
                <a:ext uri="{FF2B5EF4-FFF2-40B4-BE49-F238E27FC236}">
                  <a16:creationId xmlns:a16="http://schemas.microsoft.com/office/drawing/2014/main" id="{0AAB0A0C-42CE-33A5-F2D6-6CA2671817AD}"/>
                </a:ext>
              </a:extLst>
            </p:cNvPr>
            <p:cNvSpPr>
              <a:spLocks noChangeShapeType="1"/>
            </p:cNvSpPr>
            <p:nvPr/>
          </p:nvSpPr>
          <p:spPr bwMode="auto">
            <a:xfrm>
              <a:off x="2554" y="4941"/>
              <a:ext cx="23" cy="15"/>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3" name="Line 104">
              <a:extLst>
                <a:ext uri="{FF2B5EF4-FFF2-40B4-BE49-F238E27FC236}">
                  <a16:creationId xmlns:a16="http://schemas.microsoft.com/office/drawing/2014/main" id="{2634772C-0FD5-D10A-4CA5-9BD05E16C687}"/>
                </a:ext>
              </a:extLst>
            </p:cNvPr>
            <p:cNvSpPr>
              <a:spLocks noChangeShapeType="1"/>
            </p:cNvSpPr>
            <p:nvPr/>
          </p:nvSpPr>
          <p:spPr bwMode="auto">
            <a:xfrm flipH="1" flipV="1">
              <a:off x="2505" y="4949"/>
              <a:ext cx="35" cy="14"/>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Line 105">
              <a:extLst>
                <a:ext uri="{FF2B5EF4-FFF2-40B4-BE49-F238E27FC236}">
                  <a16:creationId xmlns:a16="http://schemas.microsoft.com/office/drawing/2014/main" id="{60154C57-A150-00F0-6BD9-328BB732416C}"/>
                </a:ext>
              </a:extLst>
            </p:cNvPr>
            <p:cNvSpPr>
              <a:spLocks noChangeShapeType="1"/>
            </p:cNvSpPr>
            <p:nvPr/>
          </p:nvSpPr>
          <p:spPr bwMode="auto">
            <a:xfrm>
              <a:off x="2507" y="4956"/>
              <a:ext cx="1" cy="14"/>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5" name="Line 106">
              <a:extLst>
                <a:ext uri="{FF2B5EF4-FFF2-40B4-BE49-F238E27FC236}">
                  <a16:creationId xmlns:a16="http://schemas.microsoft.com/office/drawing/2014/main" id="{6FDB6EE0-1310-5A90-408A-83CE35DDA80E}"/>
                </a:ext>
              </a:extLst>
            </p:cNvPr>
            <p:cNvSpPr>
              <a:spLocks noChangeShapeType="1"/>
            </p:cNvSpPr>
            <p:nvPr/>
          </p:nvSpPr>
          <p:spPr bwMode="auto">
            <a:xfrm flipH="1" flipV="1">
              <a:off x="2540" y="4963"/>
              <a:ext cx="18" cy="32"/>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6" name="Line 107">
              <a:extLst>
                <a:ext uri="{FF2B5EF4-FFF2-40B4-BE49-F238E27FC236}">
                  <a16:creationId xmlns:a16="http://schemas.microsoft.com/office/drawing/2014/main" id="{8970BC27-18BA-3AF9-9B2B-9289606A57FD}"/>
                </a:ext>
              </a:extLst>
            </p:cNvPr>
            <p:cNvSpPr>
              <a:spLocks noChangeShapeType="1"/>
            </p:cNvSpPr>
            <p:nvPr/>
          </p:nvSpPr>
          <p:spPr bwMode="auto">
            <a:xfrm flipV="1">
              <a:off x="2540" y="4941"/>
              <a:ext cx="14" cy="22"/>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7" name="Freeform 108">
              <a:extLst>
                <a:ext uri="{FF2B5EF4-FFF2-40B4-BE49-F238E27FC236}">
                  <a16:creationId xmlns:a16="http://schemas.microsoft.com/office/drawing/2014/main" id="{CD737E18-01C0-6331-1AE8-E6090839C925}"/>
                </a:ext>
              </a:extLst>
            </p:cNvPr>
            <p:cNvSpPr>
              <a:spLocks/>
            </p:cNvSpPr>
            <p:nvPr/>
          </p:nvSpPr>
          <p:spPr bwMode="auto">
            <a:xfrm>
              <a:off x="2289" y="4799"/>
              <a:ext cx="59" cy="45"/>
            </a:xfrm>
            <a:custGeom>
              <a:avLst/>
              <a:gdLst>
                <a:gd name="T0" fmla="*/ 10 w 59"/>
                <a:gd name="T1" fmla="*/ 37 h 45"/>
                <a:gd name="T2" fmla="*/ 0 w 59"/>
                <a:gd name="T3" fmla="*/ 22 h 45"/>
                <a:gd name="T4" fmla="*/ 27 w 59"/>
                <a:gd name="T5" fmla="*/ 0 h 45"/>
                <a:gd name="T6" fmla="*/ 59 w 59"/>
                <a:gd name="T7" fmla="*/ 24 h 45"/>
                <a:gd name="T8" fmla="*/ 44 w 59"/>
                <a:gd name="T9" fmla="*/ 45 h 45"/>
              </a:gdLst>
              <a:ahLst/>
              <a:cxnLst>
                <a:cxn ang="0">
                  <a:pos x="T0" y="T1"/>
                </a:cxn>
                <a:cxn ang="0">
                  <a:pos x="T2" y="T3"/>
                </a:cxn>
                <a:cxn ang="0">
                  <a:pos x="T4" y="T5"/>
                </a:cxn>
                <a:cxn ang="0">
                  <a:pos x="T6" y="T7"/>
                </a:cxn>
                <a:cxn ang="0">
                  <a:pos x="T8" y="T9"/>
                </a:cxn>
              </a:cxnLst>
              <a:rect l="0" t="0" r="r" b="b"/>
              <a:pathLst>
                <a:path w="59" h="45">
                  <a:moveTo>
                    <a:pt x="10" y="37"/>
                  </a:moveTo>
                  <a:lnTo>
                    <a:pt x="0" y="22"/>
                  </a:lnTo>
                  <a:lnTo>
                    <a:pt x="27" y="0"/>
                  </a:lnTo>
                  <a:lnTo>
                    <a:pt x="59" y="24"/>
                  </a:lnTo>
                  <a:lnTo>
                    <a:pt x="44" y="45"/>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Freeform 109">
              <a:extLst>
                <a:ext uri="{FF2B5EF4-FFF2-40B4-BE49-F238E27FC236}">
                  <a16:creationId xmlns:a16="http://schemas.microsoft.com/office/drawing/2014/main" id="{D73EF5AA-B522-2DAC-9457-F213F438EA89}"/>
                </a:ext>
              </a:extLst>
            </p:cNvPr>
            <p:cNvSpPr>
              <a:spLocks/>
            </p:cNvSpPr>
            <p:nvPr/>
          </p:nvSpPr>
          <p:spPr bwMode="auto">
            <a:xfrm>
              <a:off x="2270" y="4693"/>
              <a:ext cx="87" cy="75"/>
            </a:xfrm>
            <a:custGeom>
              <a:avLst/>
              <a:gdLst>
                <a:gd name="T0" fmla="*/ 74 w 87"/>
                <a:gd name="T1" fmla="*/ 0 h 75"/>
                <a:gd name="T2" fmla="*/ 87 w 87"/>
                <a:gd name="T3" fmla="*/ 48 h 75"/>
                <a:gd name="T4" fmla="*/ 48 w 87"/>
                <a:gd name="T5" fmla="*/ 75 h 75"/>
                <a:gd name="T6" fmla="*/ 0 w 87"/>
                <a:gd name="T7" fmla="*/ 43 h 75"/>
                <a:gd name="T8" fmla="*/ 9 w 87"/>
                <a:gd name="T9" fmla="*/ 5 h 75"/>
              </a:gdLst>
              <a:ahLst/>
              <a:cxnLst>
                <a:cxn ang="0">
                  <a:pos x="T0" y="T1"/>
                </a:cxn>
                <a:cxn ang="0">
                  <a:pos x="T2" y="T3"/>
                </a:cxn>
                <a:cxn ang="0">
                  <a:pos x="T4" y="T5"/>
                </a:cxn>
                <a:cxn ang="0">
                  <a:pos x="T6" y="T7"/>
                </a:cxn>
                <a:cxn ang="0">
                  <a:pos x="T8" y="T9"/>
                </a:cxn>
              </a:cxnLst>
              <a:rect l="0" t="0" r="r" b="b"/>
              <a:pathLst>
                <a:path w="87" h="75">
                  <a:moveTo>
                    <a:pt x="74" y="0"/>
                  </a:moveTo>
                  <a:lnTo>
                    <a:pt x="87" y="48"/>
                  </a:lnTo>
                  <a:lnTo>
                    <a:pt x="48" y="75"/>
                  </a:lnTo>
                  <a:lnTo>
                    <a:pt x="0" y="43"/>
                  </a:lnTo>
                  <a:lnTo>
                    <a:pt x="9" y="5"/>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9" name="Freeform 110">
              <a:extLst>
                <a:ext uri="{FF2B5EF4-FFF2-40B4-BE49-F238E27FC236}">
                  <a16:creationId xmlns:a16="http://schemas.microsoft.com/office/drawing/2014/main" id="{057D4FA2-0856-1F27-300B-C58CE456647A}"/>
                </a:ext>
              </a:extLst>
            </p:cNvPr>
            <p:cNvSpPr>
              <a:spLocks/>
            </p:cNvSpPr>
            <p:nvPr/>
          </p:nvSpPr>
          <p:spPr bwMode="auto">
            <a:xfrm>
              <a:off x="2283" y="5078"/>
              <a:ext cx="53" cy="48"/>
            </a:xfrm>
            <a:custGeom>
              <a:avLst/>
              <a:gdLst>
                <a:gd name="T0" fmla="*/ 32 w 53"/>
                <a:gd name="T1" fmla="*/ 48 h 48"/>
                <a:gd name="T2" fmla="*/ 33 w 53"/>
                <a:gd name="T3" fmla="*/ 47 h 48"/>
                <a:gd name="T4" fmla="*/ 33 w 53"/>
                <a:gd name="T5" fmla="*/ 47 h 48"/>
                <a:gd name="T6" fmla="*/ 35 w 53"/>
                <a:gd name="T7" fmla="*/ 47 h 48"/>
                <a:gd name="T8" fmla="*/ 36 w 53"/>
                <a:gd name="T9" fmla="*/ 46 h 48"/>
                <a:gd name="T10" fmla="*/ 37 w 53"/>
                <a:gd name="T11" fmla="*/ 46 h 48"/>
                <a:gd name="T12" fmla="*/ 39 w 53"/>
                <a:gd name="T13" fmla="*/ 45 h 48"/>
                <a:gd name="T14" fmla="*/ 42 w 53"/>
                <a:gd name="T15" fmla="*/ 43 h 48"/>
                <a:gd name="T16" fmla="*/ 45 w 53"/>
                <a:gd name="T17" fmla="*/ 41 h 48"/>
                <a:gd name="T18" fmla="*/ 46 w 53"/>
                <a:gd name="T19" fmla="*/ 39 h 48"/>
                <a:gd name="T20" fmla="*/ 46 w 53"/>
                <a:gd name="T21" fmla="*/ 39 h 48"/>
                <a:gd name="T22" fmla="*/ 46 w 53"/>
                <a:gd name="T23" fmla="*/ 38 h 48"/>
                <a:gd name="T24" fmla="*/ 47 w 53"/>
                <a:gd name="T25" fmla="*/ 38 h 48"/>
                <a:gd name="T26" fmla="*/ 47 w 53"/>
                <a:gd name="T27" fmla="*/ 38 h 48"/>
                <a:gd name="T28" fmla="*/ 48 w 53"/>
                <a:gd name="T29" fmla="*/ 37 h 48"/>
                <a:gd name="T30" fmla="*/ 51 w 53"/>
                <a:gd name="T31" fmla="*/ 33 h 48"/>
                <a:gd name="T32" fmla="*/ 52 w 53"/>
                <a:gd name="T33" fmla="*/ 28 h 48"/>
                <a:gd name="T34" fmla="*/ 52 w 53"/>
                <a:gd name="T35" fmla="*/ 26 h 48"/>
                <a:gd name="T36" fmla="*/ 52 w 53"/>
                <a:gd name="T37" fmla="*/ 25 h 48"/>
                <a:gd name="T38" fmla="*/ 52 w 53"/>
                <a:gd name="T39" fmla="*/ 24 h 48"/>
                <a:gd name="T40" fmla="*/ 53 w 53"/>
                <a:gd name="T41" fmla="*/ 24 h 48"/>
                <a:gd name="T42" fmla="*/ 52 w 53"/>
                <a:gd name="T43" fmla="*/ 21 h 48"/>
                <a:gd name="T44" fmla="*/ 52 w 53"/>
                <a:gd name="T45" fmla="*/ 19 h 48"/>
                <a:gd name="T46" fmla="*/ 51 w 53"/>
                <a:gd name="T47" fmla="*/ 15 h 48"/>
                <a:gd name="T48" fmla="*/ 48 w 53"/>
                <a:gd name="T49" fmla="*/ 10 h 48"/>
                <a:gd name="T50" fmla="*/ 45 w 53"/>
                <a:gd name="T51" fmla="*/ 7 h 48"/>
                <a:gd name="T52" fmla="*/ 45 w 53"/>
                <a:gd name="T53" fmla="*/ 7 h 48"/>
                <a:gd name="T54" fmla="*/ 41 w 53"/>
                <a:gd name="T55" fmla="*/ 4 h 48"/>
                <a:gd name="T56" fmla="*/ 38 w 53"/>
                <a:gd name="T57" fmla="*/ 2 h 48"/>
                <a:gd name="T58" fmla="*/ 36 w 53"/>
                <a:gd name="T59" fmla="*/ 2 h 48"/>
                <a:gd name="T60" fmla="*/ 34 w 53"/>
                <a:gd name="T61" fmla="*/ 1 h 48"/>
                <a:gd name="T62" fmla="*/ 32 w 53"/>
                <a:gd name="T63" fmla="*/ 0 h 48"/>
                <a:gd name="T64" fmla="*/ 29 w 53"/>
                <a:gd name="T65" fmla="*/ 0 h 48"/>
                <a:gd name="T66" fmla="*/ 27 w 53"/>
                <a:gd name="T67" fmla="*/ 0 h 48"/>
                <a:gd name="T68" fmla="*/ 21 w 53"/>
                <a:gd name="T69" fmla="*/ 0 h 48"/>
                <a:gd name="T70" fmla="*/ 17 w 53"/>
                <a:gd name="T71" fmla="*/ 2 h 48"/>
                <a:gd name="T72" fmla="*/ 12 w 53"/>
                <a:gd name="T73" fmla="*/ 4 h 48"/>
                <a:gd name="T74" fmla="*/ 8 w 53"/>
                <a:gd name="T75" fmla="*/ 7 h 48"/>
                <a:gd name="T76" fmla="*/ 8 w 53"/>
                <a:gd name="T77" fmla="*/ 7 h 48"/>
                <a:gd name="T78" fmla="*/ 4 w 53"/>
                <a:gd name="T79" fmla="*/ 10 h 48"/>
                <a:gd name="T80" fmla="*/ 2 w 53"/>
                <a:gd name="T81" fmla="*/ 15 h 48"/>
                <a:gd name="T82" fmla="*/ 1 w 53"/>
                <a:gd name="T83" fmla="*/ 19 h 48"/>
                <a:gd name="T84" fmla="*/ 0 w 53"/>
                <a:gd name="T85" fmla="*/ 24 h 48"/>
                <a:gd name="T86" fmla="*/ 0 w 53"/>
                <a:gd name="T87" fmla="*/ 26 h 48"/>
                <a:gd name="T88" fmla="*/ 1 w 53"/>
                <a:gd name="T89" fmla="*/ 28 h 48"/>
                <a:gd name="T90" fmla="*/ 2 w 53"/>
                <a:gd name="T91" fmla="*/ 33 h 48"/>
                <a:gd name="T92" fmla="*/ 4 w 53"/>
                <a:gd name="T93" fmla="*/ 37 h 48"/>
                <a:gd name="T94" fmla="*/ 6 w 53"/>
                <a:gd name="T95" fmla="*/ 39 h 48"/>
                <a:gd name="T96" fmla="*/ 8 w 53"/>
                <a:gd name="T97" fmla="*/ 41 h 48"/>
                <a:gd name="T98" fmla="*/ 11 w 53"/>
                <a:gd name="T99" fmla="*/ 43 h 48"/>
                <a:gd name="T100" fmla="*/ 14 w 53"/>
                <a:gd name="T101" fmla="*/ 45 h 48"/>
                <a:gd name="T102" fmla="*/ 17 w 53"/>
                <a:gd name="T103" fmla="*/ 47 h 48"/>
                <a:gd name="T104" fmla="*/ 20 w 53"/>
                <a:gd name="T105" fmla="*/ 48 h 48"/>
                <a:gd name="T106" fmla="*/ 23 w 53"/>
                <a:gd name="T107" fmla="*/ 48 h 48"/>
                <a:gd name="T108" fmla="*/ 27 w 53"/>
                <a:gd name="T109" fmla="*/ 48 h 48"/>
                <a:gd name="T110" fmla="*/ 27 w 53"/>
                <a:gd name="T111" fmla="*/ 48 h 48"/>
                <a:gd name="T112" fmla="*/ 28 w 53"/>
                <a:gd name="T113" fmla="*/ 48 h 48"/>
                <a:gd name="T114" fmla="*/ 29 w 53"/>
                <a:gd name="T115" fmla="*/ 48 h 48"/>
                <a:gd name="T116" fmla="*/ 32 w 53"/>
                <a:gd name="T1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3" h="48">
                  <a:moveTo>
                    <a:pt x="32" y="48"/>
                  </a:moveTo>
                  <a:lnTo>
                    <a:pt x="33" y="47"/>
                  </a:lnTo>
                  <a:lnTo>
                    <a:pt x="33" y="47"/>
                  </a:lnTo>
                  <a:lnTo>
                    <a:pt x="35" y="47"/>
                  </a:lnTo>
                  <a:lnTo>
                    <a:pt x="36" y="46"/>
                  </a:lnTo>
                  <a:lnTo>
                    <a:pt x="37" y="46"/>
                  </a:lnTo>
                  <a:lnTo>
                    <a:pt x="39" y="45"/>
                  </a:lnTo>
                  <a:lnTo>
                    <a:pt x="42" y="43"/>
                  </a:lnTo>
                  <a:lnTo>
                    <a:pt x="45" y="41"/>
                  </a:lnTo>
                  <a:lnTo>
                    <a:pt x="46" y="39"/>
                  </a:lnTo>
                  <a:lnTo>
                    <a:pt x="46" y="39"/>
                  </a:lnTo>
                  <a:lnTo>
                    <a:pt x="46" y="38"/>
                  </a:lnTo>
                  <a:lnTo>
                    <a:pt x="47" y="38"/>
                  </a:lnTo>
                  <a:lnTo>
                    <a:pt x="47" y="38"/>
                  </a:lnTo>
                  <a:lnTo>
                    <a:pt x="48" y="37"/>
                  </a:lnTo>
                  <a:lnTo>
                    <a:pt x="51" y="33"/>
                  </a:lnTo>
                  <a:lnTo>
                    <a:pt x="52" y="28"/>
                  </a:lnTo>
                  <a:lnTo>
                    <a:pt x="52" y="26"/>
                  </a:lnTo>
                  <a:lnTo>
                    <a:pt x="52" y="25"/>
                  </a:lnTo>
                  <a:lnTo>
                    <a:pt x="52" y="24"/>
                  </a:lnTo>
                  <a:lnTo>
                    <a:pt x="53" y="24"/>
                  </a:lnTo>
                  <a:lnTo>
                    <a:pt x="52" y="21"/>
                  </a:lnTo>
                  <a:lnTo>
                    <a:pt x="52" y="19"/>
                  </a:lnTo>
                  <a:lnTo>
                    <a:pt x="51" y="15"/>
                  </a:lnTo>
                  <a:lnTo>
                    <a:pt x="48" y="10"/>
                  </a:lnTo>
                  <a:lnTo>
                    <a:pt x="45" y="7"/>
                  </a:lnTo>
                  <a:lnTo>
                    <a:pt x="45" y="7"/>
                  </a:lnTo>
                  <a:lnTo>
                    <a:pt x="41" y="4"/>
                  </a:lnTo>
                  <a:lnTo>
                    <a:pt x="38" y="2"/>
                  </a:lnTo>
                  <a:lnTo>
                    <a:pt x="36" y="2"/>
                  </a:lnTo>
                  <a:lnTo>
                    <a:pt x="34" y="1"/>
                  </a:lnTo>
                  <a:lnTo>
                    <a:pt x="32" y="0"/>
                  </a:lnTo>
                  <a:lnTo>
                    <a:pt x="29" y="0"/>
                  </a:lnTo>
                  <a:lnTo>
                    <a:pt x="27" y="0"/>
                  </a:lnTo>
                  <a:lnTo>
                    <a:pt x="21" y="0"/>
                  </a:lnTo>
                  <a:lnTo>
                    <a:pt x="17" y="2"/>
                  </a:lnTo>
                  <a:lnTo>
                    <a:pt x="12" y="4"/>
                  </a:lnTo>
                  <a:lnTo>
                    <a:pt x="8" y="7"/>
                  </a:lnTo>
                  <a:lnTo>
                    <a:pt x="8" y="7"/>
                  </a:lnTo>
                  <a:lnTo>
                    <a:pt x="4" y="10"/>
                  </a:lnTo>
                  <a:lnTo>
                    <a:pt x="2" y="15"/>
                  </a:lnTo>
                  <a:lnTo>
                    <a:pt x="1" y="19"/>
                  </a:lnTo>
                  <a:lnTo>
                    <a:pt x="0" y="24"/>
                  </a:lnTo>
                  <a:lnTo>
                    <a:pt x="0" y="26"/>
                  </a:lnTo>
                  <a:lnTo>
                    <a:pt x="1" y="28"/>
                  </a:lnTo>
                  <a:lnTo>
                    <a:pt x="2" y="33"/>
                  </a:lnTo>
                  <a:lnTo>
                    <a:pt x="4" y="37"/>
                  </a:lnTo>
                  <a:lnTo>
                    <a:pt x="6" y="39"/>
                  </a:lnTo>
                  <a:lnTo>
                    <a:pt x="8" y="41"/>
                  </a:lnTo>
                  <a:lnTo>
                    <a:pt x="11" y="43"/>
                  </a:lnTo>
                  <a:lnTo>
                    <a:pt x="14" y="45"/>
                  </a:lnTo>
                  <a:lnTo>
                    <a:pt x="17" y="47"/>
                  </a:lnTo>
                  <a:lnTo>
                    <a:pt x="20" y="48"/>
                  </a:lnTo>
                  <a:lnTo>
                    <a:pt x="23" y="48"/>
                  </a:lnTo>
                  <a:lnTo>
                    <a:pt x="27" y="48"/>
                  </a:lnTo>
                  <a:lnTo>
                    <a:pt x="27" y="48"/>
                  </a:lnTo>
                  <a:lnTo>
                    <a:pt x="28" y="48"/>
                  </a:lnTo>
                  <a:lnTo>
                    <a:pt x="29" y="48"/>
                  </a:lnTo>
                  <a:lnTo>
                    <a:pt x="32" y="48"/>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0" name="Freeform 111">
              <a:extLst>
                <a:ext uri="{FF2B5EF4-FFF2-40B4-BE49-F238E27FC236}">
                  <a16:creationId xmlns:a16="http://schemas.microsoft.com/office/drawing/2014/main" id="{8EE2DEFB-BD4F-0F48-8C01-152E20318B87}"/>
                </a:ext>
              </a:extLst>
            </p:cNvPr>
            <p:cNvSpPr>
              <a:spLocks/>
            </p:cNvSpPr>
            <p:nvPr/>
          </p:nvSpPr>
          <p:spPr bwMode="auto">
            <a:xfrm>
              <a:off x="2292" y="5178"/>
              <a:ext cx="28" cy="35"/>
            </a:xfrm>
            <a:custGeom>
              <a:avLst/>
              <a:gdLst>
                <a:gd name="T0" fmla="*/ 0 w 28"/>
                <a:gd name="T1" fmla="*/ 35 h 35"/>
                <a:gd name="T2" fmla="*/ 14 w 28"/>
                <a:gd name="T3" fmla="*/ 10 h 35"/>
                <a:gd name="T4" fmla="*/ 28 w 28"/>
                <a:gd name="T5" fmla="*/ 0 h 35"/>
              </a:gdLst>
              <a:ahLst/>
              <a:cxnLst>
                <a:cxn ang="0">
                  <a:pos x="T0" y="T1"/>
                </a:cxn>
                <a:cxn ang="0">
                  <a:pos x="T2" y="T3"/>
                </a:cxn>
                <a:cxn ang="0">
                  <a:pos x="T4" y="T5"/>
                </a:cxn>
              </a:cxnLst>
              <a:rect l="0" t="0" r="r" b="b"/>
              <a:pathLst>
                <a:path w="28" h="35">
                  <a:moveTo>
                    <a:pt x="0" y="35"/>
                  </a:moveTo>
                  <a:lnTo>
                    <a:pt x="14" y="10"/>
                  </a:lnTo>
                  <a:lnTo>
                    <a:pt x="28"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1" name="Freeform 112">
              <a:extLst>
                <a:ext uri="{FF2B5EF4-FFF2-40B4-BE49-F238E27FC236}">
                  <a16:creationId xmlns:a16="http://schemas.microsoft.com/office/drawing/2014/main" id="{77FB048B-DE20-873B-479B-62B3FA2EC1C6}"/>
                </a:ext>
              </a:extLst>
            </p:cNvPr>
            <p:cNvSpPr>
              <a:spLocks/>
            </p:cNvSpPr>
            <p:nvPr/>
          </p:nvSpPr>
          <p:spPr bwMode="auto">
            <a:xfrm>
              <a:off x="2268" y="5132"/>
              <a:ext cx="51" cy="18"/>
            </a:xfrm>
            <a:custGeom>
              <a:avLst/>
              <a:gdLst>
                <a:gd name="T0" fmla="*/ 51 w 51"/>
                <a:gd name="T1" fmla="*/ 13 h 18"/>
                <a:gd name="T2" fmla="*/ 15 w 51"/>
                <a:gd name="T3" fmla="*/ 18 h 18"/>
                <a:gd name="T4" fmla="*/ 0 w 51"/>
                <a:gd name="T5" fmla="*/ 0 h 18"/>
              </a:gdLst>
              <a:ahLst/>
              <a:cxnLst>
                <a:cxn ang="0">
                  <a:pos x="T0" y="T1"/>
                </a:cxn>
                <a:cxn ang="0">
                  <a:pos x="T2" y="T3"/>
                </a:cxn>
                <a:cxn ang="0">
                  <a:pos x="T4" y="T5"/>
                </a:cxn>
              </a:cxnLst>
              <a:rect l="0" t="0" r="r" b="b"/>
              <a:pathLst>
                <a:path w="51" h="18">
                  <a:moveTo>
                    <a:pt x="51" y="13"/>
                  </a:moveTo>
                  <a:lnTo>
                    <a:pt x="15" y="18"/>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2" name="Line 113">
              <a:extLst>
                <a:ext uri="{FF2B5EF4-FFF2-40B4-BE49-F238E27FC236}">
                  <a16:creationId xmlns:a16="http://schemas.microsoft.com/office/drawing/2014/main" id="{55046B5D-EAF2-9944-8B97-67A554B00277}"/>
                </a:ext>
              </a:extLst>
            </p:cNvPr>
            <p:cNvSpPr>
              <a:spLocks noChangeShapeType="1"/>
            </p:cNvSpPr>
            <p:nvPr/>
          </p:nvSpPr>
          <p:spPr bwMode="auto">
            <a:xfrm flipH="1" flipV="1">
              <a:off x="2319" y="5146"/>
              <a:ext cx="1" cy="4"/>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3" name="Line 114">
              <a:extLst>
                <a:ext uri="{FF2B5EF4-FFF2-40B4-BE49-F238E27FC236}">
                  <a16:creationId xmlns:a16="http://schemas.microsoft.com/office/drawing/2014/main" id="{CDB258CE-58E6-5578-F866-FD1EB8B401FB}"/>
                </a:ext>
              </a:extLst>
            </p:cNvPr>
            <p:cNvSpPr>
              <a:spLocks noChangeShapeType="1"/>
            </p:cNvSpPr>
            <p:nvPr/>
          </p:nvSpPr>
          <p:spPr bwMode="auto">
            <a:xfrm flipH="1" flipV="1">
              <a:off x="2315" y="5126"/>
              <a:ext cx="4" cy="20"/>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4" name="Freeform 115">
              <a:extLst>
                <a:ext uri="{FF2B5EF4-FFF2-40B4-BE49-F238E27FC236}">
                  <a16:creationId xmlns:a16="http://schemas.microsoft.com/office/drawing/2014/main" id="{3A11073D-70B7-D228-5FBC-A9AB61005014}"/>
                </a:ext>
              </a:extLst>
            </p:cNvPr>
            <p:cNvSpPr>
              <a:spLocks/>
            </p:cNvSpPr>
            <p:nvPr/>
          </p:nvSpPr>
          <p:spPr bwMode="auto">
            <a:xfrm>
              <a:off x="2320" y="5150"/>
              <a:ext cx="27" cy="19"/>
            </a:xfrm>
            <a:custGeom>
              <a:avLst/>
              <a:gdLst>
                <a:gd name="T0" fmla="*/ 27 w 27"/>
                <a:gd name="T1" fmla="*/ 19 h 19"/>
                <a:gd name="T2" fmla="*/ 27 w 27"/>
                <a:gd name="T3" fmla="*/ 0 h 19"/>
                <a:gd name="T4" fmla="*/ 0 w 27"/>
                <a:gd name="T5" fmla="*/ 0 h 19"/>
              </a:gdLst>
              <a:ahLst/>
              <a:cxnLst>
                <a:cxn ang="0">
                  <a:pos x="T0" y="T1"/>
                </a:cxn>
                <a:cxn ang="0">
                  <a:pos x="T2" y="T3"/>
                </a:cxn>
                <a:cxn ang="0">
                  <a:pos x="T4" y="T5"/>
                </a:cxn>
              </a:cxnLst>
              <a:rect l="0" t="0" r="r" b="b"/>
              <a:pathLst>
                <a:path w="27" h="19">
                  <a:moveTo>
                    <a:pt x="27" y="19"/>
                  </a:moveTo>
                  <a:lnTo>
                    <a:pt x="27" y="0"/>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5" name="Line 116">
              <a:extLst>
                <a:ext uri="{FF2B5EF4-FFF2-40B4-BE49-F238E27FC236}">
                  <a16:creationId xmlns:a16="http://schemas.microsoft.com/office/drawing/2014/main" id="{46BFF27B-D559-B30D-AADE-7B69CCC39BB0}"/>
                </a:ext>
              </a:extLst>
            </p:cNvPr>
            <p:cNvSpPr>
              <a:spLocks noChangeShapeType="1"/>
            </p:cNvSpPr>
            <p:nvPr/>
          </p:nvSpPr>
          <p:spPr bwMode="auto">
            <a:xfrm flipH="1" flipV="1">
              <a:off x="2320" y="5150"/>
              <a:ext cx="7" cy="27"/>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6" name="Freeform 117">
              <a:extLst>
                <a:ext uri="{FF2B5EF4-FFF2-40B4-BE49-F238E27FC236}">
                  <a16:creationId xmlns:a16="http://schemas.microsoft.com/office/drawing/2014/main" id="{25FBDD41-A84F-20EB-4F63-7110DC98B7D0}"/>
                </a:ext>
              </a:extLst>
            </p:cNvPr>
            <p:cNvSpPr>
              <a:spLocks/>
            </p:cNvSpPr>
            <p:nvPr/>
          </p:nvSpPr>
          <p:spPr bwMode="auto">
            <a:xfrm>
              <a:off x="2332" y="5180"/>
              <a:ext cx="41" cy="35"/>
            </a:xfrm>
            <a:custGeom>
              <a:avLst/>
              <a:gdLst>
                <a:gd name="T0" fmla="*/ 41 w 41"/>
                <a:gd name="T1" fmla="*/ 19 h 35"/>
                <a:gd name="T2" fmla="*/ 26 w 41"/>
                <a:gd name="T3" fmla="*/ 35 h 35"/>
                <a:gd name="T4" fmla="*/ 0 w 41"/>
                <a:gd name="T5" fmla="*/ 0 h 35"/>
              </a:gdLst>
              <a:ahLst/>
              <a:cxnLst>
                <a:cxn ang="0">
                  <a:pos x="T0" y="T1"/>
                </a:cxn>
                <a:cxn ang="0">
                  <a:pos x="T2" y="T3"/>
                </a:cxn>
                <a:cxn ang="0">
                  <a:pos x="T4" y="T5"/>
                </a:cxn>
              </a:cxnLst>
              <a:rect l="0" t="0" r="r" b="b"/>
              <a:pathLst>
                <a:path w="41" h="35">
                  <a:moveTo>
                    <a:pt x="41" y="19"/>
                  </a:moveTo>
                  <a:lnTo>
                    <a:pt x="26" y="35"/>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7" name="Freeform 118">
              <a:extLst>
                <a:ext uri="{FF2B5EF4-FFF2-40B4-BE49-F238E27FC236}">
                  <a16:creationId xmlns:a16="http://schemas.microsoft.com/office/drawing/2014/main" id="{30120A24-AB9B-B9A6-542E-CFF6599AF02D}"/>
                </a:ext>
              </a:extLst>
            </p:cNvPr>
            <p:cNvSpPr>
              <a:spLocks/>
            </p:cNvSpPr>
            <p:nvPr/>
          </p:nvSpPr>
          <p:spPr bwMode="auto">
            <a:xfrm>
              <a:off x="2475" y="5072"/>
              <a:ext cx="20" cy="42"/>
            </a:xfrm>
            <a:custGeom>
              <a:avLst/>
              <a:gdLst>
                <a:gd name="T0" fmla="*/ 12 w 20"/>
                <a:gd name="T1" fmla="*/ 0 h 42"/>
                <a:gd name="T2" fmla="*/ 13 w 20"/>
                <a:gd name="T3" fmla="*/ 1 h 42"/>
                <a:gd name="T4" fmla="*/ 16 w 20"/>
                <a:gd name="T5" fmla="*/ 5 h 42"/>
                <a:gd name="T6" fmla="*/ 18 w 20"/>
                <a:gd name="T7" fmla="*/ 9 h 42"/>
                <a:gd name="T8" fmla="*/ 19 w 20"/>
                <a:gd name="T9" fmla="*/ 13 h 42"/>
                <a:gd name="T10" fmla="*/ 20 w 20"/>
                <a:gd name="T11" fmla="*/ 15 h 42"/>
                <a:gd name="T12" fmla="*/ 20 w 20"/>
                <a:gd name="T13" fmla="*/ 18 h 42"/>
                <a:gd name="T14" fmla="*/ 20 w 20"/>
                <a:gd name="T15" fmla="*/ 18 h 42"/>
                <a:gd name="T16" fmla="*/ 20 w 20"/>
                <a:gd name="T17" fmla="*/ 19 h 42"/>
                <a:gd name="T18" fmla="*/ 20 w 20"/>
                <a:gd name="T19" fmla="*/ 20 h 42"/>
                <a:gd name="T20" fmla="*/ 19 w 20"/>
                <a:gd name="T21" fmla="*/ 23 h 42"/>
                <a:gd name="T22" fmla="*/ 18 w 20"/>
                <a:gd name="T23" fmla="*/ 27 h 42"/>
                <a:gd name="T24" fmla="*/ 16 w 20"/>
                <a:gd name="T25" fmla="*/ 31 h 42"/>
                <a:gd name="T26" fmla="*/ 15 w 20"/>
                <a:gd name="T27" fmla="*/ 32 h 42"/>
                <a:gd name="T28" fmla="*/ 15 w 20"/>
                <a:gd name="T29" fmla="*/ 33 h 42"/>
                <a:gd name="T30" fmla="*/ 14 w 20"/>
                <a:gd name="T31" fmla="*/ 33 h 42"/>
                <a:gd name="T32" fmla="*/ 14 w 20"/>
                <a:gd name="T33" fmla="*/ 33 h 42"/>
                <a:gd name="T34" fmla="*/ 14 w 20"/>
                <a:gd name="T35" fmla="*/ 33 h 42"/>
                <a:gd name="T36" fmla="*/ 13 w 20"/>
                <a:gd name="T37" fmla="*/ 35 h 42"/>
                <a:gd name="T38" fmla="*/ 9 w 20"/>
                <a:gd name="T39" fmla="*/ 37 h 42"/>
                <a:gd name="T40" fmla="*/ 6 w 20"/>
                <a:gd name="T41" fmla="*/ 39 h 42"/>
                <a:gd name="T42" fmla="*/ 4 w 20"/>
                <a:gd name="T43" fmla="*/ 40 h 42"/>
                <a:gd name="T44" fmla="*/ 3 w 20"/>
                <a:gd name="T45" fmla="*/ 41 h 42"/>
                <a:gd name="T46" fmla="*/ 1 w 20"/>
                <a:gd name="T47" fmla="*/ 41 h 42"/>
                <a:gd name="T48" fmla="*/ 0 w 20"/>
                <a:gd name="T49" fmla="*/ 41 h 42"/>
                <a:gd name="T50" fmla="*/ 0 w 20"/>
                <a:gd name="T51"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 h="42">
                  <a:moveTo>
                    <a:pt x="12" y="0"/>
                  </a:moveTo>
                  <a:lnTo>
                    <a:pt x="13" y="1"/>
                  </a:lnTo>
                  <a:lnTo>
                    <a:pt x="16" y="5"/>
                  </a:lnTo>
                  <a:lnTo>
                    <a:pt x="18" y="9"/>
                  </a:lnTo>
                  <a:lnTo>
                    <a:pt x="19" y="13"/>
                  </a:lnTo>
                  <a:lnTo>
                    <a:pt x="20" y="15"/>
                  </a:lnTo>
                  <a:lnTo>
                    <a:pt x="20" y="18"/>
                  </a:lnTo>
                  <a:lnTo>
                    <a:pt x="20" y="18"/>
                  </a:lnTo>
                  <a:lnTo>
                    <a:pt x="20" y="19"/>
                  </a:lnTo>
                  <a:lnTo>
                    <a:pt x="20" y="20"/>
                  </a:lnTo>
                  <a:lnTo>
                    <a:pt x="19" y="23"/>
                  </a:lnTo>
                  <a:lnTo>
                    <a:pt x="18" y="27"/>
                  </a:lnTo>
                  <a:lnTo>
                    <a:pt x="16" y="31"/>
                  </a:lnTo>
                  <a:lnTo>
                    <a:pt x="15" y="32"/>
                  </a:lnTo>
                  <a:lnTo>
                    <a:pt x="15" y="33"/>
                  </a:lnTo>
                  <a:lnTo>
                    <a:pt x="14" y="33"/>
                  </a:lnTo>
                  <a:lnTo>
                    <a:pt x="14" y="33"/>
                  </a:lnTo>
                  <a:lnTo>
                    <a:pt x="14" y="33"/>
                  </a:lnTo>
                  <a:lnTo>
                    <a:pt x="13" y="35"/>
                  </a:lnTo>
                  <a:lnTo>
                    <a:pt x="9" y="37"/>
                  </a:lnTo>
                  <a:lnTo>
                    <a:pt x="6" y="39"/>
                  </a:lnTo>
                  <a:lnTo>
                    <a:pt x="4" y="40"/>
                  </a:lnTo>
                  <a:lnTo>
                    <a:pt x="3" y="41"/>
                  </a:lnTo>
                  <a:lnTo>
                    <a:pt x="1" y="41"/>
                  </a:lnTo>
                  <a:lnTo>
                    <a:pt x="0" y="41"/>
                  </a:lnTo>
                  <a:lnTo>
                    <a:pt x="0" y="42"/>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8" name="Freeform 119">
              <a:extLst>
                <a:ext uri="{FF2B5EF4-FFF2-40B4-BE49-F238E27FC236}">
                  <a16:creationId xmlns:a16="http://schemas.microsoft.com/office/drawing/2014/main" id="{A2EC1A8B-C702-7E57-B95B-F6C496FA6EC3}"/>
                </a:ext>
              </a:extLst>
            </p:cNvPr>
            <p:cNvSpPr>
              <a:spLocks/>
            </p:cNvSpPr>
            <p:nvPr/>
          </p:nvSpPr>
          <p:spPr bwMode="auto">
            <a:xfrm>
              <a:off x="2483" y="5080"/>
              <a:ext cx="9" cy="4"/>
            </a:xfrm>
            <a:custGeom>
              <a:avLst/>
              <a:gdLst>
                <a:gd name="T0" fmla="*/ 9 w 9"/>
                <a:gd name="T1" fmla="*/ 4 h 4"/>
                <a:gd name="T2" fmla="*/ 7 w 9"/>
                <a:gd name="T3" fmla="*/ 2 h 4"/>
                <a:gd name="T4" fmla="*/ 5 w 9"/>
                <a:gd name="T5" fmla="*/ 1 h 4"/>
                <a:gd name="T6" fmla="*/ 2 w 9"/>
                <a:gd name="T7" fmla="*/ 0 h 4"/>
                <a:gd name="T8" fmla="*/ 0 w 9"/>
                <a:gd name="T9" fmla="*/ 0 h 4"/>
              </a:gdLst>
              <a:ahLst/>
              <a:cxnLst>
                <a:cxn ang="0">
                  <a:pos x="T0" y="T1"/>
                </a:cxn>
                <a:cxn ang="0">
                  <a:pos x="T2" y="T3"/>
                </a:cxn>
                <a:cxn ang="0">
                  <a:pos x="T4" y="T5"/>
                </a:cxn>
                <a:cxn ang="0">
                  <a:pos x="T6" y="T7"/>
                </a:cxn>
                <a:cxn ang="0">
                  <a:pos x="T8" y="T9"/>
                </a:cxn>
              </a:cxnLst>
              <a:rect l="0" t="0" r="r" b="b"/>
              <a:pathLst>
                <a:path w="9" h="4">
                  <a:moveTo>
                    <a:pt x="9" y="4"/>
                  </a:moveTo>
                  <a:lnTo>
                    <a:pt x="7" y="2"/>
                  </a:lnTo>
                  <a:lnTo>
                    <a:pt x="5" y="1"/>
                  </a:lnTo>
                  <a:lnTo>
                    <a:pt x="2" y="0"/>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49" name="Line 120">
              <a:extLst>
                <a:ext uri="{FF2B5EF4-FFF2-40B4-BE49-F238E27FC236}">
                  <a16:creationId xmlns:a16="http://schemas.microsoft.com/office/drawing/2014/main" id="{49C9120A-0DA9-55BD-E669-E1764F8B4EE3}"/>
                </a:ext>
              </a:extLst>
            </p:cNvPr>
            <p:cNvSpPr>
              <a:spLocks noChangeShapeType="1"/>
            </p:cNvSpPr>
            <p:nvPr/>
          </p:nvSpPr>
          <p:spPr bwMode="auto">
            <a:xfrm flipH="1" flipV="1">
              <a:off x="2479" y="5133"/>
              <a:ext cx="1" cy="6"/>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0" name="Line 121">
              <a:extLst>
                <a:ext uri="{FF2B5EF4-FFF2-40B4-BE49-F238E27FC236}">
                  <a16:creationId xmlns:a16="http://schemas.microsoft.com/office/drawing/2014/main" id="{0B917F61-BA0E-5D54-6F57-98F116D0C6AB}"/>
                </a:ext>
              </a:extLst>
            </p:cNvPr>
            <p:cNvSpPr>
              <a:spLocks noChangeShapeType="1"/>
            </p:cNvSpPr>
            <p:nvPr/>
          </p:nvSpPr>
          <p:spPr bwMode="auto">
            <a:xfrm flipH="1" flipV="1">
              <a:off x="2480" y="5139"/>
              <a:ext cx="7" cy="26"/>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1" name="Freeform 122">
              <a:extLst>
                <a:ext uri="{FF2B5EF4-FFF2-40B4-BE49-F238E27FC236}">
                  <a16:creationId xmlns:a16="http://schemas.microsoft.com/office/drawing/2014/main" id="{5A906304-80B8-C81C-71CE-6C96F4AD9654}"/>
                </a:ext>
              </a:extLst>
            </p:cNvPr>
            <p:cNvSpPr>
              <a:spLocks/>
            </p:cNvSpPr>
            <p:nvPr/>
          </p:nvSpPr>
          <p:spPr bwMode="auto">
            <a:xfrm>
              <a:off x="2480" y="5139"/>
              <a:ext cx="27" cy="19"/>
            </a:xfrm>
            <a:custGeom>
              <a:avLst/>
              <a:gdLst>
                <a:gd name="T0" fmla="*/ 0 w 27"/>
                <a:gd name="T1" fmla="*/ 0 h 19"/>
                <a:gd name="T2" fmla="*/ 27 w 27"/>
                <a:gd name="T3" fmla="*/ 0 h 19"/>
                <a:gd name="T4" fmla="*/ 27 w 27"/>
                <a:gd name="T5" fmla="*/ 19 h 19"/>
              </a:gdLst>
              <a:ahLst/>
              <a:cxnLst>
                <a:cxn ang="0">
                  <a:pos x="T0" y="T1"/>
                </a:cxn>
                <a:cxn ang="0">
                  <a:pos x="T2" y="T3"/>
                </a:cxn>
                <a:cxn ang="0">
                  <a:pos x="T4" y="T5"/>
                </a:cxn>
              </a:cxnLst>
              <a:rect l="0" t="0" r="r" b="b"/>
              <a:pathLst>
                <a:path w="27" h="19">
                  <a:moveTo>
                    <a:pt x="0" y="0"/>
                  </a:moveTo>
                  <a:lnTo>
                    <a:pt x="27" y="0"/>
                  </a:lnTo>
                  <a:lnTo>
                    <a:pt x="27" y="19"/>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2" name="Line 123">
              <a:extLst>
                <a:ext uri="{FF2B5EF4-FFF2-40B4-BE49-F238E27FC236}">
                  <a16:creationId xmlns:a16="http://schemas.microsoft.com/office/drawing/2014/main" id="{A912F995-ED97-36D2-FE06-037041B61E44}"/>
                </a:ext>
              </a:extLst>
            </p:cNvPr>
            <p:cNvSpPr>
              <a:spLocks noChangeShapeType="1"/>
            </p:cNvSpPr>
            <p:nvPr/>
          </p:nvSpPr>
          <p:spPr bwMode="auto">
            <a:xfrm flipH="1" flipV="1">
              <a:off x="2475" y="5114"/>
              <a:ext cx="4" cy="19"/>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3" name="Freeform 124">
              <a:extLst>
                <a:ext uri="{FF2B5EF4-FFF2-40B4-BE49-F238E27FC236}">
                  <a16:creationId xmlns:a16="http://schemas.microsoft.com/office/drawing/2014/main" id="{1CD94706-A256-674B-EF96-964810B618D1}"/>
                </a:ext>
              </a:extLst>
            </p:cNvPr>
            <p:cNvSpPr>
              <a:spLocks/>
            </p:cNvSpPr>
            <p:nvPr/>
          </p:nvSpPr>
          <p:spPr bwMode="auto">
            <a:xfrm>
              <a:off x="2429" y="5120"/>
              <a:ext cx="50" cy="19"/>
            </a:xfrm>
            <a:custGeom>
              <a:avLst/>
              <a:gdLst>
                <a:gd name="T0" fmla="*/ 50 w 50"/>
                <a:gd name="T1" fmla="*/ 13 h 19"/>
                <a:gd name="T2" fmla="*/ 14 w 50"/>
                <a:gd name="T3" fmla="*/ 19 h 19"/>
                <a:gd name="T4" fmla="*/ 0 w 50"/>
                <a:gd name="T5" fmla="*/ 0 h 19"/>
              </a:gdLst>
              <a:ahLst/>
              <a:cxnLst>
                <a:cxn ang="0">
                  <a:pos x="T0" y="T1"/>
                </a:cxn>
                <a:cxn ang="0">
                  <a:pos x="T2" y="T3"/>
                </a:cxn>
                <a:cxn ang="0">
                  <a:pos x="T4" y="T5"/>
                </a:cxn>
              </a:cxnLst>
              <a:rect l="0" t="0" r="r" b="b"/>
              <a:pathLst>
                <a:path w="50" h="19">
                  <a:moveTo>
                    <a:pt x="50" y="13"/>
                  </a:moveTo>
                  <a:lnTo>
                    <a:pt x="14" y="19"/>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4" name="Freeform 125">
              <a:extLst>
                <a:ext uri="{FF2B5EF4-FFF2-40B4-BE49-F238E27FC236}">
                  <a16:creationId xmlns:a16="http://schemas.microsoft.com/office/drawing/2014/main" id="{1246ADD4-2DFC-A4CC-73DF-4664135DB75C}"/>
                </a:ext>
              </a:extLst>
            </p:cNvPr>
            <p:cNvSpPr>
              <a:spLocks/>
            </p:cNvSpPr>
            <p:nvPr/>
          </p:nvSpPr>
          <p:spPr bwMode="auto">
            <a:xfrm>
              <a:off x="2452" y="5166"/>
              <a:ext cx="29" cy="35"/>
            </a:xfrm>
            <a:custGeom>
              <a:avLst/>
              <a:gdLst>
                <a:gd name="T0" fmla="*/ 0 w 29"/>
                <a:gd name="T1" fmla="*/ 35 h 35"/>
                <a:gd name="T2" fmla="*/ 14 w 29"/>
                <a:gd name="T3" fmla="*/ 11 h 35"/>
                <a:gd name="T4" fmla="*/ 29 w 29"/>
                <a:gd name="T5" fmla="*/ 0 h 35"/>
              </a:gdLst>
              <a:ahLst/>
              <a:cxnLst>
                <a:cxn ang="0">
                  <a:pos x="T0" y="T1"/>
                </a:cxn>
                <a:cxn ang="0">
                  <a:pos x="T2" y="T3"/>
                </a:cxn>
                <a:cxn ang="0">
                  <a:pos x="T4" y="T5"/>
                </a:cxn>
              </a:cxnLst>
              <a:rect l="0" t="0" r="r" b="b"/>
              <a:pathLst>
                <a:path w="29" h="35">
                  <a:moveTo>
                    <a:pt x="0" y="35"/>
                  </a:moveTo>
                  <a:lnTo>
                    <a:pt x="14" y="11"/>
                  </a:lnTo>
                  <a:lnTo>
                    <a:pt x="29"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5" name="Freeform 126">
              <a:extLst>
                <a:ext uri="{FF2B5EF4-FFF2-40B4-BE49-F238E27FC236}">
                  <a16:creationId xmlns:a16="http://schemas.microsoft.com/office/drawing/2014/main" id="{0E16647E-6B0B-DB4B-C34B-0953931D81FC}"/>
                </a:ext>
              </a:extLst>
            </p:cNvPr>
            <p:cNvSpPr>
              <a:spLocks/>
            </p:cNvSpPr>
            <p:nvPr/>
          </p:nvSpPr>
          <p:spPr bwMode="auto">
            <a:xfrm>
              <a:off x="2443" y="5066"/>
              <a:ext cx="36" cy="49"/>
            </a:xfrm>
            <a:custGeom>
              <a:avLst/>
              <a:gdLst>
                <a:gd name="T0" fmla="*/ 31 w 36"/>
                <a:gd name="T1" fmla="*/ 48 h 49"/>
                <a:gd name="T2" fmla="*/ 28 w 36"/>
                <a:gd name="T3" fmla="*/ 48 h 49"/>
                <a:gd name="T4" fmla="*/ 26 w 36"/>
                <a:gd name="T5" fmla="*/ 49 h 49"/>
                <a:gd name="T6" fmla="*/ 23 w 36"/>
                <a:gd name="T7" fmla="*/ 48 h 49"/>
                <a:gd name="T8" fmla="*/ 20 w 36"/>
                <a:gd name="T9" fmla="*/ 48 h 49"/>
                <a:gd name="T10" fmla="*/ 17 w 36"/>
                <a:gd name="T11" fmla="*/ 47 h 49"/>
                <a:gd name="T12" fmla="*/ 13 w 36"/>
                <a:gd name="T13" fmla="*/ 45 h 49"/>
                <a:gd name="T14" fmla="*/ 10 w 36"/>
                <a:gd name="T15" fmla="*/ 44 h 49"/>
                <a:gd name="T16" fmla="*/ 7 w 36"/>
                <a:gd name="T17" fmla="*/ 42 h 49"/>
                <a:gd name="T18" fmla="*/ 6 w 36"/>
                <a:gd name="T19" fmla="*/ 39 h 49"/>
                <a:gd name="T20" fmla="*/ 4 w 36"/>
                <a:gd name="T21" fmla="*/ 38 h 49"/>
                <a:gd name="T22" fmla="*/ 2 w 36"/>
                <a:gd name="T23" fmla="*/ 33 h 49"/>
                <a:gd name="T24" fmla="*/ 1 w 36"/>
                <a:gd name="T25" fmla="*/ 29 h 49"/>
                <a:gd name="T26" fmla="*/ 0 w 36"/>
                <a:gd name="T27" fmla="*/ 26 h 49"/>
                <a:gd name="T28" fmla="*/ 0 w 36"/>
                <a:gd name="T29" fmla="*/ 24 h 49"/>
                <a:gd name="T30" fmla="*/ 1 w 36"/>
                <a:gd name="T31" fmla="*/ 19 h 49"/>
                <a:gd name="T32" fmla="*/ 2 w 36"/>
                <a:gd name="T33" fmla="*/ 15 h 49"/>
                <a:gd name="T34" fmla="*/ 4 w 36"/>
                <a:gd name="T35" fmla="*/ 11 h 49"/>
                <a:gd name="T36" fmla="*/ 7 w 36"/>
                <a:gd name="T37" fmla="*/ 7 h 49"/>
                <a:gd name="T38" fmla="*/ 8 w 36"/>
                <a:gd name="T39" fmla="*/ 7 h 49"/>
                <a:gd name="T40" fmla="*/ 12 w 36"/>
                <a:gd name="T41" fmla="*/ 4 h 49"/>
                <a:gd name="T42" fmla="*/ 16 w 36"/>
                <a:gd name="T43" fmla="*/ 1 h 49"/>
                <a:gd name="T44" fmla="*/ 21 w 36"/>
                <a:gd name="T45" fmla="*/ 0 h 49"/>
                <a:gd name="T46" fmla="*/ 26 w 36"/>
                <a:gd name="T47" fmla="*/ 0 h 49"/>
                <a:gd name="T48" fmla="*/ 31 w 36"/>
                <a:gd name="T49" fmla="*/ 0 h 49"/>
                <a:gd name="T50" fmla="*/ 33 w 36"/>
                <a:gd name="T51" fmla="*/ 0 h 49"/>
                <a:gd name="T52" fmla="*/ 36 w 36"/>
                <a:gd name="T53" fmla="*/ 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6" h="49">
                  <a:moveTo>
                    <a:pt x="31" y="48"/>
                  </a:moveTo>
                  <a:lnTo>
                    <a:pt x="28" y="48"/>
                  </a:lnTo>
                  <a:lnTo>
                    <a:pt x="26" y="49"/>
                  </a:lnTo>
                  <a:lnTo>
                    <a:pt x="23" y="48"/>
                  </a:lnTo>
                  <a:lnTo>
                    <a:pt x="20" y="48"/>
                  </a:lnTo>
                  <a:lnTo>
                    <a:pt x="17" y="47"/>
                  </a:lnTo>
                  <a:lnTo>
                    <a:pt x="13" y="45"/>
                  </a:lnTo>
                  <a:lnTo>
                    <a:pt x="10" y="44"/>
                  </a:lnTo>
                  <a:lnTo>
                    <a:pt x="7" y="42"/>
                  </a:lnTo>
                  <a:lnTo>
                    <a:pt x="6" y="39"/>
                  </a:lnTo>
                  <a:lnTo>
                    <a:pt x="4" y="38"/>
                  </a:lnTo>
                  <a:lnTo>
                    <a:pt x="2" y="33"/>
                  </a:lnTo>
                  <a:lnTo>
                    <a:pt x="1" y="29"/>
                  </a:lnTo>
                  <a:lnTo>
                    <a:pt x="0" y="26"/>
                  </a:lnTo>
                  <a:lnTo>
                    <a:pt x="0" y="24"/>
                  </a:lnTo>
                  <a:lnTo>
                    <a:pt x="1" y="19"/>
                  </a:lnTo>
                  <a:lnTo>
                    <a:pt x="2" y="15"/>
                  </a:lnTo>
                  <a:lnTo>
                    <a:pt x="4" y="11"/>
                  </a:lnTo>
                  <a:lnTo>
                    <a:pt x="7" y="7"/>
                  </a:lnTo>
                  <a:lnTo>
                    <a:pt x="8" y="7"/>
                  </a:lnTo>
                  <a:lnTo>
                    <a:pt x="12" y="4"/>
                  </a:lnTo>
                  <a:lnTo>
                    <a:pt x="16" y="1"/>
                  </a:lnTo>
                  <a:lnTo>
                    <a:pt x="21" y="0"/>
                  </a:lnTo>
                  <a:lnTo>
                    <a:pt x="26" y="0"/>
                  </a:lnTo>
                  <a:lnTo>
                    <a:pt x="31" y="0"/>
                  </a:lnTo>
                  <a:lnTo>
                    <a:pt x="33" y="0"/>
                  </a:lnTo>
                  <a:lnTo>
                    <a:pt x="36" y="1"/>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Freeform 127">
              <a:extLst>
                <a:ext uri="{FF2B5EF4-FFF2-40B4-BE49-F238E27FC236}">
                  <a16:creationId xmlns:a16="http://schemas.microsoft.com/office/drawing/2014/main" id="{B745F0F1-7B66-95CC-43EA-B940C289A085}"/>
                </a:ext>
              </a:extLst>
            </p:cNvPr>
            <p:cNvSpPr>
              <a:spLocks/>
            </p:cNvSpPr>
            <p:nvPr/>
          </p:nvSpPr>
          <p:spPr bwMode="auto">
            <a:xfrm>
              <a:off x="2493" y="5169"/>
              <a:ext cx="40" cy="35"/>
            </a:xfrm>
            <a:custGeom>
              <a:avLst/>
              <a:gdLst>
                <a:gd name="T0" fmla="*/ 40 w 40"/>
                <a:gd name="T1" fmla="*/ 19 h 35"/>
                <a:gd name="T2" fmla="*/ 26 w 40"/>
                <a:gd name="T3" fmla="*/ 35 h 35"/>
                <a:gd name="T4" fmla="*/ 0 w 40"/>
                <a:gd name="T5" fmla="*/ 0 h 35"/>
              </a:gdLst>
              <a:ahLst/>
              <a:cxnLst>
                <a:cxn ang="0">
                  <a:pos x="T0" y="T1"/>
                </a:cxn>
                <a:cxn ang="0">
                  <a:pos x="T2" y="T3"/>
                </a:cxn>
                <a:cxn ang="0">
                  <a:pos x="T4" y="T5"/>
                </a:cxn>
              </a:cxnLst>
              <a:rect l="0" t="0" r="r" b="b"/>
              <a:pathLst>
                <a:path w="40" h="35">
                  <a:moveTo>
                    <a:pt x="40" y="19"/>
                  </a:moveTo>
                  <a:lnTo>
                    <a:pt x="26" y="35"/>
                  </a:lnTo>
                  <a:lnTo>
                    <a:pt x="0" y="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7" name="Line 128">
              <a:extLst>
                <a:ext uri="{FF2B5EF4-FFF2-40B4-BE49-F238E27FC236}">
                  <a16:creationId xmlns:a16="http://schemas.microsoft.com/office/drawing/2014/main" id="{E6952C90-E4D0-179F-1CD9-895A729132D2}"/>
                </a:ext>
              </a:extLst>
            </p:cNvPr>
            <p:cNvSpPr>
              <a:spLocks noChangeShapeType="1"/>
            </p:cNvSpPr>
            <p:nvPr/>
          </p:nvSpPr>
          <p:spPr bwMode="auto">
            <a:xfrm flipV="1">
              <a:off x="1972" y="4371"/>
              <a:ext cx="1" cy="479"/>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Freeform 129">
              <a:extLst>
                <a:ext uri="{FF2B5EF4-FFF2-40B4-BE49-F238E27FC236}">
                  <a16:creationId xmlns:a16="http://schemas.microsoft.com/office/drawing/2014/main" id="{F776209E-6CB2-CBB5-7FBD-AB1765E8412B}"/>
                </a:ext>
              </a:extLst>
            </p:cNvPr>
            <p:cNvSpPr>
              <a:spLocks/>
            </p:cNvSpPr>
            <p:nvPr/>
          </p:nvSpPr>
          <p:spPr bwMode="auto">
            <a:xfrm>
              <a:off x="1541" y="4573"/>
              <a:ext cx="68" cy="64"/>
            </a:xfrm>
            <a:custGeom>
              <a:avLst/>
              <a:gdLst>
                <a:gd name="T0" fmla="*/ 0 w 68"/>
                <a:gd name="T1" fmla="*/ 26 h 64"/>
                <a:gd name="T2" fmla="*/ 5 w 68"/>
                <a:gd name="T3" fmla="*/ 14 h 64"/>
                <a:gd name="T4" fmla="*/ 15 w 68"/>
                <a:gd name="T5" fmla="*/ 5 h 64"/>
                <a:gd name="T6" fmla="*/ 26 w 68"/>
                <a:gd name="T7" fmla="*/ 1 h 64"/>
                <a:gd name="T8" fmla="*/ 37 w 68"/>
                <a:gd name="T9" fmla="*/ 0 h 64"/>
                <a:gd name="T10" fmla="*/ 43 w 68"/>
                <a:gd name="T11" fmla="*/ 1 h 64"/>
                <a:gd name="T12" fmla="*/ 49 w 68"/>
                <a:gd name="T13" fmla="*/ 4 h 64"/>
                <a:gd name="T14" fmla="*/ 55 w 68"/>
                <a:gd name="T15" fmla="*/ 7 h 64"/>
                <a:gd name="T16" fmla="*/ 60 w 68"/>
                <a:gd name="T17" fmla="*/ 12 h 64"/>
                <a:gd name="T18" fmla="*/ 66 w 68"/>
                <a:gd name="T19" fmla="*/ 20 h 64"/>
                <a:gd name="T20" fmla="*/ 68 w 68"/>
                <a:gd name="T21" fmla="*/ 29 h 64"/>
                <a:gd name="T22" fmla="*/ 68 w 68"/>
                <a:gd name="T23" fmla="*/ 35 h 64"/>
                <a:gd name="T24" fmla="*/ 66 w 68"/>
                <a:gd name="T25" fmla="*/ 41 h 64"/>
                <a:gd name="T26" fmla="*/ 65 w 68"/>
                <a:gd name="T27" fmla="*/ 45 h 64"/>
                <a:gd name="T28" fmla="*/ 64 w 68"/>
                <a:gd name="T29" fmla="*/ 47 h 64"/>
                <a:gd name="T30" fmla="*/ 63 w 68"/>
                <a:gd name="T31" fmla="*/ 49 h 64"/>
                <a:gd name="T32" fmla="*/ 60 w 68"/>
                <a:gd name="T33" fmla="*/ 52 h 64"/>
                <a:gd name="T34" fmla="*/ 55 w 68"/>
                <a:gd name="T35" fmla="*/ 57 h 64"/>
                <a:gd name="T36" fmla="*/ 49 w 68"/>
                <a:gd name="T37" fmla="*/ 60 h 64"/>
                <a:gd name="T38" fmla="*/ 48 w 68"/>
                <a:gd name="T39" fmla="*/ 61 h 64"/>
                <a:gd name="T40" fmla="*/ 45 w 68"/>
                <a:gd name="T41" fmla="*/ 62 h 64"/>
                <a:gd name="T42" fmla="*/ 43 w 68"/>
                <a:gd name="T43" fmla="*/ 63 h 64"/>
                <a:gd name="T44" fmla="*/ 37 w 68"/>
                <a:gd name="T45" fmla="*/ 64 h 64"/>
                <a:gd name="T46" fmla="*/ 34 w 68"/>
                <a:gd name="T47" fmla="*/ 64 h 64"/>
                <a:gd name="T48" fmla="*/ 33 w 68"/>
                <a:gd name="T49" fmla="*/ 64 h 64"/>
                <a:gd name="T50" fmla="*/ 30 w 68"/>
                <a:gd name="T51" fmla="*/ 64 h 64"/>
                <a:gd name="T52" fmla="*/ 23 w 68"/>
                <a:gd name="T53" fmla="*/ 63 h 64"/>
                <a:gd name="T54" fmla="*/ 17 w 68"/>
                <a:gd name="T55" fmla="*/ 60 h 64"/>
                <a:gd name="T56" fmla="*/ 12 w 68"/>
                <a:gd name="T57" fmla="*/ 57 h 64"/>
                <a:gd name="T58" fmla="*/ 7 w 68"/>
                <a:gd name="T59" fmla="*/ 52 h 64"/>
                <a:gd name="T60" fmla="*/ 3 w 68"/>
                <a:gd name="T61" fmla="*/ 47 h 64"/>
                <a:gd name="T62" fmla="*/ 1 w 68"/>
                <a:gd name="T63" fmla="*/ 41 h 64"/>
                <a:gd name="T64" fmla="*/ 0 w 68"/>
                <a:gd name="T65" fmla="*/ 35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8" h="64">
                  <a:moveTo>
                    <a:pt x="0" y="32"/>
                  </a:moveTo>
                  <a:lnTo>
                    <a:pt x="0" y="26"/>
                  </a:lnTo>
                  <a:lnTo>
                    <a:pt x="2" y="20"/>
                  </a:lnTo>
                  <a:lnTo>
                    <a:pt x="5" y="14"/>
                  </a:lnTo>
                  <a:lnTo>
                    <a:pt x="10" y="10"/>
                  </a:lnTo>
                  <a:lnTo>
                    <a:pt x="15" y="5"/>
                  </a:lnTo>
                  <a:lnTo>
                    <a:pt x="20" y="3"/>
                  </a:lnTo>
                  <a:lnTo>
                    <a:pt x="26" y="1"/>
                  </a:lnTo>
                  <a:lnTo>
                    <a:pt x="33" y="0"/>
                  </a:lnTo>
                  <a:lnTo>
                    <a:pt x="37" y="0"/>
                  </a:lnTo>
                  <a:lnTo>
                    <a:pt x="40" y="1"/>
                  </a:lnTo>
                  <a:lnTo>
                    <a:pt x="43" y="1"/>
                  </a:lnTo>
                  <a:lnTo>
                    <a:pt x="47" y="3"/>
                  </a:lnTo>
                  <a:lnTo>
                    <a:pt x="49" y="4"/>
                  </a:lnTo>
                  <a:lnTo>
                    <a:pt x="53" y="5"/>
                  </a:lnTo>
                  <a:lnTo>
                    <a:pt x="55" y="7"/>
                  </a:lnTo>
                  <a:lnTo>
                    <a:pt x="58" y="10"/>
                  </a:lnTo>
                  <a:lnTo>
                    <a:pt x="60" y="12"/>
                  </a:lnTo>
                  <a:lnTo>
                    <a:pt x="62" y="14"/>
                  </a:lnTo>
                  <a:lnTo>
                    <a:pt x="66" y="20"/>
                  </a:lnTo>
                  <a:lnTo>
                    <a:pt x="67" y="26"/>
                  </a:lnTo>
                  <a:lnTo>
                    <a:pt x="68" y="29"/>
                  </a:lnTo>
                  <a:lnTo>
                    <a:pt x="68" y="32"/>
                  </a:lnTo>
                  <a:lnTo>
                    <a:pt x="68" y="35"/>
                  </a:lnTo>
                  <a:lnTo>
                    <a:pt x="67" y="38"/>
                  </a:lnTo>
                  <a:lnTo>
                    <a:pt x="66" y="41"/>
                  </a:lnTo>
                  <a:lnTo>
                    <a:pt x="66" y="44"/>
                  </a:lnTo>
                  <a:lnTo>
                    <a:pt x="65" y="45"/>
                  </a:lnTo>
                  <a:lnTo>
                    <a:pt x="64" y="46"/>
                  </a:lnTo>
                  <a:lnTo>
                    <a:pt x="64" y="47"/>
                  </a:lnTo>
                  <a:lnTo>
                    <a:pt x="63" y="48"/>
                  </a:lnTo>
                  <a:lnTo>
                    <a:pt x="63" y="49"/>
                  </a:lnTo>
                  <a:lnTo>
                    <a:pt x="62" y="49"/>
                  </a:lnTo>
                  <a:lnTo>
                    <a:pt x="60" y="52"/>
                  </a:lnTo>
                  <a:lnTo>
                    <a:pt x="58" y="55"/>
                  </a:lnTo>
                  <a:lnTo>
                    <a:pt x="55" y="57"/>
                  </a:lnTo>
                  <a:lnTo>
                    <a:pt x="53" y="59"/>
                  </a:lnTo>
                  <a:lnTo>
                    <a:pt x="49" y="60"/>
                  </a:lnTo>
                  <a:lnTo>
                    <a:pt x="49" y="60"/>
                  </a:lnTo>
                  <a:lnTo>
                    <a:pt x="48" y="61"/>
                  </a:lnTo>
                  <a:lnTo>
                    <a:pt x="47" y="62"/>
                  </a:lnTo>
                  <a:lnTo>
                    <a:pt x="45" y="62"/>
                  </a:lnTo>
                  <a:lnTo>
                    <a:pt x="44" y="62"/>
                  </a:lnTo>
                  <a:lnTo>
                    <a:pt x="43" y="63"/>
                  </a:lnTo>
                  <a:lnTo>
                    <a:pt x="40" y="64"/>
                  </a:lnTo>
                  <a:lnTo>
                    <a:pt x="37" y="64"/>
                  </a:lnTo>
                  <a:lnTo>
                    <a:pt x="35" y="64"/>
                  </a:lnTo>
                  <a:lnTo>
                    <a:pt x="34" y="64"/>
                  </a:lnTo>
                  <a:lnTo>
                    <a:pt x="33" y="64"/>
                  </a:lnTo>
                  <a:lnTo>
                    <a:pt x="33" y="64"/>
                  </a:lnTo>
                  <a:lnTo>
                    <a:pt x="33" y="64"/>
                  </a:lnTo>
                  <a:lnTo>
                    <a:pt x="30" y="64"/>
                  </a:lnTo>
                  <a:lnTo>
                    <a:pt x="26" y="64"/>
                  </a:lnTo>
                  <a:lnTo>
                    <a:pt x="23" y="63"/>
                  </a:lnTo>
                  <a:lnTo>
                    <a:pt x="20" y="62"/>
                  </a:lnTo>
                  <a:lnTo>
                    <a:pt x="17" y="60"/>
                  </a:lnTo>
                  <a:lnTo>
                    <a:pt x="15" y="59"/>
                  </a:lnTo>
                  <a:lnTo>
                    <a:pt x="12" y="57"/>
                  </a:lnTo>
                  <a:lnTo>
                    <a:pt x="10" y="55"/>
                  </a:lnTo>
                  <a:lnTo>
                    <a:pt x="7" y="52"/>
                  </a:lnTo>
                  <a:lnTo>
                    <a:pt x="5" y="49"/>
                  </a:lnTo>
                  <a:lnTo>
                    <a:pt x="3" y="47"/>
                  </a:lnTo>
                  <a:lnTo>
                    <a:pt x="2" y="44"/>
                  </a:lnTo>
                  <a:lnTo>
                    <a:pt x="1" y="41"/>
                  </a:lnTo>
                  <a:lnTo>
                    <a:pt x="0" y="38"/>
                  </a:lnTo>
                  <a:lnTo>
                    <a:pt x="0" y="35"/>
                  </a:lnTo>
                  <a:lnTo>
                    <a:pt x="0" y="32"/>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Freeform 130">
              <a:extLst>
                <a:ext uri="{FF2B5EF4-FFF2-40B4-BE49-F238E27FC236}">
                  <a16:creationId xmlns:a16="http://schemas.microsoft.com/office/drawing/2014/main" id="{04484CB0-2289-0528-812A-FE8B4945F3E6}"/>
                </a:ext>
              </a:extLst>
            </p:cNvPr>
            <p:cNvSpPr>
              <a:spLocks/>
            </p:cNvSpPr>
            <p:nvPr/>
          </p:nvSpPr>
          <p:spPr bwMode="auto">
            <a:xfrm>
              <a:off x="1536" y="4795"/>
              <a:ext cx="69" cy="64"/>
            </a:xfrm>
            <a:custGeom>
              <a:avLst/>
              <a:gdLst>
                <a:gd name="T0" fmla="*/ 61 w 69"/>
                <a:gd name="T1" fmla="*/ 12 h 64"/>
                <a:gd name="T2" fmla="*/ 65 w 69"/>
                <a:gd name="T3" fmla="*/ 17 h 64"/>
                <a:gd name="T4" fmla="*/ 68 w 69"/>
                <a:gd name="T5" fmla="*/ 23 h 64"/>
                <a:gd name="T6" fmla="*/ 69 w 69"/>
                <a:gd name="T7" fmla="*/ 29 h 64"/>
                <a:gd name="T8" fmla="*/ 69 w 69"/>
                <a:gd name="T9" fmla="*/ 35 h 64"/>
                <a:gd name="T10" fmla="*/ 68 w 69"/>
                <a:gd name="T11" fmla="*/ 41 h 64"/>
                <a:gd name="T12" fmla="*/ 67 w 69"/>
                <a:gd name="T13" fmla="*/ 43 h 64"/>
                <a:gd name="T14" fmla="*/ 65 w 69"/>
                <a:gd name="T15" fmla="*/ 47 h 64"/>
                <a:gd name="T16" fmla="*/ 63 w 69"/>
                <a:gd name="T17" fmla="*/ 49 h 64"/>
                <a:gd name="T18" fmla="*/ 61 w 69"/>
                <a:gd name="T19" fmla="*/ 52 h 64"/>
                <a:gd name="T20" fmla="*/ 56 w 69"/>
                <a:gd name="T21" fmla="*/ 57 h 64"/>
                <a:gd name="T22" fmla="*/ 51 w 69"/>
                <a:gd name="T23" fmla="*/ 60 h 64"/>
                <a:gd name="T24" fmla="*/ 46 w 69"/>
                <a:gd name="T25" fmla="*/ 62 h 64"/>
                <a:gd name="T26" fmla="*/ 44 w 69"/>
                <a:gd name="T27" fmla="*/ 63 h 64"/>
                <a:gd name="T28" fmla="*/ 38 w 69"/>
                <a:gd name="T29" fmla="*/ 64 h 64"/>
                <a:gd name="T30" fmla="*/ 35 w 69"/>
                <a:gd name="T31" fmla="*/ 64 h 64"/>
                <a:gd name="T32" fmla="*/ 34 w 69"/>
                <a:gd name="T33" fmla="*/ 64 h 64"/>
                <a:gd name="T34" fmla="*/ 31 w 69"/>
                <a:gd name="T35" fmla="*/ 64 h 64"/>
                <a:gd name="T36" fmla="*/ 24 w 69"/>
                <a:gd name="T37" fmla="*/ 63 h 64"/>
                <a:gd name="T38" fmla="*/ 18 w 69"/>
                <a:gd name="T39" fmla="*/ 60 h 64"/>
                <a:gd name="T40" fmla="*/ 13 w 69"/>
                <a:gd name="T41" fmla="*/ 57 h 64"/>
                <a:gd name="T42" fmla="*/ 8 w 69"/>
                <a:gd name="T43" fmla="*/ 52 h 64"/>
                <a:gd name="T44" fmla="*/ 4 w 69"/>
                <a:gd name="T45" fmla="*/ 47 h 64"/>
                <a:gd name="T46" fmla="*/ 1 w 69"/>
                <a:gd name="T47" fmla="*/ 41 h 64"/>
                <a:gd name="T48" fmla="*/ 0 w 69"/>
                <a:gd name="T49" fmla="*/ 35 h 64"/>
                <a:gd name="T50" fmla="*/ 0 w 69"/>
                <a:gd name="T51" fmla="*/ 29 h 64"/>
                <a:gd name="T52" fmla="*/ 1 w 69"/>
                <a:gd name="T53" fmla="*/ 23 h 64"/>
                <a:gd name="T54" fmla="*/ 4 w 69"/>
                <a:gd name="T55" fmla="*/ 17 h 64"/>
                <a:gd name="T56" fmla="*/ 10 w 69"/>
                <a:gd name="T57" fmla="*/ 10 h 64"/>
                <a:gd name="T58" fmla="*/ 21 w 69"/>
                <a:gd name="T59" fmla="*/ 3 h 64"/>
                <a:gd name="T60" fmla="*/ 27 w 69"/>
                <a:gd name="T61" fmla="*/ 1 h 64"/>
                <a:gd name="T62" fmla="*/ 38 w 69"/>
                <a:gd name="T63" fmla="*/ 0 h 64"/>
                <a:gd name="T64" fmla="*/ 44 w 69"/>
                <a:gd name="T65" fmla="*/ 1 h 64"/>
                <a:gd name="T66" fmla="*/ 51 w 69"/>
                <a:gd name="T67" fmla="*/ 4 h 64"/>
                <a:gd name="T68" fmla="*/ 56 w 69"/>
                <a:gd name="T69" fmla="*/ 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9" h="64">
                  <a:moveTo>
                    <a:pt x="59" y="10"/>
                  </a:moveTo>
                  <a:lnTo>
                    <a:pt x="61" y="12"/>
                  </a:lnTo>
                  <a:lnTo>
                    <a:pt x="63" y="14"/>
                  </a:lnTo>
                  <a:lnTo>
                    <a:pt x="65" y="17"/>
                  </a:lnTo>
                  <a:lnTo>
                    <a:pt x="66" y="20"/>
                  </a:lnTo>
                  <a:lnTo>
                    <a:pt x="68" y="23"/>
                  </a:lnTo>
                  <a:lnTo>
                    <a:pt x="68" y="26"/>
                  </a:lnTo>
                  <a:lnTo>
                    <a:pt x="69" y="29"/>
                  </a:lnTo>
                  <a:lnTo>
                    <a:pt x="69" y="32"/>
                  </a:lnTo>
                  <a:lnTo>
                    <a:pt x="69" y="35"/>
                  </a:lnTo>
                  <a:lnTo>
                    <a:pt x="68" y="38"/>
                  </a:lnTo>
                  <a:lnTo>
                    <a:pt x="68" y="41"/>
                  </a:lnTo>
                  <a:lnTo>
                    <a:pt x="67" y="42"/>
                  </a:lnTo>
                  <a:lnTo>
                    <a:pt x="67" y="43"/>
                  </a:lnTo>
                  <a:lnTo>
                    <a:pt x="66" y="44"/>
                  </a:lnTo>
                  <a:lnTo>
                    <a:pt x="65" y="47"/>
                  </a:lnTo>
                  <a:lnTo>
                    <a:pt x="64" y="48"/>
                  </a:lnTo>
                  <a:lnTo>
                    <a:pt x="63" y="49"/>
                  </a:lnTo>
                  <a:lnTo>
                    <a:pt x="63" y="50"/>
                  </a:lnTo>
                  <a:lnTo>
                    <a:pt x="61" y="52"/>
                  </a:lnTo>
                  <a:lnTo>
                    <a:pt x="59" y="55"/>
                  </a:lnTo>
                  <a:lnTo>
                    <a:pt x="56" y="57"/>
                  </a:lnTo>
                  <a:lnTo>
                    <a:pt x="53" y="58"/>
                  </a:lnTo>
                  <a:lnTo>
                    <a:pt x="51" y="60"/>
                  </a:lnTo>
                  <a:lnTo>
                    <a:pt x="48" y="61"/>
                  </a:lnTo>
                  <a:lnTo>
                    <a:pt x="46" y="62"/>
                  </a:lnTo>
                  <a:lnTo>
                    <a:pt x="45" y="62"/>
                  </a:lnTo>
                  <a:lnTo>
                    <a:pt x="44" y="63"/>
                  </a:lnTo>
                  <a:lnTo>
                    <a:pt x="41" y="63"/>
                  </a:lnTo>
                  <a:lnTo>
                    <a:pt x="38" y="64"/>
                  </a:lnTo>
                  <a:lnTo>
                    <a:pt x="36" y="64"/>
                  </a:lnTo>
                  <a:lnTo>
                    <a:pt x="35" y="64"/>
                  </a:lnTo>
                  <a:lnTo>
                    <a:pt x="35" y="64"/>
                  </a:lnTo>
                  <a:lnTo>
                    <a:pt x="34" y="64"/>
                  </a:lnTo>
                  <a:lnTo>
                    <a:pt x="34" y="64"/>
                  </a:lnTo>
                  <a:lnTo>
                    <a:pt x="31" y="64"/>
                  </a:lnTo>
                  <a:lnTo>
                    <a:pt x="27" y="63"/>
                  </a:lnTo>
                  <a:lnTo>
                    <a:pt x="24" y="63"/>
                  </a:lnTo>
                  <a:lnTo>
                    <a:pt x="21" y="61"/>
                  </a:lnTo>
                  <a:lnTo>
                    <a:pt x="18" y="60"/>
                  </a:lnTo>
                  <a:lnTo>
                    <a:pt x="16" y="58"/>
                  </a:lnTo>
                  <a:lnTo>
                    <a:pt x="13" y="57"/>
                  </a:lnTo>
                  <a:lnTo>
                    <a:pt x="10" y="55"/>
                  </a:lnTo>
                  <a:lnTo>
                    <a:pt x="8" y="52"/>
                  </a:lnTo>
                  <a:lnTo>
                    <a:pt x="6" y="50"/>
                  </a:lnTo>
                  <a:lnTo>
                    <a:pt x="4" y="47"/>
                  </a:lnTo>
                  <a:lnTo>
                    <a:pt x="3" y="44"/>
                  </a:lnTo>
                  <a:lnTo>
                    <a:pt x="1" y="41"/>
                  </a:lnTo>
                  <a:lnTo>
                    <a:pt x="1" y="38"/>
                  </a:lnTo>
                  <a:lnTo>
                    <a:pt x="0" y="35"/>
                  </a:lnTo>
                  <a:lnTo>
                    <a:pt x="0" y="32"/>
                  </a:lnTo>
                  <a:lnTo>
                    <a:pt x="0" y="29"/>
                  </a:lnTo>
                  <a:lnTo>
                    <a:pt x="1" y="26"/>
                  </a:lnTo>
                  <a:lnTo>
                    <a:pt x="1" y="23"/>
                  </a:lnTo>
                  <a:lnTo>
                    <a:pt x="3" y="20"/>
                  </a:lnTo>
                  <a:lnTo>
                    <a:pt x="4" y="17"/>
                  </a:lnTo>
                  <a:lnTo>
                    <a:pt x="6" y="14"/>
                  </a:lnTo>
                  <a:lnTo>
                    <a:pt x="10" y="10"/>
                  </a:lnTo>
                  <a:lnTo>
                    <a:pt x="16" y="6"/>
                  </a:lnTo>
                  <a:lnTo>
                    <a:pt x="21" y="3"/>
                  </a:lnTo>
                  <a:lnTo>
                    <a:pt x="24" y="1"/>
                  </a:lnTo>
                  <a:lnTo>
                    <a:pt x="27" y="1"/>
                  </a:lnTo>
                  <a:lnTo>
                    <a:pt x="34" y="0"/>
                  </a:lnTo>
                  <a:lnTo>
                    <a:pt x="38" y="0"/>
                  </a:lnTo>
                  <a:lnTo>
                    <a:pt x="41" y="1"/>
                  </a:lnTo>
                  <a:lnTo>
                    <a:pt x="44" y="1"/>
                  </a:lnTo>
                  <a:lnTo>
                    <a:pt x="48" y="3"/>
                  </a:lnTo>
                  <a:lnTo>
                    <a:pt x="51" y="4"/>
                  </a:lnTo>
                  <a:lnTo>
                    <a:pt x="53" y="6"/>
                  </a:lnTo>
                  <a:lnTo>
                    <a:pt x="56" y="7"/>
                  </a:lnTo>
                  <a:lnTo>
                    <a:pt x="59" y="10"/>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0" name="Freeform 131">
              <a:extLst>
                <a:ext uri="{FF2B5EF4-FFF2-40B4-BE49-F238E27FC236}">
                  <a16:creationId xmlns:a16="http://schemas.microsoft.com/office/drawing/2014/main" id="{18486910-C27D-3EAB-1012-61AA03DEDE90}"/>
                </a:ext>
              </a:extLst>
            </p:cNvPr>
            <p:cNvSpPr>
              <a:spLocks/>
            </p:cNvSpPr>
            <p:nvPr/>
          </p:nvSpPr>
          <p:spPr bwMode="auto">
            <a:xfrm>
              <a:off x="2289" y="4700"/>
              <a:ext cx="54" cy="48"/>
            </a:xfrm>
            <a:custGeom>
              <a:avLst/>
              <a:gdLst>
                <a:gd name="T0" fmla="*/ 54 w 54"/>
                <a:gd name="T1" fmla="*/ 22 h 48"/>
                <a:gd name="T2" fmla="*/ 52 w 54"/>
                <a:gd name="T3" fmla="*/ 15 h 48"/>
                <a:gd name="T4" fmla="*/ 46 w 54"/>
                <a:gd name="T5" fmla="*/ 7 h 48"/>
                <a:gd name="T6" fmla="*/ 41 w 54"/>
                <a:gd name="T7" fmla="*/ 4 h 48"/>
                <a:gd name="T8" fmla="*/ 37 w 54"/>
                <a:gd name="T9" fmla="*/ 2 h 48"/>
                <a:gd name="T10" fmla="*/ 32 w 54"/>
                <a:gd name="T11" fmla="*/ 1 h 48"/>
                <a:gd name="T12" fmla="*/ 21 w 54"/>
                <a:gd name="T13" fmla="*/ 1 h 48"/>
                <a:gd name="T14" fmla="*/ 12 w 54"/>
                <a:gd name="T15" fmla="*/ 4 h 48"/>
                <a:gd name="T16" fmla="*/ 8 w 54"/>
                <a:gd name="T17" fmla="*/ 7 h 48"/>
                <a:gd name="T18" fmla="*/ 2 w 54"/>
                <a:gd name="T19" fmla="*/ 15 h 48"/>
                <a:gd name="T20" fmla="*/ 0 w 54"/>
                <a:gd name="T21" fmla="*/ 24 h 48"/>
                <a:gd name="T22" fmla="*/ 0 w 54"/>
                <a:gd name="T23" fmla="*/ 29 h 48"/>
                <a:gd name="T24" fmla="*/ 2 w 54"/>
                <a:gd name="T25" fmla="*/ 34 h 48"/>
                <a:gd name="T26" fmla="*/ 4 w 54"/>
                <a:gd name="T27" fmla="*/ 37 h 48"/>
                <a:gd name="T28" fmla="*/ 8 w 54"/>
                <a:gd name="T29" fmla="*/ 41 h 48"/>
                <a:gd name="T30" fmla="*/ 17 w 54"/>
                <a:gd name="T31" fmla="*/ 47 h 48"/>
                <a:gd name="T32" fmla="*/ 24 w 54"/>
                <a:gd name="T33" fmla="*/ 48 h 48"/>
                <a:gd name="T34" fmla="*/ 27 w 54"/>
                <a:gd name="T35" fmla="*/ 48 h 48"/>
                <a:gd name="T36" fmla="*/ 29 w 54"/>
                <a:gd name="T37" fmla="*/ 48 h 48"/>
                <a:gd name="T38" fmla="*/ 34 w 54"/>
                <a:gd name="T39" fmla="*/ 47 h 48"/>
                <a:gd name="T40" fmla="*/ 37 w 54"/>
                <a:gd name="T41" fmla="*/ 47 h 48"/>
                <a:gd name="T42" fmla="*/ 41 w 54"/>
                <a:gd name="T43" fmla="*/ 44 h 48"/>
                <a:gd name="T44" fmla="*/ 43 w 54"/>
                <a:gd name="T45" fmla="*/ 43 h 48"/>
                <a:gd name="T46" fmla="*/ 43 w 54"/>
                <a:gd name="T47" fmla="*/ 43 h 48"/>
                <a:gd name="T48" fmla="*/ 46 w 54"/>
                <a:gd name="T49" fmla="*/ 41 h 48"/>
                <a:gd name="T50" fmla="*/ 47 w 54"/>
                <a:gd name="T51" fmla="*/ 39 h 48"/>
                <a:gd name="T52" fmla="*/ 48 w 54"/>
                <a:gd name="T53" fmla="*/ 39 h 48"/>
                <a:gd name="T54" fmla="*/ 49 w 54"/>
                <a:gd name="T55" fmla="*/ 37 h 48"/>
                <a:gd name="T56" fmla="*/ 52 w 54"/>
                <a:gd name="T57" fmla="*/ 34 h 48"/>
                <a:gd name="T58" fmla="*/ 52 w 54"/>
                <a:gd name="T59" fmla="*/ 31 h 48"/>
                <a:gd name="T60" fmla="*/ 54 w 54"/>
                <a:gd name="T61" fmla="*/ 27 h 48"/>
                <a:gd name="T62" fmla="*/ 54 w 54"/>
                <a:gd name="T63"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4" h="48">
                  <a:moveTo>
                    <a:pt x="54" y="24"/>
                  </a:moveTo>
                  <a:lnTo>
                    <a:pt x="54" y="22"/>
                  </a:lnTo>
                  <a:lnTo>
                    <a:pt x="53" y="19"/>
                  </a:lnTo>
                  <a:lnTo>
                    <a:pt x="52" y="15"/>
                  </a:lnTo>
                  <a:lnTo>
                    <a:pt x="49" y="11"/>
                  </a:lnTo>
                  <a:lnTo>
                    <a:pt x="46" y="7"/>
                  </a:lnTo>
                  <a:lnTo>
                    <a:pt x="45" y="7"/>
                  </a:lnTo>
                  <a:lnTo>
                    <a:pt x="41" y="4"/>
                  </a:lnTo>
                  <a:lnTo>
                    <a:pt x="39" y="3"/>
                  </a:lnTo>
                  <a:lnTo>
                    <a:pt x="37" y="2"/>
                  </a:lnTo>
                  <a:lnTo>
                    <a:pt x="34" y="1"/>
                  </a:lnTo>
                  <a:lnTo>
                    <a:pt x="32" y="1"/>
                  </a:lnTo>
                  <a:lnTo>
                    <a:pt x="27" y="0"/>
                  </a:lnTo>
                  <a:lnTo>
                    <a:pt x="21" y="1"/>
                  </a:lnTo>
                  <a:lnTo>
                    <a:pt x="17" y="2"/>
                  </a:lnTo>
                  <a:lnTo>
                    <a:pt x="12" y="4"/>
                  </a:lnTo>
                  <a:lnTo>
                    <a:pt x="8" y="7"/>
                  </a:lnTo>
                  <a:lnTo>
                    <a:pt x="8" y="7"/>
                  </a:lnTo>
                  <a:lnTo>
                    <a:pt x="4" y="11"/>
                  </a:lnTo>
                  <a:lnTo>
                    <a:pt x="2" y="15"/>
                  </a:lnTo>
                  <a:lnTo>
                    <a:pt x="0" y="19"/>
                  </a:lnTo>
                  <a:lnTo>
                    <a:pt x="0" y="24"/>
                  </a:lnTo>
                  <a:lnTo>
                    <a:pt x="0" y="27"/>
                  </a:lnTo>
                  <a:lnTo>
                    <a:pt x="0" y="29"/>
                  </a:lnTo>
                  <a:lnTo>
                    <a:pt x="1" y="31"/>
                  </a:lnTo>
                  <a:lnTo>
                    <a:pt x="2" y="34"/>
                  </a:lnTo>
                  <a:lnTo>
                    <a:pt x="3" y="35"/>
                  </a:lnTo>
                  <a:lnTo>
                    <a:pt x="4" y="37"/>
                  </a:lnTo>
                  <a:lnTo>
                    <a:pt x="6" y="39"/>
                  </a:lnTo>
                  <a:lnTo>
                    <a:pt x="8" y="41"/>
                  </a:lnTo>
                  <a:lnTo>
                    <a:pt x="12" y="44"/>
                  </a:lnTo>
                  <a:lnTo>
                    <a:pt x="17" y="47"/>
                  </a:lnTo>
                  <a:lnTo>
                    <a:pt x="21" y="48"/>
                  </a:lnTo>
                  <a:lnTo>
                    <a:pt x="24" y="48"/>
                  </a:lnTo>
                  <a:lnTo>
                    <a:pt x="27" y="48"/>
                  </a:lnTo>
                  <a:lnTo>
                    <a:pt x="27" y="48"/>
                  </a:lnTo>
                  <a:lnTo>
                    <a:pt x="28" y="48"/>
                  </a:lnTo>
                  <a:lnTo>
                    <a:pt x="29" y="48"/>
                  </a:lnTo>
                  <a:lnTo>
                    <a:pt x="32" y="48"/>
                  </a:lnTo>
                  <a:lnTo>
                    <a:pt x="34" y="47"/>
                  </a:lnTo>
                  <a:lnTo>
                    <a:pt x="35" y="47"/>
                  </a:lnTo>
                  <a:lnTo>
                    <a:pt x="37" y="47"/>
                  </a:lnTo>
                  <a:lnTo>
                    <a:pt x="39" y="45"/>
                  </a:lnTo>
                  <a:lnTo>
                    <a:pt x="41" y="44"/>
                  </a:lnTo>
                  <a:lnTo>
                    <a:pt x="42" y="43"/>
                  </a:lnTo>
                  <a:lnTo>
                    <a:pt x="43" y="43"/>
                  </a:lnTo>
                  <a:lnTo>
                    <a:pt x="43" y="43"/>
                  </a:lnTo>
                  <a:lnTo>
                    <a:pt x="43" y="43"/>
                  </a:lnTo>
                  <a:lnTo>
                    <a:pt x="43" y="43"/>
                  </a:lnTo>
                  <a:lnTo>
                    <a:pt x="46" y="41"/>
                  </a:lnTo>
                  <a:lnTo>
                    <a:pt x="47" y="39"/>
                  </a:lnTo>
                  <a:lnTo>
                    <a:pt x="47" y="39"/>
                  </a:lnTo>
                  <a:lnTo>
                    <a:pt x="47" y="39"/>
                  </a:lnTo>
                  <a:lnTo>
                    <a:pt x="48" y="39"/>
                  </a:lnTo>
                  <a:lnTo>
                    <a:pt x="48" y="38"/>
                  </a:lnTo>
                  <a:lnTo>
                    <a:pt x="49" y="37"/>
                  </a:lnTo>
                  <a:lnTo>
                    <a:pt x="50" y="35"/>
                  </a:lnTo>
                  <a:lnTo>
                    <a:pt x="52" y="34"/>
                  </a:lnTo>
                  <a:lnTo>
                    <a:pt x="52" y="32"/>
                  </a:lnTo>
                  <a:lnTo>
                    <a:pt x="52" y="31"/>
                  </a:lnTo>
                  <a:lnTo>
                    <a:pt x="53" y="29"/>
                  </a:lnTo>
                  <a:lnTo>
                    <a:pt x="54" y="27"/>
                  </a:lnTo>
                  <a:lnTo>
                    <a:pt x="54" y="25"/>
                  </a:lnTo>
                  <a:lnTo>
                    <a:pt x="54" y="25"/>
                  </a:lnTo>
                  <a:lnTo>
                    <a:pt x="54"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Line 132">
              <a:extLst>
                <a:ext uri="{FF2B5EF4-FFF2-40B4-BE49-F238E27FC236}">
                  <a16:creationId xmlns:a16="http://schemas.microsoft.com/office/drawing/2014/main" id="{DF1B11A6-8202-32F2-D384-00274BDB41A3}"/>
                </a:ext>
              </a:extLst>
            </p:cNvPr>
            <p:cNvSpPr>
              <a:spLocks noChangeShapeType="1"/>
            </p:cNvSpPr>
            <p:nvPr/>
          </p:nvSpPr>
          <p:spPr bwMode="auto">
            <a:xfrm flipV="1">
              <a:off x="2316" y="4748"/>
              <a:ext cx="1" cy="51"/>
            </a:xfrm>
            <a:prstGeom prst="line">
              <a:avLst/>
            </a:prstGeom>
            <a:noFill/>
            <a:ln w="79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Freeform 133">
              <a:extLst>
                <a:ext uri="{FF2B5EF4-FFF2-40B4-BE49-F238E27FC236}">
                  <a16:creationId xmlns:a16="http://schemas.microsoft.com/office/drawing/2014/main" id="{C75A8B12-4A35-5D3E-C243-F55AC04F1186}"/>
                </a:ext>
              </a:extLst>
            </p:cNvPr>
            <p:cNvSpPr>
              <a:spLocks/>
            </p:cNvSpPr>
            <p:nvPr/>
          </p:nvSpPr>
          <p:spPr bwMode="auto">
            <a:xfrm>
              <a:off x="2289" y="4700"/>
              <a:ext cx="54" cy="48"/>
            </a:xfrm>
            <a:custGeom>
              <a:avLst/>
              <a:gdLst>
                <a:gd name="T0" fmla="*/ 27 w 54"/>
                <a:gd name="T1" fmla="*/ 48 h 48"/>
                <a:gd name="T2" fmla="*/ 29 w 54"/>
                <a:gd name="T3" fmla="*/ 48 h 48"/>
                <a:gd name="T4" fmla="*/ 34 w 54"/>
                <a:gd name="T5" fmla="*/ 47 h 48"/>
                <a:gd name="T6" fmla="*/ 37 w 54"/>
                <a:gd name="T7" fmla="*/ 47 h 48"/>
                <a:gd name="T8" fmla="*/ 41 w 54"/>
                <a:gd name="T9" fmla="*/ 44 h 48"/>
                <a:gd name="T10" fmla="*/ 43 w 54"/>
                <a:gd name="T11" fmla="*/ 43 h 48"/>
                <a:gd name="T12" fmla="*/ 43 w 54"/>
                <a:gd name="T13" fmla="*/ 43 h 48"/>
                <a:gd name="T14" fmla="*/ 46 w 54"/>
                <a:gd name="T15" fmla="*/ 41 h 48"/>
                <a:gd name="T16" fmla="*/ 47 w 54"/>
                <a:gd name="T17" fmla="*/ 39 h 48"/>
                <a:gd name="T18" fmla="*/ 48 w 54"/>
                <a:gd name="T19" fmla="*/ 39 h 48"/>
                <a:gd name="T20" fmla="*/ 49 w 54"/>
                <a:gd name="T21" fmla="*/ 37 h 48"/>
                <a:gd name="T22" fmla="*/ 52 w 54"/>
                <a:gd name="T23" fmla="*/ 34 h 48"/>
                <a:gd name="T24" fmla="*/ 52 w 54"/>
                <a:gd name="T25" fmla="*/ 31 h 48"/>
                <a:gd name="T26" fmla="*/ 54 w 54"/>
                <a:gd name="T27" fmla="*/ 27 h 48"/>
                <a:gd name="T28" fmla="*/ 54 w 54"/>
                <a:gd name="T29" fmla="*/ 25 h 48"/>
                <a:gd name="T30" fmla="*/ 54 w 54"/>
                <a:gd name="T31" fmla="*/ 22 h 48"/>
                <a:gd name="T32" fmla="*/ 52 w 54"/>
                <a:gd name="T33" fmla="*/ 15 h 48"/>
                <a:gd name="T34" fmla="*/ 46 w 54"/>
                <a:gd name="T35" fmla="*/ 7 h 48"/>
                <a:gd name="T36" fmla="*/ 41 w 54"/>
                <a:gd name="T37" fmla="*/ 4 h 48"/>
                <a:gd name="T38" fmla="*/ 37 w 54"/>
                <a:gd name="T39" fmla="*/ 2 h 48"/>
                <a:gd name="T40" fmla="*/ 32 w 54"/>
                <a:gd name="T41" fmla="*/ 1 h 48"/>
                <a:gd name="T42" fmla="*/ 21 w 54"/>
                <a:gd name="T43" fmla="*/ 1 h 48"/>
                <a:gd name="T44" fmla="*/ 12 w 54"/>
                <a:gd name="T45" fmla="*/ 4 h 48"/>
                <a:gd name="T46" fmla="*/ 8 w 54"/>
                <a:gd name="T47" fmla="*/ 7 h 48"/>
                <a:gd name="T48" fmla="*/ 2 w 54"/>
                <a:gd name="T49" fmla="*/ 15 h 48"/>
                <a:gd name="T50" fmla="*/ 0 w 54"/>
                <a:gd name="T51" fmla="*/ 24 h 48"/>
                <a:gd name="T52" fmla="*/ 0 w 54"/>
                <a:gd name="T53" fmla="*/ 29 h 48"/>
                <a:gd name="T54" fmla="*/ 2 w 54"/>
                <a:gd name="T55" fmla="*/ 34 h 48"/>
                <a:gd name="T56" fmla="*/ 4 w 54"/>
                <a:gd name="T57" fmla="*/ 37 h 48"/>
                <a:gd name="T58" fmla="*/ 8 w 54"/>
                <a:gd name="T59" fmla="*/ 41 h 48"/>
                <a:gd name="T60" fmla="*/ 17 w 54"/>
                <a:gd name="T61" fmla="*/ 47 h 48"/>
                <a:gd name="T62" fmla="*/ 24 w 54"/>
                <a:gd name="T6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4" h="48">
                  <a:moveTo>
                    <a:pt x="27" y="48"/>
                  </a:moveTo>
                  <a:lnTo>
                    <a:pt x="27" y="48"/>
                  </a:lnTo>
                  <a:lnTo>
                    <a:pt x="28" y="48"/>
                  </a:lnTo>
                  <a:lnTo>
                    <a:pt x="29" y="48"/>
                  </a:lnTo>
                  <a:lnTo>
                    <a:pt x="32" y="48"/>
                  </a:lnTo>
                  <a:lnTo>
                    <a:pt x="34" y="47"/>
                  </a:lnTo>
                  <a:lnTo>
                    <a:pt x="35" y="47"/>
                  </a:lnTo>
                  <a:lnTo>
                    <a:pt x="37" y="47"/>
                  </a:lnTo>
                  <a:lnTo>
                    <a:pt x="39" y="45"/>
                  </a:lnTo>
                  <a:lnTo>
                    <a:pt x="41" y="44"/>
                  </a:lnTo>
                  <a:lnTo>
                    <a:pt x="42" y="43"/>
                  </a:lnTo>
                  <a:lnTo>
                    <a:pt x="43" y="43"/>
                  </a:lnTo>
                  <a:lnTo>
                    <a:pt x="43" y="43"/>
                  </a:lnTo>
                  <a:lnTo>
                    <a:pt x="43" y="43"/>
                  </a:lnTo>
                  <a:lnTo>
                    <a:pt x="43" y="43"/>
                  </a:lnTo>
                  <a:lnTo>
                    <a:pt x="46" y="41"/>
                  </a:lnTo>
                  <a:lnTo>
                    <a:pt x="47" y="39"/>
                  </a:lnTo>
                  <a:lnTo>
                    <a:pt x="47" y="39"/>
                  </a:lnTo>
                  <a:lnTo>
                    <a:pt x="47" y="39"/>
                  </a:lnTo>
                  <a:lnTo>
                    <a:pt x="48" y="39"/>
                  </a:lnTo>
                  <a:lnTo>
                    <a:pt x="48" y="38"/>
                  </a:lnTo>
                  <a:lnTo>
                    <a:pt x="49" y="37"/>
                  </a:lnTo>
                  <a:lnTo>
                    <a:pt x="50" y="35"/>
                  </a:lnTo>
                  <a:lnTo>
                    <a:pt x="52" y="34"/>
                  </a:lnTo>
                  <a:lnTo>
                    <a:pt x="52" y="32"/>
                  </a:lnTo>
                  <a:lnTo>
                    <a:pt x="52" y="31"/>
                  </a:lnTo>
                  <a:lnTo>
                    <a:pt x="53" y="29"/>
                  </a:lnTo>
                  <a:lnTo>
                    <a:pt x="54" y="27"/>
                  </a:lnTo>
                  <a:lnTo>
                    <a:pt x="54" y="25"/>
                  </a:lnTo>
                  <a:lnTo>
                    <a:pt x="54" y="25"/>
                  </a:lnTo>
                  <a:lnTo>
                    <a:pt x="54" y="24"/>
                  </a:lnTo>
                  <a:lnTo>
                    <a:pt x="54" y="22"/>
                  </a:lnTo>
                  <a:lnTo>
                    <a:pt x="53" y="19"/>
                  </a:lnTo>
                  <a:lnTo>
                    <a:pt x="52" y="15"/>
                  </a:lnTo>
                  <a:lnTo>
                    <a:pt x="49" y="11"/>
                  </a:lnTo>
                  <a:lnTo>
                    <a:pt x="46" y="7"/>
                  </a:lnTo>
                  <a:lnTo>
                    <a:pt x="45" y="7"/>
                  </a:lnTo>
                  <a:lnTo>
                    <a:pt x="41" y="4"/>
                  </a:lnTo>
                  <a:lnTo>
                    <a:pt x="39" y="3"/>
                  </a:lnTo>
                  <a:lnTo>
                    <a:pt x="37" y="2"/>
                  </a:lnTo>
                  <a:lnTo>
                    <a:pt x="34" y="1"/>
                  </a:lnTo>
                  <a:lnTo>
                    <a:pt x="32" y="1"/>
                  </a:lnTo>
                  <a:lnTo>
                    <a:pt x="27" y="0"/>
                  </a:lnTo>
                  <a:lnTo>
                    <a:pt x="21" y="1"/>
                  </a:lnTo>
                  <a:lnTo>
                    <a:pt x="17" y="2"/>
                  </a:lnTo>
                  <a:lnTo>
                    <a:pt x="12" y="4"/>
                  </a:lnTo>
                  <a:lnTo>
                    <a:pt x="8" y="7"/>
                  </a:lnTo>
                  <a:lnTo>
                    <a:pt x="8" y="7"/>
                  </a:lnTo>
                  <a:lnTo>
                    <a:pt x="4" y="11"/>
                  </a:lnTo>
                  <a:lnTo>
                    <a:pt x="2" y="15"/>
                  </a:lnTo>
                  <a:lnTo>
                    <a:pt x="0" y="19"/>
                  </a:lnTo>
                  <a:lnTo>
                    <a:pt x="0" y="24"/>
                  </a:lnTo>
                  <a:lnTo>
                    <a:pt x="0" y="27"/>
                  </a:lnTo>
                  <a:lnTo>
                    <a:pt x="0" y="29"/>
                  </a:lnTo>
                  <a:lnTo>
                    <a:pt x="1" y="31"/>
                  </a:lnTo>
                  <a:lnTo>
                    <a:pt x="2" y="34"/>
                  </a:lnTo>
                  <a:lnTo>
                    <a:pt x="3" y="35"/>
                  </a:lnTo>
                  <a:lnTo>
                    <a:pt x="4" y="37"/>
                  </a:lnTo>
                  <a:lnTo>
                    <a:pt x="6" y="39"/>
                  </a:lnTo>
                  <a:lnTo>
                    <a:pt x="8" y="41"/>
                  </a:lnTo>
                  <a:lnTo>
                    <a:pt x="12" y="44"/>
                  </a:lnTo>
                  <a:lnTo>
                    <a:pt x="17" y="47"/>
                  </a:lnTo>
                  <a:lnTo>
                    <a:pt x="21" y="48"/>
                  </a:lnTo>
                  <a:lnTo>
                    <a:pt x="24" y="48"/>
                  </a:lnTo>
                  <a:lnTo>
                    <a:pt x="27" y="48"/>
                  </a:lnTo>
                </a:path>
              </a:pathLst>
            </a:custGeom>
            <a:noFill/>
            <a:ln w="7938"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3" name="Rectangle 134">
              <a:extLst>
                <a:ext uri="{FF2B5EF4-FFF2-40B4-BE49-F238E27FC236}">
                  <a16:creationId xmlns:a16="http://schemas.microsoft.com/office/drawing/2014/main" id="{3449D195-3A52-CBD3-D291-FB41C3C99A8E}"/>
                </a:ext>
              </a:extLst>
            </p:cNvPr>
            <p:cNvSpPr>
              <a:spLocks noChangeArrowheads="1"/>
            </p:cNvSpPr>
            <p:nvPr/>
          </p:nvSpPr>
          <p:spPr bwMode="auto">
            <a:xfrm>
              <a:off x="1403" y="5150"/>
              <a:ext cx="169"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FF0000"/>
                  </a:solidFill>
                  <a:effectLst/>
                  <a:latin typeface="Times New Roman" panose="02020603050405020304" pitchFamily="18" charset="0"/>
                </a:rPr>
                <a:t>CO</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64" name="Rectangle 135">
              <a:extLst>
                <a:ext uri="{FF2B5EF4-FFF2-40B4-BE49-F238E27FC236}">
                  <a16:creationId xmlns:a16="http://schemas.microsoft.com/office/drawing/2014/main" id="{9690EBD8-C355-F30E-C6AA-192F720E68F5}"/>
                </a:ext>
              </a:extLst>
            </p:cNvPr>
            <p:cNvSpPr>
              <a:spLocks noChangeArrowheads="1"/>
            </p:cNvSpPr>
            <p:nvPr/>
          </p:nvSpPr>
          <p:spPr bwMode="auto">
            <a:xfrm>
              <a:off x="1532" y="5197"/>
              <a:ext cx="6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1" i="0" u="none" strike="noStrike" cap="none" normalizeH="0" baseline="0">
                  <a:ln>
                    <a:noFill/>
                  </a:ln>
                  <a:solidFill>
                    <a:srgbClr val="FF0000"/>
                  </a:solidFill>
                  <a:effectLst/>
                  <a:latin typeface="Times New Roman" panose="02020603050405020304" pitchFamily="18" charset="0"/>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5" name="Rectangle 136">
              <a:extLst>
                <a:ext uri="{FF2B5EF4-FFF2-40B4-BE49-F238E27FC236}">
                  <a16:creationId xmlns:a16="http://schemas.microsoft.com/office/drawing/2014/main" id="{6161E0F6-C000-0445-ABA5-ED32A20C9C6C}"/>
                </a:ext>
              </a:extLst>
            </p:cNvPr>
            <p:cNvSpPr>
              <a:spLocks noChangeArrowheads="1"/>
            </p:cNvSpPr>
            <p:nvPr/>
          </p:nvSpPr>
          <p:spPr bwMode="auto">
            <a:xfrm>
              <a:off x="1374" y="4937"/>
              <a:ext cx="105"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0C23FC"/>
                  </a:solidFill>
                  <a:effectLst/>
                  <a:latin typeface="Times New Roman" panose="02020603050405020304" pitchFamily="18" charset="0"/>
                </a:rPr>
                <a:t>H</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66" name="Rectangle 137">
              <a:extLst>
                <a:ext uri="{FF2B5EF4-FFF2-40B4-BE49-F238E27FC236}">
                  <a16:creationId xmlns:a16="http://schemas.microsoft.com/office/drawing/2014/main" id="{C61161DE-BF79-3BF4-0D64-288D4827D173}"/>
                </a:ext>
              </a:extLst>
            </p:cNvPr>
            <p:cNvSpPr>
              <a:spLocks noChangeArrowheads="1"/>
            </p:cNvSpPr>
            <p:nvPr/>
          </p:nvSpPr>
          <p:spPr bwMode="auto">
            <a:xfrm>
              <a:off x="1441" y="4984"/>
              <a:ext cx="5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1" i="0" u="none" strike="noStrike" cap="none" normalizeH="0" baseline="0">
                  <a:ln>
                    <a:noFill/>
                  </a:ln>
                  <a:solidFill>
                    <a:srgbClr val="0C23FC"/>
                  </a:solidFill>
                  <a:effectLst/>
                  <a:latin typeface="Times New Roman" panose="02020603050405020304" pitchFamily="18" charset="0"/>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67" name="Line 138">
              <a:extLst>
                <a:ext uri="{FF2B5EF4-FFF2-40B4-BE49-F238E27FC236}">
                  <a16:creationId xmlns:a16="http://schemas.microsoft.com/office/drawing/2014/main" id="{993C1EEF-5B60-0775-F1E0-138DC240D1C8}"/>
                </a:ext>
              </a:extLst>
            </p:cNvPr>
            <p:cNvSpPr>
              <a:spLocks noChangeShapeType="1"/>
            </p:cNvSpPr>
            <p:nvPr/>
          </p:nvSpPr>
          <p:spPr bwMode="auto">
            <a:xfrm flipV="1">
              <a:off x="1449" y="4900"/>
              <a:ext cx="215" cy="66"/>
            </a:xfrm>
            <a:prstGeom prst="line">
              <a:avLst/>
            </a:prstGeom>
            <a:noFill/>
            <a:ln w="4763"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8" name="Rectangle 139">
              <a:extLst>
                <a:ext uri="{FF2B5EF4-FFF2-40B4-BE49-F238E27FC236}">
                  <a16:creationId xmlns:a16="http://schemas.microsoft.com/office/drawing/2014/main" id="{BBCCEB0F-7B0F-CB67-2C8D-37BD9657EB45}"/>
                </a:ext>
              </a:extLst>
            </p:cNvPr>
            <p:cNvSpPr>
              <a:spLocks noChangeArrowheads="1"/>
            </p:cNvSpPr>
            <p:nvPr/>
          </p:nvSpPr>
          <p:spPr bwMode="auto">
            <a:xfrm>
              <a:off x="2023" y="4317"/>
              <a:ext cx="609"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9" name="Rectangle 140">
              <a:extLst>
                <a:ext uri="{FF2B5EF4-FFF2-40B4-BE49-F238E27FC236}">
                  <a16:creationId xmlns:a16="http://schemas.microsoft.com/office/drawing/2014/main" id="{E3A99212-037D-B1D4-7543-CF361CD52972}"/>
                </a:ext>
              </a:extLst>
            </p:cNvPr>
            <p:cNvSpPr>
              <a:spLocks noChangeArrowheads="1"/>
            </p:cNvSpPr>
            <p:nvPr/>
          </p:nvSpPr>
          <p:spPr bwMode="auto">
            <a:xfrm>
              <a:off x="2049" y="4322"/>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膜</a:t>
              </a:r>
              <a:endParaRPr kumimoji="0" lang="ja-JP" altLang="ja-JP" sz="1000" b="0" i="0" u="none" strike="noStrike" cap="none" normalizeH="0" baseline="0" dirty="0">
                <a:ln>
                  <a:noFill/>
                </a:ln>
                <a:solidFill>
                  <a:schemeClr val="tx1"/>
                </a:solidFill>
                <a:effectLst/>
              </a:endParaRPr>
            </a:p>
          </p:txBody>
        </p:sp>
        <p:sp>
          <p:nvSpPr>
            <p:cNvPr id="170" name="Line 141">
              <a:extLst>
                <a:ext uri="{FF2B5EF4-FFF2-40B4-BE49-F238E27FC236}">
                  <a16:creationId xmlns:a16="http://schemas.microsoft.com/office/drawing/2014/main" id="{E35EC038-A8E9-50C6-33E3-A59FD10B62C7}"/>
                </a:ext>
              </a:extLst>
            </p:cNvPr>
            <p:cNvSpPr>
              <a:spLocks noChangeShapeType="1"/>
            </p:cNvSpPr>
            <p:nvPr/>
          </p:nvSpPr>
          <p:spPr bwMode="auto">
            <a:xfrm flipH="1">
              <a:off x="1569" y="5140"/>
              <a:ext cx="130" cy="5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1" name="Rectangle 142">
              <a:extLst>
                <a:ext uri="{FF2B5EF4-FFF2-40B4-BE49-F238E27FC236}">
                  <a16:creationId xmlns:a16="http://schemas.microsoft.com/office/drawing/2014/main" id="{83FDDB63-138C-459D-F1D5-D72DD2A181B2}"/>
                </a:ext>
              </a:extLst>
            </p:cNvPr>
            <p:cNvSpPr>
              <a:spLocks noChangeArrowheads="1"/>
            </p:cNvSpPr>
            <p:nvPr/>
          </p:nvSpPr>
          <p:spPr bwMode="auto">
            <a:xfrm>
              <a:off x="1942" y="4784"/>
              <a:ext cx="115" cy="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2" name="Rectangle 143">
              <a:extLst>
                <a:ext uri="{FF2B5EF4-FFF2-40B4-BE49-F238E27FC236}">
                  <a16:creationId xmlns:a16="http://schemas.microsoft.com/office/drawing/2014/main" id="{C0CAC82C-FA16-81F8-CA61-ECCAFAFDEDFD}"/>
                </a:ext>
              </a:extLst>
            </p:cNvPr>
            <p:cNvSpPr>
              <a:spLocks noChangeArrowheads="1"/>
            </p:cNvSpPr>
            <p:nvPr/>
          </p:nvSpPr>
          <p:spPr bwMode="auto">
            <a:xfrm>
              <a:off x="1922" y="4775"/>
              <a:ext cx="16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溶解</a:t>
              </a:r>
              <a:endParaRPr kumimoji="0" lang="ja-JP" altLang="ja-JP" sz="1000" b="0" i="0" u="none" strike="noStrike" cap="none" normalizeH="0" baseline="0" dirty="0">
                <a:ln>
                  <a:noFill/>
                </a:ln>
                <a:solidFill>
                  <a:schemeClr val="tx1"/>
                </a:solidFill>
                <a:effectLst/>
              </a:endParaRPr>
            </a:p>
          </p:txBody>
        </p:sp>
        <p:sp>
          <p:nvSpPr>
            <p:cNvPr id="173" name="Rectangle 144">
              <a:extLst>
                <a:ext uri="{FF2B5EF4-FFF2-40B4-BE49-F238E27FC236}">
                  <a16:creationId xmlns:a16="http://schemas.microsoft.com/office/drawing/2014/main" id="{AAA98752-87E0-A688-DA89-B6863690FE24}"/>
                </a:ext>
              </a:extLst>
            </p:cNvPr>
            <p:cNvSpPr>
              <a:spLocks noChangeArrowheads="1"/>
            </p:cNvSpPr>
            <p:nvPr/>
          </p:nvSpPr>
          <p:spPr bwMode="auto">
            <a:xfrm>
              <a:off x="2573" y="4791"/>
              <a:ext cx="115" cy="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4" name="Rectangle 145">
              <a:extLst>
                <a:ext uri="{FF2B5EF4-FFF2-40B4-BE49-F238E27FC236}">
                  <a16:creationId xmlns:a16="http://schemas.microsoft.com/office/drawing/2014/main" id="{264E1C7B-C7C1-4CBB-ABE1-624EA5FFC093}"/>
                </a:ext>
              </a:extLst>
            </p:cNvPr>
            <p:cNvSpPr>
              <a:spLocks noChangeArrowheads="1"/>
            </p:cNvSpPr>
            <p:nvPr/>
          </p:nvSpPr>
          <p:spPr bwMode="auto">
            <a:xfrm>
              <a:off x="2573" y="4763"/>
              <a:ext cx="16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放散</a:t>
              </a:r>
              <a:endParaRPr kumimoji="0" lang="ja-JP" altLang="ja-JP" sz="1000" b="0" i="0" u="none" strike="noStrike" cap="none" normalizeH="0" baseline="0" dirty="0">
                <a:ln>
                  <a:noFill/>
                </a:ln>
                <a:solidFill>
                  <a:schemeClr val="tx1"/>
                </a:solidFill>
                <a:effectLst/>
              </a:endParaRPr>
            </a:p>
          </p:txBody>
        </p:sp>
        <p:sp>
          <p:nvSpPr>
            <p:cNvPr id="175" name="Rectangle 146">
              <a:extLst>
                <a:ext uri="{FF2B5EF4-FFF2-40B4-BE49-F238E27FC236}">
                  <a16:creationId xmlns:a16="http://schemas.microsoft.com/office/drawing/2014/main" id="{24313E66-FA3D-8F86-A3F3-58DB09672510}"/>
                </a:ext>
              </a:extLst>
            </p:cNvPr>
            <p:cNvSpPr>
              <a:spLocks noChangeArrowheads="1"/>
            </p:cNvSpPr>
            <p:nvPr/>
          </p:nvSpPr>
          <p:spPr bwMode="auto">
            <a:xfrm>
              <a:off x="2264" y="4576"/>
              <a:ext cx="115" cy="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6" name="Rectangle 147">
              <a:extLst>
                <a:ext uri="{FF2B5EF4-FFF2-40B4-BE49-F238E27FC236}">
                  <a16:creationId xmlns:a16="http://schemas.microsoft.com/office/drawing/2014/main" id="{F608B1AA-B39C-2314-C748-CBAAF65A014F}"/>
                </a:ext>
              </a:extLst>
            </p:cNvPr>
            <p:cNvSpPr>
              <a:spLocks noChangeArrowheads="1"/>
            </p:cNvSpPr>
            <p:nvPr/>
          </p:nvSpPr>
          <p:spPr bwMode="auto">
            <a:xfrm>
              <a:off x="2264" y="4541"/>
              <a:ext cx="16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拡散</a:t>
              </a:r>
              <a:endParaRPr kumimoji="0" lang="ja-JP" altLang="ja-JP" sz="1000" b="0" i="0" u="none" strike="noStrike" cap="none" normalizeH="0" baseline="0" dirty="0">
                <a:ln>
                  <a:noFill/>
                </a:ln>
                <a:solidFill>
                  <a:schemeClr val="tx1"/>
                </a:solidFill>
                <a:effectLst/>
              </a:endParaRPr>
            </a:p>
          </p:txBody>
        </p:sp>
        <p:sp>
          <p:nvSpPr>
            <p:cNvPr id="178" name="Rectangle 149">
              <a:extLst>
                <a:ext uri="{FF2B5EF4-FFF2-40B4-BE49-F238E27FC236}">
                  <a16:creationId xmlns:a16="http://schemas.microsoft.com/office/drawing/2014/main" id="{5456B1B6-F19D-4AB8-AC26-156370F6A6A3}"/>
                </a:ext>
              </a:extLst>
            </p:cNvPr>
            <p:cNvSpPr>
              <a:spLocks noChangeArrowheads="1"/>
            </p:cNvSpPr>
            <p:nvPr/>
          </p:nvSpPr>
          <p:spPr bwMode="auto">
            <a:xfrm>
              <a:off x="1152" y="543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80" name="Rectangle 151">
              <a:extLst>
                <a:ext uri="{FF2B5EF4-FFF2-40B4-BE49-F238E27FC236}">
                  <a16:creationId xmlns:a16="http://schemas.microsoft.com/office/drawing/2014/main" id="{03C7B15E-3C96-3858-2331-5A91D84DB257}"/>
                </a:ext>
              </a:extLst>
            </p:cNvPr>
            <p:cNvSpPr>
              <a:spLocks noChangeArrowheads="1"/>
            </p:cNvSpPr>
            <p:nvPr/>
          </p:nvSpPr>
          <p:spPr bwMode="auto">
            <a:xfrm>
              <a:off x="1184" y="5369"/>
              <a:ext cx="2365"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CO</a:t>
              </a:r>
              <a:r>
                <a:rPr kumimoji="0" lang="en-US" altLang="ja-JP" sz="800" b="1" i="0" u="none" strike="noStrike" cap="none" normalizeH="0" baseline="-25000" dirty="0">
                  <a:ln>
                    <a:noFill/>
                  </a:ln>
                  <a:solidFill>
                    <a:srgbClr val="000000"/>
                  </a:solidFill>
                  <a:effectLst/>
                  <a:latin typeface="ＭＳ Ｐゴシック" panose="020B0600070205080204" pitchFamily="50" charset="-128"/>
                  <a:ea typeface="ＭＳ Ｐゴシック" panose="020B0600070205080204" pitchFamily="50" charset="-128"/>
                </a:rPr>
                <a:t>2</a:t>
              </a:r>
              <a:r>
                <a:rPr kumimoji="0" lang="ja-JP" altLang="en-US"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の</a:t>
              </a:r>
              <a:r>
                <a:rPr kumimoji="0" lang="ja-JP" altLang="ja-JP"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放散に必要なエネルギーがキャリアーへ</a:t>
              </a:r>
              <a:r>
                <a:rPr kumimoji="0" lang="ja-JP" altLang="en-US"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の</a:t>
              </a:r>
              <a:r>
                <a:rPr kumimoji="0" lang="en-US" altLang="ja-JP"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CO</a:t>
              </a:r>
              <a:r>
                <a:rPr kumimoji="0" lang="en-US" altLang="ja-JP" sz="6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2</a:t>
              </a:r>
              <a:r>
                <a:rPr kumimoji="0" lang="ja-JP" altLang="en-US"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溶解の際発生するエネルギーでまかなえる</a:t>
              </a:r>
              <a:endParaRPr kumimoji="0" lang="ja-JP" altLang="ja-JP" sz="800" b="0" i="0" u="none" strike="noStrike" cap="none" normalizeH="0" baseline="0" dirty="0">
                <a:ln>
                  <a:noFill/>
                </a:ln>
                <a:solidFill>
                  <a:schemeClr val="tx1"/>
                </a:solidFill>
                <a:effectLst/>
              </a:endParaRPr>
            </a:p>
          </p:txBody>
        </p:sp>
        <p:sp>
          <p:nvSpPr>
            <p:cNvPr id="183" name="Rectangle 154">
              <a:extLst>
                <a:ext uri="{FF2B5EF4-FFF2-40B4-BE49-F238E27FC236}">
                  <a16:creationId xmlns:a16="http://schemas.microsoft.com/office/drawing/2014/main" id="{B4C1EE3D-F161-4400-5B68-8E2FE68702E8}"/>
                </a:ext>
              </a:extLst>
            </p:cNvPr>
            <p:cNvSpPr>
              <a:spLocks noChangeArrowheads="1"/>
            </p:cNvSpPr>
            <p:nvPr/>
          </p:nvSpPr>
          <p:spPr bwMode="auto">
            <a:xfrm>
              <a:off x="2350" y="543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86" name="Rectangle 157">
              <a:extLst>
                <a:ext uri="{FF2B5EF4-FFF2-40B4-BE49-F238E27FC236}">
                  <a16:creationId xmlns:a16="http://schemas.microsoft.com/office/drawing/2014/main" id="{190466CC-EB83-D1DE-490B-8604E533CFAD}"/>
                </a:ext>
              </a:extLst>
            </p:cNvPr>
            <p:cNvSpPr>
              <a:spLocks noChangeArrowheads="1"/>
            </p:cNvSpPr>
            <p:nvPr/>
          </p:nvSpPr>
          <p:spPr bwMode="auto">
            <a:xfrm>
              <a:off x="1705" y="5674"/>
              <a:ext cx="1149"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500" b="1" i="0"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rPr>
                <a:t>エネルギー消費しない</a:t>
              </a:r>
              <a:endParaRPr kumimoji="0" lang="ja-JP" altLang="ja-JP" sz="1500" b="0" i="0" u="none" strike="noStrike" cap="none" normalizeH="0" baseline="0" dirty="0">
                <a:ln>
                  <a:noFill/>
                </a:ln>
                <a:solidFill>
                  <a:schemeClr val="tx1"/>
                </a:solidFill>
                <a:effectLst/>
              </a:endParaRPr>
            </a:p>
          </p:txBody>
        </p:sp>
        <p:sp>
          <p:nvSpPr>
            <p:cNvPr id="187" name="Rectangle 158">
              <a:extLst>
                <a:ext uri="{FF2B5EF4-FFF2-40B4-BE49-F238E27FC236}">
                  <a16:creationId xmlns:a16="http://schemas.microsoft.com/office/drawing/2014/main" id="{540D0358-3D78-9157-298B-8B5FDCD8566A}"/>
                </a:ext>
              </a:extLst>
            </p:cNvPr>
            <p:cNvSpPr>
              <a:spLocks noChangeArrowheads="1"/>
            </p:cNvSpPr>
            <p:nvPr/>
          </p:nvSpPr>
          <p:spPr bwMode="auto">
            <a:xfrm>
              <a:off x="2078" y="5259"/>
              <a:ext cx="145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キャリヤー：</a:t>
              </a:r>
              <a:r>
                <a:rPr kumimoji="0" lang="ja-JP" altLang="en-US"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膜内で</a:t>
              </a:r>
              <a:r>
                <a:rPr kumimoji="0" lang="en-US" altLang="ja-JP"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CO</a:t>
              </a:r>
              <a:r>
                <a:rPr kumimoji="0" lang="en-US" altLang="ja-JP" sz="6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2</a:t>
              </a:r>
              <a:r>
                <a:rPr kumimoji="0" lang="ja-JP" altLang="en-US" sz="800" b="1" i="0" u="none" strike="noStrike" cap="none" normalizeH="0" baseline="0" dirty="0">
                  <a:ln>
                    <a:noFill/>
                  </a:ln>
                  <a:solidFill>
                    <a:srgbClr val="000000"/>
                  </a:solidFill>
                  <a:effectLst/>
                  <a:latin typeface="ＭＳ Ｐゴシック" panose="020B0600070205080204" pitchFamily="50" charset="-128"/>
                  <a:ea typeface="ＭＳ Ｐゴシック" panose="020B0600070205080204" pitchFamily="50" charset="-128"/>
                </a:rPr>
                <a:t>と可逆的・選択的に反応する。</a:t>
              </a:r>
              <a:endParaRPr kumimoji="0" lang="ja-JP" altLang="ja-JP" sz="800" b="0" i="0" u="none" strike="noStrike" cap="none" normalizeH="0" baseline="0" dirty="0">
                <a:ln>
                  <a:noFill/>
                </a:ln>
                <a:solidFill>
                  <a:schemeClr val="tx1"/>
                </a:solidFill>
                <a:effectLst/>
              </a:endParaRPr>
            </a:p>
          </p:txBody>
        </p:sp>
        <p:sp>
          <p:nvSpPr>
            <p:cNvPr id="192" name="Freeform 163">
              <a:extLst>
                <a:ext uri="{FF2B5EF4-FFF2-40B4-BE49-F238E27FC236}">
                  <a16:creationId xmlns:a16="http://schemas.microsoft.com/office/drawing/2014/main" id="{010ECFB8-64DF-6519-B7D2-FC818F8C75B7}"/>
                </a:ext>
              </a:extLst>
            </p:cNvPr>
            <p:cNvSpPr>
              <a:spLocks noEditPoints="1"/>
            </p:cNvSpPr>
            <p:nvPr/>
          </p:nvSpPr>
          <p:spPr bwMode="auto">
            <a:xfrm>
              <a:off x="2161" y="5183"/>
              <a:ext cx="44" cy="62"/>
            </a:xfrm>
            <a:custGeom>
              <a:avLst/>
              <a:gdLst>
                <a:gd name="T0" fmla="*/ 797 w 836"/>
                <a:gd name="T1" fmla="*/ 1150 h 1150"/>
                <a:gd name="T2" fmla="*/ 10 w 836"/>
                <a:gd name="T3" fmla="*/ 55 h 1150"/>
                <a:gd name="T4" fmla="*/ 49 w 836"/>
                <a:gd name="T5" fmla="*/ 27 h 1150"/>
                <a:gd name="T6" fmla="*/ 836 w 836"/>
                <a:gd name="T7" fmla="*/ 1122 h 1150"/>
                <a:gd name="T8" fmla="*/ 797 w 836"/>
                <a:gd name="T9" fmla="*/ 1150 h 1150"/>
                <a:gd name="T10" fmla="*/ 85 w 836"/>
                <a:gd name="T11" fmla="*/ 725 h 1150"/>
                <a:gd name="T12" fmla="*/ 0 w 836"/>
                <a:gd name="T13" fmla="*/ 0 h 1150"/>
                <a:gd name="T14" fmla="*/ 660 w 836"/>
                <a:gd name="T15" fmla="*/ 312 h 1150"/>
                <a:gd name="T16" fmla="*/ 672 w 836"/>
                <a:gd name="T17" fmla="*/ 344 h 1150"/>
                <a:gd name="T18" fmla="*/ 640 w 836"/>
                <a:gd name="T19" fmla="*/ 355 h 1150"/>
                <a:gd name="T20" fmla="*/ 640 w 836"/>
                <a:gd name="T21" fmla="*/ 355 h 1150"/>
                <a:gd name="T22" fmla="*/ 19 w 836"/>
                <a:gd name="T23" fmla="*/ 62 h 1150"/>
                <a:gd name="T24" fmla="*/ 53 w 836"/>
                <a:gd name="T25" fmla="*/ 38 h 1150"/>
                <a:gd name="T26" fmla="*/ 132 w 836"/>
                <a:gd name="T27" fmla="*/ 720 h 1150"/>
                <a:gd name="T28" fmla="*/ 111 w 836"/>
                <a:gd name="T29" fmla="*/ 746 h 1150"/>
                <a:gd name="T30" fmla="*/ 85 w 836"/>
                <a:gd name="T31" fmla="*/ 725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36" h="1150">
                  <a:moveTo>
                    <a:pt x="797" y="1150"/>
                  </a:moveTo>
                  <a:lnTo>
                    <a:pt x="10" y="55"/>
                  </a:lnTo>
                  <a:lnTo>
                    <a:pt x="49" y="27"/>
                  </a:lnTo>
                  <a:lnTo>
                    <a:pt x="836" y="1122"/>
                  </a:lnTo>
                  <a:lnTo>
                    <a:pt x="797" y="1150"/>
                  </a:lnTo>
                  <a:close/>
                  <a:moveTo>
                    <a:pt x="85" y="725"/>
                  </a:moveTo>
                  <a:lnTo>
                    <a:pt x="0" y="0"/>
                  </a:lnTo>
                  <a:lnTo>
                    <a:pt x="660" y="312"/>
                  </a:lnTo>
                  <a:cubicBezTo>
                    <a:pt x="672" y="317"/>
                    <a:pt x="677" y="332"/>
                    <a:pt x="672" y="344"/>
                  </a:cubicBezTo>
                  <a:cubicBezTo>
                    <a:pt x="666" y="356"/>
                    <a:pt x="652" y="361"/>
                    <a:pt x="640" y="355"/>
                  </a:cubicBezTo>
                  <a:lnTo>
                    <a:pt x="640" y="355"/>
                  </a:lnTo>
                  <a:lnTo>
                    <a:pt x="19" y="62"/>
                  </a:lnTo>
                  <a:lnTo>
                    <a:pt x="53" y="38"/>
                  </a:lnTo>
                  <a:lnTo>
                    <a:pt x="132" y="720"/>
                  </a:lnTo>
                  <a:cubicBezTo>
                    <a:pt x="134" y="733"/>
                    <a:pt x="125" y="745"/>
                    <a:pt x="111" y="746"/>
                  </a:cubicBezTo>
                  <a:cubicBezTo>
                    <a:pt x="98" y="748"/>
                    <a:pt x="86" y="738"/>
                    <a:pt x="85" y="725"/>
                  </a:cubicBezTo>
                  <a:close/>
                </a:path>
              </a:pathLst>
            </a:custGeom>
            <a:solidFill>
              <a:srgbClr val="000000"/>
            </a:solidFill>
            <a:ln w="1588"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4" name="Rectangle 165">
              <a:extLst>
                <a:ext uri="{FF2B5EF4-FFF2-40B4-BE49-F238E27FC236}">
                  <a16:creationId xmlns:a16="http://schemas.microsoft.com/office/drawing/2014/main" id="{794C9C82-D9F2-F5D0-71AF-DFBBF8485043}"/>
                </a:ext>
              </a:extLst>
            </p:cNvPr>
            <p:cNvSpPr>
              <a:spLocks noChangeArrowheads="1"/>
            </p:cNvSpPr>
            <p:nvPr/>
          </p:nvSpPr>
          <p:spPr bwMode="auto">
            <a:xfrm>
              <a:off x="1351" y="3856"/>
              <a:ext cx="243"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CO</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5" name="Rectangle 166">
              <a:extLst>
                <a:ext uri="{FF2B5EF4-FFF2-40B4-BE49-F238E27FC236}">
                  <a16:creationId xmlns:a16="http://schemas.microsoft.com/office/drawing/2014/main" id="{071ABAC6-BABF-3F84-D7EB-BE85536B2318}"/>
                </a:ext>
              </a:extLst>
            </p:cNvPr>
            <p:cNvSpPr>
              <a:spLocks noChangeArrowheads="1"/>
            </p:cNvSpPr>
            <p:nvPr/>
          </p:nvSpPr>
          <p:spPr bwMode="auto">
            <a:xfrm>
              <a:off x="1522" y="3924"/>
              <a:ext cx="97"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2</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96" name="Rectangle 167">
              <a:extLst>
                <a:ext uri="{FF2B5EF4-FFF2-40B4-BE49-F238E27FC236}">
                  <a16:creationId xmlns:a16="http://schemas.microsoft.com/office/drawing/2014/main" id="{38D990BE-B647-DECA-E6E9-A6E71341C4D9}"/>
                </a:ext>
              </a:extLst>
            </p:cNvPr>
            <p:cNvSpPr>
              <a:spLocks noChangeArrowheads="1"/>
            </p:cNvSpPr>
            <p:nvPr/>
          </p:nvSpPr>
          <p:spPr bwMode="auto">
            <a:xfrm>
              <a:off x="1574" y="3856"/>
              <a:ext cx="845"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rgbClr val="FFFFFF"/>
                  </a:solidFill>
                  <a:effectLst/>
                  <a:latin typeface="Meiryo UI" panose="020B0604030504040204" pitchFamily="50" charset="-128"/>
                  <a:ea typeface="Meiryo UI" panose="020B0604030504040204" pitchFamily="50" charset="-128"/>
                </a:rPr>
                <a:t>選択透過膜（促進輸送膜）と</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97" name="Rectangle 168">
              <a:extLst>
                <a:ext uri="{FF2B5EF4-FFF2-40B4-BE49-F238E27FC236}">
                  <a16:creationId xmlns:a16="http://schemas.microsoft.com/office/drawing/2014/main" id="{CEA4BD3D-1049-E7E5-15A8-18C5AB709212}"/>
                </a:ext>
              </a:extLst>
            </p:cNvPr>
            <p:cNvSpPr>
              <a:spLocks noChangeArrowheads="1"/>
            </p:cNvSpPr>
            <p:nvPr/>
          </p:nvSpPr>
          <p:spPr bwMode="auto">
            <a:xfrm>
              <a:off x="3031" y="3856"/>
              <a:ext cx="126" cy="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a:ln>
                    <a:noFill/>
                  </a:ln>
                  <a:solidFill>
                    <a:srgbClr val="FFFFFF"/>
                  </a:solidFill>
                  <a:effectLst/>
                  <a:latin typeface="Meiryo UI" panose="020B0604030504040204" pitchFamily="50" charset="-128"/>
                  <a:ea typeface="Meiryo UI" panose="020B0604030504040204" pitchFamily="50" charset="-128"/>
                </a:rPr>
                <a:t>は</a:t>
              </a:r>
              <a:endParaRPr kumimoji="0" lang="ja-JP" altLang="ja-JP" sz="1800" b="0" i="0" u="none" strike="noStrike" cap="none" normalizeH="0" baseline="0">
                <a:ln>
                  <a:noFill/>
                </a:ln>
                <a:solidFill>
                  <a:schemeClr val="tx1"/>
                </a:solidFill>
                <a:effectLst/>
                <a:latin typeface="Arial" panose="020B0604020202020204" pitchFamily="34" charset="0"/>
              </a:endParaRPr>
            </a:p>
          </p:txBody>
        </p:sp>
      </p:grpSp>
      <p:sp>
        <p:nvSpPr>
          <p:cNvPr id="246" name="Freeform 221">
            <a:extLst>
              <a:ext uri="{FF2B5EF4-FFF2-40B4-BE49-F238E27FC236}">
                <a16:creationId xmlns:a16="http://schemas.microsoft.com/office/drawing/2014/main" id="{9D425E77-2636-45FD-1987-16609A1C6763}"/>
              </a:ext>
            </a:extLst>
          </p:cNvPr>
          <p:cNvSpPr>
            <a:spLocks/>
          </p:cNvSpPr>
          <p:nvPr/>
        </p:nvSpPr>
        <p:spPr bwMode="auto">
          <a:xfrm>
            <a:off x="3522001" y="8997382"/>
            <a:ext cx="254000" cy="407987"/>
          </a:xfrm>
          <a:custGeom>
            <a:avLst/>
            <a:gdLst>
              <a:gd name="T0" fmla="*/ 0 w 160"/>
              <a:gd name="T1" fmla="*/ 22 h 257"/>
              <a:gd name="T2" fmla="*/ 40 w 160"/>
              <a:gd name="T3" fmla="*/ 22 h 257"/>
              <a:gd name="T4" fmla="*/ 40 w 160"/>
              <a:gd name="T5" fmla="*/ 0 h 257"/>
              <a:gd name="T6" fmla="*/ 120 w 160"/>
              <a:gd name="T7" fmla="*/ 0 h 257"/>
              <a:gd name="T8" fmla="*/ 120 w 160"/>
              <a:gd name="T9" fmla="*/ 22 h 257"/>
              <a:gd name="T10" fmla="*/ 160 w 160"/>
              <a:gd name="T11" fmla="*/ 22 h 257"/>
              <a:gd name="T12" fmla="*/ 80 w 160"/>
              <a:gd name="T13" fmla="*/ 257 h 257"/>
              <a:gd name="T14" fmla="*/ 0 w 160"/>
              <a:gd name="T15" fmla="*/ 22 h 2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0" h="257">
                <a:moveTo>
                  <a:pt x="0" y="22"/>
                </a:moveTo>
                <a:lnTo>
                  <a:pt x="40" y="22"/>
                </a:lnTo>
                <a:lnTo>
                  <a:pt x="40" y="0"/>
                </a:lnTo>
                <a:lnTo>
                  <a:pt x="120" y="0"/>
                </a:lnTo>
                <a:lnTo>
                  <a:pt x="120" y="22"/>
                </a:lnTo>
                <a:lnTo>
                  <a:pt x="160" y="22"/>
                </a:lnTo>
                <a:lnTo>
                  <a:pt x="80" y="257"/>
                </a:lnTo>
                <a:lnTo>
                  <a:pt x="0" y="22"/>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1982437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463</Words>
  <Application>Microsoft Office PowerPoint</Application>
  <PresentationFormat>ユーザー設定</PresentationFormat>
  <Paragraphs>67</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HGS創英角ｺﾞｼｯｸUB</vt:lpstr>
      <vt:lpstr>Meiryo UI</vt:lpstr>
      <vt:lpstr>ＭＳ Ｐゴシック</vt:lpstr>
      <vt:lpstr>游ゴシック</vt:lpstr>
      <vt:lpstr>Arial</vt:lpstr>
      <vt:lpstr>Calibri</vt:lpstr>
      <vt:lpstr>Calibri Light</vt:lpstr>
      <vt:lpstr>Montserrat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2025-06-26T09:21:07Z</dcterms:created>
  <dcterms:modified xsi:type="dcterms:W3CDTF">2025-07-03T05:40:02Z</dcterms:modified>
</cp:coreProperties>
</file>