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1" r:id="rId2"/>
  </p:sldIdLst>
  <p:sldSz cx="10691813" cy="15119350"/>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5" autoAdjust="0"/>
    <p:restoredTop sz="94660"/>
  </p:normalViewPr>
  <p:slideViewPr>
    <p:cSldViewPr snapToGrid="0" showGuides="1">
      <p:cViewPr varScale="1">
        <p:scale>
          <a:sx n="37" d="100"/>
          <a:sy n="37" d="100"/>
        </p:scale>
        <p:origin x="2140" y="32"/>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a:t>おおさかカーボンニュートラルビジネスネットワーク会員企業</a:t>
            </a:r>
            <a:endParaRPr kumimoji="1" lang="ja-JP" altLang="en-US" sz="2400" dirty="0"/>
          </a:p>
        </p:txBody>
      </p:sp>
      <p:sp>
        <p:nvSpPr>
          <p:cNvPr id="5" name="正方形/長方形 4">
            <a:extLst>
              <a:ext uri="{FF2B5EF4-FFF2-40B4-BE49-F238E27FC236}">
                <a16:creationId xmlns:a16="http://schemas.microsoft.com/office/drawing/2014/main" id="{A115B290-6D51-40E9-9512-39B20C627EA0}"/>
              </a:ext>
            </a:extLst>
          </p:cNvPr>
          <p:cNvSpPr/>
          <p:nvPr/>
        </p:nvSpPr>
        <p:spPr>
          <a:xfrm>
            <a:off x="224047" y="601133"/>
            <a:ext cx="1412400" cy="178215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再生</a:t>
            </a:r>
            <a:endParaRPr kumimoji="1" lang="en-US" altLang="ja-JP" sz="2800" b="1" dirty="0"/>
          </a:p>
          <a:p>
            <a:pPr algn="ctr"/>
            <a:r>
              <a:rPr kumimoji="1" lang="ja-JP" altLang="en-US" sz="2800" b="1" dirty="0"/>
              <a:t>可能</a:t>
            </a:r>
            <a:endParaRPr kumimoji="1" lang="en-US" altLang="ja-JP" sz="2800" b="1" dirty="0"/>
          </a:p>
          <a:p>
            <a:pPr algn="ctr"/>
            <a:r>
              <a:rPr kumimoji="1" lang="ja-JP" altLang="en-US" sz="2800" b="1" dirty="0"/>
              <a:t>エネ</a:t>
            </a:r>
            <a:endParaRPr kumimoji="1" lang="en-US" altLang="ja-JP" sz="2800" b="1" dirty="0"/>
          </a:p>
          <a:p>
            <a:pPr algn="ctr"/>
            <a:r>
              <a:rPr kumimoji="1" lang="ja-JP" altLang="en-US" sz="2800" b="1" dirty="0"/>
              <a:t>ルギー</a:t>
            </a:r>
            <a:endParaRPr kumimoji="1" lang="en-US" altLang="ja-JP" sz="2800" b="1" dirty="0"/>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525463" y="676906"/>
            <a:ext cx="9056624" cy="1569660"/>
          </a:xfrm>
          <a:prstGeom prst="rect">
            <a:avLst/>
          </a:prstGeom>
          <a:noFill/>
        </p:spPr>
        <p:txBody>
          <a:bodyPr wrap="square" rtlCol="0">
            <a:spAutoFit/>
          </a:bodyPr>
          <a:lstStyle/>
          <a:p>
            <a:pPr algn="ctr"/>
            <a:r>
              <a:rPr kumimoji="1" lang="ja-JP" altLang="en-US" sz="4800" b="1" dirty="0">
                <a:latin typeface="Meiryo UI" panose="020B0604030504040204" pitchFamily="50" charset="-128"/>
                <a:ea typeface="Meiryo UI" panose="020B0604030504040204" pitchFamily="50" charset="-128"/>
              </a:rPr>
              <a:t>⾼効率メタン発酵システムと膜分離</a:t>
            </a:r>
            <a:endParaRPr kumimoji="1" lang="en-US" altLang="ja-JP" sz="4800" b="1" dirty="0">
              <a:latin typeface="Meiryo UI" panose="020B0604030504040204" pitchFamily="50" charset="-128"/>
              <a:ea typeface="Meiryo UI" panose="020B0604030504040204" pitchFamily="50" charset="-128"/>
            </a:endParaRPr>
          </a:p>
          <a:p>
            <a:pPr algn="ctr"/>
            <a:r>
              <a:rPr kumimoji="1" lang="ja-JP" altLang="en-US" sz="4800" b="1" dirty="0">
                <a:latin typeface="Meiryo UI" panose="020B0604030504040204" pitchFamily="50" charset="-128"/>
                <a:ea typeface="Meiryo UI" panose="020B0604030504040204" pitchFamily="50" charset="-128"/>
              </a:rPr>
              <a:t>による次世代型バイオガス発電</a:t>
            </a: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42591" y="4076597"/>
            <a:ext cx="9229796" cy="1938992"/>
          </a:xfrm>
          <a:prstGeom prst="rect">
            <a:avLst/>
          </a:prstGeom>
          <a:noFill/>
        </p:spPr>
        <p:txBody>
          <a:bodyPr wrap="square" rtlCol="0">
            <a:spAutoFit/>
          </a:bodyPr>
          <a:lstStyle/>
          <a:p>
            <a:r>
              <a:rPr kumimoji="1" lang="ja-JP" altLang="en-US" sz="2400" b="1" dirty="0"/>
              <a:t>創業者が前職の大阪ガス時代に培った触媒関連技術を、幅広い領域で事業展開する目的で設立。大阪ガスより関連特許の製造・販売・ライセンスの権利を受け、水素製造用各種触媒の国内外の化学会社、石油会社への販売のほか神戸大学と連携し独自開発した</a:t>
            </a:r>
            <a:r>
              <a:rPr kumimoji="1" lang="en-US" altLang="ja-JP" sz="2400" b="1" dirty="0"/>
              <a:t>CO₂</a:t>
            </a:r>
            <a:r>
              <a:rPr kumimoji="1" lang="ja-JP" altLang="en-US" sz="2400" b="1" dirty="0"/>
              <a:t>選択透過膜の</a:t>
            </a:r>
            <a:r>
              <a:rPr kumimoji="1" lang="en-US" altLang="ja-JP" sz="2400" b="1" dirty="0"/>
              <a:t>CO₂</a:t>
            </a:r>
            <a:r>
              <a:rPr kumimoji="1" lang="ja-JP" altLang="en-US" sz="2400" b="1" dirty="0"/>
              <a:t>分離・回収技術への応用開発を推進している</a:t>
            </a:r>
            <a:r>
              <a:rPr lang="ja-JP" altLang="en-US" sz="2400" b="1" dirty="0">
                <a:solidFill>
                  <a:srgbClr val="333333"/>
                </a:solidFill>
                <a:latin typeface="Montserrat" panose="00000500000000000000" pitchFamily="2" charset="0"/>
              </a:rPr>
              <a:t>。</a:t>
            </a:r>
            <a:endParaRPr lang="en-US" altLang="ja-JP" sz="2400" b="1" dirty="0">
              <a:solidFill>
                <a:srgbClr val="333333"/>
              </a:solidFill>
              <a:latin typeface="Montserrat" panose="00000500000000000000" pitchFamily="2" charset="0"/>
            </a:endParaRPr>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58ADCD66-071B-4168-8336-81C001AD3B40}"/>
              </a:ext>
            </a:extLst>
          </p:cNvPr>
          <p:cNvSpPr txBox="1"/>
          <p:nvPr/>
        </p:nvSpPr>
        <p:spPr>
          <a:xfrm>
            <a:off x="1298842" y="9091051"/>
            <a:ext cx="9330346" cy="3108543"/>
          </a:xfrm>
          <a:prstGeom prst="rect">
            <a:avLst/>
          </a:prstGeom>
          <a:noFill/>
        </p:spPr>
        <p:txBody>
          <a:bodyPr wrap="square" rtlCol="0">
            <a:spAutoFit/>
          </a:bodyPr>
          <a:lstStyle/>
          <a:p>
            <a:r>
              <a:rPr kumimoji="1" lang="ja-JP" altLang="en-US" sz="2800" b="1" dirty="0"/>
              <a:t>樹皮</a:t>
            </a:r>
            <a:r>
              <a:rPr kumimoji="1" lang="en-US" altLang="ja-JP" sz="2800" b="1" dirty="0"/>
              <a:t>(</a:t>
            </a:r>
            <a:r>
              <a:rPr kumimoji="1" lang="ja-JP" altLang="en-US" sz="2800" b="1" dirty="0"/>
              <a:t>バーク</a:t>
            </a:r>
            <a:r>
              <a:rPr kumimoji="1" lang="en-US" altLang="ja-JP" sz="2800" b="1" dirty="0"/>
              <a:t>)</a:t>
            </a:r>
            <a:r>
              <a:rPr kumimoji="1" lang="ja-JP" altLang="en-US" sz="2800" b="1" dirty="0"/>
              <a:t>や廃油など、メタン発酵が難しい低・未利用バイオマス資源から、独自の前処理技術で高効率に発生させたバイオガスを活用し、発電するシステムを開発・実証。またバイオガス中の</a:t>
            </a:r>
            <a:r>
              <a:rPr kumimoji="1" lang="en-US" altLang="ja-JP" sz="2800" b="1" dirty="0"/>
              <a:t>CO</a:t>
            </a:r>
            <a:r>
              <a:rPr kumimoji="1" lang="en-US" altLang="ja-JP" sz="2400" b="1" dirty="0"/>
              <a:t>2</a:t>
            </a:r>
            <a:r>
              <a:rPr kumimoji="1" lang="ja-JP" altLang="en-US" sz="2800" b="1" dirty="0"/>
              <a:t>を分離膜で回収し、グリーンメタンを製造すると共に、回収した</a:t>
            </a:r>
            <a:r>
              <a:rPr kumimoji="1" lang="en-US" altLang="ja-JP" sz="2800" b="1" dirty="0"/>
              <a:t>CO</a:t>
            </a:r>
            <a:r>
              <a:rPr kumimoji="1" lang="en-US" altLang="ja-JP" sz="2400" b="1" dirty="0"/>
              <a:t>2</a:t>
            </a:r>
            <a:r>
              <a:rPr kumimoji="1" lang="ja-JP" altLang="en-US" sz="2800" b="1" dirty="0"/>
              <a:t>をメタン合成してグリーンメタンの拡大再生産につなげ、バイオガスの高度エネルギー利用を推進します。</a:t>
            </a:r>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43542" y="2594365"/>
            <a:ext cx="8887463" cy="646331"/>
          </a:xfrm>
          <a:prstGeom prst="rect">
            <a:avLst/>
          </a:prstGeom>
          <a:noFill/>
        </p:spPr>
        <p:txBody>
          <a:bodyPr wrap="square" rtlCol="0">
            <a:spAutoFit/>
          </a:bodyPr>
          <a:lstStyle/>
          <a:p>
            <a:pPr algn="ctr"/>
            <a:r>
              <a:rPr kumimoji="1" lang="ja-JP" altLang="en-US" sz="3600" b="1" dirty="0"/>
              <a:t>株式会社ルネッサンス･エナジー･リサーチ</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63627"/>
            <a:ext cx="7009004" cy="536791"/>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559162" y="3492842"/>
            <a:ext cx="6971843" cy="461665"/>
          </a:xfrm>
          <a:prstGeom prst="rect">
            <a:avLst/>
          </a:prstGeom>
          <a:noFill/>
        </p:spPr>
        <p:txBody>
          <a:bodyPr wrap="square" rtlCol="0">
            <a:spAutoFit/>
          </a:bodyPr>
          <a:lstStyle/>
          <a:p>
            <a:pPr algn="ctr"/>
            <a:r>
              <a:rPr kumimoji="1" lang="ja-JP" altLang="en-US" sz="2400" b="1" dirty="0"/>
              <a:t>京都府京都市・大阪市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a:t>令和７年４月２４日</a:t>
            </a:r>
            <a:r>
              <a:rPr kumimoji="1" lang="ja-JP" altLang="en-US" sz="2000" dirty="0"/>
              <a:t>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41298" y="12832378"/>
            <a:ext cx="5535033" cy="2246769"/>
          </a:xfrm>
          <a:prstGeom prst="rect">
            <a:avLst/>
          </a:prstGeom>
          <a:noFill/>
        </p:spPr>
        <p:txBody>
          <a:bodyPr wrap="square" rtlCol="0">
            <a:spAutoFit/>
          </a:bodyPr>
          <a:lstStyle/>
          <a:p>
            <a:r>
              <a:rPr kumimoji="1" lang="ja-JP" altLang="en-US" sz="2800" b="1" dirty="0"/>
              <a:t>大手プラントメーカー、ゼネコン、エネルギー会社等と提携することで本技術の国内外の各地域への展開を加速し、地球規模でのカーボンニュートラル化に貢献します。</a:t>
            </a:r>
            <a:endParaRPr kumimoji="1" lang="en-US" altLang="ja-JP"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sp>
        <p:nvSpPr>
          <p:cNvPr id="11" name="テキスト ボックス 10">
            <a:extLst>
              <a:ext uri="{FF2B5EF4-FFF2-40B4-BE49-F238E27FC236}">
                <a16:creationId xmlns:a16="http://schemas.microsoft.com/office/drawing/2014/main" id="{8EEC8ABE-656F-43FD-B0D4-4BA45372F870}"/>
              </a:ext>
            </a:extLst>
          </p:cNvPr>
          <p:cNvSpPr txBox="1"/>
          <p:nvPr/>
        </p:nvSpPr>
        <p:spPr>
          <a:xfrm>
            <a:off x="3664853" y="8667347"/>
            <a:ext cx="4574069" cy="369332"/>
          </a:xfrm>
          <a:prstGeom prst="rect">
            <a:avLst/>
          </a:prstGeom>
          <a:noFill/>
        </p:spPr>
        <p:txBody>
          <a:bodyPr wrap="square" rtlCol="0">
            <a:spAutoFit/>
          </a:bodyPr>
          <a:lstStyle/>
          <a:p>
            <a:r>
              <a:rPr kumimoji="1" lang="ja-JP" altLang="en-US" dirty="0"/>
              <a:t>次世代型バイオガス発電トータルシステム</a:t>
            </a:r>
          </a:p>
        </p:txBody>
      </p:sp>
      <p:pic>
        <p:nvPicPr>
          <p:cNvPr id="2" name="図 1">
            <a:extLst>
              <a:ext uri="{FF2B5EF4-FFF2-40B4-BE49-F238E27FC236}">
                <a16:creationId xmlns:a16="http://schemas.microsoft.com/office/drawing/2014/main" id="{85E12B25-E8F0-EE36-D80C-F31500DA512A}"/>
              </a:ext>
            </a:extLst>
          </p:cNvPr>
          <p:cNvPicPr>
            <a:picLocks noChangeAspect="1"/>
          </p:cNvPicPr>
          <p:nvPr/>
        </p:nvPicPr>
        <p:blipFill>
          <a:blip r:embed="rId3"/>
          <a:stretch>
            <a:fillRect/>
          </a:stretch>
        </p:blipFill>
        <p:spPr>
          <a:xfrm>
            <a:off x="1372772" y="6084258"/>
            <a:ext cx="9158233" cy="2626039"/>
          </a:xfrm>
          <a:prstGeom prst="rect">
            <a:avLst/>
          </a:prstGeom>
        </p:spPr>
      </p:pic>
    </p:spTree>
    <p:extLst>
      <p:ext uri="{BB962C8B-B14F-4D97-AF65-F5344CB8AC3E}">
        <p14:creationId xmlns:p14="http://schemas.microsoft.com/office/powerpoint/2010/main" val="1982437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302</Words>
  <Application>Microsoft Office PowerPoint</Application>
  <PresentationFormat>ユーザー設定</PresentationFormat>
  <Paragraphs>29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Arial</vt:lpstr>
      <vt:lpstr>Calibri</vt:lpstr>
      <vt:lpstr>Calibri Light</vt:lpstr>
      <vt:lpstr>Montserrat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2025-06-26T09:19:45Z</dcterms:created>
  <dcterms:modified xsi:type="dcterms:W3CDTF">2025-07-03T05:38:42Z</dcterms:modified>
</cp:coreProperties>
</file>