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5"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4660"/>
  </p:normalViewPr>
  <p:slideViewPr>
    <p:cSldViewPr snapToGrid="0" showGuides="1">
      <p:cViewPr varScale="1">
        <p:scale>
          <a:sx n="35" d="100"/>
          <a:sy n="35" d="100"/>
        </p:scale>
        <p:origin x="1152"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2025/8/28</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41300" y="601133"/>
            <a:ext cx="1412400" cy="178215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リサイ</a:t>
            </a:r>
            <a:endParaRPr kumimoji="1" lang="en-US" altLang="ja-JP" sz="2800" b="1" dirty="0"/>
          </a:p>
          <a:p>
            <a:pPr algn="ctr"/>
            <a:r>
              <a:rPr kumimoji="1" lang="ja-JP" altLang="en-US" sz="2800" b="1" dirty="0"/>
              <a:t>クル</a:t>
            </a:r>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817213" y="676906"/>
            <a:ext cx="8702528" cy="1569660"/>
          </a:xfrm>
          <a:prstGeom prst="rect">
            <a:avLst/>
          </a:prstGeom>
          <a:noFill/>
        </p:spPr>
        <p:txBody>
          <a:bodyPr wrap="square" rtlCol="0">
            <a:spAutoFit/>
          </a:bodyPr>
          <a:lstStyle/>
          <a:p>
            <a:pPr algn="ctr"/>
            <a:r>
              <a:rPr kumimoji="1" lang="ja-JP" altLang="en-US" sz="4800" b="1">
                <a:latin typeface="Meiryo UI" panose="020B0604030504040204" pitchFamily="50" charset="-128"/>
                <a:ea typeface="Meiryo UI" panose="020B0604030504040204" pitchFamily="50" charset="-128"/>
              </a:rPr>
              <a:t>産業廃棄プラスチックの地産地消を実現するケミカルリサイクル装置</a:t>
            </a:r>
            <a:endParaRPr kumimoji="1" lang="ja-JP" altLang="en-US" sz="4800" b="1"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84155" y="4263635"/>
            <a:ext cx="9229796" cy="1754326"/>
          </a:xfrm>
          <a:prstGeom prst="rect">
            <a:avLst/>
          </a:prstGeom>
          <a:noFill/>
        </p:spPr>
        <p:txBody>
          <a:bodyPr wrap="square" rtlCol="0">
            <a:spAutoFit/>
          </a:bodyPr>
          <a:lstStyle/>
          <a:p>
            <a:r>
              <a:rPr kumimoji="1" lang="ja-JP" altLang="en-US" b="1"/>
              <a:t>昭和</a:t>
            </a:r>
            <a:r>
              <a:rPr kumimoji="1" lang="en-US" altLang="ja-JP" b="1" dirty="0"/>
              <a:t>26</a:t>
            </a:r>
            <a:r>
              <a:rPr kumimoji="1" lang="ja-JP" altLang="en-US" b="1"/>
              <a:t>年創業の古谷商店は、町工場の聖地、東大阪で金属リサイクルのパイオニアとして歩んできた。</a:t>
            </a:r>
            <a:r>
              <a:rPr kumimoji="1" lang="en-US" altLang="ja-JP" b="1" dirty="0"/>
              <a:t>2019</a:t>
            </a:r>
            <a:r>
              <a:rPr kumimoji="1" lang="ja-JP" altLang="en-US" b="1"/>
              <a:t>年に新設した「みらいコネクト事業部」では、これまでリサイクルが困難だったプラスチック複合物からの資源回収を研究。</a:t>
            </a:r>
            <a:r>
              <a:rPr kumimoji="1" lang="en-US" altLang="ja-JP" b="1" dirty="0"/>
              <a:t>(</a:t>
            </a:r>
            <a:r>
              <a:rPr kumimoji="1" lang="ja-JP" altLang="en-US" b="1"/>
              <a:t>株</a:t>
            </a:r>
            <a:r>
              <a:rPr kumimoji="1" lang="en-US" altLang="ja-JP" b="1" dirty="0"/>
              <a:t>)</a:t>
            </a:r>
            <a:r>
              <a:rPr kumimoji="1" lang="ja-JP" altLang="en-US" b="1"/>
              <a:t>動力と共同開発した熱分解装置パイロリナジーにより、これまでリサイクル不可のため焼却するしかなかったプラスチック廃棄物のリサイクルが可能になった。</a:t>
            </a:r>
            <a:endParaRPr kumimoji="1" lang="en-US" altLang="ja-JP" b="1" dirty="0"/>
          </a:p>
          <a:p>
            <a:endParaRPr kumimoji="1" lang="en-US" altLang="ja-JP" b="1" dirty="0"/>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558593"/>
            <a:ext cx="8887462" cy="646331"/>
          </a:xfrm>
          <a:prstGeom prst="rect">
            <a:avLst/>
          </a:prstGeom>
          <a:noFill/>
        </p:spPr>
        <p:txBody>
          <a:bodyPr wrap="square" rtlCol="0">
            <a:spAutoFit/>
          </a:bodyPr>
          <a:lstStyle/>
          <a:p>
            <a:pPr algn="ctr"/>
            <a:r>
              <a:rPr kumimoji="1" lang="ja-JP" altLang="en-US" sz="3600" b="1"/>
              <a:t>有限会社古谷商店</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77566"/>
            <a:ext cx="7009004" cy="52379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492842"/>
            <a:ext cx="6997741" cy="461665"/>
          </a:xfrm>
          <a:prstGeom prst="rect">
            <a:avLst/>
          </a:prstGeom>
          <a:noFill/>
        </p:spPr>
        <p:txBody>
          <a:bodyPr wrap="square" rtlCol="0">
            <a:spAutoFit/>
          </a:bodyPr>
          <a:lstStyle/>
          <a:p>
            <a:pPr algn="ctr"/>
            <a:r>
              <a:rPr kumimoji="1" lang="ja-JP" altLang="en-US" sz="2400" b="1"/>
              <a:t>東大阪市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dirty="0"/>
              <a:t>令和７年</a:t>
            </a:r>
            <a:r>
              <a:rPr kumimoji="1" lang="ja-JP" altLang="en-US" sz="2000"/>
              <a:t>　８月　２７日</a:t>
            </a:r>
            <a:r>
              <a:rPr kumimoji="1" lang="ja-JP" altLang="en-US" sz="2000" dirty="0"/>
              <a:t>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1938992"/>
          </a:xfrm>
          <a:prstGeom prst="rect">
            <a:avLst/>
          </a:prstGeom>
          <a:noFill/>
        </p:spPr>
        <p:txBody>
          <a:bodyPr wrap="square" rtlCol="0">
            <a:spAutoFit/>
          </a:bodyPr>
          <a:lstStyle/>
          <a:p>
            <a:r>
              <a:rPr kumimoji="1" lang="ja-JP" altLang="en-US" sz="2400" b="1"/>
              <a:t>・焼却するしか処分方法のないプラスチック廃棄物に対する新リサイクル方法の検討</a:t>
            </a:r>
            <a:endParaRPr kumimoji="1" lang="en-US" altLang="ja-JP" sz="2400" b="1" dirty="0"/>
          </a:p>
          <a:p>
            <a:r>
              <a:rPr kumimoji="1" lang="ja-JP" altLang="en-US" sz="2400" b="1"/>
              <a:t>・再生モノマー等の新リサイクル素材を使用した商品開発の検討</a:t>
            </a:r>
            <a:endParaRPr kumimoji="1" lang="en-US" altLang="ja-JP" sz="24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pic>
        <p:nvPicPr>
          <p:cNvPr id="14" name="図 13">
            <a:extLst>
              <a:ext uri="{FF2B5EF4-FFF2-40B4-BE49-F238E27FC236}">
                <a16:creationId xmlns:a16="http://schemas.microsoft.com/office/drawing/2014/main" id="{91DF9225-C4FD-E24D-AAFE-17BF3110C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0870" y="5797240"/>
            <a:ext cx="4302822" cy="3168289"/>
          </a:xfrm>
          <a:prstGeom prst="rect">
            <a:avLst/>
          </a:prstGeom>
        </p:spPr>
      </p:pic>
      <p:pic>
        <p:nvPicPr>
          <p:cNvPr id="16" name="図 15">
            <a:extLst>
              <a:ext uri="{FF2B5EF4-FFF2-40B4-BE49-F238E27FC236}">
                <a16:creationId xmlns:a16="http://schemas.microsoft.com/office/drawing/2014/main" id="{0551FBB7-1F03-D34F-A013-FA5D27D630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15882" y="9244905"/>
            <a:ext cx="2241979" cy="1934390"/>
          </a:xfrm>
          <a:prstGeom prst="rect">
            <a:avLst/>
          </a:prstGeom>
        </p:spPr>
      </p:pic>
      <p:sp>
        <p:nvSpPr>
          <p:cNvPr id="17" name="テキスト ボックス 16">
            <a:extLst>
              <a:ext uri="{FF2B5EF4-FFF2-40B4-BE49-F238E27FC236}">
                <a16:creationId xmlns:a16="http://schemas.microsoft.com/office/drawing/2014/main" id="{7E13EAB9-6F07-E443-A4C0-8B33FC92C9AD}"/>
              </a:ext>
            </a:extLst>
          </p:cNvPr>
          <p:cNvSpPr txBox="1"/>
          <p:nvPr/>
        </p:nvSpPr>
        <p:spPr>
          <a:xfrm>
            <a:off x="7069538" y="11285279"/>
            <a:ext cx="2534668" cy="707886"/>
          </a:xfrm>
          <a:prstGeom prst="rect">
            <a:avLst/>
          </a:prstGeom>
          <a:noFill/>
        </p:spPr>
        <p:txBody>
          <a:bodyPr wrap="none" rtlCol="0">
            <a:spAutoFit/>
          </a:bodyPr>
          <a:lstStyle/>
          <a:p>
            <a:pPr algn="ctr"/>
            <a:r>
              <a:rPr kumimoji="1" lang="ja-JP" altLang="en-US" sz="2000" b="1">
                <a:latin typeface="+mn-ea"/>
              </a:rPr>
              <a:t>再生 </a:t>
            </a:r>
            <a:r>
              <a:rPr kumimoji="1" lang="en-US" altLang="ja-JP" sz="2000" b="1" dirty="0">
                <a:latin typeface="+mn-ea"/>
              </a:rPr>
              <a:t>MMA </a:t>
            </a:r>
            <a:r>
              <a:rPr kumimoji="1" lang="ja-JP" altLang="en-US" sz="2000" b="1">
                <a:latin typeface="+mn-ea"/>
              </a:rPr>
              <a:t>を原料に</a:t>
            </a:r>
            <a:endParaRPr kumimoji="1" lang="en-US" altLang="ja-JP" sz="2000" b="1" dirty="0">
              <a:latin typeface="+mn-ea"/>
            </a:endParaRPr>
          </a:p>
          <a:p>
            <a:pPr algn="ctr"/>
            <a:r>
              <a:rPr kumimoji="1" lang="ja-JP" altLang="en-US" sz="2000" b="1">
                <a:latin typeface="+mn-ea"/>
              </a:rPr>
              <a:t>作成した </a:t>
            </a:r>
            <a:r>
              <a:rPr kumimoji="1" lang="en-US" altLang="ja-JP" sz="2000" b="1" dirty="0">
                <a:latin typeface="+mn-ea"/>
              </a:rPr>
              <a:t>PMMA </a:t>
            </a:r>
            <a:r>
              <a:rPr kumimoji="1" lang="ja-JP" altLang="en-US" sz="2000" b="1">
                <a:latin typeface="+mn-ea"/>
              </a:rPr>
              <a:t>板</a:t>
            </a:r>
          </a:p>
        </p:txBody>
      </p:sp>
      <p:sp>
        <p:nvSpPr>
          <p:cNvPr id="18" name="テキスト ボックス 17">
            <a:extLst>
              <a:ext uri="{FF2B5EF4-FFF2-40B4-BE49-F238E27FC236}">
                <a16:creationId xmlns:a16="http://schemas.microsoft.com/office/drawing/2014/main" id="{31AE7381-B505-A249-A4AE-67CC967E1A98}"/>
              </a:ext>
            </a:extLst>
          </p:cNvPr>
          <p:cNvSpPr txBox="1"/>
          <p:nvPr/>
        </p:nvSpPr>
        <p:spPr>
          <a:xfrm>
            <a:off x="1400870" y="9124512"/>
            <a:ext cx="5294257" cy="2862322"/>
          </a:xfrm>
          <a:prstGeom prst="rect">
            <a:avLst/>
          </a:prstGeom>
          <a:noFill/>
        </p:spPr>
        <p:txBody>
          <a:bodyPr wrap="square" rtlCol="0">
            <a:spAutoFit/>
          </a:bodyPr>
          <a:lstStyle/>
          <a:p>
            <a:r>
              <a:rPr kumimoji="1" lang="ja-JP" altLang="en-US" sz="2000" b="1"/>
              <a:t>熱分解装置パイロリナジーは、数あるプラスチック素材のうち、特に</a:t>
            </a:r>
            <a:r>
              <a:rPr lang="ja-JP" altLang="ja-JP" sz="2000" b="1">
                <a:latin typeface="+mn-ea"/>
              </a:rPr>
              <a:t>アクリル樹脂のリサイクルにおいて、“ケミカルリサイクル”と呼ばれる化学原料化技術を有</a:t>
            </a:r>
            <a:r>
              <a:rPr lang="ja-JP" altLang="en-US" sz="2000" b="1">
                <a:latin typeface="+mn-ea"/>
              </a:rPr>
              <a:t>する。</a:t>
            </a:r>
            <a:endParaRPr lang="en-US" altLang="ja-JP" sz="2000" b="1" dirty="0">
              <a:latin typeface="+mn-ea"/>
            </a:endParaRPr>
          </a:p>
          <a:p>
            <a:r>
              <a:rPr lang="ja-JP" altLang="en-US" sz="2000" b="1">
                <a:latin typeface="+mn-ea"/>
              </a:rPr>
              <a:t>特筆すべきは、ケミカルリサイクルの裾野を広げることを目的として、工場単位の小規模な排出にも対応した“地産地消型”のリサイクル装置の開発を行っている点であり、他に</a:t>
            </a:r>
            <a:r>
              <a:rPr lang="ja-JP" altLang="ja-JP" sz="2000" b="1">
                <a:latin typeface="+mn-ea"/>
              </a:rPr>
              <a:t>例を見ない取り組み</a:t>
            </a:r>
            <a:r>
              <a:rPr lang="ja-JP" altLang="en-US" sz="2000" b="1">
                <a:latin typeface="+mn-ea"/>
              </a:rPr>
              <a:t>である。</a:t>
            </a:r>
            <a:endParaRPr lang="ja-JP" altLang="ja-JP" sz="2000" b="1">
              <a:latin typeface="+mn-ea"/>
            </a:endParaRPr>
          </a:p>
        </p:txBody>
      </p:sp>
      <p:pic>
        <p:nvPicPr>
          <p:cNvPr id="21" name="図 20">
            <a:extLst>
              <a:ext uri="{FF2B5EF4-FFF2-40B4-BE49-F238E27FC236}">
                <a16:creationId xmlns:a16="http://schemas.microsoft.com/office/drawing/2014/main" id="{BD018FC3-D7B0-F242-9369-D700C5C567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23518" y="8440129"/>
            <a:ext cx="2162039" cy="506473"/>
          </a:xfrm>
          <a:prstGeom prst="rect">
            <a:avLst/>
          </a:prstGeom>
        </p:spPr>
      </p:pic>
      <p:pic>
        <p:nvPicPr>
          <p:cNvPr id="23" name="図 22">
            <a:extLst>
              <a:ext uri="{FF2B5EF4-FFF2-40B4-BE49-F238E27FC236}">
                <a16:creationId xmlns:a16="http://schemas.microsoft.com/office/drawing/2014/main" id="{0D05A260-ECE0-9447-9E27-B588D60CCB68}"/>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7228754" y="6342211"/>
            <a:ext cx="2229107" cy="1913697"/>
          </a:xfrm>
          <a:prstGeom prst="rect">
            <a:avLst/>
          </a:prstGeom>
        </p:spPr>
      </p:pic>
      <p:sp>
        <p:nvSpPr>
          <p:cNvPr id="59" name="テキスト ボックス 58">
            <a:extLst>
              <a:ext uri="{FF2B5EF4-FFF2-40B4-BE49-F238E27FC236}">
                <a16:creationId xmlns:a16="http://schemas.microsoft.com/office/drawing/2014/main" id="{6712F5B2-F1C3-CE44-9829-9176DE011D93}"/>
              </a:ext>
            </a:extLst>
          </p:cNvPr>
          <p:cNvSpPr txBox="1"/>
          <p:nvPr/>
        </p:nvSpPr>
        <p:spPr>
          <a:xfrm>
            <a:off x="6712097" y="8345030"/>
            <a:ext cx="3262432" cy="707886"/>
          </a:xfrm>
          <a:prstGeom prst="rect">
            <a:avLst/>
          </a:prstGeom>
          <a:noFill/>
        </p:spPr>
        <p:txBody>
          <a:bodyPr wrap="none" rtlCol="0">
            <a:spAutoFit/>
          </a:bodyPr>
          <a:lstStyle/>
          <a:p>
            <a:pPr algn="ctr"/>
            <a:r>
              <a:rPr kumimoji="1" lang="ja-JP" altLang="en-US" sz="2000" b="1">
                <a:latin typeface="+mn-ea"/>
              </a:rPr>
              <a:t>パイロリナジーで回収した</a:t>
            </a:r>
            <a:endParaRPr kumimoji="1" lang="en-US" altLang="ja-JP" sz="2000" b="1" dirty="0">
              <a:latin typeface="+mn-ea"/>
            </a:endParaRPr>
          </a:p>
          <a:p>
            <a:pPr algn="ctr"/>
            <a:r>
              <a:rPr kumimoji="1" lang="ja-JP" altLang="en-US" sz="2000" b="1">
                <a:latin typeface="+mn-ea"/>
              </a:rPr>
              <a:t>再生</a:t>
            </a:r>
            <a:r>
              <a:rPr kumimoji="1" lang="en-US" altLang="ja-JP" sz="2000" b="1" dirty="0">
                <a:latin typeface="+mn-ea"/>
              </a:rPr>
              <a:t>MMA</a:t>
            </a:r>
            <a:r>
              <a:rPr kumimoji="1" lang="ja-JP" altLang="en-US" sz="2000" b="1">
                <a:latin typeface="+mn-ea"/>
              </a:rPr>
              <a:t>モノマー</a:t>
            </a:r>
          </a:p>
        </p:txBody>
      </p:sp>
    </p:spTree>
    <p:extLst>
      <p:ext uri="{BB962C8B-B14F-4D97-AF65-F5344CB8AC3E}">
        <p14:creationId xmlns:p14="http://schemas.microsoft.com/office/powerpoint/2010/main" val="22741990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295</Words>
  <Application>Microsoft Office PowerPoint</Application>
  <PresentationFormat>ユーザー設定</PresentationFormat>
  <Paragraphs>31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2025-08-28T00:18:56Z</dcterms:created>
  <dcterms:modified xsi:type="dcterms:W3CDTF">2025-08-28T00:19:19Z</dcterms:modified>
</cp:coreProperties>
</file>