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2" r:id="rId2"/>
  </p:sldIdLst>
  <p:sldSz cx="10691813" cy="151193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37" d="100"/>
          <a:sy n="37" d="100"/>
        </p:scale>
        <p:origin x="1924" y="32"/>
      </p:cViewPr>
      <p:guideLst>
        <p:guide orient="horz" pos="476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45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99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46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80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45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30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29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128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88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24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38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48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E44540-90EF-458D-BA84-DE2A6C49202B}"/>
              </a:ext>
            </a:extLst>
          </p:cNvPr>
          <p:cNvSpPr txBox="1"/>
          <p:nvPr/>
        </p:nvSpPr>
        <p:spPr>
          <a:xfrm>
            <a:off x="125127" y="77002"/>
            <a:ext cx="971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/>
              <a:t>おおさかカーボンニュートラルビジネスネットワーク会員企業</a:t>
            </a:r>
            <a:endParaRPr kumimoji="1" lang="ja-JP" altLang="en-US" sz="24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15B290-6D51-40E9-9512-39B20C627EA0}"/>
              </a:ext>
            </a:extLst>
          </p:cNvPr>
          <p:cNvSpPr/>
          <p:nvPr/>
        </p:nvSpPr>
        <p:spPr>
          <a:xfrm>
            <a:off x="224047" y="601133"/>
            <a:ext cx="1412400" cy="178215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/>
              <a:t>CO2</a:t>
            </a:r>
          </a:p>
          <a:p>
            <a:pPr algn="ctr"/>
            <a:r>
              <a:rPr kumimoji="1" lang="ja-JP" altLang="en-US" sz="2800" b="1" dirty="0"/>
              <a:t>回収</a:t>
            </a:r>
            <a:endParaRPr kumimoji="1" lang="en-US" altLang="ja-JP" sz="28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63834D-B00F-43C8-985D-1A1C2D0BFB8E}"/>
              </a:ext>
            </a:extLst>
          </p:cNvPr>
          <p:cNvSpPr txBox="1"/>
          <p:nvPr/>
        </p:nvSpPr>
        <p:spPr>
          <a:xfrm>
            <a:off x="1817213" y="676906"/>
            <a:ext cx="870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e-methane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製造に向けた大気からの直接</a:t>
            </a:r>
            <a:r>
              <a:rPr kumimoji="1"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回収技術の開発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F636FCA-5910-4E7F-BED1-902ED327F9CC}"/>
              </a:ext>
            </a:extLst>
          </p:cNvPr>
          <p:cNvSpPr/>
          <p:nvPr/>
        </p:nvSpPr>
        <p:spPr>
          <a:xfrm>
            <a:off x="260273" y="4126596"/>
            <a:ext cx="1066800" cy="180727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紹介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365A124-1A3E-40E1-BF72-B2E415DBDBB7}"/>
              </a:ext>
            </a:extLst>
          </p:cNvPr>
          <p:cNvSpPr/>
          <p:nvPr/>
        </p:nvSpPr>
        <p:spPr>
          <a:xfrm>
            <a:off x="241300" y="4100994"/>
            <a:ext cx="10337800" cy="1832877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27461AB-D926-48BE-91A7-118A36BD532B}"/>
              </a:ext>
            </a:extLst>
          </p:cNvPr>
          <p:cNvSpPr/>
          <p:nvPr/>
        </p:nvSpPr>
        <p:spPr>
          <a:xfrm>
            <a:off x="1621017" y="618995"/>
            <a:ext cx="8909989" cy="1717288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97FC27A-9BEF-4B35-A57D-7C75726647C4}"/>
              </a:ext>
            </a:extLst>
          </p:cNvPr>
          <p:cNvSpPr txBox="1"/>
          <p:nvPr/>
        </p:nvSpPr>
        <p:spPr>
          <a:xfrm>
            <a:off x="1384155" y="4263635"/>
            <a:ext cx="92297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/>
              <a:t>Daigas</a:t>
            </a:r>
            <a:r>
              <a:rPr kumimoji="1" lang="ja-JP" altLang="en-US" sz="2400" b="1" dirty="0"/>
              <a:t>グループは</a:t>
            </a:r>
            <a:r>
              <a:rPr kumimoji="1" lang="en-US" altLang="ja-JP" sz="2400" b="1" dirty="0"/>
              <a:t>1905</a:t>
            </a:r>
            <a:r>
              <a:rPr kumimoji="1" lang="ja-JP" altLang="en-US" sz="2400" b="1" dirty="0"/>
              <a:t>年にガスの供給を開始しました。エネルギー事業で培ったお客さまや地域とのつながりを源泉に、事業領域を拡大し、多様な商品・サービス・ソリューションを提供する企業グループに発展してきました。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459186A-78F0-4F10-8F81-744BCCAA2BB4}"/>
              </a:ext>
            </a:extLst>
          </p:cNvPr>
          <p:cNvSpPr/>
          <p:nvPr/>
        </p:nvSpPr>
        <p:spPr>
          <a:xfrm>
            <a:off x="241299" y="6067331"/>
            <a:ext cx="1085773" cy="612575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技術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詳細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9279C9B2-87B9-4ADB-A815-A22ECABFDB52}"/>
              </a:ext>
            </a:extLst>
          </p:cNvPr>
          <p:cNvSpPr/>
          <p:nvPr/>
        </p:nvSpPr>
        <p:spPr>
          <a:xfrm>
            <a:off x="241300" y="6041730"/>
            <a:ext cx="10337800" cy="6152658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4C0BF7AA-2167-4541-87A6-607C263639BE}"/>
              </a:ext>
            </a:extLst>
          </p:cNvPr>
          <p:cNvSpPr/>
          <p:nvPr/>
        </p:nvSpPr>
        <p:spPr>
          <a:xfrm>
            <a:off x="231143" y="2467407"/>
            <a:ext cx="1412400" cy="92150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会社名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C934109-4DC7-4C1B-BBE4-2B7B6D93D14B}"/>
              </a:ext>
            </a:extLst>
          </p:cNvPr>
          <p:cNvSpPr/>
          <p:nvPr/>
        </p:nvSpPr>
        <p:spPr>
          <a:xfrm>
            <a:off x="1621017" y="2479034"/>
            <a:ext cx="8909988" cy="856392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A129DB4-7048-4CFE-8CC3-895E3271CC26}"/>
              </a:ext>
            </a:extLst>
          </p:cNvPr>
          <p:cNvSpPr txBox="1"/>
          <p:nvPr/>
        </p:nvSpPr>
        <p:spPr>
          <a:xfrm>
            <a:off x="1653700" y="2625093"/>
            <a:ext cx="8887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/>
              <a:t>大阪ガス株式会社</a:t>
            </a:r>
            <a:endParaRPr kumimoji="1" lang="en-US" altLang="ja-JP" sz="3600" b="1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039EEE3-35F8-4B71-8962-E642A02257D2}"/>
              </a:ext>
            </a:extLst>
          </p:cNvPr>
          <p:cNvSpPr/>
          <p:nvPr/>
        </p:nvSpPr>
        <p:spPr>
          <a:xfrm>
            <a:off x="231143" y="3442182"/>
            <a:ext cx="3290858" cy="58477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本社・大阪の拠点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63592EF-D567-488F-A146-CD9C2C4AD6C6}"/>
              </a:ext>
            </a:extLst>
          </p:cNvPr>
          <p:cNvSpPr/>
          <p:nvPr/>
        </p:nvSpPr>
        <p:spPr>
          <a:xfrm>
            <a:off x="3522001" y="3442714"/>
            <a:ext cx="7009004" cy="575268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1EC5251-42A1-497F-AA9C-C80FBB0B566E}"/>
              </a:ext>
            </a:extLst>
          </p:cNvPr>
          <p:cNvSpPr txBox="1"/>
          <p:nvPr/>
        </p:nvSpPr>
        <p:spPr>
          <a:xfrm>
            <a:off x="3694072" y="3492843"/>
            <a:ext cx="6528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/>
              <a:t>大阪市</a:t>
            </a:r>
            <a:endParaRPr kumimoji="1" lang="en-US" altLang="ja-JP" sz="2400" b="1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5DB722F-FF24-443B-B6AB-FD787D3915D6}"/>
              </a:ext>
            </a:extLst>
          </p:cNvPr>
          <p:cNvSpPr/>
          <p:nvPr/>
        </p:nvSpPr>
        <p:spPr>
          <a:xfrm>
            <a:off x="231142" y="12301835"/>
            <a:ext cx="5732873" cy="529245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期待する技術の活用方法・連携先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9ADCB95-D10C-4CAA-8E72-EAD2E2809CC7}"/>
              </a:ext>
            </a:extLst>
          </p:cNvPr>
          <p:cNvSpPr/>
          <p:nvPr/>
        </p:nvSpPr>
        <p:spPr>
          <a:xfrm>
            <a:off x="241299" y="12307041"/>
            <a:ext cx="5722716" cy="2735307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515E507-29CF-46C9-A3F9-2FA025DD86CB}"/>
              </a:ext>
            </a:extLst>
          </p:cNvPr>
          <p:cNvSpPr txBox="1"/>
          <p:nvPr/>
        </p:nvSpPr>
        <p:spPr>
          <a:xfrm>
            <a:off x="6848269" y="14744925"/>
            <a:ext cx="3843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 dirty="0"/>
              <a:t>令和７年５月９日時点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317C07BB-3F7F-4F91-9F34-638CB1CB0095}"/>
              </a:ext>
            </a:extLst>
          </p:cNvPr>
          <p:cNvSpPr/>
          <p:nvPr/>
        </p:nvSpPr>
        <p:spPr>
          <a:xfrm>
            <a:off x="6076729" y="12333317"/>
            <a:ext cx="4520286" cy="559723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問い合わせ先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E8C738BC-C855-4226-BE06-7A889DD9448B}"/>
              </a:ext>
            </a:extLst>
          </p:cNvPr>
          <p:cNvSpPr/>
          <p:nvPr/>
        </p:nvSpPr>
        <p:spPr>
          <a:xfrm>
            <a:off x="6076729" y="12301835"/>
            <a:ext cx="4502371" cy="2443090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9B5C7E81-478E-4B49-AF72-329C887E5BF7}"/>
              </a:ext>
            </a:extLst>
          </p:cNvPr>
          <p:cNvSpPr txBox="1"/>
          <p:nvPr/>
        </p:nvSpPr>
        <p:spPr>
          <a:xfrm>
            <a:off x="241298" y="12832378"/>
            <a:ext cx="553503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吸着材の性能向上による所要エネルギー</a:t>
            </a:r>
            <a:r>
              <a:rPr kumimoji="1" lang="en-US" altLang="ja-JP" sz="2800" b="1" dirty="0"/>
              <a:t>5GJ/t-CO2</a:t>
            </a:r>
            <a:r>
              <a:rPr kumimoji="1" lang="ja-JP" altLang="en-US" sz="2800" b="1" dirty="0"/>
              <a:t>を目指し、社外パートナーと共同でスケールアップ実証に向けた省エネルギープロセスの開発を進めていきます。</a:t>
            </a:r>
            <a:endParaRPr kumimoji="1" lang="en-US" altLang="ja-JP" sz="28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94DCDAA-71A5-4A58-B9B5-6BCEB2DA03DD}"/>
              </a:ext>
            </a:extLst>
          </p:cNvPr>
          <p:cNvSpPr txBox="1"/>
          <p:nvPr/>
        </p:nvSpPr>
        <p:spPr>
          <a:xfrm>
            <a:off x="6076729" y="12969964"/>
            <a:ext cx="412540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b="1" dirty="0"/>
              <a:t>大阪府商工労働部成長産業振興室</a:t>
            </a:r>
            <a:endParaRPr kumimoji="1" lang="en-US" altLang="ja-JP" sz="1500" b="1" dirty="0"/>
          </a:p>
          <a:p>
            <a:r>
              <a:rPr kumimoji="1" lang="ja-JP" altLang="en-US" sz="1500" b="1" dirty="0"/>
              <a:t>産業創造課グリーンビジネス</a:t>
            </a:r>
            <a:r>
              <a:rPr kumimoji="1" lang="en-US" altLang="ja-JP" sz="1500" b="1" dirty="0"/>
              <a:t>G</a:t>
            </a:r>
          </a:p>
          <a:p>
            <a:r>
              <a:rPr kumimoji="1" lang="ja-JP" altLang="en-US" sz="1500" b="1" dirty="0"/>
              <a:t>〒</a:t>
            </a:r>
            <a:r>
              <a:rPr kumimoji="1" lang="en-US" altLang="ja-JP" sz="1500" b="1" dirty="0"/>
              <a:t>559-0855 </a:t>
            </a:r>
          </a:p>
          <a:p>
            <a:r>
              <a:rPr kumimoji="1" lang="ja-JP" altLang="en-US" sz="1500" b="1" dirty="0"/>
              <a:t>大阪市住之江区南港北</a:t>
            </a:r>
            <a:r>
              <a:rPr kumimoji="1" lang="en-US" altLang="ja-JP" sz="1500" b="1" dirty="0"/>
              <a:t>1-14-16</a:t>
            </a:r>
          </a:p>
          <a:p>
            <a:r>
              <a:rPr kumimoji="1" lang="ja-JP" altLang="en-US" sz="1500" b="1" dirty="0"/>
              <a:t>大阪府咲洲庁舎</a:t>
            </a:r>
            <a:r>
              <a:rPr kumimoji="1" lang="en-US" altLang="ja-JP" sz="1500" b="1" dirty="0"/>
              <a:t>25</a:t>
            </a:r>
            <a:r>
              <a:rPr kumimoji="1" lang="ja-JP" altLang="en-US" sz="1500" b="1" dirty="0"/>
              <a:t>階</a:t>
            </a:r>
            <a:endParaRPr kumimoji="1" lang="en-US" altLang="ja-JP" sz="1500" b="1" dirty="0"/>
          </a:p>
          <a:p>
            <a:r>
              <a:rPr kumimoji="1" lang="en-US" altLang="ja-JP" sz="1500" b="1" dirty="0"/>
              <a:t>TEL</a:t>
            </a:r>
            <a:r>
              <a:rPr kumimoji="1" lang="ja-JP" altLang="en-US" sz="1500" b="1" dirty="0"/>
              <a:t>：</a:t>
            </a:r>
            <a:r>
              <a:rPr kumimoji="1" lang="en-US" altLang="ja-JP" sz="1500" b="1" dirty="0"/>
              <a:t>06-6210-9484</a:t>
            </a:r>
          </a:p>
          <a:p>
            <a:r>
              <a:rPr kumimoji="1" lang="ja-JP" altLang="en-US" sz="1500" b="1" dirty="0"/>
              <a:t>メールアドレス：</a:t>
            </a:r>
            <a:r>
              <a:rPr kumimoji="1" lang="en-US" altLang="ja-JP" sz="1500" b="1" dirty="0"/>
              <a:t>green@gbox.pref.osaka.lg.jp</a:t>
            </a:r>
            <a:endParaRPr kumimoji="1" lang="ja-JP" altLang="en-US" sz="1500" b="1" dirty="0"/>
          </a:p>
        </p:txBody>
      </p:sp>
      <p:pic>
        <p:nvPicPr>
          <p:cNvPr id="58" name="図 57">
            <a:extLst>
              <a:ext uri="{FF2B5EF4-FFF2-40B4-BE49-F238E27FC236}">
                <a16:creationId xmlns:a16="http://schemas.microsoft.com/office/drawing/2014/main" id="{1CBE5F86-7816-48E8-8BEF-61233B92A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367" y="12929318"/>
            <a:ext cx="1470638" cy="1470638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549272B-5CEE-DDEA-FC2D-6FB5E187A34B}"/>
              </a:ext>
            </a:extLst>
          </p:cNvPr>
          <p:cNvSpPr txBox="1"/>
          <p:nvPr/>
        </p:nvSpPr>
        <p:spPr>
          <a:xfrm>
            <a:off x="1560149" y="6210401"/>
            <a:ext cx="8623753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800" b="1" dirty="0"/>
              <a:t>e-</a:t>
            </a:r>
            <a:r>
              <a:rPr kumimoji="1" lang="ja-JP" altLang="en-US" sz="2800" b="1" dirty="0"/>
              <a:t>メタンの原料となる</a:t>
            </a:r>
            <a:r>
              <a:rPr kumimoji="1" lang="en-US" altLang="ja-JP" sz="2800" b="1" dirty="0"/>
              <a:t>CO2</a:t>
            </a:r>
            <a:r>
              <a:rPr kumimoji="1" lang="ja-JP" altLang="en-US" sz="2800" b="1" dirty="0"/>
              <a:t>は、将来的にはバイオマス由来や大気からの低濃度</a:t>
            </a:r>
            <a:r>
              <a:rPr kumimoji="1" lang="en-US" altLang="ja-JP" sz="2800" b="1" dirty="0"/>
              <a:t>CO2</a:t>
            </a:r>
            <a:r>
              <a:rPr kumimoji="1" lang="ja-JP" altLang="en-US" sz="2800" b="1" dirty="0"/>
              <a:t>の回収（</a:t>
            </a:r>
            <a:r>
              <a:rPr kumimoji="1" lang="en-US" altLang="ja-JP" sz="2800" b="1" dirty="0"/>
              <a:t>DAC</a:t>
            </a:r>
            <a:r>
              <a:rPr kumimoji="1" lang="ja-JP" altLang="en-US" sz="2800" b="1" dirty="0"/>
              <a:t>）の重要性が高まると考えられます。</a:t>
            </a:r>
            <a:endParaRPr kumimoji="1" lang="en-US" altLang="ja-JP" sz="2800" b="1" dirty="0"/>
          </a:p>
          <a:p>
            <a:pPr>
              <a:spcBef>
                <a:spcPts val="600"/>
              </a:spcBef>
            </a:pPr>
            <a:r>
              <a:rPr kumimoji="1" lang="ja-JP" altLang="en-US" sz="2800" b="1" dirty="0"/>
              <a:t>所要エネルギー</a:t>
            </a:r>
            <a:r>
              <a:rPr kumimoji="1" lang="en-US" altLang="ja-JP" sz="2800" b="1" dirty="0"/>
              <a:t>[GJ/t-CO2]</a:t>
            </a:r>
            <a:r>
              <a:rPr kumimoji="1" lang="ja-JP" altLang="en-US" sz="2800" b="1" dirty="0"/>
              <a:t>削減に向け、①高い</a:t>
            </a:r>
            <a:r>
              <a:rPr kumimoji="1" lang="en-US" altLang="ja-JP" sz="2800" b="1" dirty="0"/>
              <a:t>CO2</a:t>
            </a:r>
            <a:r>
              <a:rPr kumimoji="1" lang="ja-JP" altLang="en-US" sz="2800" b="1" dirty="0"/>
              <a:t>吸着量 ②低温再生 ③高耐久性 を有する</a:t>
            </a:r>
            <a:r>
              <a:rPr kumimoji="1" lang="en-US" altLang="ja-JP" sz="2800" b="1" dirty="0"/>
              <a:t>DAC</a:t>
            </a:r>
            <a:r>
              <a:rPr kumimoji="1" lang="ja-JP" altLang="en-US" sz="2800" b="1" dirty="0"/>
              <a:t>用吸着材の開発を進めています。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F34BD619-A9E7-65E0-C45F-E0372B560D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7740" y="9233027"/>
            <a:ext cx="5281034" cy="2755322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9559B97-6DC0-E375-A28B-9454F871810B}"/>
              </a:ext>
            </a:extLst>
          </p:cNvPr>
          <p:cNvSpPr txBox="1"/>
          <p:nvPr/>
        </p:nvSpPr>
        <p:spPr>
          <a:xfrm>
            <a:off x="1530431" y="9166677"/>
            <a:ext cx="69530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■ラボ機での実証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 ・減圧下～</a:t>
            </a:r>
            <a:r>
              <a:rPr kumimoji="1" lang="en-US" altLang="ja-JP" sz="2800" b="1" dirty="0"/>
              <a:t>60℃</a:t>
            </a:r>
            <a:r>
              <a:rPr kumimoji="1" lang="ja-JP" altLang="en-US" sz="2800" b="1" dirty="0"/>
              <a:t>の低</a:t>
            </a:r>
            <a:endParaRPr kumimoji="1" lang="en-US" altLang="ja-JP" sz="2800" b="1" dirty="0"/>
          </a:p>
          <a:p>
            <a:r>
              <a:rPr kumimoji="1" lang="en-US" altLang="ja-JP" sz="2800" b="1" dirty="0"/>
              <a:t>     </a:t>
            </a:r>
            <a:r>
              <a:rPr kumimoji="1" lang="ja-JP" altLang="en-US" sz="2800" b="1" dirty="0"/>
              <a:t>温の加熱で再生</a:t>
            </a:r>
          </a:p>
          <a:p>
            <a:r>
              <a:rPr kumimoji="1" lang="ja-JP" altLang="en-US" sz="2800" b="1" dirty="0"/>
              <a:t> ・</a:t>
            </a:r>
            <a:r>
              <a:rPr kumimoji="1" lang="en-US" altLang="ja-JP" sz="2800" b="1" dirty="0"/>
              <a:t>99vol% </a:t>
            </a:r>
            <a:r>
              <a:rPr kumimoji="1" lang="ja-JP" altLang="en-US" sz="2800" b="1" dirty="0"/>
              <a:t>以上の高濃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 度</a:t>
            </a:r>
            <a:r>
              <a:rPr kumimoji="1" lang="en-US" altLang="ja-JP" sz="2800" b="1" dirty="0"/>
              <a:t>CO2</a:t>
            </a:r>
            <a:r>
              <a:rPr kumimoji="1" lang="ja-JP" altLang="en-US" sz="2800" b="1" dirty="0"/>
              <a:t>回収を確認</a:t>
            </a:r>
          </a:p>
        </p:txBody>
      </p:sp>
    </p:spTree>
    <p:extLst>
      <p:ext uri="{BB962C8B-B14F-4D97-AF65-F5344CB8AC3E}">
        <p14:creationId xmlns:p14="http://schemas.microsoft.com/office/powerpoint/2010/main" val="83920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263</Words>
  <Application>Microsoft Office PowerPoint</Application>
  <PresentationFormat>ユーザー設定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2025-06-26T10:13:39Z</dcterms:created>
  <dcterms:modified xsi:type="dcterms:W3CDTF">2025-07-03T06:29:24Z</dcterms:modified>
</cp:coreProperties>
</file>