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1" r:id="rId2"/>
  </p:sldIdLst>
  <p:sldSz cx="10691813" cy="1511935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7F47DB-12E2-4519-BB28-6CCE2C8C2A53}" v="112" dt="2025-04-12T02:14:25.2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37" d="100"/>
          <a:sy n="37" d="100"/>
        </p:scale>
        <p:origin x="1924" y="20"/>
      </p:cViewPr>
      <p:guideLst>
        <p:guide orient="horz" pos="476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457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990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469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809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453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300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290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128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9889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241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385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48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kumimoji="1"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コンテンツ プレースホルダー 23">
            <a:extLst>
              <a:ext uri="{FF2B5EF4-FFF2-40B4-BE49-F238E27FC236}">
                <a16:creationId xmlns:a16="http://schemas.microsoft.com/office/drawing/2014/main" id="{D200740A-DDAA-A409-8248-6C3850F0D13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1663"/>
          <a:stretch/>
        </p:blipFill>
        <p:spPr>
          <a:xfrm>
            <a:off x="1344906" y="6037076"/>
            <a:ext cx="3620605" cy="2547831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EE44540-90EF-458D-BA84-DE2A6C49202B}"/>
              </a:ext>
            </a:extLst>
          </p:cNvPr>
          <p:cNvSpPr txBox="1"/>
          <p:nvPr/>
        </p:nvSpPr>
        <p:spPr>
          <a:xfrm>
            <a:off x="125127" y="77002"/>
            <a:ext cx="9719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おおさかカーボンニュートラルビジネスネットワーク会員企業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115B290-6D51-40E9-9512-39B20C627EA0}"/>
              </a:ext>
            </a:extLst>
          </p:cNvPr>
          <p:cNvSpPr/>
          <p:nvPr/>
        </p:nvSpPr>
        <p:spPr>
          <a:xfrm>
            <a:off x="224047" y="601133"/>
            <a:ext cx="1412400" cy="178215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再生</a:t>
            </a:r>
            <a:endParaRPr kumimoji="1" lang="en-US" altLang="ja-JP" sz="2800" b="1" dirty="0"/>
          </a:p>
          <a:p>
            <a:pPr algn="ctr"/>
            <a:r>
              <a:rPr kumimoji="1" lang="ja-JP" altLang="en-US" sz="2800" b="1" dirty="0"/>
              <a:t>可能</a:t>
            </a:r>
            <a:endParaRPr kumimoji="1" lang="en-US" altLang="ja-JP" sz="2800" b="1" dirty="0"/>
          </a:p>
          <a:p>
            <a:pPr algn="ctr"/>
            <a:r>
              <a:rPr kumimoji="1" lang="ja-JP" altLang="en-US" sz="2800" b="1" dirty="0"/>
              <a:t>エネ</a:t>
            </a:r>
            <a:endParaRPr kumimoji="1" lang="en-US" altLang="ja-JP" sz="2800" b="1" dirty="0"/>
          </a:p>
          <a:p>
            <a:pPr algn="ctr"/>
            <a:r>
              <a:rPr kumimoji="1" lang="ja-JP" altLang="en-US" sz="2800" b="1" dirty="0"/>
              <a:t>ルギー</a:t>
            </a:r>
            <a:endParaRPr kumimoji="1" lang="en-US" altLang="ja-JP" sz="2800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063834D-B00F-43C8-985D-1A1C2D0BFB8E}"/>
              </a:ext>
            </a:extLst>
          </p:cNvPr>
          <p:cNvSpPr txBox="1"/>
          <p:nvPr/>
        </p:nvSpPr>
        <p:spPr>
          <a:xfrm>
            <a:off x="1817213" y="676906"/>
            <a:ext cx="87025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薄膜太陽電池のパターニング工程の生産効率を向上し</a:t>
            </a:r>
            <a:r>
              <a:rPr kumimoji="1" lang="en-US" altLang="ja-JP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CO2</a:t>
            </a:r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削減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F636FCA-5910-4E7F-BED1-902ED327F9CC}"/>
              </a:ext>
            </a:extLst>
          </p:cNvPr>
          <p:cNvSpPr/>
          <p:nvPr/>
        </p:nvSpPr>
        <p:spPr>
          <a:xfrm>
            <a:off x="260273" y="4126596"/>
            <a:ext cx="1066800" cy="180727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会社</a:t>
            </a:r>
            <a:endParaRPr kumimoji="1" lang="en-US" altLang="ja-JP" sz="2400" b="1" dirty="0"/>
          </a:p>
          <a:p>
            <a:pPr algn="ctr"/>
            <a:r>
              <a:rPr kumimoji="1" lang="ja-JP" altLang="en-US" sz="2400" b="1" dirty="0"/>
              <a:t>紹介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365A124-1A3E-40E1-BF72-B2E415DBDBB7}"/>
              </a:ext>
            </a:extLst>
          </p:cNvPr>
          <p:cNvSpPr/>
          <p:nvPr/>
        </p:nvSpPr>
        <p:spPr>
          <a:xfrm>
            <a:off x="241300" y="4100994"/>
            <a:ext cx="10337800" cy="1832877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27461AB-D926-48BE-91A7-118A36BD532B}"/>
              </a:ext>
            </a:extLst>
          </p:cNvPr>
          <p:cNvSpPr/>
          <p:nvPr/>
        </p:nvSpPr>
        <p:spPr>
          <a:xfrm>
            <a:off x="1621017" y="635620"/>
            <a:ext cx="8909989" cy="1717288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97FC27A-9BEF-4B35-A57D-7C75726647C4}"/>
              </a:ext>
            </a:extLst>
          </p:cNvPr>
          <p:cNvSpPr txBox="1"/>
          <p:nvPr/>
        </p:nvSpPr>
        <p:spPr>
          <a:xfrm>
            <a:off x="1384155" y="4263635"/>
            <a:ext cx="92297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三星ダイヤモンド工業は、各種脆性材料に対するスクライビング、ブレイキング、穴あけ、パターニングなどの加工方法を自社製刃先やレーザーによる最適なプロセス条件と、それを高い生産性で実現できる装置を提供している加工装置メーカーです。</a:t>
            </a:r>
            <a:endParaRPr kumimoji="1" lang="en-US" altLang="ja-JP" sz="2400" b="1" dirty="0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A459186A-78F0-4F10-8F81-744BCCAA2BB4}"/>
              </a:ext>
            </a:extLst>
          </p:cNvPr>
          <p:cNvSpPr/>
          <p:nvPr/>
        </p:nvSpPr>
        <p:spPr>
          <a:xfrm>
            <a:off x="241299" y="6067331"/>
            <a:ext cx="1085773" cy="612575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技術</a:t>
            </a:r>
            <a:endParaRPr kumimoji="1" lang="en-US" altLang="ja-JP" sz="2400" b="1" dirty="0"/>
          </a:p>
          <a:p>
            <a:pPr algn="ctr"/>
            <a:r>
              <a:rPr kumimoji="1" lang="ja-JP" altLang="en-US" sz="2400" b="1" dirty="0"/>
              <a:t>詳細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9279C9B2-87B9-4ADB-A815-A22ECABFDB52}"/>
              </a:ext>
            </a:extLst>
          </p:cNvPr>
          <p:cNvSpPr/>
          <p:nvPr/>
        </p:nvSpPr>
        <p:spPr>
          <a:xfrm>
            <a:off x="241300" y="6041730"/>
            <a:ext cx="10337800" cy="6152658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58ADCD66-071B-4168-8336-81C001AD3B40}"/>
              </a:ext>
            </a:extLst>
          </p:cNvPr>
          <p:cNvSpPr txBox="1"/>
          <p:nvPr/>
        </p:nvSpPr>
        <p:spPr>
          <a:xfrm>
            <a:off x="1392569" y="8616701"/>
            <a:ext cx="401763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薄膜太陽電池の集積化構造形成のためのパターニング加工をノンストップ型</a:t>
            </a:r>
            <a:r>
              <a:rPr kumimoji="1" lang="en-US" altLang="ja-JP" sz="2800" b="1" dirty="0"/>
              <a:t>R2R</a:t>
            </a:r>
            <a:r>
              <a:rPr kumimoji="1" lang="ja-JP" altLang="en-US" sz="2800" b="1" dirty="0"/>
              <a:t>生産方式にて高い生産性と高精度を実現し従来型装置に比べ</a:t>
            </a:r>
            <a:r>
              <a:rPr kumimoji="1" lang="en-US" altLang="ja-JP" sz="2800" b="1" dirty="0"/>
              <a:t>25%</a:t>
            </a:r>
            <a:r>
              <a:rPr kumimoji="1" lang="ja-JP" altLang="en-US" sz="2800" b="1" dirty="0"/>
              <a:t>の</a:t>
            </a:r>
            <a:r>
              <a:rPr kumimoji="1" lang="en-US" altLang="ja-JP" sz="2800" b="1" dirty="0"/>
              <a:t>CO2</a:t>
            </a:r>
            <a:r>
              <a:rPr kumimoji="1" lang="ja-JP" altLang="en-US" sz="2800" b="1" dirty="0"/>
              <a:t>削減が可能です。</a:t>
            </a:r>
            <a:endParaRPr kumimoji="1" lang="en-US" altLang="ja-JP" sz="2800" b="1" dirty="0"/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4C0BF7AA-2167-4541-87A6-607C263639BE}"/>
              </a:ext>
            </a:extLst>
          </p:cNvPr>
          <p:cNvSpPr/>
          <p:nvPr/>
        </p:nvSpPr>
        <p:spPr>
          <a:xfrm>
            <a:off x="231143" y="2467407"/>
            <a:ext cx="1412400" cy="92150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会社名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2C934109-4DC7-4C1B-BBE4-2B7B6D93D14B}"/>
              </a:ext>
            </a:extLst>
          </p:cNvPr>
          <p:cNvSpPr/>
          <p:nvPr/>
        </p:nvSpPr>
        <p:spPr>
          <a:xfrm>
            <a:off x="1621017" y="2495659"/>
            <a:ext cx="8909988" cy="856392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BA129DB4-7048-4CFE-8CC3-895E3271CC26}"/>
              </a:ext>
            </a:extLst>
          </p:cNvPr>
          <p:cNvSpPr txBox="1"/>
          <p:nvPr/>
        </p:nvSpPr>
        <p:spPr>
          <a:xfrm>
            <a:off x="1643543" y="2621860"/>
            <a:ext cx="8887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/>
              <a:t>三星ダイヤモンド工業株式会社</a:t>
            </a:r>
            <a:endParaRPr kumimoji="1" lang="en-US" altLang="ja-JP" sz="3600" b="1" dirty="0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2039EEE3-35F8-4B71-8962-E642A02257D2}"/>
              </a:ext>
            </a:extLst>
          </p:cNvPr>
          <p:cNvSpPr/>
          <p:nvPr/>
        </p:nvSpPr>
        <p:spPr>
          <a:xfrm>
            <a:off x="231143" y="3442182"/>
            <a:ext cx="3290858" cy="58477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本社・大阪の拠点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163592EF-D567-488F-A146-CD9C2C4AD6C6}"/>
              </a:ext>
            </a:extLst>
          </p:cNvPr>
          <p:cNvSpPr/>
          <p:nvPr/>
        </p:nvSpPr>
        <p:spPr>
          <a:xfrm>
            <a:off x="3522001" y="3463627"/>
            <a:ext cx="7009004" cy="536791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1EC5251-42A1-497F-AA9C-C80FBB0B566E}"/>
              </a:ext>
            </a:extLst>
          </p:cNvPr>
          <p:cNvSpPr txBox="1"/>
          <p:nvPr/>
        </p:nvSpPr>
        <p:spPr>
          <a:xfrm>
            <a:off x="3694072" y="3492842"/>
            <a:ext cx="6997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/>
              <a:t>摂津市</a:t>
            </a:r>
            <a:endParaRPr kumimoji="1" lang="en-US" altLang="ja-JP" sz="2400" b="1" dirty="0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35DB722F-FF24-443B-B6AB-FD787D3915D6}"/>
              </a:ext>
            </a:extLst>
          </p:cNvPr>
          <p:cNvSpPr/>
          <p:nvPr/>
        </p:nvSpPr>
        <p:spPr>
          <a:xfrm>
            <a:off x="231142" y="12301835"/>
            <a:ext cx="5732873" cy="529245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期待する技術の活用方法・連携先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79ADCB95-D10C-4CAA-8E72-EAD2E2809CC7}"/>
              </a:ext>
            </a:extLst>
          </p:cNvPr>
          <p:cNvSpPr/>
          <p:nvPr/>
        </p:nvSpPr>
        <p:spPr>
          <a:xfrm>
            <a:off x="241299" y="12307041"/>
            <a:ext cx="5722716" cy="2735307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0515E507-29CF-46C9-A3F9-2FA025DD86CB}"/>
              </a:ext>
            </a:extLst>
          </p:cNvPr>
          <p:cNvSpPr txBox="1"/>
          <p:nvPr/>
        </p:nvSpPr>
        <p:spPr>
          <a:xfrm>
            <a:off x="6848269" y="14744925"/>
            <a:ext cx="3843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000"/>
              <a:t>令和７年４月２４日</a:t>
            </a:r>
            <a:r>
              <a:rPr kumimoji="1" lang="ja-JP" altLang="en-US" sz="2000" dirty="0"/>
              <a:t>時点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317C07BB-3F7F-4F91-9F34-638CB1CB0095}"/>
              </a:ext>
            </a:extLst>
          </p:cNvPr>
          <p:cNvSpPr/>
          <p:nvPr/>
        </p:nvSpPr>
        <p:spPr>
          <a:xfrm>
            <a:off x="6076729" y="12333317"/>
            <a:ext cx="4520286" cy="55972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問い合わせ先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E8C738BC-C855-4226-BE06-7A889DD9448B}"/>
              </a:ext>
            </a:extLst>
          </p:cNvPr>
          <p:cNvSpPr/>
          <p:nvPr/>
        </p:nvSpPr>
        <p:spPr>
          <a:xfrm>
            <a:off x="6076729" y="12301835"/>
            <a:ext cx="4502371" cy="244309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9B5C7E81-478E-4B49-AF72-329C887E5BF7}"/>
              </a:ext>
            </a:extLst>
          </p:cNvPr>
          <p:cNvSpPr txBox="1"/>
          <p:nvPr/>
        </p:nvSpPr>
        <p:spPr>
          <a:xfrm>
            <a:off x="241298" y="12832378"/>
            <a:ext cx="553503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/>
            <a:r>
              <a:rPr kumimoji="1" lang="ja-JP" altLang="en-US" sz="2800" b="1" dirty="0"/>
              <a:t>・ペロブスカイト太陽電池の量産化を早期に実現できます</a:t>
            </a:r>
            <a:endParaRPr kumimoji="1" lang="en-US" altLang="ja-JP" sz="2800" b="1" dirty="0"/>
          </a:p>
          <a:p>
            <a:pPr marL="361950" indent="-361950"/>
            <a:r>
              <a:rPr kumimoji="1" lang="ja-JP" altLang="en-US" sz="2800" b="1" dirty="0"/>
              <a:t>・太陽電池以外にも</a:t>
            </a:r>
            <a:r>
              <a:rPr kumimoji="1" lang="en-US" altLang="ja-JP" sz="2800" b="1" dirty="0"/>
              <a:t>R2R</a:t>
            </a:r>
            <a:r>
              <a:rPr kumimoji="1" lang="ja-JP" altLang="en-US" sz="2800" b="1" dirty="0"/>
              <a:t>生産方式で高精度な加工を求めるレーザー加工にも活用可能です。</a:t>
            </a:r>
            <a:endParaRPr kumimoji="1" lang="en-US" altLang="ja-JP" sz="2800" b="1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B94DCDAA-71A5-4A58-B9B5-6BCEB2DA03DD}"/>
              </a:ext>
            </a:extLst>
          </p:cNvPr>
          <p:cNvSpPr txBox="1"/>
          <p:nvPr/>
        </p:nvSpPr>
        <p:spPr>
          <a:xfrm>
            <a:off x="6076729" y="12969964"/>
            <a:ext cx="4125403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500" b="1" dirty="0"/>
              <a:t>大阪府商工労働部成長産業振興室</a:t>
            </a:r>
            <a:endParaRPr kumimoji="1" lang="en-US" altLang="ja-JP" sz="1500" b="1" dirty="0"/>
          </a:p>
          <a:p>
            <a:r>
              <a:rPr kumimoji="1" lang="ja-JP" altLang="en-US" sz="1500" b="1" dirty="0"/>
              <a:t>産業創造課グリーンビジネス</a:t>
            </a:r>
            <a:r>
              <a:rPr kumimoji="1" lang="en-US" altLang="ja-JP" sz="1500" b="1" dirty="0"/>
              <a:t>G</a:t>
            </a:r>
          </a:p>
          <a:p>
            <a:r>
              <a:rPr kumimoji="1" lang="ja-JP" altLang="en-US" sz="1500" b="1" dirty="0"/>
              <a:t>〒</a:t>
            </a:r>
            <a:r>
              <a:rPr kumimoji="1" lang="en-US" altLang="ja-JP" sz="1500" b="1" dirty="0"/>
              <a:t>559-0855 </a:t>
            </a:r>
          </a:p>
          <a:p>
            <a:r>
              <a:rPr kumimoji="1" lang="ja-JP" altLang="en-US" sz="1500" b="1" dirty="0"/>
              <a:t>大阪市住之江区南港北</a:t>
            </a:r>
            <a:r>
              <a:rPr kumimoji="1" lang="en-US" altLang="ja-JP" sz="1500" b="1" dirty="0"/>
              <a:t>1-14-16</a:t>
            </a:r>
          </a:p>
          <a:p>
            <a:r>
              <a:rPr kumimoji="1" lang="ja-JP" altLang="en-US" sz="1500" b="1" dirty="0"/>
              <a:t>大阪府咲洲庁舎</a:t>
            </a:r>
            <a:r>
              <a:rPr kumimoji="1" lang="en-US" altLang="ja-JP" sz="1500" b="1" dirty="0"/>
              <a:t>25</a:t>
            </a:r>
            <a:r>
              <a:rPr kumimoji="1" lang="ja-JP" altLang="en-US" sz="1500" b="1" dirty="0"/>
              <a:t>階</a:t>
            </a:r>
            <a:endParaRPr kumimoji="1" lang="en-US" altLang="ja-JP" sz="1500" b="1" dirty="0"/>
          </a:p>
          <a:p>
            <a:r>
              <a:rPr kumimoji="1" lang="en-US" altLang="ja-JP" sz="1500" b="1" dirty="0"/>
              <a:t>TEL</a:t>
            </a:r>
            <a:r>
              <a:rPr kumimoji="1" lang="ja-JP" altLang="en-US" sz="1500" b="1" dirty="0"/>
              <a:t>：</a:t>
            </a:r>
            <a:r>
              <a:rPr kumimoji="1" lang="en-US" altLang="ja-JP" sz="1500" b="1" dirty="0"/>
              <a:t>06-6210-9484</a:t>
            </a:r>
          </a:p>
          <a:p>
            <a:r>
              <a:rPr kumimoji="1" lang="ja-JP" altLang="en-US" sz="1500" b="1" dirty="0"/>
              <a:t>メールアドレス：</a:t>
            </a:r>
            <a:r>
              <a:rPr kumimoji="1" lang="en-US" altLang="ja-JP" sz="1500" b="1" dirty="0"/>
              <a:t>green@gbox.pref.osaka.lg.jp</a:t>
            </a:r>
            <a:endParaRPr kumimoji="1" lang="ja-JP" altLang="en-US" sz="1500" b="1" dirty="0"/>
          </a:p>
        </p:txBody>
      </p:sp>
      <p:pic>
        <p:nvPicPr>
          <p:cNvPr id="58" name="図 57">
            <a:extLst>
              <a:ext uri="{FF2B5EF4-FFF2-40B4-BE49-F238E27FC236}">
                <a16:creationId xmlns:a16="http://schemas.microsoft.com/office/drawing/2014/main" id="{1CBE5F86-7816-48E8-8BEF-61233B92A7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0367" y="12929318"/>
            <a:ext cx="1470638" cy="1470638"/>
          </a:xfrm>
          <a:prstGeom prst="rect">
            <a:avLst/>
          </a:prstGeom>
        </p:spPr>
      </p:pic>
      <p:grpSp>
        <p:nvGrpSpPr>
          <p:cNvPr id="249" name="グループ化 248">
            <a:extLst>
              <a:ext uri="{FF2B5EF4-FFF2-40B4-BE49-F238E27FC236}">
                <a16:creationId xmlns:a16="http://schemas.microsoft.com/office/drawing/2014/main" id="{298D4219-F20C-DCDC-6FBA-45B2F19745D3}"/>
              </a:ext>
            </a:extLst>
          </p:cNvPr>
          <p:cNvGrpSpPr/>
          <p:nvPr/>
        </p:nvGrpSpPr>
        <p:grpSpPr>
          <a:xfrm>
            <a:off x="4664259" y="6142022"/>
            <a:ext cx="5719692" cy="2233310"/>
            <a:chOff x="4664259" y="6191435"/>
            <a:chExt cx="5719692" cy="2233310"/>
          </a:xfrm>
        </p:grpSpPr>
        <p:grpSp>
          <p:nvGrpSpPr>
            <p:cNvPr id="157" name="グループ化 156">
              <a:extLst>
                <a:ext uri="{FF2B5EF4-FFF2-40B4-BE49-F238E27FC236}">
                  <a16:creationId xmlns:a16="http://schemas.microsoft.com/office/drawing/2014/main" id="{71B1C61E-5B42-415C-E028-596025C52D1C}"/>
                </a:ext>
              </a:extLst>
            </p:cNvPr>
            <p:cNvGrpSpPr/>
            <p:nvPr/>
          </p:nvGrpSpPr>
          <p:grpSpPr>
            <a:xfrm>
              <a:off x="5228380" y="6515879"/>
              <a:ext cx="5155571" cy="1702613"/>
              <a:chOff x="3971059" y="4754304"/>
              <a:chExt cx="6422762" cy="1755073"/>
            </a:xfrm>
          </p:grpSpPr>
          <p:sp>
            <p:nvSpPr>
              <p:cNvPr id="158" name="正方形/長方形 157">
                <a:extLst>
                  <a:ext uri="{FF2B5EF4-FFF2-40B4-BE49-F238E27FC236}">
                    <a16:creationId xmlns:a16="http://schemas.microsoft.com/office/drawing/2014/main" id="{EFB03F6E-041D-D92F-938D-ECFE8EB2103E}"/>
                  </a:ext>
                </a:extLst>
              </p:cNvPr>
              <p:cNvSpPr/>
              <p:nvPr/>
            </p:nvSpPr>
            <p:spPr>
              <a:xfrm>
                <a:off x="3971059" y="6050531"/>
                <a:ext cx="6422754" cy="208662"/>
              </a:xfrm>
              <a:prstGeom prst="rect">
                <a:avLst/>
              </a:prstGeom>
              <a:solidFill>
                <a:schemeClr val="accent5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kumimoji="1" lang="ja-JP" altLang="en-US" sz="800">
                    <a:solidFill>
                      <a:schemeClr val="bg1"/>
                    </a:solidFill>
                  </a:rPr>
                  <a:t>基材</a:t>
                </a:r>
              </a:p>
            </p:txBody>
          </p:sp>
          <p:sp>
            <p:nvSpPr>
              <p:cNvPr id="159" name="正方形/長方形 158">
                <a:extLst>
                  <a:ext uri="{FF2B5EF4-FFF2-40B4-BE49-F238E27FC236}">
                    <a16:creationId xmlns:a16="http://schemas.microsoft.com/office/drawing/2014/main" id="{E0CFE5D3-E09A-C0F9-7F02-BD1ED6A517DF}"/>
                  </a:ext>
                </a:extLst>
              </p:cNvPr>
              <p:cNvSpPr/>
              <p:nvPr/>
            </p:nvSpPr>
            <p:spPr>
              <a:xfrm>
                <a:off x="3971059" y="5791653"/>
                <a:ext cx="6422753" cy="269377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kumimoji="1" lang="ja-JP" altLang="en-US" sz="800">
                    <a:solidFill>
                      <a:schemeClr val="tx1"/>
                    </a:solidFill>
                  </a:rPr>
                  <a:t>透明電極</a:t>
                </a:r>
              </a:p>
            </p:txBody>
          </p:sp>
          <p:sp>
            <p:nvSpPr>
              <p:cNvPr id="160" name="正方形/長方形 159">
                <a:extLst>
                  <a:ext uri="{FF2B5EF4-FFF2-40B4-BE49-F238E27FC236}">
                    <a16:creationId xmlns:a16="http://schemas.microsoft.com/office/drawing/2014/main" id="{B25DE9D6-3682-B867-1C7A-94FA695483C9}"/>
                  </a:ext>
                </a:extLst>
              </p:cNvPr>
              <p:cNvSpPr/>
              <p:nvPr/>
            </p:nvSpPr>
            <p:spPr>
              <a:xfrm>
                <a:off x="3971060" y="5536801"/>
                <a:ext cx="6422752" cy="259471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ja-JP" altLang="en-US" sz="800" dirty="0">
                    <a:solidFill>
                      <a:schemeClr val="tx1"/>
                    </a:solidFill>
                  </a:rPr>
                  <a:t>正孔輸送層</a:t>
                </a:r>
                <a:endParaRPr kumimoji="1" lang="ja-JP" alt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1" name="正方形/長方形 160">
                <a:extLst>
                  <a:ext uri="{FF2B5EF4-FFF2-40B4-BE49-F238E27FC236}">
                    <a16:creationId xmlns:a16="http://schemas.microsoft.com/office/drawing/2014/main" id="{49AF6FC8-A8B0-ABD1-7F53-0FE8E36EC882}"/>
                  </a:ext>
                </a:extLst>
              </p:cNvPr>
              <p:cNvSpPr/>
              <p:nvPr/>
            </p:nvSpPr>
            <p:spPr>
              <a:xfrm>
                <a:off x="3971060" y="5276140"/>
                <a:ext cx="6422748" cy="265799"/>
              </a:xfrm>
              <a:prstGeom prst="rect">
                <a:avLst/>
              </a:prstGeom>
              <a:solidFill>
                <a:schemeClr val="tx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kumimoji="1" lang="ja-JP" altLang="en-US" sz="800">
                    <a:solidFill>
                      <a:schemeClr val="tx1"/>
                    </a:solidFill>
                  </a:rPr>
                  <a:t>ペロブスカイト層</a:t>
                </a:r>
              </a:p>
            </p:txBody>
          </p:sp>
          <p:sp>
            <p:nvSpPr>
              <p:cNvPr id="162" name="正方形/長方形 161">
                <a:extLst>
                  <a:ext uri="{FF2B5EF4-FFF2-40B4-BE49-F238E27FC236}">
                    <a16:creationId xmlns:a16="http://schemas.microsoft.com/office/drawing/2014/main" id="{5B37AD4D-2B73-E88E-B95C-7A4D004A7475}"/>
                  </a:ext>
                </a:extLst>
              </p:cNvPr>
              <p:cNvSpPr/>
              <p:nvPr/>
            </p:nvSpPr>
            <p:spPr>
              <a:xfrm>
                <a:off x="3971060" y="5047313"/>
                <a:ext cx="6422747" cy="24172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ja-JP" altLang="en-US" sz="800" dirty="0">
                    <a:solidFill>
                      <a:schemeClr val="tx1"/>
                    </a:solidFill>
                  </a:rPr>
                  <a:t>電子輸送層</a:t>
                </a:r>
                <a:endParaRPr kumimoji="1" lang="ja-JP" alt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3" name="正方形/長方形 162">
                <a:extLst>
                  <a:ext uri="{FF2B5EF4-FFF2-40B4-BE49-F238E27FC236}">
                    <a16:creationId xmlns:a16="http://schemas.microsoft.com/office/drawing/2014/main" id="{62791AE4-FBE2-A8CC-0C7A-3700AC7EF5CC}"/>
                  </a:ext>
                </a:extLst>
              </p:cNvPr>
              <p:cNvSpPr/>
              <p:nvPr/>
            </p:nvSpPr>
            <p:spPr>
              <a:xfrm>
                <a:off x="3971075" y="4809652"/>
                <a:ext cx="6422746" cy="241720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kumimoji="1" lang="ja-JP" altLang="en-US" sz="800">
                    <a:solidFill>
                      <a:schemeClr val="tx1"/>
                    </a:solidFill>
                  </a:rPr>
                  <a:t>裏面電極</a:t>
                </a:r>
              </a:p>
            </p:txBody>
          </p:sp>
          <p:grpSp>
            <p:nvGrpSpPr>
              <p:cNvPr id="164" name="グループ化 163">
                <a:extLst>
                  <a:ext uri="{FF2B5EF4-FFF2-40B4-BE49-F238E27FC236}">
                    <a16:creationId xmlns:a16="http://schemas.microsoft.com/office/drawing/2014/main" id="{CB21738D-20B2-9EC2-C388-2ED24149165C}"/>
                  </a:ext>
                </a:extLst>
              </p:cNvPr>
              <p:cNvGrpSpPr/>
              <p:nvPr/>
            </p:nvGrpSpPr>
            <p:grpSpPr>
              <a:xfrm>
                <a:off x="4352623" y="4754304"/>
                <a:ext cx="1371327" cy="1296964"/>
                <a:chOff x="4203538" y="4396496"/>
                <a:chExt cx="1371327" cy="1296964"/>
              </a:xfrm>
            </p:grpSpPr>
            <p:sp>
              <p:nvSpPr>
                <p:cNvPr id="187" name="正方形/長方形 186">
                  <a:extLst>
                    <a:ext uri="{FF2B5EF4-FFF2-40B4-BE49-F238E27FC236}">
                      <a16:creationId xmlns:a16="http://schemas.microsoft.com/office/drawing/2014/main" id="{EA66F745-5014-9090-8CF3-661E14B5D128}"/>
                    </a:ext>
                  </a:extLst>
                </p:cNvPr>
                <p:cNvSpPr/>
                <p:nvPr/>
              </p:nvSpPr>
              <p:spPr>
                <a:xfrm>
                  <a:off x="4203538" y="5419858"/>
                  <a:ext cx="262240" cy="273602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800"/>
                </a:p>
              </p:txBody>
            </p:sp>
            <p:sp>
              <p:nvSpPr>
                <p:cNvPr id="188" name="正方形/長方形 187">
                  <a:extLst>
                    <a:ext uri="{FF2B5EF4-FFF2-40B4-BE49-F238E27FC236}">
                      <a16:creationId xmlns:a16="http://schemas.microsoft.com/office/drawing/2014/main" id="{86DB90CF-9E9D-0C68-2320-29CA4F1CD818}"/>
                    </a:ext>
                  </a:extLst>
                </p:cNvPr>
                <p:cNvSpPr/>
                <p:nvPr/>
              </p:nvSpPr>
              <p:spPr>
                <a:xfrm>
                  <a:off x="4784909" y="4489705"/>
                  <a:ext cx="234930" cy="961111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800"/>
                </a:p>
              </p:txBody>
            </p:sp>
            <p:sp>
              <p:nvSpPr>
                <p:cNvPr id="189" name="正方形/長方形 188">
                  <a:extLst>
                    <a:ext uri="{FF2B5EF4-FFF2-40B4-BE49-F238E27FC236}">
                      <a16:creationId xmlns:a16="http://schemas.microsoft.com/office/drawing/2014/main" id="{233EF4EF-67D9-F6FD-702E-08B25D9DFA6B}"/>
                    </a:ext>
                  </a:extLst>
                </p:cNvPr>
                <p:cNvSpPr/>
                <p:nvPr/>
              </p:nvSpPr>
              <p:spPr>
                <a:xfrm>
                  <a:off x="5351978" y="4396496"/>
                  <a:ext cx="222887" cy="29993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800"/>
                </a:p>
              </p:txBody>
            </p:sp>
          </p:grpSp>
          <p:sp>
            <p:nvSpPr>
              <p:cNvPr id="165" name="矢印: 上向き折線 164">
                <a:extLst>
                  <a:ext uri="{FF2B5EF4-FFF2-40B4-BE49-F238E27FC236}">
                    <a16:creationId xmlns:a16="http://schemas.microsoft.com/office/drawing/2014/main" id="{ED013F14-126F-14F9-9C17-91CD5354F7E6}"/>
                  </a:ext>
                </a:extLst>
              </p:cNvPr>
              <p:cNvSpPr/>
              <p:nvPr/>
            </p:nvSpPr>
            <p:spPr>
              <a:xfrm flipH="1" flipV="1">
                <a:off x="7345525" y="4946537"/>
                <a:ext cx="595199" cy="1051351"/>
              </a:xfrm>
              <a:prstGeom prst="bentUpArrow">
                <a:avLst>
                  <a:gd name="adj1" fmla="val 8580"/>
                  <a:gd name="adj2" fmla="val 11771"/>
                  <a:gd name="adj3" fmla="val 11311"/>
                </a:avLst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800"/>
              </a:p>
            </p:txBody>
          </p:sp>
          <p:sp>
            <p:nvSpPr>
              <p:cNvPr id="166" name="矢印: 上向き折線 165">
                <a:extLst>
                  <a:ext uri="{FF2B5EF4-FFF2-40B4-BE49-F238E27FC236}">
                    <a16:creationId xmlns:a16="http://schemas.microsoft.com/office/drawing/2014/main" id="{D8CD25C1-F4B1-D88F-05D5-9C619CED7CFE}"/>
                  </a:ext>
                </a:extLst>
              </p:cNvPr>
              <p:cNvSpPr/>
              <p:nvPr/>
            </p:nvSpPr>
            <p:spPr>
              <a:xfrm flipH="1">
                <a:off x="4994112" y="5368326"/>
                <a:ext cx="428900" cy="620921"/>
              </a:xfrm>
              <a:prstGeom prst="bentUpArrow">
                <a:avLst>
                  <a:gd name="adj1" fmla="val 16243"/>
                  <a:gd name="adj2" fmla="val 14650"/>
                  <a:gd name="adj3" fmla="val 17835"/>
                </a:avLst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800"/>
              </a:p>
            </p:txBody>
          </p:sp>
          <p:sp>
            <p:nvSpPr>
              <p:cNvPr id="169" name="矢印: 右 168">
                <a:extLst>
                  <a:ext uri="{FF2B5EF4-FFF2-40B4-BE49-F238E27FC236}">
                    <a16:creationId xmlns:a16="http://schemas.microsoft.com/office/drawing/2014/main" id="{DEB94DDD-3C9C-B28F-7E30-4381AA9EF1A6}"/>
                  </a:ext>
                </a:extLst>
              </p:cNvPr>
              <p:cNvSpPr/>
              <p:nvPr/>
            </p:nvSpPr>
            <p:spPr>
              <a:xfrm rot="10800000">
                <a:off x="8621426" y="6299627"/>
                <a:ext cx="593387" cy="152986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800"/>
              </a:p>
            </p:txBody>
          </p:sp>
          <p:sp>
            <p:nvSpPr>
              <p:cNvPr id="170" name="テキスト ボックス 169">
                <a:extLst>
                  <a:ext uri="{FF2B5EF4-FFF2-40B4-BE49-F238E27FC236}">
                    <a16:creationId xmlns:a16="http://schemas.microsoft.com/office/drawing/2014/main" id="{A4FC9A61-0D97-08C6-FD29-DD0CE0188E90}"/>
                  </a:ext>
                </a:extLst>
              </p:cNvPr>
              <p:cNvSpPr txBox="1"/>
              <p:nvPr/>
            </p:nvSpPr>
            <p:spPr>
              <a:xfrm>
                <a:off x="9199151" y="6287295"/>
                <a:ext cx="996905" cy="2220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800"/>
                  <a:t>：電流の流れ</a:t>
                </a:r>
              </a:p>
            </p:txBody>
          </p:sp>
          <p:grpSp>
            <p:nvGrpSpPr>
              <p:cNvPr id="171" name="グループ化 170">
                <a:extLst>
                  <a:ext uri="{FF2B5EF4-FFF2-40B4-BE49-F238E27FC236}">
                    <a16:creationId xmlns:a16="http://schemas.microsoft.com/office/drawing/2014/main" id="{0CF03CA9-12F3-2821-44CF-158D6D988867}"/>
                  </a:ext>
                </a:extLst>
              </p:cNvPr>
              <p:cNvGrpSpPr/>
              <p:nvPr/>
            </p:nvGrpSpPr>
            <p:grpSpPr>
              <a:xfrm>
                <a:off x="7595960" y="4764066"/>
                <a:ext cx="1371327" cy="1296964"/>
                <a:chOff x="4203538" y="4396496"/>
                <a:chExt cx="1371327" cy="1296964"/>
              </a:xfrm>
            </p:grpSpPr>
            <p:sp>
              <p:nvSpPr>
                <p:cNvPr id="184" name="正方形/長方形 183">
                  <a:extLst>
                    <a:ext uri="{FF2B5EF4-FFF2-40B4-BE49-F238E27FC236}">
                      <a16:creationId xmlns:a16="http://schemas.microsoft.com/office/drawing/2014/main" id="{04854528-240B-0B7D-9D4C-97822E0CADA7}"/>
                    </a:ext>
                  </a:extLst>
                </p:cNvPr>
                <p:cNvSpPr/>
                <p:nvPr/>
              </p:nvSpPr>
              <p:spPr>
                <a:xfrm>
                  <a:off x="4203538" y="5419858"/>
                  <a:ext cx="262240" cy="273602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800"/>
                </a:p>
              </p:txBody>
            </p:sp>
            <p:sp>
              <p:nvSpPr>
                <p:cNvPr id="185" name="正方形/長方形 184">
                  <a:extLst>
                    <a:ext uri="{FF2B5EF4-FFF2-40B4-BE49-F238E27FC236}">
                      <a16:creationId xmlns:a16="http://schemas.microsoft.com/office/drawing/2014/main" id="{2B57A348-2C54-6136-4AE2-1E2829CC3A3B}"/>
                    </a:ext>
                  </a:extLst>
                </p:cNvPr>
                <p:cNvSpPr/>
                <p:nvPr/>
              </p:nvSpPr>
              <p:spPr>
                <a:xfrm>
                  <a:off x="4784909" y="4489705"/>
                  <a:ext cx="234930" cy="961111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800"/>
                </a:p>
              </p:txBody>
            </p:sp>
            <p:sp>
              <p:nvSpPr>
                <p:cNvPr id="186" name="正方形/長方形 185">
                  <a:extLst>
                    <a:ext uri="{FF2B5EF4-FFF2-40B4-BE49-F238E27FC236}">
                      <a16:creationId xmlns:a16="http://schemas.microsoft.com/office/drawing/2014/main" id="{8CB31863-FD7F-AF04-B934-31B38B72CF6F}"/>
                    </a:ext>
                  </a:extLst>
                </p:cNvPr>
                <p:cNvSpPr/>
                <p:nvPr/>
              </p:nvSpPr>
              <p:spPr>
                <a:xfrm>
                  <a:off x="5351978" y="4396496"/>
                  <a:ext cx="222887" cy="29993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800"/>
                </a:p>
              </p:txBody>
            </p:sp>
          </p:grpSp>
          <p:sp>
            <p:nvSpPr>
              <p:cNvPr id="172" name="矢印: 上向き折線 171">
                <a:extLst>
                  <a:ext uri="{FF2B5EF4-FFF2-40B4-BE49-F238E27FC236}">
                    <a16:creationId xmlns:a16="http://schemas.microsoft.com/office/drawing/2014/main" id="{B4FC37F4-FC1C-CD1B-61EA-3608FAB03FB9}"/>
                  </a:ext>
                </a:extLst>
              </p:cNvPr>
              <p:cNvSpPr/>
              <p:nvPr/>
            </p:nvSpPr>
            <p:spPr>
              <a:xfrm flipH="1">
                <a:off x="8222393" y="5382093"/>
                <a:ext cx="417928" cy="580739"/>
              </a:xfrm>
              <a:prstGeom prst="bentUpArrow">
                <a:avLst>
                  <a:gd name="adj1" fmla="val 16243"/>
                  <a:gd name="adj2" fmla="val 14650"/>
                  <a:gd name="adj3" fmla="val 17835"/>
                </a:avLst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800"/>
              </a:p>
            </p:txBody>
          </p:sp>
          <p:sp>
            <p:nvSpPr>
              <p:cNvPr id="173" name="矢印: 上向き折線 172">
                <a:extLst>
                  <a:ext uri="{FF2B5EF4-FFF2-40B4-BE49-F238E27FC236}">
                    <a16:creationId xmlns:a16="http://schemas.microsoft.com/office/drawing/2014/main" id="{F58961C8-AA88-277B-9847-35A5BCAFA7B2}"/>
                  </a:ext>
                </a:extLst>
              </p:cNvPr>
              <p:cNvSpPr/>
              <p:nvPr/>
            </p:nvSpPr>
            <p:spPr>
              <a:xfrm flipH="1" flipV="1">
                <a:off x="4057565" y="4922973"/>
                <a:ext cx="595199" cy="1051351"/>
              </a:xfrm>
              <a:prstGeom prst="bentUpArrow">
                <a:avLst>
                  <a:gd name="adj1" fmla="val 8580"/>
                  <a:gd name="adj2" fmla="val 11771"/>
                  <a:gd name="adj3" fmla="val 11311"/>
                </a:avLst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800"/>
              </a:p>
            </p:txBody>
          </p:sp>
          <p:sp>
            <p:nvSpPr>
              <p:cNvPr id="174" name="矢印: 上向き折線 173">
                <a:extLst>
                  <a:ext uri="{FF2B5EF4-FFF2-40B4-BE49-F238E27FC236}">
                    <a16:creationId xmlns:a16="http://schemas.microsoft.com/office/drawing/2014/main" id="{58AF49FF-73C1-9D4E-DFE6-093400567448}"/>
                  </a:ext>
                </a:extLst>
              </p:cNvPr>
              <p:cNvSpPr/>
              <p:nvPr/>
            </p:nvSpPr>
            <p:spPr>
              <a:xfrm flipH="1" flipV="1">
                <a:off x="9085347" y="4912678"/>
                <a:ext cx="595199" cy="1051351"/>
              </a:xfrm>
              <a:prstGeom prst="bentUpArrow">
                <a:avLst>
                  <a:gd name="adj1" fmla="val 8580"/>
                  <a:gd name="adj2" fmla="val 11771"/>
                  <a:gd name="adj3" fmla="val 11311"/>
                </a:avLst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800"/>
              </a:p>
            </p:txBody>
          </p:sp>
          <p:sp>
            <p:nvSpPr>
              <p:cNvPr id="175" name="テキスト ボックス 174">
                <a:extLst>
                  <a:ext uri="{FF2B5EF4-FFF2-40B4-BE49-F238E27FC236}">
                    <a16:creationId xmlns:a16="http://schemas.microsoft.com/office/drawing/2014/main" id="{BE6775ED-C3ED-DF84-0903-5BCEBFDCDB63}"/>
                  </a:ext>
                </a:extLst>
              </p:cNvPr>
              <p:cNvSpPr txBox="1"/>
              <p:nvPr/>
            </p:nvSpPr>
            <p:spPr>
              <a:xfrm>
                <a:off x="4312313" y="5810259"/>
                <a:ext cx="361857" cy="2220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800" b="1" dirty="0"/>
                  <a:t>P1</a:t>
                </a:r>
                <a:endParaRPr kumimoji="1" lang="ja-JP" altLang="en-US" sz="800" b="1" dirty="0"/>
              </a:p>
            </p:txBody>
          </p:sp>
          <p:sp>
            <p:nvSpPr>
              <p:cNvPr id="176" name="テキスト ボックス 175">
                <a:extLst>
                  <a:ext uri="{FF2B5EF4-FFF2-40B4-BE49-F238E27FC236}">
                    <a16:creationId xmlns:a16="http://schemas.microsoft.com/office/drawing/2014/main" id="{FCDA8C54-657B-AD3C-F093-BF58FAD27CB0}"/>
                  </a:ext>
                </a:extLst>
              </p:cNvPr>
              <p:cNvSpPr txBox="1"/>
              <p:nvPr/>
            </p:nvSpPr>
            <p:spPr>
              <a:xfrm>
                <a:off x="4889654" y="5026527"/>
                <a:ext cx="361857" cy="2220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800" b="1"/>
                  <a:t>P2</a:t>
                </a:r>
                <a:endParaRPr kumimoji="1" lang="ja-JP" altLang="en-US" sz="800" b="1"/>
              </a:p>
            </p:txBody>
          </p:sp>
          <p:sp>
            <p:nvSpPr>
              <p:cNvPr id="177" name="テキスト ボックス 176">
                <a:extLst>
                  <a:ext uri="{FF2B5EF4-FFF2-40B4-BE49-F238E27FC236}">
                    <a16:creationId xmlns:a16="http://schemas.microsoft.com/office/drawing/2014/main" id="{1A76D8F6-870E-5DD5-C6B7-3F4B5F1B8293}"/>
                  </a:ext>
                </a:extLst>
              </p:cNvPr>
              <p:cNvSpPr txBox="1"/>
              <p:nvPr/>
            </p:nvSpPr>
            <p:spPr>
              <a:xfrm>
                <a:off x="5443831" y="4796438"/>
                <a:ext cx="361857" cy="2220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800" b="1" dirty="0"/>
                  <a:t>P3</a:t>
                </a:r>
                <a:endParaRPr kumimoji="1" lang="ja-JP" altLang="en-US" sz="800" b="1" dirty="0"/>
              </a:p>
            </p:txBody>
          </p:sp>
          <p:sp>
            <p:nvSpPr>
              <p:cNvPr id="181" name="テキスト ボックス 180">
                <a:extLst>
                  <a:ext uri="{FF2B5EF4-FFF2-40B4-BE49-F238E27FC236}">
                    <a16:creationId xmlns:a16="http://schemas.microsoft.com/office/drawing/2014/main" id="{AAC2BF21-81CA-2354-766B-E73D1D708557}"/>
                  </a:ext>
                </a:extLst>
              </p:cNvPr>
              <p:cNvSpPr txBox="1"/>
              <p:nvPr/>
            </p:nvSpPr>
            <p:spPr>
              <a:xfrm>
                <a:off x="7561384" y="5796600"/>
                <a:ext cx="361857" cy="2220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800" b="1"/>
                  <a:t>P1</a:t>
                </a:r>
                <a:endParaRPr kumimoji="1" lang="ja-JP" altLang="en-US" sz="800" b="1"/>
              </a:p>
            </p:txBody>
          </p:sp>
          <p:sp>
            <p:nvSpPr>
              <p:cNvPr id="182" name="テキスト ボックス 181">
                <a:extLst>
                  <a:ext uri="{FF2B5EF4-FFF2-40B4-BE49-F238E27FC236}">
                    <a16:creationId xmlns:a16="http://schemas.microsoft.com/office/drawing/2014/main" id="{F15A86A4-DACA-5AF5-ABBA-E52038E62A83}"/>
                  </a:ext>
                </a:extLst>
              </p:cNvPr>
              <p:cNvSpPr txBox="1"/>
              <p:nvPr/>
            </p:nvSpPr>
            <p:spPr>
              <a:xfrm>
                <a:off x="8138724" y="5012867"/>
                <a:ext cx="361857" cy="2220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800" b="1"/>
                  <a:t>P2</a:t>
                </a:r>
                <a:endParaRPr kumimoji="1" lang="ja-JP" altLang="en-US" sz="800" b="1"/>
              </a:p>
            </p:txBody>
          </p:sp>
          <p:sp>
            <p:nvSpPr>
              <p:cNvPr id="183" name="テキスト ボックス 182">
                <a:extLst>
                  <a:ext uri="{FF2B5EF4-FFF2-40B4-BE49-F238E27FC236}">
                    <a16:creationId xmlns:a16="http://schemas.microsoft.com/office/drawing/2014/main" id="{8D1B6A92-6DB6-DE9F-25BF-22D78B4AABE4}"/>
                  </a:ext>
                </a:extLst>
              </p:cNvPr>
              <p:cNvSpPr txBox="1"/>
              <p:nvPr/>
            </p:nvSpPr>
            <p:spPr>
              <a:xfrm>
                <a:off x="8692903" y="4782779"/>
                <a:ext cx="361857" cy="2220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800" b="1"/>
                  <a:t>P3</a:t>
                </a:r>
                <a:endParaRPr kumimoji="1" lang="ja-JP" altLang="en-US" sz="800" b="1"/>
              </a:p>
            </p:txBody>
          </p:sp>
        </p:grpSp>
        <p:sp>
          <p:nvSpPr>
            <p:cNvPr id="190" name="正方形/長方形 189">
              <a:extLst>
                <a:ext uri="{FF2B5EF4-FFF2-40B4-BE49-F238E27FC236}">
                  <a16:creationId xmlns:a16="http://schemas.microsoft.com/office/drawing/2014/main" id="{554C5AC3-11E6-58F1-2D0E-305E47428DB7}"/>
                </a:ext>
              </a:extLst>
            </p:cNvPr>
            <p:cNvSpPr/>
            <p:nvPr/>
          </p:nvSpPr>
          <p:spPr>
            <a:xfrm>
              <a:off x="5502307" y="7450057"/>
              <a:ext cx="297832" cy="379986"/>
            </a:xfrm>
            <a:prstGeom prst="rect">
              <a:avLst/>
            </a:prstGeom>
            <a:noFill/>
            <a:ln w="19050">
              <a:solidFill>
                <a:srgbClr val="0070C0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1" name="正方形/長方形 190">
              <a:extLst>
                <a:ext uri="{FF2B5EF4-FFF2-40B4-BE49-F238E27FC236}">
                  <a16:creationId xmlns:a16="http://schemas.microsoft.com/office/drawing/2014/main" id="{1AF9E534-9C4D-89F4-E3BF-CF304ABE496B}"/>
                </a:ext>
              </a:extLst>
            </p:cNvPr>
            <p:cNvSpPr/>
            <p:nvPr/>
          </p:nvSpPr>
          <p:spPr>
            <a:xfrm>
              <a:off x="5955431" y="6758947"/>
              <a:ext cx="308250" cy="844328"/>
            </a:xfrm>
            <a:prstGeom prst="rect">
              <a:avLst/>
            </a:prstGeom>
            <a:noFill/>
            <a:ln w="19050">
              <a:solidFill>
                <a:srgbClr val="0070C0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2" name="正方形/長方形 191">
              <a:extLst>
                <a:ext uri="{FF2B5EF4-FFF2-40B4-BE49-F238E27FC236}">
                  <a16:creationId xmlns:a16="http://schemas.microsoft.com/office/drawing/2014/main" id="{D213C602-1883-271F-D4C1-B50EB94272B5}"/>
                </a:ext>
              </a:extLst>
            </p:cNvPr>
            <p:cNvSpPr/>
            <p:nvPr/>
          </p:nvSpPr>
          <p:spPr>
            <a:xfrm>
              <a:off x="6406360" y="6568819"/>
              <a:ext cx="290363" cy="287295"/>
            </a:xfrm>
            <a:prstGeom prst="rect">
              <a:avLst/>
            </a:prstGeom>
            <a:noFill/>
            <a:ln w="19050">
              <a:solidFill>
                <a:srgbClr val="0070C0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3" name="テキスト ボックス 192">
              <a:extLst>
                <a:ext uri="{FF2B5EF4-FFF2-40B4-BE49-F238E27FC236}">
                  <a16:creationId xmlns:a16="http://schemas.microsoft.com/office/drawing/2014/main" id="{2939483E-24B7-E14A-6FFD-83B6DCA83CC1}"/>
                </a:ext>
              </a:extLst>
            </p:cNvPr>
            <p:cNvSpPr txBox="1"/>
            <p:nvPr/>
          </p:nvSpPr>
          <p:spPr>
            <a:xfrm>
              <a:off x="5221178" y="6251825"/>
              <a:ext cx="1108818" cy="254139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kumimoji="1" lang="ja-JP" altLang="en-US" sz="1000" dirty="0"/>
                <a:t>パターニング</a:t>
              </a:r>
            </a:p>
          </p:txBody>
        </p:sp>
        <p:cxnSp>
          <p:nvCxnSpPr>
            <p:cNvPr id="195" name="直線矢印コネクタ 194">
              <a:extLst>
                <a:ext uri="{FF2B5EF4-FFF2-40B4-BE49-F238E27FC236}">
                  <a16:creationId xmlns:a16="http://schemas.microsoft.com/office/drawing/2014/main" id="{5A5CB222-EFDC-7F09-FF7A-F766AD5175AF}"/>
                </a:ext>
              </a:extLst>
            </p:cNvPr>
            <p:cNvCxnSpPr>
              <a:stCxn id="193" idx="2"/>
              <a:endCxn id="190" idx="0"/>
            </p:cNvCxnSpPr>
            <p:nvPr/>
          </p:nvCxnSpPr>
          <p:spPr>
            <a:xfrm flipH="1">
              <a:off x="5651223" y="6505964"/>
              <a:ext cx="124364" cy="94409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直線矢印コネクタ 195">
              <a:extLst>
                <a:ext uri="{FF2B5EF4-FFF2-40B4-BE49-F238E27FC236}">
                  <a16:creationId xmlns:a16="http://schemas.microsoft.com/office/drawing/2014/main" id="{925F0EFF-F5B6-382C-702C-2E0AE392A2D1}"/>
                </a:ext>
              </a:extLst>
            </p:cNvPr>
            <p:cNvCxnSpPr>
              <a:cxnSpLocks/>
              <a:stCxn id="193" idx="2"/>
              <a:endCxn id="191" idx="0"/>
            </p:cNvCxnSpPr>
            <p:nvPr/>
          </p:nvCxnSpPr>
          <p:spPr>
            <a:xfrm>
              <a:off x="5775587" y="6505964"/>
              <a:ext cx="333969" cy="25298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直線矢印コネクタ 198">
              <a:extLst>
                <a:ext uri="{FF2B5EF4-FFF2-40B4-BE49-F238E27FC236}">
                  <a16:creationId xmlns:a16="http://schemas.microsoft.com/office/drawing/2014/main" id="{B363F55A-A6D1-96CB-CE62-0543F639DA1C}"/>
                </a:ext>
              </a:extLst>
            </p:cNvPr>
            <p:cNvCxnSpPr>
              <a:cxnSpLocks/>
              <a:stCxn id="193" idx="2"/>
              <a:endCxn id="177" idx="1"/>
            </p:cNvCxnSpPr>
            <p:nvPr/>
          </p:nvCxnSpPr>
          <p:spPr>
            <a:xfrm>
              <a:off x="5775587" y="6505964"/>
              <a:ext cx="634992" cy="15851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直線コネクタ 206">
              <a:extLst>
                <a:ext uri="{FF2B5EF4-FFF2-40B4-BE49-F238E27FC236}">
                  <a16:creationId xmlns:a16="http://schemas.microsoft.com/office/drawing/2014/main" id="{F41770CE-3696-14A7-1365-01D044EC6886}"/>
                </a:ext>
              </a:extLst>
            </p:cNvPr>
            <p:cNvCxnSpPr>
              <a:cxnSpLocks/>
            </p:cNvCxnSpPr>
            <p:nvPr/>
          </p:nvCxnSpPr>
          <p:spPr>
            <a:xfrm>
              <a:off x="5532015" y="7732090"/>
              <a:ext cx="0" cy="68038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直線コネクタ 208">
              <a:extLst>
                <a:ext uri="{FF2B5EF4-FFF2-40B4-BE49-F238E27FC236}">
                  <a16:creationId xmlns:a16="http://schemas.microsoft.com/office/drawing/2014/main" id="{2D1ACCC9-1AAE-B2EB-3EC1-BF1D6F93B4C3}"/>
                </a:ext>
              </a:extLst>
            </p:cNvPr>
            <p:cNvCxnSpPr>
              <a:cxnSpLocks/>
            </p:cNvCxnSpPr>
            <p:nvPr/>
          </p:nvCxnSpPr>
          <p:spPr>
            <a:xfrm>
              <a:off x="5745164" y="7742516"/>
              <a:ext cx="0" cy="36825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直線コネクタ 210">
              <a:extLst>
                <a:ext uri="{FF2B5EF4-FFF2-40B4-BE49-F238E27FC236}">
                  <a16:creationId xmlns:a16="http://schemas.microsoft.com/office/drawing/2014/main" id="{031C12E1-DBA1-DF96-63BC-ECA855069820}"/>
                </a:ext>
              </a:extLst>
            </p:cNvPr>
            <p:cNvCxnSpPr>
              <a:cxnSpLocks/>
            </p:cNvCxnSpPr>
            <p:nvPr/>
          </p:nvCxnSpPr>
          <p:spPr>
            <a:xfrm>
              <a:off x="6635431" y="6719475"/>
              <a:ext cx="0" cy="149901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直線コネクタ 216">
              <a:extLst>
                <a:ext uri="{FF2B5EF4-FFF2-40B4-BE49-F238E27FC236}">
                  <a16:creationId xmlns:a16="http://schemas.microsoft.com/office/drawing/2014/main" id="{D55385D8-CAC7-681B-719B-4BC9E37D013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138096" y="7725023"/>
              <a:ext cx="2" cy="68745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直線矢印コネクタ 217">
              <a:extLst>
                <a:ext uri="{FF2B5EF4-FFF2-40B4-BE49-F238E27FC236}">
                  <a16:creationId xmlns:a16="http://schemas.microsoft.com/office/drawing/2014/main" id="{8DD39377-9600-06B7-A03E-AB90EBB71B5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542661" y="8362004"/>
              <a:ext cx="2595435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 w="sm" len="med"/>
              <a:tailEnd type="arrow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直線矢印コネクタ 220">
              <a:extLst>
                <a:ext uri="{FF2B5EF4-FFF2-40B4-BE49-F238E27FC236}">
                  <a16:creationId xmlns:a16="http://schemas.microsoft.com/office/drawing/2014/main" id="{B1823FC5-01FB-DA8B-5C46-FB799A566E3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542931" y="8192118"/>
              <a:ext cx="108488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 w="sm" len="med"/>
              <a:tailEnd type="arrow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3" name="グループ化 232">
              <a:extLst>
                <a:ext uri="{FF2B5EF4-FFF2-40B4-BE49-F238E27FC236}">
                  <a16:creationId xmlns:a16="http://schemas.microsoft.com/office/drawing/2014/main" id="{DD5F60B5-112A-88BA-3944-F22710531B2B}"/>
                </a:ext>
              </a:extLst>
            </p:cNvPr>
            <p:cNvGrpSpPr/>
            <p:nvPr/>
          </p:nvGrpSpPr>
          <p:grpSpPr>
            <a:xfrm rot="10800000">
              <a:off x="5345906" y="8043748"/>
              <a:ext cx="596665" cy="1315"/>
              <a:chOff x="5345906" y="8127319"/>
              <a:chExt cx="596665" cy="1315"/>
            </a:xfrm>
          </p:grpSpPr>
          <p:cxnSp>
            <p:nvCxnSpPr>
              <p:cNvPr id="228" name="直線矢印コネクタ 227">
                <a:extLst>
                  <a:ext uri="{FF2B5EF4-FFF2-40B4-BE49-F238E27FC236}">
                    <a16:creationId xmlns:a16="http://schemas.microsoft.com/office/drawing/2014/main" id="{D3F3A96E-91AF-CB09-0642-16E9577C704F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 flipV="1">
                <a:off x="5510578" y="8127319"/>
                <a:ext cx="394154" cy="1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sm" len="med"/>
                <a:tailEnd type="non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直線矢印コネクタ 222">
                <a:extLst>
                  <a:ext uri="{FF2B5EF4-FFF2-40B4-BE49-F238E27FC236}">
                    <a16:creationId xmlns:a16="http://schemas.microsoft.com/office/drawing/2014/main" id="{6ACA78E2-19F2-8BB2-1F32-9ECF9648427A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5746612" y="8127319"/>
                <a:ext cx="195959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sm" len="med"/>
                <a:tailEnd type="arrow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直線矢印コネクタ 224">
                <a:extLst>
                  <a:ext uri="{FF2B5EF4-FFF2-40B4-BE49-F238E27FC236}">
                    <a16:creationId xmlns:a16="http://schemas.microsoft.com/office/drawing/2014/main" id="{DCA03AC5-CFE4-3646-3214-28A2DE6E4E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45906" y="8128634"/>
                <a:ext cx="198587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sm" len="med"/>
                <a:tailEnd type="arrow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4" name="テキスト ボックス 233">
              <a:extLst>
                <a:ext uri="{FF2B5EF4-FFF2-40B4-BE49-F238E27FC236}">
                  <a16:creationId xmlns:a16="http://schemas.microsoft.com/office/drawing/2014/main" id="{8F3D816A-77E5-13C0-BDED-43F163E97C59}"/>
                </a:ext>
              </a:extLst>
            </p:cNvPr>
            <p:cNvSpPr txBox="1"/>
            <p:nvPr/>
          </p:nvSpPr>
          <p:spPr>
            <a:xfrm>
              <a:off x="5228380" y="6191435"/>
              <a:ext cx="5155559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kumimoji="1" lang="ja-JP" altLang="en-US" sz="1600" dirty="0">
                  <a:solidFill>
                    <a:schemeClr val="tx1"/>
                  </a:solidFill>
                </a:rPr>
                <a:t>パターニング加工図</a:t>
              </a:r>
              <a:endParaRPr kumimoji="1" lang="en-US" altLang="ja-JP" sz="1600" dirty="0">
                <a:solidFill>
                  <a:schemeClr val="tx1"/>
                </a:solidFill>
              </a:endParaRPr>
            </a:p>
          </p:txBody>
        </p:sp>
        <p:sp>
          <p:nvSpPr>
            <p:cNvPr id="238" name="テキスト ボックス 237">
              <a:extLst>
                <a:ext uri="{FF2B5EF4-FFF2-40B4-BE49-F238E27FC236}">
                  <a16:creationId xmlns:a16="http://schemas.microsoft.com/office/drawing/2014/main" id="{970F7BD9-2BAB-8D5A-D5BE-EC57FE638817}"/>
                </a:ext>
              </a:extLst>
            </p:cNvPr>
            <p:cNvSpPr txBox="1"/>
            <p:nvPr/>
          </p:nvSpPr>
          <p:spPr>
            <a:xfrm>
              <a:off x="4664259" y="7914929"/>
              <a:ext cx="7697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00" b="1" dirty="0">
                  <a:latin typeface="+mn-ea"/>
                </a:rPr>
                <a:t>&lt;0.05mm</a:t>
              </a:r>
              <a:endParaRPr kumimoji="1" lang="ja-JP" altLang="en-US" sz="1000" b="1" dirty="0">
                <a:latin typeface="+mn-ea"/>
              </a:endParaRPr>
            </a:p>
          </p:txBody>
        </p:sp>
        <p:sp>
          <p:nvSpPr>
            <p:cNvPr id="244" name="テキスト ボックス 243">
              <a:extLst>
                <a:ext uri="{FF2B5EF4-FFF2-40B4-BE49-F238E27FC236}">
                  <a16:creationId xmlns:a16="http://schemas.microsoft.com/office/drawing/2014/main" id="{AD41E096-DF8D-CB51-1F99-68E41DD3FE21}"/>
                </a:ext>
              </a:extLst>
            </p:cNvPr>
            <p:cNvSpPr txBox="1"/>
            <p:nvPr/>
          </p:nvSpPr>
          <p:spPr>
            <a:xfrm>
              <a:off x="5722963" y="8010288"/>
              <a:ext cx="69602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00" b="1" dirty="0">
                  <a:latin typeface="+mn-ea"/>
                </a:rPr>
                <a:t>&lt;0.2mm</a:t>
              </a:r>
              <a:endParaRPr kumimoji="1" lang="ja-JP" altLang="en-US" sz="1000" b="1" dirty="0">
                <a:latin typeface="+mn-ea"/>
              </a:endParaRPr>
            </a:p>
          </p:txBody>
        </p:sp>
        <p:sp>
          <p:nvSpPr>
            <p:cNvPr id="245" name="テキスト ボックス 244">
              <a:extLst>
                <a:ext uri="{FF2B5EF4-FFF2-40B4-BE49-F238E27FC236}">
                  <a16:creationId xmlns:a16="http://schemas.microsoft.com/office/drawing/2014/main" id="{16E6F2E8-887B-70B5-332D-1476553C01AB}"/>
                </a:ext>
              </a:extLst>
            </p:cNvPr>
            <p:cNvSpPr txBox="1"/>
            <p:nvPr/>
          </p:nvSpPr>
          <p:spPr>
            <a:xfrm>
              <a:off x="6463805" y="8178524"/>
              <a:ext cx="65755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00" b="1" dirty="0">
                  <a:latin typeface="+mn-ea"/>
                </a:rPr>
                <a:t>3~5mm</a:t>
              </a:r>
              <a:endParaRPr kumimoji="1" lang="ja-JP" altLang="en-US" sz="1000" b="1" dirty="0">
                <a:latin typeface="+mn-ea"/>
              </a:endParaRPr>
            </a:p>
          </p:txBody>
        </p:sp>
      </p:grpSp>
      <p:grpSp>
        <p:nvGrpSpPr>
          <p:cNvPr id="254" name="グループ化 253">
            <a:extLst>
              <a:ext uri="{FF2B5EF4-FFF2-40B4-BE49-F238E27FC236}">
                <a16:creationId xmlns:a16="http://schemas.microsoft.com/office/drawing/2014/main" id="{259F2BCC-0C1E-3B60-9EC9-905E8C42D72F}"/>
              </a:ext>
            </a:extLst>
          </p:cNvPr>
          <p:cNvGrpSpPr/>
          <p:nvPr/>
        </p:nvGrpSpPr>
        <p:grpSpPr>
          <a:xfrm>
            <a:off x="5410200" y="8479274"/>
            <a:ext cx="5092685" cy="3679842"/>
            <a:chOff x="5410200" y="8479274"/>
            <a:chExt cx="5092685" cy="3679842"/>
          </a:xfrm>
        </p:grpSpPr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F1E73209-358B-E260-6EB3-F94DBA5D7549}"/>
                </a:ext>
              </a:extLst>
            </p:cNvPr>
            <p:cNvGrpSpPr/>
            <p:nvPr/>
          </p:nvGrpSpPr>
          <p:grpSpPr>
            <a:xfrm>
              <a:off x="5410200" y="8479274"/>
              <a:ext cx="5092685" cy="3679842"/>
              <a:chOff x="5429236" y="8179864"/>
              <a:chExt cx="5092685" cy="3679842"/>
            </a:xfrm>
          </p:grpSpPr>
          <p:pic>
            <p:nvPicPr>
              <p:cNvPr id="21" name="図 20">
                <a:extLst>
                  <a:ext uri="{FF2B5EF4-FFF2-40B4-BE49-F238E27FC236}">
                    <a16:creationId xmlns:a16="http://schemas.microsoft.com/office/drawing/2014/main" id="{74F6E803-3945-6AA4-FD94-9CE6C5FF8A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447939" y="8522896"/>
                <a:ext cx="5073982" cy="3090589"/>
              </a:xfrm>
              <a:prstGeom prst="rect">
                <a:avLst/>
              </a:prstGeom>
            </p:spPr>
          </p:pic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1E24A6FB-B6BC-B07E-B75B-B7BA858A7BD5}"/>
                  </a:ext>
                </a:extLst>
              </p:cNvPr>
              <p:cNvSpPr txBox="1"/>
              <p:nvPr/>
            </p:nvSpPr>
            <p:spPr>
              <a:xfrm>
                <a:off x="5429236" y="11613485"/>
                <a:ext cx="4973751" cy="2462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108000" lvl="1">
                  <a:buClr>
                    <a:schemeClr val="tx2"/>
                  </a:buClr>
                  <a:buSzPct val="100000"/>
                </a:pPr>
                <a:r>
                  <a:rPr kumimoji="1" lang="en-US" altLang="ja-JP" sz="1000" dirty="0">
                    <a:solidFill>
                      <a:srgbClr val="0070C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※</a:t>
                </a:r>
                <a:r>
                  <a:rPr kumimoji="1" lang="ja-JP" altLang="en-US" sz="1000" dirty="0">
                    <a:solidFill>
                      <a:srgbClr val="0070C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上図は</a:t>
                </a:r>
                <a:r>
                  <a:rPr kumimoji="1" lang="en-US" altLang="ja-JP" sz="1000" dirty="0">
                    <a:solidFill>
                      <a:srgbClr val="0070C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1GW</a:t>
                </a:r>
                <a:r>
                  <a:rPr kumimoji="1" lang="ja-JP" altLang="en-US" sz="1000" dirty="0">
                    <a:solidFill>
                      <a:srgbClr val="0070C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級のペロブスカイト太陽電池製造工場へ装置導入した仮定し記載</a:t>
                </a:r>
                <a:endParaRPr kumimoji="1" lang="en-US" altLang="ja-JP" sz="1000" dirty="0">
                  <a:solidFill>
                    <a:srgbClr val="0070C0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87B1B5C2-E728-45EA-8078-EA25B5AEA87B}"/>
                  </a:ext>
                </a:extLst>
              </p:cNvPr>
              <p:cNvSpPr txBox="1"/>
              <p:nvPr/>
            </p:nvSpPr>
            <p:spPr>
              <a:xfrm>
                <a:off x="5532655" y="8179864"/>
                <a:ext cx="4817825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1" lang="ja-JP" altLang="en-US" sz="1600" dirty="0">
                    <a:solidFill>
                      <a:schemeClr val="tx1"/>
                    </a:solidFill>
                  </a:rPr>
                  <a:t>カーボンニュートラルへの貢献効果　</a:t>
                </a:r>
                <a:r>
                  <a:rPr kumimoji="1" lang="en-US" altLang="ja-JP" sz="1600" dirty="0">
                    <a:solidFill>
                      <a:schemeClr val="tx1"/>
                    </a:solidFill>
                  </a:rPr>
                  <a:t>CO2</a:t>
                </a:r>
                <a:r>
                  <a:rPr kumimoji="1" lang="ja-JP" altLang="en-US" sz="1600" dirty="0">
                    <a:solidFill>
                      <a:schemeClr val="tx1"/>
                    </a:solidFill>
                  </a:rPr>
                  <a:t>削減量</a:t>
                </a:r>
                <a:endParaRPr kumimoji="1" lang="en-US" altLang="ja-JP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正方形/長方形 17">
                <a:extLst>
                  <a:ext uri="{FF2B5EF4-FFF2-40B4-BE49-F238E27FC236}">
                    <a16:creationId xmlns:a16="http://schemas.microsoft.com/office/drawing/2014/main" id="{48C95B41-AE2C-6088-51DC-A155B1B66DCF}"/>
                  </a:ext>
                </a:extLst>
              </p:cNvPr>
              <p:cNvSpPr/>
              <p:nvPr/>
            </p:nvSpPr>
            <p:spPr>
              <a:xfrm>
                <a:off x="8708745" y="8518202"/>
                <a:ext cx="903514" cy="3108306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252" name="直線矢印コネクタ 251">
              <a:extLst>
                <a:ext uri="{FF2B5EF4-FFF2-40B4-BE49-F238E27FC236}">
                  <a16:creationId xmlns:a16="http://schemas.microsoft.com/office/drawing/2014/main" id="{BD21CA5E-FAC0-27D2-BE9D-EBC43692D1FC}"/>
                </a:ext>
              </a:extLst>
            </p:cNvPr>
            <p:cNvCxnSpPr/>
            <p:nvPr/>
          </p:nvCxnSpPr>
          <p:spPr>
            <a:xfrm flipH="1">
              <a:off x="9572519" y="11762140"/>
              <a:ext cx="409681" cy="0"/>
            </a:xfrm>
            <a:prstGeom prst="straightConnector1">
              <a:avLst/>
            </a:prstGeom>
            <a:ln w="63500">
              <a:solidFill>
                <a:schemeClr val="accent1"/>
              </a:solidFill>
              <a:headEnd type="none"/>
              <a:tailEnd type="stealth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3" name="テキスト ボックス 252">
              <a:extLst>
                <a:ext uri="{FF2B5EF4-FFF2-40B4-BE49-F238E27FC236}">
                  <a16:creationId xmlns:a16="http://schemas.microsoft.com/office/drawing/2014/main" id="{24395EE6-2C95-F163-C9EE-3F7FE77735C5}"/>
                </a:ext>
              </a:extLst>
            </p:cNvPr>
            <p:cNvSpPr txBox="1"/>
            <p:nvPr/>
          </p:nvSpPr>
          <p:spPr>
            <a:xfrm>
              <a:off x="9315383" y="11432725"/>
              <a:ext cx="105156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200" b="1" dirty="0">
                  <a:solidFill>
                    <a:schemeClr val="accent1"/>
                  </a:solidFill>
                </a:rPr>
                <a:t>25%</a:t>
              </a:r>
              <a:r>
                <a:rPr kumimoji="1" lang="ja-JP" altLang="en-US" sz="1200" b="1" dirty="0">
                  <a:solidFill>
                    <a:schemeClr val="accent1"/>
                  </a:solidFill>
                </a:rPr>
                <a:t>減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8243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270</Words>
  <Application>Microsoft Office PowerPoint</Application>
  <PresentationFormat>ユーザー設定</PresentationFormat>
  <Paragraphs>49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2025-06-26T10:07:51Z</dcterms:created>
  <dcterms:modified xsi:type="dcterms:W3CDTF">2025-07-03T06:27:16Z</dcterms:modified>
</cp:coreProperties>
</file>