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0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1924" y="32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41300" y="601133"/>
            <a:ext cx="1412400" cy="1782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水素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556422" y="676906"/>
            <a:ext cx="905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本同時に</a:t>
            </a:r>
            <a:r>
              <a:rPr kumimoji="1"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29.4MPa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の水素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充填を可能にする充填システム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84155" y="4263635"/>
            <a:ext cx="9229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株式会社ミライト・ワンは</a:t>
            </a:r>
            <a:r>
              <a:rPr lang="ja-JP" altLang="en-US" sz="2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創業以来、</a:t>
            </a:r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通信インフラ設備構築を主軸</a:t>
            </a:r>
            <a:r>
              <a:rPr lang="ja-JP" altLang="en-US" sz="2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に</a:t>
            </a:r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多種多様</a:t>
            </a:r>
            <a:r>
              <a:rPr lang="ja-JP" altLang="en-US" sz="2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な施工をしてきました</a:t>
            </a:r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。現在はこの技術を活かし、</a:t>
            </a:r>
            <a:r>
              <a:rPr lang="ja-JP" altLang="en-US" sz="2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カーボンニュートラルを目的に、太陽光発電設備や水素燃料電池の設置工事、また新規分野として水素販売事業も</a:t>
            </a:r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進めています。</a:t>
            </a:r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1535801" y="9319337"/>
            <a:ext cx="5278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・国内初の</a:t>
            </a:r>
            <a:r>
              <a:rPr kumimoji="1" lang="en-US" altLang="ja-JP" sz="2800" b="1" dirty="0"/>
              <a:t>29.4MPa</a:t>
            </a:r>
            <a:r>
              <a:rPr kumimoji="1" lang="ja-JP" altLang="en-US" sz="2800" b="1" dirty="0"/>
              <a:t>対応、温度制御式</a:t>
            </a:r>
            <a:r>
              <a:rPr kumimoji="1" lang="en-US" altLang="ja-JP" sz="2800" b="1" dirty="0"/>
              <a:t>10</a:t>
            </a:r>
            <a:r>
              <a:rPr kumimoji="1" lang="ja-JP" altLang="en-US" sz="2800" b="1" dirty="0"/>
              <a:t>本多連型充填システム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・通常</a:t>
            </a:r>
            <a:r>
              <a:rPr kumimoji="1" lang="en-US" altLang="ja-JP" sz="2800" b="1" dirty="0"/>
              <a:t>1</a:t>
            </a:r>
            <a:r>
              <a:rPr kumimoji="1" lang="ja-JP" altLang="en-US" sz="2800" b="1" dirty="0"/>
              <a:t>本ずつ充填すると約</a:t>
            </a:r>
            <a:r>
              <a:rPr kumimoji="1" lang="en-US" altLang="ja-JP" sz="2800" b="1" dirty="0"/>
              <a:t>120</a:t>
            </a:r>
            <a:r>
              <a:rPr kumimoji="1" lang="ja-JP" altLang="en-US" sz="2800" b="1" dirty="0"/>
              <a:t>分かかる水素充填。</a:t>
            </a:r>
            <a:r>
              <a:rPr kumimoji="1" lang="en-US" altLang="ja-JP" sz="2800" b="1" dirty="0"/>
              <a:t>10</a:t>
            </a:r>
            <a:r>
              <a:rPr kumimoji="1" lang="ja-JP" altLang="en-US" sz="2800" b="1" dirty="0"/>
              <a:t>本多連で効率的に実施することで、約</a:t>
            </a:r>
            <a:r>
              <a:rPr kumimoji="1" lang="en-US" altLang="ja-JP" sz="2800" b="1" dirty="0"/>
              <a:t>75</a:t>
            </a:r>
            <a:r>
              <a:rPr kumimoji="1" lang="ja-JP" altLang="en-US" sz="2800" b="1" dirty="0"/>
              <a:t>分と</a:t>
            </a:r>
            <a:r>
              <a:rPr kumimoji="1" lang="en-US" altLang="ja-JP" sz="2800" b="1" dirty="0"/>
              <a:t>1.6</a:t>
            </a:r>
            <a:r>
              <a:rPr kumimoji="1" lang="ja-JP" altLang="en-US" sz="2800" b="1" dirty="0"/>
              <a:t>倍の速度で充填完了。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653700" y="2558593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株式会社ミライト・ワン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77566"/>
            <a:ext cx="7009004" cy="5237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694072" y="3492842"/>
            <a:ext cx="69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大阪拠点：大阪府吹田市広芝町</a:t>
            </a:r>
            <a:r>
              <a:rPr kumimoji="1" lang="en-US" altLang="ja-JP" sz="2400" b="1" dirty="0"/>
              <a:t>5-23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dirty="0"/>
              <a:t>令和７年５月７日時点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535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・配送業における自転車、バイク等での水素利活用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・災害時の水素ドローンの活用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・高齢者用の車いすやシニアカーの水素化など</a:t>
            </a:r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66D3082B-E7BD-4183-979C-66FF88D474DE}"/>
              </a:ext>
            </a:extLst>
          </p:cNvPr>
          <p:cNvSpPr/>
          <p:nvPr/>
        </p:nvSpPr>
        <p:spPr>
          <a:xfrm rot="16200000">
            <a:off x="3195897" y="7221616"/>
            <a:ext cx="986853" cy="548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下 49">
            <a:extLst>
              <a:ext uri="{FF2B5EF4-FFF2-40B4-BE49-F238E27FC236}">
                <a16:creationId xmlns:a16="http://schemas.microsoft.com/office/drawing/2014/main" id="{BBF29C8E-BEC8-4893-A3BD-74D2267F7AA3}"/>
              </a:ext>
            </a:extLst>
          </p:cNvPr>
          <p:cNvSpPr/>
          <p:nvPr/>
        </p:nvSpPr>
        <p:spPr>
          <a:xfrm rot="16200000">
            <a:off x="6333331" y="7221617"/>
            <a:ext cx="986853" cy="548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F6EBB16-872C-4AF3-8A02-F40EAD622307}"/>
              </a:ext>
            </a:extLst>
          </p:cNvPr>
          <p:cNvSpPr txBox="1"/>
          <p:nvPr/>
        </p:nvSpPr>
        <p:spPr>
          <a:xfrm>
            <a:off x="7023310" y="9444611"/>
            <a:ext cx="3199681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カーボンニュートラルへの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貢献効果　</a:t>
            </a:r>
            <a:r>
              <a:rPr kumimoji="1" lang="en-US" altLang="ja-JP" dirty="0">
                <a:solidFill>
                  <a:schemeClr val="tx1"/>
                </a:solidFill>
              </a:rPr>
              <a:t>CO2</a:t>
            </a:r>
            <a:r>
              <a:rPr kumimoji="1" lang="ja-JP" altLang="en-US" dirty="0">
                <a:solidFill>
                  <a:schemeClr val="tx1"/>
                </a:solidFill>
              </a:rPr>
              <a:t>削減量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水素燃料電池製品にて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zh-TW" altLang="en-US" dirty="0">
                <a:solidFill>
                  <a:schemeClr val="tx1"/>
                </a:solidFill>
              </a:rPr>
              <a:t>年間</a:t>
            </a:r>
            <a:r>
              <a:rPr kumimoji="1" lang="en-US" altLang="ja-JP" dirty="0">
                <a:solidFill>
                  <a:schemeClr val="tx1"/>
                </a:solidFill>
              </a:rPr>
              <a:t>420</a:t>
            </a:r>
            <a:r>
              <a:rPr kumimoji="1" lang="ja-JP" altLang="en-US" dirty="0">
                <a:solidFill>
                  <a:schemeClr val="tx1"/>
                </a:solidFill>
              </a:rPr>
              <a:t>本の</a:t>
            </a:r>
            <a:r>
              <a:rPr kumimoji="1" lang="zh-TW" altLang="en-US" dirty="0">
                <a:solidFill>
                  <a:schemeClr val="tx1"/>
                </a:solidFill>
              </a:rPr>
              <a:t>水素容器</a:t>
            </a:r>
            <a:r>
              <a:rPr kumimoji="1" lang="ja-JP" altLang="en-US" dirty="0">
                <a:solidFill>
                  <a:schemeClr val="tx1"/>
                </a:solidFill>
              </a:rPr>
              <a:t>を消費した場合、</a:t>
            </a:r>
            <a:r>
              <a:rPr kumimoji="1" lang="en-US" altLang="ja-JP" dirty="0">
                <a:solidFill>
                  <a:schemeClr val="tx1"/>
                </a:solidFill>
              </a:rPr>
              <a:t>0.288 t-CO2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dirty="0">
                <a:solidFill>
                  <a:schemeClr val="tx1"/>
                </a:solidFill>
              </a:rPr>
              <a:t>※</a:t>
            </a:r>
            <a:r>
              <a:rPr kumimoji="1" lang="ja-JP" altLang="en-US" dirty="0">
                <a:solidFill>
                  <a:schemeClr val="tx1"/>
                </a:solidFill>
              </a:rPr>
              <a:t>比較対象バッテリー製品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図 13" descr="建物, 屋内, 座る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425C7297-0D49-4F0A-A260-9F02F288D6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3291" y="6198660"/>
            <a:ext cx="2289501" cy="2594637"/>
          </a:xfrm>
          <a:prstGeom prst="rect">
            <a:avLst/>
          </a:prstGeom>
        </p:spPr>
      </p:pic>
      <p:pic>
        <p:nvPicPr>
          <p:cNvPr id="16" name="図 15" descr="屋内, 建物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F550BCA6-58DB-4E08-B087-861CA2AD2B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0724" y="6425077"/>
            <a:ext cx="2593373" cy="2141803"/>
          </a:xfrm>
          <a:prstGeom prst="rect">
            <a:avLst/>
          </a:prstGeom>
        </p:spPr>
      </p:pic>
      <p:pic>
        <p:nvPicPr>
          <p:cNvPr id="18" name="図 17" descr="建物, 屋外, 駐車場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D8727751-B9A2-4DE1-8F32-B3E9BA79A1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518" y="6198659"/>
            <a:ext cx="1604839" cy="2594638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963EF52-F62F-4E12-9ACF-F6A7CC119216}"/>
              </a:ext>
            </a:extLst>
          </p:cNvPr>
          <p:cNvSpPr txBox="1"/>
          <p:nvPr/>
        </p:nvSpPr>
        <p:spPr>
          <a:xfrm>
            <a:off x="1628220" y="8871651"/>
            <a:ext cx="16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制御システム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8050555-5D74-4447-AB7F-DBB41EC44792}"/>
              </a:ext>
            </a:extLst>
          </p:cNvPr>
          <p:cNvSpPr txBox="1"/>
          <p:nvPr/>
        </p:nvSpPr>
        <p:spPr>
          <a:xfrm>
            <a:off x="4423324" y="8871651"/>
            <a:ext cx="16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水素圧縮装置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DFE621B-8D12-4D4D-9662-DD1FBE2A795E}"/>
              </a:ext>
            </a:extLst>
          </p:cNvPr>
          <p:cNvSpPr txBox="1"/>
          <p:nvPr/>
        </p:nvSpPr>
        <p:spPr>
          <a:xfrm>
            <a:off x="7712693" y="8871651"/>
            <a:ext cx="16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水素充填架台</a:t>
            </a:r>
          </a:p>
        </p:txBody>
      </p:sp>
    </p:spTree>
    <p:extLst>
      <p:ext uri="{BB962C8B-B14F-4D97-AF65-F5344CB8AC3E}">
        <p14:creationId xmlns:p14="http://schemas.microsoft.com/office/powerpoint/2010/main" val="228334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274</Words>
  <Application>Microsoft Office PowerPoint</Application>
  <PresentationFormat>ユーザー設定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Montserrat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2025-06-26T10:01:55Z</dcterms:created>
  <dcterms:modified xsi:type="dcterms:W3CDTF">2025-07-03T06:16:50Z</dcterms:modified>
</cp:coreProperties>
</file>