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5" r:id="rId2"/>
  </p:sldIdLst>
  <p:sldSz cx="10691813" cy="1511935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76C8BC-7F7F-48CC-ADEF-D1A203BB008E}" v="2" dt="2025-05-02T03:23:23.5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37" d="100"/>
          <a:sy n="37" d="100"/>
        </p:scale>
        <p:origin x="1924" y="32"/>
      </p:cViewPr>
      <p:guideLst>
        <p:guide orient="horz" pos="476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45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990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46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80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45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300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29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128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889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241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38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48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kumimoji="1"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EE44540-90EF-458D-BA84-DE2A6C49202B}"/>
              </a:ext>
            </a:extLst>
          </p:cNvPr>
          <p:cNvSpPr txBox="1"/>
          <p:nvPr/>
        </p:nvSpPr>
        <p:spPr>
          <a:xfrm>
            <a:off x="125127" y="77002"/>
            <a:ext cx="9719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/>
              <a:t>おおさかカーボンニュートラルビジネスネットワーク会員企業</a:t>
            </a:r>
            <a:endParaRPr kumimoji="1" lang="ja-JP" altLang="en-US" sz="240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115B290-6D51-40E9-9512-39B20C627EA0}"/>
              </a:ext>
            </a:extLst>
          </p:cNvPr>
          <p:cNvSpPr/>
          <p:nvPr/>
        </p:nvSpPr>
        <p:spPr>
          <a:xfrm>
            <a:off x="241300" y="601133"/>
            <a:ext cx="1412400" cy="178215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リサイ</a:t>
            </a:r>
            <a:endParaRPr kumimoji="1" lang="en-US" altLang="ja-JP" sz="2800" b="1" dirty="0"/>
          </a:p>
          <a:p>
            <a:pPr algn="ctr"/>
            <a:r>
              <a:rPr kumimoji="1" lang="ja-JP" altLang="en-US" sz="2800" b="1" dirty="0"/>
              <a:t>クル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063834D-B00F-43C8-985D-1A1C2D0BFB8E}"/>
              </a:ext>
            </a:extLst>
          </p:cNvPr>
          <p:cNvSpPr txBox="1"/>
          <p:nvPr/>
        </p:nvSpPr>
        <p:spPr>
          <a:xfrm>
            <a:off x="1817213" y="676906"/>
            <a:ext cx="8702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廃棄貝殻を原材料に活用した</a:t>
            </a:r>
            <a:endParaRPr kumimoji="1" lang="en-US" altLang="ja-JP" sz="4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エコプラスチック「</a:t>
            </a:r>
            <a:r>
              <a:rPr kumimoji="1" lang="en-US" altLang="ja-JP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SHELLTEC</a:t>
            </a:r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F636FCA-5910-4E7F-BED1-902ED327F9CC}"/>
              </a:ext>
            </a:extLst>
          </p:cNvPr>
          <p:cNvSpPr/>
          <p:nvPr/>
        </p:nvSpPr>
        <p:spPr>
          <a:xfrm>
            <a:off x="260273" y="4126596"/>
            <a:ext cx="1066800" cy="180727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会社</a:t>
            </a:r>
            <a:endParaRPr kumimoji="1" lang="en-US" altLang="ja-JP" sz="2400" b="1" dirty="0"/>
          </a:p>
          <a:p>
            <a:pPr algn="ctr"/>
            <a:r>
              <a:rPr kumimoji="1" lang="ja-JP" altLang="en-US" sz="2400" b="1" dirty="0"/>
              <a:t>紹介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365A124-1A3E-40E1-BF72-B2E415DBDBB7}"/>
              </a:ext>
            </a:extLst>
          </p:cNvPr>
          <p:cNvSpPr/>
          <p:nvPr/>
        </p:nvSpPr>
        <p:spPr>
          <a:xfrm>
            <a:off x="241300" y="4100994"/>
            <a:ext cx="10337800" cy="183287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27461AB-D926-48BE-91A7-118A36BD532B}"/>
              </a:ext>
            </a:extLst>
          </p:cNvPr>
          <p:cNvSpPr/>
          <p:nvPr/>
        </p:nvSpPr>
        <p:spPr>
          <a:xfrm>
            <a:off x="1621017" y="635620"/>
            <a:ext cx="8909989" cy="171728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97FC27A-9BEF-4B35-A57D-7C75726647C4}"/>
              </a:ext>
            </a:extLst>
          </p:cNvPr>
          <p:cNvSpPr txBox="1"/>
          <p:nvPr/>
        </p:nvSpPr>
        <p:spPr>
          <a:xfrm>
            <a:off x="1384155" y="4263635"/>
            <a:ext cx="92297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廃棄される貝殻やプラスチックなどを再資源化し、環境と共生する製品づくりに挑む素材開発企業です。日用品や防災用品などの多様なプロダクトを展開。素材から社会課題にアプローチすることで、未来に続くものづくりを実践しています。</a:t>
            </a:r>
            <a:endParaRPr kumimoji="1" lang="en-US" altLang="ja-JP" sz="2400" b="1" dirty="0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A459186A-78F0-4F10-8F81-744BCCAA2BB4}"/>
              </a:ext>
            </a:extLst>
          </p:cNvPr>
          <p:cNvSpPr/>
          <p:nvPr/>
        </p:nvSpPr>
        <p:spPr>
          <a:xfrm>
            <a:off x="241299" y="6067331"/>
            <a:ext cx="1085773" cy="61257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技術</a:t>
            </a:r>
            <a:endParaRPr kumimoji="1" lang="en-US" altLang="ja-JP" sz="2400" b="1" dirty="0"/>
          </a:p>
          <a:p>
            <a:pPr algn="ctr"/>
            <a:r>
              <a:rPr kumimoji="1" lang="ja-JP" altLang="en-US" sz="2400" b="1" dirty="0"/>
              <a:t>詳細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9279C9B2-87B9-4ADB-A815-A22ECABFDB52}"/>
              </a:ext>
            </a:extLst>
          </p:cNvPr>
          <p:cNvSpPr/>
          <p:nvPr/>
        </p:nvSpPr>
        <p:spPr>
          <a:xfrm>
            <a:off x="241300" y="6041730"/>
            <a:ext cx="10337800" cy="615265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58ADCD66-071B-4168-8336-81C001AD3B40}"/>
              </a:ext>
            </a:extLst>
          </p:cNvPr>
          <p:cNvSpPr txBox="1"/>
          <p:nvPr/>
        </p:nvSpPr>
        <p:spPr>
          <a:xfrm>
            <a:off x="4350125" y="6313701"/>
            <a:ext cx="598404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廃棄ホタテ貝殻を原材料に活用することで、</a:t>
            </a:r>
            <a:r>
              <a:rPr kumimoji="1" lang="en-US" altLang="ja-JP" sz="2800" b="1" dirty="0"/>
              <a:t>CO2</a:t>
            </a:r>
            <a:r>
              <a:rPr kumimoji="1" lang="ja-JP" altLang="en-US" sz="2800" b="1" dirty="0"/>
              <a:t>排出量を最大３６％削減したエコプラスチック </a:t>
            </a:r>
            <a:r>
              <a:rPr kumimoji="1" lang="en-US" altLang="ja-JP" sz="2800" b="1" dirty="0"/>
              <a:t>SHELLTEC</a:t>
            </a:r>
            <a:r>
              <a:rPr kumimoji="1" lang="ja-JP" altLang="en-US" sz="2800" b="1"/>
              <a:t>を開発。地域の社会課題解決と未来に続くものづくりを目指して</a:t>
            </a:r>
            <a:r>
              <a:rPr kumimoji="1" lang="ja-JP" altLang="en-US" sz="2800" b="1" dirty="0"/>
              <a:t>います。</a:t>
            </a: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4C0BF7AA-2167-4541-87A6-607C263639BE}"/>
              </a:ext>
            </a:extLst>
          </p:cNvPr>
          <p:cNvSpPr/>
          <p:nvPr/>
        </p:nvSpPr>
        <p:spPr>
          <a:xfrm>
            <a:off x="231143" y="2467407"/>
            <a:ext cx="1412400" cy="9215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会社名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2C934109-4DC7-4C1B-BBE4-2B7B6D93D14B}"/>
              </a:ext>
            </a:extLst>
          </p:cNvPr>
          <p:cNvSpPr/>
          <p:nvPr/>
        </p:nvSpPr>
        <p:spPr>
          <a:xfrm>
            <a:off x="1621017" y="2495659"/>
            <a:ext cx="8909988" cy="8563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BA129DB4-7048-4CFE-8CC3-895E3271CC26}"/>
              </a:ext>
            </a:extLst>
          </p:cNvPr>
          <p:cNvSpPr txBox="1"/>
          <p:nvPr/>
        </p:nvSpPr>
        <p:spPr>
          <a:xfrm>
            <a:off x="1653700" y="2558593"/>
            <a:ext cx="8887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/>
              <a:t>甲子化学工業株式会社</a:t>
            </a:r>
            <a:endParaRPr kumimoji="1" lang="en-US" altLang="ja-JP" sz="3600" b="1" dirty="0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2039EEE3-35F8-4B71-8962-E642A02257D2}"/>
              </a:ext>
            </a:extLst>
          </p:cNvPr>
          <p:cNvSpPr/>
          <p:nvPr/>
        </p:nvSpPr>
        <p:spPr>
          <a:xfrm>
            <a:off x="231143" y="3442182"/>
            <a:ext cx="3290858" cy="5847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本社・大阪の拠点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163592EF-D567-488F-A146-CD9C2C4AD6C6}"/>
              </a:ext>
            </a:extLst>
          </p:cNvPr>
          <p:cNvSpPr/>
          <p:nvPr/>
        </p:nvSpPr>
        <p:spPr>
          <a:xfrm>
            <a:off x="3522001" y="3477566"/>
            <a:ext cx="7009004" cy="52379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1EC5251-42A1-497F-AA9C-C80FBB0B566E}"/>
              </a:ext>
            </a:extLst>
          </p:cNvPr>
          <p:cNvSpPr txBox="1"/>
          <p:nvPr/>
        </p:nvSpPr>
        <p:spPr>
          <a:xfrm>
            <a:off x="3539129" y="3531470"/>
            <a:ext cx="6997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/>
              <a:t>東大阪市</a:t>
            </a:r>
            <a:endParaRPr kumimoji="1" lang="en-US" altLang="ja-JP" sz="2400" b="1" dirty="0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35DB722F-FF24-443B-B6AB-FD787D3915D6}"/>
              </a:ext>
            </a:extLst>
          </p:cNvPr>
          <p:cNvSpPr/>
          <p:nvPr/>
        </p:nvSpPr>
        <p:spPr>
          <a:xfrm>
            <a:off x="231142" y="12301835"/>
            <a:ext cx="5732873" cy="52924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期待する技術の活用方法・連携先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79ADCB95-D10C-4CAA-8E72-EAD2E2809CC7}"/>
              </a:ext>
            </a:extLst>
          </p:cNvPr>
          <p:cNvSpPr/>
          <p:nvPr/>
        </p:nvSpPr>
        <p:spPr>
          <a:xfrm>
            <a:off x="241299" y="12307041"/>
            <a:ext cx="5722716" cy="273530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0515E507-29CF-46C9-A3F9-2FA025DD86CB}"/>
              </a:ext>
            </a:extLst>
          </p:cNvPr>
          <p:cNvSpPr txBox="1"/>
          <p:nvPr/>
        </p:nvSpPr>
        <p:spPr>
          <a:xfrm>
            <a:off x="6848269" y="14744925"/>
            <a:ext cx="3843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000"/>
              <a:t>令和７年５月２日</a:t>
            </a:r>
            <a:r>
              <a:rPr kumimoji="1" lang="ja-JP" altLang="en-US" sz="2000" dirty="0"/>
              <a:t>時点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317C07BB-3F7F-4F91-9F34-638CB1CB0095}"/>
              </a:ext>
            </a:extLst>
          </p:cNvPr>
          <p:cNvSpPr/>
          <p:nvPr/>
        </p:nvSpPr>
        <p:spPr>
          <a:xfrm>
            <a:off x="6076729" y="12333317"/>
            <a:ext cx="4520286" cy="55972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問い合わせ先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E8C738BC-C855-4226-BE06-7A889DD9448B}"/>
              </a:ext>
            </a:extLst>
          </p:cNvPr>
          <p:cNvSpPr/>
          <p:nvPr/>
        </p:nvSpPr>
        <p:spPr>
          <a:xfrm>
            <a:off x="6076729" y="12301835"/>
            <a:ext cx="4502371" cy="244309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9B5C7E81-478E-4B49-AF72-329C887E5BF7}"/>
              </a:ext>
            </a:extLst>
          </p:cNvPr>
          <p:cNvSpPr txBox="1"/>
          <p:nvPr/>
        </p:nvSpPr>
        <p:spPr>
          <a:xfrm>
            <a:off x="241298" y="12832378"/>
            <a:ext cx="553503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・石油由来プラスチックの省</a:t>
            </a:r>
            <a:r>
              <a:rPr kumimoji="1" lang="en-US" altLang="ja-JP" sz="2800" b="1" dirty="0"/>
              <a:t>CO2</a:t>
            </a:r>
          </a:p>
          <a:p>
            <a:r>
              <a:rPr kumimoji="1" lang="ja-JP" altLang="en-US" sz="2800" b="1" dirty="0"/>
              <a:t>　代替素材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・石灰石由来の炭酸カルシウムの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　代替素材</a:t>
            </a:r>
            <a:endParaRPr kumimoji="1" lang="en-US" altLang="ja-JP" sz="2800" b="1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B94DCDAA-71A5-4A58-B9B5-6BCEB2DA03DD}"/>
              </a:ext>
            </a:extLst>
          </p:cNvPr>
          <p:cNvSpPr txBox="1"/>
          <p:nvPr/>
        </p:nvSpPr>
        <p:spPr>
          <a:xfrm>
            <a:off x="6076729" y="12969964"/>
            <a:ext cx="4125403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b="1" dirty="0"/>
              <a:t>大阪府商工労働部成長産業振興室</a:t>
            </a:r>
            <a:endParaRPr kumimoji="1" lang="en-US" altLang="ja-JP" sz="1500" b="1" dirty="0"/>
          </a:p>
          <a:p>
            <a:r>
              <a:rPr kumimoji="1" lang="ja-JP" altLang="en-US" sz="1500" b="1" dirty="0"/>
              <a:t>産業創造課グリーンビジネス</a:t>
            </a:r>
            <a:r>
              <a:rPr kumimoji="1" lang="en-US" altLang="ja-JP" sz="1500" b="1" dirty="0"/>
              <a:t>G</a:t>
            </a:r>
          </a:p>
          <a:p>
            <a:r>
              <a:rPr kumimoji="1" lang="ja-JP" altLang="en-US" sz="1500" b="1" dirty="0"/>
              <a:t>〒</a:t>
            </a:r>
            <a:r>
              <a:rPr kumimoji="1" lang="en-US" altLang="ja-JP" sz="1500" b="1" dirty="0"/>
              <a:t>559-0855 </a:t>
            </a:r>
          </a:p>
          <a:p>
            <a:r>
              <a:rPr kumimoji="1" lang="ja-JP" altLang="en-US" sz="1500" b="1" dirty="0"/>
              <a:t>大阪市住之江区南港北</a:t>
            </a:r>
            <a:r>
              <a:rPr kumimoji="1" lang="en-US" altLang="ja-JP" sz="1500" b="1" dirty="0"/>
              <a:t>1-14-16</a:t>
            </a:r>
          </a:p>
          <a:p>
            <a:r>
              <a:rPr kumimoji="1" lang="ja-JP" altLang="en-US" sz="1500" b="1" dirty="0"/>
              <a:t>大阪府咲洲庁舎</a:t>
            </a:r>
            <a:r>
              <a:rPr kumimoji="1" lang="en-US" altLang="ja-JP" sz="1500" b="1" dirty="0"/>
              <a:t>25</a:t>
            </a:r>
            <a:r>
              <a:rPr kumimoji="1" lang="ja-JP" altLang="en-US" sz="1500" b="1" dirty="0"/>
              <a:t>階</a:t>
            </a:r>
            <a:endParaRPr kumimoji="1" lang="en-US" altLang="ja-JP" sz="1500" b="1" dirty="0"/>
          </a:p>
          <a:p>
            <a:r>
              <a:rPr kumimoji="1" lang="en-US" altLang="ja-JP" sz="1500" b="1" dirty="0"/>
              <a:t>TEL</a:t>
            </a:r>
            <a:r>
              <a:rPr kumimoji="1" lang="ja-JP" altLang="en-US" sz="1500" b="1" dirty="0"/>
              <a:t>：</a:t>
            </a:r>
            <a:r>
              <a:rPr kumimoji="1" lang="en-US" altLang="ja-JP" sz="1500" b="1" dirty="0"/>
              <a:t>06-6210-9484</a:t>
            </a:r>
          </a:p>
          <a:p>
            <a:r>
              <a:rPr kumimoji="1" lang="ja-JP" altLang="en-US" sz="1500" b="1" dirty="0"/>
              <a:t>メールアドレス：</a:t>
            </a:r>
            <a:r>
              <a:rPr kumimoji="1" lang="en-US" altLang="ja-JP" sz="1500" b="1" dirty="0"/>
              <a:t>green@gbox.pref.osaka.lg.jp</a:t>
            </a:r>
            <a:endParaRPr kumimoji="1" lang="ja-JP" altLang="en-US" sz="1500" b="1" dirty="0"/>
          </a:p>
        </p:txBody>
      </p:sp>
      <p:pic>
        <p:nvPicPr>
          <p:cNvPr id="58" name="図 57">
            <a:extLst>
              <a:ext uri="{FF2B5EF4-FFF2-40B4-BE49-F238E27FC236}">
                <a16:creationId xmlns:a16="http://schemas.microsoft.com/office/drawing/2014/main" id="{1CBE5F86-7816-48E8-8BEF-61233B92A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0367" y="12929318"/>
            <a:ext cx="1470638" cy="1470638"/>
          </a:xfrm>
          <a:prstGeom prst="rect">
            <a:avLst/>
          </a:prstGeom>
        </p:spPr>
      </p:pic>
      <p:pic>
        <p:nvPicPr>
          <p:cNvPr id="12" name="図 11" descr="水, 屋外, 海, 鳥 が含まれている画像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560448B1-3EA6-E9F0-2C3C-ECF1BAC5D5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95455" y="6326611"/>
            <a:ext cx="2666059" cy="2409860"/>
          </a:xfrm>
          <a:prstGeom prst="rect">
            <a:avLst/>
          </a:prstGeom>
        </p:spPr>
      </p:pic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2E8B7B5D-DC33-9C7E-3334-F8E552EFC8BC}"/>
              </a:ext>
            </a:extLst>
          </p:cNvPr>
          <p:cNvGrpSpPr/>
          <p:nvPr/>
        </p:nvGrpSpPr>
        <p:grpSpPr>
          <a:xfrm>
            <a:off x="1411510" y="8913407"/>
            <a:ext cx="7884847" cy="3063829"/>
            <a:chOff x="412496" y="1623900"/>
            <a:chExt cx="9223771" cy="3946103"/>
          </a:xfrm>
        </p:grpSpPr>
        <p:pic>
          <p:nvPicPr>
            <p:cNvPr id="18" name="名称未設定 1.psd" descr="名称未設定 1.psd">
              <a:extLst>
                <a:ext uri="{FF2B5EF4-FFF2-40B4-BE49-F238E27FC236}">
                  <a16:creationId xmlns:a16="http://schemas.microsoft.com/office/drawing/2014/main" id="{00E8B8D8-8CE5-0055-BD5C-82B35943C6D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2496" y="1623900"/>
              <a:ext cx="9223771" cy="3946103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9" name="Discarded Scallop Shells">
              <a:extLst>
                <a:ext uri="{FF2B5EF4-FFF2-40B4-BE49-F238E27FC236}">
                  <a16:creationId xmlns:a16="http://schemas.microsoft.com/office/drawing/2014/main" id="{8ADE318E-8685-DFC3-D1B0-C9FA30396E7F}"/>
                </a:ext>
              </a:extLst>
            </p:cNvPr>
            <p:cNvSpPr txBox="1"/>
            <p:nvPr/>
          </p:nvSpPr>
          <p:spPr>
            <a:xfrm>
              <a:off x="744426" y="3366517"/>
              <a:ext cx="2278164" cy="38484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1275" tIns="41275" rIns="41275" bIns="41275" anchor="ctr">
              <a:spAutoFit/>
            </a:bodyPr>
            <a:lstStyle>
              <a:lvl1pPr>
                <a:defRPr sz="2700">
                  <a:solidFill>
                    <a:srgbClr val="54A2D8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rPr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廃棄されたホタテの貝殻</a:t>
              </a:r>
              <a:endParaRPr sz="1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1" name="Scallop Powder">
              <a:extLst>
                <a:ext uri="{FF2B5EF4-FFF2-40B4-BE49-F238E27FC236}">
                  <a16:creationId xmlns:a16="http://schemas.microsoft.com/office/drawing/2014/main" id="{C4403618-3715-209E-E482-66EC5714891C}"/>
                </a:ext>
              </a:extLst>
            </p:cNvPr>
            <p:cNvSpPr txBox="1"/>
            <p:nvPr/>
          </p:nvSpPr>
          <p:spPr>
            <a:xfrm>
              <a:off x="1232784" y="5122871"/>
              <a:ext cx="1303506" cy="38484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1275" tIns="41275" rIns="41275" bIns="41275" anchor="ctr">
              <a:spAutoFit/>
            </a:bodyPr>
            <a:lstStyle>
              <a:lvl1pPr>
                <a:defRPr sz="2700">
                  <a:solidFill>
                    <a:srgbClr val="54A2D8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rPr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貝殻パウダー</a:t>
              </a:r>
              <a:endParaRPr sz="1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2" name="Recycled Plastic">
              <a:extLst>
                <a:ext uri="{FF2B5EF4-FFF2-40B4-BE49-F238E27FC236}">
                  <a16:creationId xmlns:a16="http://schemas.microsoft.com/office/drawing/2014/main" id="{9227B936-D1A8-38D5-CD9F-5B188D8FE939}"/>
                </a:ext>
              </a:extLst>
            </p:cNvPr>
            <p:cNvSpPr txBox="1"/>
            <p:nvPr/>
          </p:nvSpPr>
          <p:spPr>
            <a:xfrm>
              <a:off x="4070874" y="1713576"/>
              <a:ext cx="2004784" cy="50376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1275" tIns="41275" rIns="41275" bIns="41275" anchor="ctr">
              <a:spAutoFit/>
            </a:bodyPr>
            <a:lstStyle>
              <a:lvl1pPr>
                <a:defRPr sz="3400" b="1">
                  <a:solidFill>
                    <a:srgbClr val="54A2D8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rPr lang="ja-JP" altLang="en-US" sz="2000" dirty="0">
                  <a:latin typeface="A P-OTF A1ゴシック StdN M" panose="020B0500000000000000" pitchFamily="34" charset="-128"/>
                  <a:ea typeface="A P-OTF A1ゴシック StdN M" panose="020B0500000000000000" pitchFamily="34" charset="-128"/>
                </a:rPr>
                <a:t>プラスチック</a:t>
              </a:r>
              <a:endParaRPr sz="2000" dirty="0">
                <a:latin typeface="A P-OTF A1ゴシック StdN M" panose="020B0500000000000000" pitchFamily="34" charset="-128"/>
                <a:ea typeface="A P-OTF A1ゴシック StdN M" panose="020B0500000000000000" pitchFamily="34" charset="-128"/>
              </a:endParaRPr>
            </a:p>
          </p:txBody>
        </p:sp>
        <p:sp>
          <p:nvSpPr>
            <p:cNvPr id="23" name="Line">
              <a:extLst>
                <a:ext uri="{FF2B5EF4-FFF2-40B4-BE49-F238E27FC236}">
                  <a16:creationId xmlns:a16="http://schemas.microsoft.com/office/drawing/2014/main" id="{01910273-ECFA-8597-2D30-8B9CE4004EDE}"/>
                </a:ext>
              </a:extLst>
            </p:cNvPr>
            <p:cNvSpPr/>
            <p:nvPr/>
          </p:nvSpPr>
          <p:spPr>
            <a:xfrm>
              <a:off x="1203075" y="2102093"/>
              <a:ext cx="1362323" cy="0"/>
            </a:xfrm>
            <a:prstGeom prst="line">
              <a:avLst/>
            </a:prstGeom>
            <a:ln w="63500">
              <a:solidFill>
                <a:srgbClr val="54A2D8"/>
              </a:solidFill>
              <a:miter lim="400000"/>
            </a:ln>
          </p:spPr>
          <p:txBody>
            <a:bodyPr lIns="41275" tIns="41275" rIns="41275" bIns="41275" anchor="ctr"/>
            <a:lstStyle/>
            <a:p>
              <a:endParaRPr sz="1050"/>
            </a:p>
          </p:txBody>
        </p:sp>
        <p:sp>
          <p:nvSpPr>
            <p:cNvPr id="24" name="Line">
              <a:extLst>
                <a:ext uri="{FF2B5EF4-FFF2-40B4-BE49-F238E27FC236}">
                  <a16:creationId xmlns:a16="http://schemas.microsoft.com/office/drawing/2014/main" id="{60A3E4F7-9D29-1C47-1D91-6D357F1F43C1}"/>
                </a:ext>
              </a:extLst>
            </p:cNvPr>
            <p:cNvSpPr/>
            <p:nvPr/>
          </p:nvSpPr>
          <p:spPr>
            <a:xfrm>
              <a:off x="4143939" y="2120786"/>
              <a:ext cx="1808205" cy="0"/>
            </a:xfrm>
            <a:prstGeom prst="line">
              <a:avLst/>
            </a:prstGeom>
            <a:ln w="63500">
              <a:solidFill>
                <a:srgbClr val="54A2D8"/>
              </a:solidFill>
              <a:miter lim="400000"/>
            </a:ln>
          </p:spPr>
          <p:txBody>
            <a:bodyPr lIns="41275" tIns="41275" rIns="41275" bIns="41275" anchor="ctr"/>
            <a:lstStyle/>
            <a:p>
              <a:endParaRPr sz="1050"/>
            </a:p>
          </p:txBody>
        </p:sp>
        <p:sp>
          <p:nvSpPr>
            <p:cNvPr id="25" name="Discarded Plastic">
              <a:extLst>
                <a:ext uri="{FF2B5EF4-FFF2-40B4-BE49-F238E27FC236}">
                  <a16:creationId xmlns:a16="http://schemas.microsoft.com/office/drawing/2014/main" id="{DFAB79EF-4B72-6F22-134C-7D534DB1D83A}"/>
                </a:ext>
              </a:extLst>
            </p:cNvPr>
            <p:cNvSpPr txBox="1"/>
            <p:nvPr/>
          </p:nvSpPr>
          <p:spPr>
            <a:xfrm>
              <a:off x="3930283" y="3366517"/>
              <a:ext cx="2288070" cy="38484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1275" tIns="41275" rIns="41275" bIns="41275" anchor="ctr">
              <a:spAutoFit/>
            </a:bodyPr>
            <a:lstStyle>
              <a:lvl1pPr>
                <a:defRPr sz="2700">
                  <a:solidFill>
                    <a:srgbClr val="54A2D8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rPr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新品</a:t>
              </a:r>
              <a:r>
                <a:rPr lang="en-US" altLang="ja-JP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, </a:t>
              </a:r>
              <a:r>
                <a:rPr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リサイクル</a:t>
              </a:r>
              <a:r>
                <a:rPr lang="en-US" altLang="ja-JP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, </a:t>
              </a:r>
              <a:r>
                <a:rPr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バイオ</a:t>
              </a:r>
              <a:endParaRPr sz="1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6" name="Recycled Plastic">
              <a:extLst>
                <a:ext uri="{FF2B5EF4-FFF2-40B4-BE49-F238E27FC236}">
                  <a16:creationId xmlns:a16="http://schemas.microsoft.com/office/drawing/2014/main" id="{10C9FE3E-49B0-F178-7CC1-8C67AD199F4F}"/>
                </a:ext>
              </a:extLst>
            </p:cNvPr>
            <p:cNvSpPr txBox="1"/>
            <p:nvPr/>
          </p:nvSpPr>
          <p:spPr>
            <a:xfrm>
              <a:off x="4170234" y="5122871"/>
              <a:ext cx="1814608" cy="38484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1275" tIns="41275" rIns="41275" bIns="41275" anchor="ctr">
              <a:spAutoFit/>
            </a:bodyPr>
            <a:lstStyle>
              <a:lvl1pPr>
                <a:defRPr sz="2700">
                  <a:solidFill>
                    <a:srgbClr val="54A2D8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rPr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プラスチックペレット</a:t>
              </a:r>
              <a:endParaRPr sz="1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7" name="Scallop Shells">
              <a:extLst>
                <a:ext uri="{FF2B5EF4-FFF2-40B4-BE49-F238E27FC236}">
                  <a16:creationId xmlns:a16="http://schemas.microsoft.com/office/drawing/2014/main" id="{71782E92-70D4-E835-B251-FC0FCFA4D4AD}"/>
                </a:ext>
              </a:extLst>
            </p:cNvPr>
            <p:cNvSpPr txBox="1"/>
            <p:nvPr/>
          </p:nvSpPr>
          <p:spPr>
            <a:xfrm>
              <a:off x="1237727" y="1669893"/>
              <a:ext cx="1370860" cy="50376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1275" tIns="41275" rIns="41275" bIns="41275" anchor="ctr">
              <a:spAutoFit/>
            </a:bodyPr>
            <a:lstStyle>
              <a:lvl1pPr>
                <a:defRPr sz="3400" b="1">
                  <a:solidFill>
                    <a:srgbClr val="54A2D8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rPr lang="ja-JP" altLang="en-US" sz="2000" dirty="0">
                  <a:latin typeface="A P-OTF A1ゴシック StdN M" panose="020B0500000000000000" pitchFamily="34" charset="-128"/>
                  <a:ea typeface="A P-OTF A1ゴシック StdN M" panose="020B0500000000000000" pitchFamily="34" charset="-128"/>
                </a:rPr>
                <a:t>廃棄貝殻</a:t>
              </a:r>
              <a:endParaRPr sz="2000" dirty="0">
                <a:latin typeface="A P-OTF A1ゴシック StdN M" panose="020B0500000000000000" pitchFamily="34" charset="-128"/>
                <a:ea typeface="A P-OTF A1ゴシック StdN M" panose="020B0500000000000000" pitchFamily="34" charset="-128"/>
              </a:endParaRPr>
            </a:p>
          </p:txBody>
        </p:sp>
        <p:pic>
          <p:nvPicPr>
            <p:cNvPr id="28" name="pasted-image.pdf" descr="pasted-image.pdf">
              <a:extLst>
                <a:ext uri="{FF2B5EF4-FFF2-40B4-BE49-F238E27FC236}">
                  <a16:creationId xmlns:a16="http://schemas.microsoft.com/office/drawing/2014/main" id="{C2C46C77-5A9E-97BD-13A6-1C1A07F45AD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544998" y="1858695"/>
              <a:ext cx="1310697" cy="617849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29" name="pasted-image.pdf" descr="pasted-image.pdf">
              <a:extLst>
                <a:ext uri="{FF2B5EF4-FFF2-40B4-BE49-F238E27FC236}">
                  <a16:creationId xmlns:a16="http://schemas.microsoft.com/office/drawing/2014/main" id="{D810D7B7-9E9C-171E-D27E-C54635AF179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590996" y="2489486"/>
              <a:ext cx="1218692" cy="338689"/>
            </a:xfrm>
            <a:prstGeom prst="rect">
              <a:avLst/>
            </a:prstGeom>
            <a:ln w="12700">
              <a:miter lim="400000"/>
            </a:ln>
          </p:spPr>
        </p:pic>
      </p:grpSp>
    </p:spTree>
    <p:extLst>
      <p:ext uri="{BB962C8B-B14F-4D97-AF65-F5344CB8AC3E}">
        <p14:creationId xmlns:p14="http://schemas.microsoft.com/office/powerpoint/2010/main" val="2274199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212</Words>
  <Application>Microsoft Office PowerPoint</Application>
  <PresentationFormat>ユーザー設定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 P-OTF A1ゴシック StdN M</vt:lpstr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2025-06-26T10:06:15Z</dcterms:created>
  <dcterms:modified xsi:type="dcterms:W3CDTF">2025-07-03T06:24:46Z</dcterms:modified>
</cp:coreProperties>
</file>