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5" r:id="rId2"/>
  </p:sldIdLst>
  <p:sldSz cx="10691813" cy="151193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76C8BC-7F7F-48CC-ADEF-D1A203BB008E}" v="2" dt="2025-05-02T03:23:23.5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1924" y="32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おおさかカーボンニュートラルビジネスネットワーク会員企業</a:t>
            </a:r>
            <a:endParaRPr kumimoji="1" lang="ja-JP" altLang="en-US" sz="24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41300" y="601133"/>
            <a:ext cx="1412400" cy="178215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リサイ</a:t>
            </a:r>
            <a:endParaRPr kumimoji="1" lang="en-US" altLang="ja-JP" sz="2800" b="1" dirty="0"/>
          </a:p>
          <a:p>
            <a:pPr algn="ctr"/>
            <a:r>
              <a:rPr kumimoji="1" lang="ja-JP" altLang="en-US" sz="2800" b="1" dirty="0"/>
              <a:t>クル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1817213" y="676906"/>
            <a:ext cx="870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廃棄貝殻を原材料に活用した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エコプラスチック「</a:t>
            </a:r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SHELLTEC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126596"/>
            <a:ext cx="1066800" cy="180727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100994"/>
            <a:ext cx="10337800" cy="183287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635620"/>
            <a:ext cx="8909989" cy="171728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84155" y="4263635"/>
            <a:ext cx="92297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廃棄される貝殻やプラスチックなどを再資源化し、環境と共生する製品づくりに挑む素材開発企業です。日用品や防災用品などの多様なプロダクトを展開。素材から社会課題にアプローチすることで、未来に続くものづくりを実践しています。</a:t>
            </a:r>
            <a:endParaRPr kumimoji="1" lang="en-US" altLang="ja-JP" sz="2400" b="1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6067331"/>
            <a:ext cx="1085773" cy="612575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6041730"/>
            <a:ext cx="10337800" cy="615265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8ADCD66-071B-4168-8336-81C001AD3B40}"/>
              </a:ext>
            </a:extLst>
          </p:cNvPr>
          <p:cNvSpPr txBox="1"/>
          <p:nvPr/>
        </p:nvSpPr>
        <p:spPr>
          <a:xfrm>
            <a:off x="4350125" y="6313701"/>
            <a:ext cx="59840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廃棄ホタテ貝殻を原材料に活用することで、</a:t>
            </a:r>
            <a:r>
              <a:rPr kumimoji="1" lang="en-US" altLang="ja-JP" sz="2800" b="1" dirty="0"/>
              <a:t>CO2</a:t>
            </a:r>
            <a:r>
              <a:rPr kumimoji="1" lang="ja-JP" altLang="en-US" sz="2800" b="1" dirty="0"/>
              <a:t>排出量を最大３６％削減したエコプラスチック </a:t>
            </a:r>
            <a:r>
              <a:rPr kumimoji="1" lang="en-US" altLang="ja-JP" sz="2800" b="1" dirty="0"/>
              <a:t>SHELLTEC</a:t>
            </a:r>
            <a:r>
              <a:rPr kumimoji="1" lang="ja-JP" altLang="en-US" sz="2800" b="1"/>
              <a:t>を開発。地域の社会課題解決と未来に続くものづくりを目指して</a:t>
            </a:r>
            <a:r>
              <a:rPr kumimoji="1" lang="ja-JP" altLang="en-US" sz="2800" b="1" dirty="0"/>
              <a:t>います。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467407"/>
            <a:ext cx="1412400" cy="92150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621017" y="2495659"/>
            <a:ext cx="8909988" cy="8563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653700" y="2558593"/>
            <a:ext cx="8887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甲子化学工業株式会社</a:t>
            </a:r>
            <a:endParaRPr kumimoji="1" lang="en-US" altLang="ja-JP" sz="3600" b="1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442182"/>
            <a:ext cx="329085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477566"/>
            <a:ext cx="7009004" cy="52379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539129" y="3531470"/>
            <a:ext cx="699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東大阪市</a:t>
            </a:r>
            <a:endParaRPr kumimoji="1" lang="en-US" altLang="ja-JP" sz="2400" b="1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31142" y="12301835"/>
            <a:ext cx="5732873" cy="52924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41299" y="12307041"/>
            <a:ext cx="5722716" cy="273530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848269" y="14744925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/>
              <a:t>令和７年５月２日</a:t>
            </a:r>
            <a:r>
              <a:rPr kumimoji="1" lang="ja-JP" altLang="en-US" sz="2000" dirty="0"/>
              <a:t>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76729" y="12333317"/>
            <a:ext cx="4520286" cy="55972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2301835"/>
            <a:ext cx="4502371" cy="244309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B5C7E81-478E-4B49-AF72-329C887E5BF7}"/>
              </a:ext>
            </a:extLst>
          </p:cNvPr>
          <p:cNvSpPr txBox="1"/>
          <p:nvPr/>
        </p:nvSpPr>
        <p:spPr>
          <a:xfrm>
            <a:off x="241298" y="12832378"/>
            <a:ext cx="55350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・石油由来プラスチックの省</a:t>
            </a:r>
            <a:r>
              <a:rPr kumimoji="1" lang="en-US" altLang="ja-JP" sz="2800" b="1" dirty="0"/>
              <a:t>CO2</a:t>
            </a:r>
          </a:p>
          <a:p>
            <a:r>
              <a:rPr kumimoji="1" lang="ja-JP" altLang="en-US" sz="2800" b="1" dirty="0"/>
              <a:t>　代替素材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・石灰石由来の炭酸カルシウムの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代替素材</a:t>
            </a:r>
            <a:endParaRPr kumimoji="1" lang="en-US" altLang="ja-JP" sz="2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76729" y="12969964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367" y="12929318"/>
            <a:ext cx="1470638" cy="1470638"/>
          </a:xfrm>
          <a:prstGeom prst="rect">
            <a:avLst/>
          </a:prstGeom>
        </p:spPr>
      </p:pic>
      <p:pic>
        <p:nvPicPr>
          <p:cNvPr id="12" name="図 11" descr="水, 屋外, 海, 鳥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60448B1-3EA6-E9F0-2C3C-ECF1BAC5D5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95455" y="6326611"/>
            <a:ext cx="2666059" cy="2409860"/>
          </a:xfrm>
          <a:prstGeom prst="rect">
            <a:avLst/>
          </a:prstGeom>
        </p:spPr>
      </p:pic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2E8B7B5D-DC33-9C7E-3334-F8E552EFC8BC}"/>
              </a:ext>
            </a:extLst>
          </p:cNvPr>
          <p:cNvGrpSpPr/>
          <p:nvPr/>
        </p:nvGrpSpPr>
        <p:grpSpPr>
          <a:xfrm>
            <a:off x="1411510" y="8913407"/>
            <a:ext cx="7884847" cy="3063829"/>
            <a:chOff x="412496" y="1623900"/>
            <a:chExt cx="9223771" cy="3946103"/>
          </a:xfrm>
        </p:grpSpPr>
        <p:pic>
          <p:nvPicPr>
            <p:cNvPr id="18" name="名称未設定 1.psd" descr="名称未設定 1.psd">
              <a:extLst>
                <a:ext uri="{FF2B5EF4-FFF2-40B4-BE49-F238E27FC236}">
                  <a16:creationId xmlns:a16="http://schemas.microsoft.com/office/drawing/2014/main" id="{00E8B8D8-8CE5-0055-BD5C-82B35943C6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2496" y="1623900"/>
              <a:ext cx="9223771" cy="3946103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9" name="Discarded Scallop Shells">
              <a:extLst>
                <a:ext uri="{FF2B5EF4-FFF2-40B4-BE49-F238E27FC236}">
                  <a16:creationId xmlns:a16="http://schemas.microsoft.com/office/drawing/2014/main" id="{8ADE318E-8685-DFC3-D1B0-C9FA30396E7F}"/>
                </a:ext>
              </a:extLst>
            </p:cNvPr>
            <p:cNvSpPr txBox="1"/>
            <p:nvPr/>
          </p:nvSpPr>
          <p:spPr>
            <a:xfrm>
              <a:off x="744426" y="3366517"/>
              <a:ext cx="2278164" cy="38484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1275" tIns="41275" rIns="41275" bIns="41275" anchor="ctr">
              <a:spAutoFit/>
            </a:bodyPr>
            <a:lstStyle>
              <a:lvl1pPr>
                <a:defRPr sz="2700">
                  <a:solidFill>
                    <a:srgbClr val="54A2D8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廃棄されたホタテの貝殻</a:t>
              </a:r>
              <a:endParaRPr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Scallop Powder">
              <a:extLst>
                <a:ext uri="{FF2B5EF4-FFF2-40B4-BE49-F238E27FC236}">
                  <a16:creationId xmlns:a16="http://schemas.microsoft.com/office/drawing/2014/main" id="{C4403618-3715-209E-E482-66EC5714891C}"/>
                </a:ext>
              </a:extLst>
            </p:cNvPr>
            <p:cNvSpPr txBox="1"/>
            <p:nvPr/>
          </p:nvSpPr>
          <p:spPr>
            <a:xfrm>
              <a:off x="1232784" y="5122871"/>
              <a:ext cx="1303506" cy="38484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1275" tIns="41275" rIns="41275" bIns="41275" anchor="ctr">
              <a:spAutoFit/>
            </a:bodyPr>
            <a:lstStyle>
              <a:lvl1pPr>
                <a:defRPr sz="2700">
                  <a:solidFill>
                    <a:srgbClr val="54A2D8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貝殻パウダー</a:t>
              </a:r>
              <a:endParaRPr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Recycled Plastic">
              <a:extLst>
                <a:ext uri="{FF2B5EF4-FFF2-40B4-BE49-F238E27FC236}">
                  <a16:creationId xmlns:a16="http://schemas.microsoft.com/office/drawing/2014/main" id="{9227B936-D1A8-38D5-CD9F-5B188D8FE939}"/>
                </a:ext>
              </a:extLst>
            </p:cNvPr>
            <p:cNvSpPr txBox="1"/>
            <p:nvPr/>
          </p:nvSpPr>
          <p:spPr>
            <a:xfrm>
              <a:off x="4070874" y="1713576"/>
              <a:ext cx="2004784" cy="50376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1275" tIns="41275" rIns="41275" bIns="41275" anchor="ctr">
              <a:spAutoFit/>
            </a:bodyPr>
            <a:lstStyle>
              <a:lvl1pPr>
                <a:defRPr sz="3400" b="1">
                  <a:solidFill>
                    <a:srgbClr val="54A2D8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ja-JP" altLang="en-US" sz="2000" dirty="0">
                  <a:latin typeface="A P-OTF A1ゴシック StdN M" panose="020B0500000000000000" pitchFamily="34" charset="-128"/>
                  <a:ea typeface="A P-OTF A1ゴシック StdN M" panose="020B0500000000000000" pitchFamily="34" charset="-128"/>
                </a:rPr>
                <a:t>プラスチック</a:t>
              </a:r>
              <a:endParaRPr sz="2000" dirty="0">
                <a:latin typeface="A P-OTF A1ゴシック StdN M" panose="020B0500000000000000" pitchFamily="34" charset="-128"/>
                <a:ea typeface="A P-OTF A1ゴシック StdN M" panose="020B0500000000000000" pitchFamily="34" charset="-128"/>
              </a:endParaRPr>
            </a:p>
          </p:txBody>
        </p:sp>
        <p:sp>
          <p:nvSpPr>
            <p:cNvPr id="23" name="Line">
              <a:extLst>
                <a:ext uri="{FF2B5EF4-FFF2-40B4-BE49-F238E27FC236}">
                  <a16:creationId xmlns:a16="http://schemas.microsoft.com/office/drawing/2014/main" id="{01910273-ECFA-8597-2D30-8B9CE4004EDE}"/>
                </a:ext>
              </a:extLst>
            </p:cNvPr>
            <p:cNvSpPr/>
            <p:nvPr/>
          </p:nvSpPr>
          <p:spPr>
            <a:xfrm>
              <a:off x="1203075" y="2102093"/>
              <a:ext cx="1362323" cy="0"/>
            </a:xfrm>
            <a:prstGeom prst="line">
              <a:avLst/>
            </a:prstGeom>
            <a:ln w="63500">
              <a:solidFill>
                <a:srgbClr val="54A2D8"/>
              </a:solidFill>
              <a:miter lim="400000"/>
            </a:ln>
          </p:spPr>
          <p:txBody>
            <a:bodyPr lIns="41275" tIns="41275" rIns="41275" bIns="41275" anchor="ctr"/>
            <a:lstStyle/>
            <a:p>
              <a:endParaRPr sz="1050"/>
            </a:p>
          </p:txBody>
        </p:sp>
        <p:sp>
          <p:nvSpPr>
            <p:cNvPr id="24" name="Line">
              <a:extLst>
                <a:ext uri="{FF2B5EF4-FFF2-40B4-BE49-F238E27FC236}">
                  <a16:creationId xmlns:a16="http://schemas.microsoft.com/office/drawing/2014/main" id="{60A3E4F7-9D29-1C47-1D91-6D357F1F43C1}"/>
                </a:ext>
              </a:extLst>
            </p:cNvPr>
            <p:cNvSpPr/>
            <p:nvPr/>
          </p:nvSpPr>
          <p:spPr>
            <a:xfrm>
              <a:off x="4143939" y="2120786"/>
              <a:ext cx="1808205" cy="0"/>
            </a:xfrm>
            <a:prstGeom prst="line">
              <a:avLst/>
            </a:prstGeom>
            <a:ln w="63500">
              <a:solidFill>
                <a:srgbClr val="54A2D8"/>
              </a:solidFill>
              <a:miter lim="400000"/>
            </a:ln>
          </p:spPr>
          <p:txBody>
            <a:bodyPr lIns="41275" tIns="41275" rIns="41275" bIns="41275" anchor="ctr"/>
            <a:lstStyle/>
            <a:p>
              <a:endParaRPr sz="1050"/>
            </a:p>
          </p:txBody>
        </p:sp>
        <p:sp>
          <p:nvSpPr>
            <p:cNvPr id="25" name="Discarded Plastic">
              <a:extLst>
                <a:ext uri="{FF2B5EF4-FFF2-40B4-BE49-F238E27FC236}">
                  <a16:creationId xmlns:a16="http://schemas.microsoft.com/office/drawing/2014/main" id="{DFAB79EF-4B72-6F22-134C-7D534DB1D83A}"/>
                </a:ext>
              </a:extLst>
            </p:cNvPr>
            <p:cNvSpPr txBox="1"/>
            <p:nvPr/>
          </p:nvSpPr>
          <p:spPr>
            <a:xfrm>
              <a:off x="3930283" y="3366517"/>
              <a:ext cx="2288070" cy="38484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1275" tIns="41275" rIns="41275" bIns="41275" anchor="ctr">
              <a:spAutoFit/>
            </a:bodyPr>
            <a:lstStyle>
              <a:lvl1pPr>
                <a:defRPr sz="2700">
                  <a:solidFill>
                    <a:srgbClr val="54A2D8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新品</a:t>
              </a:r>
              <a:r>
                <a:rPr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, 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リサイクル</a:t>
              </a:r>
              <a:r>
                <a:rPr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, </a:t>
              </a:r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バイオ</a:t>
              </a:r>
              <a:endParaRPr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Recycled Plastic">
              <a:extLst>
                <a:ext uri="{FF2B5EF4-FFF2-40B4-BE49-F238E27FC236}">
                  <a16:creationId xmlns:a16="http://schemas.microsoft.com/office/drawing/2014/main" id="{10C9FE3E-49B0-F178-7CC1-8C67AD199F4F}"/>
                </a:ext>
              </a:extLst>
            </p:cNvPr>
            <p:cNvSpPr txBox="1"/>
            <p:nvPr/>
          </p:nvSpPr>
          <p:spPr>
            <a:xfrm>
              <a:off x="4170234" y="5122871"/>
              <a:ext cx="1814608" cy="38484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1275" tIns="41275" rIns="41275" bIns="41275" anchor="ctr">
              <a:spAutoFit/>
            </a:bodyPr>
            <a:lstStyle>
              <a:lvl1pPr>
                <a:defRPr sz="2700">
                  <a:solidFill>
                    <a:srgbClr val="54A2D8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プラスチックペレット</a:t>
              </a:r>
              <a:endParaRPr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Scallop Shells">
              <a:extLst>
                <a:ext uri="{FF2B5EF4-FFF2-40B4-BE49-F238E27FC236}">
                  <a16:creationId xmlns:a16="http://schemas.microsoft.com/office/drawing/2014/main" id="{71782E92-70D4-E835-B251-FC0FCFA4D4AD}"/>
                </a:ext>
              </a:extLst>
            </p:cNvPr>
            <p:cNvSpPr txBox="1"/>
            <p:nvPr/>
          </p:nvSpPr>
          <p:spPr>
            <a:xfrm>
              <a:off x="1237727" y="1669893"/>
              <a:ext cx="1370860" cy="50376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1275" tIns="41275" rIns="41275" bIns="41275" anchor="ctr">
              <a:spAutoFit/>
            </a:bodyPr>
            <a:lstStyle>
              <a:lvl1pPr>
                <a:defRPr sz="3400" b="1">
                  <a:solidFill>
                    <a:srgbClr val="54A2D8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rPr lang="ja-JP" altLang="en-US" sz="2000" dirty="0">
                  <a:latin typeface="A P-OTF A1ゴシック StdN M" panose="020B0500000000000000" pitchFamily="34" charset="-128"/>
                  <a:ea typeface="A P-OTF A1ゴシック StdN M" panose="020B0500000000000000" pitchFamily="34" charset="-128"/>
                </a:rPr>
                <a:t>廃棄貝殻</a:t>
              </a:r>
              <a:endParaRPr sz="2000" dirty="0">
                <a:latin typeface="A P-OTF A1ゴシック StdN M" panose="020B0500000000000000" pitchFamily="34" charset="-128"/>
                <a:ea typeface="A P-OTF A1ゴシック StdN M" panose="020B0500000000000000" pitchFamily="34" charset="-128"/>
              </a:endParaRPr>
            </a:p>
          </p:txBody>
        </p:sp>
        <p:pic>
          <p:nvPicPr>
            <p:cNvPr id="28" name="pasted-image.pdf" descr="pasted-image.pdf">
              <a:extLst>
                <a:ext uri="{FF2B5EF4-FFF2-40B4-BE49-F238E27FC236}">
                  <a16:creationId xmlns:a16="http://schemas.microsoft.com/office/drawing/2014/main" id="{C2C46C77-5A9E-97BD-13A6-1C1A07F45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544998" y="1858695"/>
              <a:ext cx="1310697" cy="617849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9" name="pasted-image.pdf" descr="pasted-image.pdf">
              <a:extLst>
                <a:ext uri="{FF2B5EF4-FFF2-40B4-BE49-F238E27FC236}">
                  <a16:creationId xmlns:a16="http://schemas.microsoft.com/office/drawing/2014/main" id="{D810D7B7-9E9C-171E-D27E-C54635AF179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590996" y="2489486"/>
              <a:ext cx="1218692" cy="338689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2274199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212</Words>
  <Application>Microsoft Office PowerPoint</Application>
  <PresentationFormat>ユーザー設定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 P-OTF A1ゴシック StdN M</vt:lpstr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2025-06-26T10:06:15Z</dcterms:created>
  <dcterms:modified xsi:type="dcterms:W3CDTF">2025-07-03T06:24:46Z</dcterms:modified>
</cp:coreProperties>
</file>