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5" r:id="rId2"/>
  </p:sldIdLst>
  <p:sldSz cx="10691813" cy="1511935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01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2156" y="32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175A557C-ECFA-7CD1-1349-B2030EF163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817" y="6616997"/>
            <a:ext cx="2863231" cy="21474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リサイ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クル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459311" y="4238583"/>
            <a:ext cx="883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　当社は</a:t>
            </a:r>
            <a:r>
              <a:rPr kumimoji="1" lang="en-US" altLang="ja-JP" sz="2400" b="1" dirty="0"/>
              <a:t>1970</a:t>
            </a:r>
            <a:r>
              <a:rPr kumimoji="1" lang="ja-JP" altLang="en-US" sz="2400" b="1" dirty="0"/>
              <a:t>年の創業以来、産業廃棄物処理事業に取り組んできました。近年では、廃液からの資源回収に関する技術開発に注力しており、廃棄物の分析・評価からスケールアップ試験に至るまで、幅広い試験研究を実施しています。</a:t>
            </a:r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518217" y="9183887"/>
            <a:ext cx="5889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800" b="1" dirty="0"/>
              <a:t>　半導体工場から排出される廃棄物を</a:t>
            </a:r>
            <a:r>
              <a:rPr kumimoji="1" lang="ja-JP" altLang="en-US" sz="2800" b="1" spc="-300" dirty="0"/>
              <a:t>処理し、その排水を原材料にすること</a:t>
            </a:r>
            <a:r>
              <a:rPr kumimoji="1" lang="ja-JP" altLang="en-US" sz="2800" b="1" spc="-150" dirty="0"/>
              <a:t>で、</a:t>
            </a:r>
            <a:r>
              <a:rPr kumimoji="1" lang="en-US" altLang="ja-JP" sz="2800" b="1" spc="-150" dirty="0"/>
              <a:t>CO</a:t>
            </a:r>
            <a:r>
              <a:rPr kumimoji="1" lang="en-US" altLang="ja-JP" sz="2800" b="1" spc="-150" baseline="-25000" dirty="0"/>
              <a:t>2</a:t>
            </a:r>
            <a:r>
              <a:rPr kumimoji="1" lang="ja-JP" altLang="en-US" sz="2800" b="1" spc="-150" dirty="0"/>
              <a:t>排出量を最大</a:t>
            </a:r>
            <a:r>
              <a:rPr kumimoji="1" lang="en-US" altLang="ja-JP" sz="2800" b="1" spc="-150" dirty="0"/>
              <a:t>63</a:t>
            </a:r>
            <a:r>
              <a:rPr kumimoji="1" lang="ja-JP" altLang="en-US" sz="2800" b="1" spc="-150" dirty="0"/>
              <a:t>％削減できる</a:t>
            </a:r>
            <a:r>
              <a:rPr kumimoji="1" lang="ja-JP" altLang="en-US" sz="2800" b="1" dirty="0"/>
              <a:t>窒素資源（肥料、水処理用途）回収</a:t>
            </a:r>
            <a:r>
              <a:rPr kumimoji="1" lang="ja-JP" altLang="en-US" sz="2800" b="1" spc="-300" dirty="0"/>
              <a:t>技術を開発。未利用資源の活用による</a:t>
            </a:r>
            <a:r>
              <a:rPr kumimoji="1" lang="ja-JP" altLang="en-US" sz="2800" b="1" dirty="0"/>
              <a:t>脱炭素社会の実現に貢献します。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30163"/>
            <a:ext cx="8887462" cy="7820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/>
              <a:t>株式会社興徳クリーナー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694073" y="3492842"/>
            <a:ext cx="6601943" cy="477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400" b="1" dirty="0"/>
              <a:t>岸和田市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dirty="0"/>
              <a:t>令和７年４月３０日時点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・関連工場への設備導入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・精製</a:t>
            </a:r>
            <a:r>
              <a:rPr kumimoji="1" lang="en-US" altLang="ja-JP" sz="2800" b="1" dirty="0"/>
              <a:t>/</a:t>
            </a:r>
            <a:r>
              <a:rPr kumimoji="1" lang="ja-JP" altLang="en-US" sz="2800" b="1" dirty="0"/>
              <a:t>加工技術の応用展開</a:t>
            </a:r>
            <a:endParaRPr kumimoji="1" lang="en-US" altLang="ja-JP" sz="2800" b="1" dirty="0"/>
          </a:p>
          <a:p>
            <a:pPr marL="360000" indent="-457200"/>
            <a:r>
              <a:rPr kumimoji="1" lang="ja-JP" altLang="en-US" sz="2800" b="1" dirty="0"/>
              <a:t>・資源循環を背景とした農作物の</a:t>
            </a:r>
            <a:r>
              <a:rPr kumimoji="1" lang="ja-JP" altLang="en-US" sz="2800" b="1" spc="-200" dirty="0"/>
              <a:t>活用による、地域貢献や教育活動</a:t>
            </a:r>
            <a:r>
              <a:rPr kumimoji="1" lang="ja-JP" altLang="en-US" sz="2800" b="1" dirty="0"/>
              <a:t>への展開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66D3082B-E7BD-4183-979C-66FF88D474DE}"/>
              </a:ext>
            </a:extLst>
          </p:cNvPr>
          <p:cNvSpPr/>
          <p:nvPr/>
        </p:nvSpPr>
        <p:spPr>
          <a:xfrm rot="16200000">
            <a:off x="6314606" y="6921039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下 49">
            <a:extLst>
              <a:ext uri="{FF2B5EF4-FFF2-40B4-BE49-F238E27FC236}">
                <a16:creationId xmlns:a16="http://schemas.microsoft.com/office/drawing/2014/main" id="{BBF29C8E-BEC8-4893-A3BD-74D2267F7AA3}"/>
              </a:ext>
            </a:extLst>
          </p:cNvPr>
          <p:cNvSpPr/>
          <p:nvPr/>
        </p:nvSpPr>
        <p:spPr>
          <a:xfrm rot="16200000">
            <a:off x="8332321" y="6921039"/>
            <a:ext cx="716034" cy="483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EC8ABE-656F-43FD-B0D4-4BA45372F870}"/>
              </a:ext>
            </a:extLst>
          </p:cNvPr>
          <p:cNvSpPr txBox="1"/>
          <p:nvPr/>
        </p:nvSpPr>
        <p:spPr>
          <a:xfrm>
            <a:off x="6864996" y="7708734"/>
            <a:ext cx="133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製造フロー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DF8D599-48CD-4A1D-B300-08F36CD8B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526" y="9205674"/>
            <a:ext cx="2447795" cy="2731914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05F0E7-F9A1-8EBD-80BE-95EBA7A41C77}"/>
              </a:ext>
            </a:extLst>
          </p:cNvPr>
          <p:cNvSpPr txBox="1"/>
          <p:nvPr/>
        </p:nvSpPr>
        <p:spPr>
          <a:xfrm>
            <a:off x="7176437" y="8083272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他の精製</a:t>
            </a:r>
            <a:r>
              <a:rPr kumimoji="1"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加工技術も開発中</a:t>
            </a:r>
            <a:endParaRPr kumimoji="1"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・不純物除去（吸着）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・固形化技術（造粒）など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623D4D-8E72-91C1-C1AB-1D6FDF429121}"/>
              </a:ext>
            </a:extLst>
          </p:cNvPr>
          <p:cNvSpPr txBox="1"/>
          <p:nvPr/>
        </p:nvSpPr>
        <p:spPr>
          <a:xfrm>
            <a:off x="4678340" y="808327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←肥料の有効性を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自社農業試験で確認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（花、野菜など）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 descr="製品, 屋内, 座る, 金属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66970E1-7962-557E-38DF-FE667A545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543">
                        <a14:foregroundMark x1="67631" y1="27451" x2="67631" y2="27451"/>
                        <a14:foregroundMark x1="19234" y1="35179" x2="19234" y2="35179"/>
                        <a14:foregroundMark x1="7662" y1="71050" x2="7662" y2="71050"/>
                        <a14:foregroundMark x1="46521" y1="30334" x2="46521" y2="30334"/>
                        <a14:foregroundMark x1="55981" y1="74856" x2="55981" y2="74856"/>
                        <a14:foregroundMark x1="55043" y1="74279" x2="55199" y2="74394"/>
                        <a14:foregroundMark x1="54496" y1="74279" x2="54496" y2="74279"/>
                        <a14:foregroundMark x1="68491" y1="47751" x2="68491" y2="47751"/>
                        <a14:foregroundMark x1="63800" y1="22145" x2="63800" y2="22145"/>
                        <a14:foregroundMark x1="60829" y1="24337" x2="60594" y2="24337"/>
                        <a14:foregroundMark x1="59343" y1="24452" x2="62627" y2="22837"/>
                        <a14:foregroundMark x1="26505" y1="2191" x2="26505" y2="2191"/>
                        <a14:backgroundMark x1="32134" y1="71742" x2="32134" y2="71742"/>
                        <a14:backgroundMark x1="64269" y1="16724" x2="64269" y2="16724"/>
                        <a14:backgroundMark x1="63800" y1="18800" x2="63800" y2="18800"/>
                        <a14:backgroundMark x1="63643" y1="20877" x2="63643" y2="20877"/>
                        <a14:backgroundMark x1="64425" y1="20761" x2="64425" y2="20761"/>
                        <a14:backgroundMark x1="64738" y1="21338" x2="64738" y2="213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481481" y="7515396"/>
            <a:ext cx="1713780" cy="116065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D86C45-6673-65F0-6EC5-3A708951CDF8}"/>
              </a:ext>
            </a:extLst>
          </p:cNvPr>
          <p:cNvSpPr txBox="1"/>
          <p:nvPr/>
        </p:nvSpPr>
        <p:spPr>
          <a:xfrm>
            <a:off x="1854925" y="690987"/>
            <a:ext cx="8365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半導体・デジタル産業の廃棄物からの窒素資源の回収技術</a:t>
            </a:r>
          </a:p>
        </p:txBody>
      </p:sp>
      <p:pic>
        <p:nvPicPr>
          <p:cNvPr id="19" name="図 18" descr="建物, 屋外, トラック, ストリー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418C253-68D1-A7AC-DE48-146721CB90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356" y="6611341"/>
            <a:ext cx="1446964" cy="1103191"/>
          </a:xfrm>
          <a:prstGeom prst="rect">
            <a:avLst/>
          </a:prstGeom>
        </p:spPr>
      </p:pic>
      <p:pic>
        <p:nvPicPr>
          <p:cNvPr id="23" name="図 22" descr="建物, 屋外, 草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C4583D-B12D-D2E6-2079-CD8CF6CB17A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7059" y="6611341"/>
            <a:ext cx="1435301" cy="110319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0A1D6C0-7F4C-85C2-8F9A-B7C466683CF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2925" y="6611340"/>
            <a:ext cx="1447588" cy="110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9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276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2025-06-26T10:05:25Z</dcterms:created>
  <dcterms:modified xsi:type="dcterms:W3CDTF">2025-07-03T06:23:38Z</dcterms:modified>
</cp:coreProperties>
</file>