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2" r:id="rId2"/>
  </p:sldIdLst>
  <p:sldSz cx="10691813" cy="1511935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37" d="100"/>
          <a:sy n="37" d="100"/>
        </p:scale>
        <p:origin x="1924" y="32"/>
      </p:cViewPr>
      <p:guideLst>
        <p:guide orient="horz" pos="4762"/>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99645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795990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97469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24880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86345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2241300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4" name="Content Placeholder 3"/>
          <p:cNvSpPr>
            <a:spLocks noGrp="1"/>
          </p:cNvSpPr>
          <p:nvPr>
            <p:ph sz="half" idx="2"/>
          </p:nvPr>
        </p:nvSpPr>
        <p:spPr>
          <a:xfrm>
            <a:off x="736456" y="5522763"/>
            <a:ext cx="4523137"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ja-JP" altLang="en-US"/>
              <a:t>マスター テキストの書式設定</a:t>
            </a:r>
          </a:p>
        </p:txBody>
      </p:sp>
      <p:sp>
        <p:nvSpPr>
          <p:cNvPr id="6" name="Content Placeholder 5"/>
          <p:cNvSpPr>
            <a:spLocks noGrp="1"/>
          </p:cNvSpPr>
          <p:nvPr>
            <p:ph sz="quarter" idx="4"/>
          </p:nvPr>
        </p:nvSpPr>
        <p:spPr>
          <a:xfrm>
            <a:off x="5412731" y="5522763"/>
            <a:ext cx="4545413" cy="81231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412029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509128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429889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3326241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0E7F748-EFF0-4734-9030-9BE5DC16CAB2}" type="datetimeFigureOut">
              <a:rPr kumimoji="1" lang="ja-JP" altLang="en-US" smtClean="0"/>
              <a:t>2025/7/3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1098385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B0E7F748-EFF0-4734-9030-9BE5DC16CAB2}" type="datetimeFigureOut">
              <a:rPr kumimoji="1" lang="ja-JP" altLang="en-US" smtClean="0"/>
              <a:t>2025/7/3</a:t>
            </a:fld>
            <a:endParaRPr kumimoji="1" lang="ja-JP" alt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AF636F32-286C-4693-906A-7189E1F5842A}" type="slidenum">
              <a:rPr kumimoji="1" lang="ja-JP" altLang="en-US" smtClean="0"/>
              <a:t>‹#›</a:t>
            </a:fld>
            <a:endParaRPr kumimoji="1" lang="ja-JP" altLang="en-US"/>
          </a:p>
        </p:txBody>
      </p:sp>
    </p:spTree>
    <p:extLst>
      <p:ext uri="{BB962C8B-B14F-4D97-AF65-F5344CB8AC3E}">
        <p14:creationId xmlns:p14="http://schemas.microsoft.com/office/powerpoint/2010/main" val="908486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69208" rtl="0" eaLnBrk="1" latinLnBrk="0" hangingPunct="1">
        <a:lnSpc>
          <a:spcPct val="90000"/>
        </a:lnSpc>
        <a:spcBef>
          <a:spcPct val="0"/>
        </a:spcBef>
        <a:buNone/>
        <a:defRPr kumimoji="1"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kumimoji="1"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kumimoji="1"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kumimoji="1"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kumimoji="1" sz="2105" kern="1200">
          <a:solidFill>
            <a:schemeClr val="tx1"/>
          </a:solidFill>
          <a:latin typeface="+mn-lt"/>
          <a:ea typeface="+mn-ea"/>
          <a:cs typeface="+mn-cs"/>
        </a:defRPr>
      </a:lvl9pPr>
    </p:bodyStyle>
    <p:otherStyle>
      <a:defPPr>
        <a:defRPr lang="en-US"/>
      </a:defPPr>
      <a:lvl1pPr marL="0" algn="l" defTabSz="1069208" rtl="0" eaLnBrk="1" latinLnBrk="0" hangingPunct="1">
        <a:defRPr kumimoji="1" sz="2105" kern="1200">
          <a:solidFill>
            <a:schemeClr val="tx1"/>
          </a:solidFill>
          <a:latin typeface="+mn-lt"/>
          <a:ea typeface="+mn-ea"/>
          <a:cs typeface="+mn-cs"/>
        </a:defRPr>
      </a:lvl1pPr>
      <a:lvl2pPr marL="534604" algn="l" defTabSz="1069208" rtl="0" eaLnBrk="1" latinLnBrk="0" hangingPunct="1">
        <a:defRPr kumimoji="1" sz="2105" kern="1200">
          <a:solidFill>
            <a:schemeClr val="tx1"/>
          </a:solidFill>
          <a:latin typeface="+mn-lt"/>
          <a:ea typeface="+mn-ea"/>
          <a:cs typeface="+mn-cs"/>
        </a:defRPr>
      </a:lvl2pPr>
      <a:lvl3pPr marL="1069208" algn="l" defTabSz="1069208" rtl="0" eaLnBrk="1" latinLnBrk="0" hangingPunct="1">
        <a:defRPr kumimoji="1" sz="2105" kern="1200">
          <a:solidFill>
            <a:schemeClr val="tx1"/>
          </a:solidFill>
          <a:latin typeface="+mn-lt"/>
          <a:ea typeface="+mn-ea"/>
          <a:cs typeface="+mn-cs"/>
        </a:defRPr>
      </a:lvl3pPr>
      <a:lvl4pPr marL="1603812" algn="l" defTabSz="1069208" rtl="0" eaLnBrk="1" latinLnBrk="0" hangingPunct="1">
        <a:defRPr kumimoji="1" sz="2105" kern="1200">
          <a:solidFill>
            <a:schemeClr val="tx1"/>
          </a:solidFill>
          <a:latin typeface="+mn-lt"/>
          <a:ea typeface="+mn-ea"/>
          <a:cs typeface="+mn-cs"/>
        </a:defRPr>
      </a:lvl4pPr>
      <a:lvl5pPr marL="2138416" algn="l" defTabSz="1069208" rtl="0" eaLnBrk="1" latinLnBrk="0" hangingPunct="1">
        <a:defRPr kumimoji="1" sz="2105" kern="1200">
          <a:solidFill>
            <a:schemeClr val="tx1"/>
          </a:solidFill>
          <a:latin typeface="+mn-lt"/>
          <a:ea typeface="+mn-ea"/>
          <a:cs typeface="+mn-cs"/>
        </a:defRPr>
      </a:lvl5pPr>
      <a:lvl6pPr marL="2673020" algn="l" defTabSz="1069208" rtl="0" eaLnBrk="1" latinLnBrk="0" hangingPunct="1">
        <a:defRPr kumimoji="1" sz="2105" kern="1200">
          <a:solidFill>
            <a:schemeClr val="tx1"/>
          </a:solidFill>
          <a:latin typeface="+mn-lt"/>
          <a:ea typeface="+mn-ea"/>
          <a:cs typeface="+mn-cs"/>
        </a:defRPr>
      </a:lvl6pPr>
      <a:lvl7pPr marL="3207624" algn="l" defTabSz="1069208" rtl="0" eaLnBrk="1" latinLnBrk="0" hangingPunct="1">
        <a:defRPr kumimoji="1" sz="2105" kern="1200">
          <a:solidFill>
            <a:schemeClr val="tx1"/>
          </a:solidFill>
          <a:latin typeface="+mn-lt"/>
          <a:ea typeface="+mn-ea"/>
          <a:cs typeface="+mn-cs"/>
        </a:defRPr>
      </a:lvl7pPr>
      <a:lvl8pPr marL="3742228" algn="l" defTabSz="1069208" rtl="0" eaLnBrk="1" latinLnBrk="0" hangingPunct="1">
        <a:defRPr kumimoji="1" sz="2105" kern="1200">
          <a:solidFill>
            <a:schemeClr val="tx1"/>
          </a:solidFill>
          <a:latin typeface="+mn-lt"/>
          <a:ea typeface="+mn-ea"/>
          <a:cs typeface="+mn-cs"/>
        </a:defRPr>
      </a:lvl8pPr>
      <a:lvl9pPr marL="4276832" algn="l" defTabSz="1069208" rtl="0" eaLnBrk="1" latinLnBrk="0" hangingPunct="1">
        <a:defRPr kumimoji="1"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EE44540-90EF-458D-BA84-DE2A6C49202B}"/>
              </a:ext>
            </a:extLst>
          </p:cNvPr>
          <p:cNvSpPr txBox="1"/>
          <p:nvPr/>
        </p:nvSpPr>
        <p:spPr>
          <a:xfrm>
            <a:off x="125127" y="77002"/>
            <a:ext cx="9719264" cy="461665"/>
          </a:xfrm>
          <a:prstGeom prst="rect">
            <a:avLst/>
          </a:prstGeom>
          <a:noFill/>
        </p:spPr>
        <p:txBody>
          <a:bodyPr wrap="square" rtlCol="0">
            <a:spAutoFit/>
          </a:bodyPr>
          <a:lstStyle/>
          <a:p>
            <a:r>
              <a:rPr kumimoji="1" lang="ja-JP" altLang="en-US" sz="2400"/>
              <a:t>おおさかカーボンニュートラルビジネスネットワーク会員企業</a:t>
            </a:r>
            <a:endParaRPr kumimoji="1" lang="ja-JP" altLang="en-US" sz="2400" dirty="0"/>
          </a:p>
        </p:txBody>
      </p:sp>
      <p:sp>
        <p:nvSpPr>
          <p:cNvPr id="5" name="正方形/長方形 4">
            <a:extLst>
              <a:ext uri="{FF2B5EF4-FFF2-40B4-BE49-F238E27FC236}">
                <a16:creationId xmlns:a16="http://schemas.microsoft.com/office/drawing/2014/main" id="{A115B290-6D51-40E9-9512-39B20C627EA0}"/>
              </a:ext>
            </a:extLst>
          </p:cNvPr>
          <p:cNvSpPr/>
          <p:nvPr/>
        </p:nvSpPr>
        <p:spPr>
          <a:xfrm>
            <a:off x="224047" y="601133"/>
            <a:ext cx="1412400" cy="178215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b="1" dirty="0"/>
              <a:t>CO2</a:t>
            </a:r>
          </a:p>
          <a:p>
            <a:pPr algn="ctr"/>
            <a:r>
              <a:rPr kumimoji="1" lang="ja-JP" altLang="en-US" sz="2800" b="1" dirty="0"/>
              <a:t>回収</a:t>
            </a:r>
            <a:endParaRPr kumimoji="1" lang="en-US" altLang="ja-JP" sz="2800" b="1" dirty="0"/>
          </a:p>
        </p:txBody>
      </p:sp>
      <p:sp>
        <p:nvSpPr>
          <p:cNvPr id="6" name="テキスト ボックス 5">
            <a:extLst>
              <a:ext uri="{FF2B5EF4-FFF2-40B4-BE49-F238E27FC236}">
                <a16:creationId xmlns:a16="http://schemas.microsoft.com/office/drawing/2014/main" id="{8063834D-B00F-43C8-985D-1A1C2D0BFB8E}"/>
              </a:ext>
            </a:extLst>
          </p:cNvPr>
          <p:cNvSpPr txBox="1"/>
          <p:nvPr/>
        </p:nvSpPr>
        <p:spPr>
          <a:xfrm>
            <a:off x="1698289" y="1121446"/>
            <a:ext cx="8702528" cy="830997"/>
          </a:xfrm>
          <a:prstGeom prst="rect">
            <a:avLst/>
          </a:prstGeom>
          <a:noFill/>
        </p:spPr>
        <p:txBody>
          <a:bodyPr wrap="square" rtlCol="0">
            <a:spAutoFit/>
          </a:bodyPr>
          <a:lstStyle/>
          <a:p>
            <a:pPr algn="ctr"/>
            <a:r>
              <a:rPr kumimoji="1" lang="en-US" altLang="ja-JP" sz="4800" b="1" dirty="0">
                <a:latin typeface="Meiryo UI" panose="020B0604030504040204" pitchFamily="50" charset="-128"/>
                <a:ea typeface="Meiryo UI" panose="020B0604030504040204" pitchFamily="50" charset="-128"/>
              </a:rPr>
              <a:t>CO2</a:t>
            </a:r>
            <a:r>
              <a:rPr kumimoji="1" lang="ja-JP" altLang="en-US" sz="4800" b="1" dirty="0">
                <a:latin typeface="Meiryo UI" panose="020B0604030504040204" pitchFamily="50" charset="-128"/>
                <a:ea typeface="Meiryo UI" panose="020B0604030504040204" pitchFamily="50" charset="-128"/>
              </a:rPr>
              <a:t>ガス回収、差圧評価技術</a:t>
            </a:r>
          </a:p>
        </p:txBody>
      </p:sp>
      <p:sp>
        <p:nvSpPr>
          <p:cNvPr id="8" name="正方形/長方形 7">
            <a:extLst>
              <a:ext uri="{FF2B5EF4-FFF2-40B4-BE49-F238E27FC236}">
                <a16:creationId xmlns:a16="http://schemas.microsoft.com/office/drawing/2014/main" id="{DF636FCA-5910-4E7F-BED1-902ED327F9CC}"/>
              </a:ext>
            </a:extLst>
          </p:cNvPr>
          <p:cNvSpPr/>
          <p:nvPr/>
        </p:nvSpPr>
        <p:spPr>
          <a:xfrm>
            <a:off x="260273" y="4126596"/>
            <a:ext cx="1066800" cy="180727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a:t>
            </a:r>
            <a:endParaRPr kumimoji="1" lang="en-US" altLang="ja-JP" sz="2400" b="1" dirty="0"/>
          </a:p>
          <a:p>
            <a:pPr algn="ctr"/>
            <a:r>
              <a:rPr kumimoji="1" lang="ja-JP" altLang="en-US" sz="2400" b="1" dirty="0"/>
              <a:t>紹介</a:t>
            </a:r>
          </a:p>
        </p:txBody>
      </p:sp>
      <p:sp>
        <p:nvSpPr>
          <p:cNvPr id="9" name="正方形/長方形 8">
            <a:extLst>
              <a:ext uri="{FF2B5EF4-FFF2-40B4-BE49-F238E27FC236}">
                <a16:creationId xmlns:a16="http://schemas.microsoft.com/office/drawing/2014/main" id="{D365A124-1A3E-40E1-BF72-B2E415DBDBB7}"/>
              </a:ext>
            </a:extLst>
          </p:cNvPr>
          <p:cNvSpPr/>
          <p:nvPr/>
        </p:nvSpPr>
        <p:spPr>
          <a:xfrm>
            <a:off x="241300" y="4100994"/>
            <a:ext cx="10337800" cy="1832877"/>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10" name="正方形/長方形 9">
            <a:extLst>
              <a:ext uri="{FF2B5EF4-FFF2-40B4-BE49-F238E27FC236}">
                <a16:creationId xmlns:a16="http://schemas.microsoft.com/office/drawing/2014/main" id="{B27461AB-D926-48BE-91A7-118A36BD532B}"/>
              </a:ext>
            </a:extLst>
          </p:cNvPr>
          <p:cNvSpPr/>
          <p:nvPr/>
        </p:nvSpPr>
        <p:spPr>
          <a:xfrm>
            <a:off x="1621017" y="635620"/>
            <a:ext cx="8909989" cy="1717288"/>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20" name="テキスト ボックス 19">
            <a:extLst>
              <a:ext uri="{FF2B5EF4-FFF2-40B4-BE49-F238E27FC236}">
                <a16:creationId xmlns:a16="http://schemas.microsoft.com/office/drawing/2014/main" id="{D97FC27A-9BEF-4B35-A57D-7C75726647C4}"/>
              </a:ext>
            </a:extLst>
          </p:cNvPr>
          <p:cNvSpPr txBox="1"/>
          <p:nvPr/>
        </p:nvSpPr>
        <p:spPr>
          <a:xfrm>
            <a:off x="1311366" y="4306120"/>
            <a:ext cx="9229796" cy="1938992"/>
          </a:xfrm>
          <a:prstGeom prst="rect">
            <a:avLst/>
          </a:prstGeom>
          <a:noFill/>
        </p:spPr>
        <p:txBody>
          <a:bodyPr wrap="square" rtlCol="0">
            <a:spAutoFit/>
          </a:bodyPr>
          <a:lstStyle/>
          <a:p>
            <a:r>
              <a:rPr kumimoji="1" lang="ja-JP" altLang="en-US" sz="2400" b="1" dirty="0"/>
              <a:t>株式会社北浜製作所は、</a:t>
            </a:r>
            <a:r>
              <a:rPr lang="ja-JP" altLang="en-US" sz="2400" b="1" i="0" dirty="0">
                <a:solidFill>
                  <a:srgbClr val="333333"/>
                </a:solidFill>
                <a:effectLst/>
                <a:latin typeface="Montserrat" panose="00000500000000000000" pitchFamily="2" charset="0"/>
              </a:rPr>
              <a:t>分析機器・工業計器の専門商社で得た商品技術力を活かした特注システムをベースにさまざまな製品を開発・製造をして</a:t>
            </a:r>
            <a:r>
              <a:rPr lang="ja-JP" altLang="en-US" sz="2400" b="1" dirty="0">
                <a:solidFill>
                  <a:srgbClr val="333333"/>
                </a:solidFill>
                <a:latin typeface="Montserrat" panose="00000500000000000000" pitchFamily="2" charset="0"/>
              </a:rPr>
              <a:t>おります</a:t>
            </a:r>
            <a:r>
              <a:rPr lang="ja-JP" altLang="en-US" sz="2400" b="1" i="0" dirty="0">
                <a:solidFill>
                  <a:srgbClr val="333333"/>
                </a:solidFill>
                <a:effectLst/>
                <a:latin typeface="Montserrat" panose="00000500000000000000" pitchFamily="2" charset="0"/>
              </a:rPr>
              <a:t>。この経験から</a:t>
            </a:r>
            <a:r>
              <a:rPr lang="en-US" altLang="ja-JP" sz="2400" b="1" i="0" dirty="0">
                <a:solidFill>
                  <a:srgbClr val="333333"/>
                </a:solidFill>
                <a:effectLst/>
                <a:latin typeface="Montserrat" panose="00000500000000000000" pitchFamily="2" charset="0"/>
              </a:rPr>
              <a:t>SDG</a:t>
            </a:r>
            <a:r>
              <a:rPr lang="ja-JP" altLang="en-US" sz="2400" b="1" i="0" dirty="0">
                <a:solidFill>
                  <a:srgbClr val="333333"/>
                </a:solidFill>
                <a:effectLst/>
                <a:latin typeface="Montserrat" panose="00000500000000000000" pitchFamily="2" charset="0"/>
              </a:rPr>
              <a:t>ｓに</a:t>
            </a:r>
            <a:r>
              <a:rPr lang="ja-JP" altLang="en-US" sz="2400" b="1" i="0">
                <a:solidFill>
                  <a:srgbClr val="333333"/>
                </a:solidFill>
                <a:effectLst/>
                <a:latin typeface="Montserrat" panose="00000500000000000000" pitchFamily="2" charset="0"/>
              </a:rPr>
              <a:t>対応した特異性のある開発</a:t>
            </a:r>
            <a:r>
              <a:rPr lang="ja-JP" altLang="en-US" sz="2400" b="1" i="0" dirty="0">
                <a:solidFill>
                  <a:srgbClr val="333333"/>
                </a:solidFill>
                <a:effectLst/>
                <a:latin typeface="Montserrat" panose="00000500000000000000" pitchFamily="2" charset="0"/>
              </a:rPr>
              <a:t>設計のノウハウをご提供します</a:t>
            </a:r>
            <a:endParaRPr kumimoji="1" lang="ja-JP" altLang="en-US" sz="240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endParaRPr lang="en-US" altLang="ja-JP" sz="2400" b="1" dirty="0">
              <a:solidFill>
                <a:srgbClr val="333333"/>
              </a:solidFill>
              <a:latin typeface="Montserrat" panose="00000500000000000000" pitchFamily="2" charset="0"/>
            </a:endParaRPr>
          </a:p>
        </p:txBody>
      </p:sp>
      <p:sp>
        <p:nvSpPr>
          <p:cNvPr id="42" name="正方形/長方形 41">
            <a:extLst>
              <a:ext uri="{FF2B5EF4-FFF2-40B4-BE49-F238E27FC236}">
                <a16:creationId xmlns:a16="http://schemas.microsoft.com/office/drawing/2014/main" id="{A459186A-78F0-4F10-8F81-744BCCAA2BB4}"/>
              </a:ext>
            </a:extLst>
          </p:cNvPr>
          <p:cNvSpPr/>
          <p:nvPr/>
        </p:nvSpPr>
        <p:spPr>
          <a:xfrm>
            <a:off x="241299" y="6067331"/>
            <a:ext cx="1085773" cy="612575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技術</a:t>
            </a:r>
            <a:endParaRPr kumimoji="1" lang="en-US" altLang="ja-JP" sz="2400" b="1" dirty="0"/>
          </a:p>
          <a:p>
            <a:pPr algn="ctr"/>
            <a:r>
              <a:rPr kumimoji="1" lang="ja-JP" altLang="en-US" sz="2400" b="1" dirty="0"/>
              <a:t>詳細</a:t>
            </a:r>
          </a:p>
        </p:txBody>
      </p:sp>
      <p:sp>
        <p:nvSpPr>
          <p:cNvPr id="43" name="正方形/長方形 42">
            <a:extLst>
              <a:ext uri="{FF2B5EF4-FFF2-40B4-BE49-F238E27FC236}">
                <a16:creationId xmlns:a16="http://schemas.microsoft.com/office/drawing/2014/main" id="{9279C9B2-87B9-4ADB-A815-A22ECABFDB52}"/>
              </a:ext>
            </a:extLst>
          </p:cNvPr>
          <p:cNvSpPr/>
          <p:nvPr/>
        </p:nvSpPr>
        <p:spPr>
          <a:xfrm>
            <a:off x="241300" y="6041730"/>
            <a:ext cx="10337800" cy="6152658"/>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3" name="正方形/長方形 52">
            <a:extLst>
              <a:ext uri="{FF2B5EF4-FFF2-40B4-BE49-F238E27FC236}">
                <a16:creationId xmlns:a16="http://schemas.microsoft.com/office/drawing/2014/main" id="{4C0BF7AA-2167-4541-87A6-607C263639BE}"/>
              </a:ext>
            </a:extLst>
          </p:cNvPr>
          <p:cNvSpPr/>
          <p:nvPr/>
        </p:nvSpPr>
        <p:spPr>
          <a:xfrm>
            <a:off x="231143" y="2467407"/>
            <a:ext cx="1412400" cy="92150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会社名</a:t>
            </a:r>
          </a:p>
        </p:txBody>
      </p:sp>
      <p:sp>
        <p:nvSpPr>
          <p:cNvPr id="54" name="正方形/長方形 53">
            <a:extLst>
              <a:ext uri="{FF2B5EF4-FFF2-40B4-BE49-F238E27FC236}">
                <a16:creationId xmlns:a16="http://schemas.microsoft.com/office/drawing/2014/main" id="{2C934109-4DC7-4C1B-BBE4-2B7B6D93D14B}"/>
              </a:ext>
            </a:extLst>
          </p:cNvPr>
          <p:cNvSpPr/>
          <p:nvPr/>
        </p:nvSpPr>
        <p:spPr>
          <a:xfrm>
            <a:off x="1621017" y="2495659"/>
            <a:ext cx="8909988" cy="856392"/>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5" name="テキスト ボックス 54">
            <a:extLst>
              <a:ext uri="{FF2B5EF4-FFF2-40B4-BE49-F238E27FC236}">
                <a16:creationId xmlns:a16="http://schemas.microsoft.com/office/drawing/2014/main" id="{BA129DB4-7048-4CFE-8CC3-895E3271CC26}"/>
              </a:ext>
            </a:extLst>
          </p:cNvPr>
          <p:cNvSpPr txBox="1"/>
          <p:nvPr/>
        </p:nvSpPr>
        <p:spPr>
          <a:xfrm>
            <a:off x="1653700" y="2558593"/>
            <a:ext cx="8887462" cy="646331"/>
          </a:xfrm>
          <a:prstGeom prst="rect">
            <a:avLst/>
          </a:prstGeom>
          <a:noFill/>
        </p:spPr>
        <p:txBody>
          <a:bodyPr wrap="square" rtlCol="0">
            <a:spAutoFit/>
          </a:bodyPr>
          <a:lstStyle/>
          <a:p>
            <a:pPr algn="ctr"/>
            <a:r>
              <a:rPr kumimoji="1" lang="ja-JP" altLang="en-US" sz="3600" b="1" dirty="0"/>
              <a:t>株式会社 北浜製作所</a:t>
            </a:r>
            <a:endParaRPr kumimoji="1" lang="en-US" altLang="ja-JP" sz="3600" b="1" dirty="0"/>
          </a:p>
        </p:txBody>
      </p:sp>
      <p:sp>
        <p:nvSpPr>
          <p:cNvPr id="34" name="正方形/長方形 33">
            <a:extLst>
              <a:ext uri="{FF2B5EF4-FFF2-40B4-BE49-F238E27FC236}">
                <a16:creationId xmlns:a16="http://schemas.microsoft.com/office/drawing/2014/main" id="{2039EEE3-35F8-4B71-8962-E642A02257D2}"/>
              </a:ext>
            </a:extLst>
          </p:cNvPr>
          <p:cNvSpPr/>
          <p:nvPr/>
        </p:nvSpPr>
        <p:spPr>
          <a:xfrm>
            <a:off x="231143" y="3442182"/>
            <a:ext cx="3290858" cy="58477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本社・大阪の拠点</a:t>
            </a:r>
          </a:p>
        </p:txBody>
      </p:sp>
      <p:sp>
        <p:nvSpPr>
          <p:cNvPr id="35" name="正方形/長方形 34">
            <a:extLst>
              <a:ext uri="{FF2B5EF4-FFF2-40B4-BE49-F238E27FC236}">
                <a16:creationId xmlns:a16="http://schemas.microsoft.com/office/drawing/2014/main" id="{163592EF-D567-488F-A146-CD9C2C4AD6C6}"/>
              </a:ext>
            </a:extLst>
          </p:cNvPr>
          <p:cNvSpPr/>
          <p:nvPr/>
        </p:nvSpPr>
        <p:spPr>
          <a:xfrm>
            <a:off x="3522001" y="3426089"/>
            <a:ext cx="7009004" cy="575268"/>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36" name="テキスト ボックス 35">
            <a:extLst>
              <a:ext uri="{FF2B5EF4-FFF2-40B4-BE49-F238E27FC236}">
                <a16:creationId xmlns:a16="http://schemas.microsoft.com/office/drawing/2014/main" id="{C1EC5251-42A1-497F-AA9C-C80FBB0B566E}"/>
              </a:ext>
            </a:extLst>
          </p:cNvPr>
          <p:cNvSpPr txBox="1"/>
          <p:nvPr/>
        </p:nvSpPr>
        <p:spPr>
          <a:xfrm>
            <a:off x="3694072" y="3492842"/>
            <a:ext cx="6997741" cy="461665"/>
          </a:xfrm>
          <a:prstGeom prst="rect">
            <a:avLst/>
          </a:prstGeom>
          <a:noFill/>
        </p:spPr>
        <p:txBody>
          <a:bodyPr wrap="square" rtlCol="0">
            <a:spAutoFit/>
          </a:bodyPr>
          <a:lstStyle/>
          <a:p>
            <a:pPr algn="ctr"/>
            <a:r>
              <a:rPr kumimoji="1" lang="ja-JP" altLang="en-US" sz="2400" b="1" dirty="0"/>
              <a:t>本社：大阪市中央区</a:t>
            </a:r>
            <a:endParaRPr kumimoji="1" lang="en-US" altLang="ja-JP" sz="2400" b="1" dirty="0"/>
          </a:p>
        </p:txBody>
      </p:sp>
      <p:sp>
        <p:nvSpPr>
          <p:cNvPr id="32" name="正方形/長方形 31">
            <a:extLst>
              <a:ext uri="{FF2B5EF4-FFF2-40B4-BE49-F238E27FC236}">
                <a16:creationId xmlns:a16="http://schemas.microsoft.com/office/drawing/2014/main" id="{35DB722F-FF24-443B-B6AB-FD787D3915D6}"/>
              </a:ext>
            </a:extLst>
          </p:cNvPr>
          <p:cNvSpPr/>
          <p:nvPr/>
        </p:nvSpPr>
        <p:spPr>
          <a:xfrm>
            <a:off x="231142" y="12301835"/>
            <a:ext cx="5732873" cy="529245"/>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期待する技術の活用方法・連携先</a:t>
            </a:r>
          </a:p>
        </p:txBody>
      </p:sp>
      <p:sp>
        <p:nvSpPr>
          <p:cNvPr id="39" name="正方形/長方形 38">
            <a:extLst>
              <a:ext uri="{FF2B5EF4-FFF2-40B4-BE49-F238E27FC236}">
                <a16:creationId xmlns:a16="http://schemas.microsoft.com/office/drawing/2014/main" id="{79ADCB95-D10C-4CAA-8E72-EAD2E2809CC7}"/>
              </a:ext>
            </a:extLst>
          </p:cNvPr>
          <p:cNvSpPr/>
          <p:nvPr/>
        </p:nvSpPr>
        <p:spPr>
          <a:xfrm>
            <a:off x="241299" y="12307041"/>
            <a:ext cx="5722716" cy="2735307"/>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40" name="テキスト ボックス 39">
            <a:extLst>
              <a:ext uri="{FF2B5EF4-FFF2-40B4-BE49-F238E27FC236}">
                <a16:creationId xmlns:a16="http://schemas.microsoft.com/office/drawing/2014/main" id="{0515E507-29CF-46C9-A3F9-2FA025DD86CB}"/>
              </a:ext>
            </a:extLst>
          </p:cNvPr>
          <p:cNvSpPr txBox="1"/>
          <p:nvPr/>
        </p:nvSpPr>
        <p:spPr>
          <a:xfrm>
            <a:off x="6848269" y="14744925"/>
            <a:ext cx="3843544" cy="400110"/>
          </a:xfrm>
          <a:prstGeom prst="rect">
            <a:avLst/>
          </a:prstGeom>
          <a:noFill/>
        </p:spPr>
        <p:txBody>
          <a:bodyPr wrap="square" rtlCol="0">
            <a:spAutoFit/>
          </a:bodyPr>
          <a:lstStyle/>
          <a:p>
            <a:pPr algn="r"/>
            <a:r>
              <a:rPr kumimoji="1" lang="ja-JP" altLang="en-US" sz="2000" dirty="0"/>
              <a:t>令和７年５月２日時点</a:t>
            </a:r>
          </a:p>
        </p:txBody>
      </p:sp>
      <p:sp>
        <p:nvSpPr>
          <p:cNvPr id="48" name="正方形/長方形 47">
            <a:extLst>
              <a:ext uri="{FF2B5EF4-FFF2-40B4-BE49-F238E27FC236}">
                <a16:creationId xmlns:a16="http://schemas.microsoft.com/office/drawing/2014/main" id="{317C07BB-3F7F-4F91-9F34-638CB1CB0095}"/>
              </a:ext>
            </a:extLst>
          </p:cNvPr>
          <p:cNvSpPr/>
          <p:nvPr/>
        </p:nvSpPr>
        <p:spPr>
          <a:xfrm>
            <a:off x="6076729" y="12333317"/>
            <a:ext cx="4520286" cy="559723"/>
          </a:xfrm>
          <a:prstGeom prst="rect">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問い合わせ先</a:t>
            </a:r>
          </a:p>
        </p:txBody>
      </p:sp>
      <p:sp>
        <p:nvSpPr>
          <p:cNvPr id="51" name="正方形/長方形 50">
            <a:extLst>
              <a:ext uri="{FF2B5EF4-FFF2-40B4-BE49-F238E27FC236}">
                <a16:creationId xmlns:a16="http://schemas.microsoft.com/office/drawing/2014/main" id="{E8C738BC-C855-4226-BE06-7A889DD9448B}"/>
              </a:ext>
            </a:extLst>
          </p:cNvPr>
          <p:cNvSpPr/>
          <p:nvPr/>
        </p:nvSpPr>
        <p:spPr>
          <a:xfrm>
            <a:off x="6076729" y="12301835"/>
            <a:ext cx="4502371" cy="2443090"/>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p>
        </p:txBody>
      </p:sp>
      <p:sp>
        <p:nvSpPr>
          <p:cNvPr id="57" name="テキスト ボックス 56">
            <a:extLst>
              <a:ext uri="{FF2B5EF4-FFF2-40B4-BE49-F238E27FC236}">
                <a16:creationId xmlns:a16="http://schemas.microsoft.com/office/drawing/2014/main" id="{B94DCDAA-71A5-4A58-B9B5-6BCEB2DA03DD}"/>
              </a:ext>
            </a:extLst>
          </p:cNvPr>
          <p:cNvSpPr txBox="1"/>
          <p:nvPr/>
        </p:nvSpPr>
        <p:spPr>
          <a:xfrm>
            <a:off x="6076729" y="12969964"/>
            <a:ext cx="4125403" cy="1708160"/>
          </a:xfrm>
          <a:prstGeom prst="rect">
            <a:avLst/>
          </a:prstGeom>
          <a:noFill/>
        </p:spPr>
        <p:txBody>
          <a:bodyPr wrap="square" rtlCol="0">
            <a:spAutoFit/>
          </a:bodyPr>
          <a:lstStyle/>
          <a:p>
            <a:r>
              <a:rPr kumimoji="1" lang="ja-JP" altLang="en-US" sz="1500" b="1" dirty="0"/>
              <a:t>大阪府商工労働部成長産業振興室</a:t>
            </a:r>
            <a:endParaRPr kumimoji="1" lang="en-US" altLang="ja-JP" sz="1500" b="1" dirty="0"/>
          </a:p>
          <a:p>
            <a:r>
              <a:rPr kumimoji="1" lang="ja-JP" altLang="en-US" sz="1500" b="1" dirty="0"/>
              <a:t>産業創造課グリーンビジネス</a:t>
            </a:r>
            <a:r>
              <a:rPr kumimoji="1" lang="en-US" altLang="ja-JP" sz="1500" b="1" dirty="0"/>
              <a:t>G</a:t>
            </a:r>
          </a:p>
          <a:p>
            <a:r>
              <a:rPr kumimoji="1" lang="ja-JP" altLang="en-US" sz="1500" b="1" dirty="0"/>
              <a:t>〒</a:t>
            </a:r>
            <a:r>
              <a:rPr kumimoji="1" lang="en-US" altLang="ja-JP" sz="1500" b="1" dirty="0"/>
              <a:t>559-0855 </a:t>
            </a:r>
          </a:p>
          <a:p>
            <a:r>
              <a:rPr kumimoji="1" lang="ja-JP" altLang="en-US" sz="1500" b="1" dirty="0"/>
              <a:t>大阪市住之江区南港北</a:t>
            </a:r>
            <a:r>
              <a:rPr kumimoji="1" lang="en-US" altLang="ja-JP" sz="1500" b="1" dirty="0"/>
              <a:t>1-14-16</a:t>
            </a:r>
          </a:p>
          <a:p>
            <a:r>
              <a:rPr kumimoji="1" lang="ja-JP" altLang="en-US" sz="1500" b="1" dirty="0"/>
              <a:t>大阪府咲洲庁舎</a:t>
            </a:r>
            <a:r>
              <a:rPr kumimoji="1" lang="en-US" altLang="ja-JP" sz="1500" b="1" dirty="0"/>
              <a:t>25</a:t>
            </a:r>
            <a:r>
              <a:rPr kumimoji="1" lang="ja-JP" altLang="en-US" sz="1500" b="1" dirty="0"/>
              <a:t>階</a:t>
            </a:r>
            <a:endParaRPr kumimoji="1" lang="en-US" altLang="ja-JP" sz="1500" b="1" dirty="0"/>
          </a:p>
          <a:p>
            <a:r>
              <a:rPr kumimoji="1" lang="en-US" altLang="ja-JP" sz="1500" b="1" dirty="0"/>
              <a:t>TEL</a:t>
            </a:r>
            <a:r>
              <a:rPr kumimoji="1" lang="ja-JP" altLang="en-US" sz="1500" b="1" dirty="0"/>
              <a:t>：</a:t>
            </a:r>
            <a:r>
              <a:rPr kumimoji="1" lang="en-US" altLang="ja-JP" sz="1500" b="1" dirty="0"/>
              <a:t>06-6210-9484</a:t>
            </a:r>
          </a:p>
          <a:p>
            <a:r>
              <a:rPr kumimoji="1" lang="ja-JP" altLang="en-US" sz="1500" b="1" dirty="0"/>
              <a:t>メールアドレス：</a:t>
            </a:r>
            <a:r>
              <a:rPr kumimoji="1" lang="en-US" altLang="ja-JP" sz="1500" b="1" dirty="0"/>
              <a:t>green@gbox.pref.osaka.lg.jp</a:t>
            </a:r>
            <a:endParaRPr kumimoji="1" lang="ja-JP" altLang="en-US" sz="1500" b="1" dirty="0"/>
          </a:p>
        </p:txBody>
      </p:sp>
      <p:pic>
        <p:nvPicPr>
          <p:cNvPr id="58" name="図 57">
            <a:extLst>
              <a:ext uri="{FF2B5EF4-FFF2-40B4-BE49-F238E27FC236}">
                <a16:creationId xmlns:a16="http://schemas.microsoft.com/office/drawing/2014/main" id="{1CBE5F86-7816-48E8-8BEF-61233B92A7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0367" y="12929318"/>
            <a:ext cx="1470638" cy="1470638"/>
          </a:xfrm>
          <a:prstGeom prst="rect">
            <a:avLst/>
          </a:prstGeom>
        </p:spPr>
      </p:pic>
      <p:pic>
        <p:nvPicPr>
          <p:cNvPr id="3" name="図 2" descr="屋内, テーブル, カウンター, 座る が含まれている画像&#10;&#10;AI によって生成されたコンテンツは間違っている可能性があります。">
            <a:extLst>
              <a:ext uri="{FF2B5EF4-FFF2-40B4-BE49-F238E27FC236}">
                <a16:creationId xmlns:a16="http://schemas.microsoft.com/office/drawing/2014/main" id="{EC8FD8CA-6F37-CA1A-A1F9-049F561EADFC}"/>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817213" y="7173963"/>
            <a:ext cx="3774535" cy="2800302"/>
          </a:xfrm>
          <a:prstGeom prst="rect">
            <a:avLst/>
          </a:prstGeom>
        </p:spPr>
      </p:pic>
      <p:sp>
        <p:nvSpPr>
          <p:cNvPr id="11" name="正方形/長方形 10">
            <a:extLst>
              <a:ext uri="{FF2B5EF4-FFF2-40B4-BE49-F238E27FC236}">
                <a16:creationId xmlns:a16="http://schemas.microsoft.com/office/drawing/2014/main" id="{AC73306F-D083-105D-E73F-50B6CB579898}"/>
              </a:ext>
            </a:extLst>
          </p:cNvPr>
          <p:cNvSpPr/>
          <p:nvPr/>
        </p:nvSpPr>
        <p:spPr>
          <a:xfrm>
            <a:off x="3935489" y="7166847"/>
            <a:ext cx="716280" cy="938178"/>
          </a:xfrm>
          <a:prstGeom prst="rect">
            <a:avLst/>
          </a:prstGeom>
          <a:noFill/>
          <a:ln w="7620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a:extLst>
              <a:ext uri="{FF2B5EF4-FFF2-40B4-BE49-F238E27FC236}">
                <a16:creationId xmlns:a16="http://schemas.microsoft.com/office/drawing/2014/main" id="{C2B19E5A-4F00-5DFB-0EA6-D9FF096802EB}"/>
              </a:ext>
            </a:extLst>
          </p:cNvPr>
          <p:cNvSpPr txBox="1"/>
          <p:nvPr/>
        </p:nvSpPr>
        <p:spPr>
          <a:xfrm>
            <a:off x="6043959" y="6989218"/>
            <a:ext cx="3185487" cy="1477328"/>
          </a:xfrm>
          <a:prstGeom prst="rect">
            <a:avLst/>
          </a:prstGeom>
          <a:noFill/>
        </p:spPr>
        <p:txBody>
          <a:bodyPr wrap="none" rtlCol="0">
            <a:spAutoFit/>
          </a:bodyPr>
          <a:lstStyle/>
          <a:p>
            <a:r>
              <a:rPr kumimoji="1" lang="ja-JP" altLang="en-US" dirty="0"/>
              <a:t>①マスフローコントローラー</a:t>
            </a:r>
            <a:endParaRPr kumimoji="1" lang="en-US" altLang="ja-JP" dirty="0"/>
          </a:p>
          <a:p>
            <a:r>
              <a:rPr kumimoji="1" lang="ja-JP" altLang="en-US" dirty="0"/>
              <a:t>②積算流量計</a:t>
            </a:r>
            <a:endParaRPr kumimoji="1" lang="en-US" altLang="ja-JP" dirty="0"/>
          </a:p>
          <a:p>
            <a:r>
              <a:rPr kumimoji="1" lang="ja-JP" altLang="en-US" dirty="0"/>
              <a:t>③電磁バルブ</a:t>
            </a:r>
            <a:endParaRPr kumimoji="1" lang="en-US" altLang="ja-JP" dirty="0"/>
          </a:p>
          <a:p>
            <a:r>
              <a:rPr kumimoji="1" lang="ja-JP" altLang="en-US" dirty="0"/>
              <a:t>④小型デジタル圧力計</a:t>
            </a:r>
            <a:endParaRPr kumimoji="1" lang="en-US" altLang="ja-JP" dirty="0"/>
          </a:p>
          <a:p>
            <a:r>
              <a:rPr kumimoji="1" lang="ja-JP" altLang="en-US" dirty="0"/>
              <a:t>⑤各種タンク</a:t>
            </a:r>
            <a:endParaRPr kumimoji="1" lang="en-US" altLang="ja-JP" dirty="0"/>
          </a:p>
        </p:txBody>
      </p:sp>
      <p:sp>
        <p:nvSpPr>
          <p:cNvPr id="14" name="テキスト ボックス 13">
            <a:extLst>
              <a:ext uri="{FF2B5EF4-FFF2-40B4-BE49-F238E27FC236}">
                <a16:creationId xmlns:a16="http://schemas.microsoft.com/office/drawing/2014/main" id="{958D67E8-7511-55D0-46EA-957221C7F39D}"/>
              </a:ext>
            </a:extLst>
          </p:cNvPr>
          <p:cNvSpPr txBox="1"/>
          <p:nvPr/>
        </p:nvSpPr>
        <p:spPr>
          <a:xfrm>
            <a:off x="1818432" y="6757178"/>
            <a:ext cx="2672496" cy="369332"/>
          </a:xfrm>
          <a:prstGeom prst="rect">
            <a:avLst/>
          </a:prstGeom>
          <a:noFill/>
        </p:spPr>
        <p:txBody>
          <a:bodyPr wrap="square">
            <a:spAutoFit/>
          </a:bodyPr>
          <a:lstStyle/>
          <a:p>
            <a:r>
              <a:rPr lang="ja-JP" altLang="en-US" dirty="0">
                <a:ea typeface="游明朝" panose="02020400000000000000" pitchFamily="18" charset="-128"/>
                <a:cs typeface="Times New Roman" panose="02020603050405020304" pitchFamily="18" charset="0"/>
              </a:rPr>
              <a:t>ガス捕集関連</a:t>
            </a:r>
            <a:r>
              <a:rPr lang="ja-JP" altLang="en-US" dirty="0">
                <a:effectLst/>
                <a:ea typeface="游明朝" panose="02020400000000000000" pitchFamily="18" charset="-128"/>
                <a:cs typeface="Times New Roman" panose="02020603050405020304" pitchFamily="18" charset="0"/>
              </a:rPr>
              <a:t>実験</a:t>
            </a:r>
            <a:r>
              <a:rPr lang="ja-JP" altLang="ja-JP" dirty="0">
                <a:effectLst/>
                <a:ea typeface="游明朝" panose="02020400000000000000" pitchFamily="18" charset="-128"/>
                <a:cs typeface="Times New Roman" panose="02020603050405020304" pitchFamily="18" charset="0"/>
              </a:rPr>
              <a:t>装置</a:t>
            </a:r>
            <a:endParaRPr lang="ja-JP" altLang="en-US" dirty="0"/>
          </a:p>
        </p:txBody>
      </p:sp>
      <p:sp>
        <p:nvSpPr>
          <p:cNvPr id="15" name="正方形/長方形 14">
            <a:extLst>
              <a:ext uri="{FF2B5EF4-FFF2-40B4-BE49-F238E27FC236}">
                <a16:creationId xmlns:a16="http://schemas.microsoft.com/office/drawing/2014/main" id="{B6FD677A-2374-81DE-43DD-9049DCA49079}"/>
              </a:ext>
            </a:extLst>
          </p:cNvPr>
          <p:cNvSpPr/>
          <p:nvPr/>
        </p:nvSpPr>
        <p:spPr>
          <a:xfrm>
            <a:off x="4551376" y="8631975"/>
            <a:ext cx="957883" cy="1193706"/>
          </a:xfrm>
          <a:prstGeom prst="rect">
            <a:avLst/>
          </a:prstGeom>
          <a:noFill/>
          <a:ln w="7620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153CBEE2-71BD-090E-DE83-E88FE4CE3490}"/>
              </a:ext>
            </a:extLst>
          </p:cNvPr>
          <p:cNvSpPr/>
          <p:nvPr/>
        </p:nvSpPr>
        <p:spPr>
          <a:xfrm>
            <a:off x="2556135" y="8237430"/>
            <a:ext cx="598545" cy="511041"/>
          </a:xfrm>
          <a:prstGeom prst="rect">
            <a:avLst/>
          </a:prstGeom>
          <a:noFill/>
          <a:ln w="7620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4E6086D7-ECC3-57EB-1CD8-320D94B34264}"/>
              </a:ext>
            </a:extLst>
          </p:cNvPr>
          <p:cNvSpPr/>
          <p:nvPr/>
        </p:nvSpPr>
        <p:spPr>
          <a:xfrm>
            <a:off x="4993203" y="7318552"/>
            <a:ext cx="598545" cy="511041"/>
          </a:xfrm>
          <a:prstGeom prst="rect">
            <a:avLst/>
          </a:prstGeom>
          <a:noFill/>
          <a:ln w="7620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AF8B404D-E6B2-B93E-C267-719B2F422052}"/>
              </a:ext>
            </a:extLst>
          </p:cNvPr>
          <p:cNvSpPr/>
          <p:nvPr/>
        </p:nvSpPr>
        <p:spPr>
          <a:xfrm>
            <a:off x="1817214" y="8764515"/>
            <a:ext cx="2118276" cy="837396"/>
          </a:xfrm>
          <a:prstGeom prst="rect">
            <a:avLst/>
          </a:prstGeom>
          <a:noFill/>
          <a:ln w="76200">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7B473B8E-91E9-2344-44EE-57EA70906DE1}"/>
              </a:ext>
            </a:extLst>
          </p:cNvPr>
          <p:cNvSpPr txBox="1"/>
          <p:nvPr/>
        </p:nvSpPr>
        <p:spPr>
          <a:xfrm>
            <a:off x="3815841" y="7134855"/>
            <a:ext cx="389850" cy="338554"/>
          </a:xfrm>
          <a:prstGeom prst="rect">
            <a:avLst/>
          </a:prstGeom>
          <a:noFill/>
        </p:spPr>
        <p:txBody>
          <a:bodyPr wrap="none" rtlCol="0">
            <a:spAutoFit/>
          </a:bodyPr>
          <a:lstStyle/>
          <a:p>
            <a:r>
              <a:rPr kumimoji="1" lang="ja-JP" altLang="en-US" sz="1600" dirty="0">
                <a:highlight>
                  <a:srgbClr val="FFFF00"/>
                </a:highlight>
              </a:rPr>
              <a:t>①</a:t>
            </a:r>
          </a:p>
        </p:txBody>
      </p:sp>
      <p:sp>
        <p:nvSpPr>
          <p:cNvPr id="21" name="テキスト ボックス 20">
            <a:extLst>
              <a:ext uri="{FF2B5EF4-FFF2-40B4-BE49-F238E27FC236}">
                <a16:creationId xmlns:a16="http://schemas.microsoft.com/office/drawing/2014/main" id="{6F919FE0-461D-858C-4FD9-4A6C657E4779}"/>
              </a:ext>
            </a:extLst>
          </p:cNvPr>
          <p:cNvSpPr txBox="1"/>
          <p:nvPr/>
        </p:nvSpPr>
        <p:spPr>
          <a:xfrm>
            <a:off x="4468887" y="8623498"/>
            <a:ext cx="389850" cy="338554"/>
          </a:xfrm>
          <a:prstGeom prst="rect">
            <a:avLst/>
          </a:prstGeom>
          <a:noFill/>
        </p:spPr>
        <p:txBody>
          <a:bodyPr wrap="none" rtlCol="0">
            <a:spAutoFit/>
          </a:bodyPr>
          <a:lstStyle/>
          <a:p>
            <a:r>
              <a:rPr kumimoji="1" lang="ja-JP" altLang="en-US" sz="1600" dirty="0">
                <a:highlight>
                  <a:srgbClr val="FFFF00"/>
                </a:highlight>
              </a:rPr>
              <a:t>②</a:t>
            </a:r>
          </a:p>
        </p:txBody>
      </p:sp>
      <p:sp>
        <p:nvSpPr>
          <p:cNvPr id="22" name="テキスト ボックス 21">
            <a:extLst>
              <a:ext uri="{FF2B5EF4-FFF2-40B4-BE49-F238E27FC236}">
                <a16:creationId xmlns:a16="http://schemas.microsoft.com/office/drawing/2014/main" id="{C4CD9EE0-055A-C62C-E37F-FFCE930A2817}"/>
              </a:ext>
            </a:extLst>
          </p:cNvPr>
          <p:cNvSpPr txBox="1"/>
          <p:nvPr/>
        </p:nvSpPr>
        <p:spPr>
          <a:xfrm>
            <a:off x="4881703" y="7276076"/>
            <a:ext cx="389850" cy="338554"/>
          </a:xfrm>
          <a:prstGeom prst="rect">
            <a:avLst/>
          </a:prstGeom>
          <a:noFill/>
        </p:spPr>
        <p:txBody>
          <a:bodyPr wrap="none" rtlCol="0">
            <a:spAutoFit/>
          </a:bodyPr>
          <a:lstStyle/>
          <a:p>
            <a:r>
              <a:rPr kumimoji="1" lang="ja-JP" altLang="en-US" sz="1600" dirty="0">
                <a:highlight>
                  <a:srgbClr val="FFFF00"/>
                </a:highlight>
              </a:rPr>
              <a:t>③</a:t>
            </a:r>
          </a:p>
        </p:txBody>
      </p:sp>
      <p:sp>
        <p:nvSpPr>
          <p:cNvPr id="23" name="テキスト ボックス 22">
            <a:extLst>
              <a:ext uri="{FF2B5EF4-FFF2-40B4-BE49-F238E27FC236}">
                <a16:creationId xmlns:a16="http://schemas.microsoft.com/office/drawing/2014/main" id="{9C59F040-DB98-9047-9569-D05085F085C9}"/>
              </a:ext>
            </a:extLst>
          </p:cNvPr>
          <p:cNvSpPr txBox="1"/>
          <p:nvPr/>
        </p:nvSpPr>
        <p:spPr>
          <a:xfrm>
            <a:off x="2476495" y="8173160"/>
            <a:ext cx="389850" cy="338554"/>
          </a:xfrm>
          <a:prstGeom prst="rect">
            <a:avLst/>
          </a:prstGeom>
          <a:noFill/>
        </p:spPr>
        <p:txBody>
          <a:bodyPr wrap="none" rtlCol="0">
            <a:spAutoFit/>
          </a:bodyPr>
          <a:lstStyle/>
          <a:p>
            <a:r>
              <a:rPr kumimoji="1" lang="ja-JP" altLang="en-US" sz="1600" dirty="0">
                <a:highlight>
                  <a:srgbClr val="FFFF00"/>
                </a:highlight>
              </a:rPr>
              <a:t>④</a:t>
            </a:r>
          </a:p>
        </p:txBody>
      </p:sp>
      <p:sp>
        <p:nvSpPr>
          <p:cNvPr id="24" name="テキスト ボックス 23">
            <a:extLst>
              <a:ext uri="{FF2B5EF4-FFF2-40B4-BE49-F238E27FC236}">
                <a16:creationId xmlns:a16="http://schemas.microsoft.com/office/drawing/2014/main" id="{A2A703E9-7425-EDD8-5C60-5993D5529776}"/>
              </a:ext>
            </a:extLst>
          </p:cNvPr>
          <p:cNvSpPr txBox="1"/>
          <p:nvPr/>
        </p:nvSpPr>
        <p:spPr>
          <a:xfrm>
            <a:off x="1730717" y="8727011"/>
            <a:ext cx="389850" cy="338554"/>
          </a:xfrm>
          <a:prstGeom prst="rect">
            <a:avLst/>
          </a:prstGeom>
          <a:noFill/>
        </p:spPr>
        <p:txBody>
          <a:bodyPr wrap="none" rtlCol="0">
            <a:spAutoFit/>
          </a:bodyPr>
          <a:lstStyle/>
          <a:p>
            <a:r>
              <a:rPr kumimoji="1" lang="ja-JP" altLang="en-US" sz="1600" dirty="0">
                <a:highlight>
                  <a:srgbClr val="FFFF00"/>
                </a:highlight>
              </a:rPr>
              <a:t>⑤</a:t>
            </a:r>
          </a:p>
        </p:txBody>
      </p:sp>
      <p:sp>
        <p:nvSpPr>
          <p:cNvPr id="25" name="テキスト ボックス 24">
            <a:extLst>
              <a:ext uri="{FF2B5EF4-FFF2-40B4-BE49-F238E27FC236}">
                <a16:creationId xmlns:a16="http://schemas.microsoft.com/office/drawing/2014/main" id="{3D73E048-7329-7883-AE42-8F8119AFFD6C}"/>
              </a:ext>
            </a:extLst>
          </p:cNvPr>
          <p:cNvSpPr txBox="1"/>
          <p:nvPr/>
        </p:nvSpPr>
        <p:spPr>
          <a:xfrm>
            <a:off x="2595574" y="11116787"/>
            <a:ext cx="7003711" cy="954107"/>
          </a:xfrm>
          <a:prstGeom prst="rect">
            <a:avLst/>
          </a:prstGeom>
          <a:noFill/>
        </p:spPr>
        <p:txBody>
          <a:bodyPr wrap="square" rtlCol="0">
            <a:spAutoFit/>
          </a:bodyPr>
          <a:lstStyle/>
          <a:p>
            <a:r>
              <a:rPr kumimoji="1" lang="ja-JP" altLang="en-US" sz="2800" b="1" dirty="0"/>
              <a:t>ガス・液体の流体・流量制御</a:t>
            </a:r>
            <a:endParaRPr kumimoji="1" lang="en-US" altLang="ja-JP" sz="2800" b="1" dirty="0"/>
          </a:p>
          <a:p>
            <a:r>
              <a:rPr kumimoji="1" lang="ja-JP" altLang="en-US" sz="2800" b="1" dirty="0"/>
              <a:t>温度監視、圧力監視</a:t>
            </a:r>
            <a:r>
              <a:rPr kumimoji="1" lang="en-US" altLang="ja-JP" sz="2800" b="1" dirty="0"/>
              <a:t>(</a:t>
            </a:r>
            <a:r>
              <a:rPr kumimoji="1" lang="ja-JP" altLang="en-US" sz="2800" b="1" dirty="0"/>
              <a:t>差圧演算</a:t>
            </a:r>
            <a:r>
              <a:rPr kumimoji="1" lang="en-US" altLang="ja-JP" sz="2800" b="1" dirty="0"/>
              <a:t>)</a:t>
            </a:r>
            <a:r>
              <a:rPr kumimoji="1" lang="ja-JP" altLang="en-US" sz="2800" b="1" dirty="0"/>
              <a:t>、流量監視</a:t>
            </a:r>
            <a:endParaRPr kumimoji="1" lang="en-US" altLang="ja-JP" sz="2800" b="1" dirty="0"/>
          </a:p>
        </p:txBody>
      </p:sp>
      <p:sp>
        <p:nvSpPr>
          <p:cNvPr id="26" name="テキスト ボックス 25">
            <a:extLst>
              <a:ext uri="{FF2B5EF4-FFF2-40B4-BE49-F238E27FC236}">
                <a16:creationId xmlns:a16="http://schemas.microsoft.com/office/drawing/2014/main" id="{217CB12E-DD08-2C88-2171-685F35D12431}"/>
              </a:ext>
            </a:extLst>
          </p:cNvPr>
          <p:cNvSpPr txBox="1"/>
          <p:nvPr/>
        </p:nvSpPr>
        <p:spPr>
          <a:xfrm>
            <a:off x="6097430" y="6379379"/>
            <a:ext cx="4381334" cy="646331"/>
          </a:xfrm>
          <a:prstGeom prst="rect">
            <a:avLst/>
          </a:prstGeom>
          <a:noFill/>
        </p:spPr>
        <p:txBody>
          <a:bodyPr wrap="square" rtlCol="0">
            <a:spAutoFit/>
          </a:bodyPr>
          <a:lstStyle/>
          <a:p>
            <a:r>
              <a:rPr kumimoji="1" lang="ja-JP" altLang="en-US" dirty="0"/>
              <a:t>マスフロー制御、流路制御、データの取得を行います。</a:t>
            </a:r>
            <a:endParaRPr kumimoji="1" lang="en-US" altLang="ja-JP" dirty="0"/>
          </a:p>
        </p:txBody>
      </p:sp>
      <p:sp>
        <p:nvSpPr>
          <p:cNvPr id="27" name="テキスト ボックス 26">
            <a:extLst>
              <a:ext uri="{FF2B5EF4-FFF2-40B4-BE49-F238E27FC236}">
                <a16:creationId xmlns:a16="http://schemas.microsoft.com/office/drawing/2014/main" id="{CC748081-8412-81BB-9C62-C95845119B2A}"/>
              </a:ext>
            </a:extLst>
          </p:cNvPr>
          <p:cNvSpPr txBox="1"/>
          <p:nvPr/>
        </p:nvSpPr>
        <p:spPr>
          <a:xfrm>
            <a:off x="1579709" y="10381950"/>
            <a:ext cx="3519101" cy="523220"/>
          </a:xfrm>
          <a:prstGeom prst="rect">
            <a:avLst/>
          </a:prstGeom>
          <a:effectLst>
            <a:outerShdw blurRad="50800" dist="38100" dir="2700000" algn="tl" rotWithShape="0">
              <a:prstClr val="black">
                <a:alpha val="40000"/>
              </a:prstClr>
            </a:outerShdw>
          </a:effectLst>
        </p:spPr>
        <p:style>
          <a:lnRef idx="2">
            <a:schemeClr val="accent5">
              <a:shade val="15000"/>
            </a:schemeClr>
          </a:lnRef>
          <a:fillRef idx="1">
            <a:schemeClr val="accent5"/>
          </a:fillRef>
          <a:effectRef idx="0">
            <a:schemeClr val="accent5"/>
          </a:effectRef>
          <a:fontRef idx="minor">
            <a:schemeClr val="lt1"/>
          </a:fontRef>
        </p:style>
        <p:txBody>
          <a:bodyPr wrap="square" rtlCol="0">
            <a:spAutoFit/>
          </a:bodyPr>
          <a:lstStyle/>
          <a:p>
            <a:pPr algn="ctr"/>
            <a:r>
              <a:rPr kumimoji="1" lang="ja-JP" altLang="en-US" sz="2800" b="1" dirty="0"/>
              <a:t>北浜製作所の技術力</a:t>
            </a:r>
          </a:p>
        </p:txBody>
      </p:sp>
      <p:sp>
        <p:nvSpPr>
          <p:cNvPr id="29" name="テキスト ボックス 28">
            <a:extLst>
              <a:ext uri="{FF2B5EF4-FFF2-40B4-BE49-F238E27FC236}">
                <a16:creationId xmlns:a16="http://schemas.microsoft.com/office/drawing/2014/main" id="{F3756C18-2815-3585-E698-CD4B5E8563AE}"/>
              </a:ext>
            </a:extLst>
          </p:cNvPr>
          <p:cNvSpPr txBox="1"/>
          <p:nvPr/>
        </p:nvSpPr>
        <p:spPr>
          <a:xfrm>
            <a:off x="1533539" y="6159464"/>
            <a:ext cx="1702754" cy="523220"/>
          </a:xfrm>
          <a:prstGeom prst="rect">
            <a:avLst/>
          </a:prstGeom>
          <a:effectLst>
            <a:outerShdw blurRad="50800" dist="38100" dir="2700000" algn="tl" rotWithShape="0">
              <a:prstClr val="black">
                <a:alpha val="40000"/>
              </a:prstClr>
            </a:outerShdw>
          </a:effectLst>
        </p:spPr>
        <p:style>
          <a:lnRef idx="2">
            <a:schemeClr val="accent5">
              <a:shade val="15000"/>
            </a:schemeClr>
          </a:lnRef>
          <a:fillRef idx="1">
            <a:schemeClr val="accent5"/>
          </a:fillRef>
          <a:effectRef idx="0">
            <a:schemeClr val="accent5"/>
          </a:effectRef>
          <a:fontRef idx="minor">
            <a:schemeClr val="lt1"/>
          </a:fontRef>
        </p:style>
        <p:txBody>
          <a:bodyPr wrap="square" rtlCol="0">
            <a:spAutoFit/>
          </a:bodyPr>
          <a:lstStyle/>
          <a:p>
            <a:pPr algn="ctr"/>
            <a:r>
              <a:rPr kumimoji="1" lang="ja-JP" altLang="en-US" sz="2800" b="1" dirty="0"/>
              <a:t>事例紹介</a:t>
            </a:r>
          </a:p>
        </p:txBody>
      </p:sp>
      <p:sp>
        <p:nvSpPr>
          <p:cNvPr id="31" name="テキスト ボックス 30">
            <a:extLst>
              <a:ext uri="{FF2B5EF4-FFF2-40B4-BE49-F238E27FC236}">
                <a16:creationId xmlns:a16="http://schemas.microsoft.com/office/drawing/2014/main" id="{227F440C-92D9-0E13-4D1B-5B852DC99706}"/>
              </a:ext>
            </a:extLst>
          </p:cNvPr>
          <p:cNvSpPr txBox="1"/>
          <p:nvPr/>
        </p:nvSpPr>
        <p:spPr>
          <a:xfrm>
            <a:off x="6288131" y="8522134"/>
            <a:ext cx="3502882" cy="2308324"/>
          </a:xfrm>
          <a:prstGeom prst="rect">
            <a:avLst/>
          </a:prstGeom>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none" rtlCol="0">
            <a:spAutoFit/>
          </a:bodyPr>
          <a:lstStyle/>
          <a:p>
            <a:r>
              <a:rPr kumimoji="1" lang="ja-JP" altLang="en-US" sz="2400" dirty="0"/>
              <a:t>・</a:t>
            </a:r>
            <a:r>
              <a:rPr kumimoji="1" lang="en-US" altLang="ja-JP" sz="2400" dirty="0"/>
              <a:t>CN</a:t>
            </a:r>
            <a:r>
              <a:rPr kumimoji="1" lang="ja-JP" altLang="en-US" sz="2400" dirty="0"/>
              <a:t>関連事例一覧</a:t>
            </a:r>
            <a:r>
              <a:rPr kumimoji="1" lang="en-US" altLang="ja-JP" sz="2400" dirty="0"/>
              <a:t>(</a:t>
            </a:r>
            <a:r>
              <a:rPr kumimoji="1" lang="ja-JP" altLang="en-US" sz="2400" dirty="0"/>
              <a:t>概要</a:t>
            </a:r>
            <a:r>
              <a:rPr kumimoji="1" lang="en-US" altLang="ja-JP" sz="2400" dirty="0"/>
              <a:t>)</a:t>
            </a:r>
          </a:p>
          <a:p>
            <a:r>
              <a:rPr kumimoji="1" lang="en-US" altLang="ja-JP" sz="2400" dirty="0"/>
              <a:t>	</a:t>
            </a:r>
            <a:r>
              <a:rPr kumimoji="1" lang="ja-JP" altLang="en-US" sz="2400" dirty="0"/>
              <a:t>差圧性能評価装置</a:t>
            </a:r>
            <a:endParaRPr kumimoji="1" lang="en-US" altLang="ja-JP" sz="2400" dirty="0"/>
          </a:p>
          <a:p>
            <a:r>
              <a:rPr kumimoji="1" lang="en-US" altLang="ja-JP" sz="2400" dirty="0"/>
              <a:t>	</a:t>
            </a:r>
            <a:r>
              <a:rPr kumimoji="1" lang="ja-JP" altLang="en-US" sz="2400" dirty="0"/>
              <a:t>ガス分離評価装置</a:t>
            </a:r>
            <a:endParaRPr kumimoji="1" lang="en-US" altLang="ja-JP" sz="2400" dirty="0"/>
          </a:p>
          <a:p>
            <a:r>
              <a:rPr kumimoji="1" lang="en-US" altLang="ja-JP" sz="2400" dirty="0"/>
              <a:t>	</a:t>
            </a:r>
            <a:r>
              <a:rPr kumimoji="1" lang="ja-JP" altLang="en-US" sz="2400" dirty="0"/>
              <a:t>ガス供給装置</a:t>
            </a:r>
            <a:endParaRPr kumimoji="1" lang="en-US" altLang="ja-JP" sz="2400" dirty="0"/>
          </a:p>
          <a:p>
            <a:r>
              <a:rPr kumimoji="1" lang="en-US" altLang="ja-JP" sz="2400" dirty="0"/>
              <a:t>	</a:t>
            </a:r>
            <a:r>
              <a:rPr kumimoji="1" lang="ja-JP" altLang="en-US" sz="2400" dirty="0"/>
              <a:t>触媒反応装置</a:t>
            </a:r>
            <a:endParaRPr kumimoji="1" lang="en-US" altLang="ja-JP" sz="2400" dirty="0"/>
          </a:p>
          <a:p>
            <a:r>
              <a:rPr kumimoji="1" lang="en-US" altLang="ja-JP" sz="2400" dirty="0"/>
              <a:t>	CO2</a:t>
            </a:r>
            <a:r>
              <a:rPr kumimoji="1" lang="ja-JP" altLang="en-US" sz="2400" dirty="0"/>
              <a:t>吸着試験装置</a:t>
            </a:r>
          </a:p>
        </p:txBody>
      </p:sp>
      <p:sp>
        <p:nvSpPr>
          <p:cNvPr id="37" name="テキスト ボックス 36">
            <a:extLst>
              <a:ext uri="{FF2B5EF4-FFF2-40B4-BE49-F238E27FC236}">
                <a16:creationId xmlns:a16="http://schemas.microsoft.com/office/drawing/2014/main" id="{A3BAA0D6-B04E-AC11-10CE-B2C59A6CE6B2}"/>
              </a:ext>
            </a:extLst>
          </p:cNvPr>
          <p:cNvSpPr txBox="1"/>
          <p:nvPr/>
        </p:nvSpPr>
        <p:spPr>
          <a:xfrm>
            <a:off x="292358" y="12977820"/>
            <a:ext cx="5724644" cy="2031325"/>
          </a:xfrm>
          <a:prstGeom prst="rect">
            <a:avLst/>
          </a:prstGeom>
          <a:noFill/>
        </p:spPr>
        <p:txBody>
          <a:bodyPr wrap="none" rtlCol="0">
            <a:spAutoFit/>
          </a:bodyPr>
          <a:lstStyle/>
          <a:p>
            <a:r>
              <a:rPr kumimoji="1" lang="ja-JP" altLang="en-US" b="1" dirty="0"/>
              <a:t>活用方法</a:t>
            </a:r>
            <a:endParaRPr kumimoji="1" lang="en-US" altLang="ja-JP" b="1" dirty="0"/>
          </a:p>
          <a:p>
            <a:r>
              <a:rPr kumimoji="1" lang="ja-JP" altLang="en-US" dirty="0"/>
              <a:t>原理実験からプラントモデルまでのエンジニアリング</a:t>
            </a:r>
            <a:endParaRPr kumimoji="1" lang="en-US" altLang="ja-JP" dirty="0"/>
          </a:p>
          <a:p>
            <a:r>
              <a:rPr kumimoji="1" lang="ja-JP" altLang="en-US" b="1" dirty="0"/>
              <a:t>連携先</a:t>
            </a:r>
            <a:endParaRPr kumimoji="1" lang="en-US" altLang="ja-JP" b="1" dirty="0"/>
          </a:p>
          <a:p>
            <a:r>
              <a:rPr kumimoji="1" lang="ja-JP" altLang="en-US" dirty="0"/>
              <a:t>コア技術を持たれている企業</a:t>
            </a:r>
            <a:endParaRPr kumimoji="1" lang="en-US" altLang="ja-JP" dirty="0"/>
          </a:p>
          <a:p>
            <a:r>
              <a:rPr kumimoji="1" lang="en-US" altLang="ja-JP" dirty="0"/>
              <a:t>(</a:t>
            </a:r>
            <a:r>
              <a:rPr kumimoji="1" lang="ja-JP" altLang="en-US" dirty="0"/>
              <a:t>特殊な</a:t>
            </a:r>
            <a:r>
              <a:rPr kumimoji="1" lang="en-US" altLang="ja-JP" dirty="0"/>
              <a:t>)</a:t>
            </a:r>
            <a:r>
              <a:rPr kumimoji="1" lang="ja-JP" altLang="en-US" dirty="0"/>
              <a:t>センシング技術をお持ちの企業</a:t>
            </a:r>
            <a:endParaRPr kumimoji="1" lang="en-US" altLang="ja-JP" dirty="0"/>
          </a:p>
          <a:p>
            <a:r>
              <a:rPr kumimoji="1" lang="ja-JP" altLang="en-US" dirty="0"/>
              <a:t>流体制御で困られている企業</a:t>
            </a:r>
            <a:endParaRPr kumimoji="1" lang="en-US" altLang="ja-JP" dirty="0"/>
          </a:p>
          <a:p>
            <a:endParaRPr kumimoji="1" lang="ja-JP" altLang="en-US" dirty="0"/>
          </a:p>
        </p:txBody>
      </p:sp>
    </p:spTree>
    <p:extLst>
      <p:ext uri="{BB962C8B-B14F-4D97-AF65-F5344CB8AC3E}">
        <p14:creationId xmlns:p14="http://schemas.microsoft.com/office/powerpoint/2010/main" val="8392013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265</Words>
  <Application>Microsoft Office PowerPoint</Application>
  <PresentationFormat>ユーザー設定</PresentationFormat>
  <Paragraphs>51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Arial</vt:lpstr>
      <vt:lpstr>Calibri</vt:lpstr>
      <vt:lpstr>Calibri Light</vt:lpstr>
      <vt:lpstr>Montserrat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2025-06-26T10:14:17Z</dcterms:created>
  <dcterms:modified xsi:type="dcterms:W3CDTF">2025-07-03T06:30:22Z</dcterms:modified>
</cp:coreProperties>
</file>