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84" r:id="rId2"/>
  </p:sldIdLst>
  <p:sldSz cx="10691813" cy="151193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7" d="100"/>
          <a:sy n="37" d="100"/>
        </p:scale>
        <p:origin x="1924" y="32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6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80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5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0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2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2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8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4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8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4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44540-90EF-458D-BA84-DE2A6C49202B}"/>
              </a:ext>
            </a:extLst>
          </p:cNvPr>
          <p:cNvSpPr txBox="1"/>
          <p:nvPr/>
        </p:nvSpPr>
        <p:spPr>
          <a:xfrm>
            <a:off x="125127" y="77002"/>
            <a:ext cx="971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おおさかカーボンニュートラルビジネスネットワーク会員企業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15B290-6D51-40E9-9512-39B20C627EA0}"/>
              </a:ext>
            </a:extLst>
          </p:cNvPr>
          <p:cNvSpPr/>
          <p:nvPr/>
        </p:nvSpPr>
        <p:spPr>
          <a:xfrm>
            <a:off x="241300" y="601133"/>
            <a:ext cx="1412400" cy="178215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水素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63834D-B00F-43C8-985D-1A1C2D0BFB8E}"/>
              </a:ext>
            </a:extLst>
          </p:cNvPr>
          <p:cNvSpPr txBox="1"/>
          <p:nvPr/>
        </p:nvSpPr>
        <p:spPr>
          <a:xfrm>
            <a:off x="1817213" y="676906"/>
            <a:ext cx="870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i="0" dirty="0">
                <a:solidFill>
                  <a:srgbClr val="1A1C1E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水素で、もしもの時も</a:t>
            </a:r>
            <a:endParaRPr lang="en-US" altLang="ja-JP" sz="4800" b="1" i="0" dirty="0">
              <a:solidFill>
                <a:srgbClr val="1A1C1E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800" b="1" i="0" dirty="0">
                <a:solidFill>
                  <a:srgbClr val="1A1C1E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電力供給可能な非常用電源</a:t>
            </a:r>
            <a:endParaRPr kumimoji="1"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636FCA-5910-4E7F-BED1-902ED327F9CC}"/>
              </a:ext>
            </a:extLst>
          </p:cNvPr>
          <p:cNvSpPr/>
          <p:nvPr/>
        </p:nvSpPr>
        <p:spPr>
          <a:xfrm>
            <a:off x="260273" y="4126596"/>
            <a:ext cx="1066800" cy="180727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紹介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65A124-1A3E-40E1-BF72-B2E415DBDBB7}"/>
              </a:ext>
            </a:extLst>
          </p:cNvPr>
          <p:cNvSpPr/>
          <p:nvPr/>
        </p:nvSpPr>
        <p:spPr>
          <a:xfrm>
            <a:off x="241300" y="4100994"/>
            <a:ext cx="10337800" cy="1832877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27461AB-D926-48BE-91A7-118A36BD532B}"/>
              </a:ext>
            </a:extLst>
          </p:cNvPr>
          <p:cNvSpPr/>
          <p:nvPr/>
        </p:nvSpPr>
        <p:spPr>
          <a:xfrm>
            <a:off x="1621017" y="635620"/>
            <a:ext cx="8909989" cy="171728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7FC27A-9BEF-4B35-A57D-7C75726647C4}"/>
              </a:ext>
            </a:extLst>
          </p:cNvPr>
          <p:cNvSpPr txBox="1"/>
          <p:nvPr/>
        </p:nvSpPr>
        <p:spPr>
          <a:xfrm>
            <a:off x="1384155" y="4263635"/>
            <a:ext cx="92297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i="0" dirty="0">
                <a:solidFill>
                  <a:srgbClr val="1A1C1E"/>
                </a:solidFill>
                <a:effectLst/>
                <a:latin typeface="Google Sans Text"/>
              </a:rPr>
              <a:t>ケィ・マック株式会社は、高品質な製品とサービスで、住宅・非住宅分野の空間作りをサポートするリーディングカンパニーです。顧客ニーズに応じたカスタマイズで、快適で機能的な空間と持続可能な社会を実現します。 </a:t>
            </a:r>
            <a:endParaRPr kumimoji="1" lang="en-US" altLang="ja-JP" sz="2400" b="1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459186A-78F0-4F10-8F81-744BCCAA2BB4}"/>
              </a:ext>
            </a:extLst>
          </p:cNvPr>
          <p:cNvSpPr/>
          <p:nvPr/>
        </p:nvSpPr>
        <p:spPr>
          <a:xfrm>
            <a:off x="241299" y="6067331"/>
            <a:ext cx="1085773" cy="612575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技術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詳細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279C9B2-87B9-4ADB-A815-A22ECABFDB52}"/>
              </a:ext>
            </a:extLst>
          </p:cNvPr>
          <p:cNvSpPr/>
          <p:nvPr/>
        </p:nvSpPr>
        <p:spPr>
          <a:xfrm>
            <a:off x="241300" y="6041730"/>
            <a:ext cx="10337800" cy="615265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8ADCD66-071B-4168-8336-81C001AD3B40}"/>
              </a:ext>
            </a:extLst>
          </p:cNvPr>
          <p:cNvSpPr txBox="1"/>
          <p:nvPr/>
        </p:nvSpPr>
        <p:spPr>
          <a:xfrm>
            <a:off x="1463117" y="8954843"/>
            <a:ext cx="90566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i="0" dirty="0" err="1">
                <a:solidFill>
                  <a:srgbClr val="1A1C1E"/>
                </a:solidFill>
                <a:effectLst/>
                <a:latin typeface="Google Sans Text"/>
              </a:rPr>
              <a:t>Hydrofty</a:t>
            </a:r>
            <a:r>
              <a:rPr lang="ja-JP" altLang="en-US" sz="2800" b="1" i="0" dirty="0">
                <a:solidFill>
                  <a:srgbClr val="1A1C1E"/>
                </a:solidFill>
                <a:effectLst/>
                <a:latin typeface="Google Sans Text"/>
              </a:rPr>
              <a:t>は、燃料電池（水素発電）と蓄電池を組み合わせた可搬型エネルギーシステムです。災害時には、外部電源が途絶えても水素燃料電池が起動し、速やかに電力を供給。避難所などの拠点において、照明、情報通信機器、医療機器などの電力需要を支え、安全・安心な避難生活をサポートします。</a:t>
            </a:r>
            <a:endParaRPr kumimoji="1" lang="ja-JP" altLang="en-US" sz="2800" b="1" dirty="0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C0BF7AA-2167-4541-87A6-607C263639BE}"/>
              </a:ext>
            </a:extLst>
          </p:cNvPr>
          <p:cNvSpPr/>
          <p:nvPr/>
        </p:nvSpPr>
        <p:spPr>
          <a:xfrm>
            <a:off x="231143" y="2467407"/>
            <a:ext cx="1412400" cy="92150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会社名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C934109-4DC7-4C1B-BBE4-2B7B6D93D14B}"/>
              </a:ext>
            </a:extLst>
          </p:cNvPr>
          <p:cNvSpPr/>
          <p:nvPr/>
        </p:nvSpPr>
        <p:spPr>
          <a:xfrm>
            <a:off x="1621017" y="2495659"/>
            <a:ext cx="8909988" cy="856392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A129DB4-7048-4CFE-8CC3-895E3271CC26}"/>
              </a:ext>
            </a:extLst>
          </p:cNvPr>
          <p:cNvSpPr txBox="1"/>
          <p:nvPr/>
        </p:nvSpPr>
        <p:spPr>
          <a:xfrm>
            <a:off x="1621017" y="2619268"/>
            <a:ext cx="8887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ケィ・マック株式会社</a:t>
            </a:r>
            <a:endParaRPr kumimoji="1"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039EEE3-35F8-4B71-8962-E642A02257D2}"/>
              </a:ext>
            </a:extLst>
          </p:cNvPr>
          <p:cNvSpPr/>
          <p:nvPr/>
        </p:nvSpPr>
        <p:spPr>
          <a:xfrm>
            <a:off x="231143" y="3442182"/>
            <a:ext cx="3290858" cy="5847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本社・大阪の拠点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63592EF-D567-488F-A146-CD9C2C4AD6C6}"/>
              </a:ext>
            </a:extLst>
          </p:cNvPr>
          <p:cNvSpPr/>
          <p:nvPr/>
        </p:nvSpPr>
        <p:spPr>
          <a:xfrm>
            <a:off x="3522001" y="3477566"/>
            <a:ext cx="7009004" cy="52379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1EC5251-42A1-497F-AA9C-C80FBB0B566E}"/>
              </a:ext>
            </a:extLst>
          </p:cNvPr>
          <p:cNvSpPr txBox="1"/>
          <p:nvPr/>
        </p:nvSpPr>
        <p:spPr>
          <a:xfrm>
            <a:off x="3375648" y="3570489"/>
            <a:ext cx="699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大阪市淀川区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DB722F-FF24-443B-B6AB-FD787D3915D6}"/>
              </a:ext>
            </a:extLst>
          </p:cNvPr>
          <p:cNvSpPr/>
          <p:nvPr/>
        </p:nvSpPr>
        <p:spPr>
          <a:xfrm>
            <a:off x="231142" y="12301835"/>
            <a:ext cx="5732873" cy="5292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期待する技術の活用方法・連携先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9ADCB95-D10C-4CAA-8E72-EAD2E2809CC7}"/>
              </a:ext>
            </a:extLst>
          </p:cNvPr>
          <p:cNvSpPr/>
          <p:nvPr/>
        </p:nvSpPr>
        <p:spPr>
          <a:xfrm>
            <a:off x="213227" y="12307041"/>
            <a:ext cx="5722716" cy="2735307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515E507-29CF-46C9-A3F9-2FA025DD86CB}"/>
              </a:ext>
            </a:extLst>
          </p:cNvPr>
          <p:cNvSpPr txBox="1"/>
          <p:nvPr/>
        </p:nvSpPr>
        <p:spPr>
          <a:xfrm>
            <a:off x="6848269" y="14744925"/>
            <a:ext cx="3843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/>
              <a:t>令和７年５月１日時点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17C07BB-3F7F-4F91-9F34-638CB1CB0095}"/>
              </a:ext>
            </a:extLst>
          </p:cNvPr>
          <p:cNvSpPr/>
          <p:nvPr/>
        </p:nvSpPr>
        <p:spPr>
          <a:xfrm>
            <a:off x="6076729" y="12333317"/>
            <a:ext cx="4520286" cy="55972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問い合わせ先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8C738BC-C855-4226-BE06-7A889DD9448B}"/>
              </a:ext>
            </a:extLst>
          </p:cNvPr>
          <p:cNvSpPr/>
          <p:nvPr/>
        </p:nvSpPr>
        <p:spPr>
          <a:xfrm>
            <a:off x="6076729" y="12301835"/>
            <a:ext cx="4502371" cy="244309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B5C7E81-478E-4B49-AF72-329C887E5BF7}"/>
              </a:ext>
            </a:extLst>
          </p:cNvPr>
          <p:cNvSpPr txBox="1"/>
          <p:nvPr/>
        </p:nvSpPr>
        <p:spPr>
          <a:xfrm>
            <a:off x="241298" y="12832378"/>
            <a:ext cx="58354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i="0" dirty="0" err="1">
                <a:solidFill>
                  <a:srgbClr val="1A1C1E"/>
                </a:solidFill>
                <a:effectLst/>
                <a:latin typeface="Google Sans Text"/>
              </a:rPr>
              <a:t>Hydrofty</a:t>
            </a:r>
            <a:r>
              <a:rPr lang="ja-JP" altLang="en-US" sz="2400" b="1" i="0" dirty="0">
                <a:solidFill>
                  <a:srgbClr val="1A1C1E"/>
                </a:solidFill>
                <a:effectLst/>
                <a:latin typeface="Google Sans Text"/>
              </a:rPr>
              <a:t>は、静音に優れ屋内利用が可能。災害時の避難所での電力供給に加え、イベントや工事現場など、電源がない場所での非常用電源として活用でき、持続可能な社会と地域防災に貢献します。</a:t>
            </a:r>
            <a:endParaRPr kumimoji="1" lang="en-US" altLang="ja-JP" sz="24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94DCDAA-71A5-4A58-B9B5-6BCEB2DA03DD}"/>
              </a:ext>
            </a:extLst>
          </p:cNvPr>
          <p:cNvSpPr txBox="1"/>
          <p:nvPr/>
        </p:nvSpPr>
        <p:spPr>
          <a:xfrm>
            <a:off x="6076729" y="12969964"/>
            <a:ext cx="412540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/>
              <a:t>大阪府商工労働部成長産業振興室</a:t>
            </a:r>
            <a:endParaRPr kumimoji="1" lang="en-US" altLang="ja-JP" sz="1500" b="1" dirty="0"/>
          </a:p>
          <a:p>
            <a:r>
              <a:rPr kumimoji="1" lang="ja-JP" altLang="en-US" sz="1500" b="1" dirty="0"/>
              <a:t>産業創造課グリーンビジネス</a:t>
            </a:r>
            <a:r>
              <a:rPr kumimoji="1" lang="en-US" altLang="ja-JP" sz="1500" b="1" dirty="0"/>
              <a:t>G</a:t>
            </a:r>
          </a:p>
          <a:p>
            <a:r>
              <a:rPr kumimoji="1" lang="ja-JP" altLang="en-US" sz="1500" b="1" dirty="0"/>
              <a:t>〒</a:t>
            </a:r>
            <a:r>
              <a:rPr kumimoji="1" lang="en-US" altLang="ja-JP" sz="1500" b="1" dirty="0"/>
              <a:t>559-0855 </a:t>
            </a:r>
          </a:p>
          <a:p>
            <a:r>
              <a:rPr kumimoji="1" lang="ja-JP" altLang="en-US" sz="1500" b="1" dirty="0"/>
              <a:t>大阪市住之江区南港北</a:t>
            </a:r>
            <a:r>
              <a:rPr kumimoji="1" lang="en-US" altLang="ja-JP" sz="1500" b="1" dirty="0"/>
              <a:t>1-14-16</a:t>
            </a:r>
          </a:p>
          <a:p>
            <a:r>
              <a:rPr kumimoji="1" lang="ja-JP" altLang="en-US" sz="1500" b="1" dirty="0"/>
              <a:t>大阪府咲洲庁舎</a:t>
            </a:r>
            <a:r>
              <a:rPr kumimoji="1" lang="en-US" altLang="ja-JP" sz="1500" b="1" dirty="0"/>
              <a:t>25</a:t>
            </a:r>
            <a:r>
              <a:rPr kumimoji="1" lang="ja-JP" altLang="en-US" sz="1500" b="1" dirty="0"/>
              <a:t>階</a:t>
            </a:r>
            <a:endParaRPr kumimoji="1" lang="en-US" altLang="ja-JP" sz="1500" b="1" dirty="0"/>
          </a:p>
          <a:p>
            <a:r>
              <a:rPr kumimoji="1" lang="en-US" altLang="ja-JP" sz="1500" b="1" dirty="0"/>
              <a:t>TEL</a:t>
            </a:r>
            <a:r>
              <a:rPr kumimoji="1" lang="ja-JP" altLang="en-US" sz="1500" b="1" dirty="0"/>
              <a:t>：</a:t>
            </a:r>
            <a:r>
              <a:rPr kumimoji="1" lang="en-US" altLang="ja-JP" sz="1500" b="1" dirty="0"/>
              <a:t>06-6210-9484</a:t>
            </a:r>
          </a:p>
          <a:p>
            <a:r>
              <a:rPr kumimoji="1" lang="ja-JP" altLang="en-US" sz="1500" b="1" dirty="0"/>
              <a:t>メールアドレス：</a:t>
            </a:r>
            <a:r>
              <a:rPr kumimoji="1" lang="en-US" altLang="ja-JP" sz="1500" b="1" dirty="0"/>
              <a:t>green@gbox.pref.osaka.lg.jp</a:t>
            </a:r>
            <a:endParaRPr kumimoji="1" lang="ja-JP" altLang="en-US" sz="1500" b="1" dirty="0"/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1CBE5F86-7816-48E8-8BEF-61233B92A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367" y="12929318"/>
            <a:ext cx="1470638" cy="1470638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FDEC2DA0-1F96-66F3-2156-B40D5888D8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1052" y="6351202"/>
            <a:ext cx="2821080" cy="2313018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784D6D6F-E081-9B07-9C10-A548A3FEAC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017" y="6224493"/>
            <a:ext cx="5326647" cy="274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32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259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Google Sans Text</vt:lpstr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2025-06-26T09:55:44Z</dcterms:created>
  <dcterms:modified xsi:type="dcterms:W3CDTF">2025-07-03T06:06:31Z</dcterms:modified>
</cp:coreProperties>
</file>