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3" r:id="rId2"/>
  </p:sldIdLst>
  <p:sldSz cx="10691813" cy="1511935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37" d="100"/>
          <a:sy n="37" d="100"/>
        </p:scale>
        <p:origin x="1924" y="32"/>
      </p:cViewPr>
      <p:guideLst>
        <p:guide orient="horz" pos="476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99645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79599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9746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24880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86345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24130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4" name="Content Placeholder 3"/>
          <p:cNvSpPr>
            <a:spLocks noGrp="1"/>
          </p:cNvSpPr>
          <p:nvPr>
            <p:ph sz="half" idx="2"/>
          </p:nvPr>
        </p:nvSpPr>
        <p:spPr>
          <a:xfrm>
            <a:off x="736456" y="5522763"/>
            <a:ext cx="4523137"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6" name="Content Placeholder 5"/>
          <p:cNvSpPr>
            <a:spLocks noGrp="1"/>
          </p:cNvSpPr>
          <p:nvPr>
            <p:ph sz="quarter" idx="4"/>
          </p:nvPr>
        </p:nvSpPr>
        <p:spPr>
          <a:xfrm>
            <a:off x="5412731" y="5522763"/>
            <a:ext cx="4545413"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2029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509128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429889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32624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09838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908486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69208" rtl="0" eaLnBrk="1" latinLnBrk="0" hangingPunct="1">
        <a:lnSpc>
          <a:spcPct val="90000"/>
        </a:lnSpc>
        <a:spcBef>
          <a:spcPct val="0"/>
        </a:spcBef>
        <a:buNone/>
        <a:defRPr kumimoji="1"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kumimoji="1"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kumimoji="1"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kumimoji="1"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9pPr>
    </p:bodyStyle>
    <p:otherStyle>
      <a:defPPr>
        <a:defRPr lang="en-US"/>
      </a:defPPr>
      <a:lvl1pPr marL="0" algn="l" defTabSz="1069208" rtl="0" eaLnBrk="1" latinLnBrk="0" hangingPunct="1">
        <a:defRPr kumimoji="1" sz="2105" kern="1200">
          <a:solidFill>
            <a:schemeClr val="tx1"/>
          </a:solidFill>
          <a:latin typeface="+mn-lt"/>
          <a:ea typeface="+mn-ea"/>
          <a:cs typeface="+mn-cs"/>
        </a:defRPr>
      </a:lvl1pPr>
      <a:lvl2pPr marL="534604" algn="l" defTabSz="1069208" rtl="0" eaLnBrk="1" latinLnBrk="0" hangingPunct="1">
        <a:defRPr kumimoji="1" sz="2105" kern="1200">
          <a:solidFill>
            <a:schemeClr val="tx1"/>
          </a:solidFill>
          <a:latin typeface="+mn-lt"/>
          <a:ea typeface="+mn-ea"/>
          <a:cs typeface="+mn-cs"/>
        </a:defRPr>
      </a:lvl2pPr>
      <a:lvl3pPr marL="1069208" algn="l" defTabSz="1069208" rtl="0" eaLnBrk="1" latinLnBrk="0" hangingPunct="1">
        <a:defRPr kumimoji="1" sz="2105" kern="1200">
          <a:solidFill>
            <a:schemeClr val="tx1"/>
          </a:solidFill>
          <a:latin typeface="+mn-lt"/>
          <a:ea typeface="+mn-ea"/>
          <a:cs typeface="+mn-cs"/>
        </a:defRPr>
      </a:lvl3pPr>
      <a:lvl4pPr marL="1603812" algn="l" defTabSz="1069208" rtl="0" eaLnBrk="1" latinLnBrk="0" hangingPunct="1">
        <a:defRPr kumimoji="1" sz="2105" kern="1200">
          <a:solidFill>
            <a:schemeClr val="tx1"/>
          </a:solidFill>
          <a:latin typeface="+mn-lt"/>
          <a:ea typeface="+mn-ea"/>
          <a:cs typeface="+mn-cs"/>
        </a:defRPr>
      </a:lvl4pPr>
      <a:lvl5pPr marL="2138416" algn="l" defTabSz="1069208" rtl="0" eaLnBrk="1" latinLnBrk="0" hangingPunct="1">
        <a:defRPr kumimoji="1" sz="2105" kern="1200">
          <a:solidFill>
            <a:schemeClr val="tx1"/>
          </a:solidFill>
          <a:latin typeface="+mn-lt"/>
          <a:ea typeface="+mn-ea"/>
          <a:cs typeface="+mn-cs"/>
        </a:defRPr>
      </a:lvl5pPr>
      <a:lvl6pPr marL="2673020" algn="l" defTabSz="1069208" rtl="0" eaLnBrk="1" latinLnBrk="0" hangingPunct="1">
        <a:defRPr kumimoji="1" sz="2105" kern="1200">
          <a:solidFill>
            <a:schemeClr val="tx1"/>
          </a:solidFill>
          <a:latin typeface="+mn-lt"/>
          <a:ea typeface="+mn-ea"/>
          <a:cs typeface="+mn-cs"/>
        </a:defRPr>
      </a:lvl6pPr>
      <a:lvl7pPr marL="3207624" algn="l" defTabSz="1069208" rtl="0" eaLnBrk="1" latinLnBrk="0" hangingPunct="1">
        <a:defRPr kumimoji="1" sz="2105" kern="1200">
          <a:solidFill>
            <a:schemeClr val="tx1"/>
          </a:solidFill>
          <a:latin typeface="+mn-lt"/>
          <a:ea typeface="+mn-ea"/>
          <a:cs typeface="+mn-cs"/>
        </a:defRPr>
      </a:lvl7pPr>
      <a:lvl8pPr marL="3742228" algn="l" defTabSz="1069208" rtl="0" eaLnBrk="1" latinLnBrk="0" hangingPunct="1">
        <a:defRPr kumimoji="1" sz="2105" kern="1200">
          <a:solidFill>
            <a:schemeClr val="tx1"/>
          </a:solidFill>
          <a:latin typeface="+mn-lt"/>
          <a:ea typeface="+mn-ea"/>
          <a:cs typeface="+mn-cs"/>
        </a:defRPr>
      </a:lvl8pPr>
      <a:lvl9pPr marL="4276832" algn="l" defTabSz="1069208" rtl="0" eaLnBrk="1" latinLnBrk="0" hangingPunct="1">
        <a:defRPr kumimoji="1"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a:extLst>
              <a:ext uri="{FF2B5EF4-FFF2-40B4-BE49-F238E27FC236}">
                <a16:creationId xmlns:a16="http://schemas.microsoft.com/office/drawing/2014/main" id="{4ED5D34C-1B8B-81FA-EEE2-B672B90F9481}"/>
              </a:ext>
            </a:extLst>
          </p:cNvPr>
          <p:cNvPicPr>
            <a:picLocks noChangeAspect="1"/>
          </p:cNvPicPr>
          <p:nvPr/>
        </p:nvPicPr>
        <p:blipFill rotWithShape="1">
          <a:blip r:embed="rId2"/>
          <a:srcRect l="5457" r="10567" b="11168"/>
          <a:stretch/>
        </p:blipFill>
        <p:spPr>
          <a:xfrm>
            <a:off x="8118995" y="6113375"/>
            <a:ext cx="2422167" cy="1840032"/>
          </a:xfrm>
          <a:prstGeom prst="rect">
            <a:avLst/>
          </a:prstGeom>
        </p:spPr>
      </p:pic>
      <p:sp>
        <p:nvSpPr>
          <p:cNvPr id="4" name="テキスト ボックス 3">
            <a:extLst>
              <a:ext uri="{FF2B5EF4-FFF2-40B4-BE49-F238E27FC236}">
                <a16:creationId xmlns:a16="http://schemas.microsoft.com/office/drawing/2014/main" id="{3EE44540-90EF-458D-BA84-DE2A6C49202B}"/>
              </a:ext>
            </a:extLst>
          </p:cNvPr>
          <p:cNvSpPr txBox="1"/>
          <p:nvPr/>
        </p:nvSpPr>
        <p:spPr>
          <a:xfrm>
            <a:off x="125127" y="77002"/>
            <a:ext cx="9719264" cy="461665"/>
          </a:xfrm>
          <a:prstGeom prst="rect">
            <a:avLst/>
          </a:prstGeom>
          <a:noFill/>
        </p:spPr>
        <p:txBody>
          <a:bodyPr wrap="square" rtlCol="0">
            <a:spAutoFit/>
          </a:bodyPr>
          <a:lstStyle/>
          <a:p>
            <a:r>
              <a:rPr kumimoji="1" lang="ja-JP" altLang="en-US" sz="2400"/>
              <a:t>おおさかカーボンニュートラルビジネスネットワーク会員企業</a:t>
            </a:r>
            <a:endParaRPr kumimoji="1" lang="ja-JP" altLang="en-US" sz="2400" dirty="0"/>
          </a:p>
        </p:txBody>
      </p:sp>
      <p:sp>
        <p:nvSpPr>
          <p:cNvPr id="5" name="正方形/長方形 4">
            <a:extLst>
              <a:ext uri="{FF2B5EF4-FFF2-40B4-BE49-F238E27FC236}">
                <a16:creationId xmlns:a16="http://schemas.microsoft.com/office/drawing/2014/main" id="{A115B290-6D51-40E9-9512-39B20C627EA0}"/>
              </a:ext>
            </a:extLst>
          </p:cNvPr>
          <p:cNvSpPr/>
          <p:nvPr/>
        </p:nvSpPr>
        <p:spPr>
          <a:xfrm>
            <a:off x="241300" y="601133"/>
            <a:ext cx="1412400" cy="17821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次世代</a:t>
            </a:r>
            <a:endParaRPr kumimoji="1" lang="en-US" altLang="ja-JP" sz="2800" b="1" dirty="0"/>
          </a:p>
          <a:p>
            <a:pPr algn="ctr"/>
            <a:r>
              <a:rPr kumimoji="1" lang="ja-JP" altLang="en-US" sz="2800" b="1" dirty="0"/>
              <a:t>燃料</a:t>
            </a:r>
          </a:p>
        </p:txBody>
      </p:sp>
      <p:sp>
        <p:nvSpPr>
          <p:cNvPr id="6" name="テキスト ボックス 5">
            <a:extLst>
              <a:ext uri="{FF2B5EF4-FFF2-40B4-BE49-F238E27FC236}">
                <a16:creationId xmlns:a16="http://schemas.microsoft.com/office/drawing/2014/main" id="{8063834D-B00F-43C8-985D-1A1C2D0BFB8E}"/>
              </a:ext>
            </a:extLst>
          </p:cNvPr>
          <p:cNvSpPr txBox="1"/>
          <p:nvPr/>
        </p:nvSpPr>
        <p:spPr>
          <a:xfrm>
            <a:off x="1817213" y="676906"/>
            <a:ext cx="8702528" cy="1569660"/>
          </a:xfrm>
          <a:prstGeom prst="rect">
            <a:avLst/>
          </a:prstGeom>
          <a:noFill/>
        </p:spPr>
        <p:txBody>
          <a:bodyPr wrap="square" rtlCol="0">
            <a:spAutoFit/>
          </a:bodyPr>
          <a:lstStyle/>
          <a:p>
            <a:pPr algn="ctr"/>
            <a:r>
              <a:rPr kumimoji="1" lang="ja-JP" altLang="en-US" sz="4800" b="1" dirty="0">
                <a:latin typeface="Meiryo UI" panose="020B0604030504040204" pitchFamily="50" charset="-128"/>
                <a:ea typeface="Meiryo UI" panose="020B0604030504040204" pitchFamily="50" charset="-128"/>
              </a:rPr>
              <a:t>メタネーションシステム</a:t>
            </a:r>
            <a:endParaRPr kumimoji="1" lang="en-US" altLang="ja-JP" sz="4800" b="1" dirty="0">
              <a:latin typeface="Meiryo UI" panose="020B0604030504040204" pitchFamily="50" charset="-128"/>
              <a:ea typeface="Meiryo UI" panose="020B0604030504040204" pitchFamily="50" charset="-128"/>
            </a:endParaRPr>
          </a:p>
          <a:p>
            <a:pPr algn="ctr"/>
            <a:r>
              <a:rPr kumimoji="1" lang="en-US" altLang="ja-JP" sz="4800" b="1" dirty="0" err="1">
                <a:latin typeface="Meiryo UI" panose="020B0604030504040204" pitchFamily="50" charset="-128"/>
                <a:ea typeface="Meiryo UI" panose="020B0604030504040204" pitchFamily="50" charset="-128"/>
              </a:rPr>
              <a:t>HiMethz</a:t>
            </a:r>
            <a:r>
              <a:rPr kumimoji="1" lang="en-US" altLang="ja-JP" sz="3200" b="1" baseline="52000" dirty="0">
                <a:latin typeface="Meiryo UI" panose="020B0604030504040204" pitchFamily="50" charset="-128"/>
                <a:ea typeface="Meiryo UI" panose="020B0604030504040204" pitchFamily="50" charset="-128"/>
              </a:rPr>
              <a:t>®</a:t>
            </a:r>
            <a:endParaRPr kumimoji="1" lang="ja-JP" altLang="en-US" sz="4800" b="1" baseline="5200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DF636FCA-5910-4E7F-BED1-902ED327F9CC}"/>
              </a:ext>
            </a:extLst>
          </p:cNvPr>
          <p:cNvSpPr/>
          <p:nvPr/>
        </p:nvSpPr>
        <p:spPr>
          <a:xfrm>
            <a:off x="260273" y="4126596"/>
            <a:ext cx="1066800" cy="18072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a:t>
            </a:r>
            <a:endParaRPr kumimoji="1" lang="en-US" altLang="ja-JP" sz="2400" b="1" dirty="0"/>
          </a:p>
          <a:p>
            <a:pPr algn="ctr"/>
            <a:r>
              <a:rPr kumimoji="1" lang="ja-JP" altLang="en-US" sz="2400" b="1" dirty="0"/>
              <a:t>紹介</a:t>
            </a:r>
          </a:p>
        </p:txBody>
      </p:sp>
      <p:sp>
        <p:nvSpPr>
          <p:cNvPr id="9" name="正方形/長方形 8">
            <a:extLst>
              <a:ext uri="{FF2B5EF4-FFF2-40B4-BE49-F238E27FC236}">
                <a16:creationId xmlns:a16="http://schemas.microsoft.com/office/drawing/2014/main" id="{D365A124-1A3E-40E1-BF72-B2E415DBDBB7}"/>
              </a:ext>
            </a:extLst>
          </p:cNvPr>
          <p:cNvSpPr/>
          <p:nvPr/>
        </p:nvSpPr>
        <p:spPr>
          <a:xfrm>
            <a:off x="241300" y="4100994"/>
            <a:ext cx="10337800" cy="1832877"/>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10" name="正方形/長方形 9">
            <a:extLst>
              <a:ext uri="{FF2B5EF4-FFF2-40B4-BE49-F238E27FC236}">
                <a16:creationId xmlns:a16="http://schemas.microsoft.com/office/drawing/2014/main" id="{B27461AB-D926-48BE-91A7-118A36BD532B}"/>
              </a:ext>
            </a:extLst>
          </p:cNvPr>
          <p:cNvSpPr/>
          <p:nvPr/>
        </p:nvSpPr>
        <p:spPr>
          <a:xfrm>
            <a:off x="1621017" y="635620"/>
            <a:ext cx="8909989" cy="171728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20" name="テキスト ボックス 19">
            <a:extLst>
              <a:ext uri="{FF2B5EF4-FFF2-40B4-BE49-F238E27FC236}">
                <a16:creationId xmlns:a16="http://schemas.microsoft.com/office/drawing/2014/main" id="{D97FC27A-9BEF-4B35-A57D-7C75726647C4}"/>
              </a:ext>
            </a:extLst>
          </p:cNvPr>
          <p:cNvSpPr txBox="1"/>
          <p:nvPr/>
        </p:nvSpPr>
        <p:spPr>
          <a:xfrm>
            <a:off x="1367219" y="4219989"/>
            <a:ext cx="9229796" cy="1569660"/>
          </a:xfrm>
          <a:prstGeom prst="rect">
            <a:avLst/>
          </a:prstGeom>
          <a:noFill/>
        </p:spPr>
        <p:txBody>
          <a:bodyPr wrap="square" rtlCol="0">
            <a:spAutoFit/>
          </a:bodyPr>
          <a:lstStyle/>
          <a:p>
            <a:r>
              <a:rPr kumimoji="1" lang="ja-JP" altLang="en-US" sz="2400" b="1" dirty="0">
                <a:latin typeface="+mn-ea"/>
              </a:rPr>
              <a:t>カナデビア株式会社は「技術の力で、人類と自然の調和に挑む」をブランドコンセプトにサステナブルな社会の実現に取り組んでいます。</a:t>
            </a:r>
            <a:r>
              <a:rPr kumimoji="1" lang="en-US" altLang="ja-JP" sz="2400" b="1" dirty="0">
                <a:latin typeface="+mn-ea"/>
              </a:rPr>
              <a:t>1993</a:t>
            </a:r>
            <a:r>
              <a:rPr kumimoji="1" lang="ja-JP" altLang="en-US" sz="2400" b="1" dirty="0">
                <a:latin typeface="+mn-ea"/>
              </a:rPr>
              <a:t>年から地球温暖化対策に向けた取り組みを開始し、約</a:t>
            </a:r>
            <a:r>
              <a:rPr kumimoji="1" lang="en-US" altLang="ja-JP" sz="2400" b="1" dirty="0">
                <a:latin typeface="+mn-ea"/>
              </a:rPr>
              <a:t>30</a:t>
            </a:r>
            <a:r>
              <a:rPr kumimoji="1" lang="ja-JP" altLang="en-US" sz="2400" b="1" dirty="0">
                <a:latin typeface="+mn-ea"/>
              </a:rPr>
              <a:t>年間にわたってメタネーション開発を続けています。</a:t>
            </a:r>
            <a:endParaRPr kumimoji="1" lang="en-US" altLang="ja-JP" sz="2400" b="1" dirty="0">
              <a:solidFill>
                <a:srgbClr val="333333"/>
              </a:solidFill>
              <a:latin typeface="+mn-ea"/>
            </a:endParaRPr>
          </a:p>
        </p:txBody>
      </p:sp>
      <p:sp>
        <p:nvSpPr>
          <p:cNvPr id="42" name="正方形/長方形 41">
            <a:extLst>
              <a:ext uri="{FF2B5EF4-FFF2-40B4-BE49-F238E27FC236}">
                <a16:creationId xmlns:a16="http://schemas.microsoft.com/office/drawing/2014/main" id="{A459186A-78F0-4F10-8F81-744BCCAA2BB4}"/>
              </a:ext>
            </a:extLst>
          </p:cNvPr>
          <p:cNvSpPr/>
          <p:nvPr/>
        </p:nvSpPr>
        <p:spPr>
          <a:xfrm>
            <a:off x="241299" y="6067331"/>
            <a:ext cx="1085773" cy="612575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技術</a:t>
            </a:r>
            <a:endParaRPr kumimoji="1" lang="en-US" altLang="ja-JP" sz="2400" b="1" dirty="0"/>
          </a:p>
          <a:p>
            <a:pPr algn="ctr"/>
            <a:r>
              <a:rPr kumimoji="1" lang="ja-JP" altLang="en-US" sz="2400" b="1" dirty="0"/>
              <a:t>詳細</a:t>
            </a:r>
          </a:p>
        </p:txBody>
      </p:sp>
      <p:sp>
        <p:nvSpPr>
          <p:cNvPr id="43" name="正方形/長方形 42">
            <a:extLst>
              <a:ext uri="{FF2B5EF4-FFF2-40B4-BE49-F238E27FC236}">
                <a16:creationId xmlns:a16="http://schemas.microsoft.com/office/drawing/2014/main" id="{9279C9B2-87B9-4ADB-A815-A22ECABFDB52}"/>
              </a:ext>
            </a:extLst>
          </p:cNvPr>
          <p:cNvSpPr/>
          <p:nvPr/>
        </p:nvSpPr>
        <p:spPr>
          <a:xfrm>
            <a:off x="241300" y="6041730"/>
            <a:ext cx="10337800" cy="615265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3" name="正方形/長方形 52">
            <a:extLst>
              <a:ext uri="{FF2B5EF4-FFF2-40B4-BE49-F238E27FC236}">
                <a16:creationId xmlns:a16="http://schemas.microsoft.com/office/drawing/2014/main" id="{4C0BF7AA-2167-4541-87A6-607C263639BE}"/>
              </a:ext>
            </a:extLst>
          </p:cNvPr>
          <p:cNvSpPr/>
          <p:nvPr/>
        </p:nvSpPr>
        <p:spPr>
          <a:xfrm>
            <a:off x="231143" y="2467407"/>
            <a:ext cx="1412400" cy="92150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会社名</a:t>
            </a:r>
          </a:p>
        </p:txBody>
      </p:sp>
      <p:sp>
        <p:nvSpPr>
          <p:cNvPr id="54" name="正方形/長方形 53">
            <a:extLst>
              <a:ext uri="{FF2B5EF4-FFF2-40B4-BE49-F238E27FC236}">
                <a16:creationId xmlns:a16="http://schemas.microsoft.com/office/drawing/2014/main" id="{2C934109-4DC7-4C1B-BBE4-2B7B6D93D14B}"/>
              </a:ext>
            </a:extLst>
          </p:cNvPr>
          <p:cNvSpPr/>
          <p:nvPr/>
        </p:nvSpPr>
        <p:spPr>
          <a:xfrm>
            <a:off x="1621017" y="2495659"/>
            <a:ext cx="8909988" cy="85639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5" name="テキスト ボックス 54">
            <a:extLst>
              <a:ext uri="{FF2B5EF4-FFF2-40B4-BE49-F238E27FC236}">
                <a16:creationId xmlns:a16="http://schemas.microsoft.com/office/drawing/2014/main" id="{BA129DB4-7048-4CFE-8CC3-895E3271CC26}"/>
              </a:ext>
            </a:extLst>
          </p:cNvPr>
          <p:cNvSpPr txBox="1"/>
          <p:nvPr/>
        </p:nvSpPr>
        <p:spPr>
          <a:xfrm>
            <a:off x="1653700" y="2558593"/>
            <a:ext cx="8887462" cy="646331"/>
          </a:xfrm>
          <a:prstGeom prst="rect">
            <a:avLst/>
          </a:prstGeom>
          <a:noFill/>
        </p:spPr>
        <p:txBody>
          <a:bodyPr wrap="square" rtlCol="0">
            <a:spAutoFit/>
          </a:bodyPr>
          <a:lstStyle/>
          <a:p>
            <a:pPr algn="ctr"/>
            <a:r>
              <a:rPr kumimoji="1" lang="ja-JP" altLang="en-US" sz="3600" b="1" dirty="0"/>
              <a:t>カナデビア株式会社</a:t>
            </a:r>
            <a:endParaRPr kumimoji="1" lang="en-US" altLang="ja-JP" sz="3600" b="1" dirty="0"/>
          </a:p>
        </p:txBody>
      </p:sp>
      <p:sp>
        <p:nvSpPr>
          <p:cNvPr id="34" name="正方形/長方形 33">
            <a:extLst>
              <a:ext uri="{FF2B5EF4-FFF2-40B4-BE49-F238E27FC236}">
                <a16:creationId xmlns:a16="http://schemas.microsoft.com/office/drawing/2014/main" id="{2039EEE3-35F8-4B71-8962-E642A02257D2}"/>
              </a:ext>
            </a:extLst>
          </p:cNvPr>
          <p:cNvSpPr/>
          <p:nvPr/>
        </p:nvSpPr>
        <p:spPr>
          <a:xfrm>
            <a:off x="231143" y="3442182"/>
            <a:ext cx="3290858" cy="5847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本社・大阪の拠点</a:t>
            </a:r>
          </a:p>
        </p:txBody>
      </p:sp>
      <p:sp>
        <p:nvSpPr>
          <p:cNvPr id="35" name="正方形/長方形 34">
            <a:extLst>
              <a:ext uri="{FF2B5EF4-FFF2-40B4-BE49-F238E27FC236}">
                <a16:creationId xmlns:a16="http://schemas.microsoft.com/office/drawing/2014/main" id="{163592EF-D567-488F-A146-CD9C2C4AD6C6}"/>
              </a:ext>
            </a:extLst>
          </p:cNvPr>
          <p:cNvSpPr/>
          <p:nvPr/>
        </p:nvSpPr>
        <p:spPr>
          <a:xfrm>
            <a:off x="3522001" y="3477566"/>
            <a:ext cx="7009004" cy="52379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36" name="テキスト ボックス 35">
            <a:extLst>
              <a:ext uri="{FF2B5EF4-FFF2-40B4-BE49-F238E27FC236}">
                <a16:creationId xmlns:a16="http://schemas.microsoft.com/office/drawing/2014/main" id="{C1EC5251-42A1-497F-AA9C-C80FBB0B566E}"/>
              </a:ext>
            </a:extLst>
          </p:cNvPr>
          <p:cNvSpPr txBox="1"/>
          <p:nvPr/>
        </p:nvSpPr>
        <p:spPr>
          <a:xfrm>
            <a:off x="3694072" y="3492842"/>
            <a:ext cx="6997741" cy="461665"/>
          </a:xfrm>
          <a:prstGeom prst="rect">
            <a:avLst/>
          </a:prstGeom>
          <a:noFill/>
          <a:ln>
            <a:noFill/>
          </a:ln>
        </p:spPr>
        <p:txBody>
          <a:bodyPr wrap="square" rtlCol="0">
            <a:spAutoFit/>
          </a:bodyPr>
          <a:lstStyle/>
          <a:p>
            <a:pPr algn="ctr"/>
            <a:r>
              <a:rPr kumimoji="1" lang="ja-JP" altLang="en-US" sz="2400" b="1" dirty="0"/>
              <a:t>大阪市</a:t>
            </a:r>
            <a:endParaRPr kumimoji="1" lang="en-US" altLang="ja-JP" sz="2400" b="1" dirty="0"/>
          </a:p>
        </p:txBody>
      </p:sp>
      <p:sp>
        <p:nvSpPr>
          <p:cNvPr id="32" name="正方形/長方形 31">
            <a:extLst>
              <a:ext uri="{FF2B5EF4-FFF2-40B4-BE49-F238E27FC236}">
                <a16:creationId xmlns:a16="http://schemas.microsoft.com/office/drawing/2014/main" id="{35DB722F-FF24-443B-B6AB-FD787D3915D6}"/>
              </a:ext>
            </a:extLst>
          </p:cNvPr>
          <p:cNvSpPr/>
          <p:nvPr/>
        </p:nvSpPr>
        <p:spPr>
          <a:xfrm>
            <a:off x="231142" y="12301835"/>
            <a:ext cx="5732873" cy="52924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期待する技術の活用方法・連携先</a:t>
            </a:r>
          </a:p>
        </p:txBody>
      </p:sp>
      <p:sp>
        <p:nvSpPr>
          <p:cNvPr id="39" name="正方形/長方形 38">
            <a:extLst>
              <a:ext uri="{FF2B5EF4-FFF2-40B4-BE49-F238E27FC236}">
                <a16:creationId xmlns:a16="http://schemas.microsoft.com/office/drawing/2014/main" id="{79ADCB95-D10C-4CAA-8E72-EAD2E2809CC7}"/>
              </a:ext>
            </a:extLst>
          </p:cNvPr>
          <p:cNvSpPr/>
          <p:nvPr/>
        </p:nvSpPr>
        <p:spPr>
          <a:xfrm>
            <a:off x="241299" y="12307041"/>
            <a:ext cx="5722716" cy="2735307"/>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0" name="テキスト ボックス 39">
            <a:extLst>
              <a:ext uri="{FF2B5EF4-FFF2-40B4-BE49-F238E27FC236}">
                <a16:creationId xmlns:a16="http://schemas.microsoft.com/office/drawing/2014/main" id="{0515E507-29CF-46C9-A3F9-2FA025DD86CB}"/>
              </a:ext>
            </a:extLst>
          </p:cNvPr>
          <p:cNvSpPr txBox="1"/>
          <p:nvPr/>
        </p:nvSpPr>
        <p:spPr>
          <a:xfrm>
            <a:off x="6848269" y="14744925"/>
            <a:ext cx="3843544" cy="400110"/>
          </a:xfrm>
          <a:prstGeom prst="rect">
            <a:avLst/>
          </a:prstGeom>
          <a:noFill/>
        </p:spPr>
        <p:txBody>
          <a:bodyPr wrap="square" rtlCol="0">
            <a:spAutoFit/>
          </a:bodyPr>
          <a:lstStyle/>
          <a:p>
            <a:pPr algn="r"/>
            <a:r>
              <a:rPr kumimoji="1" lang="ja-JP" altLang="en-US" sz="2000" dirty="0"/>
              <a:t>令和７年５月９日時点</a:t>
            </a:r>
          </a:p>
        </p:txBody>
      </p:sp>
      <p:sp>
        <p:nvSpPr>
          <p:cNvPr id="48" name="正方形/長方形 47">
            <a:extLst>
              <a:ext uri="{FF2B5EF4-FFF2-40B4-BE49-F238E27FC236}">
                <a16:creationId xmlns:a16="http://schemas.microsoft.com/office/drawing/2014/main" id="{317C07BB-3F7F-4F91-9F34-638CB1CB0095}"/>
              </a:ext>
            </a:extLst>
          </p:cNvPr>
          <p:cNvSpPr/>
          <p:nvPr/>
        </p:nvSpPr>
        <p:spPr>
          <a:xfrm>
            <a:off x="6076729" y="12333317"/>
            <a:ext cx="4520286" cy="55972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問い合わせ先</a:t>
            </a:r>
          </a:p>
        </p:txBody>
      </p:sp>
      <p:sp>
        <p:nvSpPr>
          <p:cNvPr id="51" name="正方形/長方形 50">
            <a:extLst>
              <a:ext uri="{FF2B5EF4-FFF2-40B4-BE49-F238E27FC236}">
                <a16:creationId xmlns:a16="http://schemas.microsoft.com/office/drawing/2014/main" id="{E8C738BC-C855-4226-BE06-7A889DD9448B}"/>
              </a:ext>
            </a:extLst>
          </p:cNvPr>
          <p:cNvSpPr/>
          <p:nvPr/>
        </p:nvSpPr>
        <p:spPr>
          <a:xfrm>
            <a:off x="6076729" y="12301835"/>
            <a:ext cx="4502371" cy="244309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6" name="テキスト ボックス 55">
            <a:extLst>
              <a:ext uri="{FF2B5EF4-FFF2-40B4-BE49-F238E27FC236}">
                <a16:creationId xmlns:a16="http://schemas.microsoft.com/office/drawing/2014/main" id="{9B5C7E81-478E-4B49-AF72-329C887E5BF7}"/>
              </a:ext>
            </a:extLst>
          </p:cNvPr>
          <p:cNvSpPr txBox="1"/>
          <p:nvPr/>
        </p:nvSpPr>
        <p:spPr>
          <a:xfrm>
            <a:off x="241298" y="12832378"/>
            <a:ext cx="5535033" cy="1815882"/>
          </a:xfrm>
          <a:prstGeom prst="rect">
            <a:avLst/>
          </a:prstGeom>
          <a:noFill/>
        </p:spPr>
        <p:txBody>
          <a:bodyPr wrap="square" rtlCol="0">
            <a:spAutoFit/>
          </a:bodyPr>
          <a:lstStyle/>
          <a:p>
            <a:r>
              <a:rPr kumimoji="1" lang="en-US" altLang="ja-JP" sz="2800" b="1" dirty="0"/>
              <a:t>e-</a:t>
            </a:r>
            <a:r>
              <a:rPr kumimoji="1" lang="ja-JP" altLang="en-US" sz="2800" b="1" dirty="0"/>
              <a:t>メタンの供給に既存の天然ガス貯蔵・輸送・利用インフラが活用できるため、迅速にグリーン水素利用拡大に貢献可能</a:t>
            </a:r>
            <a:endParaRPr kumimoji="1" lang="en-US" altLang="ja-JP" sz="2800" b="1" dirty="0"/>
          </a:p>
        </p:txBody>
      </p:sp>
      <p:sp>
        <p:nvSpPr>
          <p:cNvPr id="57" name="テキスト ボックス 56">
            <a:extLst>
              <a:ext uri="{FF2B5EF4-FFF2-40B4-BE49-F238E27FC236}">
                <a16:creationId xmlns:a16="http://schemas.microsoft.com/office/drawing/2014/main" id="{B94DCDAA-71A5-4A58-B9B5-6BCEB2DA03DD}"/>
              </a:ext>
            </a:extLst>
          </p:cNvPr>
          <p:cNvSpPr txBox="1"/>
          <p:nvPr/>
        </p:nvSpPr>
        <p:spPr>
          <a:xfrm>
            <a:off x="6076729" y="12969964"/>
            <a:ext cx="4125403" cy="1708160"/>
          </a:xfrm>
          <a:prstGeom prst="rect">
            <a:avLst/>
          </a:prstGeom>
          <a:noFill/>
        </p:spPr>
        <p:txBody>
          <a:bodyPr wrap="square" rtlCol="0">
            <a:spAutoFit/>
          </a:bodyPr>
          <a:lstStyle/>
          <a:p>
            <a:r>
              <a:rPr kumimoji="1" lang="ja-JP" altLang="en-US" sz="1500" b="1" dirty="0"/>
              <a:t>大阪府商工労働部成長産業振興室</a:t>
            </a:r>
            <a:endParaRPr kumimoji="1" lang="en-US" altLang="ja-JP" sz="1500" b="1" dirty="0"/>
          </a:p>
          <a:p>
            <a:r>
              <a:rPr kumimoji="1" lang="ja-JP" altLang="en-US" sz="1500" b="1" dirty="0"/>
              <a:t>産業創造課グリーンビジネス</a:t>
            </a:r>
            <a:r>
              <a:rPr kumimoji="1" lang="en-US" altLang="ja-JP" sz="1500" b="1" dirty="0"/>
              <a:t>G</a:t>
            </a:r>
          </a:p>
          <a:p>
            <a:r>
              <a:rPr kumimoji="1" lang="ja-JP" altLang="en-US" sz="1500" b="1" dirty="0"/>
              <a:t>〒</a:t>
            </a:r>
            <a:r>
              <a:rPr kumimoji="1" lang="en-US" altLang="ja-JP" sz="1500" b="1" dirty="0"/>
              <a:t>559-0855 </a:t>
            </a:r>
          </a:p>
          <a:p>
            <a:r>
              <a:rPr kumimoji="1" lang="ja-JP" altLang="en-US" sz="1500" b="1" dirty="0"/>
              <a:t>大阪市住之江区南港北</a:t>
            </a:r>
            <a:r>
              <a:rPr kumimoji="1" lang="en-US" altLang="ja-JP" sz="1500" b="1" dirty="0"/>
              <a:t>1-14-16</a:t>
            </a:r>
          </a:p>
          <a:p>
            <a:r>
              <a:rPr kumimoji="1" lang="ja-JP" altLang="en-US" sz="1500" b="1" dirty="0"/>
              <a:t>大阪府咲洲庁舎</a:t>
            </a:r>
            <a:r>
              <a:rPr kumimoji="1" lang="en-US" altLang="ja-JP" sz="1500" b="1" dirty="0"/>
              <a:t>25</a:t>
            </a:r>
            <a:r>
              <a:rPr kumimoji="1" lang="ja-JP" altLang="en-US" sz="1500" b="1" dirty="0"/>
              <a:t>階</a:t>
            </a:r>
            <a:endParaRPr kumimoji="1" lang="en-US" altLang="ja-JP" sz="1500" b="1" dirty="0"/>
          </a:p>
          <a:p>
            <a:r>
              <a:rPr kumimoji="1" lang="en-US" altLang="ja-JP" sz="1500" b="1" dirty="0"/>
              <a:t>TEL</a:t>
            </a:r>
            <a:r>
              <a:rPr kumimoji="1" lang="ja-JP" altLang="en-US" sz="1500" b="1" dirty="0"/>
              <a:t>：</a:t>
            </a:r>
            <a:r>
              <a:rPr kumimoji="1" lang="en-US" altLang="ja-JP" sz="1500" b="1" dirty="0"/>
              <a:t>06-6210-9484</a:t>
            </a:r>
          </a:p>
          <a:p>
            <a:r>
              <a:rPr kumimoji="1" lang="ja-JP" altLang="en-US" sz="1500" b="1" dirty="0"/>
              <a:t>メールアドレス：</a:t>
            </a:r>
            <a:r>
              <a:rPr kumimoji="1" lang="en-US" altLang="ja-JP" sz="1500" b="1" dirty="0"/>
              <a:t>green@gbox.pref.osaka.lg.jp</a:t>
            </a:r>
            <a:endParaRPr kumimoji="1" lang="ja-JP" altLang="en-US" sz="1500" b="1" dirty="0"/>
          </a:p>
        </p:txBody>
      </p:sp>
      <p:pic>
        <p:nvPicPr>
          <p:cNvPr id="58" name="図 57">
            <a:extLst>
              <a:ext uri="{FF2B5EF4-FFF2-40B4-BE49-F238E27FC236}">
                <a16:creationId xmlns:a16="http://schemas.microsoft.com/office/drawing/2014/main" id="{1CBE5F86-7816-48E8-8BEF-61233B92A7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0367" y="12929318"/>
            <a:ext cx="1470638" cy="1470638"/>
          </a:xfrm>
          <a:prstGeom prst="rect">
            <a:avLst/>
          </a:prstGeom>
        </p:spPr>
      </p:pic>
      <p:sp>
        <p:nvSpPr>
          <p:cNvPr id="17" name="テキスト ボックス 16">
            <a:extLst>
              <a:ext uri="{FF2B5EF4-FFF2-40B4-BE49-F238E27FC236}">
                <a16:creationId xmlns:a16="http://schemas.microsoft.com/office/drawing/2014/main" id="{5A751AAE-9C18-ECE8-03EE-F1DE1EFFA6E9}"/>
              </a:ext>
            </a:extLst>
          </p:cNvPr>
          <p:cNvSpPr txBox="1"/>
          <p:nvPr/>
        </p:nvSpPr>
        <p:spPr>
          <a:xfrm>
            <a:off x="1323868" y="6100829"/>
            <a:ext cx="7004586" cy="2677656"/>
          </a:xfrm>
          <a:prstGeom prst="rect">
            <a:avLst/>
          </a:prstGeom>
          <a:noFill/>
        </p:spPr>
        <p:txBody>
          <a:bodyPr wrap="square">
            <a:spAutoFit/>
          </a:bodyPr>
          <a:lstStyle/>
          <a:p>
            <a:pPr marL="457200" indent="-457200">
              <a:buFont typeface="Wingdings" panose="05000000000000000000" pitchFamily="2" charset="2"/>
              <a:buChar char="ü"/>
            </a:pPr>
            <a:r>
              <a:rPr kumimoji="1" lang="en-US" altLang="ja-JP" sz="2800" b="1" dirty="0"/>
              <a:t>CO2</a:t>
            </a:r>
            <a:r>
              <a:rPr kumimoji="1" lang="ja-JP" altLang="en-US" sz="2800" b="1" dirty="0"/>
              <a:t>からメタンへの転化率が最大</a:t>
            </a:r>
            <a:r>
              <a:rPr kumimoji="1" lang="en-US" altLang="ja-JP" sz="2800" b="1" dirty="0"/>
              <a:t>99%</a:t>
            </a:r>
            <a:r>
              <a:rPr kumimoji="1" lang="ja-JP" altLang="en-US" sz="2800" b="1" dirty="0"/>
              <a:t>超の触媒・反応器を搭載している高効率メタネーションシステム</a:t>
            </a:r>
            <a:r>
              <a:rPr kumimoji="1" lang="en-US" altLang="ja-JP" sz="2800" b="1" dirty="0" err="1"/>
              <a:t>HiMethz</a:t>
            </a:r>
            <a:r>
              <a:rPr kumimoji="1" lang="en-US" altLang="ja-JP" sz="2800" b="1" dirty="0"/>
              <a:t>®</a:t>
            </a:r>
            <a:r>
              <a:rPr kumimoji="1" lang="ja-JP" altLang="en-US" sz="2800" b="1" dirty="0"/>
              <a:t>により、排ガスなどから回収した</a:t>
            </a:r>
            <a:r>
              <a:rPr kumimoji="1" lang="en-US" altLang="ja-JP" sz="2800" b="1" dirty="0"/>
              <a:t>CO2</a:t>
            </a:r>
            <a:r>
              <a:rPr kumimoji="1" lang="ja-JP" altLang="en-US" sz="2800" b="1" dirty="0"/>
              <a:t>のほとんどをメタンに変換して有効利用することが可能です。</a:t>
            </a:r>
            <a:endParaRPr kumimoji="1" lang="en-US" altLang="ja-JP" sz="2800" b="1" dirty="0"/>
          </a:p>
        </p:txBody>
      </p:sp>
      <p:sp>
        <p:nvSpPr>
          <p:cNvPr id="18" name="テキスト ボックス 17">
            <a:extLst>
              <a:ext uri="{FF2B5EF4-FFF2-40B4-BE49-F238E27FC236}">
                <a16:creationId xmlns:a16="http://schemas.microsoft.com/office/drawing/2014/main" id="{4E7DC7E4-4E21-6AFF-6FD3-D2A73C4DB2E6}"/>
              </a:ext>
            </a:extLst>
          </p:cNvPr>
          <p:cNvSpPr txBox="1"/>
          <p:nvPr/>
        </p:nvSpPr>
        <p:spPr>
          <a:xfrm>
            <a:off x="1367219" y="9021391"/>
            <a:ext cx="4629217" cy="2246769"/>
          </a:xfrm>
          <a:prstGeom prst="rect">
            <a:avLst/>
          </a:prstGeom>
          <a:noFill/>
        </p:spPr>
        <p:txBody>
          <a:bodyPr wrap="square">
            <a:spAutoFit/>
          </a:bodyPr>
          <a:lstStyle/>
          <a:p>
            <a:pPr marL="457200" indent="-457200">
              <a:buFont typeface="Wingdings" panose="05000000000000000000" pitchFamily="2" charset="2"/>
              <a:buChar char="ü"/>
            </a:pPr>
            <a:r>
              <a:rPr kumimoji="1" lang="ja-JP" altLang="en-US" sz="2800" b="1" dirty="0"/>
              <a:t>再生可能エネルギー由来のグリーン水素を用いることで、実質的に</a:t>
            </a:r>
            <a:r>
              <a:rPr kumimoji="1" lang="en-US" altLang="ja-JP" sz="2800" b="1" dirty="0"/>
              <a:t>CO2</a:t>
            </a:r>
            <a:r>
              <a:rPr kumimoji="1" lang="ja-JP" altLang="en-US" sz="2800" b="1" dirty="0"/>
              <a:t>排出量ゼロのガス燃料（</a:t>
            </a:r>
            <a:r>
              <a:rPr kumimoji="1" lang="en-US" altLang="ja-JP" sz="2800" b="1" dirty="0"/>
              <a:t>e-</a:t>
            </a:r>
            <a:r>
              <a:rPr kumimoji="1" lang="ja-JP" altLang="en-US" sz="2800" b="1" dirty="0"/>
              <a:t>メタン）が製造可能です。</a:t>
            </a:r>
            <a:endParaRPr kumimoji="1" lang="en-US" altLang="ja-JP" sz="2800" b="1" dirty="0"/>
          </a:p>
        </p:txBody>
      </p:sp>
      <p:sp>
        <p:nvSpPr>
          <p:cNvPr id="19" name="テキスト ボックス 18">
            <a:extLst>
              <a:ext uri="{FF2B5EF4-FFF2-40B4-BE49-F238E27FC236}">
                <a16:creationId xmlns:a16="http://schemas.microsoft.com/office/drawing/2014/main" id="{7B7F066E-F758-7044-7AA8-2382A8DA4119}"/>
              </a:ext>
            </a:extLst>
          </p:cNvPr>
          <p:cNvSpPr txBox="1"/>
          <p:nvPr/>
        </p:nvSpPr>
        <p:spPr>
          <a:xfrm>
            <a:off x="8150900" y="7850391"/>
            <a:ext cx="2262158" cy="369332"/>
          </a:xfrm>
          <a:prstGeom prst="rect">
            <a:avLst/>
          </a:prstGeom>
          <a:noFill/>
        </p:spPr>
        <p:txBody>
          <a:bodyPr wrap="none" rtlCol="0">
            <a:spAutoFit/>
          </a:bodyPr>
          <a:lstStyle/>
          <a:p>
            <a:r>
              <a:rPr kumimoji="1" lang="ja-JP" altLang="en-US" b="1" u="sng" dirty="0">
                <a:latin typeface="+mn-ea"/>
              </a:rPr>
              <a:t>当社製メタン化触媒</a:t>
            </a:r>
          </a:p>
        </p:txBody>
      </p:sp>
      <p:sp>
        <p:nvSpPr>
          <p:cNvPr id="21" name="テキスト ボックス 20">
            <a:extLst>
              <a:ext uri="{FF2B5EF4-FFF2-40B4-BE49-F238E27FC236}">
                <a16:creationId xmlns:a16="http://schemas.microsoft.com/office/drawing/2014/main" id="{24F16A12-BB8D-667A-5249-F82FD0BA6649}"/>
              </a:ext>
            </a:extLst>
          </p:cNvPr>
          <p:cNvSpPr txBox="1"/>
          <p:nvPr/>
        </p:nvSpPr>
        <p:spPr>
          <a:xfrm>
            <a:off x="5776331" y="11518156"/>
            <a:ext cx="5603335" cy="369332"/>
          </a:xfrm>
          <a:prstGeom prst="rect">
            <a:avLst/>
          </a:prstGeom>
          <a:noFill/>
        </p:spPr>
        <p:txBody>
          <a:bodyPr wrap="square" rtlCol="0">
            <a:spAutoFit/>
          </a:bodyPr>
          <a:lstStyle/>
          <a:p>
            <a:r>
              <a:rPr kumimoji="1" lang="ja-JP" altLang="en-US" b="1" u="sng" dirty="0">
                <a:latin typeface="+mn-ea"/>
              </a:rPr>
              <a:t>メタネーションとカーボンニュートラル社会</a:t>
            </a:r>
            <a:endParaRPr kumimoji="1" lang="en-US" altLang="ja-JP" b="1" u="sng" dirty="0">
              <a:latin typeface="+mn-ea"/>
            </a:endParaRPr>
          </a:p>
        </p:txBody>
      </p:sp>
      <p:pic>
        <p:nvPicPr>
          <p:cNvPr id="85" name="図 84">
            <a:extLst>
              <a:ext uri="{FF2B5EF4-FFF2-40B4-BE49-F238E27FC236}">
                <a16:creationId xmlns:a16="http://schemas.microsoft.com/office/drawing/2014/main" id="{FB25534E-C747-06F1-CEE2-D5F0491EF6C5}"/>
              </a:ext>
            </a:extLst>
          </p:cNvPr>
          <p:cNvPicPr>
            <a:picLocks noChangeAspect="1"/>
          </p:cNvPicPr>
          <p:nvPr/>
        </p:nvPicPr>
        <p:blipFill>
          <a:blip r:embed="rId4"/>
          <a:stretch>
            <a:fillRect/>
          </a:stretch>
        </p:blipFill>
        <p:spPr>
          <a:xfrm>
            <a:off x="5776331" y="8543060"/>
            <a:ext cx="4609116" cy="3119116"/>
          </a:xfrm>
          <a:prstGeom prst="rect">
            <a:avLst/>
          </a:prstGeom>
        </p:spPr>
      </p:pic>
    </p:spTree>
    <p:extLst>
      <p:ext uri="{BB962C8B-B14F-4D97-AF65-F5344CB8AC3E}">
        <p14:creationId xmlns:p14="http://schemas.microsoft.com/office/powerpoint/2010/main" val="396115871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244</Words>
  <Application>Microsoft Office PowerPoint</Application>
  <PresentationFormat>ユーザー設定</PresentationFormat>
  <Paragraphs>29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2025-06-26T09:54:29Z</dcterms:created>
  <dcterms:modified xsi:type="dcterms:W3CDTF">2025-07-03T06:02:13Z</dcterms:modified>
</cp:coreProperties>
</file>