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7" d="100"/>
          <a:sy n="37" d="100"/>
        </p:scale>
        <p:origin x="1924"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4ED5D34C-1B8B-81FA-EEE2-B672B90F9481}"/>
              </a:ext>
            </a:extLst>
          </p:cNvPr>
          <p:cNvPicPr>
            <a:picLocks noChangeAspect="1"/>
          </p:cNvPicPr>
          <p:nvPr/>
        </p:nvPicPr>
        <p:blipFill rotWithShape="1">
          <a:blip r:embed="rId2"/>
          <a:srcRect l="5457" r="10567" b="11168"/>
          <a:stretch/>
        </p:blipFill>
        <p:spPr>
          <a:xfrm>
            <a:off x="8118995" y="6113375"/>
            <a:ext cx="2422167" cy="1840032"/>
          </a:xfrm>
          <a:prstGeom prst="rect">
            <a:avLst/>
          </a:prstGeom>
        </p:spPr>
      </p:pic>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a:t>おおさかカーボンニュートラルビジネスネットワーク会員企業</a:t>
            </a:r>
            <a:endParaRPr kumimoji="1" lang="ja-JP" altLang="en-US" sz="2400" dirty="0"/>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次世代</a:t>
            </a:r>
            <a:endParaRPr kumimoji="1" lang="en-US" altLang="ja-JP" sz="2800" b="1" dirty="0"/>
          </a:p>
          <a:p>
            <a:pPr algn="ctr"/>
            <a:r>
              <a:rPr kumimoji="1" lang="ja-JP" altLang="en-US" sz="2800" b="1" dirty="0"/>
              <a:t>燃料</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メタネーションシステム</a:t>
            </a:r>
            <a:endParaRPr kumimoji="1" lang="en-US" altLang="ja-JP" sz="4800" b="1" dirty="0">
              <a:latin typeface="Meiryo UI" panose="020B0604030504040204" pitchFamily="50" charset="-128"/>
              <a:ea typeface="Meiryo UI" panose="020B0604030504040204" pitchFamily="50" charset="-128"/>
            </a:endParaRPr>
          </a:p>
          <a:p>
            <a:pPr algn="ctr"/>
            <a:r>
              <a:rPr kumimoji="1" lang="en-US" altLang="ja-JP" sz="4800" b="1" dirty="0" err="1">
                <a:latin typeface="Meiryo UI" panose="020B0604030504040204" pitchFamily="50" charset="-128"/>
                <a:ea typeface="Meiryo UI" panose="020B0604030504040204" pitchFamily="50" charset="-128"/>
              </a:rPr>
              <a:t>HiMethz</a:t>
            </a:r>
            <a:r>
              <a:rPr kumimoji="1" lang="en-US" altLang="ja-JP" sz="3200" b="1" baseline="52000" dirty="0">
                <a:latin typeface="Meiryo UI" panose="020B0604030504040204" pitchFamily="50" charset="-128"/>
                <a:ea typeface="Meiryo UI" panose="020B0604030504040204" pitchFamily="50" charset="-128"/>
              </a:rPr>
              <a:t>®</a:t>
            </a:r>
            <a:endParaRPr kumimoji="1" lang="ja-JP" altLang="en-US" sz="4800" b="1" baseline="520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67219" y="4219989"/>
            <a:ext cx="9229796" cy="1569660"/>
          </a:xfrm>
          <a:prstGeom prst="rect">
            <a:avLst/>
          </a:prstGeom>
          <a:noFill/>
        </p:spPr>
        <p:txBody>
          <a:bodyPr wrap="square" rtlCol="0">
            <a:spAutoFit/>
          </a:bodyPr>
          <a:lstStyle/>
          <a:p>
            <a:r>
              <a:rPr kumimoji="1" lang="ja-JP" altLang="en-US" sz="2400" b="1" dirty="0">
                <a:latin typeface="+mn-ea"/>
              </a:rPr>
              <a:t>カナデビア株式会社は「技術の力で、人類と自然の調和に挑む」をブランドコンセプトにサステナブルな社会の実現に取り組んでいます。</a:t>
            </a:r>
            <a:r>
              <a:rPr kumimoji="1" lang="en-US" altLang="ja-JP" sz="2400" b="1" dirty="0">
                <a:latin typeface="+mn-ea"/>
              </a:rPr>
              <a:t>1993</a:t>
            </a:r>
            <a:r>
              <a:rPr kumimoji="1" lang="ja-JP" altLang="en-US" sz="2400" b="1" dirty="0">
                <a:latin typeface="+mn-ea"/>
              </a:rPr>
              <a:t>年から地球温暖化対策に向けた取り組みを開始し、約</a:t>
            </a:r>
            <a:r>
              <a:rPr kumimoji="1" lang="en-US" altLang="ja-JP" sz="2400" b="1" dirty="0">
                <a:latin typeface="+mn-ea"/>
              </a:rPr>
              <a:t>30</a:t>
            </a:r>
            <a:r>
              <a:rPr kumimoji="1" lang="ja-JP" altLang="en-US" sz="2400" b="1" dirty="0">
                <a:latin typeface="+mn-ea"/>
              </a:rPr>
              <a:t>年間にわたってメタネーション開発を続けています。</a:t>
            </a:r>
            <a:endParaRPr kumimoji="1" lang="en-US" altLang="ja-JP" sz="2400" b="1" dirty="0">
              <a:solidFill>
                <a:srgbClr val="333333"/>
              </a:solidFill>
              <a:latin typeface="+mn-ea"/>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dirty="0"/>
              <a:t>カナデビア株式会社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a:ln>
            <a:noFill/>
          </a:ln>
        </p:spPr>
        <p:txBody>
          <a:bodyPr wrap="square" rtlCol="0">
            <a:spAutoFit/>
          </a:bodyPr>
          <a:lstStyle/>
          <a:p>
            <a:pPr algn="ctr"/>
            <a:r>
              <a:rPr kumimoji="1" lang="ja-JP" altLang="en-US" sz="2400" b="1" dirty="0"/>
              <a:t>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令和７年５月９日時点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1815882"/>
          </a:xfrm>
          <a:prstGeom prst="rect">
            <a:avLst/>
          </a:prstGeom>
          <a:noFill/>
        </p:spPr>
        <p:txBody>
          <a:bodyPr wrap="square" rtlCol="0">
            <a:spAutoFit/>
          </a:bodyPr>
          <a:lstStyle/>
          <a:p>
            <a:r>
              <a:rPr kumimoji="1" lang="en-US" altLang="ja-JP" sz="2800" b="1" dirty="0"/>
              <a:t>e-</a:t>
            </a:r>
            <a:r>
              <a:rPr kumimoji="1" lang="ja-JP" altLang="en-US" sz="2800" b="1" dirty="0"/>
              <a:t>メタンの供給に既存の天然ガス貯蔵・輸送・利用インフラが活用できるため、迅速にグリーン水素利用拡大に貢献可能</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17" name="テキスト ボックス 16">
            <a:extLst>
              <a:ext uri="{FF2B5EF4-FFF2-40B4-BE49-F238E27FC236}">
                <a16:creationId xmlns:a16="http://schemas.microsoft.com/office/drawing/2014/main" id="{5A751AAE-9C18-ECE8-03EE-F1DE1EFFA6E9}"/>
              </a:ext>
            </a:extLst>
          </p:cNvPr>
          <p:cNvSpPr txBox="1"/>
          <p:nvPr/>
        </p:nvSpPr>
        <p:spPr>
          <a:xfrm>
            <a:off x="1323868" y="6100829"/>
            <a:ext cx="7004586" cy="2677656"/>
          </a:xfrm>
          <a:prstGeom prst="rect">
            <a:avLst/>
          </a:prstGeom>
          <a:noFill/>
        </p:spPr>
        <p:txBody>
          <a:bodyPr wrap="square">
            <a:spAutoFit/>
          </a:bodyPr>
          <a:lstStyle/>
          <a:p>
            <a:pPr marL="457200" indent="-457200">
              <a:buFont typeface="Wingdings" panose="05000000000000000000" pitchFamily="2" charset="2"/>
              <a:buChar char="ü"/>
            </a:pPr>
            <a:r>
              <a:rPr kumimoji="1" lang="en-US" altLang="ja-JP" sz="2800" b="1" dirty="0"/>
              <a:t>CO2</a:t>
            </a:r>
            <a:r>
              <a:rPr kumimoji="1" lang="ja-JP" altLang="en-US" sz="2800" b="1" dirty="0"/>
              <a:t>からメタンへの転化率が最大</a:t>
            </a:r>
            <a:r>
              <a:rPr kumimoji="1" lang="en-US" altLang="ja-JP" sz="2800" b="1" dirty="0"/>
              <a:t>99%</a:t>
            </a:r>
            <a:r>
              <a:rPr kumimoji="1" lang="ja-JP" altLang="en-US" sz="2800" b="1" dirty="0"/>
              <a:t>超の触媒・反応器を搭載している高効率メタネーションシステム</a:t>
            </a:r>
            <a:r>
              <a:rPr kumimoji="1" lang="en-US" altLang="ja-JP" sz="2800" b="1" dirty="0" err="1"/>
              <a:t>HiMethz</a:t>
            </a:r>
            <a:r>
              <a:rPr kumimoji="1" lang="en-US" altLang="ja-JP" sz="2800" b="1" dirty="0"/>
              <a:t>®</a:t>
            </a:r>
            <a:r>
              <a:rPr kumimoji="1" lang="ja-JP" altLang="en-US" sz="2800" b="1" dirty="0"/>
              <a:t>により、排ガスなどから回収した</a:t>
            </a:r>
            <a:r>
              <a:rPr kumimoji="1" lang="en-US" altLang="ja-JP" sz="2800" b="1" dirty="0"/>
              <a:t>CO2</a:t>
            </a:r>
            <a:r>
              <a:rPr kumimoji="1" lang="ja-JP" altLang="en-US" sz="2800" b="1" dirty="0"/>
              <a:t>のほとんどをメタンに変換して有効利用することが可能です。</a:t>
            </a:r>
            <a:endParaRPr kumimoji="1" lang="en-US" altLang="ja-JP" sz="2800" b="1" dirty="0"/>
          </a:p>
        </p:txBody>
      </p:sp>
      <p:sp>
        <p:nvSpPr>
          <p:cNvPr id="18" name="テキスト ボックス 17">
            <a:extLst>
              <a:ext uri="{FF2B5EF4-FFF2-40B4-BE49-F238E27FC236}">
                <a16:creationId xmlns:a16="http://schemas.microsoft.com/office/drawing/2014/main" id="{4E7DC7E4-4E21-6AFF-6FD3-D2A73C4DB2E6}"/>
              </a:ext>
            </a:extLst>
          </p:cNvPr>
          <p:cNvSpPr txBox="1"/>
          <p:nvPr/>
        </p:nvSpPr>
        <p:spPr>
          <a:xfrm>
            <a:off x="1367219" y="9021391"/>
            <a:ext cx="4629217" cy="2246769"/>
          </a:xfrm>
          <a:prstGeom prst="rect">
            <a:avLst/>
          </a:prstGeom>
          <a:noFill/>
        </p:spPr>
        <p:txBody>
          <a:bodyPr wrap="square">
            <a:spAutoFit/>
          </a:bodyPr>
          <a:lstStyle/>
          <a:p>
            <a:pPr marL="457200" indent="-457200">
              <a:buFont typeface="Wingdings" panose="05000000000000000000" pitchFamily="2" charset="2"/>
              <a:buChar char="ü"/>
            </a:pPr>
            <a:r>
              <a:rPr kumimoji="1" lang="ja-JP" altLang="en-US" sz="2800" b="1" dirty="0"/>
              <a:t>再生可能エネルギー由来のグリーン水素を用いることで、実質的に</a:t>
            </a:r>
            <a:r>
              <a:rPr kumimoji="1" lang="en-US" altLang="ja-JP" sz="2800" b="1" dirty="0"/>
              <a:t>CO2</a:t>
            </a:r>
            <a:r>
              <a:rPr kumimoji="1" lang="ja-JP" altLang="en-US" sz="2800" b="1" dirty="0"/>
              <a:t>排出量ゼロのガス燃料（</a:t>
            </a:r>
            <a:r>
              <a:rPr kumimoji="1" lang="en-US" altLang="ja-JP" sz="2800" b="1" dirty="0"/>
              <a:t>e-</a:t>
            </a:r>
            <a:r>
              <a:rPr kumimoji="1" lang="ja-JP" altLang="en-US" sz="2800" b="1" dirty="0"/>
              <a:t>メタン）が製造可能です。</a:t>
            </a:r>
            <a:endParaRPr kumimoji="1" lang="en-US" altLang="ja-JP" sz="2800" b="1" dirty="0"/>
          </a:p>
        </p:txBody>
      </p:sp>
      <p:sp>
        <p:nvSpPr>
          <p:cNvPr id="19" name="テキスト ボックス 18">
            <a:extLst>
              <a:ext uri="{FF2B5EF4-FFF2-40B4-BE49-F238E27FC236}">
                <a16:creationId xmlns:a16="http://schemas.microsoft.com/office/drawing/2014/main" id="{7B7F066E-F758-7044-7AA8-2382A8DA4119}"/>
              </a:ext>
            </a:extLst>
          </p:cNvPr>
          <p:cNvSpPr txBox="1"/>
          <p:nvPr/>
        </p:nvSpPr>
        <p:spPr>
          <a:xfrm>
            <a:off x="8150900" y="7850391"/>
            <a:ext cx="2262158" cy="369332"/>
          </a:xfrm>
          <a:prstGeom prst="rect">
            <a:avLst/>
          </a:prstGeom>
          <a:noFill/>
        </p:spPr>
        <p:txBody>
          <a:bodyPr wrap="none" rtlCol="0">
            <a:spAutoFit/>
          </a:bodyPr>
          <a:lstStyle/>
          <a:p>
            <a:r>
              <a:rPr kumimoji="1" lang="ja-JP" altLang="en-US" b="1" u="sng" dirty="0">
                <a:latin typeface="+mn-ea"/>
              </a:rPr>
              <a:t>当社製メタン化触媒</a:t>
            </a:r>
          </a:p>
        </p:txBody>
      </p:sp>
      <p:sp>
        <p:nvSpPr>
          <p:cNvPr id="21" name="テキスト ボックス 20">
            <a:extLst>
              <a:ext uri="{FF2B5EF4-FFF2-40B4-BE49-F238E27FC236}">
                <a16:creationId xmlns:a16="http://schemas.microsoft.com/office/drawing/2014/main" id="{24F16A12-BB8D-667A-5249-F82FD0BA6649}"/>
              </a:ext>
            </a:extLst>
          </p:cNvPr>
          <p:cNvSpPr txBox="1"/>
          <p:nvPr/>
        </p:nvSpPr>
        <p:spPr>
          <a:xfrm>
            <a:off x="5776331" y="11518156"/>
            <a:ext cx="5603335" cy="369332"/>
          </a:xfrm>
          <a:prstGeom prst="rect">
            <a:avLst/>
          </a:prstGeom>
          <a:noFill/>
        </p:spPr>
        <p:txBody>
          <a:bodyPr wrap="square" rtlCol="0">
            <a:spAutoFit/>
          </a:bodyPr>
          <a:lstStyle/>
          <a:p>
            <a:r>
              <a:rPr kumimoji="1" lang="ja-JP" altLang="en-US" b="1" u="sng" dirty="0">
                <a:latin typeface="+mn-ea"/>
              </a:rPr>
              <a:t>メタネーションとカーボンニュートラル社会</a:t>
            </a:r>
            <a:endParaRPr kumimoji="1" lang="en-US" altLang="ja-JP" b="1" u="sng" dirty="0">
              <a:latin typeface="+mn-ea"/>
            </a:endParaRPr>
          </a:p>
        </p:txBody>
      </p:sp>
      <p:pic>
        <p:nvPicPr>
          <p:cNvPr id="85" name="図 84">
            <a:extLst>
              <a:ext uri="{FF2B5EF4-FFF2-40B4-BE49-F238E27FC236}">
                <a16:creationId xmlns:a16="http://schemas.microsoft.com/office/drawing/2014/main" id="{FB25534E-C747-06F1-CEE2-D5F0491EF6C5}"/>
              </a:ext>
            </a:extLst>
          </p:cNvPr>
          <p:cNvPicPr>
            <a:picLocks noChangeAspect="1"/>
          </p:cNvPicPr>
          <p:nvPr/>
        </p:nvPicPr>
        <p:blipFill>
          <a:blip r:embed="rId4"/>
          <a:stretch>
            <a:fillRect/>
          </a:stretch>
        </p:blipFill>
        <p:spPr>
          <a:xfrm>
            <a:off x="5776331" y="8543060"/>
            <a:ext cx="4609116" cy="3119116"/>
          </a:xfrm>
          <a:prstGeom prst="rect">
            <a:avLst/>
          </a:prstGeom>
        </p:spPr>
      </p:pic>
    </p:spTree>
    <p:extLst>
      <p:ext uri="{BB962C8B-B14F-4D97-AF65-F5344CB8AC3E}">
        <p14:creationId xmlns:p14="http://schemas.microsoft.com/office/powerpoint/2010/main" val="39611587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244</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2025-06-26T09:54:29Z</dcterms:created>
  <dcterms:modified xsi:type="dcterms:W3CDTF">2025-07-03T06:02:13Z</dcterms:modified>
</cp:coreProperties>
</file>