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1" r:id="rId2"/>
  </p:sldIdLst>
  <p:sldSz cx="10691813" cy="1511935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37" d="100"/>
          <a:sy n="37" d="100"/>
        </p:scale>
        <p:origin x="1924" y="32"/>
      </p:cViewPr>
      <p:guideLst>
        <p:guide orient="horz" pos="476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45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99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46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80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45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30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29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128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889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241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38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48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kumimoji="1"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EE44540-90EF-458D-BA84-DE2A6C49202B}"/>
              </a:ext>
            </a:extLst>
          </p:cNvPr>
          <p:cNvSpPr txBox="1"/>
          <p:nvPr/>
        </p:nvSpPr>
        <p:spPr>
          <a:xfrm>
            <a:off x="125127" y="77002"/>
            <a:ext cx="9719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/>
              <a:t>おおさかカーボンニュートラルビジネスネットワーク会員企業</a:t>
            </a:r>
            <a:endParaRPr kumimoji="1" lang="ja-JP" altLang="en-US" sz="24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115B290-6D51-40E9-9512-39B20C627EA0}"/>
              </a:ext>
            </a:extLst>
          </p:cNvPr>
          <p:cNvSpPr/>
          <p:nvPr/>
        </p:nvSpPr>
        <p:spPr>
          <a:xfrm>
            <a:off x="224047" y="601133"/>
            <a:ext cx="1412400" cy="178215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再生</a:t>
            </a:r>
            <a:endParaRPr kumimoji="1" lang="en-US" altLang="ja-JP" sz="2800" b="1" dirty="0"/>
          </a:p>
          <a:p>
            <a:pPr algn="ctr"/>
            <a:r>
              <a:rPr kumimoji="1" lang="ja-JP" altLang="en-US" sz="2800" b="1" dirty="0"/>
              <a:t>可能</a:t>
            </a:r>
            <a:endParaRPr kumimoji="1" lang="en-US" altLang="ja-JP" sz="2800" b="1" dirty="0"/>
          </a:p>
          <a:p>
            <a:pPr algn="ctr"/>
            <a:r>
              <a:rPr kumimoji="1" lang="ja-JP" altLang="en-US" sz="2800" b="1" dirty="0"/>
              <a:t>エネ</a:t>
            </a:r>
            <a:endParaRPr kumimoji="1" lang="en-US" altLang="ja-JP" sz="2800" b="1" dirty="0"/>
          </a:p>
          <a:p>
            <a:pPr algn="ctr"/>
            <a:r>
              <a:rPr kumimoji="1" lang="ja-JP" altLang="en-US" sz="2800" b="1" dirty="0"/>
              <a:t>ルギー</a:t>
            </a:r>
            <a:endParaRPr kumimoji="1" lang="en-US" altLang="ja-JP" sz="28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063834D-B00F-43C8-985D-1A1C2D0BFB8E}"/>
              </a:ext>
            </a:extLst>
          </p:cNvPr>
          <p:cNvSpPr txBox="1"/>
          <p:nvPr/>
        </p:nvSpPr>
        <p:spPr>
          <a:xfrm>
            <a:off x="1817213" y="676906"/>
            <a:ext cx="870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ストーカ式</a:t>
            </a:r>
            <a:endParaRPr kumimoji="1" lang="en-US" altLang="ja-JP" sz="4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下水汚泥焼却発電システム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F636FCA-5910-4E7F-BED1-902ED327F9CC}"/>
              </a:ext>
            </a:extLst>
          </p:cNvPr>
          <p:cNvSpPr/>
          <p:nvPr/>
        </p:nvSpPr>
        <p:spPr>
          <a:xfrm>
            <a:off x="260273" y="4126596"/>
            <a:ext cx="1066800" cy="180727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会社</a:t>
            </a:r>
            <a:endParaRPr kumimoji="1" lang="en-US" altLang="ja-JP" sz="2400" b="1" dirty="0"/>
          </a:p>
          <a:p>
            <a:pPr algn="ctr"/>
            <a:r>
              <a:rPr kumimoji="1" lang="ja-JP" altLang="en-US" sz="2400" b="1" dirty="0"/>
              <a:t>紹介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365A124-1A3E-40E1-BF72-B2E415DBDBB7}"/>
              </a:ext>
            </a:extLst>
          </p:cNvPr>
          <p:cNvSpPr/>
          <p:nvPr/>
        </p:nvSpPr>
        <p:spPr>
          <a:xfrm>
            <a:off x="241300" y="4100994"/>
            <a:ext cx="10337800" cy="1832877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27461AB-D926-48BE-91A7-118A36BD532B}"/>
              </a:ext>
            </a:extLst>
          </p:cNvPr>
          <p:cNvSpPr/>
          <p:nvPr/>
        </p:nvSpPr>
        <p:spPr>
          <a:xfrm>
            <a:off x="1621017" y="635620"/>
            <a:ext cx="8909989" cy="171728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97FC27A-9BEF-4B35-A57D-7C75726647C4}"/>
              </a:ext>
            </a:extLst>
          </p:cNvPr>
          <p:cNvSpPr txBox="1"/>
          <p:nvPr/>
        </p:nvSpPr>
        <p:spPr>
          <a:xfrm>
            <a:off x="1360419" y="4259207"/>
            <a:ext cx="92297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カナデビア株式会社は</a:t>
            </a:r>
            <a:r>
              <a:rPr kumimoji="1" lang="en-US" altLang="ja-JP" sz="2400" b="1" dirty="0"/>
              <a:t>1965</a:t>
            </a:r>
            <a:r>
              <a:rPr kumimoji="1" lang="ja-JP" altLang="en-US" sz="2400" b="1" dirty="0"/>
              <a:t>年大阪市西淀工場に国内初のごみ焼却発電プラントを建設し、現在はストーカ式焼却炉で世界</a:t>
            </a:r>
            <a:r>
              <a:rPr kumimoji="1" lang="en-US" altLang="ja-JP" sz="2400" b="1" dirty="0"/>
              <a:t>No.1</a:t>
            </a:r>
            <a:r>
              <a:rPr kumimoji="1" lang="ja-JP" altLang="en-US" sz="2400" b="1" dirty="0"/>
              <a:t>の実績を有します。そのノウハウを活用し、下水</a:t>
            </a:r>
            <a:r>
              <a:rPr kumimoji="1" lang="ja-JP" altLang="en-US" sz="2400" b="1"/>
              <a:t>汚泥焼却炉の温室</a:t>
            </a:r>
            <a:r>
              <a:rPr kumimoji="1" lang="ja-JP" altLang="en-US" sz="2400" b="1" dirty="0"/>
              <a:t>効果ガス排出量マイナスを実現しました。</a:t>
            </a:r>
            <a:endParaRPr kumimoji="1" lang="en-US" altLang="ja-JP" sz="2400" b="1" dirty="0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A459186A-78F0-4F10-8F81-744BCCAA2BB4}"/>
              </a:ext>
            </a:extLst>
          </p:cNvPr>
          <p:cNvSpPr/>
          <p:nvPr/>
        </p:nvSpPr>
        <p:spPr>
          <a:xfrm>
            <a:off x="241299" y="6067331"/>
            <a:ext cx="1085773" cy="612575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技術</a:t>
            </a:r>
            <a:endParaRPr kumimoji="1" lang="en-US" altLang="ja-JP" sz="2400" b="1" dirty="0"/>
          </a:p>
          <a:p>
            <a:pPr algn="ctr"/>
            <a:r>
              <a:rPr kumimoji="1" lang="ja-JP" altLang="en-US" sz="2400" b="1" dirty="0"/>
              <a:t>詳細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9279C9B2-87B9-4ADB-A815-A22ECABFDB52}"/>
              </a:ext>
            </a:extLst>
          </p:cNvPr>
          <p:cNvSpPr/>
          <p:nvPr/>
        </p:nvSpPr>
        <p:spPr>
          <a:xfrm>
            <a:off x="241300" y="6041730"/>
            <a:ext cx="10337800" cy="615265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4C0BF7AA-2167-4541-87A6-607C263639BE}"/>
              </a:ext>
            </a:extLst>
          </p:cNvPr>
          <p:cNvSpPr/>
          <p:nvPr/>
        </p:nvSpPr>
        <p:spPr>
          <a:xfrm>
            <a:off x="231143" y="2467407"/>
            <a:ext cx="1412400" cy="92150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会社名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2C934109-4DC7-4C1B-BBE4-2B7B6D93D14B}"/>
              </a:ext>
            </a:extLst>
          </p:cNvPr>
          <p:cNvSpPr/>
          <p:nvPr/>
        </p:nvSpPr>
        <p:spPr>
          <a:xfrm>
            <a:off x="1621017" y="2495659"/>
            <a:ext cx="8909988" cy="856392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BA129DB4-7048-4CFE-8CC3-895E3271CC26}"/>
              </a:ext>
            </a:extLst>
          </p:cNvPr>
          <p:cNvSpPr txBox="1"/>
          <p:nvPr/>
        </p:nvSpPr>
        <p:spPr>
          <a:xfrm>
            <a:off x="1653700" y="2558593"/>
            <a:ext cx="8887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/>
              <a:t>カナデビア株式会社</a:t>
            </a:r>
            <a:endParaRPr kumimoji="1" lang="en-US" altLang="ja-JP" sz="3600" b="1" dirty="0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2039EEE3-35F8-4B71-8962-E642A02257D2}"/>
              </a:ext>
            </a:extLst>
          </p:cNvPr>
          <p:cNvSpPr/>
          <p:nvPr/>
        </p:nvSpPr>
        <p:spPr>
          <a:xfrm>
            <a:off x="231143" y="3442182"/>
            <a:ext cx="3290858" cy="5847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本社・大阪の拠点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163592EF-D567-488F-A146-CD9C2C4AD6C6}"/>
              </a:ext>
            </a:extLst>
          </p:cNvPr>
          <p:cNvSpPr/>
          <p:nvPr/>
        </p:nvSpPr>
        <p:spPr>
          <a:xfrm>
            <a:off x="3522001" y="3463627"/>
            <a:ext cx="7009004" cy="53679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1EC5251-42A1-497F-AA9C-C80FBB0B566E}"/>
              </a:ext>
            </a:extLst>
          </p:cNvPr>
          <p:cNvSpPr txBox="1"/>
          <p:nvPr/>
        </p:nvSpPr>
        <p:spPr>
          <a:xfrm>
            <a:off x="3694072" y="3492842"/>
            <a:ext cx="6997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/>
              <a:t>大阪市</a:t>
            </a:r>
            <a:endParaRPr kumimoji="1" lang="en-US" altLang="ja-JP" sz="2400" b="1" dirty="0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5DB722F-FF24-443B-B6AB-FD787D3915D6}"/>
              </a:ext>
            </a:extLst>
          </p:cNvPr>
          <p:cNvSpPr/>
          <p:nvPr/>
        </p:nvSpPr>
        <p:spPr>
          <a:xfrm>
            <a:off x="231142" y="12301835"/>
            <a:ext cx="5732873" cy="52924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期待する技術の活用方法・連携先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79ADCB95-D10C-4CAA-8E72-EAD2E2809CC7}"/>
              </a:ext>
            </a:extLst>
          </p:cNvPr>
          <p:cNvSpPr/>
          <p:nvPr/>
        </p:nvSpPr>
        <p:spPr>
          <a:xfrm>
            <a:off x="241299" y="12307041"/>
            <a:ext cx="5722716" cy="2735307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0515E507-29CF-46C9-A3F9-2FA025DD86CB}"/>
              </a:ext>
            </a:extLst>
          </p:cNvPr>
          <p:cNvSpPr txBox="1"/>
          <p:nvPr/>
        </p:nvSpPr>
        <p:spPr>
          <a:xfrm>
            <a:off x="6848269" y="14744925"/>
            <a:ext cx="3843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000" dirty="0"/>
              <a:t>令和７年５月７日時点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317C07BB-3F7F-4F91-9F34-638CB1CB0095}"/>
              </a:ext>
            </a:extLst>
          </p:cNvPr>
          <p:cNvSpPr/>
          <p:nvPr/>
        </p:nvSpPr>
        <p:spPr>
          <a:xfrm>
            <a:off x="6076729" y="12333317"/>
            <a:ext cx="4520286" cy="55972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問い合わせ先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E8C738BC-C855-4226-BE06-7A889DD9448B}"/>
              </a:ext>
            </a:extLst>
          </p:cNvPr>
          <p:cNvSpPr/>
          <p:nvPr/>
        </p:nvSpPr>
        <p:spPr>
          <a:xfrm>
            <a:off x="6076729" y="12301835"/>
            <a:ext cx="4502371" cy="244309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B94DCDAA-71A5-4A58-B9B5-6BCEB2DA03DD}"/>
              </a:ext>
            </a:extLst>
          </p:cNvPr>
          <p:cNvSpPr txBox="1"/>
          <p:nvPr/>
        </p:nvSpPr>
        <p:spPr>
          <a:xfrm>
            <a:off x="6076729" y="12969964"/>
            <a:ext cx="4125403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b="1" dirty="0"/>
              <a:t>大阪府商工労働部成長産業振興室</a:t>
            </a:r>
            <a:endParaRPr kumimoji="1" lang="en-US" altLang="ja-JP" sz="1500" b="1" dirty="0"/>
          </a:p>
          <a:p>
            <a:r>
              <a:rPr kumimoji="1" lang="ja-JP" altLang="en-US" sz="1500" b="1" dirty="0"/>
              <a:t>産業創造課グリーンビジネス</a:t>
            </a:r>
            <a:r>
              <a:rPr kumimoji="1" lang="en-US" altLang="ja-JP" sz="1500" b="1" dirty="0"/>
              <a:t>G</a:t>
            </a:r>
          </a:p>
          <a:p>
            <a:r>
              <a:rPr kumimoji="1" lang="ja-JP" altLang="en-US" sz="1500" b="1" dirty="0"/>
              <a:t>〒</a:t>
            </a:r>
            <a:r>
              <a:rPr kumimoji="1" lang="en-US" altLang="ja-JP" sz="1500" b="1" dirty="0"/>
              <a:t>559-0855 </a:t>
            </a:r>
          </a:p>
          <a:p>
            <a:r>
              <a:rPr kumimoji="1" lang="ja-JP" altLang="en-US" sz="1500" b="1" dirty="0"/>
              <a:t>大阪市住之江区南港北</a:t>
            </a:r>
            <a:r>
              <a:rPr kumimoji="1" lang="en-US" altLang="ja-JP" sz="1500" b="1" dirty="0"/>
              <a:t>1-14-16</a:t>
            </a:r>
          </a:p>
          <a:p>
            <a:r>
              <a:rPr kumimoji="1" lang="ja-JP" altLang="en-US" sz="1500" b="1" dirty="0"/>
              <a:t>大阪府咲洲庁舎</a:t>
            </a:r>
            <a:r>
              <a:rPr kumimoji="1" lang="en-US" altLang="ja-JP" sz="1500" b="1" dirty="0"/>
              <a:t>25</a:t>
            </a:r>
            <a:r>
              <a:rPr kumimoji="1" lang="ja-JP" altLang="en-US" sz="1500" b="1" dirty="0"/>
              <a:t>階</a:t>
            </a:r>
            <a:endParaRPr kumimoji="1" lang="en-US" altLang="ja-JP" sz="1500" b="1" dirty="0"/>
          </a:p>
          <a:p>
            <a:r>
              <a:rPr kumimoji="1" lang="en-US" altLang="ja-JP" sz="1500" b="1" dirty="0"/>
              <a:t>TEL</a:t>
            </a:r>
            <a:r>
              <a:rPr kumimoji="1" lang="ja-JP" altLang="en-US" sz="1500" b="1" dirty="0"/>
              <a:t>：</a:t>
            </a:r>
            <a:r>
              <a:rPr kumimoji="1" lang="en-US" altLang="ja-JP" sz="1500" b="1" dirty="0"/>
              <a:t>06-6210-9484</a:t>
            </a:r>
          </a:p>
          <a:p>
            <a:r>
              <a:rPr kumimoji="1" lang="ja-JP" altLang="en-US" sz="1500" b="1" dirty="0"/>
              <a:t>メールアドレス：</a:t>
            </a:r>
            <a:r>
              <a:rPr kumimoji="1" lang="en-US" altLang="ja-JP" sz="1500" b="1" dirty="0"/>
              <a:t>green@gbox.pref.osaka.lg.jp</a:t>
            </a:r>
            <a:endParaRPr kumimoji="1" lang="ja-JP" altLang="en-US" sz="1500" b="1" dirty="0"/>
          </a:p>
        </p:txBody>
      </p:sp>
      <p:pic>
        <p:nvPicPr>
          <p:cNvPr id="58" name="図 57">
            <a:extLst>
              <a:ext uri="{FF2B5EF4-FFF2-40B4-BE49-F238E27FC236}">
                <a16:creationId xmlns:a16="http://schemas.microsoft.com/office/drawing/2014/main" id="{1CBE5F86-7816-48E8-8BEF-61233B92A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0367" y="12929318"/>
            <a:ext cx="1470638" cy="1470638"/>
          </a:xfrm>
          <a:prstGeom prst="rect">
            <a:avLst/>
          </a:prstGeom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35D1B3D-45E8-5D3D-BD2D-9C91344E64EC}"/>
              </a:ext>
            </a:extLst>
          </p:cNvPr>
          <p:cNvSpPr txBox="1"/>
          <p:nvPr/>
        </p:nvSpPr>
        <p:spPr>
          <a:xfrm>
            <a:off x="260273" y="12929318"/>
            <a:ext cx="55350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下水道事業のカーボンニュートラル実現に</a:t>
            </a:r>
            <a:r>
              <a:rPr kumimoji="1" lang="ja-JP" altLang="en-US" sz="2800" b="1"/>
              <a:t>大きく貢献</a:t>
            </a:r>
            <a:endParaRPr kumimoji="1" lang="en-US" altLang="ja-JP" sz="28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EDAB1B-282B-3273-EE4B-46059B102618}"/>
              </a:ext>
            </a:extLst>
          </p:cNvPr>
          <p:cNvSpPr txBox="1"/>
          <p:nvPr/>
        </p:nvSpPr>
        <p:spPr>
          <a:xfrm>
            <a:off x="1463117" y="10402637"/>
            <a:ext cx="91016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補助燃料ゼロ、発電電力量が多く、使用電力量の削減と合わせて、温室効果ガス排出量マイナスを実現できるストーカ式下水汚泥焼却炉を通じ、カーボンニュートラル社会の実現に貢献します。</a:t>
            </a:r>
            <a:endParaRPr lang="ja-JP" altLang="en-US" sz="28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C0EE836-8555-626D-CE98-918043F731EE}"/>
              </a:ext>
            </a:extLst>
          </p:cNvPr>
          <p:cNvSpPr txBox="1"/>
          <p:nvPr/>
        </p:nvSpPr>
        <p:spPr>
          <a:xfrm>
            <a:off x="1463117" y="6051702"/>
            <a:ext cx="87390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・下水処理場で発生する下水汚泥を高温で焼却し、廃熱回収後に発電するシステム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・</a:t>
            </a:r>
            <a:r>
              <a:rPr kumimoji="1" lang="en-US" altLang="ja-JP" sz="2800" b="1" dirty="0"/>
              <a:t>900</a:t>
            </a:r>
            <a:r>
              <a:rPr kumimoji="1" lang="ja-JP" altLang="en-US" sz="2800" b="1" dirty="0"/>
              <a:t>℃以上の高温燃焼での安定稼働と環境負荷低減の両立でき、既存の流動床炉の課題を解決</a:t>
            </a:r>
            <a:endParaRPr kumimoji="1" lang="en-US" altLang="ja-JP" sz="28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B0B44EC-1E03-D015-7793-95580D0BFC51}"/>
              </a:ext>
            </a:extLst>
          </p:cNvPr>
          <p:cNvSpPr txBox="1"/>
          <p:nvPr/>
        </p:nvSpPr>
        <p:spPr>
          <a:xfrm>
            <a:off x="1463117" y="7836945"/>
            <a:ext cx="36049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u="sng" dirty="0"/>
              <a:t>■</a:t>
            </a:r>
            <a:r>
              <a:rPr kumimoji="1" lang="ja-JP" altLang="en-US" sz="2800" b="1" u="sng" dirty="0">
                <a:solidFill>
                  <a:srgbClr val="FF0000"/>
                </a:solidFill>
              </a:rPr>
              <a:t>３つ</a:t>
            </a:r>
            <a:r>
              <a:rPr kumimoji="1" lang="ja-JP" altLang="en-US" sz="2800" b="1" u="sng" dirty="0"/>
              <a:t>のメリット</a:t>
            </a:r>
            <a:endParaRPr kumimoji="1" lang="en-US" altLang="ja-JP" sz="2800" b="1" u="sng" dirty="0"/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494B2C56-44B3-B97B-7980-2DAA841900C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8847"/>
          <a:stretch/>
        </p:blipFill>
        <p:spPr>
          <a:xfrm>
            <a:off x="1728567" y="8295669"/>
            <a:ext cx="8133477" cy="2152123"/>
          </a:xfrm>
          <a:prstGeom prst="rect">
            <a:avLst/>
          </a:prstGeom>
        </p:spPr>
      </p:pic>
      <p:pic>
        <p:nvPicPr>
          <p:cNvPr id="12" name="図 11" descr="建物, 屋外, テーブル, 座る が含まれている画像&#10;&#10;自動的に生成された説明">
            <a:extLst>
              <a:ext uri="{FF2B5EF4-FFF2-40B4-BE49-F238E27FC236}">
                <a16:creationId xmlns:a16="http://schemas.microsoft.com/office/drawing/2014/main" id="{9CDF33BA-6AB3-D9D0-2FF9-F717CE32FD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359" b="94872" l="4258" r="99079">
                        <a14:foregroundMark x1="23130" y1="41949" x2="32106" y2="69538"/>
                        <a14:foregroundMark x1="32106" y1="69538" x2="32911" y2="69538"/>
                        <a14:foregroundMark x1="89413" y1="10462" x2="82624" y2="56718"/>
                        <a14:foregroundMark x1="23820" y1="76205" x2="61565" y2="87590"/>
                        <a14:foregroundMark x1="23130" y1="75590" x2="22325" y2="75590"/>
                        <a14:foregroundMark x1="30610" y1="70154" x2="11047" y2="77538"/>
                        <a14:foregroundMark x1="26122" y1="80205" x2="72037" y2="94872"/>
                        <a14:foregroundMark x1="72037" y1="94872" x2="79632" y2="93026"/>
                        <a14:foregroundMark x1="32106" y1="48718" x2="51669" y2="67487"/>
                        <a14:foregroundMark x1="53165" y1="45333" x2="32911" y2="60103"/>
                        <a14:foregroundMark x1="47986" y1="54769" x2="35098" y2="72821"/>
                        <a14:foregroundMark x1="91600" y1="2359" x2="99194" y2="50051"/>
                        <a14:foregroundMark x1="93901" y1="7077" x2="83314" y2="7077"/>
                        <a14:foregroundMark x1="96203" y1="8410" x2="97699" y2="62154"/>
                        <a14:foregroundMark x1="4258" y1="44615" x2="4258" y2="44615"/>
                        <a14:foregroundMark x1="58573" y1="8821" x2="58573" y2="8821"/>
                        <a14:foregroundMark x1="53855" y1="8821" x2="53855" y2="8821"/>
                        <a14:foregroundMark x1="53049" y1="9128" x2="59033" y2="9846"/>
                        <a14:foregroundMark x1="69735" y1="8821" x2="64097" y2="10872"/>
                        <a14:foregroundMark x1="51438" y1="10564" x2="49482" y2="134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031" y="7464157"/>
            <a:ext cx="1363146" cy="152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43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239</Words>
  <Application>Microsoft Office PowerPoint</Application>
  <PresentationFormat>ユーザー設定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2025-06-26T09:53:58Z</dcterms:created>
  <dcterms:modified xsi:type="dcterms:W3CDTF">2025-07-03T06:01:25Z</dcterms:modified>
</cp:coreProperties>
</file>