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1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おおさかカーボンニュートラルビジネスネットワーク会員企業</a:t>
            </a:r>
            <a:endParaRPr kumimoji="1" lang="ja-JP" altLang="en-US" sz="2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24047" y="601133"/>
            <a:ext cx="1412400" cy="17821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再生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可能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エネ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ルギー</a:t>
            </a:r>
            <a:endParaRPr kumimoji="1" lang="en-US" altLang="ja-JP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ストーカ式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下水汚泥焼却発電システム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60419" y="4259207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カナデビア株式会社は</a:t>
            </a:r>
            <a:r>
              <a:rPr kumimoji="1" lang="en-US" altLang="ja-JP" sz="2400" b="1" dirty="0"/>
              <a:t>1965</a:t>
            </a:r>
            <a:r>
              <a:rPr kumimoji="1" lang="ja-JP" altLang="en-US" sz="2400" b="1" dirty="0"/>
              <a:t>年大阪市西淀工場に国内初のごみ焼却発電プラントを建設し、現在はストーカ式焼却炉で世界</a:t>
            </a:r>
            <a:r>
              <a:rPr kumimoji="1" lang="en-US" altLang="ja-JP" sz="2400" b="1" dirty="0"/>
              <a:t>No.1</a:t>
            </a:r>
            <a:r>
              <a:rPr kumimoji="1" lang="ja-JP" altLang="en-US" sz="2400" b="1" dirty="0"/>
              <a:t>の実績を有します。そのノウハウを活用し、下水</a:t>
            </a:r>
            <a:r>
              <a:rPr kumimoji="1" lang="ja-JP" altLang="en-US" sz="2400" b="1"/>
              <a:t>汚泥焼却炉の温室</a:t>
            </a:r>
            <a:r>
              <a:rPr kumimoji="1" lang="ja-JP" altLang="en-US" sz="2400" b="1" dirty="0"/>
              <a:t>効果ガス排出量マイナスを実現しました。</a:t>
            </a:r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カナデビア株式会社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63627"/>
            <a:ext cx="7009004" cy="53679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3492842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大阪市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令和７年５月７日時点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35D1B3D-45E8-5D3D-BD2D-9C91344E64EC}"/>
              </a:ext>
            </a:extLst>
          </p:cNvPr>
          <p:cNvSpPr txBox="1"/>
          <p:nvPr/>
        </p:nvSpPr>
        <p:spPr>
          <a:xfrm>
            <a:off x="260273" y="12929318"/>
            <a:ext cx="55350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下水道事業のカーボンニュートラル実現に</a:t>
            </a:r>
            <a:r>
              <a:rPr kumimoji="1" lang="ja-JP" altLang="en-US" sz="2800" b="1"/>
              <a:t>大きく貢献</a:t>
            </a:r>
            <a:endParaRPr kumimoji="1" lang="en-US" altLang="ja-JP" sz="2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EDAB1B-282B-3273-EE4B-46059B102618}"/>
              </a:ext>
            </a:extLst>
          </p:cNvPr>
          <p:cNvSpPr txBox="1"/>
          <p:nvPr/>
        </p:nvSpPr>
        <p:spPr>
          <a:xfrm>
            <a:off x="1463117" y="10402637"/>
            <a:ext cx="91016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補助燃料ゼロ、発電電力量が多く、使用電力量の削減と合わせて、温室効果ガス排出量マイナスを実現できるストーカ式下水汚泥焼却炉を通じ、カーボンニュートラル社会の実現に貢献します。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C0EE836-8555-626D-CE98-918043F731EE}"/>
              </a:ext>
            </a:extLst>
          </p:cNvPr>
          <p:cNvSpPr txBox="1"/>
          <p:nvPr/>
        </p:nvSpPr>
        <p:spPr>
          <a:xfrm>
            <a:off x="1463117" y="6051702"/>
            <a:ext cx="8739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・下水処理場で発生する下水汚泥を高温で焼却し、廃熱回収後に発電するシステム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</a:t>
            </a:r>
            <a:r>
              <a:rPr kumimoji="1" lang="en-US" altLang="ja-JP" sz="2800" b="1" dirty="0"/>
              <a:t>900</a:t>
            </a:r>
            <a:r>
              <a:rPr kumimoji="1" lang="ja-JP" altLang="en-US" sz="2800" b="1" dirty="0"/>
              <a:t>℃以上の高温燃焼での安定稼働と環境負荷低減の両立でき、既存の流動床炉の課題を解決</a:t>
            </a:r>
            <a:endParaRPr kumimoji="1" lang="en-US" altLang="ja-JP" sz="2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B0B44EC-1E03-D015-7793-95580D0BFC51}"/>
              </a:ext>
            </a:extLst>
          </p:cNvPr>
          <p:cNvSpPr txBox="1"/>
          <p:nvPr/>
        </p:nvSpPr>
        <p:spPr>
          <a:xfrm>
            <a:off x="1463117" y="7836945"/>
            <a:ext cx="360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■</a:t>
            </a:r>
            <a:r>
              <a:rPr kumimoji="1" lang="ja-JP" altLang="en-US" sz="2800" b="1" u="sng" dirty="0">
                <a:solidFill>
                  <a:srgbClr val="FF0000"/>
                </a:solidFill>
              </a:rPr>
              <a:t>３つ</a:t>
            </a:r>
            <a:r>
              <a:rPr kumimoji="1" lang="ja-JP" altLang="en-US" sz="2800" b="1" u="sng" dirty="0"/>
              <a:t>のメリット</a:t>
            </a:r>
            <a:endParaRPr kumimoji="1" lang="en-US" altLang="ja-JP" sz="2800" b="1" u="sng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494B2C56-44B3-B97B-7980-2DAA841900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847"/>
          <a:stretch/>
        </p:blipFill>
        <p:spPr>
          <a:xfrm>
            <a:off x="1728567" y="8295669"/>
            <a:ext cx="8133477" cy="2152123"/>
          </a:xfrm>
          <a:prstGeom prst="rect">
            <a:avLst/>
          </a:prstGeom>
        </p:spPr>
      </p:pic>
      <p:pic>
        <p:nvPicPr>
          <p:cNvPr id="12" name="図 11" descr="建物, 屋外, テーブル, 座る が含まれている画像&#10;&#10;自動的に生成された説明">
            <a:extLst>
              <a:ext uri="{FF2B5EF4-FFF2-40B4-BE49-F238E27FC236}">
                <a16:creationId xmlns:a16="http://schemas.microsoft.com/office/drawing/2014/main" id="{9CDF33BA-6AB3-D9D0-2FF9-F717CE32FD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359" b="94872" l="4258" r="99079">
                        <a14:foregroundMark x1="23130" y1="41949" x2="32106" y2="69538"/>
                        <a14:foregroundMark x1="32106" y1="69538" x2="32911" y2="69538"/>
                        <a14:foregroundMark x1="89413" y1="10462" x2="82624" y2="56718"/>
                        <a14:foregroundMark x1="23820" y1="76205" x2="61565" y2="87590"/>
                        <a14:foregroundMark x1="23130" y1="75590" x2="22325" y2="75590"/>
                        <a14:foregroundMark x1="30610" y1="70154" x2="11047" y2="77538"/>
                        <a14:foregroundMark x1="26122" y1="80205" x2="72037" y2="94872"/>
                        <a14:foregroundMark x1="72037" y1="94872" x2="79632" y2="93026"/>
                        <a14:foregroundMark x1="32106" y1="48718" x2="51669" y2="67487"/>
                        <a14:foregroundMark x1="53165" y1="45333" x2="32911" y2="60103"/>
                        <a14:foregroundMark x1="47986" y1="54769" x2="35098" y2="72821"/>
                        <a14:foregroundMark x1="91600" y1="2359" x2="99194" y2="50051"/>
                        <a14:foregroundMark x1="93901" y1="7077" x2="83314" y2="7077"/>
                        <a14:foregroundMark x1="96203" y1="8410" x2="97699" y2="62154"/>
                        <a14:foregroundMark x1="4258" y1="44615" x2="4258" y2="44615"/>
                        <a14:foregroundMark x1="58573" y1="8821" x2="58573" y2="8821"/>
                        <a14:foregroundMark x1="53855" y1="8821" x2="53855" y2="8821"/>
                        <a14:foregroundMark x1="53049" y1="9128" x2="59033" y2="9846"/>
                        <a14:foregroundMark x1="69735" y1="8821" x2="64097" y2="10872"/>
                        <a14:foregroundMark x1="51438" y1="10564" x2="49482" y2="13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031" y="7464157"/>
            <a:ext cx="1363146" cy="152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3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239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2025-06-26T09:53:58Z</dcterms:created>
  <dcterms:modified xsi:type="dcterms:W3CDTF">2025-07-03T06:01:25Z</dcterms:modified>
</cp:coreProperties>
</file>