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0" r:id="rId2"/>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37" d="100"/>
          <a:sy n="37" d="100"/>
        </p:scale>
        <p:origin x="1924" y="3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a:t>おおさかカーボンニュートラルビジネスネットワーク会員企業</a:t>
            </a:r>
            <a:endParaRPr kumimoji="1" lang="ja-JP" altLang="en-US" sz="2400" dirty="0"/>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19421"/>
            <a:ext cx="1412400" cy="17821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水素</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再生可能エネルギーを活用した</a:t>
            </a:r>
            <a:r>
              <a:rPr kumimoji="1" lang="en-US" altLang="ja-JP" sz="4800" b="1" dirty="0">
                <a:latin typeface="+mn-ea"/>
              </a:rPr>
              <a:t>PEM</a:t>
            </a:r>
            <a:r>
              <a:rPr kumimoji="1" lang="ja-JP" altLang="en-US" sz="4800" b="1" dirty="0">
                <a:latin typeface="+mn-ea"/>
              </a:rPr>
              <a:t>型水素製造装置</a:t>
            </a: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カナデビア株式会社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12855" y="3460470"/>
            <a:ext cx="3290858" cy="5847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令和７年５月１２日時点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lang="en-US" altLang="ja-JP" sz="2800" b="1" i="0" dirty="0">
                <a:solidFill>
                  <a:srgbClr val="333333"/>
                </a:solidFill>
                <a:effectLst/>
                <a:latin typeface="游ゴシック体"/>
              </a:rPr>
              <a:t>CO</a:t>
            </a:r>
            <a:r>
              <a:rPr lang="en-US" altLang="ja-JP" sz="2800" b="1" i="0" baseline="-25000" dirty="0">
                <a:solidFill>
                  <a:srgbClr val="333333"/>
                </a:solidFill>
                <a:effectLst/>
                <a:latin typeface="游ゴシック体"/>
              </a:rPr>
              <a:t>2</a:t>
            </a:r>
            <a:r>
              <a:rPr lang="ja-JP" altLang="en-US" sz="2800" b="1" i="0" dirty="0">
                <a:solidFill>
                  <a:srgbClr val="333333"/>
                </a:solidFill>
                <a:effectLst/>
                <a:latin typeface="游ゴシック体"/>
              </a:rPr>
              <a:t>フリーな電気と組み合わせることで、生成する水素をクリーンなエネルギーとして活用</a:t>
            </a:r>
            <a:endParaRPr lang="en-US" altLang="ja-JP" sz="2800" b="1" i="0" dirty="0">
              <a:solidFill>
                <a:srgbClr val="333333"/>
              </a:solidFill>
              <a:effectLst/>
              <a:latin typeface="游ゴシック体"/>
            </a:endParaRPr>
          </a:p>
          <a:p>
            <a:r>
              <a:rPr lang="ja-JP" altLang="en-US" sz="2800" b="1" i="0" dirty="0">
                <a:solidFill>
                  <a:srgbClr val="333333"/>
                </a:solidFill>
                <a:effectLst/>
                <a:latin typeface="游ゴシック体"/>
              </a:rPr>
              <a:t>（</a:t>
            </a:r>
            <a:r>
              <a:rPr lang="en-US" altLang="ja-JP" sz="2800" b="1" i="0" dirty="0">
                <a:solidFill>
                  <a:srgbClr val="333333"/>
                </a:solidFill>
                <a:effectLst/>
                <a:latin typeface="游ゴシック体"/>
              </a:rPr>
              <a:t>Power to Gas</a:t>
            </a:r>
            <a:r>
              <a:rPr lang="ja-JP" altLang="en-US" sz="2800" b="1" i="0" dirty="0">
                <a:solidFill>
                  <a:srgbClr val="333333"/>
                </a:solidFill>
                <a:effectLst/>
                <a:latin typeface="游ゴシック体"/>
              </a:rPr>
              <a:t>） </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6" name="図 15">
            <a:extLst>
              <a:ext uri="{FF2B5EF4-FFF2-40B4-BE49-F238E27FC236}">
                <a16:creationId xmlns:a16="http://schemas.microsoft.com/office/drawing/2014/main" id="{E9917438-FBDB-CBDF-35AC-CA5D6A3FA2C9}"/>
              </a:ext>
            </a:extLst>
          </p:cNvPr>
          <p:cNvPicPr>
            <a:picLocks noChangeAspect="1"/>
          </p:cNvPicPr>
          <p:nvPr/>
        </p:nvPicPr>
        <p:blipFill>
          <a:blip r:embed="rId3"/>
          <a:stretch>
            <a:fillRect/>
          </a:stretch>
        </p:blipFill>
        <p:spPr>
          <a:xfrm>
            <a:off x="4644871" y="8575711"/>
            <a:ext cx="5848034" cy="1611413"/>
          </a:xfrm>
          <a:prstGeom prst="rect">
            <a:avLst/>
          </a:prstGeom>
        </p:spPr>
      </p:pic>
      <p:sp>
        <p:nvSpPr>
          <p:cNvPr id="22" name="テキスト ボックス 21">
            <a:extLst>
              <a:ext uri="{FF2B5EF4-FFF2-40B4-BE49-F238E27FC236}">
                <a16:creationId xmlns:a16="http://schemas.microsoft.com/office/drawing/2014/main" id="{C6B3AC50-035B-E47E-FD12-EC6D71BBD43B}"/>
              </a:ext>
            </a:extLst>
          </p:cNvPr>
          <p:cNvSpPr txBox="1"/>
          <p:nvPr/>
        </p:nvSpPr>
        <p:spPr>
          <a:xfrm>
            <a:off x="8136884" y="8213518"/>
            <a:ext cx="2032757" cy="276999"/>
          </a:xfrm>
          <a:prstGeom prst="rect">
            <a:avLst/>
          </a:prstGeom>
          <a:noFill/>
        </p:spPr>
        <p:txBody>
          <a:bodyPr wrap="square">
            <a:spAutoFit/>
          </a:bodyPr>
          <a:lstStyle/>
          <a:p>
            <a:r>
              <a:rPr kumimoji="1" lang="en-US" altLang="ja-JP" sz="1200" b="1" u="sng" dirty="0"/>
              <a:t>MW</a:t>
            </a:r>
            <a:r>
              <a:rPr kumimoji="1" lang="ja-JP" altLang="en-US" sz="1200" b="1" u="sng" dirty="0"/>
              <a:t>級水素製造装置外観</a:t>
            </a:r>
          </a:p>
        </p:txBody>
      </p:sp>
      <p:pic>
        <p:nvPicPr>
          <p:cNvPr id="15" name="図 14">
            <a:extLst>
              <a:ext uri="{FF2B5EF4-FFF2-40B4-BE49-F238E27FC236}">
                <a16:creationId xmlns:a16="http://schemas.microsoft.com/office/drawing/2014/main" id="{2209B88C-0FBD-C59A-EBED-009A9F288390}"/>
              </a:ext>
            </a:extLst>
          </p:cNvPr>
          <p:cNvPicPr>
            <a:picLocks noChangeAspect="1"/>
          </p:cNvPicPr>
          <p:nvPr/>
        </p:nvPicPr>
        <p:blipFill rotWithShape="1">
          <a:blip r:embed="rId4"/>
          <a:srcRect l="50358" t="17421" b="43082"/>
          <a:stretch/>
        </p:blipFill>
        <p:spPr>
          <a:xfrm>
            <a:off x="5234929" y="6961068"/>
            <a:ext cx="2806793" cy="1446853"/>
          </a:xfrm>
          <a:prstGeom prst="rect">
            <a:avLst/>
          </a:prstGeom>
        </p:spPr>
      </p:pic>
      <p:sp>
        <p:nvSpPr>
          <p:cNvPr id="29" name="テキスト ボックス 28">
            <a:extLst>
              <a:ext uri="{FF2B5EF4-FFF2-40B4-BE49-F238E27FC236}">
                <a16:creationId xmlns:a16="http://schemas.microsoft.com/office/drawing/2014/main" id="{FC35F8A2-A38D-90DC-001D-B58D2EF91497}"/>
              </a:ext>
            </a:extLst>
          </p:cNvPr>
          <p:cNvSpPr txBox="1"/>
          <p:nvPr/>
        </p:nvSpPr>
        <p:spPr>
          <a:xfrm>
            <a:off x="1327073" y="10279493"/>
            <a:ext cx="9085272" cy="1815882"/>
          </a:xfrm>
          <a:prstGeom prst="rect">
            <a:avLst/>
          </a:prstGeom>
          <a:noFill/>
        </p:spPr>
        <p:txBody>
          <a:bodyPr wrap="square">
            <a:spAutoFit/>
          </a:bodyPr>
          <a:lstStyle/>
          <a:p>
            <a:pPr marL="457200" indent="-457200">
              <a:buFont typeface="Arial" panose="020B0604020202020204" pitchFamily="34" charset="0"/>
              <a:buChar char="•"/>
            </a:pPr>
            <a:r>
              <a:rPr kumimoji="1" lang="en-US" altLang="ja-JP" sz="2800" b="1" dirty="0">
                <a:latin typeface="+mn-ea"/>
              </a:rPr>
              <a:t>PEM</a:t>
            </a:r>
            <a:r>
              <a:rPr kumimoji="1" lang="ja-JP" altLang="en-US" sz="2800" b="1" dirty="0">
                <a:latin typeface="+mn-ea"/>
              </a:rPr>
              <a:t>型水電解方式により、</a:t>
            </a:r>
            <a:r>
              <a:rPr lang="ja-JP" altLang="en-US" sz="2800" b="1" i="0" dirty="0">
                <a:effectLst/>
                <a:latin typeface="+mn-ea"/>
              </a:rPr>
              <a:t>水と電気を原料に二酸化炭素を発生することなく水素を生成するクリーンなオンサイト型水素製造装置</a:t>
            </a:r>
            <a:r>
              <a:rPr lang="en-US" altLang="ja-JP" sz="2800" b="1" i="0" dirty="0">
                <a:effectLst/>
                <a:latin typeface="+mn-ea"/>
              </a:rPr>
              <a:t>“Hydrospring</a:t>
            </a:r>
            <a:r>
              <a:rPr lang="en-US" altLang="ja-JP" sz="2800" b="1" i="0" baseline="30000" dirty="0">
                <a:effectLst/>
                <a:latin typeface="+mn-ea"/>
              </a:rPr>
              <a:t>®</a:t>
            </a:r>
            <a:r>
              <a:rPr lang="en-US" altLang="ja-JP" sz="2800" b="1" i="0" dirty="0">
                <a:effectLst/>
                <a:latin typeface="+mn-ea"/>
              </a:rPr>
              <a:t>”</a:t>
            </a:r>
            <a:r>
              <a:rPr lang="ja-JP" altLang="en-US" sz="2800" b="1" i="0" dirty="0">
                <a:effectLst/>
                <a:latin typeface="+mn-ea"/>
              </a:rPr>
              <a:t>を開発</a:t>
            </a:r>
            <a:endParaRPr lang="en-US" altLang="ja-JP" sz="2800" b="1" i="0" dirty="0">
              <a:effectLst/>
              <a:latin typeface="+mn-ea"/>
            </a:endParaRPr>
          </a:p>
          <a:p>
            <a:pPr marL="457200" indent="-457200">
              <a:buFont typeface="Arial" panose="020B0604020202020204" pitchFamily="34" charset="0"/>
              <a:buChar char="•"/>
            </a:pPr>
            <a:r>
              <a:rPr kumimoji="1" lang="ja-JP" altLang="en-US" sz="2800" b="1" dirty="0">
                <a:latin typeface="+mn-ea"/>
              </a:rPr>
              <a:t>多様な</a:t>
            </a:r>
            <a:r>
              <a:rPr kumimoji="1" lang="en-US" altLang="ja-JP" sz="2800" b="1" dirty="0">
                <a:latin typeface="+mn-ea"/>
              </a:rPr>
              <a:t>CO2</a:t>
            </a:r>
            <a:r>
              <a:rPr kumimoji="1" lang="ja-JP" altLang="en-US" sz="2800" b="1" dirty="0">
                <a:latin typeface="+mn-ea"/>
              </a:rPr>
              <a:t>排出源のカーボンニュートラルを実現</a:t>
            </a:r>
            <a:endParaRPr lang="ja-JP" altLang="en-US" sz="2800" b="1" dirty="0">
              <a:latin typeface="+mn-ea"/>
            </a:endParaRPr>
          </a:p>
        </p:txBody>
      </p:sp>
      <p:sp>
        <p:nvSpPr>
          <p:cNvPr id="2" name="テキスト ボックス 1">
            <a:extLst>
              <a:ext uri="{FF2B5EF4-FFF2-40B4-BE49-F238E27FC236}">
                <a16:creationId xmlns:a16="http://schemas.microsoft.com/office/drawing/2014/main" id="{6207EB67-83FE-9C8B-1892-DA872F990556}"/>
              </a:ext>
            </a:extLst>
          </p:cNvPr>
          <p:cNvSpPr txBox="1"/>
          <p:nvPr/>
        </p:nvSpPr>
        <p:spPr>
          <a:xfrm>
            <a:off x="1404272" y="4068029"/>
            <a:ext cx="9293885" cy="1938992"/>
          </a:xfrm>
          <a:prstGeom prst="rect">
            <a:avLst/>
          </a:prstGeom>
          <a:noFill/>
        </p:spPr>
        <p:txBody>
          <a:bodyPr wrap="square" rtlCol="0">
            <a:spAutoFit/>
          </a:bodyPr>
          <a:lstStyle/>
          <a:p>
            <a:r>
              <a:rPr kumimoji="1" lang="ja-JP" altLang="en-US" sz="2400" b="1" dirty="0"/>
              <a:t>当社は「技術の力で、人類と自然の調和に挑む」をブランドコンセプトにサステナブルな社会の実現に取り組んでいます。</a:t>
            </a:r>
            <a:endParaRPr kumimoji="1" lang="en-US" altLang="ja-JP" sz="2400" b="1" dirty="0"/>
          </a:p>
          <a:p>
            <a:r>
              <a:rPr kumimoji="1" lang="en-US" altLang="ja-JP" sz="2400" b="1" dirty="0">
                <a:latin typeface="+mn-ea"/>
              </a:rPr>
              <a:t>2000</a:t>
            </a:r>
            <a:r>
              <a:rPr kumimoji="1" lang="ja-JP" altLang="en-US" sz="2400" b="1" dirty="0">
                <a:latin typeface="+mn-ea"/>
              </a:rPr>
              <a:t>年に再生可能エネルギー由来の電力から水素を製造できる</a:t>
            </a:r>
            <a:r>
              <a:rPr lang="ja-JP" altLang="en-US" sz="2400" b="1" i="0" dirty="0">
                <a:effectLst/>
                <a:latin typeface="Montserrat" panose="00000500000000000000" pitchFamily="2" charset="0"/>
              </a:rPr>
              <a:t>オンサイト型水素製造装置</a:t>
            </a:r>
            <a:r>
              <a:rPr lang="en-US" altLang="ja-JP" sz="2400" b="1" i="0" dirty="0">
                <a:effectLst/>
                <a:latin typeface="+mn-ea"/>
              </a:rPr>
              <a:t>“Hydrospring</a:t>
            </a:r>
            <a:r>
              <a:rPr lang="en-US" altLang="ja-JP" sz="2400" b="1" i="0" baseline="30000" dirty="0">
                <a:effectLst/>
                <a:latin typeface="+mn-ea"/>
              </a:rPr>
              <a:t>®</a:t>
            </a:r>
            <a:r>
              <a:rPr lang="en-US" altLang="ja-JP" sz="2400" b="1" i="0" dirty="0">
                <a:effectLst/>
                <a:latin typeface="+mn-ea"/>
              </a:rPr>
              <a:t>”</a:t>
            </a:r>
            <a:r>
              <a:rPr kumimoji="1" lang="ja-JP" altLang="en-US" sz="2400" b="1" dirty="0">
                <a:latin typeface="+mn-ea"/>
              </a:rPr>
              <a:t>を上市し、</a:t>
            </a:r>
            <a:r>
              <a:rPr kumimoji="1" lang="en-US" altLang="ja-JP" sz="2400" b="1" dirty="0">
                <a:latin typeface="+mn-ea"/>
              </a:rPr>
              <a:t>2018</a:t>
            </a:r>
            <a:r>
              <a:rPr kumimoji="1" lang="ja-JP" altLang="en-US" sz="2400" b="1" dirty="0">
                <a:latin typeface="+mn-ea"/>
              </a:rPr>
              <a:t>年にはコンテナ型装置により国内初の</a:t>
            </a:r>
            <a:r>
              <a:rPr kumimoji="1" lang="en-US" altLang="ja-JP" sz="2400" b="1" dirty="0">
                <a:latin typeface="+mn-ea"/>
              </a:rPr>
              <a:t>MW</a:t>
            </a:r>
            <a:r>
              <a:rPr kumimoji="1" lang="ja-JP" altLang="en-US" sz="2400" b="1" dirty="0">
                <a:latin typeface="+mn-ea"/>
              </a:rPr>
              <a:t>級水素製造装置を開発しました。</a:t>
            </a:r>
            <a:endParaRPr kumimoji="1" lang="en-US" altLang="ja-JP" sz="2400" b="1" dirty="0"/>
          </a:p>
        </p:txBody>
      </p:sp>
      <p:sp>
        <p:nvSpPr>
          <p:cNvPr id="7" name="テキスト ボックス 6">
            <a:extLst>
              <a:ext uri="{FF2B5EF4-FFF2-40B4-BE49-F238E27FC236}">
                <a16:creationId xmlns:a16="http://schemas.microsoft.com/office/drawing/2014/main" id="{8A56B460-5FB3-B6B1-ACE5-EC645A83BB06}"/>
              </a:ext>
            </a:extLst>
          </p:cNvPr>
          <p:cNvSpPr txBox="1"/>
          <p:nvPr/>
        </p:nvSpPr>
        <p:spPr>
          <a:xfrm>
            <a:off x="5599972" y="8224310"/>
            <a:ext cx="2032757" cy="261610"/>
          </a:xfrm>
          <a:prstGeom prst="rect">
            <a:avLst/>
          </a:prstGeom>
          <a:noFill/>
        </p:spPr>
        <p:txBody>
          <a:bodyPr wrap="square">
            <a:spAutoFit/>
          </a:bodyPr>
          <a:lstStyle/>
          <a:p>
            <a:r>
              <a:rPr kumimoji="1" lang="ja-JP" altLang="en-US" sz="1100" b="1" u="sng" dirty="0"/>
              <a:t>山梨米倉山</a:t>
            </a:r>
            <a:r>
              <a:rPr kumimoji="1" lang="en-US" altLang="ja-JP" sz="1100" b="1" u="sng" dirty="0"/>
              <a:t>P2G</a:t>
            </a:r>
            <a:r>
              <a:rPr kumimoji="1" lang="ja-JP" altLang="en-US" sz="1100" b="1" u="sng" dirty="0"/>
              <a:t>システム全景</a:t>
            </a:r>
          </a:p>
        </p:txBody>
      </p:sp>
      <p:sp>
        <p:nvSpPr>
          <p:cNvPr id="11" name="テキスト ボックス 10">
            <a:extLst>
              <a:ext uri="{FF2B5EF4-FFF2-40B4-BE49-F238E27FC236}">
                <a16:creationId xmlns:a16="http://schemas.microsoft.com/office/drawing/2014/main" id="{3681548A-3377-F1AE-5A22-71BE245A677C}"/>
              </a:ext>
            </a:extLst>
          </p:cNvPr>
          <p:cNvSpPr txBox="1"/>
          <p:nvPr/>
        </p:nvSpPr>
        <p:spPr>
          <a:xfrm>
            <a:off x="1472827" y="6107843"/>
            <a:ext cx="3218584" cy="1446550"/>
          </a:xfrm>
          <a:prstGeom prst="rect">
            <a:avLst/>
          </a:prstGeom>
          <a:noFill/>
        </p:spPr>
        <p:txBody>
          <a:bodyPr wrap="square" rtlCol="0">
            <a:spAutoFit/>
          </a:bodyPr>
          <a:lstStyle/>
          <a:p>
            <a:r>
              <a:rPr kumimoji="1" lang="en-US" altLang="ja-JP" b="1" u="sng" dirty="0">
                <a:latin typeface="+mn-ea"/>
              </a:rPr>
              <a:t>PEM</a:t>
            </a:r>
            <a:r>
              <a:rPr kumimoji="1" lang="ja-JP" altLang="en-US" b="1" u="sng" dirty="0">
                <a:latin typeface="+mn-ea"/>
              </a:rPr>
              <a:t>型水電解技術の特徴</a:t>
            </a:r>
            <a:endParaRPr kumimoji="1" lang="en-US" altLang="ja-JP" b="1" u="sng" dirty="0">
              <a:latin typeface="+mn-ea"/>
            </a:endParaRPr>
          </a:p>
          <a:p>
            <a:pPr marL="171450" indent="-171450">
              <a:buFont typeface="Arial" panose="020B0604020202020204" pitchFamily="34" charset="0"/>
              <a:buChar char="•"/>
            </a:pPr>
            <a:r>
              <a:rPr kumimoji="1" lang="ja-JP" altLang="en-US" sz="1400" dirty="0">
                <a:latin typeface="+mn-ea"/>
              </a:rPr>
              <a:t>固体高分子膜を使用して純水を電気分解する方法</a:t>
            </a:r>
            <a:endParaRPr kumimoji="1" lang="en-US" altLang="ja-JP" sz="1400" dirty="0">
              <a:latin typeface="+mn-ea"/>
            </a:endParaRPr>
          </a:p>
          <a:p>
            <a:pPr marL="171450" indent="-171450">
              <a:buFont typeface="Arial" panose="020B0604020202020204" pitchFamily="34" charset="0"/>
              <a:buChar char="•"/>
            </a:pPr>
            <a:r>
              <a:rPr kumimoji="1" lang="ja-JP" altLang="en-US" sz="1400" dirty="0">
                <a:latin typeface="+mn-ea"/>
              </a:rPr>
              <a:t>アルカリ型水電解と比べ電力変動への応答特性や安全性、コンパクト化に優れる</a:t>
            </a:r>
            <a:endParaRPr kumimoji="1" lang="en-US" altLang="ja-JP" sz="1400" dirty="0">
              <a:latin typeface="+mn-ea"/>
            </a:endParaRPr>
          </a:p>
        </p:txBody>
      </p:sp>
      <p:sp>
        <p:nvSpPr>
          <p:cNvPr id="12" name="テキスト ボックス 11">
            <a:extLst>
              <a:ext uri="{FF2B5EF4-FFF2-40B4-BE49-F238E27FC236}">
                <a16:creationId xmlns:a16="http://schemas.microsoft.com/office/drawing/2014/main" id="{8CA0AF1F-FD90-9097-41A8-29BE27789191}"/>
              </a:ext>
            </a:extLst>
          </p:cNvPr>
          <p:cNvSpPr txBox="1"/>
          <p:nvPr/>
        </p:nvSpPr>
        <p:spPr>
          <a:xfrm>
            <a:off x="4842771" y="6107843"/>
            <a:ext cx="6397901" cy="800219"/>
          </a:xfrm>
          <a:prstGeom prst="rect">
            <a:avLst/>
          </a:prstGeom>
          <a:noFill/>
        </p:spPr>
        <p:txBody>
          <a:bodyPr wrap="square" rtlCol="0">
            <a:spAutoFit/>
          </a:bodyPr>
          <a:lstStyle/>
          <a:p>
            <a:r>
              <a:rPr kumimoji="1" lang="ja-JP" altLang="en-US" b="1" u="sng" dirty="0">
                <a:latin typeface="+mn-ea"/>
              </a:rPr>
              <a:t>水素製造装置の導入事例</a:t>
            </a:r>
            <a:endParaRPr kumimoji="1" lang="en-US" altLang="ja-JP" b="1" u="sng" dirty="0">
              <a:latin typeface="+mn-ea"/>
            </a:endParaRPr>
          </a:p>
          <a:p>
            <a:r>
              <a:rPr kumimoji="1" lang="en-US" altLang="ja-JP" sz="1400" dirty="0">
                <a:latin typeface="+mn-ea"/>
              </a:rPr>
              <a:t>【</a:t>
            </a:r>
            <a:r>
              <a:rPr kumimoji="1" lang="ja-JP" altLang="en-US" sz="1400" dirty="0">
                <a:latin typeface="+mn-ea"/>
              </a:rPr>
              <a:t>山梨県</a:t>
            </a:r>
            <a:r>
              <a:rPr kumimoji="1" lang="en-US" altLang="ja-JP" sz="1400" dirty="0">
                <a:latin typeface="+mn-ea"/>
              </a:rPr>
              <a:t>P2G</a:t>
            </a:r>
            <a:r>
              <a:rPr kumimoji="1" lang="ja-JP" altLang="en-US" sz="1400" dirty="0">
                <a:latin typeface="+mn-ea"/>
              </a:rPr>
              <a:t>プロジェクト</a:t>
            </a:r>
            <a:r>
              <a:rPr kumimoji="1" lang="en-US" altLang="ja-JP" sz="1400" dirty="0">
                <a:latin typeface="+mn-ea"/>
              </a:rPr>
              <a:t>】</a:t>
            </a:r>
          </a:p>
          <a:p>
            <a:pPr marL="285750" indent="-285750">
              <a:buFont typeface="Arial" panose="020B0604020202020204" pitchFamily="34" charset="0"/>
              <a:buChar char="•"/>
            </a:pPr>
            <a:r>
              <a:rPr kumimoji="1" lang="ja-JP" altLang="en-US" sz="1400" dirty="0">
                <a:latin typeface="+mn-ea"/>
              </a:rPr>
              <a:t>山梨県で実施された</a:t>
            </a:r>
            <a:r>
              <a:rPr kumimoji="1" lang="en-US" altLang="ja-JP" sz="1400" dirty="0">
                <a:latin typeface="+mn-ea"/>
              </a:rPr>
              <a:t>NEDO</a:t>
            </a:r>
            <a:r>
              <a:rPr kumimoji="1" lang="ja-JP" altLang="en-US" sz="1400" dirty="0">
                <a:latin typeface="+mn-ea"/>
              </a:rPr>
              <a:t>委託事業へ</a:t>
            </a:r>
            <a:r>
              <a:rPr kumimoji="1" lang="en-US" altLang="ja-JP" sz="1400" dirty="0">
                <a:latin typeface="+mn-ea"/>
              </a:rPr>
              <a:t>1.5MW</a:t>
            </a:r>
            <a:r>
              <a:rPr kumimoji="1" lang="ja-JP" altLang="en-US" sz="1400" dirty="0">
                <a:latin typeface="+mn-ea"/>
              </a:rPr>
              <a:t>規模の装置を納入</a:t>
            </a:r>
            <a:endParaRPr kumimoji="1" lang="en-US" altLang="ja-JP" sz="1400" dirty="0">
              <a:latin typeface="+mn-ea"/>
            </a:endParaRPr>
          </a:p>
        </p:txBody>
      </p:sp>
      <p:pic>
        <p:nvPicPr>
          <p:cNvPr id="3" name="図 2">
            <a:extLst>
              <a:ext uri="{FF2B5EF4-FFF2-40B4-BE49-F238E27FC236}">
                <a16:creationId xmlns:a16="http://schemas.microsoft.com/office/drawing/2014/main" id="{EEE37F23-0FF4-4C83-BBA7-01D6E012746B}"/>
              </a:ext>
            </a:extLst>
          </p:cNvPr>
          <p:cNvPicPr>
            <a:picLocks noChangeAspect="1"/>
          </p:cNvPicPr>
          <p:nvPr/>
        </p:nvPicPr>
        <p:blipFill>
          <a:blip r:embed="rId5"/>
          <a:stretch>
            <a:fillRect/>
          </a:stretch>
        </p:blipFill>
        <p:spPr>
          <a:xfrm>
            <a:off x="8211663" y="6955184"/>
            <a:ext cx="1685967" cy="1266620"/>
          </a:xfrm>
          <a:prstGeom prst="rect">
            <a:avLst/>
          </a:prstGeom>
          <a:effectLst>
            <a:softEdge rad="31750"/>
          </a:effectLst>
        </p:spPr>
      </p:pic>
      <p:pic>
        <p:nvPicPr>
          <p:cNvPr id="23" name="図 22">
            <a:extLst>
              <a:ext uri="{FF2B5EF4-FFF2-40B4-BE49-F238E27FC236}">
                <a16:creationId xmlns:a16="http://schemas.microsoft.com/office/drawing/2014/main" id="{0BEEA8A0-9B5A-2E0B-9BC2-B48F5A79A28B}"/>
              </a:ext>
            </a:extLst>
          </p:cNvPr>
          <p:cNvPicPr>
            <a:picLocks noChangeAspect="1"/>
          </p:cNvPicPr>
          <p:nvPr/>
        </p:nvPicPr>
        <p:blipFill>
          <a:blip r:embed="rId6"/>
          <a:stretch>
            <a:fillRect/>
          </a:stretch>
        </p:blipFill>
        <p:spPr>
          <a:xfrm>
            <a:off x="1538550" y="7800135"/>
            <a:ext cx="3117293" cy="2218074"/>
          </a:xfrm>
          <a:prstGeom prst="rect">
            <a:avLst/>
          </a:prstGeom>
        </p:spPr>
      </p:pic>
      <p:sp>
        <p:nvSpPr>
          <p:cNvPr id="20" name="テキスト ボックス 19">
            <a:extLst>
              <a:ext uri="{FF2B5EF4-FFF2-40B4-BE49-F238E27FC236}">
                <a16:creationId xmlns:a16="http://schemas.microsoft.com/office/drawing/2014/main" id="{189C883C-F1B0-63E6-F9CE-8D7AA8C4D984}"/>
              </a:ext>
            </a:extLst>
          </p:cNvPr>
          <p:cNvSpPr txBox="1"/>
          <p:nvPr/>
        </p:nvSpPr>
        <p:spPr>
          <a:xfrm>
            <a:off x="6482693" y="8562963"/>
            <a:ext cx="1029428" cy="261610"/>
          </a:xfrm>
          <a:prstGeom prst="rect">
            <a:avLst/>
          </a:prstGeom>
          <a:solidFill>
            <a:schemeClr val="bg1"/>
          </a:solidFill>
        </p:spPr>
        <p:txBody>
          <a:bodyPr wrap="square">
            <a:spAutoFit/>
          </a:bodyPr>
          <a:lstStyle/>
          <a:p>
            <a:r>
              <a:rPr kumimoji="1" lang="ja-JP" altLang="en-US" sz="1100" dirty="0">
                <a:solidFill>
                  <a:schemeClr val="accent1"/>
                </a:solidFill>
              </a:rPr>
              <a:t>水素製造装置</a:t>
            </a:r>
          </a:p>
        </p:txBody>
      </p:sp>
      <p:sp>
        <p:nvSpPr>
          <p:cNvPr id="26" name="テキスト ボックス 25">
            <a:extLst>
              <a:ext uri="{FF2B5EF4-FFF2-40B4-BE49-F238E27FC236}">
                <a16:creationId xmlns:a16="http://schemas.microsoft.com/office/drawing/2014/main" id="{BB8D8F56-8204-1A48-F3BF-E47D5CB335BC}"/>
              </a:ext>
            </a:extLst>
          </p:cNvPr>
          <p:cNvSpPr txBox="1"/>
          <p:nvPr/>
        </p:nvSpPr>
        <p:spPr>
          <a:xfrm>
            <a:off x="7441785" y="8493713"/>
            <a:ext cx="910329" cy="400110"/>
          </a:xfrm>
          <a:prstGeom prst="rect">
            <a:avLst/>
          </a:prstGeom>
          <a:solidFill>
            <a:schemeClr val="bg1"/>
          </a:solidFill>
        </p:spPr>
        <p:txBody>
          <a:bodyPr wrap="square">
            <a:spAutoFit/>
          </a:bodyPr>
          <a:lstStyle/>
          <a:p>
            <a:r>
              <a:rPr kumimoji="1" lang="ja-JP" altLang="en-US" sz="1000" dirty="0">
                <a:solidFill>
                  <a:schemeClr val="accent1"/>
                </a:solidFill>
              </a:rPr>
              <a:t>水素吸蔵合金システム</a:t>
            </a:r>
          </a:p>
        </p:txBody>
      </p:sp>
      <p:sp>
        <p:nvSpPr>
          <p:cNvPr id="27" name="テキスト ボックス 26">
            <a:extLst>
              <a:ext uri="{FF2B5EF4-FFF2-40B4-BE49-F238E27FC236}">
                <a16:creationId xmlns:a16="http://schemas.microsoft.com/office/drawing/2014/main" id="{D2C807EB-0D35-A303-8006-9BD4DC6E92C1}"/>
              </a:ext>
            </a:extLst>
          </p:cNvPr>
          <p:cNvSpPr txBox="1"/>
          <p:nvPr/>
        </p:nvSpPr>
        <p:spPr>
          <a:xfrm>
            <a:off x="9711868" y="9311566"/>
            <a:ext cx="490264" cy="184666"/>
          </a:xfrm>
          <a:prstGeom prst="rect">
            <a:avLst/>
          </a:prstGeom>
          <a:solidFill>
            <a:schemeClr val="bg1"/>
          </a:solidFill>
        </p:spPr>
        <p:txBody>
          <a:bodyPr wrap="square">
            <a:spAutoFit/>
          </a:bodyPr>
          <a:lstStyle/>
          <a:p>
            <a:endParaRPr kumimoji="1" lang="ja-JP" altLang="en-US" sz="600" dirty="0">
              <a:solidFill>
                <a:schemeClr val="accent1"/>
              </a:solidFill>
            </a:endParaRPr>
          </a:p>
        </p:txBody>
      </p:sp>
      <p:sp>
        <p:nvSpPr>
          <p:cNvPr id="28" name="テキスト ボックス 27">
            <a:extLst>
              <a:ext uri="{FF2B5EF4-FFF2-40B4-BE49-F238E27FC236}">
                <a16:creationId xmlns:a16="http://schemas.microsoft.com/office/drawing/2014/main" id="{42C0E8BB-8959-8493-3283-49EE7395D6A5}"/>
              </a:ext>
            </a:extLst>
          </p:cNvPr>
          <p:cNvSpPr txBox="1"/>
          <p:nvPr/>
        </p:nvSpPr>
        <p:spPr>
          <a:xfrm>
            <a:off x="6698715" y="9981605"/>
            <a:ext cx="485140" cy="261610"/>
          </a:xfrm>
          <a:prstGeom prst="rect">
            <a:avLst/>
          </a:prstGeom>
          <a:solidFill>
            <a:schemeClr val="bg1"/>
          </a:solidFill>
        </p:spPr>
        <p:txBody>
          <a:bodyPr wrap="square">
            <a:spAutoFit/>
          </a:bodyPr>
          <a:lstStyle/>
          <a:p>
            <a:r>
              <a:rPr kumimoji="1" lang="ja-JP" altLang="en-US" sz="1100" dirty="0">
                <a:solidFill>
                  <a:schemeClr val="accent1"/>
                </a:solidFill>
              </a:rPr>
              <a:t>製造</a:t>
            </a:r>
          </a:p>
        </p:txBody>
      </p:sp>
      <p:sp>
        <p:nvSpPr>
          <p:cNvPr id="30" name="テキスト ボックス 29">
            <a:extLst>
              <a:ext uri="{FF2B5EF4-FFF2-40B4-BE49-F238E27FC236}">
                <a16:creationId xmlns:a16="http://schemas.microsoft.com/office/drawing/2014/main" id="{23A7FC23-8666-084C-04F0-98475955C701}"/>
              </a:ext>
            </a:extLst>
          </p:cNvPr>
          <p:cNvSpPr txBox="1"/>
          <p:nvPr/>
        </p:nvSpPr>
        <p:spPr>
          <a:xfrm>
            <a:off x="7651744" y="9981605"/>
            <a:ext cx="485140" cy="261610"/>
          </a:xfrm>
          <a:prstGeom prst="rect">
            <a:avLst/>
          </a:prstGeom>
          <a:solidFill>
            <a:schemeClr val="bg1"/>
          </a:solidFill>
        </p:spPr>
        <p:txBody>
          <a:bodyPr wrap="square">
            <a:spAutoFit/>
          </a:bodyPr>
          <a:lstStyle/>
          <a:p>
            <a:r>
              <a:rPr kumimoji="1" lang="ja-JP" altLang="en-US" sz="1100" dirty="0">
                <a:solidFill>
                  <a:schemeClr val="accent1"/>
                </a:solidFill>
              </a:rPr>
              <a:t>貯蔵</a:t>
            </a:r>
          </a:p>
        </p:txBody>
      </p:sp>
      <p:sp>
        <p:nvSpPr>
          <p:cNvPr id="31" name="テキスト ボックス 30">
            <a:extLst>
              <a:ext uri="{FF2B5EF4-FFF2-40B4-BE49-F238E27FC236}">
                <a16:creationId xmlns:a16="http://schemas.microsoft.com/office/drawing/2014/main" id="{F939D14B-4EFF-C249-0051-CBBF435C2343}"/>
              </a:ext>
            </a:extLst>
          </p:cNvPr>
          <p:cNvSpPr txBox="1"/>
          <p:nvPr/>
        </p:nvSpPr>
        <p:spPr>
          <a:xfrm>
            <a:off x="8684817" y="9981605"/>
            <a:ext cx="485140" cy="261610"/>
          </a:xfrm>
          <a:prstGeom prst="rect">
            <a:avLst/>
          </a:prstGeom>
          <a:solidFill>
            <a:schemeClr val="bg1"/>
          </a:solidFill>
        </p:spPr>
        <p:txBody>
          <a:bodyPr wrap="square">
            <a:spAutoFit/>
          </a:bodyPr>
          <a:lstStyle/>
          <a:p>
            <a:r>
              <a:rPr kumimoji="1" lang="ja-JP" altLang="en-US" sz="1100" dirty="0">
                <a:solidFill>
                  <a:schemeClr val="accent1"/>
                </a:solidFill>
              </a:rPr>
              <a:t>輸送</a:t>
            </a:r>
          </a:p>
        </p:txBody>
      </p:sp>
      <p:sp>
        <p:nvSpPr>
          <p:cNvPr id="33" name="テキスト ボックス 32">
            <a:extLst>
              <a:ext uri="{FF2B5EF4-FFF2-40B4-BE49-F238E27FC236}">
                <a16:creationId xmlns:a16="http://schemas.microsoft.com/office/drawing/2014/main" id="{9495372E-402F-C37D-D966-EB30BC91AA80}"/>
              </a:ext>
            </a:extLst>
          </p:cNvPr>
          <p:cNvSpPr txBox="1"/>
          <p:nvPr/>
        </p:nvSpPr>
        <p:spPr>
          <a:xfrm>
            <a:off x="9669818" y="9981605"/>
            <a:ext cx="485140" cy="261610"/>
          </a:xfrm>
          <a:prstGeom prst="rect">
            <a:avLst/>
          </a:prstGeom>
          <a:solidFill>
            <a:schemeClr val="bg1"/>
          </a:solidFill>
        </p:spPr>
        <p:txBody>
          <a:bodyPr wrap="square">
            <a:spAutoFit/>
          </a:bodyPr>
          <a:lstStyle/>
          <a:p>
            <a:r>
              <a:rPr kumimoji="1" lang="ja-JP" altLang="en-US" sz="1100" dirty="0">
                <a:solidFill>
                  <a:schemeClr val="accent1"/>
                </a:solidFill>
              </a:rPr>
              <a:t>利用</a:t>
            </a:r>
          </a:p>
        </p:txBody>
      </p:sp>
      <p:sp>
        <p:nvSpPr>
          <p:cNvPr id="37" name="テキスト ボックス 36">
            <a:extLst>
              <a:ext uri="{FF2B5EF4-FFF2-40B4-BE49-F238E27FC236}">
                <a16:creationId xmlns:a16="http://schemas.microsoft.com/office/drawing/2014/main" id="{C8F64CCB-94AC-C316-8605-D9B68F874A85}"/>
              </a:ext>
            </a:extLst>
          </p:cNvPr>
          <p:cNvSpPr txBox="1"/>
          <p:nvPr/>
        </p:nvSpPr>
        <p:spPr>
          <a:xfrm>
            <a:off x="9382916" y="8562963"/>
            <a:ext cx="1029428" cy="261610"/>
          </a:xfrm>
          <a:prstGeom prst="rect">
            <a:avLst/>
          </a:prstGeom>
          <a:solidFill>
            <a:schemeClr val="bg1"/>
          </a:solidFill>
        </p:spPr>
        <p:txBody>
          <a:bodyPr wrap="square">
            <a:spAutoFit/>
          </a:bodyPr>
          <a:lstStyle/>
          <a:p>
            <a:r>
              <a:rPr kumimoji="1" lang="ja-JP" altLang="en-US" sz="1100" dirty="0">
                <a:solidFill>
                  <a:schemeClr val="accent1"/>
                </a:solidFill>
              </a:rPr>
              <a:t>水素利用者</a:t>
            </a:r>
          </a:p>
        </p:txBody>
      </p:sp>
      <p:sp>
        <p:nvSpPr>
          <p:cNvPr id="41" name="テキスト ボックス 40">
            <a:extLst>
              <a:ext uri="{FF2B5EF4-FFF2-40B4-BE49-F238E27FC236}">
                <a16:creationId xmlns:a16="http://schemas.microsoft.com/office/drawing/2014/main" id="{89B7687E-8FD5-F2C7-0875-5D57877F56AC}"/>
              </a:ext>
            </a:extLst>
          </p:cNvPr>
          <p:cNvSpPr txBox="1"/>
          <p:nvPr/>
        </p:nvSpPr>
        <p:spPr>
          <a:xfrm>
            <a:off x="8207220" y="8478324"/>
            <a:ext cx="886129" cy="430887"/>
          </a:xfrm>
          <a:prstGeom prst="rect">
            <a:avLst/>
          </a:prstGeom>
          <a:solidFill>
            <a:schemeClr val="bg1"/>
          </a:solidFill>
        </p:spPr>
        <p:txBody>
          <a:bodyPr wrap="square">
            <a:spAutoFit/>
          </a:bodyPr>
          <a:lstStyle/>
          <a:p>
            <a:r>
              <a:rPr kumimoji="1" lang="ja-JP" altLang="en-US" sz="1100" dirty="0">
                <a:solidFill>
                  <a:schemeClr val="accent1"/>
                </a:solidFill>
              </a:rPr>
              <a:t>カードル</a:t>
            </a:r>
            <a:endParaRPr kumimoji="1" lang="en-US" altLang="ja-JP" sz="1100" dirty="0">
              <a:solidFill>
                <a:schemeClr val="accent1"/>
              </a:solidFill>
            </a:endParaRPr>
          </a:p>
          <a:p>
            <a:r>
              <a:rPr kumimoji="1" lang="ja-JP" altLang="en-US" sz="1100" dirty="0">
                <a:solidFill>
                  <a:schemeClr val="accent1"/>
                </a:solidFill>
              </a:rPr>
              <a:t>トレーラー</a:t>
            </a:r>
            <a:endParaRPr kumimoji="1" lang="en-US" altLang="ja-JP" sz="1100" dirty="0">
              <a:solidFill>
                <a:schemeClr val="accent1"/>
              </a:solidFill>
            </a:endParaRPr>
          </a:p>
        </p:txBody>
      </p:sp>
      <p:pic>
        <p:nvPicPr>
          <p:cNvPr id="44" name="図 43">
            <a:extLst>
              <a:ext uri="{FF2B5EF4-FFF2-40B4-BE49-F238E27FC236}">
                <a16:creationId xmlns:a16="http://schemas.microsoft.com/office/drawing/2014/main" id="{A97CA857-2989-59DB-4EF3-0B82AD910E1D}"/>
              </a:ext>
            </a:extLst>
          </p:cNvPr>
          <p:cNvPicPr>
            <a:picLocks noChangeAspect="1"/>
          </p:cNvPicPr>
          <p:nvPr/>
        </p:nvPicPr>
        <p:blipFill>
          <a:blip r:embed="rId7"/>
          <a:stretch>
            <a:fillRect/>
          </a:stretch>
        </p:blipFill>
        <p:spPr>
          <a:xfrm>
            <a:off x="4819772" y="8743848"/>
            <a:ext cx="1298174" cy="972000"/>
          </a:xfrm>
          <a:prstGeom prst="rect">
            <a:avLst/>
          </a:prstGeom>
        </p:spPr>
      </p:pic>
    </p:spTree>
    <p:extLst>
      <p:ext uri="{BB962C8B-B14F-4D97-AF65-F5344CB8AC3E}">
        <p14:creationId xmlns:p14="http://schemas.microsoft.com/office/powerpoint/2010/main" val="22833480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308</Words>
  <Application>Microsoft Office PowerPoint</Application>
  <PresentationFormat>ユーザー設定</PresentationFormat>
  <Paragraphs>44</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游ゴシック</vt:lpstr>
      <vt:lpstr>游ゴシック体</vt:lpstr>
      <vt:lpstr>Arial</vt:lpstr>
      <vt:lpstr>Calibri</vt:lpstr>
      <vt:lpstr>Calibri Light</vt:lpstr>
      <vt:lpstr>Montserrat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2025-06-26T09:28:14Z</dcterms:created>
  <dcterms:modified xsi:type="dcterms:W3CDTF">2025-07-03T06:00:28Z</dcterms:modified>
</cp:coreProperties>
</file>