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61" r:id="rId2"/>
  </p:sldIdLst>
  <p:sldSz cx="10691813" cy="1511935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userDrawn="1">
          <p15:clr>
            <a:srgbClr val="A4A3A4"/>
          </p15:clr>
        </p15:guide>
        <p15:guide id="2" pos="33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37" d="100"/>
          <a:sy n="37" d="100"/>
        </p:scale>
        <p:origin x="1924" y="32"/>
      </p:cViewPr>
      <p:guideLst>
        <p:guide orient="horz" pos="476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2025/7/3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2996457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2025/7/3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79599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2025/7/3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197469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2025/7/3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248809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2025/7/3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3863453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2025/7/3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2241300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a:t>マスター テキストの書式設定</a:t>
            </a:r>
          </a:p>
        </p:txBody>
      </p:sp>
      <p:sp>
        <p:nvSpPr>
          <p:cNvPr id="4" name="Content Placeholder 3"/>
          <p:cNvSpPr>
            <a:spLocks noGrp="1"/>
          </p:cNvSpPr>
          <p:nvPr>
            <p:ph sz="half" idx="2"/>
          </p:nvPr>
        </p:nvSpPr>
        <p:spPr>
          <a:xfrm>
            <a:off x="736456" y="5522763"/>
            <a:ext cx="4523137" cy="81231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a:t>マスター テキストの書式設定</a:t>
            </a:r>
          </a:p>
        </p:txBody>
      </p:sp>
      <p:sp>
        <p:nvSpPr>
          <p:cNvPr id="6" name="Content Placeholder 5"/>
          <p:cNvSpPr>
            <a:spLocks noGrp="1"/>
          </p:cNvSpPr>
          <p:nvPr>
            <p:ph sz="quarter" idx="4"/>
          </p:nvPr>
        </p:nvSpPr>
        <p:spPr>
          <a:xfrm>
            <a:off x="5412731" y="5522763"/>
            <a:ext cx="4545413" cy="81231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0E7F748-EFF0-4734-9030-9BE5DC16CAB2}" type="datetimeFigureOut">
              <a:rPr kumimoji="1" lang="ja-JP" altLang="en-US" smtClean="0"/>
              <a:t>2025/7/3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120290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0E7F748-EFF0-4734-9030-9BE5DC16CAB2}" type="datetimeFigureOut">
              <a:rPr kumimoji="1" lang="ja-JP" altLang="en-US" smtClean="0"/>
              <a:t>2025/7/3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509128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7F748-EFF0-4734-9030-9BE5DC16CAB2}" type="datetimeFigureOut">
              <a:rPr kumimoji="1" lang="ja-JP" altLang="en-US" smtClean="0"/>
              <a:t>2025/7/3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429889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2025/7/3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3326241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2025/7/3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098385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B0E7F748-EFF0-4734-9030-9BE5DC16CAB2}" type="datetimeFigureOut">
              <a:rPr kumimoji="1" lang="ja-JP" altLang="en-US" smtClean="0"/>
              <a:t>2025/7/3</a:t>
            </a:fld>
            <a:endParaRPr kumimoji="1" lang="ja-JP" altLang="en-US"/>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9084864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kumimoji="1"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kumimoji="1"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kumimoji="1"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kumimoji="1"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9pPr>
    </p:bodyStyle>
    <p:otherStyle>
      <a:defPPr>
        <a:defRPr lang="en-US"/>
      </a:defPPr>
      <a:lvl1pPr marL="0" algn="l" defTabSz="1069208" rtl="0" eaLnBrk="1" latinLnBrk="0" hangingPunct="1">
        <a:defRPr kumimoji="1" sz="2105" kern="1200">
          <a:solidFill>
            <a:schemeClr val="tx1"/>
          </a:solidFill>
          <a:latin typeface="+mn-lt"/>
          <a:ea typeface="+mn-ea"/>
          <a:cs typeface="+mn-cs"/>
        </a:defRPr>
      </a:lvl1pPr>
      <a:lvl2pPr marL="534604" algn="l" defTabSz="1069208" rtl="0" eaLnBrk="1" latinLnBrk="0" hangingPunct="1">
        <a:defRPr kumimoji="1" sz="2105" kern="1200">
          <a:solidFill>
            <a:schemeClr val="tx1"/>
          </a:solidFill>
          <a:latin typeface="+mn-lt"/>
          <a:ea typeface="+mn-ea"/>
          <a:cs typeface="+mn-cs"/>
        </a:defRPr>
      </a:lvl2pPr>
      <a:lvl3pPr marL="1069208" algn="l" defTabSz="1069208" rtl="0" eaLnBrk="1" latinLnBrk="0" hangingPunct="1">
        <a:defRPr kumimoji="1" sz="2105" kern="1200">
          <a:solidFill>
            <a:schemeClr val="tx1"/>
          </a:solidFill>
          <a:latin typeface="+mn-lt"/>
          <a:ea typeface="+mn-ea"/>
          <a:cs typeface="+mn-cs"/>
        </a:defRPr>
      </a:lvl3pPr>
      <a:lvl4pPr marL="1603812" algn="l" defTabSz="1069208" rtl="0" eaLnBrk="1" latinLnBrk="0" hangingPunct="1">
        <a:defRPr kumimoji="1" sz="2105" kern="1200">
          <a:solidFill>
            <a:schemeClr val="tx1"/>
          </a:solidFill>
          <a:latin typeface="+mn-lt"/>
          <a:ea typeface="+mn-ea"/>
          <a:cs typeface="+mn-cs"/>
        </a:defRPr>
      </a:lvl4pPr>
      <a:lvl5pPr marL="2138416" algn="l" defTabSz="1069208" rtl="0" eaLnBrk="1" latinLnBrk="0" hangingPunct="1">
        <a:defRPr kumimoji="1" sz="2105" kern="1200">
          <a:solidFill>
            <a:schemeClr val="tx1"/>
          </a:solidFill>
          <a:latin typeface="+mn-lt"/>
          <a:ea typeface="+mn-ea"/>
          <a:cs typeface="+mn-cs"/>
        </a:defRPr>
      </a:lvl5pPr>
      <a:lvl6pPr marL="2673020" algn="l" defTabSz="1069208" rtl="0" eaLnBrk="1" latinLnBrk="0" hangingPunct="1">
        <a:defRPr kumimoji="1" sz="2105" kern="1200">
          <a:solidFill>
            <a:schemeClr val="tx1"/>
          </a:solidFill>
          <a:latin typeface="+mn-lt"/>
          <a:ea typeface="+mn-ea"/>
          <a:cs typeface="+mn-cs"/>
        </a:defRPr>
      </a:lvl6pPr>
      <a:lvl7pPr marL="3207624" algn="l" defTabSz="1069208" rtl="0" eaLnBrk="1" latinLnBrk="0" hangingPunct="1">
        <a:defRPr kumimoji="1" sz="2105" kern="1200">
          <a:solidFill>
            <a:schemeClr val="tx1"/>
          </a:solidFill>
          <a:latin typeface="+mn-lt"/>
          <a:ea typeface="+mn-ea"/>
          <a:cs typeface="+mn-cs"/>
        </a:defRPr>
      </a:lvl7pPr>
      <a:lvl8pPr marL="3742228" algn="l" defTabSz="1069208" rtl="0" eaLnBrk="1" latinLnBrk="0" hangingPunct="1">
        <a:defRPr kumimoji="1" sz="2105" kern="1200">
          <a:solidFill>
            <a:schemeClr val="tx1"/>
          </a:solidFill>
          <a:latin typeface="+mn-lt"/>
          <a:ea typeface="+mn-ea"/>
          <a:cs typeface="+mn-cs"/>
        </a:defRPr>
      </a:lvl8pPr>
      <a:lvl9pPr marL="4276832" algn="l" defTabSz="1069208" rtl="0" eaLnBrk="1" latinLnBrk="0" hangingPunct="1">
        <a:defRPr kumimoji="1"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a:t>おおさかカーボンニュートラルビジネスネットワーク会員企業</a:t>
            </a:r>
            <a:endParaRPr kumimoji="1" lang="ja-JP" altLang="en-US" sz="2400" dirty="0"/>
          </a:p>
        </p:txBody>
      </p:sp>
      <p:sp>
        <p:nvSpPr>
          <p:cNvPr id="5" name="正方形/長方形 4">
            <a:extLst>
              <a:ext uri="{FF2B5EF4-FFF2-40B4-BE49-F238E27FC236}">
                <a16:creationId xmlns:a16="http://schemas.microsoft.com/office/drawing/2014/main" id="{A115B290-6D51-40E9-9512-39B20C627EA0}"/>
              </a:ext>
            </a:extLst>
          </p:cNvPr>
          <p:cNvSpPr/>
          <p:nvPr/>
        </p:nvSpPr>
        <p:spPr>
          <a:xfrm>
            <a:off x="224047" y="601133"/>
            <a:ext cx="1412400" cy="178215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再生</a:t>
            </a:r>
            <a:endParaRPr kumimoji="1" lang="en-US" altLang="ja-JP" sz="2800" b="1" dirty="0"/>
          </a:p>
          <a:p>
            <a:pPr algn="ctr"/>
            <a:r>
              <a:rPr kumimoji="1" lang="ja-JP" altLang="en-US" sz="2800" b="1" dirty="0"/>
              <a:t>可能</a:t>
            </a:r>
            <a:endParaRPr kumimoji="1" lang="en-US" altLang="ja-JP" sz="2800" b="1" dirty="0"/>
          </a:p>
          <a:p>
            <a:pPr algn="ctr"/>
            <a:r>
              <a:rPr kumimoji="1" lang="ja-JP" altLang="en-US" sz="2800" b="1" dirty="0"/>
              <a:t>エネ</a:t>
            </a:r>
            <a:endParaRPr kumimoji="1" lang="en-US" altLang="ja-JP" sz="2800" b="1" dirty="0"/>
          </a:p>
          <a:p>
            <a:pPr algn="ctr"/>
            <a:r>
              <a:rPr kumimoji="1" lang="ja-JP" altLang="en-US" sz="2800" b="1" dirty="0"/>
              <a:t>ルギー</a:t>
            </a:r>
            <a:endParaRPr kumimoji="1" lang="en-US" altLang="ja-JP" sz="2800" b="1" dirty="0"/>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689558" y="676906"/>
            <a:ext cx="8866041"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世界初のブラックマスを原材料に活用した再生型リチウムイオン電池</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569660"/>
          </a:xfrm>
          <a:prstGeom prst="rect">
            <a:avLst/>
          </a:prstGeom>
          <a:noFill/>
        </p:spPr>
        <p:txBody>
          <a:bodyPr wrap="square" rtlCol="0">
            <a:spAutoFit/>
          </a:bodyPr>
          <a:lstStyle/>
          <a:p>
            <a:r>
              <a:rPr kumimoji="1" lang="en-US" altLang="ja-JP" sz="2400" b="1" dirty="0"/>
              <a:t>GS</a:t>
            </a:r>
            <a:r>
              <a:rPr kumimoji="1" lang="ja-JP" altLang="en-US" sz="2400" b="1" dirty="0"/>
              <a:t>アライアンス株式会社は</a:t>
            </a:r>
            <a:r>
              <a:rPr kumimoji="1" lang="en-US" altLang="ja-JP" sz="2400" b="1" dirty="0"/>
              <a:t>1938</a:t>
            </a:r>
            <a:r>
              <a:rPr kumimoji="1" lang="ja-JP" altLang="en-US" sz="2400" b="1" dirty="0"/>
              <a:t>年の創業以来、色材事業を軸に様々な機能性材料を製造してきました。近年はこの技術を活かし、</a:t>
            </a:r>
            <a:endParaRPr kumimoji="1" lang="en-US" altLang="ja-JP" sz="2400" b="1" dirty="0">
              <a:solidFill>
                <a:srgbClr val="333333"/>
              </a:solidFill>
              <a:latin typeface="Montserrat" panose="00000500000000000000" pitchFamily="2" charset="0"/>
            </a:endParaRPr>
          </a:p>
          <a:p>
            <a:r>
              <a:rPr kumimoji="1" lang="ja-JP" altLang="en-US" sz="2400" b="1" dirty="0"/>
              <a:t>種々の二次電池を開発し、特に世界初のブラックマスを原料として再生型リチウムイオン電池を開発しました。</a:t>
            </a:r>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463117" y="8954843"/>
            <a:ext cx="4946232" cy="3108543"/>
          </a:xfrm>
          <a:prstGeom prst="rect">
            <a:avLst/>
          </a:prstGeom>
          <a:noFill/>
        </p:spPr>
        <p:txBody>
          <a:bodyPr wrap="square" rtlCol="0">
            <a:spAutoFit/>
          </a:bodyPr>
          <a:lstStyle/>
          <a:p>
            <a:r>
              <a:rPr kumimoji="1" lang="ja-JP" altLang="en-US" sz="2800" b="1" dirty="0"/>
              <a:t>リチウムイオン電池の廃棄物であるブラックマスを新たに原材料にすることで、</a:t>
            </a:r>
            <a:r>
              <a:rPr kumimoji="1" lang="en-US" altLang="ja-JP" sz="2800" b="1" dirty="0"/>
              <a:t>CO2</a:t>
            </a:r>
            <a:r>
              <a:rPr kumimoji="1" lang="ja-JP" altLang="en-US" sz="2800" b="1" dirty="0"/>
              <a:t>排出量を最大</a:t>
            </a:r>
            <a:r>
              <a:rPr kumimoji="1" lang="en-US" altLang="ja-JP" sz="2800" b="1" dirty="0"/>
              <a:t>60</a:t>
            </a:r>
            <a:r>
              <a:rPr kumimoji="1" lang="ja-JP" altLang="en-US" sz="2800" b="1" dirty="0"/>
              <a:t>％削減した再生型リチウムイオン電池を開発。世界中のリチウムイオン電池が安くなる可能性があります。</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en-US" altLang="ja-JP" sz="3600" b="1" dirty="0"/>
              <a:t>GS</a:t>
            </a:r>
            <a:r>
              <a:rPr kumimoji="1" lang="ja-JP" altLang="en-US" sz="3600" b="1" dirty="0"/>
              <a:t>アライアンス株式会社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63627"/>
            <a:ext cx="7009004" cy="53679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p:spPr>
        <p:txBody>
          <a:bodyPr wrap="square" rtlCol="0">
            <a:spAutoFit/>
          </a:bodyPr>
          <a:lstStyle/>
          <a:p>
            <a:pPr algn="ctr"/>
            <a:r>
              <a:rPr kumimoji="1" lang="ja-JP" altLang="en-US" sz="2400" b="1" dirty="0"/>
              <a:t>兵庫県川西市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令和７年４月２３日時点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2246769"/>
          </a:xfrm>
          <a:prstGeom prst="rect">
            <a:avLst/>
          </a:prstGeom>
          <a:noFill/>
        </p:spPr>
        <p:txBody>
          <a:bodyPr wrap="square" rtlCol="0">
            <a:spAutoFit/>
          </a:bodyPr>
          <a:lstStyle/>
          <a:p>
            <a:r>
              <a:rPr kumimoji="1" lang="ja-JP" altLang="en-US" sz="2800" b="1" dirty="0"/>
              <a:t>電池、自動車、</a:t>
            </a:r>
            <a:r>
              <a:rPr kumimoji="1" lang="en-US" altLang="ja-JP" sz="2800" b="1" dirty="0"/>
              <a:t>EV</a:t>
            </a:r>
            <a:r>
              <a:rPr kumimoji="1" lang="ja-JP" altLang="en-US" sz="2800" b="1" dirty="0" err="1"/>
              <a:t>、</a:t>
            </a:r>
            <a:r>
              <a:rPr kumimoji="1" lang="ja-JP" altLang="en-US" sz="2800" b="1" dirty="0"/>
              <a:t>スマホ、パソコンなどのあらゆる電化製品に使用されているリチウムイオン電池の値段が下がるので、世界市場は巨大です。</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sp>
        <p:nvSpPr>
          <p:cNvPr id="7" name="矢印: 下 6">
            <a:extLst>
              <a:ext uri="{FF2B5EF4-FFF2-40B4-BE49-F238E27FC236}">
                <a16:creationId xmlns:a16="http://schemas.microsoft.com/office/drawing/2014/main" id="{66D3082B-E7BD-4183-979C-66FF88D474DE}"/>
              </a:ext>
            </a:extLst>
          </p:cNvPr>
          <p:cNvSpPr/>
          <p:nvPr/>
        </p:nvSpPr>
        <p:spPr>
          <a:xfrm rot="16200000">
            <a:off x="7346426" y="6133352"/>
            <a:ext cx="716034" cy="14578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BF6EBB16-872C-4AF3-8A02-F40EAD622307}"/>
              </a:ext>
            </a:extLst>
          </p:cNvPr>
          <p:cNvSpPr txBox="1"/>
          <p:nvPr/>
        </p:nvSpPr>
        <p:spPr>
          <a:xfrm>
            <a:off x="6409349" y="9849357"/>
            <a:ext cx="4081287"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a:solidFill>
                  <a:schemeClr val="tx1"/>
                </a:solidFill>
              </a:rPr>
              <a:t>現在、ブラックマスを硫酸などの化学処理をしてコバルト、ニッケル、リチウムなどの金属を抽出、分離していますが、危険であり、工程が複雑です。弊社の方法は、圧倒的にシンプルで安全であり、工程が少なく、</a:t>
            </a:r>
            <a:r>
              <a:rPr kumimoji="1" lang="en-US" altLang="ja-JP" dirty="0">
                <a:solidFill>
                  <a:schemeClr val="tx1"/>
                </a:solidFill>
              </a:rPr>
              <a:t>CO2</a:t>
            </a:r>
            <a:r>
              <a:rPr kumimoji="1" lang="ja-JP" altLang="en-US" dirty="0">
                <a:solidFill>
                  <a:schemeClr val="tx1"/>
                </a:solidFill>
              </a:rPr>
              <a:t>排出量も少なく、リチウムイオン電池のコストも下がります。</a:t>
            </a:r>
            <a:endParaRPr kumimoji="1" lang="en-US" altLang="ja-JP" dirty="0">
              <a:solidFill>
                <a:schemeClr val="tx1"/>
              </a:solidFill>
            </a:endParaRPr>
          </a:p>
        </p:txBody>
      </p:sp>
      <p:pic>
        <p:nvPicPr>
          <p:cNvPr id="2" name="図 1"/>
          <p:cNvPicPr>
            <a:picLocks noChangeAspect="1"/>
          </p:cNvPicPr>
          <p:nvPr/>
        </p:nvPicPr>
        <p:blipFill>
          <a:blip r:embed="rId3"/>
          <a:stretch>
            <a:fillRect/>
          </a:stretch>
        </p:blipFill>
        <p:spPr>
          <a:xfrm>
            <a:off x="1384155" y="6108412"/>
            <a:ext cx="3376068" cy="2535592"/>
          </a:xfrm>
          <a:prstGeom prst="rect">
            <a:avLst/>
          </a:prstGeom>
        </p:spPr>
      </p:pic>
      <p:pic>
        <p:nvPicPr>
          <p:cNvPr id="12" name="図 11"/>
          <p:cNvPicPr>
            <a:picLocks noChangeAspect="1"/>
          </p:cNvPicPr>
          <p:nvPr/>
        </p:nvPicPr>
        <p:blipFill>
          <a:blip r:embed="rId4"/>
          <a:stretch>
            <a:fillRect/>
          </a:stretch>
        </p:blipFill>
        <p:spPr>
          <a:xfrm>
            <a:off x="4947895" y="6109124"/>
            <a:ext cx="1840827" cy="1420741"/>
          </a:xfrm>
          <a:prstGeom prst="rect">
            <a:avLst/>
          </a:prstGeom>
        </p:spPr>
      </p:pic>
      <p:pic>
        <p:nvPicPr>
          <p:cNvPr id="37" name="図 3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495355" y="6104325"/>
            <a:ext cx="1900720" cy="1425540"/>
          </a:xfrm>
          <a:prstGeom prst="rect">
            <a:avLst/>
          </a:prstGeom>
        </p:spPr>
      </p:pic>
      <p:sp>
        <p:nvSpPr>
          <p:cNvPr id="13" name="テキスト ボックス 12"/>
          <p:cNvSpPr txBox="1"/>
          <p:nvPr/>
        </p:nvSpPr>
        <p:spPr>
          <a:xfrm>
            <a:off x="6834587" y="6194874"/>
            <a:ext cx="1569660" cy="369332"/>
          </a:xfrm>
          <a:prstGeom prst="rect">
            <a:avLst/>
          </a:prstGeom>
          <a:noFill/>
        </p:spPr>
        <p:txBody>
          <a:bodyPr wrap="none" rtlCol="0">
            <a:spAutoFit/>
          </a:bodyPr>
          <a:lstStyle/>
          <a:p>
            <a:r>
              <a:rPr kumimoji="1" lang="ja-JP" altLang="en-US" b="1" dirty="0"/>
              <a:t>直接合成再生</a:t>
            </a:r>
          </a:p>
        </p:txBody>
      </p:sp>
      <p:sp>
        <p:nvSpPr>
          <p:cNvPr id="38" name="テキスト ボックス 37"/>
          <p:cNvSpPr txBox="1"/>
          <p:nvPr/>
        </p:nvSpPr>
        <p:spPr>
          <a:xfrm>
            <a:off x="5083478" y="7515326"/>
            <a:ext cx="1569660" cy="369332"/>
          </a:xfrm>
          <a:prstGeom prst="rect">
            <a:avLst/>
          </a:prstGeom>
          <a:noFill/>
        </p:spPr>
        <p:txBody>
          <a:bodyPr wrap="none" rtlCol="0">
            <a:spAutoFit/>
          </a:bodyPr>
          <a:lstStyle/>
          <a:p>
            <a:r>
              <a:rPr kumimoji="1" lang="ja-JP" altLang="en-US" b="1" dirty="0"/>
              <a:t>ブラックマス</a:t>
            </a:r>
          </a:p>
        </p:txBody>
      </p:sp>
      <p:sp>
        <p:nvSpPr>
          <p:cNvPr id="41" name="テキスト ボックス 40"/>
          <p:cNvSpPr txBox="1"/>
          <p:nvPr/>
        </p:nvSpPr>
        <p:spPr>
          <a:xfrm>
            <a:off x="9036271" y="7509094"/>
            <a:ext cx="646331" cy="369332"/>
          </a:xfrm>
          <a:prstGeom prst="rect">
            <a:avLst/>
          </a:prstGeom>
          <a:noFill/>
        </p:spPr>
        <p:txBody>
          <a:bodyPr wrap="none" rtlCol="0">
            <a:spAutoFit/>
          </a:bodyPr>
          <a:lstStyle/>
          <a:p>
            <a:r>
              <a:rPr kumimoji="1" lang="ja-JP" altLang="en-US" b="1" dirty="0"/>
              <a:t>正極</a:t>
            </a:r>
          </a:p>
        </p:txBody>
      </p:sp>
      <p:sp>
        <p:nvSpPr>
          <p:cNvPr id="44" name="矢印: 下 6">
            <a:extLst>
              <a:ext uri="{FF2B5EF4-FFF2-40B4-BE49-F238E27FC236}">
                <a16:creationId xmlns:a16="http://schemas.microsoft.com/office/drawing/2014/main" id="{66D3082B-E7BD-4183-979C-66FF88D474DE}"/>
              </a:ext>
            </a:extLst>
          </p:cNvPr>
          <p:cNvSpPr/>
          <p:nvPr/>
        </p:nvSpPr>
        <p:spPr>
          <a:xfrm rot="16200000">
            <a:off x="7325800" y="7819794"/>
            <a:ext cx="716034" cy="14578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9" name="図 58"/>
          <p:cNvPicPr>
            <a:picLocks noChangeAspect="1"/>
          </p:cNvPicPr>
          <p:nvPr/>
        </p:nvPicPr>
        <p:blipFill>
          <a:blip r:embed="rId3"/>
          <a:stretch>
            <a:fillRect/>
          </a:stretch>
        </p:blipFill>
        <p:spPr>
          <a:xfrm>
            <a:off x="8495355" y="7840910"/>
            <a:ext cx="1960653" cy="1472546"/>
          </a:xfrm>
          <a:prstGeom prst="rect">
            <a:avLst/>
          </a:prstGeom>
        </p:spPr>
      </p:pic>
      <p:sp>
        <p:nvSpPr>
          <p:cNvPr id="60" name="テキスト ボックス 59"/>
          <p:cNvSpPr txBox="1"/>
          <p:nvPr/>
        </p:nvSpPr>
        <p:spPr>
          <a:xfrm>
            <a:off x="7709735" y="9286464"/>
            <a:ext cx="2954655" cy="369332"/>
          </a:xfrm>
          <a:prstGeom prst="rect">
            <a:avLst/>
          </a:prstGeom>
          <a:noFill/>
        </p:spPr>
        <p:txBody>
          <a:bodyPr wrap="none" rtlCol="0">
            <a:spAutoFit/>
          </a:bodyPr>
          <a:lstStyle/>
          <a:p>
            <a:r>
              <a:rPr kumimoji="1" lang="ja-JP" altLang="en-US" b="1" dirty="0"/>
              <a:t>再生型リチウムイオン電池</a:t>
            </a:r>
          </a:p>
        </p:txBody>
      </p:sp>
    </p:spTree>
    <p:extLst>
      <p:ext uri="{BB962C8B-B14F-4D97-AF65-F5344CB8AC3E}">
        <p14:creationId xmlns:p14="http://schemas.microsoft.com/office/powerpoint/2010/main" val="19824372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292</Words>
  <Application>Microsoft Office PowerPoint</Application>
  <PresentationFormat>ユーザー設定</PresentationFormat>
  <Paragraphs>33</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Arial</vt:lpstr>
      <vt:lpstr>Calibri</vt:lpstr>
      <vt:lpstr>Calibri Light</vt:lpstr>
      <vt:lpstr>Montserrat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2025-06-26T10:23:39Z</dcterms:created>
  <dcterms:modified xsi:type="dcterms:W3CDTF">2025-07-03T05:44:28Z</dcterms:modified>
</cp:coreProperties>
</file>