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63" r:id="rId2"/>
  </p:sldIdLst>
  <p:sldSz cx="10691813" cy="1511935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2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9FF"/>
    <a:srgbClr val="FBA3FF"/>
    <a:srgbClr val="B70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57" autoAdjust="0"/>
    <p:restoredTop sz="94660"/>
  </p:normalViewPr>
  <p:slideViewPr>
    <p:cSldViewPr snapToGrid="0" showGuides="1">
      <p:cViewPr varScale="1">
        <p:scale>
          <a:sx n="35" d="100"/>
          <a:sy n="35" d="100"/>
        </p:scale>
        <p:origin x="2244" y="52"/>
      </p:cViewPr>
      <p:guideLst>
        <p:guide orient="horz" pos="476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F748-EFF0-4734-9030-9BE5DC16CAB2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36F32-286C-4693-906A-7189E1F58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6457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F748-EFF0-4734-9030-9BE5DC16CAB2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36F32-286C-4693-906A-7189E1F58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80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F748-EFF0-4734-9030-9BE5DC16CAB2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36F32-286C-4693-906A-7189E1F58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453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F748-EFF0-4734-9030-9BE5DC16CAB2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36F32-286C-4693-906A-7189E1F58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1300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F748-EFF0-4734-9030-9BE5DC16CAB2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36F32-286C-4693-906A-7189E1F58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0290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F748-EFF0-4734-9030-9BE5DC16CAB2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36F32-286C-4693-906A-7189E1F58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912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F748-EFF0-4734-9030-9BE5DC16CAB2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36F32-286C-4693-906A-7189E1F58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889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F748-EFF0-4734-9030-9BE5DC16CAB2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36F32-286C-4693-906A-7189E1F58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241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F748-EFF0-4734-9030-9BE5DC16CAB2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36F32-286C-4693-906A-7189E1F58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838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F748-EFF0-4734-9030-9BE5DC16CAB2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36F32-286C-4693-906A-7189E1F58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599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7F748-EFF0-4734-9030-9BE5DC16CAB2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36F32-286C-4693-906A-7189E1F58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469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7F748-EFF0-4734-9030-9BE5DC16CAB2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36F32-286C-4693-906A-7189E1F584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848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kumimoji="1"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kumimoji="1"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EE44540-90EF-458D-BA84-DE2A6C49202B}"/>
              </a:ext>
            </a:extLst>
          </p:cNvPr>
          <p:cNvSpPr txBox="1"/>
          <p:nvPr/>
        </p:nvSpPr>
        <p:spPr>
          <a:xfrm>
            <a:off x="125127" y="77002"/>
            <a:ext cx="971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/>
              <a:t>おおさかカーボンニュートラルビジネスネットワーク会員企業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115B290-6D51-40E9-9512-39B20C627EA0}"/>
              </a:ext>
            </a:extLst>
          </p:cNvPr>
          <p:cNvSpPr/>
          <p:nvPr/>
        </p:nvSpPr>
        <p:spPr>
          <a:xfrm>
            <a:off x="241300" y="601133"/>
            <a:ext cx="1412400" cy="178215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b="1" dirty="0"/>
              <a:t>次世代</a:t>
            </a:r>
            <a:endParaRPr kumimoji="1" lang="en-US" altLang="ja-JP" sz="2800" b="1" dirty="0"/>
          </a:p>
          <a:p>
            <a:pPr algn="ctr"/>
            <a:r>
              <a:rPr kumimoji="1" lang="ja-JP" altLang="en-US" sz="2800" b="1" dirty="0"/>
              <a:t>燃料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063834D-B00F-43C8-985D-1A1C2D0BFB8E}"/>
              </a:ext>
            </a:extLst>
          </p:cNvPr>
          <p:cNvSpPr txBox="1"/>
          <p:nvPr/>
        </p:nvSpPr>
        <p:spPr>
          <a:xfrm>
            <a:off x="1609752" y="676906"/>
            <a:ext cx="89099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次世代型バイオ燃料</a:t>
            </a:r>
            <a:endParaRPr kumimoji="1" lang="en-US" altLang="ja-JP" sz="4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4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リニューアブルディーゼル</a:t>
            </a:r>
            <a:r>
              <a:rPr kumimoji="1" lang="en-US" altLang="ja-JP" sz="48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(RD)</a:t>
            </a:r>
            <a:endParaRPr kumimoji="1" lang="ja-JP" altLang="en-US" sz="4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F636FCA-5910-4E7F-BED1-902ED327F9CC}"/>
              </a:ext>
            </a:extLst>
          </p:cNvPr>
          <p:cNvSpPr/>
          <p:nvPr/>
        </p:nvSpPr>
        <p:spPr>
          <a:xfrm>
            <a:off x="260273" y="4126596"/>
            <a:ext cx="1066800" cy="18072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会社</a:t>
            </a:r>
            <a:endParaRPr kumimoji="1" lang="en-US" altLang="ja-JP" sz="2400" b="1" dirty="0"/>
          </a:p>
          <a:p>
            <a:pPr algn="ctr"/>
            <a:r>
              <a:rPr kumimoji="1" lang="ja-JP" altLang="en-US" sz="2400" b="1" dirty="0"/>
              <a:t>紹介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365A124-1A3E-40E1-BF72-B2E415DBDBB7}"/>
              </a:ext>
            </a:extLst>
          </p:cNvPr>
          <p:cNvSpPr/>
          <p:nvPr/>
        </p:nvSpPr>
        <p:spPr>
          <a:xfrm>
            <a:off x="241300" y="4100994"/>
            <a:ext cx="10337800" cy="183287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800" b="1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27461AB-D926-48BE-91A7-118A36BD532B}"/>
              </a:ext>
            </a:extLst>
          </p:cNvPr>
          <p:cNvSpPr/>
          <p:nvPr/>
        </p:nvSpPr>
        <p:spPr>
          <a:xfrm>
            <a:off x="1621017" y="635620"/>
            <a:ext cx="8909989" cy="171728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800" b="1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97FC27A-9BEF-4B35-A57D-7C75726647C4}"/>
              </a:ext>
            </a:extLst>
          </p:cNvPr>
          <p:cNvSpPr txBox="1"/>
          <p:nvPr/>
        </p:nvSpPr>
        <p:spPr>
          <a:xfrm>
            <a:off x="1384155" y="4263635"/>
            <a:ext cx="92297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弊社は創業以来、「社会とくらしのパートナー」として石油製品・</a:t>
            </a:r>
            <a:r>
              <a:rPr kumimoji="1" lang="en-US" altLang="ja-JP" sz="2400" b="1" dirty="0"/>
              <a:t>LP</a:t>
            </a:r>
            <a:r>
              <a:rPr kumimoji="1" lang="ja-JP" altLang="en-US" sz="2400" b="1" dirty="0"/>
              <a:t>ガスを中心とした生活に欠かせないエネルギーをお届けして参りました。持続可能な社会の実現・脱炭素化に向けて、未開拓分野にも挑戦し、多様な環境ビジネスの深化を目指します。</a:t>
            </a:r>
            <a:endParaRPr kumimoji="1" lang="en-US" altLang="ja-JP" sz="2400" b="1" dirty="0"/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A459186A-78F0-4F10-8F81-744BCCAA2BB4}"/>
              </a:ext>
            </a:extLst>
          </p:cNvPr>
          <p:cNvSpPr/>
          <p:nvPr/>
        </p:nvSpPr>
        <p:spPr>
          <a:xfrm>
            <a:off x="260273" y="6050913"/>
            <a:ext cx="1085773" cy="61257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技術</a:t>
            </a:r>
            <a:endParaRPr kumimoji="1" lang="en-US" altLang="ja-JP" sz="2400" b="1" dirty="0"/>
          </a:p>
          <a:p>
            <a:pPr algn="ctr"/>
            <a:r>
              <a:rPr kumimoji="1" lang="ja-JP" altLang="en-US" sz="2400" b="1" dirty="0"/>
              <a:t>詳細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9279C9B2-87B9-4ADB-A815-A22ECABFDB52}"/>
              </a:ext>
            </a:extLst>
          </p:cNvPr>
          <p:cNvSpPr/>
          <p:nvPr/>
        </p:nvSpPr>
        <p:spPr>
          <a:xfrm>
            <a:off x="241300" y="6041730"/>
            <a:ext cx="10337800" cy="615265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800" b="1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8ADCD66-071B-4168-8336-81C001AD3B40}"/>
              </a:ext>
            </a:extLst>
          </p:cNvPr>
          <p:cNvSpPr txBox="1"/>
          <p:nvPr/>
        </p:nvSpPr>
        <p:spPr>
          <a:xfrm>
            <a:off x="1505354" y="8631087"/>
            <a:ext cx="898739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/>
              <a:t>RD</a:t>
            </a:r>
            <a:r>
              <a:rPr kumimoji="1" lang="ja-JP" altLang="en-US" sz="2800" b="1" dirty="0"/>
              <a:t>は廃食油や、食料と競合しない廃動物油脂、植物油等を原料としています。</a:t>
            </a:r>
            <a:br>
              <a:rPr kumimoji="1" lang="en-US" altLang="ja-JP" sz="2800" b="1" dirty="0"/>
            </a:br>
            <a:r>
              <a:rPr kumimoji="1" lang="ja-JP" altLang="en-US" sz="2800" b="1" dirty="0"/>
              <a:t>温対法・省エネ法の報告はバイオ起源の燃料である場合、</a:t>
            </a:r>
            <a:r>
              <a:rPr kumimoji="1" lang="en-US" altLang="ja-JP" sz="2800" b="1" dirty="0"/>
              <a:t>CO₂</a:t>
            </a:r>
            <a:r>
              <a:rPr kumimoji="1" lang="ja-JP" altLang="en-US" sz="2800" b="1" dirty="0"/>
              <a:t>排出量については算定対象外のため、</a:t>
            </a:r>
            <a:r>
              <a:rPr kumimoji="1" lang="en-US" altLang="ja-JP" sz="2800" b="1" dirty="0"/>
              <a:t>CO₂100%</a:t>
            </a:r>
            <a:r>
              <a:rPr kumimoji="1" lang="ja-JP" altLang="en-US" sz="2800" b="1" dirty="0"/>
              <a:t>削減可能なカーボンニュートラル燃料です。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ドロップイン燃料のため、初期投資不要で</a:t>
            </a:r>
            <a:r>
              <a:rPr kumimoji="1" lang="en-US" altLang="ja-JP" sz="2800" b="1" dirty="0"/>
              <a:t>RD</a:t>
            </a:r>
            <a:r>
              <a:rPr kumimoji="1" lang="ja-JP" altLang="en-US" sz="2800" b="1" dirty="0"/>
              <a:t>使用時は軽油から燃料を切り替えるのみでご利用頂けます。</a:t>
            </a:r>
            <a:endParaRPr kumimoji="1" lang="en-US" altLang="ja-JP" sz="2800" b="1" dirty="0"/>
          </a:p>
          <a:p>
            <a:r>
              <a:rPr kumimoji="1" lang="en-US" altLang="ja-JP" sz="2800" b="1" dirty="0"/>
              <a:t>※</a:t>
            </a:r>
            <a:r>
              <a:rPr kumimoji="1" lang="ja-JP" altLang="en-US" sz="2800" b="1" dirty="0"/>
              <a:t>エコマーク認定</a:t>
            </a:r>
            <a:r>
              <a:rPr kumimoji="1" lang="en-US" altLang="ja-JP" sz="2800" b="1" dirty="0"/>
              <a:t>/NETIS(KT-260011-A)</a:t>
            </a:r>
            <a:r>
              <a:rPr kumimoji="1" lang="ja-JP" altLang="en-US" sz="2800" b="1" dirty="0"/>
              <a:t>登録</a:t>
            </a:r>
            <a:endParaRPr kumimoji="1" lang="en-US" altLang="ja-JP" sz="2800" b="1" dirty="0"/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4C0BF7AA-2167-4541-87A6-607C263639BE}"/>
              </a:ext>
            </a:extLst>
          </p:cNvPr>
          <p:cNvSpPr/>
          <p:nvPr/>
        </p:nvSpPr>
        <p:spPr>
          <a:xfrm>
            <a:off x="231143" y="2467407"/>
            <a:ext cx="1412400" cy="92150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会社名</a:t>
            </a: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2C934109-4DC7-4C1B-BBE4-2B7B6D93D14B}"/>
              </a:ext>
            </a:extLst>
          </p:cNvPr>
          <p:cNvSpPr/>
          <p:nvPr/>
        </p:nvSpPr>
        <p:spPr>
          <a:xfrm>
            <a:off x="1621017" y="2495659"/>
            <a:ext cx="8909988" cy="85639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800" b="1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A129DB4-7048-4CFE-8CC3-895E3271CC26}"/>
              </a:ext>
            </a:extLst>
          </p:cNvPr>
          <p:cNvSpPr txBox="1"/>
          <p:nvPr/>
        </p:nvSpPr>
        <p:spPr>
          <a:xfrm>
            <a:off x="1653700" y="2558593"/>
            <a:ext cx="8887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 dirty="0"/>
              <a:t>伊藤忠エネクス株式会社</a:t>
            </a:r>
            <a:endParaRPr kumimoji="1" lang="en-US" altLang="ja-JP" sz="3600" b="1" dirty="0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2039EEE3-35F8-4B71-8962-E642A02257D2}"/>
              </a:ext>
            </a:extLst>
          </p:cNvPr>
          <p:cNvSpPr/>
          <p:nvPr/>
        </p:nvSpPr>
        <p:spPr>
          <a:xfrm>
            <a:off x="231143" y="3442182"/>
            <a:ext cx="3290858" cy="5847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本社・大阪の拠点</a:t>
            </a: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163592EF-D567-488F-A146-CD9C2C4AD6C6}"/>
              </a:ext>
            </a:extLst>
          </p:cNvPr>
          <p:cNvSpPr/>
          <p:nvPr/>
        </p:nvSpPr>
        <p:spPr>
          <a:xfrm>
            <a:off x="3522001" y="3477566"/>
            <a:ext cx="7009004" cy="52379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800" b="1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1EC5251-42A1-497F-AA9C-C80FBB0B566E}"/>
              </a:ext>
            </a:extLst>
          </p:cNvPr>
          <p:cNvSpPr txBox="1"/>
          <p:nvPr/>
        </p:nvSpPr>
        <p:spPr>
          <a:xfrm>
            <a:off x="3522001" y="3492842"/>
            <a:ext cx="697074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/>
              <a:t>大阪市</a:t>
            </a:r>
            <a:endParaRPr kumimoji="1" lang="en-US" altLang="ja-JP" sz="2400" b="1" dirty="0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35DB722F-FF24-443B-B6AB-FD787D3915D6}"/>
              </a:ext>
            </a:extLst>
          </p:cNvPr>
          <p:cNvSpPr/>
          <p:nvPr/>
        </p:nvSpPr>
        <p:spPr>
          <a:xfrm>
            <a:off x="231142" y="12301835"/>
            <a:ext cx="5732873" cy="52924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期待する技術の活用方法・連携先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79ADCB95-D10C-4CAA-8E72-EAD2E2809CC7}"/>
              </a:ext>
            </a:extLst>
          </p:cNvPr>
          <p:cNvSpPr/>
          <p:nvPr/>
        </p:nvSpPr>
        <p:spPr>
          <a:xfrm>
            <a:off x="241299" y="12307041"/>
            <a:ext cx="5722716" cy="273530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800" b="1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515E507-29CF-46C9-A3F9-2FA025DD86CB}"/>
              </a:ext>
            </a:extLst>
          </p:cNvPr>
          <p:cNvSpPr txBox="1"/>
          <p:nvPr/>
        </p:nvSpPr>
        <p:spPr>
          <a:xfrm>
            <a:off x="6848269" y="14744925"/>
            <a:ext cx="3843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2000" dirty="0"/>
              <a:t>令和８年８月５日時点</a:t>
            </a: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317C07BB-3F7F-4F91-9F34-638CB1CB0095}"/>
              </a:ext>
            </a:extLst>
          </p:cNvPr>
          <p:cNvSpPr/>
          <p:nvPr/>
        </p:nvSpPr>
        <p:spPr>
          <a:xfrm>
            <a:off x="6076729" y="12333317"/>
            <a:ext cx="4520286" cy="5597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/>
              <a:t>問い合わせ先</a:t>
            </a: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E8C738BC-C855-4226-BE06-7A889DD9448B}"/>
              </a:ext>
            </a:extLst>
          </p:cNvPr>
          <p:cNvSpPr/>
          <p:nvPr/>
        </p:nvSpPr>
        <p:spPr>
          <a:xfrm>
            <a:off x="6076729" y="12301835"/>
            <a:ext cx="4502371" cy="244309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800" b="1" dirty="0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B5C7E81-478E-4B49-AF72-329C887E5BF7}"/>
              </a:ext>
            </a:extLst>
          </p:cNvPr>
          <p:cNvSpPr txBox="1"/>
          <p:nvPr/>
        </p:nvSpPr>
        <p:spPr>
          <a:xfrm>
            <a:off x="241298" y="12832378"/>
            <a:ext cx="57227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/>
              <a:t>・軽油を消費されており、脱炭素化を図りたい企業様。特に建設業者様、物流会社様。</a:t>
            </a:r>
            <a:endParaRPr kumimoji="1" lang="en-US" altLang="ja-JP" sz="2800" b="1" dirty="0"/>
          </a:p>
          <a:p>
            <a:r>
              <a:rPr kumimoji="1" lang="ja-JP" altLang="en-US" sz="2800" b="1" dirty="0"/>
              <a:t>・</a:t>
            </a:r>
            <a:r>
              <a:rPr kumimoji="1" lang="en-US" altLang="ja-JP" sz="2800" b="1" dirty="0"/>
              <a:t>Scope</a:t>
            </a:r>
            <a:r>
              <a:rPr kumimoji="1" lang="ja-JP" altLang="en-US" sz="2800" b="1" dirty="0"/>
              <a:t>３の削減や企業イメージアップにご興味のある荷主様。</a:t>
            </a:r>
            <a:endParaRPr kumimoji="1" lang="en-US" altLang="ja-JP" sz="2800" b="1" dirty="0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94DCDAA-71A5-4A58-B9B5-6BCEB2DA03DD}"/>
              </a:ext>
            </a:extLst>
          </p:cNvPr>
          <p:cNvSpPr txBox="1"/>
          <p:nvPr/>
        </p:nvSpPr>
        <p:spPr>
          <a:xfrm>
            <a:off x="6076729" y="12969964"/>
            <a:ext cx="412540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b="1" dirty="0"/>
              <a:t>大阪府商工労働部成長産業振興室</a:t>
            </a:r>
            <a:endParaRPr kumimoji="1" lang="en-US" altLang="ja-JP" sz="1500" b="1" dirty="0"/>
          </a:p>
          <a:p>
            <a:r>
              <a:rPr kumimoji="1" lang="ja-JP" altLang="en-US" sz="1500" b="1" dirty="0"/>
              <a:t>産業創造課グリーンビジネス</a:t>
            </a:r>
            <a:r>
              <a:rPr kumimoji="1" lang="en-US" altLang="ja-JP" sz="1500" b="1" dirty="0"/>
              <a:t>G</a:t>
            </a:r>
          </a:p>
          <a:p>
            <a:r>
              <a:rPr kumimoji="1" lang="ja-JP" altLang="en-US" sz="1500" b="1" dirty="0"/>
              <a:t>〒</a:t>
            </a:r>
            <a:r>
              <a:rPr kumimoji="1" lang="en-US" altLang="ja-JP" sz="1500" b="1" dirty="0"/>
              <a:t>559-0855 </a:t>
            </a:r>
          </a:p>
          <a:p>
            <a:r>
              <a:rPr kumimoji="1" lang="ja-JP" altLang="en-US" sz="1500" b="1" dirty="0"/>
              <a:t>大阪市住之江区南港北</a:t>
            </a:r>
            <a:r>
              <a:rPr kumimoji="1" lang="en-US" altLang="ja-JP" sz="1500" b="1" dirty="0"/>
              <a:t>1-14-16</a:t>
            </a:r>
          </a:p>
          <a:p>
            <a:r>
              <a:rPr kumimoji="1" lang="ja-JP" altLang="en-US" sz="1500" b="1" dirty="0"/>
              <a:t>大阪府咲洲庁舎</a:t>
            </a:r>
            <a:r>
              <a:rPr kumimoji="1" lang="en-US" altLang="ja-JP" sz="1500" b="1" dirty="0"/>
              <a:t>25</a:t>
            </a:r>
            <a:r>
              <a:rPr kumimoji="1" lang="ja-JP" altLang="en-US" sz="1500" b="1" dirty="0"/>
              <a:t>階</a:t>
            </a:r>
            <a:endParaRPr kumimoji="1" lang="en-US" altLang="ja-JP" sz="1500" b="1" dirty="0"/>
          </a:p>
          <a:p>
            <a:r>
              <a:rPr kumimoji="1" lang="en-US" altLang="ja-JP" sz="1500" b="1" dirty="0"/>
              <a:t>TEL</a:t>
            </a:r>
            <a:r>
              <a:rPr kumimoji="1" lang="ja-JP" altLang="en-US" sz="1500" b="1" dirty="0"/>
              <a:t>：</a:t>
            </a:r>
            <a:r>
              <a:rPr kumimoji="1" lang="en-US" altLang="ja-JP" sz="1500" b="1" dirty="0"/>
              <a:t>06-6210-9484</a:t>
            </a:r>
          </a:p>
          <a:p>
            <a:r>
              <a:rPr kumimoji="1" lang="ja-JP" altLang="en-US" sz="1500" b="1" dirty="0"/>
              <a:t>メールアドレス：</a:t>
            </a:r>
            <a:r>
              <a:rPr kumimoji="1" lang="en-US" altLang="ja-JP" sz="1500" b="1" dirty="0"/>
              <a:t>green@gbox.pref.osaka.lg.jp</a:t>
            </a:r>
            <a:endParaRPr kumimoji="1" lang="ja-JP" altLang="en-US" sz="1500" b="1" dirty="0"/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1CBE5F86-7816-48E8-8BEF-61233B92A7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367" y="12929318"/>
            <a:ext cx="1470638" cy="147063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08E06CCE-D4E5-CAFA-FC1B-39C30A0F94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872"/>
          <a:stretch/>
        </p:blipFill>
        <p:spPr>
          <a:xfrm>
            <a:off x="1505354" y="6357638"/>
            <a:ext cx="2528855" cy="203167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75B0FFD-0C86-2939-38E0-678650294C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0" t="11098" r="1289" b="7546"/>
          <a:stretch/>
        </p:blipFill>
        <p:spPr>
          <a:xfrm>
            <a:off x="4142754" y="6122693"/>
            <a:ext cx="6307759" cy="249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158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270</Words>
  <Application>Microsoft Office PowerPoint</Application>
  <PresentationFormat>ユーザー設定</PresentationFormat>
  <Paragraphs>29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2026-10-14T07:54:13Z</dcterms:created>
  <dcterms:modified xsi:type="dcterms:W3CDTF">2026-10-14T07:54:17Z</dcterms:modified>
</cp:coreProperties>
</file>