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4" r:id="rId2"/>
  </p:sldIdLst>
  <p:sldSz cx="10691813" cy="1511935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924" y="3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省エネ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ルギー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回転部振動ロス防止実現にて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省エネ率、消耗部寿命伸長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エイ・アール・アイ合同会社は、</a:t>
            </a:r>
            <a:r>
              <a:rPr lang="en-US" altLang="ja-JP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2014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年の創業以来自動バランサー「零芯」の製造販売を進めてきました。</a:t>
            </a:r>
            <a:endParaRPr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この技術を生かし政府温暖化規正に寄与すべき、回転部の理想像を求めて研究開発しております。</a:t>
            </a:r>
            <a:endParaRPr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463117" y="8954843"/>
            <a:ext cx="51779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新技術を各種回転部に装着する事で、</a:t>
            </a:r>
            <a:r>
              <a:rPr kumimoji="1" lang="en-US" altLang="ja-JP" sz="2800" b="1" dirty="0"/>
              <a:t>CO2</a:t>
            </a:r>
            <a:r>
              <a:rPr kumimoji="1" lang="ja-JP" altLang="en-US" sz="2800" b="1" dirty="0"/>
              <a:t>排出量を最大</a:t>
            </a:r>
            <a:r>
              <a:rPr kumimoji="1" lang="en-US" altLang="ja-JP" sz="2800" b="1" dirty="0"/>
              <a:t>30</a:t>
            </a:r>
            <a:r>
              <a:rPr kumimoji="1" lang="ja-JP" altLang="en-US" sz="2800" b="1" dirty="0"/>
              <a:t>％削減し、</a:t>
            </a:r>
            <a:r>
              <a:rPr kumimoji="1" lang="en-US" altLang="ja-JP" sz="2800" b="1" dirty="0"/>
              <a:t>50</a:t>
            </a:r>
            <a:r>
              <a:rPr kumimoji="1" lang="ja-JP" altLang="en-US" sz="2800" b="1" dirty="0"/>
              <a:t>％以上消耗部寿命伸長実現の技術を開発。温暖化規正を解決し、カーボンニュートラルでクリーンな社会を目指しています。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709553" y="2601796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エイ・アール・アイ合同会社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35255" y="3396412"/>
            <a:ext cx="6984485" cy="6716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kumimoji="1" lang="ja-JP" altLang="en-US" sz="2800" b="1" dirty="0">
                <a:solidFill>
                  <a:schemeClr val="tx1"/>
                </a:solidFill>
              </a:rPr>
              <a:t>枚方市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930505" y="14744925"/>
            <a:ext cx="3520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令和７年　</a:t>
            </a:r>
            <a:r>
              <a:rPr kumimoji="1" lang="en-US" altLang="ja-JP" sz="2000" dirty="0"/>
              <a:t>4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20</a:t>
            </a:r>
            <a:r>
              <a:rPr kumimoji="1" lang="ja-JP" altLang="en-US" sz="2000" dirty="0"/>
              <a:t>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ja-JP" altLang="en-US" sz="2800" b="1" dirty="0"/>
              <a:t>回転部の有する各種産業機械製造業の省エネツール</a:t>
            </a:r>
            <a:endParaRPr kumimoji="1" lang="en-US" altLang="ja-JP" sz="2800" b="1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ja-JP" altLang="en-US" sz="2800" b="1" dirty="0"/>
              <a:t>製造業におけるツール、フランジ、ギアー、主軸等の回転部組み込み省エネツール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42FA4-3F19-46ED-B8FE-2F6D6816BBDA}"/>
              </a:ext>
            </a:extLst>
          </p:cNvPr>
          <p:cNvSpPr txBox="1"/>
          <p:nvPr/>
        </p:nvSpPr>
        <p:spPr>
          <a:xfrm>
            <a:off x="1653700" y="6650519"/>
            <a:ext cx="230201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製品の画像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6EA7AE3-3960-40D0-A010-DFA96F14AD30}"/>
              </a:ext>
            </a:extLst>
          </p:cNvPr>
          <p:cNvSpPr txBox="1"/>
          <p:nvPr/>
        </p:nvSpPr>
        <p:spPr>
          <a:xfrm>
            <a:off x="4617840" y="6636345"/>
            <a:ext cx="14089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71E3C58-C76D-4653-8865-E5FDE9437B94}"/>
              </a:ext>
            </a:extLst>
          </p:cNvPr>
          <p:cNvSpPr txBox="1"/>
          <p:nvPr/>
        </p:nvSpPr>
        <p:spPr>
          <a:xfrm>
            <a:off x="6675963" y="6650519"/>
            <a:ext cx="14089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C397AE4-238D-4CB1-BA6D-0D708B74FDA4}"/>
              </a:ext>
            </a:extLst>
          </p:cNvPr>
          <p:cNvSpPr txBox="1"/>
          <p:nvPr/>
        </p:nvSpPr>
        <p:spPr>
          <a:xfrm>
            <a:off x="8896346" y="6627749"/>
            <a:ext cx="14089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66D3082B-E7BD-4183-979C-66FF88D474DE}"/>
              </a:ext>
            </a:extLst>
          </p:cNvPr>
          <p:cNvSpPr/>
          <p:nvPr/>
        </p:nvSpPr>
        <p:spPr>
          <a:xfrm rot="16200000">
            <a:off x="6104718" y="6996449"/>
            <a:ext cx="537394" cy="356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8182400" y="7026777"/>
            <a:ext cx="513771" cy="319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6780293" y="7699364"/>
            <a:ext cx="28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製造フロー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25D74B0-AA1A-4AC8-0E9D-4D6E6E7B6C62}"/>
              </a:ext>
            </a:extLst>
          </p:cNvPr>
          <p:cNvSpPr txBox="1"/>
          <p:nvPr/>
        </p:nvSpPr>
        <p:spPr>
          <a:xfrm>
            <a:off x="1566195" y="8326677"/>
            <a:ext cx="27170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自動バランサー「零芯」</a:t>
            </a:r>
          </a:p>
        </p:txBody>
      </p:sp>
      <p:pic>
        <p:nvPicPr>
          <p:cNvPr id="2" name="図 1" descr="マルチ加工マシン　無料画像 に対する画像結果">
            <a:extLst>
              <a:ext uri="{FF2B5EF4-FFF2-40B4-BE49-F238E27FC236}">
                <a16:creationId xmlns:a16="http://schemas.microsoft.com/office/drawing/2014/main" id="{1FBC14C9-C001-8878-EE5D-07FF8505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18" y="6563067"/>
            <a:ext cx="1560420" cy="13939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マルチ加工マシニングマシン　無料画像 に対する画像結果">
            <a:extLst>
              <a:ext uri="{FF2B5EF4-FFF2-40B4-BE49-F238E27FC236}">
                <a16:creationId xmlns:a16="http://schemas.microsoft.com/office/drawing/2014/main" id="{3F19D261-B8C6-281E-7A02-30D8B188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48" y="6557131"/>
            <a:ext cx="1675067" cy="1420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 descr="組立ロボット 無料画像 に対する画像結果">
            <a:extLst>
              <a:ext uri="{FF2B5EF4-FFF2-40B4-BE49-F238E27FC236}">
                <a16:creationId xmlns:a16="http://schemas.microsoft.com/office/drawing/2014/main" id="{79FCCBB6-6478-9B55-471B-F9D564EF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98" y="6557131"/>
            <a:ext cx="1836507" cy="13712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FFCD78-CA14-1447-E828-95B7949335A4}"/>
              </a:ext>
            </a:extLst>
          </p:cNvPr>
          <p:cNvSpPr txBox="1"/>
          <p:nvPr/>
        </p:nvSpPr>
        <p:spPr>
          <a:xfrm>
            <a:off x="4472939" y="8009642"/>
            <a:ext cx="1786606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u="sng" dirty="0"/>
              <a:t>旋盤形マルチマシン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027A994-005E-A3EF-285C-3F79176C53DC}"/>
              </a:ext>
            </a:extLst>
          </p:cNvPr>
          <p:cNvSpPr txBox="1"/>
          <p:nvPr/>
        </p:nvSpPr>
        <p:spPr>
          <a:xfrm>
            <a:off x="6403784" y="7990656"/>
            <a:ext cx="2015538" cy="276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u="sng" dirty="0"/>
              <a:t>マシニング形マルチマシン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8964CB-1E51-483A-3F4A-1F62F14B0F0F}"/>
              </a:ext>
            </a:extLst>
          </p:cNvPr>
          <p:cNvSpPr txBox="1"/>
          <p:nvPr/>
        </p:nvSpPr>
        <p:spPr>
          <a:xfrm>
            <a:off x="8753075" y="7976200"/>
            <a:ext cx="1836507" cy="276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u="sng" dirty="0"/>
              <a:t>ロボットによる組立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145093F-7A8F-44D4-068B-7D0B743EE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9086" y="5913119"/>
            <a:ext cx="1981913" cy="2803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カーボンニュートラルにふさわしい無料写真 に対する画像結果">
            <a:extLst>
              <a:ext uri="{FF2B5EF4-FFF2-40B4-BE49-F238E27FC236}">
                <a16:creationId xmlns:a16="http://schemas.microsoft.com/office/drawing/2014/main" id="{44E0F135-3756-CA82-791E-E05AAB869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40" y="8969972"/>
            <a:ext cx="3180479" cy="22613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2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</Words>
  <Application>Microsoft Office PowerPoint</Application>
  <PresentationFormat>ユーザー設定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Arial</vt:lpstr>
      <vt:lpstr>Calibri</vt:lpstr>
      <vt:lpstr>Calibri Light</vt:lpstr>
      <vt:lpstr>Montserrat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2025-06-26T09:26:31Z</dcterms:created>
  <dcterms:modified xsi:type="dcterms:W3CDTF">2025-07-03T05:59:14Z</dcterms:modified>
</cp:coreProperties>
</file>