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62" r:id="rId2"/>
  </p:sldIdLst>
  <p:sldSz cx="10691813" cy="151193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33" d="100"/>
          <a:sy n="33" d="100"/>
        </p:scale>
        <p:origin x="2064" y="60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45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9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46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0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0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29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2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24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7F748-EFF0-4734-9030-9BE5DC16CAB2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44540-90EF-458D-BA84-DE2A6C49202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/>
              <a:t>おおさかカーボンニュートラルビジネスネットワーク会員企業</a:t>
            </a:r>
            <a:endParaRPr kumimoji="1" lang="ja-JP" altLang="en-US" sz="2400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15B290-6D51-40E9-9512-39B20C627EA0}"/>
              </a:ext>
            </a:extLst>
          </p:cNvPr>
          <p:cNvSpPr/>
          <p:nvPr/>
        </p:nvSpPr>
        <p:spPr>
          <a:xfrm>
            <a:off x="224047" y="601133"/>
            <a:ext cx="1412400" cy="178215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b="1" dirty="0"/>
              <a:t>CO2</a:t>
            </a:r>
          </a:p>
          <a:p>
            <a:pPr algn="ctr"/>
            <a:r>
              <a:rPr kumimoji="1" lang="ja-JP" altLang="en-US" sz="2800" b="1" dirty="0"/>
              <a:t>回収</a:t>
            </a:r>
            <a:endParaRPr kumimoji="1" lang="en-US" altLang="ja-JP" sz="28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63834D-B00F-43C8-985D-1A1C2D0BFB8E}"/>
              </a:ext>
            </a:extLst>
          </p:cNvPr>
          <p:cNvSpPr txBox="1"/>
          <p:nvPr/>
        </p:nvSpPr>
        <p:spPr>
          <a:xfrm>
            <a:off x="1817213" y="676906"/>
            <a:ext cx="870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ものづくりの</a:t>
            </a:r>
            <a:r>
              <a:rPr kumimoji="1" lang="en-US" altLang="ja-JP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GX</a:t>
            </a:r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に貢献する</a:t>
            </a:r>
            <a:r>
              <a:rPr kumimoji="1" lang="en-US" altLang="ja-JP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CO2</a:t>
            </a:r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アップサイクル素材「</a:t>
            </a:r>
            <a:r>
              <a:rPr kumimoji="1" lang="en-US" altLang="ja-JP" sz="4800" b="1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metacol</a:t>
            </a:r>
            <a:r>
              <a:rPr kumimoji="1" lang="en-US" altLang="ja-JP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™</a:t>
            </a:r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」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636FCA-5910-4E7F-BED1-902ED327F9CC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365A124-1A3E-40E1-BF72-B2E415DBDBB7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7461AB-D926-48BE-91A7-118A36BD532B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7FC27A-9BEF-4B35-A57D-7C75726647C4}"/>
              </a:ext>
            </a:extLst>
          </p:cNvPr>
          <p:cNvSpPr txBox="1"/>
          <p:nvPr/>
        </p:nvSpPr>
        <p:spPr>
          <a:xfrm>
            <a:off x="1384155" y="4263635"/>
            <a:ext cx="92297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+mn-ea"/>
              </a:rPr>
              <a:t>住友電工は、</a:t>
            </a:r>
            <a:r>
              <a:rPr lang="ja-JP" altLang="en-US" sz="2400" b="1" i="0" dirty="0">
                <a:effectLst/>
                <a:latin typeface="+mn-ea"/>
              </a:rPr>
              <a:t>カーボンニュートラルな未来社会の実現に向け、</a:t>
            </a:r>
            <a:r>
              <a:rPr lang="en-US" altLang="ja-JP" sz="2400" b="1" i="0" dirty="0">
                <a:effectLst/>
                <a:latin typeface="+mn-ea"/>
              </a:rPr>
              <a:t>CO</a:t>
            </a:r>
            <a:r>
              <a:rPr lang="en-US" altLang="ja-JP" sz="2400" b="1" i="0" baseline="-25000" dirty="0">
                <a:effectLst/>
                <a:latin typeface="+mn-ea"/>
              </a:rPr>
              <a:t>2</a:t>
            </a:r>
            <a:r>
              <a:rPr lang="ja-JP" altLang="en-US" sz="2400" b="1" i="0" dirty="0">
                <a:effectLst/>
                <a:latin typeface="+mn-ea"/>
              </a:rPr>
              <a:t>排出削減技術の革新に注力しています。</a:t>
            </a:r>
            <a:r>
              <a:rPr lang="en-US" altLang="ja-JP" sz="2400" b="1" i="0" dirty="0">
                <a:effectLst/>
                <a:latin typeface="+mn-ea"/>
              </a:rPr>
              <a:t>CO</a:t>
            </a:r>
            <a:r>
              <a:rPr lang="en-US" altLang="ja-JP" sz="2400" b="1" i="0" baseline="-25000" dirty="0">
                <a:effectLst/>
                <a:latin typeface="+mn-ea"/>
              </a:rPr>
              <a:t>2</a:t>
            </a:r>
            <a:r>
              <a:rPr lang="ja-JP" altLang="en-US" sz="2400" b="1" i="0" dirty="0">
                <a:effectLst/>
                <a:latin typeface="+mn-ea"/>
              </a:rPr>
              <a:t>の回収・利用によるグリーン・イノベーション（</a:t>
            </a:r>
            <a:r>
              <a:rPr lang="en-US" altLang="ja-JP" sz="2400" b="1" i="0" dirty="0">
                <a:effectLst/>
                <a:latin typeface="+mn-ea"/>
              </a:rPr>
              <a:t>GX</a:t>
            </a:r>
            <a:r>
              <a:rPr lang="ja-JP" altLang="en-US" sz="2400" b="1" i="0" dirty="0">
                <a:effectLst/>
                <a:latin typeface="+mn-ea"/>
              </a:rPr>
              <a:t>）の推進、金属や樹脂といった限りある資源の効率的な利用により、循環型社会を目指します。</a:t>
            </a:r>
            <a:endParaRPr kumimoji="1" lang="en-US" altLang="ja-JP" sz="2400" b="1" dirty="0">
              <a:solidFill>
                <a:srgbClr val="333333"/>
              </a:solidFill>
              <a:latin typeface="+mn-ea"/>
            </a:endParaRPr>
          </a:p>
          <a:p>
            <a:endParaRPr kumimoji="1" lang="en-US" altLang="ja-JP" sz="2400" b="1" dirty="0">
              <a:latin typeface="+mn-ea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459186A-78F0-4F10-8F81-744BCCAA2BB4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279C9B2-87B9-4ADB-A815-A22ECABFDB52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8ADCD66-071B-4168-8336-81C001AD3B40}"/>
              </a:ext>
            </a:extLst>
          </p:cNvPr>
          <p:cNvSpPr txBox="1"/>
          <p:nvPr/>
        </p:nvSpPr>
        <p:spPr>
          <a:xfrm>
            <a:off x="1463117" y="8954843"/>
            <a:ext cx="494623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金属を新たに原材料にすることで、その約</a:t>
            </a:r>
            <a:r>
              <a:rPr kumimoji="1" lang="en-US" altLang="ja-JP" sz="2800" b="1" dirty="0"/>
              <a:t>4</a:t>
            </a:r>
            <a:r>
              <a:rPr kumimoji="1" lang="ja-JP" altLang="en-US" sz="2800" b="1" dirty="0"/>
              <a:t>割が</a:t>
            </a:r>
            <a:r>
              <a:rPr kumimoji="1" lang="en-US" altLang="ja-JP" sz="2800" b="1" dirty="0"/>
              <a:t>CO2</a:t>
            </a:r>
            <a:r>
              <a:rPr kumimoji="1" lang="ja-JP" altLang="en-US" sz="2800" b="1" dirty="0"/>
              <a:t>でできた機能性素材の量産プロセスを世界で初めて開発。</a:t>
            </a:r>
            <a:r>
              <a:rPr kumimoji="1" lang="en-US" altLang="ja-JP" sz="2800" b="1" dirty="0"/>
              <a:t>CO2</a:t>
            </a:r>
            <a:r>
              <a:rPr kumimoji="1" lang="ja-JP" altLang="en-US" sz="2800" b="1" dirty="0"/>
              <a:t>の高付加価値用途の不足問題を解決し、</a:t>
            </a:r>
            <a:r>
              <a:rPr kumimoji="1" lang="en-US" altLang="ja-JP" sz="2800" b="1" dirty="0"/>
              <a:t>CO2</a:t>
            </a:r>
            <a:r>
              <a:rPr kumimoji="1" lang="ja-JP" altLang="en-US" sz="2800" b="1" dirty="0"/>
              <a:t>を活用しながら発展する社会を目指します。</a:t>
            </a: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C0BF7AA-2167-4541-87A6-607C263639BE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C934109-4DC7-4C1B-BBE4-2B7B6D93D14B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129DB4-7048-4CFE-8CC3-895E3271CC26}"/>
              </a:ext>
            </a:extLst>
          </p:cNvPr>
          <p:cNvSpPr txBox="1"/>
          <p:nvPr/>
        </p:nvSpPr>
        <p:spPr>
          <a:xfrm>
            <a:off x="1653700" y="2558593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住友電気工業株式会社</a:t>
            </a:r>
            <a:endParaRPr kumimoji="1" lang="en-US" altLang="ja-JP" sz="36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039EEE3-35F8-4B71-8962-E642A02257D2}"/>
              </a:ext>
            </a:extLst>
          </p:cNvPr>
          <p:cNvSpPr/>
          <p:nvPr/>
        </p:nvSpPr>
        <p:spPr>
          <a:xfrm>
            <a:off x="231143" y="3442182"/>
            <a:ext cx="3290858" cy="584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63592EF-D567-488F-A146-CD9C2C4AD6C6}"/>
              </a:ext>
            </a:extLst>
          </p:cNvPr>
          <p:cNvSpPr/>
          <p:nvPr/>
        </p:nvSpPr>
        <p:spPr>
          <a:xfrm>
            <a:off x="3522001" y="3426089"/>
            <a:ext cx="7009004" cy="575268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1EC5251-42A1-497F-AA9C-C80FBB0B566E}"/>
              </a:ext>
            </a:extLst>
          </p:cNvPr>
          <p:cNvSpPr txBox="1"/>
          <p:nvPr/>
        </p:nvSpPr>
        <p:spPr>
          <a:xfrm>
            <a:off x="3694072" y="3492842"/>
            <a:ext cx="6997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大阪市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5DB722F-FF24-443B-B6AB-FD787D3915D6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9ADCB95-D10C-4CAA-8E72-EAD2E2809CC7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515E507-29CF-46C9-A3F9-2FA025DD86CB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 dirty="0"/>
              <a:t>令和</a:t>
            </a:r>
            <a:r>
              <a:rPr kumimoji="1" lang="ja-JP" altLang="en-US" sz="2000"/>
              <a:t>８年８月１９日</a:t>
            </a:r>
            <a:r>
              <a:rPr kumimoji="1" lang="ja-JP" altLang="en-US" sz="2000" dirty="0"/>
              <a:t>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17C07BB-3F7F-4F91-9F34-638CB1CB0095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E8C738BC-C855-4226-BE06-7A889DD9448B}"/>
              </a:ext>
            </a:extLst>
          </p:cNvPr>
          <p:cNvSpPr/>
          <p:nvPr/>
        </p:nvSpPr>
        <p:spPr>
          <a:xfrm>
            <a:off x="6076729" y="12301835"/>
            <a:ext cx="4502371" cy="2443090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B5C7E81-478E-4B49-AF72-329C887E5BF7}"/>
              </a:ext>
            </a:extLst>
          </p:cNvPr>
          <p:cNvSpPr txBox="1"/>
          <p:nvPr/>
        </p:nvSpPr>
        <p:spPr>
          <a:xfrm>
            <a:off x="241298" y="12832378"/>
            <a:ext cx="55350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・事業者向け産業素材（環境配慮機能性添加剤、充填剤等）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・一般向け生活用品等（環境配慮ノベルティグッズや教材等）</a:t>
            </a:r>
            <a:endParaRPr kumimoji="1" lang="en-US" altLang="ja-JP" sz="28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94DCDAA-71A5-4A58-B9B5-6BCEB2DA03DD}"/>
              </a:ext>
            </a:extLst>
          </p:cNvPr>
          <p:cNvSpPr txBox="1"/>
          <p:nvPr/>
        </p:nvSpPr>
        <p:spPr>
          <a:xfrm>
            <a:off x="6076729" y="12969964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1CBE5F86-7816-48E8-8BEF-61233B92A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EEC8ABE-656F-43FD-B0D4-4BA45372F870}"/>
              </a:ext>
            </a:extLst>
          </p:cNvPr>
          <p:cNvSpPr txBox="1"/>
          <p:nvPr/>
        </p:nvSpPr>
        <p:spPr>
          <a:xfrm>
            <a:off x="5515792" y="8126671"/>
            <a:ext cx="2821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製造フロー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BF6EBB16-872C-4AF3-8A02-F40EAD622307}"/>
              </a:ext>
            </a:extLst>
          </p:cNvPr>
          <p:cNvSpPr txBox="1"/>
          <p:nvPr/>
        </p:nvSpPr>
        <p:spPr>
          <a:xfrm>
            <a:off x="7023310" y="9109579"/>
            <a:ext cx="3199681" cy="2585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カーボンニュートラルへの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貢献効果　</a:t>
            </a:r>
            <a:r>
              <a:rPr kumimoji="1" lang="en-US" altLang="ja-JP" dirty="0">
                <a:solidFill>
                  <a:schemeClr val="tx1"/>
                </a:solidFill>
              </a:rPr>
              <a:t>CO2</a:t>
            </a:r>
            <a:r>
              <a:rPr kumimoji="1" lang="ja-JP" altLang="en-US" dirty="0">
                <a:solidFill>
                  <a:schemeClr val="tx1"/>
                </a:solidFill>
              </a:rPr>
              <a:t>削減量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kumimoji="1" lang="en-US" altLang="ja-JP" dirty="0">
                <a:solidFill>
                  <a:schemeClr val="tx1"/>
                </a:solidFill>
              </a:rPr>
              <a:t>【</a:t>
            </a:r>
            <a:r>
              <a:rPr kumimoji="1" lang="ja-JP" altLang="en-US" dirty="0">
                <a:solidFill>
                  <a:schemeClr val="tx1"/>
                </a:solidFill>
              </a:rPr>
              <a:t>代替効果</a:t>
            </a:r>
            <a:r>
              <a:rPr kumimoji="1" lang="en-US" altLang="ja-JP" dirty="0">
                <a:solidFill>
                  <a:schemeClr val="tx1"/>
                </a:solidFill>
              </a:rPr>
              <a:t>】</a:t>
            </a:r>
          </a:p>
          <a:p>
            <a:r>
              <a:rPr kumimoji="1" lang="ja-JP" altLang="en-US" dirty="0">
                <a:solidFill>
                  <a:schemeClr val="tx1"/>
                </a:solidFill>
              </a:rPr>
              <a:t>樹脂を同素材に置き換えることで排出原単位は</a:t>
            </a:r>
            <a:r>
              <a:rPr kumimoji="1" lang="en-US" altLang="ja-JP" dirty="0">
                <a:solidFill>
                  <a:schemeClr val="tx1"/>
                </a:solidFill>
              </a:rPr>
              <a:t>1/5</a:t>
            </a:r>
            <a:r>
              <a:rPr kumimoji="1" lang="ja-JP" altLang="en-US" dirty="0">
                <a:solidFill>
                  <a:schemeClr val="tx1"/>
                </a:solidFill>
              </a:rPr>
              <a:t>になる。</a:t>
            </a:r>
            <a:r>
              <a:rPr kumimoji="1" lang="en-US" altLang="ja-JP" dirty="0">
                <a:solidFill>
                  <a:schemeClr val="tx1"/>
                </a:solidFill>
              </a:rPr>
              <a:t>【</a:t>
            </a:r>
            <a:r>
              <a:rPr kumimoji="1" lang="ja-JP" altLang="en-US" dirty="0">
                <a:solidFill>
                  <a:schemeClr val="tx1"/>
                </a:solidFill>
              </a:rPr>
              <a:t>貯蔵効果</a:t>
            </a:r>
            <a:r>
              <a:rPr kumimoji="1" lang="en-US" altLang="ja-JP" dirty="0">
                <a:solidFill>
                  <a:schemeClr val="tx1"/>
                </a:solidFill>
              </a:rPr>
              <a:t>】</a:t>
            </a:r>
          </a:p>
          <a:p>
            <a:r>
              <a:rPr kumimoji="1" lang="ja-JP" altLang="en-US" dirty="0">
                <a:solidFill>
                  <a:schemeClr val="tx1"/>
                </a:solidFill>
              </a:rPr>
              <a:t>建材や路盤材等に用いることで同素材の使用量の約</a:t>
            </a:r>
            <a:r>
              <a:rPr kumimoji="1" lang="en-US" altLang="ja-JP" dirty="0">
                <a:solidFill>
                  <a:schemeClr val="tx1"/>
                </a:solidFill>
              </a:rPr>
              <a:t>4</a:t>
            </a:r>
            <a:r>
              <a:rPr kumimoji="1" lang="ja-JP" altLang="en-US" dirty="0">
                <a:solidFill>
                  <a:schemeClr val="tx1"/>
                </a:solidFill>
              </a:rPr>
              <a:t>割の</a:t>
            </a:r>
            <a:r>
              <a:rPr kumimoji="1" lang="en-US" altLang="ja-JP" dirty="0">
                <a:solidFill>
                  <a:schemeClr val="tx1"/>
                </a:solidFill>
              </a:rPr>
              <a:t>CO2</a:t>
            </a:r>
            <a:r>
              <a:rPr kumimoji="1" lang="ja-JP" altLang="en-US" dirty="0">
                <a:solidFill>
                  <a:schemeClr val="tx1"/>
                </a:solidFill>
              </a:rPr>
              <a:t>を大気から隔離できる。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4D6FB14C-4789-4069-AF66-A56E28965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609" y="6233603"/>
            <a:ext cx="3267011" cy="2496371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BEA1950B-3744-4987-8737-327632F5D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0479" y="6431145"/>
            <a:ext cx="5610526" cy="202421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9381B519-4765-4BBA-B5FB-BBC238AC34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487" y="6783944"/>
            <a:ext cx="840196" cy="159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20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281</Words>
  <Application>Microsoft Office PowerPoint</Application>
  <PresentationFormat>ユーザー設定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2025-06-26T10:12:34Z</dcterms:created>
  <dcterms:modified xsi:type="dcterms:W3CDTF">2026-08-19T06:15:08Z</dcterms:modified>
</cp:coreProperties>
</file>