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6" r:id="rId2"/>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FF"/>
    <a:srgbClr val="FBA3FF"/>
    <a:srgbClr val="B70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57" autoAdjust="0"/>
    <p:restoredTop sz="94660"/>
  </p:normalViewPr>
  <p:slideViewPr>
    <p:cSldViewPr snapToGrid="0" showGuides="1">
      <p:cViewPr varScale="1">
        <p:scale>
          <a:sx n="35" d="100"/>
          <a:sy n="35" d="100"/>
        </p:scale>
        <p:origin x="2244" y="52"/>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2026/7/29</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植物由来プラスチック材料に活用した事務用品・ヘルスケア用品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株式会社上山製作所は１９５３</a:t>
            </a:r>
            <a:r>
              <a:rPr lang="ja-JP" altLang="en-US" sz="2400" b="1" i="0" dirty="0">
                <a:solidFill>
                  <a:srgbClr val="333333"/>
                </a:solidFill>
                <a:effectLst/>
                <a:latin typeface="Montserrat" panose="00000500000000000000" pitchFamily="2" charset="0"/>
              </a:rPr>
              <a:t>年の創業より熱可塑性樹脂を射出成形する方法で主に製品を生み出してきました。この技術を活かしてプラスチック環境問題に向き合い、既存品から少しずつ植物由来プラスチックへ素材転換を</a:t>
            </a:r>
            <a:r>
              <a:rPr lang="ja-JP" altLang="en-US" sz="2400" b="1" dirty="0">
                <a:solidFill>
                  <a:srgbClr val="333333"/>
                </a:solidFill>
                <a:latin typeface="Montserrat" panose="00000500000000000000" pitchFamily="2" charset="0"/>
              </a:rPr>
              <a:t>進めています。</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97642" y="9060140"/>
            <a:ext cx="9110888" cy="1938992"/>
          </a:xfrm>
          <a:prstGeom prst="rect">
            <a:avLst/>
          </a:prstGeom>
          <a:noFill/>
        </p:spPr>
        <p:txBody>
          <a:bodyPr wrap="square" rtlCol="0">
            <a:spAutoFit/>
          </a:bodyPr>
          <a:lstStyle/>
          <a:p>
            <a:r>
              <a:rPr kumimoji="1" lang="ja-JP" altLang="en-US" sz="2400" b="1" dirty="0"/>
              <a:t>セルロースナノファイバー強化バイオポリエチレン樹脂を材料に用いることで</a:t>
            </a:r>
            <a:r>
              <a:rPr kumimoji="1" lang="en-US" altLang="ja-JP" sz="2400" b="1" dirty="0"/>
              <a:t>CO2</a:t>
            </a:r>
            <a:r>
              <a:rPr kumimoji="1" lang="ja-JP" altLang="en-US" sz="2400" b="1" dirty="0"/>
              <a:t>排出量を製品ライフサイクル全体で</a:t>
            </a:r>
            <a:r>
              <a:rPr kumimoji="1" lang="en-US" altLang="ja-JP" sz="2400" b="1" dirty="0"/>
              <a:t>16.5</a:t>
            </a:r>
            <a:r>
              <a:rPr kumimoji="1" lang="ja-JP" altLang="en-US" sz="2400" b="1" dirty="0"/>
              <a:t>％削減した店舗事務用品を</a:t>
            </a:r>
            <a:r>
              <a:rPr kumimoji="1" lang="en-US" altLang="ja-JP" sz="2400" b="1" dirty="0"/>
              <a:t>2024</a:t>
            </a:r>
            <a:r>
              <a:rPr kumimoji="1" lang="ja-JP" altLang="en-US" sz="2400" b="1" dirty="0"/>
              <a:t>年</a:t>
            </a:r>
            <a:r>
              <a:rPr kumimoji="1" lang="en-US" altLang="ja-JP" sz="2400" b="1" dirty="0"/>
              <a:t>1</a:t>
            </a:r>
            <a:r>
              <a:rPr kumimoji="1" lang="ja-JP" altLang="en-US" sz="2400" b="1" dirty="0"/>
              <a:t>月より発売中。</a:t>
            </a:r>
            <a:endParaRPr kumimoji="1" lang="en-US" altLang="ja-JP" sz="2400" b="1" dirty="0"/>
          </a:p>
          <a:p>
            <a:r>
              <a:rPr kumimoji="1" lang="ja-JP" altLang="en-US" sz="2400" b="1" dirty="0"/>
              <a:t>更に素材を活かして介護問題などの社会課題を解決する商品など共に企画販売頂けるパートナー企業を探しております。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730831" cy="400110"/>
          </a:xfrm>
          <a:prstGeom prst="rect">
            <a:avLst/>
          </a:prstGeom>
          <a:noFill/>
        </p:spPr>
        <p:txBody>
          <a:bodyPr wrap="square" rtlCol="0">
            <a:spAutoFit/>
          </a:bodyPr>
          <a:lstStyle/>
          <a:p>
            <a:pPr algn="r"/>
            <a:r>
              <a:rPr kumimoji="1" lang="ja-JP" altLang="en-US" sz="2000" dirty="0"/>
              <a:t>令和８年７月３１日時点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24087" y="12987806"/>
            <a:ext cx="5722716" cy="1877437"/>
          </a:xfrm>
          <a:prstGeom prst="rect">
            <a:avLst/>
          </a:prstGeom>
          <a:noFill/>
        </p:spPr>
        <p:txBody>
          <a:bodyPr wrap="square" rtlCol="0">
            <a:spAutoFit/>
          </a:bodyPr>
          <a:lstStyle/>
          <a:p>
            <a:r>
              <a:rPr kumimoji="1" lang="ja-JP" altLang="en-US" sz="2900" b="1" dirty="0">
                <a:latin typeface="+mn-ea"/>
              </a:rPr>
              <a:t>介護施設などのバックヤード備品、</a:t>
            </a:r>
            <a:endParaRPr kumimoji="1" lang="en-US" altLang="ja-JP" sz="2900" b="1" dirty="0">
              <a:latin typeface="+mn-ea"/>
            </a:endParaRPr>
          </a:p>
          <a:p>
            <a:r>
              <a:rPr kumimoji="1" lang="ja-JP" altLang="en-US" sz="2900" b="1" dirty="0">
                <a:latin typeface="+mn-ea"/>
              </a:rPr>
              <a:t>病院や学校、店舗での配膳用品、</a:t>
            </a:r>
            <a:endParaRPr kumimoji="1" lang="en-US" altLang="ja-JP" sz="2900" b="1" dirty="0">
              <a:latin typeface="+mn-ea"/>
            </a:endParaRPr>
          </a:p>
          <a:p>
            <a:r>
              <a:rPr kumimoji="1" lang="ja-JP" altLang="en-US" sz="2900" b="1" dirty="0">
                <a:latin typeface="+mn-ea"/>
              </a:rPr>
              <a:t>店舗での陳列用トレイ等を</a:t>
            </a:r>
            <a:endParaRPr kumimoji="1" lang="en-US" altLang="ja-JP" sz="2900" b="1" dirty="0">
              <a:latin typeface="+mn-ea"/>
            </a:endParaRPr>
          </a:p>
          <a:p>
            <a:r>
              <a:rPr kumimoji="1" lang="ja-JP" altLang="en-US" sz="2900" b="1" dirty="0">
                <a:latin typeface="+mn-ea"/>
              </a:rPr>
              <a:t>お取扱いの卸販売商社・メーカー</a:t>
            </a:r>
            <a:endParaRPr kumimoji="1" lang="en-US" altLang="ja-JP" sz="2900" b="1" dirty="0">
              <a:latin typeface="+mn-ea"/>
            </a:endParaRP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45" name="テキスト ボックス 44">
            <a:extLst>
              <a:ext uri="{FF2B5EF4-FFF2-40B4-BE49-F238E27FC236}">
                <a16:creationId xmlns:a16="http://schemas.microsoft.com/office/drawing/2014/main" id="{E6EA7AE3-3960-40D0-A010-DFA96F14AD30}"/>
              </a:ext>
            </a:extLst>
          </p:cNvPr>
          <p:cNvSpPr txBox="1"/>
          <p:nvPr/>
        </p:nvSpPr>
        <p:spPr>
          <a:xfrm>
            <a:off x="4426887" y="11176237"/>
            <a:ext cx="1408919" cy="830997"/>
          </a:xfrm>
          <a:prstGeom prst="rect">
            <a:avLst/>
          </a:prstGeom>
        </p:spPr>
        <p:style>
          <a:lnRef idx="2">
            <a:schemeClr val="dk1"/>
          </a:lnRef>
          <a:fillRef idx="1">
            <a:schemeClr val="lt1"/>
          </a:fillRef>
          <a:effectRef idx="0">
            <a:schemeClr val="dk1"/>
          </a:effectRef>
          <a:fontRef idx="minor">
            <a:schemeClr val="dk1"/>
          </a:fontRef>
        </p:style>
        <p:txBody>
          <a:bodyPr wrap="square" rtlCol="0" anchor="b">
            <a:spAutoFit/>
          </a:bodyPr>
          <a:lstStyle/>
          <a:p>
            <a:pPr algn="ctr"/>
            <a:r>
              <a:rPr kumimoji="1" lang="ja-JP" altLang="en-US" sz="2400" dirty="0">
                <a:solidFill>
                  <a:schemeClr val="tx1"/>
                </a:solidFill>
                <a:latin typeface="+mn-ea"/>
              </a:rPr>
              <a:t>成形金型</a:t>
            </a:r>
            <a:endParaRPr kumimoji="1" lang="en-US" altLang="ja-JP" sz="2400" dirty="0">
              <a:solidFill>
                <a:schemeClr val="tx1"/>
              </a:solidFill>
              <a:latin typeface="+mn-ea"/>
            </a:endParaRPr>
          </a:p>
          <a:p>
            <a:pPr algn="ctr"/>
            <a:r>
              <a:rPr kumimoji="1" lang="ja-JP" altLang="en-US" sz="2400" dirty="0">
                <a:solidFill>
                  <a:schemeClr val="tx1"/>
                </a:solidFill>
                <a:latin typeface="+mn-ea"/>
              </a:rPr>
              <a:t>事前調整</a:t>
            </a:r>
            <a:endParaRPr kumimoji="1" lang="en-US" altLang="ja-JP" sz="2400" dirty="0">
              <a:solidFill>
                <a:schemeClr val="tx1"/>
              </a:solidFill>
              <a:latin typeface="+mn-ea"/>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484504" y="11194762"/>
            <a:ext cx="140891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2400" dirty="0">
                <a:solidFill>
                  <a:schemeClr val="tx1"/>
                </a:solidFill>
              </a:rPr>
              <a:t>材料調整</a:t>
            </a:r>
            <a:endParaRPr kumimoji="1" lang="en-US" altLang="ja-JP" sz="2400" dirty="0">
              <a:solidFill>
                <a:schemeClr val="tx1"/>
              </a:solidFill>
            </a:endParaRPr>
          </a:p>
          <a:p>
            <a:r>
              <a:rPr kumimoji="1" lang="ja-JP" altLang="en-US" sz="2400" dirty="0">
                <a:solidFill>
                  <a:schemeClr val="tx1"/>
                </a:solidFill>
              </a:rPr>
              <a:t>・着色</a:t>
            </a:r>
            <a:endParaRPr kumimoji="1" lang="en-US" altLang="ja-JP" sz="2400"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633984" y="11194762"/>
            <a:ext cx="140891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2400" dirty="0">
                <a:solidFill>
                  <a:schemeClr val="tx1"/>
                </a:solidFill>
              </a:rPr>
              <a:t>射出成形</a:t>
            </a:r>
            <a:endParaRPr kumimoji="1" lang="en-US" altLang="ja-JP" sz="2400" dirty="0">
              <a:solidFill>
                <a:schemeClr val="tx1"/>
              </a:solidFill>
            </a:endParaRPr>
          </a:p>
          <a:p>
            <a:r>
              <a:rPr kumimoji="1" lang="ja-JP" altLang="en-US" sz="2400" dirty="0">
                <a:solidFill>
                  <a:schemeClr val="tx1"/>
                </a:solidFill>
              </a:rPr>
              <a:t>・組立等</a:t>
            </a:r>
            <a:endParaRPr kumimoji="1" lang="en-US" altLang="ja-JP" sz="2400"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5802138" y="11368364"/>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7911631" y="11384610"/>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1849058" y="11371022"/>
            <a:ext cx="2536604" cy="584775"/>
          </a:xfrm>
          <a:prstGeom prst="rect">
            <a:avLst/>
          </a:prstGeom>
          <a:noFill/>
        </p:spPr>
        <p:txBody>
          <a:bodyPr wrap="square" rtlCol="0">
            <a:spAutoFit/>
          </a:bodyPr>
          <a:lstStyle/>
          <a:p>
            <a:r>
              <a:rPr kumimoji="1" lang="ja-JP" altLang="en-US" sz="3200" dirty="0"/>
              <a:t>製造フロー</a:t>
            </a:r>
          </a:p>
        </p:txBody>
      </p:sp>
      <p:sp>
        <p:nvSpPr>
          <p:cNvPr id="12" name="テキスト ボックス 11">
            <a:extLst>
              <a:ext uri="{FF2B5EF4-FFF2-40B4-BE49-F238E27FC236}">
                <a16:creationId xmlns:a16="http://schemas.microsoft.com/office/drawing/2014/main" id="{BA49A5A8-2BED-5339-49CF-A04F7F634F8E}"/>
              </a:ext>
            </a:extLst>
          </p:cNvPr>
          <p:cNvSpPr txBox="1"/>
          <p:nvPr/>
        </p:nvSpPr>
        <p:spPr>
          <a:xfrm>
            <a:off x="3292724" y="2670527"/>
            <a:ext cx="5412658" cy="646331"/>
          </a:xfrm>
          <a:prstGeom prst="rect">
            <a:avLst/>
          </a:prstGeom>
          <a:noFill/>
        </p:spPr>
        <p:txBody>
          <a:bodyPr wrap="square">
            <a:spAutoFit/>
          </a:bodyPr>
          <a:lstStyle/>
          <a:p>
            <a:pPr algn="ctr"/>
            <a:r>
              <a:rPr kumimoji="1" lang="ja-JP" altLang="en-US" sz="3600" b="1" dirty="0"/>
              <a:t>株式会社　上山製作所</a:t>
            </a:r>
            <a:endParaRPr kumimoji="1" lang="en-US" altLang="ja-JP" sz="3600" b="1" dirty="0"/>
          </a:p>
        </p:txBody>
      </p:sp>
      <p:sp>
        <p:nvSpPr>
          <p:cNvPr id="14" name="テキスト ボックス 13">
            <a:extLst>
              <a:ext uri="{FF2B5EF4-FFF2-40B4-BE49-F238E27FC236}">
                <a16:creationId xmlns:a16="http://schemas.microsoft.com/office/drawing/2014/main" id="{0E309681-08BB-1CE0-6F48-CFF3E9299EC9}"/>
              </a:ext>
            </a:extLst>
          </p:cNvPr>
          <p:cNvSpPr txBox="1"/>
          <p:nvPr/>
        </p:nvSpPr>
        <p:spPr>
          <a:xfrm>
            <a:off x="3517092" y="3492842"/>
            <a:ext cx="6997741" cy="461665"/>
          </a:xfrm>
          <a:prstGeom prst="rect">
            <a:avLst/>
          </a:prstGeom>
          <a:noFill/>
        </p:spPr>
        <p:txBody>
          <a:bodyPr wrap="square" rtlCol="0">
            <a:spAutoFit/>
          </a:bodyPr>
          <a:lstStyle/>
          <a:p>
            <a:pPr algn="ctr"/>
            <a:r>
              <a:rPr kumimoji="1" lang="ja-JP" altLang="en-US" sz="2400" b="1" dirty="0"/>
              <a:t>東大阪市　菱江　</a:t>
            </a:r>
            <a:endParaRPr kumimoji="1" lang="en-US" altLang="ja-JP" sz="2400" b="1" dirty="0"/>
          </a:p>
        </p:txBody>
      </p:sp>
      <p:pic>
        <p:nvPicPr>
          <p:cNvPr id="13" name="図 12">
            <a:extLst>
              <a:ext uri="{FF2B5EF4-FFF2-40B4-BE49-F238E27FC236}">
                <a16:creationId xmlns:a16="http://schemas.microsoft.com/office/drawing/2014/main" id="{AFD4118F-E811-D0F3-A910-030BE4CAC502}"/>
              </a:ext>
            </a:extLst>
          </p:cNvPr>
          <p:cNvPicPr>
            <a:picLocks noChangeAspect="1"/>
          </p:cNvPicPr>
          <p:nvPr/>
        </p:nvPicPr>
        <p:blipFill>
          <a:blip r:embed="rId3"/>
          <a:stretch>
            <a:fillRect/>
          </a:stretch>
        </p:blipFill>
        <p:spPr>
          <a:xfrm>
            <a:off x="1384155" y="6178264"/>
            <a:ext cx="5874575" cy="2606668"/>
          </a:xfrm>
          <a:prstGeom prst="rect">
            <a:avLst/>
          </a:prstGeom>
        </p:spPr>
      </p:pic>
      <p:grpSp>
        <p:nvGrpSpPr>
          <p:cNvPr id="22" name="Group 4">
            <a:extLst>
              <a:ext uri="{FF2B5EF4-FFF2-40B4-BE49-F238E27FC236}">
                <a16:creationId xmlns:a16="http://schemas.microsoft.com/office/drawing/2014/main" id="{B092ABFB-DB87-860A-ACEB-B85ABA04A9EA}"/>
              </a:ext>
            </a:extLst>
          </p:cNvPr>
          <p:cNvGrpSpPr>
            <a:grpSpLocks noChangeAspect="1"/>
          </p:cNvGrpSpPr>
          <p:nvPr/>
        </p:nvGrpSpPr>
        <p:grpSpPr bwMode="auto">
          <a:xfrm>
            <a:off x="7199760" y="6160830"/>
            <a:ext cx="2913947" cy="1272781"/>
            <a:chOff x="4591" y="3918"/>
            <a:chExt cx="1946" cy="850"/>
          </a:xfrm>
        </p:grpSpPr>
        <p:pic>
          <p:nvPicPr>
            <p:cNvPr id="1029" name="Picture 5">
              <a:extLst>
                <a:ext uri="{FF2B5EF4-FFF2-40B4-BE49-F238E27FC236}">
                  <a16:creationId xmlns:a16="http://schemas.microsoft.com/office/drawing/2014/main" id="{02DDDEAF-C626-E3BB-0046-4E78643492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
            <a:stretch>
              <a:fillRect/>
            </a:stretch>
          </p:blipFill>
          <p:spPr bwMode="auto">
            <a:xfrm>
              <a:off x="4739" y="3918"/>
              <a:ext cx="1798"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AutoShape 3">
              <a:extLst>
                <a:ext uri="{FF2B5EF4-FFF2-40B4-BE49-F238E27FC236}">
                  <a16:creationId xmlns:a16="http://schemas.microsoft.com/office/drawing/2014/main" id="{188F64CB-6923-EBB2-993F-53BD17C424BD}"/>
                </a:ext>
              </a:extLst>
            </p:cNvPr>
            <p:cNvSpPr>
              <a:spLocks noChangeAspect="1" noChangeArrowheads="1" noTextEdit="1"/>
            </p:cNvSpPr>
            <p:nvPr/>
          </p:nvSpPr>
          <p:spPr bwMode="auto">
            <a:xfrm>
              <a:off x="4591" y="3918"/>
              <a:ext cx="1946" cy="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pic>
        <p:nvPicPr>
          <p:cNvPr id="18" name="図 17">
            <a:extLst>
              <a:ext uri="{FF2B5EF4-FFF2-40B4-BE49-F238E27FC236}">
                <a16:creationId xmlns:a16="http://schemas.microsoft.com/office/drawing/2014/main" id="{3690DBE8-E175-B1A5-2298-2C8D0C5A1F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7435418" y="7175868"/>
            <a:ext cx="2884702" cy="1570720"/>
          </a:xfrm>
          <a:prstGeom prst="rect">
            <a:avLst/>
          </a:prstGeom>
        </p:spPr>
      </p:pic>
    </p:spTree>
    <p:extLst>
      <p:ext uri="{BB962C8B-B14F-4D97-AF65-F5344CB8AC3E}">
        <p14:creationId xmlns:p14="http://schemas.microsoft.com/office/powerpoint/2010/main" val="132539887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241</Words>
  <Application>Microsoft Office PowerPoint</Application>
  <PresentationFormat>ユーザー設定</PresentationFormat>
  <Paragraphs>36</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Arial</vt:lpstr>
      <vt:lpstr>Calibri</vt:lpstr>
      <vt:lpstr>Calibri Light</vt:lpstr>
      <vt:lpstr>Montserrat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2026-07-29T00:12:49Z</dcterms:created>
  <dcterms:modified xsi:type="dcterms:W3CDTF">2026-07-29T00:12:53Z</dcterms:modified>
</cp:coreProperties>
</file>