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0" r:id="rId2"/>
  </p:sldIdLst>
  <p:sldSz cx="10691813" cy="1511935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37" d="100"/>
          <a:sy n="37" d="100"/>
        </p:scale>
        <p:origin x="1924"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a:t>おおさかカーボンニュートラルビジネスネットワーク会員企業</a:t>
            </a:r>
            <a:endParaRPr kumimoji="1" lang="ja-JP" altLang="en-US" sz="2400" dirty="0"/>
          </a:p>
        </p:txBody>
      </p:sp>
      <p:sp>
        <p:nvSpPr>
          <p:cNvPr id="5" name="正方形/長方形 4">
            <a:extLst>
              <a:ext uri="{FF2B5EF4-FFF2-40B4-BE49-F238E27FC236}">
                <a16:creationId xmlns:a16="http://schemas.microsoft.com/office/drawing/2014/main" id="{A115B290-6D51-40E9-9512-39B20C627EA0}"/>
              </a:ext>
            </a:extLst>
          </p:cNvPr>
          <p:cNvSpPr/>
          <p:nvPr/>
        </p:nvSpPr>
        <p:spPr>
          <a:xfrm>
            <a:off x="241300" y="601132"/>
            <a:ext cx="1412400" cy="177614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水素</a:t>
            </a:r>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817213" y="676906"/>
            <a:ext cx="8702528"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廃アルミを原料とした</a:t>
            </a:r>
            <a:endParaRPr kumimoji="1" lang="en-US" altLang="ja-JP" sz="4800" b="1" dirty="0">
              <a:latin typeface="Meiryo UI" panose="020B0604030504040204" pitchFamily="50" charset="-128"/>
              <a:ea typeface="Meiryo UI" panose="020B0604030504040204" pitchFamily="50" charset="-128"/>
            </a:endParaRPr>
          </a:p>
          <a:p>
            <a:pPr algn="ctr"/>
            <a:r>
              <a:rPr kumimoji="1" lang="ja-JP" altLang="en-US" sz="4800" b="1" dirty="0">
                <a:latin typeface="Meiryo UI" panose="020B0604030504040204" pitchFamily="50" charset="-128"/>
                <a:ea typeface="Meiryo UI" panose="020B0604030504040204" pitchFamily="50" charset="-128"/>
              </a:rPr>
              <a:t>グリーン水素製造技術</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54638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29255"/>
            <a:ext cx="10337800" cy="1546386"/>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686321"/>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84155" y="4263635"/>
            <a:ext cx="9229796" cy="1569660"/>
          </a:xfrm>
          <a:prstGeom prst="rect">
            <a:avLst/>
          </a:prstGeom>
          <a:noFill/>
        </p:spPr>
        <p:txBody>
          <a:bodyPr wrap="square" rtlCol="0">
            <a:spAutoFit/>
          </a:bodyPr>
          <a:lstStyle/>
          <a:p>
            <a:r>
              <a:rPr kumimoji="1" lang="ja-JP" altLang="en-US" sz="2400" b="1" dirty="0"/>
              <a:t>アルハイテック㈱は、</a:t>
            </a:r>
            <a:r>
              <a:rPr lang="ja-JP" altLang="en-US" sz="2400" b="1" i="0" dirty="0">
                <a:effectLst/>
                <a:latin typeface="Montserrat" panose="00000500000000000000" pitchFamily="2" charset="0"/>
              </a:rPr>
              <a:t>廃アルミを含む資源から水素エネルギーや水酸化アルミニウムなどの資源を取り出す技術を開発しました。この技術を活かし脱炭素社会の実現に貢献します。</a:t>
            </a:r>
            <a:endParaRPr kumimoji="1" lang="en-US" altLang="ja-JP" sz="2400" b="1" dirty="0">
              <a:solidFill>
                <a:srgbClr val="333333"/>
              </a:solidFill>
              <a:latin typeface="Montserrat" panose="00000500000000000000" pitchFamily="2" charset="0"/>
            </a:endParaRPr>
          </a:p>
          <a:p>
            <a:endParaRPr kumimoji="1" lang="en-US" altLang="ja-JP" sz="2400" b="1" dirty="0"/>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5833295"/>
            <a:ext cx="1085773" cy="635979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5807363"/>
            <a:ext cx="10337800" cy="6387026"/>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463117" y="8954843"/>
            <a:ext cx="4946232" cy="3108543"/>
          </a:xfrm>
          <a:prstGeom prst="rect">
            <a:avLst/>
          </a:prstGeom>
          <a:noFill/>
        </p:spPr>
        <p:txBody>
          <a:bodyPr wrap="square" rtlCol="0">
            <a:spAutoFit/>
          </a:bodyPr>
          <a:lstStyle/>
          <a:p>
            <a:r>
              <a:rPr kumimoji="1" lang="ja-JP" altLang="en-US" sz="2800" b="1" dirty="0"/>
              <a:t>独自開発のリサイクル技術により、廃アルミを使って水から水素を取り出し、副産物として水酸化アルミニウムを作り出します。アルミ水素による持続可能な水素エネルギー社会の構築を目指します。</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625795"/>
            <a:ext cx="8887462" cy="646331"/>
          </a:xfrm>
          <a:prstGeom prst="rect">
            <a:avLst/>
          </a:prstGeom>
          <a:noFill/>
        </p:spPr>
        <p:txBody>
          <a:bodyPr wrap="square" rtlCol="0">
            <a:spAutoFit/>
          </a:bodyPr>
          <a:lstStyle/>
          <a:p>
            <a:pPr algn="ctr"/>
            <a:r>
              <a:rPr kumimoji="1" lang="ja-JP" altLang="en-US" sz="3600" b="1" dirty="0"/>
              <a:t>アルハイテック株式会社</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60500"/>
            <a:ext cx="3290858" cy="58477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77566"/>
            <a:ext cx="7009004" cy="52379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550627"/>
            <a:ext cx="6997741" cy="461665"/>
          </a:xfrm>
          <a:prstGeom prst="rect">
            <a:avLst/>
          </a:prstGeom>
          <a:noFill/>
        </p:spPr>
        <p:txBody>
          <a:bodyPr wrap="square" rtlCol="0">
            <a:spAutoFit/>
          </a:bodyPr>
          <a:lstStyle/>
          <a:p>
            <a:pPr algn="ctr"/>
            <a:r>
              <a:rPr kumimoji="1" lang="ja-JP" altLang="en-US" sz="2400" b="1" dirty="0"/>
              <a:t>富山県高岡市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dirty="0"/>
              <a:t>令和７年４月２８日時点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41298" y="12832378"/>
            <a:ext cx="5535033" cy="1815882"/>
          </a:xfrm>
          <a:prstGeom prst="rect">
            <a:avLst/>
          </a:prstGeom>
          <a:noFill/>
        </p:spPr>
        <p:txBody>
          <a:bodyPr wrap="square" rtlCol="0">
            <a:spAutoFit/>
          </a:bodyPr>
          <a:lstStyle/>
          <a:p>
            <a:r>
              <a:rPr kumimoji="1" lang="ja-JP" altLang="en-US" sz="2800" b="1" dirty="0"/>
              <a:t>・廃アルミを排出する企業様の敷地内において水素をオンサイト製造し、水素エネルギーを工場の動力源として活用します。</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sp>
        <p:nvSpPr>
          <p:cNvPr id="3" name="テキスト ボックス 2">
            <a:extLst>
              <a:ext uri="{FF2B5EF4-FFF2-40B4-BE49-F238E27FC236}">
                <a16:creationId xmlns:a16="http://schemas.microsoft.com/office/drawing/2014/main" id="{83D42FA4-3F19-46ED-B8FE-2F6D6816BBDA}"/>
              </a:ext>
            </a:extLst>
          </p:cNvPr>
          <p:cNvSpPr txBox="1"/>
          <p:nvPr/>
        </p:nvSpPr>
        <p:spPr>
          <a:xfrm>
            <a:off x="1653700" y="6977471"/>
            <a:ext cx="3070369" cy="175432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rtlCol="0">
            <a:spAutoFit/>
          </a:bodyPr>
          <a:lstStyle/>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pPr algn="ctr"/>
            <a:r>
              <a:rPr kumimoji="1" lang="ja-JP" altLang="en-US" dirty="0">
                <a:solidFill>
                  <a:schemeClr val="tx1"/>
                </a:solidFill>
              </a:rPr>
              <a:t>定置型水素製造装置</a:t>
            </a:r>
          </a:p>
        </p:txBody>
      </p:sp>
      <p:sp>
        <p:nvSpPr>
          <p:cNvPr id="52" name="テキスト ボックス 51">
            <a:extLst>
              <a:ext uri="{FF2B5EF4-FFF2-40B4-BE49-F238E27FC236}">
                <a16:creationId xmlns:a16="http://schemas.microsoft.com/office/drawing/2014/main" id="{BF6EBB16-872C-4AF3-8A02-F40EAD622307}"/>
              </a:ext>
            </a:extLst>
          </p:cNvPr>
          <p:cNvSpPr txBox="1"/>
          <p:nvPr/>
        </p:nvSpPr>
        <p:spPr>
          <a:xfrm>
            <a:off x="7023310" y="9109579"/>
            <a:ext cx="3199681"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kumimoji="1" lang="en-US" altLang="ja-JP" dirty="0">
              <a:solidFill>
                <a:schemeClr val="tx1"/>
              </a:solidFill>
            </a:endParaRPr>
          </a:p>
          <a:p>
            <a:r>
              <a:rPr kumimoji="1" lang="ja-JP" altLang="en-US" dirty="0">
                <a:solidFill>
                  <a:schemeClr val="tx1"/>
                </a:solidFill>
              </a:rPr>
              <a:t>アルミ切粉を水素と水酸化アルミの原料にする場合、従来技術の水素製造および水酸化アルミ製造と比較すると、約</a:t>
            </a:r>
            <a:r>
              <a:rPr kumimoji="1" lang="en-US" altLang="ja-JP" dirty="0">
                <a:solidFill>
                  <a:schemeClr val="tx1"/>
                </a:solidFill>
              </a:rPr>
              <a:t>91</a:t>
            </a:r>
            <a:r>
              <a:rPr kumimoji="1" lang="ja-JP" altLang="en-US" dirty="0">
                <a:solidFill>
                  <a:schemeClr val="tx1"/>
                </a:solidFill>
              </a:rPr>
              <a:t>％の</a:t>
            </a:r>
            <a:r>
              <a:rPr kumimoji="1" lang="en-US" altLang="ja-JP" dirty="0">
                <a:solidFill>
                  <a:schemeClr val="tx1"/>
                </a:solidFill>
              </a:rPr>
              <a:t>CO2</a:t>
            </a:r>
            <a:r>
              <a:rPr kumimoji="1" lang="ja-JP" altLang="en-US" dirty="0">
                <a:solidFill>
                  <a:schemeClr val="tx1"/>
                </a:solidFill>
              </a:rPr>
              <a:t>削減となります。</a:t>
            </a:r>
            <a:endParaRPr kumimoji="1" lang="en-US" altLang="ja-JP" dirty="0">
              <a:solidFill>
                <a:schemeClr val="tx1"/>
              </a:solidFill>
            </a:endParaRPr>
          </a:p>
          <a:p>
            <a:r>
              <a:rPr kumimoji="1" lang="ja-JP" altLang="en-US" dirty="0">
                <a:solidFill>
                  <a:schemeClr val="tx1"/>
                </a:solidFill>
              </a:rPr>
              <a:t>また、アルミ切粉を二次地金に戻す場合と比較した場合は、約</a:t>
            </a:r>
            <a:r>
              <a:rPr kumimoji="1" lang="en-US" altLang="ja-JP" dirty="0">
                <a:solidFill>
                  <a:schemeClr val="tx1"/>
                </a:solidFill>
              </a:rPr>
              <a:t>21</a:t>
            </a:r>
            <a:r>
              <a:rPr kumimoji="1" lang="ja-JP" altLang="en-US" dirty="0">
                <a:solidFill>
                  <a:schemeClr val="tx1"/>
                </a:solidFill>
              </a:rPr>
              <a:t>％の</a:t>
            </a:r>
            <a:r>
              <a:rPr kumimoji="1" lang="en-US" altLang="ja-JP" dirty="0">
                <a:solidFill>
                  <a:schemeClr val="tx1"/>
                </a:solidFill>
              </a:rPr>
              <a:t>CO2</a:t>
            </a:r>
            <a:r>
              <a:rPr kumimoji="1" lang="ja-JP" altLang="en-US" dirty="0">
                <a:solidFill>
                  <a:schemeClr val="tx1"/>
                </a:solidFill>
              </a:rPr>
              <a:t>削減となります。</a:t>
            </a:r>
            <a:endParaRPr kumimoji="1" lang="en-US" altLang="ja-JP" dirty="0">
              <a:solidFill>
                <a:schemeClr val="tx1"/>
              </a:solidFill>
            </a:endParaRPr>
          </a:p>
          <a:p>
            <a:endParaRPr kumimoji="1" lang="ja-JP" altLang="en-US" dirty="0">
              <a:solidFill>
                <a:schemeClr val="tx1"/>
              </a:solidFill>
            </a:endParaRPr>
          </a:p>
        </p:txBody>
      </p:sp>
      <p:pic>
        <p:nvPicPr>
          <p:cNvPr id="2" name="図 1">
            <a:extLst>
              <a:ext uri="{FF2B5EF4-FFF2-40B4-BE49-F238E27FC236}">
                <a16:creationId xmlns:a16="http://schemas.microsoft.com/office/drawing/2014/main" id="{7BB602E4-3DB5-9BD5-794B-46F697B99AD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2124" y="6185213"/>
            <a:ext cx="2802405" cy="2101801"/>
          </a:xfrm>
          <a:prstGeom prst="rect">
            <a:avLst/>
          </a:prstGeom>
        </p:spPr>
      </p:pic>
      <p:grpSp>
        <p:nvGrpSpPr>
          <p:cNvPr id="23" name="グループ化 22">
            <a:extLst>
              <a:ext uri="{FF2B5EF4-FFF2-40B4-BE49-F238E27FC236}">
                <a16:creationId xmlns:a16="http://schemas.microsoft.com/office/drawing/2014/main" id="{81B6CD47-7ED3-9C6E-3EFC-AA3C46991DF4}"/>
              </a:ext>
            </a:extLst>
          </p:cNvPr>
          <p:cNvGrpSpPr/>
          <p:nvPr/>
        </p:nvGrpSpPr>
        <p:grpSpPr>
          <a:xfrm>
            <a:off x="5410200" y="6164507"/>
            <a:ext cx="1550824" cy="2038103"/>
            <a:chOff x="2659547" y="1625405"/>
            <a:chExt cx="2434132" cy="4680754"/>
          </a:xfrm>
        </p:grpSpPr>
        <p:sp>
          <p:nvSpPr>
            <p:cNvPr id="24" name="正方形/長方形 23">
              <a:extLst>
                <a:ext uri="{FF2B5EF4-FFF2-40B4-BE49-F238E27FC236}">
                  <a16:creationId xmlns:a16="http://schemas.microsoft.com/office/drawing/2014/main" id="{92A1EB78-1B7D-B00E-A657-F6CF5A8CD7E3}"/>
                </a:ext>
              </a:extLst>
            </p:cNvPr>
            <p:cNvSpPr/>
            <p:nvPr/>
          </p:nvSpPr>
          <p:spPr>
            <a:xfrm>
              <a:off x="2659547" y="1625405"/>
              <a:ext cx="2406782" cy="4680754"/>
            </a:xfrm>
            <a:prstGeom prst="rect">
              <a:avLst/>
            </a:prstGeom>
            <a:noFill/>
            <a:ln w="22225">
              <a:solidFill>
                <a:srgbClr val="A0A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1A0BE41C-38BD-6B97-D281-42364FF00357}"/>
                </a:ext>
              </a:extLst>
            </p:cNvPr>
            <p:cNvSpPr/>
            <p:nvPr/>
          </p:nvSpPr>
          <p:spPr>
            <a:xfrm>
              <a:off x="2686897" y="1648918"/>
              <a:ext cx="2406782" cy="916280"/>
            </a:xfrm>
            <a:prstGeom prst="rect">
              <a:avLst/>
            </a:prstGeom>
            <a:solidFill>
              <a:srgbClr val="A0A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投入物</a:t>
              </a:r>
              <a:endParaRPr kumimoji="1" lang="ja-JP" altLang="en-US" b="1" dirty="0"/>
            </a:p>
          </p:txBody>
        </p:sp>
        <p:sp>
          <p:nvSpPr>
            <p:cNvPr id="26" name="テキスト ボックス 25">
              <a:extLst>
                <a:ext uri="{FF2B5EF4-FFF2-40B4-BE49-F238E27FC236}">
                  <a16:creationId xmlns:a16="http://schemas.microsoft.com/office/drawing/2014/main" id="{81276B84-E142-2E8A-F17A-7CF658D60F7E}"/>
                </a:ext>
              </a:extLst>
            </p:cNvPr>
            <p:cNvSpPr txBox="1"/>
            <p:nvPr/>
          </p:nvSpPr>
          <p:spPr>
            <a:xfrm>
              <a:off x="2791623" y="2570615"/>
              <a:ext cx="2142628" cy="1088475"/>
            </a:xfrm>
            <a:prstGeom prst="rect">
              <a:avLst/>
            </a:prstGeom>
            <a:noFill/>
          </p:spPr>
          <p:txBody>
            <a:bodyPr wrap="square" rtlCol="0">
              <a:spAutoFit/>
            </a:bodyPr>
            <a:lstStyle/>
            <a:p>
              <a:pPr algn="ctr"/>
              <a:r>
                <a:rPr kumimoji="1" lang="ja-JP" altLang="en-US" sz="1400" b="1" dirty="0">
                  <a:solidFill>
                    <a:srgbClr val="7F7F7F"/>
                  </a:solidFill>
                </a:rPr>
                <a:t>アルミ合金</a:t>
              </a:r>
              <a:endParaRPr kumimoji="1" lang="en-US" altLang="ja-JP" sz="1400" b="1" dirty="0">
                <a:solidFill>
                  <a:srgbClr val="7F7F7F"/>
                </a:solidFill>
              </a:endParaRPr>
            </a:p>
            <a:p>
              <a:pPr algn="ctr"/>
              <a:r>
                <a:rPr lang="ja-JP" altLang="en-US" sz="1400" b="1" dirty="0">
                  <a:solidFill>
                    <a:srgbClr val="7F7F7F"/>
                  </a:solidFill>
                </a:rPr>
                <a:t>（切粉など）</a:t>
              </a:r>
              <a:endParaRPr kumimoji="1" lang="ja-JP" altLang="en-US" sz="1400" b="1" dirty="0">
                <a:solidFill>
                  <a:srgbClr val="7F7F7F"/>
                </a:solidFill>
              </a:endParaRPr>
            </a:p>
          </p:txBody>
        </p:sp>
        <p:pic>
          <p:nvPicPr>
            <p:cNvPr id="27" name="図 26">
              <a:extLst>
                <a:ext uri="{FF2B5EF4-FFF2-40B4-BE49-F238E27FC236}">
                  <a16:creationId xmlns:a16="http://schemas.microsoft.com/office/drawing/2014/main" id="{1E54BDE2-F181-B4C6-12A9-F8ED9665065C}"/>
                </a:ext>
              </a:extLst>
            </p:cNvPr>
            <p:cNvPicPr>
              <a:picLocks noChangeAspect="1"/>
            </p:cNvPicPr>
            <p:nvPr/>
          </p:nvPicPr>
          <p:blipFill>
            <a:blip r:embed="rId4"/>
            <a:stretch>
              <a:fillRect/>
            </a:stretch>
          </p:blipFill>
          <p:spPr>
            <a:xfrm rot="5400000">
              <a:off x="2854576" y="4254381"/>
              <a:ext cx="2047251" cy="1444146"/>
            </a:xfrm>
            <a:prstGeom prst="rect">
              <a:avLst/>
            </a:prstGeom>
          </p:spPr>
        </p:pic>
      </p:grpSp>
      <p:grpSp>
        <p:nvGrpSpPr>
          <p:cNvPr id="28" name="グループ化 27">
            <a:extLst>
              <a:ext uri="{FF2B5EF4-FFF2-40B4-BE49-F238E27FC236}">
                <a16:creationId xmlns:a16="http://schemas.microsoft.com/office/drawing/2014/main" id="{CE97F53A-F8DC-91B6-647F-365C97304EDE}"/>
              </a:ext>
            </a:extLst>
          </p:cNvPr>
          <p:cNvGrpSpPr/>
          <p:nvPr/>
        </p:nvGrpSpPr>
        <p:grpSpPr>
          <a:xfrm>
            <a:off x="7629730" y="6185213"/>
            <a:ext cx="2361459" cy="2524256"/>
            <a:chOff x="5829300" y="1800740"/>
            <a:chExt cx="4300374" cy="4740417"/>
          </a:xfrm>
        </p:grpSpPr>
        <p:sp>
          <p:nvSpPr>
            <p:cNvPr id="29" name="正方形/長方形 28">
              <a:extLst>
                <a:ext uri="{FF2B5EF4-FFF2-40B4-BE49-F238E27FC236}">
                  <a16:creationId xmlns:a16="http://schemas.microsoft.com/office/drawing/2014/main" id="{AA69E4F7-BDB4-12A7-3B64-1CB9EC76A694}"/>
                </a:ext>
              </a:extLst>
            </p:cNvPr>
            <p:cNvSpPr/>
            <p:nvPr/>
          </p:nvSpPr>
          <p:spPr>
            <a:xfrm>
              <a:off x="5829300" y="2050650"/>
              <a:ext cx="4016562" cy="4490507"/>
            </a:xfrm>
            <a:prstGeom prst="rect">
              <a:avLst/>
            </a:prstGeom>
            <a:noFill/>
            <a:ln w="22225">
              <a:solidFill>
                <a:srgbClr val="F597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6DDD6B04-D2AE-7522-AB7C-39C6F69EA039}"/>
                </a:ext>
              </a:extLst>
            </p:cNvPr>
            <p:cNvSpPr/>
            <p:nvPr/>
          </p:nvSpPr>
          <p:spPr>
            <a:xfrm>
              <a:off x="5829300" y="1800740"/>
              <a:ext cx="4033046" cy="722696"/>
            </a:xfrm>
            <a:prstGeom prst="rect">
              <a:avLst/>
            </a:prstGeom>
            <a:solidFill>
              <a:srgbClr val="F597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水素製造装置</a:t>
              </a:r>
            </a:p>
          </p:txBody>
        </p:sp>
        <p:grpSp>
          <p:nvGrpSpPr>
            <p:cNvPr id="31" name="グループ化 30">
              <a:extLst>
                <a:ext uri="{FF2B5EF4-FFF2-40B4-BE49-F238E27FC236}">
                  <a16:creationId xmlns:a16="http://schemas.microsoft.com/office/drawing/2014/main" id="{F3E90617-28EA-9394-C80C-F2524A8783FF}"/>
                </a:ext>
              </a:extLst>
            </p:cNvPr>
            <p:cNvGrpSpPr/>
            <p:nvPr/>
          </p:nvGrpSpPr>
          <p:grpSpPr>
            <a:xfrm>
              <a:off x="7596168" y="4794769"/>
              <a:ext cx="2533506" cy="1702582"/>
              <a:chOff x="9132827" y="4520103"/>
              <a:chExt cx="1666002" cy="1119597"/>
            </a:xfrm>
          </p:grpSpPr>
          <p:pic>
            <p:nvPicPr>
              <p:cNvPr id="59" name="図 58">
                <a:extLst>
                  <a:ext uri="{FF2B5EF4-FFF2-40B4-BE49-F238E27FC236}">
                    <a16:creationId xmlns:a16="http://schemas.microsoft.com/office/drawing/2014/main" id="{EFD03F73-B3A3-A47A-E044-988EAD60562C}"/>
                  </a:ext>
                </a:extLst>
              </p:cNvPr>
              <p:cNvPicPr>
                <a:picLocks/>
              </p:cNvPicPr>
              <p:nvPr/>
            </p:nvPicPr>
            <p:blipFill rotWithShape="1">
              <a:blip r:embed="rId5" cstate="print">
                <a:extLst>
                  <a:ext uri="{28A0092B-C50C-407E-A947-70E740481C1C}">
                    <a14:useLocalDpi xmlns:a14="http://schemas.microsoft.com/office/drawing/2010/main" val="0"/>
                  </a:ext>
                </a:extLst>
              </a:blip>
              <a:srcRect/>
              <a:stretch/>
            </p:blipFill>
            <p:spPr>
              <a:xfrm>
                <a:off x="9620008" y="4520103"/>
                <a:ext cx="756000" cy="756000"/>
              </a:xfrm>
              <a:prstGeom prst="rect">
                <a:avLst/>
              </a:prstGeom>
              <a:ln w="9525">
                <a:solidFill>
                  <a:srgbClr val="2D5292"/>
                </a:solidFill>
              </a:ln>
            </p:spPr>
          </p:pic>
          <p:sp>
            <p:nvSpPr>
              <p:cNvPr id="60" name="テキスト ボックス 59">
                <a:extLst>
                  <a:ext uri="{FF2B5EF4-FFF2-40B4-BE49-F238E27FC236}">
                    <a16:creationId xmlns:a16="http://schemas.microsoft.com/office/drawing/2014/main" id="{71E512FC-DF50-754B-DC5B-D85DB1293D06}"/>
                  </a:ext>
                </a:extLst>
              </p:cNvPr>
              <p:cNvSpPr txBox="1"/>
              <p:nvPr/>
            </p:nvSpPr>
            <p:spPr>
              <a:xfrm>
                <a:off x="9132827" y="5241738"/>
                <a:ext cx="1666002" cy="397962"/>
              </a:xfrm>
              <a:prstGeom prst="rect">
                <a:avLst/>
              </a:prstGeom>
              <a:noFill/>
            </p:spPr>
            <p:txBody>
              <a:bodyPr wrap="square" rtlCol="0">
                <a:spAutoFit/>
              </a:bodyPr>
              <a:lstStyle/>
              <a:p>
                <a:pPr algn="ctr"/>
                <a:r>
                  <a:rPr kumimoji="1" lang="ja-JP" altLang="en-US" sz="1400" b="1" dirty="0">
                    <a:solidFill>
                      <a:srgbClr val="2D5292"/>
                    </a:solidFill>
                    <a:latin typeface="+mn-ea"/>
                  </a:rPr>
                  <a:t>水酸化アルミ</a:t>
                </a:r>
              </a:p>
            </p:txBody>
          </p:sp>
        </p:grpSp>
        <p:grpSp>
          <p:nvGrpSpPr>
            <p:cNvPr id="33" name="グループ化 32">
              <a:extLst>
                <a:ext uri="{FF2B5EF4-FFF2-40B4-BE49-F238E27FC236}">
                  <a16:creationId xmlns:a16="http://schemas.microsoft.com/office/drawing/2014/main" id="{5E8D8C8B-CD69-CD51-FDBD-D7F6BAB22217}"/>
                </a:ext>
              </a:extLst>
            </p:cNvPr>
            <p:cNvGrpSpPr/>
            <p:nvPr/>
          </p:nvGrpSpPr>
          <p:grpSpPr>
            <a:xfrm>
              <a:off x="7902001" y="2796613"/>
              <a:ext cx="1740219" cy="1543566"/>
              <a:chOff x="9549019" y="2618202"/>
              <a:chExt cx="1614193" cy="1431781"/>
            </a:xfrm>
            <a:solidFill>
              <a:schemeClr val="accent1">
                <a:lumMod val="40000"/>
                <a:lumOff val="60000"/>
              </a:schemeClr>
            </a:solidFill>
          </p:grpSpPr>
          <p:sp>
            <p:nvSpPr>
              <p:cNvPr id="41" name="星: 10 pt 40">
                <a:extLst>
                  <a:ext uri="{FF2B5EF4-FFF2-40B4-BE49-F238E27FC236}">
                    <a16:creationId xmlns:a16="http://schemas.microsoft.com/office/drawing/2014/main" id="{1E4635A3-AC94-F91F-4F97-ED39213E8676}"/>
                  </a:ext>
                </a:extLst>
              </p:cNvPr>
              <p:cNvSpPr/>
              <p:nvPr/>
            </p:nvSpPr>
            <p:spPr>
              <a:xfrm>
                <a:off x="9549019" y="2618202"/>
                <a:ext cx="1614193" cy="1261599"/>
              </a:xfrm>
              <a:prstGeom prst="star10">
                <a:avLst>
                  <a:gd name="adj" fmla="val 38917"/>
                  <a:gd name="hf" fmla="val 10514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rgbClr val="4D4D4D"/>
                  </a:solidFill>
                </a:endParaRPr>
              </a:p>
            </p:txBody>
          </p:sp>
          <p:sp>
            <p:nvSpPr>
              <p:cNvPr id="44" name="テキスト ボックス 43">
                <a:extLst>
                  <a:ext uri="{FF2B5EF4-FFF2-40B4-BE49-F238E27FC236}">
                    <a16:creationId xmlns:a16="http://schemas.microsoft.com/office/drawing/2014/main" id="{C5D170DE-0B1E-2321-98C8-9298F8E4DA56}"/>
                  </a:ext>
                </a:extLst>
              </p:cNvPr>
              <p:cNvSpPr txBox="1"/>
              <p:nvPr/>
            </p:nvSpPr>
            <p:spPr>
              <a:xfrm>
                <a:off x="9634407" y="2702724"/>
                <a:ext cx="1436196" cy="1347259"/>
              </a:xfrm>
              <a:prstGeom prst="rect">
                <a:avLst/>
              </a:prstGeom>
              <a:noFill/>
            </p:spPr>
            <p:txBody>
              <a:bodyPr wrap="square" rtlCol="0">
                <a:spAutoFit/>
              </a:bodyPr>
              <a:lstStyle/>
              <a:p>
                <a:pPr algn="ctr"/>
                <a:r>
                  <a:rPr lang="ja-JP" altLang="en-US" sz="1400" b="1" dirty="0">
                    <a:solidFill>
                      <a:srgbClr val="4D4D4D"/>
                    </a:solidFill>
                  </a:rPr>
                  <a:t>水素</a:t>
                </a:r>
                <a:endParaRPr kumimoji="1" lang="en-US" altLang="ja-JP" sz="1400" b="1" dirty="0">
                  <a:solidFill>
                    <a:srgbClr val="4D4D4D"/>
                  </a:solidFill>
                </a:endParaRPr>
              </a:p>
              <a:p>
                <a:pPr algn="ctr"/>
                <a:r>
                  <a:rPr kumimoji="1" lang="ja-JP" altLang="en-US" sz="1400" b="1" dirty="0">
                    <a:solidFill>
                      <a:srgbClr val="4D4D4D"/>
                    </a:solidFill>
                  </a:rPr>
                  <a:t>エネルギー</a:t>
                </a:r>
              </a:p>
            </p:txBody>
          </p:sp>
        </p:grpSp>
        <p:sp>
          <p:nvSpPr>
            <p:cNvPr id="37" name="涙形 36">
              <a:extLst>
                <a:ext uri="{FF2B5EF4-FFF2-40B4-BE49-F238E27FC236}">
                  <a16:creationId xmlns:a16="http://schemas.microsoft.com/office/drawing/2014/main" id="{155ACE2A-BDBD-F966-6AE6-9CB3ECE6E90F}"/>
                </a:ext>
              </a:extLst>
            </p:cNvPr>
            <p:cNvSpPr/>
            <p:nvPr/>
          </p:nvSpPr>
          <p:spPr>
            <a:xfrm rot="18954928">
              <a:off x="6033159" y="3880358"/>
              <a:ext cx="1156955" cy="1216716"/>
            </a:xfrm>
            <a:prstGeom prst="teardrop">
              <a:avLst>
                <a:gd name="adj" fmla="val 102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3CE1A824-25E0-8979-A4FF-C35B4DC27FA1}"/>
                </a:ext>
              </a:extLst>
            </p:cNvPr>
            <p:cNvSpPr txBox="1"/>
            <p:nvPr/>
          </p:nvSpPr>
          <p:spPr>
            <a:xfrm>
              <a:off x="5858898" y="4159961"/>
              <a:ext cx="1436195" cy="605185"/>
            </a:xfrm>
            <a:prstGeom prst="rect">
              <a:avLst/>
            </a:prstGeom>
            <a:noFill/>
          </p:spPr>
          <p:txBody>
            <a:bodyPr wrap="square" rtlCol="0">
              <a:spAutoFit/>
            </a:bodyPr>
            <a:lstStyle/>
            <a:p>
              <a:pPr algn="ctr"/>
              <a:r>
                <a:rPr kumimoji="1" lang="ja-JP" altLang="en-US" sz="1400" b="1" dirty="0">
                  <a:solidFill>
                    <a:srgbClr val="4D4D4D"/>
                  </a:solidFill>
                </a:rPr>
                <a:t>反応液</a:t>
              </a:r>
            </a:p>
          </p:txBody>
        </p:sp>
      </p:grpSp>
      <p:sp>
        <p:nvSpPr>
          <p:cNvPr id="61" name="矢印: 下 60">
            <a:extLst>
              <a:ext uri="{FF2B5EF4-FFF2-40B4-BE49-F238E27FC236}">
                <a16:creationId xmlns:a16="http://schemas.microsoft.com/office/drawing/2014/main" id="{9BBBF7EB-523E-F8F4-6EC8-B1EA38EBD934}"/>
              </a:ext>
            </a:extLst>
          </p:cNvPr>
          <p:cNvSpPr/>
          <p:nvPr/>
        </p:nvSpPr>
        <p:spPr>
          <a:xfrm rot="16200000">
            <a:off x="6974793" y="7381728"/>
            <a:ext cx="716034" cy="4837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矢印: 下 61">
            <a:extLst>
              <a:ext uri="{FF2B5EF4-FFF2-40B4-BE49-F238E27FC236}">
                <a16:creationId xmlns:a16="http://schemas.microsoft.com/office/drawing/2014/main" id="{D0D7896B-6620-561A-E1E0-7A050F610B91}"/>
              </a:ext>
            </a:extLst>
          </p:cNvPr>
          <p:cNvSpPr/>
          <p:nvPr/>
        </p:nvSpPr>
        <p:spPr>
          <a:xfrm rot="14122795">
            <a:off x="8416707" y="7039098"/>
            <a:ext cx="366521" cy="4130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矢印: 下 62">
            <a:extLst>
              <a:ext uri="{FF2B5EF4-FFF2-40B4-BE49-F238E27FC236}">
                <a16:creationId xmlns:a16="http://schemas.microsoft.com/office/drawing/2014/main" id="{888374B1-6441-40DB-90F3-7DC598618BD1}"/>
              </a:ext>
            </a:extLst>
          </p:cNvPr>
          <p:cNvSpPr/>
          <p:nvPr/>
        </p:nvSpPr>
        <p:spPr>
          <a:xfrm rot="18054181">
            <a:off x="8478078" y="7654080"/>
            <a:ext cx="383904" cy="3930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833480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274</Words>
  <Application>Microsoft Office PowerPoint</Application>
  <PresentationFormat>ユーザー設定</PresentationFormat>
  <Paragraphs>42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Arial</vt:lpstr>
      <vt:lpstr>Calibri</vt:lpstr>
      <vt:lpstr>Calibri Light</vt:lpstr>
      <vt:lpstr>Montserrat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2025-06-26T09:25:42Z</dcterms:created>
  <dcterms:modified xsi:type="dcterms:W3CDTF">2025-07-03T05:57:48Z</dcterms:modified>
</cp:coreProperties>
</file>