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9" r:id="rId2"/>
    <p:sldId id="267" r:id="rId3"/>
    <p:sldId id="268" r:id="rId4"/>
    <p:sldId id="266" r:id="rId5"/>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FF"/>
    <a:srgbClr val="FBA3FF"/>
    <a:srgbClr val="B70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57" autoAdjust="0"/>
    <p:restoredTop sz="94660"/>
  </p:normalViewPr>
  <p:slideViewPr>
    <p:cSldViewPr snapToGrid="0" showGuides="1">
      <p:cViewPr varScale="1">
        <p:scale>
          <a:sx n="33" d="100"/>
          <a:sy n="33" d="100"/>
        </p:scale>
        <p:origin x="2316" y="60"/>
      </p:cViewPr>
      <p:guideLst>
        <p:guide orient="horz" pos="4762"/>
        <p:guide pos="3368"/>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バイオ</a:t>
            </a:r>
            <a:endParaRPr kumimoji="1" lang="en-US" altLang="ja-JP" sz="2800" b="1" dirty="0"/>
          </a:p>
          <a:p>
            <a:pPr algn="ctr"/>
            <a:r>
              <a:rPr kumimoji="1" lang="ja-JP" altLang="en-US" sz="2800" b="1" dirty="0"/>
              <a:t>ものづくり</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植物由来プラスチック材料に活用した事務用品・ヘルスケア用品</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株式会社上山製作所は１９５３</a:t>
            </a:r>
            <a:r>
              <a:rPr lang="ja-JP" altLang="en-US" sz="2400" b="1" i="0" dirty="0">
                <a:solidFill>
                  <a:srgbClr val="333333"/>
                </a:solidFill>
                <a:effectLst/>
                <a:latin typeface="Montserrat" panose="00000500000000000000" pitchFamily="2" charset="0"/>
              </a:rPr>
              <a:t>年の創業より熱可塑性樹脂を射出成形する方法で主に製品を生み出してきました。この技術を活かしてプラスチック環境問題に向き合い、既存品から少しずつ植物由来プラスチックへ素材転換を</a:t>
            </a:r>
            <a:r>
              <a:rPr lang="ja-JP" altLang="en-US" sz="2400" b="1" dirty="0">
                <a:solidFill>
                  <a:srgbClr val="333333"/>
                </a:solidFill>
                <a:latin typeface="Montserrat" panose="00000500000000000000" pitchFamily="2" charset="0"/>
              </a:rPr>
              <a:t>進めています。</a:t>
            </a:r>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97642" y="9060140"/>
            <a:ext cx="9110888" cy="1938992"/>
          </a:xfrm>
          <a:prstGeom prst="rect">
            <a:avLst/>
          </a:prstGeom>
          <a:noFill/>
        </p:spPr>
        <p:txBody>
          <a:bodyPr wrap="square" rtlCol="0">
            <a:spAutoFit/>
          </a:bodyPr>
          <a:lstStyle/>
          <a:p>
            <a:r>
              <a:rPr kumimoji="1" lang="ja-JP" altLang="en-US" sz="2400" b="1" dirty="0"/>
              <a:t>セルロースナノファイバー強化バイオポリエチレン樹脂を材料に用いることで</a:t>
            </a:r>
            <a:r>
              <a:rPr kumimoji="1" lang="en-US" altLang="ja-JP" sz="2400" b="1" dirty="0"/>
              <a:t>CO2</a:t>
            </a:r>
            <a:r>
              <a:rPr kumimoji="1" lang="ja-JP" altLang="en-US" sz="2400" b="1" dirty="0"/>
              <a:t>排出量を製品ライフサイクル全体で</a:t>
            </a:r>
            <a:r>
              <a:rPr kumimoji="1" lang="en-US" altLang="ja-JP" sz="2400" b="1" dirty="0"/>
              <a:t>16.5</a:t>
            </a:r>
            <a:r>
              <a:rPr kumimoji="1" lang="ja-JP" altLang="en-US" sz="2400" b="1" dirty="0"/>
              <a:t>％削減した店舗事務用品を</a:t>
            </a:r>
            <a:r>
              <a:rPr kumimoji="1" lang="en-US" altLang="ja-JP" sz="2400" b="1" dirty="0"/>
              <a:t>2024</a:t>
            </a:r>
            <a:r>
              <a:rPr kumimoji="1" lang="ja-JP" altLang="en-US" sz="2400" b="1" dirty="0"/>
              <a:t>年</a:t>
            </a:r>
            <a:r>
              <a:rPr kumimoji="1" lang="en-US" altLang="ja-JP" sz="2400" b="1" dirty="0"/>
              <a:t>1</a:t>
            </a:r>
            <a:r>
              <a:rPr kumimoji="1" lang="ja-JP" altLang="en-US" sz="2400" b="1" dirty="0"/>
              <a:t>月より発売中。</a:t>
            </a:r>
            <a:endParaRPr kumimoji="1" lang="en-US" altLang="ja-JP" sz="2400" b="1" dirty="0"/>
          </a:p>
          <a:p>
            <a:r>
              <a:rPr kumimoji="1" lang="ja-JP" altLang="en-US" sz="2400" b="1" dirty="0"/>
              <a:t>更に素材を活かして介護問題などの社会課題を解決する商品など共に企画販売頂けるパートナー企業を探しております。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730831" cy="400110"/>
          </a:xfrm>
          <a:prstGeom prst="rect">
            <a:avLst/>
          </a:prstGeom>
          <a:noFill/>
        </p:spPr>
        <p:txBody>
          <a:bodyPr wrap="square" rtlCol="0">
            <a:spAutoFit/>
          </a:bodyPr>
          <a:lstStyle/>
          <a:p>
            <a:pPr algn="r"/>
            <a:r>
              <a:rPr kumimoji="1" lang="ja-JP" altLang="en-US" sz="2000" dirty="0"/>
              <a:t>令和８年７月３１日時点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24087" y="12987806"/>
            <a:ext cx="5722716" cy="1877437"/>
          </a:xfrm>
          <a:prstGeom prst="rect">
            <a:avLst/>
          </a:prstGeom>
          <a:noFill/>
        </p:spPr>
        <p:txBody>
          <a:bodyPr wrap="square" rtlCol="0">
            <a:spAutoFit/>
          </a:bodyPr>
          <a:lstStyle/>
          <a:p>
            <a:r>
              <a:rPr kumimoji="1" lang="ja-JP" altLang="en-US" sz="2900" b="1" dirty="0">
                <a:latin typeface="+mn-ea"/>
              </a:rPr>
              <a:t>介護施設などのバックヤード備品、</a:t>
            </a:r>
            <a:endParaRPr kumimoji="1" lang="en-US" altLang="ja-JP" sz="2900" b="1" dirty="0">
              <a:latin typeface="+mn-ea"/>
            </a:endParaRPr>
          </a:p>
          <a:p>
            <a:r>
              <a:rPr kumimoji="1" lang="ja-JP" altLang="en-US" sz="2900" b="1" dirty="0">
                <a:latin typeface="+mn-ea"/>
              </a:rPr>
              <a:t>病院や学校、店舗での配膳用品、</a:t>
            </a:r>
            <a:endParaRPr kumimoji="1" lang="en-US" altLang="ja-JP" sz="2900" b="1" dirty="0">
              <a:latin typeface="+mn-ea"/>
            </a:endParaRPr>
          </a:p>
          <a:p>
            <a:r>
              <a:rPr kumimoji="1" lang="ja-JP" altLang="en-US" sz="2900" b="1" dirty="0">
                <a:latin typeface="+mn-ea"/>
              </a:rPr>
              <a:t>店舗での陳列用トレイ等を</a:t>
            </a:r>
            <a:endParaRPr kumimoji="1" lang="en-US" altLang="ja-JP" sz="2900" b="1" dirty="0">
              <a:latin typeface="+mn-ea"/>
            </a:endParaRPr>
          </a:p>
          <a:p>
            <a:r>
              <a:rPr kumimoji="1" lang="ja-JP" altLang="en-US" sz="2900" b="1" dirty="0">
                <a:latin typeface="+mn-ea"/>
              </a:rPr>
              <a:t>お取扱いの卸販売商社・メーカー</a:t>
            </a:r>
            <a:endParaRPr kumimoji="1" lang="en-US" altLang="ja-JP" sz="2900" b="1" dirty="0">
              <a:latin typeface="+mn-ea"/>
            </a:endParaRPr>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45" name="テキスト ボックス 44">
            <a:extLst>
              <a:ext uri="{FF2B5EF4-FFF2-40B4-BE49-F238E27FC236}">
                <a16:creationId xmlns:a16="http://schemas.microsoft.com/office/drawing/2014/main" id="{E6EA7AE3-3960-40D0-A010-DFA96F14AD30}"/>
              </a:ext>
            </a:extLst>
          </p:cNvPr>
          <p:cNvSpPr txBox="1"/>
          <p:nvPr/>
        </p:nvSpPr>
        <p:spPr>
          <a:xfrm>
            <a:off x="4426887" y="11176237"/>
            <a:ext cx="1408919" cy="830997"/>
          </a:xfrm>
          <a:prstGeom prst="rect">
            <a:avLst/>
          </a:prstGeom>
        </p:spPr>
        <p:style>
          <a:lnRef idx="2">
            <a:schemeClr val="dk1"/>
          </a:lnRef>
          <a:fillRef idx="1">
            <a:schemeClr val="lt1"/>
          </a:fillRef>
          <a:effectRef idx="0">
            <a:schemeClr val="dk1"/>
          </a:effectRef>
          <a:fontRef idx="minor">
            <a:schemeClr val="dk1"/>
          </a:fontRef>
        </p:style>
        <p:txBody>
          <a:bodyPr wrap="square" rtlCol="0" anchor="b">
            <a:spAutoFit/>
          </a:bodyPr>
          <a:lstStyle/>
          <a:p>
            <a:pPr algn="ctr"/>
            <a:r>
              <a:rPr kumimoji="1" lang="ja-JP" altLang="en-US" sz="2400" dirty="0">
                <a:solidFill>
                  <a:schemeClr val="tx1"/>
                </a:solidFill>
                <a:latin typeface="+mn-ea"/>
              </a:rPr>
              <a:t>成形金型</a:t>
            </a:r>
            <a:endParaRPr kumimoji="1" lang="en-US" altLang="ja-JP" sz="2400" dirty="0">
              <a:solidFill>
                <a:schemeClr val="tx1"/>
              </a:solidFill>
              <a:latin typeface="+mn-ea"/>
            </a:endParaRPr>
          </a:p>
          <a:p>
            <a:pPr algn="ctr"/>
            <a:r>
              <a:rPr kumimoji="1" lang="ja-JP" altLang="en-US" sz="2400" dirty="0">
                <a:solidFill>
                  <a:schemeClr val="tx1"/>
                </a:solidFill>
                <a:latin typeface="+mn-ea"/>
              </a:rPr>
              <a:t>事前調整</a:t>
            </a:r>
            <a:endParaRPr kumimoji="1" lang="en-US" altLang="ja-JP" sz="2400" dirty="0">
              <a:solidFill>
                <a:schemeClr val="tx1"/>
              </a:solidFill>
              <a:latin typeface="+mn-ea"/>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484504" y="11194762"/>
            <a:ext cx="1408919"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2400" dirty="0">
                <a:solidFill>
                  <a:schemeClr val="tx1"/>
                </a:solidFill>
              </a:rPr>
              <a:t>材料調整</a:t>
            </a:r>
            <a:endParaRPr kumimoji="1" lang="en-US" altLang="ja-JP" sz="2400" dirty="0">
              <a:solidFill>
                <a:schemeClr val="tx1"/>
              </a:solidFill>
            </a:endParaRPr>
          </a:p>
          <a:p>
            <a:r>
              <a:rPr kumimoji="1" lang="ja-JP" altLang="en-US" sz="2400" dirty="0">
                <a:solidFill>
                  <a:schemeClr val="tx1"/>
                </a:solidFill>
              </a:rPr>
              <a:t>・着色</a:t>
            </a:r>
            <a:endParaRPr kumimoji="1" lang="en-US" altLang="ja-JP" sz="2400"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8633984" y="11194762"/>
            <a:ext cx="1408919"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2400" dirty="0">
                <a:solidFill>
                  <a:schemeClr val="tx1"/>
                </a:solidFill>
              </a:rPr>
              <a:t>射出成形</a:t>
            </a:r>
            <a:endParaRPr kumimoji="1" lang="en-US" altLang="ja-JP" sz="2400" dirty="0">
              <a:solidFill>
                <a:schemeClr val="tx1"/>
              </a:solidFill>
            </a:endParaRPr>
          </a:p>
          <a:p>
            <a:r>
              <a:rPr kumimoji="1" lang="ja-JP" altLang="en-US" sz="2400" dirty="0">
                <a:solidFill>
                  <a:schemeClr val="tx1"/>
                </a:solidFill>
              </a:rPr>
              <a:t>・組立等</a:t>
            </a:r>
            <a:endParaRPr kumimoji="1" lang="en-US" altLang="ja-JP" sz="2400"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5802138" y="11368364"/>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7911631" y="11384610"/>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1849058" y="11371022"/>
            <a:ext cx="2536604" cy="584775"/>
          </a:xfrm>
          <a:prstGeom prst="rect">
            <a:avLst/>
          </a:prstGeom>
          <a:noFill/>
        </p:spPr>
        <p:txBody>
          <a:bodyPr wrap="square" rtlCol="0">
            <a:spAutoFit/>
          </a:bodyPr>
          <a:lstStyle/>
          <a:p>
            <a:r>
              <a:rPr kumimoji="1" lang="ja-JP" altLang="en-US" sz="3200" dirty="0"/>
              <a:t>製造フロー</a:t>
            </a:r>
          </a:p>
        </p:txBody>
      </p:sp>
      <p:sp>
        <p:nvSpPr>
          <p:cNvPr id="12" name="テキスト ボックス 11">
            <a:extLst>
              <a:ext uri="{FF2B5EF4-FFF2-40B4-BE49-F238E27FC236}">
                <a16:creationId xmlns:a16="http://schemas.microsoft.com/office/drawing/2014/main" id="{BA49A5A8-2BED-5339-49CF-A04F7F634F8E}"/>
              </a:ext>
            </a:extLst>
          </p:cNvPr>
          <p:cNvSpPr txBox="1"/>
          <p:nvPr/>
        </p:nvSpPr>
        <p:spPr>
          <a:xfrm>
            <a:off x="3292724" y="2670527"/>
            <a:ext cx="5412658" cy="646331"/>
          </a:xfrm>
          <a:prstGeom prst="rect">
            <a:avLst/>
          </a:prstGeom>
          <a:noFill/>
        </p:spPr>
        <p:txBody>
          <a:bodyPr wrap="square">
            <a:spAutoFit/>
          </a:bodyPr>
          <a:lstStyle/>
          <a:p>
            <a:pPr algn="ctr"/>
            <a:r>
              <a:rPr kumimoji="1" lang="ja-JP" altLang="en-US" sz="3600" b="1" dirty="0"/>
              <a:t>株式会社　上山製作所</a:t>
            </a:r>
            <a:endParaRPr kumimoji="1" lang="en-US" altLang="ja-JP" sz="3600" b="1" dirty="0"/>
          </a:p>
        </p:txBody>
      </p:sp>
      <p:sp>
        <p:nvSpPr>
          <p:cNvPr id="14" name="テキスト ボックス 13">
            <a:extLst>
              <a:ext uri="{FF2B5EF4-FFF2-40B4-BE49-F238E27FC236}">
                <a16:creationId xmlns:a16="http://schemas.microsoft.com/office/drawing/2014/main" id="{0E309681-08BB-1CE0-6F48-CFF3E9299EC9}"/>
              </a:ext>
            </a:extLst>
          </p:cNvPr>
          <p:cNvSpPr txBox="1"/>
          <p:nvPr/>
        </p:nvSpPr>
        <p:spPr>
          <a:xfrm>
            <a:off x="3517092" y="3492842"/>
            <a:ext cx="6997741" cy="461665"/>
          </a:xfrm>
          <a:prstGeom prst="rect">
            <a:avLst/>
          </a:prstGeom>
          <a:noFill/>
        </p:spPr>
        <p:txBody>
          <a:bodyPr wrap="square" rtlCol="0">
            <a:spAutoFit/>
          </a:bodyPr>
          <a:lstStyle/>
          <a:p>
            <a:pPr algn="ctr"/>
            <a:r>
              <a:rPr kumimoji="1" lang="ja-JP" altLang="en-US" sz="2400" b="1" dirty="0"/>
              <a:t>東大阪市　菱江　</a:t>
            </a:r>
            <a:endParaRPr kumimoji="1" lang="en-US" altLang="ja-JP" sz="2400" b="1" dirty="0"/>
          </a:p>
        </p:txBody>
      </p:sp>
      <p:pic>
        <p:nvPicPr>
          <p:cNvPr id="13" name="図 12">
            <a:extLst>
              <a:ext uri="{FF2B5EF4-FFF2-40B4-BE49-F238E27FC236}">
                <a16:creationId xmlns:a16="http://schemas.microsoft.com/office/drawing/2014/main" id="{AFD4118F-E811-D0F3-A910-030BE4CAC502}"/>
              </a:ext>
            </a:extLst>
          </p:cNvPr>
          <p:cNvPicPr>
            <a:picLocks noChangeAspect="1"/>
          </p:cNvPicPr>
          <p:nvPr/>
        </p:nvPicPr>
        <p:blipFill>
          <a:blip r:embed="rId3"/>
          <a:stretch>
            <a:fillRect/>
          </a:stretch>
        </p:blipFill>
        <p:spPr>
          <a:xfrm>
            <a:off x="1384155" y="6178264"/>
            <a:ext cx="5874575" cy="2606668"/>
          </a:xfrm>
          <a:prstGeom prst="rect">
            <a:avLst/>
          </a:prstGeom>
        </p:spPr>
      </p:pic>
      <p:grpSp>
        <p:nvGrpSpPr>
          <p:cNvPr id="22" name="Group 4">
            <a:extLst>
              <a:ext uri="{FF2B5EF4-FFF2-40B4-BE49-F238E27FC236}">
                <a16:creationId xmlns:a16="http://schemas.microsoft.com/office/drawing/2014/main" id="{B092ABFB-DB87-860A-ACEB-B85ABA04A9EA}"/>
              </a:ext>
            </a:extLst>
          </p:cNvPr>
          <p:cNvGrpSpPr>
            <a:grpSpLocks noChangeAspect="1"/>
          </p:cNvGrpSpPr>
          <p:nvPr/>
        </p:nvGrpSpPr>
        <p:grpSpPr bwMode="auto">
          <a:xfrm>
            <a:off x="7199760" y="6160830"/>
            <a:ext cx="2913947" cy="1272781"/>
            <a:chOff x="4591" y="3918"/>
            <a:chExt cx="1946" cy="850"/>
          </a:xfrm>
        </p:grpSpPr>
        <p:pic>
          <p:nvPicPr>
            <p:cNvPr id="1029" name="Picture 5">
              <a:extLst>
                <a:ext uri="{FF2B5EF4-FFF2-40B4-BE49-F238E27FC236}">
                  <a16:creationId xmlns:a16="http://schemas.microsoft.com/office/drawing/2014/main" id="{02DDDEAF-C626-E3BB-0046-4E78643492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
            <a:stretch>
              <a:fillRect/>
            </a:stretch>
          </p:blipFill>
          <p:spPr bwMode="auto">
            <a:xfrm>
              <a:off x="4739" y="3918"/>
              <a:ext cx="1798"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AutoShape 3">
              <a:extLst>
                <a:ext uri="{FF2B5EF4-FFF2-40B4-BE49-F238E27FC236}">
                  <a16:creationId xmlns:a16="http://schemas.microsoft.com/office/drawing/2014/main" id="{188F64CB-6923-EBB2-993F-53BD17C424BD}"/>
                </a:ext>
              </a:extLst>
            </p:cNvPr>
            <p:cNvSpPr>
              <a:spLocks noChangeAspect="1" noChangeArrowheads="1" noTextEdit="1"/>
            </p:cNvSpPr>
            <p:nvPr/>
          </p:nvSpPr>
          <p:spPr bwMode="auto">
            <a:xfrm>
              <a:off x="4591" y="3918"/>
              <a:ext cx="1946" cy="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pic>
        <p:nvPicPr>
          <p:cNvPr id="18" name="図 17">
            <a:extLst>
              <a:ext uri="{FF2B5EF4-FFF2-40B4-BE49-F238E27FC236}">
                <a16:creationId xmlns:a16="http://schemas.microsoft.com/office/drawing/2014/main" id="{3690DBE8-E175-B1A5-2298-2C8D0C5A1FF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7435418" y="7175868"/>
            <a:ext cx="2884702" cy="1570720"/>
          </a:xfrm>
          <a:prstGeom prst="rect">
            <a:avLst/>
          </a:prstGeom>
        </p:spPr>
      </p:pic>
    </p:spTree>
    <p:extLst>
      <p:ext uri="{BB962C8B-B14F-4D97-AF65-F5344CB8AC3E}">
        <p14:creationId xmlns:p14="http://schemas.microsoft.com/office/powerpoint/2010/main" val="3667093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バイオ</a:t>
            </a:r>
            <a:endParaRPr kumimoji="1" lang="en-US" altLang="ja-JP" sz="2800" b="1" dirty="0"/>
          </a:p>
          <a:p>
            <a:pPr algn="ctr"/>
            <a:r>
              <a:rPr kumimoji="1" lang="ja-JP" altLang="en-US" sz="2800" b="1" dirty="0"/>
              <a:t>ものづくり</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バイオものづくりの</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ワンストップサービス</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67219" y="4208626"/>
            <a:ext cx="9229796" cy="1815882"/>
          </a:xfrm>
          <a:prstGeom prst="rect">
            <a:avLst/>
          </a:prstGeom>
          <a:noFill/>
        </p:spPr>
        <p:txBody>
          <a:bodyPr wrap="square" rtlCol="0">
            <a:spAutoFit/>
          </a:bodyPr>
          <a:lstStyle/>
          <a:p>
            <a:r>
              <a:rPr kumimoji="1" lang="en-US" altLang="ja-JP" sz="2800" b="1" dirty="0"/>
              <a:t>KRI</a:t>
            </a:r>
            <a:r>
              <a:rPr kumimoji="1" lang="ja-JP" altLang="en-US" sz="2800" b="1" dirty="0"/>
              <a:t>は研究・調査・評価試験のアウトソーシング企業です。</a:t>
            </a:r>
            <a:endParaRPr kumimoji="1" lang="en-US" altLang="ja-JP" sz="2800" b="1" dirty="0"/>
          </a:p>
          <a:p>
            <a:r>
              <a:rPr kumimoji="1" lang="ja-JP" altLang="en-US" sz="2800" b="1" dirty="0"/>
              <a:t>微生物分離技術、育種技術、評価技術（代謝解析、ゲノム解析など）により、バイオものづくりの社会実装に向けた技術課題解決に取り組んでいます。</a:t>
            </a: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81667" y="6201487"/>
            <a:ext cx="9139147" cy="2246769"/>
          </a:xfrm>
          <a:prstGeom prst="rect">
            <a:avLst/>
          </a:prstGeom>
          <a:noFill/>
        </p:spPr>
        <p:txBody>
          <a:bodyPr wrap="square" rtlCol="0">
            <a:spAutoFit/>
          </a:bodyPr>
          <a:lstStyle/>
          <a:p>
            <a:r>
              <a:rPr kumimoji="1" lang="ja-JP" altLang="en-US" sz="2800" b="1" dirty="0"/>
              <a:t>バイオものづくりに関する市場調査、技術動向調査、微生物分離、微生物育種、培養スケールアップ、微生物センサー、機器分析、データ解析、プロセス開発などバイオものづくりに関連するワンストップサービスを展開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株式会社ＫＲＩ</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本社：京都市下京区、大阪拠点：大阪市此花区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a:t>
            </a:r>
            <a:r>
              <a:rPr kumimoji="1" lang="ja-JP" altLang="en-US" sz="2000" dirty="0"/>
              <a:t>６月５日時点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96173"/>
            <a:ext cx="5535033" cy="1384995"/>
          </a:xfrm>
          <a:prstGeom prst="rect">
            <a:avLst/>
          </a:prstGeom>
          <a:noFill/>
        </p:spPr>
        <p:txBody>
          <a:bodyPr wrap="square" rtlCol="0">
            <a:spAutoFit/>
          </a:bodyPr>
          <a:lstStyle/>
          <a:p>
            <a:r>
              <a:rPr kumimoji="1" lang="ja-JP" altLang="en-US" sz="2800" b="1" dirty="0"/>
              <a:t>異業種からバイオものづくり分野への新規参入を、力強くサポートいたします。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1FC0B386-2685-19F1-9CE4-02BCDD53BA95}"/>
              </a:ext>
            </a:extLst>
          </p:cNvPr>
          <p:cNvPicPr>
            <a:picLocks noChangeAspect="1"/>
          </p:cNvPicPr>
          <p:nvPr/>
        </p:nvPicPr>
        <p:blipFill>
          <a:blip r:embed="rId3"/>
          <a:stretch>
            <a:fillRect/>
          </a:stretch>
        </p:blipFill>
        <p:spPr>
          <a:xfrm>
            <a:off x="1457868" y="8468736"/>
            <a:ext cx="9083294" cy="3546988"/>
          </a:xfrm>
          <a:prstGeom prst="rect">
            <a:avLst/>
          </a:prstGeom>
        </p:spPr>
      </p:pic>
    </p:spTree>
    <p:extLst>
      <p:ext uri="{BB962C8B-B14F-4D97-AF65-F5344CB8AC3E}">
        <p14:creationId xmlns:p14="http://schemas.microsoft.com/office/powerpoint/2010/main" val="132539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バイオ</a:t>
            </a:r>
            <a:endParaRPr kumimoji="1" lang="en-US" altLang="ja-JP" sz="2800" b="1" dirty="0"/>
          </a:p>
          <a:p>
            <a:pPr algn="ctr"/>
            <a:r>
              <a:rPr kumimoji="1" lang="ja-JP" altLang="en-US" sz="2800" b="1" dirty="0"/>
              <a:t>ものづくり</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植物を原材料に活用した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サステナブル素材</a:t>
            </a:r>
            <a:r>
              <a:rPr kumimoji="1" lang="en-US" altLang="ja-JP" sz="4800" b="1" dirty="0">
                <a:latin typeface="Meiryo UI" panose="020B0604030504040204" pitchFamily="50" charset="-128"/>
                <a:ea typeface="Meiryo UI" panose="020B0604030504040204" pitchFamily="50" charset="-128"/>
              </a:rPr>
              <a:t>『</a:t>
            </a:r>
            <a:r>
              <a:rPr kumimoji="1" lang="en-US" altLang="ja-JP" sz="4800" b="1" dirty="0" err="1">
                <a:latin typeface="Meiryo UI" panose="020B0604030504040204" pitchFamily="50" charset="-128"/>
                <a:ea typeface="Meiryo UI" panose="020B0604030504040204" pitchFamily="50" charset="-128"/>
              </a:rPr>
              <a:t>kinari</a:t>
            </a:r>
            <a:r>
              <a:rPr kumimoji="1" lang="en-US" altLang="ja-JP" sz="4800" b="1" dirty="0">
                <a:latin typeface="Meiryo UI" panose="020B0604030504040204" pitchFamily="50" charset="-128"/>
                <a:ea typeface="Meiryo UI" panose="020B0604030504040204" pitchFamily="50" charset="-128"/>
              </a:rPr>
              <a:t>』</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71092" y="4198320"/>
            <a:ext cx="9229796" cy="1569660"/>
          </a:xfrm>
          <a:prstGeom prst="rect">
            <a:avLst/>
          </a:prstGeom>
          <a:noFill/>
        </p:spPr>
        <p:txBody>
          <a:bodyPr wrap="square" rtlCol="0">
            <a:spAutoFit/>
          </a:bodyPr>
          <a:lstStyle/>
          <a:p>
            <a:r>
              <a:rPr kumimoji="1" lang="ja-JP" altLang="en-US" sz="2400" b="1" dirty="0"/>
              <a:t>パナソニック ホールディングス株式会社は、</a:t>
            </a:r>
            <a:r>
              <a:rPr kumimoji="1" lang="en-US" altLang="ja-JP" sz="2400" b="1" dirty="0">
                <a:solidFill>
                  <a:srgbClr val="333333"/>
                </a:solidFill>
                <a:latin typeface="Montserrat" panose="00000500000000000000" pitchFamily="2" charset="0"/>
              </a:rPr>
              <a:t>1918</a:t>
            </a:r>
            <a:r>
              <a:rPr kumimoji="1" lang="ja-JP" altLang="en-US" sz="2400" b="1" dirty="0">
                <a:solidFill>
                  <a:srgbClr val="333333"/>
                </a:solidFill>
                <a:latin typeface="Montserrat" panose="00000500000000000000" pitchFamily="2" charset="0"/>
              </a:rPr>
              <a:t>年創業の総合電機グループ。現在は家電・住宅・車載・電子部品・エネルギーなど多様な事業を展開。近年は</a:t>
            </a:r>
            <a:r>
              <a:rPr kumimoji="1" lang="en-US" altLang="ja-JP" sz="2400" b="1" dirty="0" err="1">
                <a:solidFill>
                  <a:srgbClr val="333333"/>
                </a:solidFill>
                <a:latin typeface="Montserrat" panose="00000500000000000000" pitchFamily="2" charset="0"/>
              </a:rPr>
              <a:t>BtoB</a:t>
            </a:r>
            <a:r>
              <a:rPr kumimoji="1" lang="ja-JP" altLang="en-US" sz="2400" b="1" dirty="0">
                <a:solidFill>
                  <a:srgbClr val="333333"/>
                </a:solidFill>
                <a:latin typeface="Montserrat" panose="00000500000000000000" pitchFamily="2" charset="0"/>
              </a:rPr>
              <a:t>領域や電池・エネルギー分野に注力、カーボンニュートラル社会実現に向けた事業変革を推進。</a:t>
            </a:r>
            <a:endParaRPr kumimoji="1"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40519" y="8981470"/>
            <a:ext cx="4502371" cy="3108543"/>
          </a:xfrm>
          <a:prstGeom prst="rect">
            <a:avLst/>
          </a:prstGeom>
          <a:noFill/>
        </p:spPr>
        <p:txBody>
          <a:bodyPr wrap="square" rtlCol="0">
            <a:spAutoFit/>
          </a:bodyPr>
          <a:lstStyle/>
          <a:p>
            <a:r>
              <a:rPr kumimoji="1" lang="ja-JP" altLang="en-US" sz="2800" b="1" dirty="0"/>
              <a:t>植物由来の</a:t>
            </a:r>
            <a:endParaRPr kumimoji="1" lang="en-US" altLang="ja-JP" sz="2800" b="1" dirty="0"/>
          </a:p>
          <a:p>
            <a:r>
              <a:rPr kumimoji="1" lang="ja-JP" altLang="en-US" sz="2800" b="1" dirty="0"/>
              <a:t>セルロースファイバー</a:t>
            </a:r>
            <a:endParaRPr kumimoji="1" lang="en-US" altLang="ja-JP" sz="2800" b="1" dirty="0"/>
          </a:p>
          <a:p>
            <a:r>
              <a:rPr kumimoji="1" lang="ja-JP" altLang="en-US" sz="2800" b="1" dirty="0"/>
              <a:t>を原材料とし、水を</a:t>
            </a:r>
            <a:endParaRPr kumimoji="1" lang="en-US" altLang="ja-JP" sz="2800" b="1" dirty="0"/>
          </a:p>
          <a:p>
            <a:r>
              <a:rPr kumimoji="1" lang="ja-JP" altLang="en-US" sz="2800" b="1" dirty="0"/>
              <a:t>使わない全乾式プロセス</a:t>
            </a:r>
            <a:endParaRPr kumimoji="1" lang="en-US" altLang="ja-JP" sz="2800" b="1" dirty="0"/>
          </a:p>
          <a:p>
            <a:r>
              <a:rPr kumimoji="1" lang="ja-JP" altLang="en-US" sz="2800" b="1" dirty="0"/>
              <a:t>によって</a:t>
            </a:r>
            <a:r>
              <a:rPr kumimoji="1" lang="en-US" altLang="ja-JP" sz="2800" b="1" dirty="0" err="1"/>
              <a:t>kinari</a:t>
            </a:r>
            <a:r>
              <a:rPr kumimoji="1" lang="ja-JP" altLang="en-US" sz="2800" b="1" dirty="0"/>
              <a:t>を製造</a:t>
            </a:r>
            <a:endParaRPr kumimoji="1" lang="en-US" altLang="ja-JP" sz="2800" b="1" dirty="0"/>
          </a:p>
          <a:p>
            <a:r>
              <a:rPr kumimoji="1" lang="ja-JP" altLang="en-US" sz="2800" b="1" dirty="0"/>
              <a:t>ＣＯ</a:t>
            </a:r>
            <a:r>
              <a:rPr kumimoji="1" lang="ja-JP" altLang="en-US" sz="2000" b="1" dirty="0"/>
              <a:t>２</a:t>
            </a:r>
            <a:r>
              <a:rPr kumimoji="1" lang="ja-JP" altLang="en-US" sz="2800" b="1" dirty="0"/>
              <a:t>排出量を汎用プラ比</a:t>
            </a:r>
            <a:endParaRPr kumimoji="1" lang="en-US" altLang="ja-JP" sz="2800" b="1" dirty="0"/>
          </a:p>
          <a:p>
            <a:r>
              <a:rPr kumimoji="1" lang="ja-JP" altLang="en-US" sz="2800" b="1" dirty="0"/>
              <a:t>最大１</a:t>
            </a:r>
            <a:r>
              <a:rPr kumimoji="1" lang="en-US" altLang="ja-JP" sz="2800" b="1" dirty="0"/>
              <a:t>/</a:t>
            </a:r>
            <a:r>
              <a:rPr kumimoji="1" lang="ja-JP" altLang="en-US" sz="2800" b="1" dirty="0"/>
              <a:t>２以下に削減可能</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パナソニック ホールディングス株式会社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門真市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令和８年７月１４日時点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962652" cy="2185214"/>
          </a:xfrm>
          <a:prstGeom prst="rect">
            <a:avLst/>
          </a:prstGeom>
          <a:noFill/>
        </p:spPr>
        <p:txBody>
          <a:bodyPr wrap="square" rtlCol="0">
            <a:spAutoFit/>
          </a:bodyPr>
          <a:lstStyle/>
          <a:p>
            <a:r>
              <a:rPr kumimoji="1" lang="ja-JP" altLang="en-US" sz="2800" b="1" dirty="0"/>
              <a:t>・射出成形品の製造業における</a:t>
            </a:r>
            <a:endParaRPr kumimoji="1" lang="en-US" altLang="ja-JP" sz="2800" b="1" dirty="0"/>
          </a:p>
          <a:p>
            <a:r>
              <a:rPr kumimoji="1" lang="ja-JP" altLang="en-US" sz="2800" b="1" dirty="0"/>
              <a:t>　石油由来プラスチック削減、</a:t>
            </a:r>
            <a:endParaRPr kumimoji="1" lang="en-US" altLang="ja-JP" sz="2800" b="1" dirty="0"/>
          </a:p>
          <a:p>
            <a:r>
              <a:rPr kumimoji="1" lang="ja-JP" altLang="en-US" sz="2800" b="1" dirty="0"/>
              <a:t>　ＣＯ</a:t>
            </a:r>
            <a:r>
              <a:rPr kumimoji="1" lang="ja-JP" altLang="en-US" sz="2000" b="1" dirty="0"/>
              <a:t>２</a:t>
            </a:r>
            <a:r>
              <a:rPr kumimoji="1" lang="ja-JP" altLang="en-US" sz="2800" b="1" dirty="0"/>
              <a:t>排出量、環境負荷低減</a:t>
            </a:r>
            <a:endParaRPr kumimoji="1" lang="en-US" altLang="ja-JP" sz="2800" b="1" dirty="0"/>
          </a:p>
          <a:p>
            <a:endParaRPr kumimoji="1" lang="en-US" altLang="ja-JP" sz="2400" b="1" dirty="0"/>
          </a:p>
          <a:p>
            <a:r>
              <a:rPr kumimoji="1" lang="ja-JP" altLang="en-US" sz="2400" b="1" dirty="0"/>
              <a:t>窓口会社：</a:t>
            </a:r>
            <a:r>
              <a:rPr kumimoji="1" lang="ja-JP" altLang="en-US" sz="2000" b="1" dirty="0"/>
              <a:t> </a:t>
            </a:r>
            <a:r>
              <a:rPr kumimoji="1" lang="ja-JP" altLang="en-US" sz="2400" b="1" dirty="0"/>
              <a:t>ﾊﾟﾅｿﾆｯｸﾌﾟﾛﾀﾞｸｼｮﾝｴﾝｼﾞﾆｱﾘﾝｸﾞ</a:t>
            </a:r>
            <a:endParaRPr kumimoji="1" lang="en-US" altLang="ja-JP" sz="24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grpSp>
        <p:nvGrpSpPr>
          <p:cNvPr id="28" name="グループ化 27">
            <a:extLst>
              <a:ext uri="{FF2B5EF4-FFF2-40B4-BE49-F238E27FC236}">
                <a16:creationId xmlns:a16="http://schemas.microsoft.com/office/drawing/2014/main" id="{E1175AAB-D047-2BA0-1230-9A802DDE0891}"/>
              </a:ext>
            </a:extLst>
          </p:cNvPr>
          <p:cNvGrpSpPr/>
          <p:nvPr/>
        </p:nvGrpSpPr>
        <p:grpSpPr>
          <a:xfrm>
            <a:off x="4902670" y="6348715"/>
            <a:ext cx="5594035" cy="1637396"/>
            <a:chOff x="4803853" y="6544542"/>
            <a:chExt cx="5594035" cy="1637396"/>
          </a:xfrm>
        </p:grpSpPr>
        <p:grpSp>
          <p:nvGrpSpPr>
            <p:cNvPr id="19" name="グループ化 183234734">
              <a:extLst>
                <a:ext uri="{FF2B5EF4-FFF2-40B4-BE49-F238E27FC236}">
                  <a16:creationId xmlns:a16="http://schemas.microsoft.com/office/drawing/2014/main" id="{3731CD26-0DA7-D767-CB06-ED2184177A47}"/>
                </a:ext>
              </a:extLst>
            </p:cNvPr>
            <p:cNvGrpSpPr>
              <a:grpSpLocks/>
            </p:cNvGrpSpPr>
            <p:nvPr/>
          </p:nvGrpSpPr>
          <p:grpSpPr bwMode="auto">
            <a:xfrm>
              <a:off x="4803853" y="6544542"/>
              <a:ext cx="5594035" cy="1091196"/>
              <a:chOff x="6582" y="5477"/>
              <a:chExt cx="62839" cy="12252"/>
            </a:xfrm>
          </p:grpSpPr>
          <p:pic>
            <p:nvPicPr>
              <p:cNvPr id="21" name="Picture 12">
                <a:extLst>
                  <a:ext uri="{FF2B5EF4-FFF2-40B4-BE49-F238E27FC236}">
                    <a16:creationId xmlns:a16="http://schemas.microsoft.com/office/drawing/2014/main" id="{A3D1DD5B-29DE-B2E6-3C42-8C6091D7E6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57" y="5477"/>
                <a:ext cx="12064" cy="1225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4" descr="A picture containing fries, pile, meal&#10;&#10;Description automatically generated">
                <a:extLst>
                  <a:ext uri="{FF2B5EF4-FFF2-40B4-BE49-F238E27FC236}">
                    <a16:creationId xmlns:a16="http://schemas.microsoft.com/office/drawing/2014/main" id="{55F080E6-030F-54E6-9FC1-52D5EDCFD83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2" y="5918"/>
                <a:ext cx="49321" cy="11268"/>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Text Box 47">
              <a:extLst>
                <a:ext uri="{FF2B5EF4-FFF2-40B4-BE49-F238E27FC236}">
                  <a16:creationId xmlns:a16="http://schemas.microsoft.com/office/drawing/2014/main" id="{EB3226E8-40F5-F839-7037-08F33FBC7DB7}"/>
                </a:ext>
              </a:extLst>
            </p:cNvPr>
            <p:cNvSpPr txBox="1">
              <a:spLocks noChangeArrowheads="1"/>
            </p:cNvSpPr>
            <p:nvPr/>
          </p:nvSpPr>
          <p:spPr bwMode="auto">
            <a:xfrm>
              <a:off x="5074443" y="7685099"/>
              <a:ext cx="542925" cy="28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植物</a:t>
              </a:r>
              <a:endParaRPr kumimoji="0" lang="ja-JP" altLang="ja-JP" sz="1400" b="1" i="0" u="none" strike="noStrike" cap="none" normalizeH="0" baseline="0" dirty="0">
                <a:ln>
                  <a:noFill/>
                </a:ln>
                <a:solidFill>
                  <a:schemeClr val="tx1"/>
                </a:solidFill>
                <a:effectLst/>
                <a:latin typeface="Arial" panose="020B0604020202020204" pitchFamily="34" charset="0"/>
              </a:endParaRPr>
            </a:p>
          </p:txBody>
        </p:sp>
        <p:sp>
          <p:nvSpPr>
            <p:cNvPr id="24" name="Text Box 48">
              <a:extLst>
                <a:ext uri="{FF2B5EF4-FFF2-40B4-BE49-F238E27FC236}">
                  <a16:creationId xmlns:a16="http://schemas.microsoft.com/office/drawing/2014/main" id="{4E9BAFF0-6B4F-7419-D50D-1F08D5A8D79F}"/>
                </a:ext>
              </a:extLst>
            </p:cNvPr>
            <p:cNvSpPr txBox="1">
              <a:spLocks noChangeArrowheads="1"/>
            </p:cNvSpPr>
            <p:nvPr/>
          </p:nvSpPr>
          <p:spPr bwMode="auto">
            <a:xfrm>
              <a:off x="5852382" y="7685099"/>
              <a:ext cx="1052513"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粉砕チップ</a:t>
              </a:r>
              <a:endParaRPr kumimoji="0" lang="ja-JP" altLang="ja-JP" sz="1400" b="1" i="0" u="none" strike="noStrike" cap="none" normalizeH="0" baseline="0" dirty="0">
                <a:ln>
                  <a:noFill/>
                </a:ln>
                <a:solidFill>
                  <a:schemeClr val="tx1"/>
                </a:solidFill>
                <a:effectLst/>
                <a:latin typeface="Arial" panose="020B0604020202020204" pitchFamily="34" charset="0"/>
              </a:endParaRPr>
            </a:p>
          </p:txBody>
        </p:sp>
        <p:sp>
          <p:nvSpPr>
            <p:cNvPr id="25" name="Text Box 49">
              <a:extLst>
                <a:ext uri="{FF2B5EF4-FFF2-40B4-BE49-F238E27FC236}">
                  <a16:creationId xmlns:a16="http://schemas.microsoft.com/office/drawing/2014/main" id="{9BBC3799-ABF4-A8FF-1ECD-3AC6824744BB}"/>
                </a:ext>
              </a:extLst>
            </p:cNvPr>
            <p:cNvSpPr txBox="1">
              <a:spLocks noChangeArrowheads="1"/>
            </p:cNvSpPr>
            <p:nvPr/>
          </p:nvSpPr>
          <p:spPr bwMode="auto">
            <a:xfrm>
              <a:off x="6963933" y="7685099"/>
              <a:ext cx="981075" cy="28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植物繊維</a:t>
              </a:r>
              <a:endParaRPr kumimoji="0" lang="en-US"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endParaRPr>
            </a:p>
          </p:txBody>
        </p:sp>
        <p:sp>
          <p:nvSpPr>
            <p:cNvPr id="26" name="Text Box 50">
              <a:extLst>
                <a:ext uri="{FF2B5EF4-FFF2-40B4-BE49-F238E27FC236}">
                  <a16:creationId xmlns:a16="http://schemas.microsoft.com/office/drawing/2014/main" id="{E9D9BC79-EB73-FE1A-9A60-C5AB31AB673E}"/>
                </a:ext>
              </a:extLst>
            </p:cNvPr>
            <p:cNvSpPr txBox="1">
              <a:spLocks noChangeArrowheads="1"/>
            </p:cNvSpPr>
            <p:nvPr/>
          </p:nvSpPr>
          <p:spPr bwMode="auto">
            <a:xfrm>
              <a:off x="8050530" y="7685099"/>
              <a:ext cx="1074157" cy="496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セルロース</a:t>
              </a:r>
              <a:endParaRPr kumimoji="0" lang="en-US"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ファイバー</a:t>
              </a:r>
              <a:endParaRPr kumimoji="0" lang="ja-JP" altLang="ja-JP" sz="1400" b="1" i="0" u="none" strike="noStrike" cap="none" normalizeH="0" baseline="0" dirty="0">
                <a:ln>
                  <a:noFill/>
                </a:ln>
                <a:solidFill>
                  <a:schemeClr val="tx1"/>
                </a:solidFill>
                <a:effectLst/>
                <a:latin typeface="Arial" panose="020B0604020202020204" pitchFamily="34" charset="0"/>
              </a:endParaRPr>
            </a:p>
          </p:txBody>
        </p:sp>
        <p:sp>
          <p:nvSpPr>
            <p:cNvPr id="27" name="Text Box 46">
              <a:extLst>
                <a:ext uri="{FF2B5EF4-FFF2-40B4-BE49-F238E27FC236}">
                  <a16:creationId xmlns:a16="http://schemas.microsoft.com/office/drawing/2014/main" id="{A9C35056-ECC2-C45E-3B68-668A804456F3}"/>
                </a:ext>
              </a:extLst>
            </p:cNvPr>
            <p:cNvSpPr txBox="1">
              <a:spLocks noChangeArrowheads="1"/>
            </p:cNvSpPr>
            <p:nvPr/>
          </p:nvSpPr>
          <p:spPr bwMode="auto">
            <a:xfrm>
              <a:off x="9305733" y="7685099"/>
              <a:ext cx="1074157" cy="496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ja-JP" sz="1400" b="1" dirty="0" err="1">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k</a:t>
              </a:r>
              <a:r>
                <a:rPr kumimoji="0" lang="en-US" altLang="ja-JP" sz="1400" b="1" i="0" u="none" strike="noStrike" cap="none" normalizeH="0" baseline="0" dirty="0" err="1">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inari</a:t>
              </a:r>
              <a:endParaRPr kumimoji="0" lang="en-US"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成形品</a:t>
              </a:r>
              <a:endParaRPr kumimoji="0" lang="ja-JP" altLang="en-US" sz="1400" b="1" i="0" u="none" strike="noStrike" cap="none" normalizeH="0" baseline="0" dirty="0">
                <a:ln>
                  <a:noFill/>
                </a:ln>
                <a:solidFill>
                  <a:schemeClr val="tx1"/>
                </a:solidFill>
                <a:effectLst/>
                <a:latin typeface="Arial" panose="020B0604020202020204" pitchFamily="34" charset="0"/>
              </a:endParaRPr>
            </a:p>
          </p:txBody>
        </p:sp>
      </p:grpSp>
      <p:pic>
        <p:nvPicPr>
          <p:cNvPr id="1026" name="Picture 2">
            <a:extLst>
              <a:ext uri="{FF2B5EF4-FFF2-40B4-BE49-F238E27FC236}">
                <a16:creationId xmlns:a16="http://schemas.microsoft.com/office/drawing/2014/main" id="{4F49C39B-EA0A-A864-B7ED-A21DDE448F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3220" y="6405558"/>
            <a:ext cx="3083301" cy="2058103"/>
          </a:xfrm>
          <a:prstGeom prst="rect">
            <a:avLst/>
          </a:prstGeom>
          <a:noFill/>
          <a:extLst>
            <a:ext uri="{909E8E84-426E-40DD-AFC4-6F175D3DCCD1}">
              <a14:hiddenFill xmlns:a14="http://schemas.microsoft.com/office/drawing/2010/main">
                <a:solidFill>
                  <a:srgbClr val="FFFFFF"/>
                </a:solidFill>
              </a14:hiddenFill>
            </a:ext>
          </a:extLst>
        </p:spPr>
      </p:pic>
      <p:sp>
        <p:nvSpPr>
          <p:cNvPr id="29" name="Text Box 47">
            <a:extLst>
              <a:ext uri="{FF2B5EF4-FFF2-40B4-BE49-F238E27FC236}">
                <a16:creationId xmlns:a16="http://schemas.microsoft.com/office/drawing/2014/main" id="{6E8A8D96-BB5B-DFB6-23FE-04D15C6C9A2E}"/>
              </a:ext>
            </a:extLst>
          </p:cNvPr>
          <p:cNvSpPr txBox="1">
            <a:spLocks noChangeArrowheads="1"/>
          </p:cNvSpPr>
          <p:nvPr/>
        </p:nvSpPr>
        <p:spPr bwMode="auto">
          <a:xfrm>
            <a:off x="1392387" y="8443253"/>
            <a:ext cx="3666522" cy="496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ja-JP" altLang="en-US"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照明器具「</a:t>
            </a:r>
            <a:r>
              <a:rPr lang="en-US" altLang="ja-JP"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S-story</a:t>
            </a:r>
            <a:r>
              <a:rPr lang="ja-JP" altLang="en-US" sz="1400" b="1">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 ペンダント</a:t>
            </a:r>
            <a:r>
              <a:rPr lang="ja-JP" altLang="en-US"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a:t>
            </a:r>
            <a:endParaRPr lang="en-US" altLang="ja-JP"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ja-JP" altLang="en-US"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パナソニック エレクトリックワークス株式会社</a:t>
            </a:r>
            <a:endParaRPr kumimoji="0" lang="ja-JP" altLang="ja-JP" sz="1400" b="1" i="0" u="none" strike="noStrike" cap="none" normalizeH="0" baseline="0" dirty="0">
              <a:ln>
                <a:noFill/>
              </a:ln>
              <a:solidFill>
                <a:schemeClr val="tx1"/>
              </a:solidFill>
              <a:effectLst/>
              <a:latin typeface="Arial" panose="020B0604020202020204" pitchFamily="34" charset="0"/>
            </a:endParaRPr>
          </a:p>
        </p:txBody>
      </p:sp>
      <p:pic>
        <p:nvPicPr>
          <p:cNvPr id="1137" name="図 1136">
            <a:extLst>
              <a:ext uri="{FF2B5EF4-FFF2-40B4-BE49-F238E27FC236}">
                <a16:creationId xmlns:a16="http://schemas.microsoft.com/office/drawing/2014/main" id="{F8542A65-CB5D-EDA7-9276-2738E923D7CF}"/>
              </a:ext>
            </a:extLst>
          </p:cNvPr>
          <p:cNvPicPr>
            <a:picLocks noChangeAspect="1"/>
          </p:cNvPicPr>
          <p:nvPr/>
        </p:nvPicPr>
        <p:blipFill>
          <a:blip r:embed="rId6"/>
          <a:stretch>
            <a:fillRect/>
          </a:stretch>
        </p:blipFill>
        <p:spPr>
          <a:xfrm>
            <a:off x="5869092" y="8870721"/>
            <a:ext cx="4526658" cy="3293604"/>
          </a:xfrm>
          <a:prstGeom prst="rect">
            <a:avLst/>
          </a:prstGeom>
        </p:spPr>
      </p:pic>
      <p:sp>
        <p:nvSpPr>
          <p:cNvPr id="1138" name="Text Box 47">
            <a:extLst>
              <a:ext uri="{FF2B5EF4-FFF2-40B4-BE49-F238E27FC236}">
                <a16:creationId xmlns:a16="http://schemas.microsoft.com/office/drawing/2014/main" id="{F15CCDB6-AFD8-2D9C-5818-8369454ED0C9}"/>
              </a:ext>
            </a:extLst>
          </p:cNvPr>
          <p:cNvSpPr txBox="1">
            <a:spLocks noChangeArrowheads="1"/>
          </p:cNvSpPr>
          <p:nvPr/>
        </p:nvSpPr>
        <p:spPr bwMode="auto">
          <a:xfrm>
            <a:off x="5679040" y="8478049"/>
            <a:ext cx="3666522" cy="31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■カーボンフットプリント（ＣＦＰ）効果</a:t>
            </a:r>
            <a:endParaRPr kumimoji="0" lang="ja-JP" altLang="ja-JP" sz="1600" b="1" i="0" u="none" strike="noStrike" cap="none" normalizeH="0" baseline="0" dirty="0">
              <a:ln>
                <a:noFill/>
              </a:ln>
              <a:solidFill>
                <a:schemeClr val="tx1"/>
              </a:solidFill>
              <a:effectLst/>
              <a:latin typeface="Arial" panose="020B0604020202020204" pitchFamily="34" charset="0"/>
            </a:endParaRPr>
          </a:p>
        </p:txBody>
      </p:sp>
      <p:sp>
        <p:nvSpPr>
          <p:cNvPr id="1139" name="テキスト ボックス 1138">
            <a:extLst>
              <a:ext uri="{FF2B5EF4-FFF2-40B4-BE49-F238E27FC236}">
                <a16:creationId xmlns:a16="http://schemas.microsoft.com/office/drawing/2014/main" id="{6110AE6B-CB17-FDED-CD75-C7DCD4A8E1CB}"/>
              </a:ext>
            </a:extLst>
          </p:cNvPr>
          <p:cNvSpPr txBox="1"/>
          <p:nvPr/>
        </p:nvSpPr>
        <p:spPr>
          <a:xfrm>
            <a:off x="5610319" y="8029354"/>
            <a:ext cx="4919188" cy="276999"/>
          </a:xfrm>
          <a:prstGeom prst="rect">
            <a:avLst/>
          </a:prstGeom>
          <a:noFill/>
        </p:spPr>
        <p:txBody>
          <a:bodyPr wrap="square">
            <a:spAutoFit/>
          </a:bodyPr>
          <a:lstStyle/>
          <a:p>
            <a:r>
              <a:rPr lang="en-US" altLang="ja-JP" sz="1200" kern="100" dirty="0">
                <a:latin typeface="BIZ UDPゴシック" panose="020B0400000000000000" pitchFamily="50" charset="-128"/>
                <a:ea typeface="BIZ UDPゴシック" panose="020B0400000000000000" pitchFamily="50" charset="-128"/>
                <a:cs typeface="Courier New" panose="02070309020205020404" pitchFamily="49" charset="0"/>
              </a:rPr>
              <a:t>※</a:t>
            </a:r>
            <a:r>
              <a:rPr lang="ja-JP" altLang="ja-JP" sz="1200" kern="100" dirty="0">
                <a:effectLst/>
                <a:latin typeface="BIZ UDPゴシック" panose="020B0400000000000000" pitchFamily="50" charset="-128"/>
                <a:ea typeface="BIZ UDPゴシック" panose="020B0400000000000000" pitchFamily="50" charset="-128"/>
                <a:cs typeface="Courier New" panose="02070309020205020404" pitchFamily="49" charset="0"/>
              </a:rPr>
              <a:t>『</a:t>
            </a:r>
            <a:r>
              <a:rPr lang="en-US" altLang="ja-JP" sz="1200" kern="100" dirty="0" err="1">
                <a:effectLst/>
                <a:latin typeface="BIZ UDPゴシック" panose="020B0400000000000000" pitchFamily="50" charset="-128"/>
                <a:ea typeface="BIZ UDPゴシック" panose="020B0400000000000000" pitchFamily="50" charset="-128"/>
                <a:cs typeface="Courier New" panose="02070309020205020404" pitchFamily="49" charset="0"/>
              </a:rPr>
              <a:t>kinari</a:t>
            </a:r>
            <a:r>
              <a:rPr lang="ja-JP" altLang="ja-JP" sz="1200" kern="100" dirty="0">
                <a:effectLst/>
                <a:latin typeface="BIZ UDPゴシック" panose="020B0400000000000000" pitchFamily="50" charset="-128"/>
                <a:ea typeface="BIZ UDPゴシック" panose="020B0400000000000000" pitchFamily="50" charset="-128"/>
                <a:cs typeface="Courier New" panose="02070309020205020404" pitchFamily="49" charset="0"/>
              </a:rPr>
              <a:t>』はパナソニック ホールディングス株式会社の登録商標です</a:t>
            </a:r>
          </a:p>
        </p:txBody>
      </p:sp>
      <p:sp>
        <p:nvSpPr>
          <p:cNvPr id="1140" name="Text Box 47">
            <a:extLst>
              <a:ext uri="{FF2B5EF4-FFF2-40B4-BE49-F238E27FC236}">
                <a16:creationId xmlns:a16="http://schemas.microsoft.com/office/drawing/2014/main" id="{6BF32FF1-0798-3493-6578-BA02369784A2}"/>
              </a:ext>
            </a:extLst>
          </p:cNvPr>
          <p:cNvSpPr txBox="1">
            <a:spLocks noChangeArrowheads="1"/>
          </p:cNvSpPr>
          <p:nvPr/>
        </p:nvSpPr>
        <p:spPr bwMode="auto">
          <a:xfrm>
            <a:off x="1327072" y="6080358"/>
            <a:ext cx="2311478" cy="31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a:t>
            </a:r>
            <a:r>
              <a:rPr lang="en-US" altLang="ja-JP" sz="1600" b="1" dirty="0" err="1">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kinari</a:t>
            </a: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製品事例</a:t>
            </a:r>
            <a:endParaRPr kumimoji="0" lang="ja-JP" altLang="ja-JP" sz="1600" b="1" i="0" u="none" strike="noStrike" cap="none" normalizeH="0" baseline="0" dirty="0">
              <a:ln>
                <a:noFill/>
              </a:ln>
              <a:solidFill>
                <a:schemeClr val="tx1"/>
              </a:solidFill>
              <a:effectLst/>
              <a:latin typeface="Arial" panose="020B0604020202020204" pitchFamily="34" charset="0"/>
            </a:endParaRPr>
          </a:p>
        </p:txBody>
      </p:sp>
      <p:sp>
        <p:nvSpPr>
          <p:cNvPr id="1141" name="Text Box 47">
            <a:extLst>
              <a:ext uri="{FF2B5EF4-FFF2-40B4-BE49-F238E27FC236}">
                <a16:creationId xmlns:a16="http://schemas.microsoft.com/office/drawing/2014/main" id="{EEC79F3A-B4F1-6D1E-AEF4-5E4C86061B5B}"/>
              </a:ext>
            </a:extLst>
          </p:cNvPr>
          <p:cNvSpPr txBox="1">
            <a:spLocks noChangeArrowheads="1"/>
          </p:cNvSpPr>
          <p:nvPr/>
        </p:nvSpPr>
        <p:spPr bwMode="auto">
          <a:xfrm>
            <a:off x="4946572" y="6080358"/>
            <a:ext cx="2311478" cy="31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a:t>
            </a:r>
            <a:r>
              <a:rPr lang="en-US" altLang="ja-JP" sz="1600" b="1" dirty="0" err="1">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kinari</a:t>
            </a: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製造フロー</a:t>
            </a:r>
            <a:endParaRPr kumimoji="0" lang="ja-JP" altLang="ja-JP" sz="16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79239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バイオ</a:t>
            </a:r>
            <a:endParaRPr kumimoji="1" lang="en-US" altLang="ja-JP" sz="2800" b="1" dirty="0"/>
          </a:p>
          <a:p>
            <a:pPr algn="ctr"/>
            <a:r>
              <a:rPr kumimoji="1" lang="ja-JP" altLang="en-US" sz="2800" b="1" dirty="0"/>
              <a:t>ものづくり</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12751" y="1070672"/>
            <a:ext cx="8702528" cy="830997"/>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糖を原料としたバイオ化学品</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マイクロバイオファクトリー株式会社は、</a:t>
            </a:r>
            <a:r>
              <a:rPr kumimoji="1" lang="en-US" altLang="ja-JP" sz="2400" b="1" dirty="0">
                <a:solidFill>
                  <a:srgbClr val="333333"/>
                </a:solidFill>
                <a:latin typeface="Montserrat" panose="00000500000000000000" pitchFamily="2" charset="0"/>
              </a:rPr>
              <a:t>2018</a:t>
            </a:r>
            <a:r>
              <a:rPr lang="ja-JP" altLang="en-US" sz="2400" b="1" i="0" dirty="0">
                <a:solidFill>
                  <a:srgbClr val="333333"/>
                </a:solidFill>
                <a:effectLst/>
                <a:latin typeface="Montserrat" panose="00000500000000000000" pitchFamily="2" charset="0"/>
              </a:rPr>
              <a:t>年の創業以来、</a:t>
            </a:r>
            <a:endParaRPr lang="en-US" altLang="ja-JP" sz="2400" b="1" i="0" dirty="0">
              <a:solidFill>
                <a:srgbClr val="333333"/>
              </a:solidFill>
              <a:effectLst/>
              <a:latin typeface="Montserrat" panose="00000500000000000000" pitchFamily="2" charset="0"/>
            </a:endParaRPr>
          </a:p>
          <a:p>
            <a:r>
              <a:rPr lang="ja-JP" altLang="en-US" sz="2400" b="1" i="0" dirty="0">
                <a:solidFill>
                  <a:srgbClr val="333333"/>
                </a:solidFill>
                <a:effectLst/>
                <a:latin typeface="Montserrat" panose="00000500000000000000" pitchFamily="2" charset="0"/>
              </a:rPr>
              <a:t>バイオマス由来の糖を原料に</a:t>
            </a:r>
            <a:r>
              <a:rPr lang="ja-JP" altLang="en-US" sz="2400" b="1" dirty="0">
                <a:solidFill>
                  <a:srgbClr val="333333"/>
                </a:solidFill>
                <a:latin typeface="Montserrat" panose="00000500000000000000" pitchFamily="2" charset="0"/>
              </a:rPr>
              <a:t>微生物発酵で各種化学品を生産する技術開発をしています。現在はインディゴ染料やナイロン原料、化粧品原料等様々な有用物質の生産開発に取り組んでいます。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719324" y="11162617"/>
            <a:ext cx="8125067" cy="523220"/>
          </a:xfrm>
          <a:prstGeom prst="rect">
            <a:avLst/>
          </a:prstGeom>
          <a:noFill/>
        </p:spPr>
        <p:txBody>
          <a:bodyPr wrap="square" rtlCol="0">
            <a:spAutoFit/>
          </a:bodyPr>
          <a:lstStyle/>
          <a:p>
            <a:r>
              <a:rPr kumimoji="1" lang="ja-JP" altLang="en-US" sz="2800" b="1" dirty="0"/>
              <a:t>化学品のバイオものづくりで脱炭素に貢献します。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マイクロバイオファクトリー株式会社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a:t>
            </a:r>
            <a:r>
              <a:rPr kumimoji="1" lang="en-US" altLang="ja-JP" sz="2000" dirty="0"/>
              <a:t>8</a:t>
            </a:r>
            <a:r>
              <a:rPr kumimoji="1" lang="ja-JP" altLang="en-US" sz="2000" dirty="0"/>
              <a:t>年</a:t>
            </a:r>
            <a:r>
              <a:rPr kumimoji="1" lang="en-US" altLang="ja-JP" sz="2000" dirty="0"/>
              <a:t>3</a:t>
            </a:r>
            <a:r>
              <a:rPr kumimoji="1" lang="ja-JP" altLang="en-US" sz="2000" dirty="0"/>
              <a:t>月</a:t>
            </a:r>
            <a:r>
              <a:rPr kumimoji="1" lang="en-US" altLang="ja-JP" sz="2000" dirty="0"/>
              <a:t>10</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384995"/>
          </a:xfrm>
          <a:prstGeom prst="rect">
            <a:avLst/>
          </a:prstGeom>
          <a:noFill/>
        </p:spPr>
        <p:txBody>
          <a:bodyPr wrap="square" rtlCol="0">
            <a:spAutoFit/>
          </a:bodyPr>
          <a:lstStyle/>
          <a:p>
            <a:r>
              <a:rPr kumimoji="1" lang="ja-JP" altLang="en-US" sz="2800" b="1" dirty="0"/>
              <a:t>・インディゴ染料の用途開拓</a:t>
            </a:r>
            <a:endParaRPr kumimoji="1" lang="en-US" altLang="ja-JP" sz="2800" b="1" dirty="0"/>
          </a:p>
          <a:p>
            <a:r>
              <a:rPr kumimoji="1" lang="ja-JP" altLang="en-US" sz="2800" b="1" dirty="0"/>
              <a:t>・ヒドロキシチロソールの化粧品　</a:t>
            </a:r>
            <a:endParaRPr kumimoji="1" lang="en-US" altLang="ja-JP" sz="2800" b="1" dirty="0"/>
          </a:p>
          <a:p>
            <a:r>
              <a:rPr kumimoji="1" lang="ja-JP" altLang="en-US" sz="2800" b="1" dirty="0"/>
              <a:t>　用途開拓</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5" name="Picture 2" descr="Hydroxytyrosol - Wikipedia">
            <a:extLst>
              <a:ext uri="{FF2B5EF4-FFF2-40B4-BE49-F238E27FC236}">
                <a16:creationId xmlns:a16="http://schemas.microsoft.com/office/drawing/2014/main" id="{519B2702-A522-DC47-64C8-01A0CF3E9E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80518" y="7491846"/>
            <a:ext cx="3263873" cy="1733406"/>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06839F16-CA88-35D9-1F41-DCC2D0F2AE05}"/>
              </a:ext>
            </a:extLst>
          </p:cNvPr>
          <p:cNvSpPr txBox="1"/>
          <p:nvPr/>
        </p:nvSpPr>
        <p:spPr>
          <a:xfrm>
            <a:off x="6424519" y="6564611"/>
            <a:ext cx="3371167" cy="461665"/>
          </a:xfrm>
          <a:prstGeom prst="rect">
            <a:avLst/>
          </a:prstGeom>
          <a:noFill/>
        </p:spPr>
        <p:txBody>
          <a:bodyPr wrap="square">
            <a:spAutoFit/>
          </a:bodyPr>
          <a:lstStyle/>
          <a:p>
            <a:pPr algn="ctr"/>
            <a:r>
              <a:rPr lang="ja-JP" altLang="en-US" sz="2400" b="1" dirty="0"/>
              <a:t>ヒドロキシチロソール</a:t>
            </a:r>
          </a:p>
        </p:txBody>
      </p:sp>
      <p:sp>
        <p:nvSpPr>
          <p:cNvPr id="17" name="テキスト ボックス 16">
            <a:extLst>
              <a:ext uri="{FF2B5EF4-FFF2-40B4-BE49-F238E27FC236}">
                <a16:creationId xmlns:a16="http://schemas.microsoft.com/office/drawing/2014/main" id="{6228169D-6BB9-EF43-A37E-E5C0F091FF49}"/>
              </a:ext>
            </a:extLst>
          </p:cNvPr>
          <p:cNvSpPr txBox="1"/>
          <p:nvPr/>
        </p:nvSpPr>
        <p:spPr>
          <a:xfrm>
            <a:off x="6234511" y="9749206"/>
            <a:ext cx="4186806" cy="830997"/>
          </a:xfrm>
          <a:prstGeom prst="rect">
            <a:avLst/>
          </a:prstGeom>
          <a:noFill/>
        </p:spPr>
        <p:txBody>
          <a:bodyPr wrap="square">
            <a:spAutoFit/>
          </a:bodyPr>
          <a:lstStyle/>
          <a:p>
            <a:r>
              <a:rPr kumimoji="1" lang="ja-JP" altLang="en-US" sz="2400" b="1" dirty="0">
                <a:solidFill>
                  <a:schemeClr val="tx1"/>
                </a:solidFill>
              </a:rPr>
              <a:t>■ </a:t>
            </a:r>
            <a:r>
              <a:rPr lang="ja-JP" altLang="en-US" sz="2400" b="1" dirty="0"/>
              <a:t>高機能粘接着剤原料</a:t>
            </a:r>
            <a:endParaRPr lang="en-US" altLang="ja-JP" sz="2400" b="1" dirty="0"/>
          </a:p>
          <a:p>
            <a:r>
              <a:rPr lang="ja-JP" altLang="en-US" sz="2400" b="1" dirty="0"/>
              <a:t>■ 化粧品・健康食品原料</a:t>
            </a:r>
            <a:endParaRPr kumimoji="1" lang="en-US" altLang="ja-JP" sz="2400" b="1" dirty="0">
              <a:solidFill>
                <a:schemeClr val="tx1"/>
              </a:solidFill>
            </a:endParaRPr>
          </a:p>
        </p:txBody>
      </p:sp>
      <p:pic>
        <p:nvPicPr>
          <p:cNvPr id="18" name="図 17">
            <a:extLst>
              <a:ext uri="{FF2B5EF4-FFF2-40B4-BE49-F238E27FC236}">
                <a16:creationId xmlns:a16="http://schemas.microsoft.com/office/drawing/2014/main" id="{F1B7BE26-049F-043C-A624-79A9BD46D39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01763" y="8286894"/>
            <a:ext cx="593923" cy="979004"/>
          </a:xfrm>
          <a:prstGeom prst="rect">
            <a:avLst/>
          </a:prstGeom>
        </p:spPr>
      </p:pic>
      <p:sp>
        <p:nvSpPr>
          <p:cNvPr id="19" name="テキスト ボックス 18">
            <a:extLst>
              <a:ext uri="{FF2B5EF4-FFF2-40B4-BE49-F238E27FC236}">
                <a16:creationId xmlns:a16="http://schemas.microsoft.com/office/drawing/2014/main" id="{E7989F0D-E436-3DE4-D981-C9D6006C7DA2}"/>
              </a:ext>
            </a:extLst>
          </p:cNvPr>
          <p:cNvSpPr txBox="1"/>
          <p:nvPr/>
        </p:nvSpPr>
        <p:spPr>
          <a:xfrm>
            <a:off x="2190212" y="6604353"/>
            <a:ext cx="3371167" cy="461665"/>
          </a:xfrm>
          <a:prstGeom prst="rect">
            <a:avLst/>
          </a:prstGeom>
          <a:noFill/>
        </p:spPr>
        <p:txBody>
          <a:bodyPr wrap="square">
            <a:spAutoFit/>
          </a:bodyPr>
          <a:lstStyle/>
          <a:p>
            <a:pPr algn="ctr"/>
            <a:r>
              <a:rPr lang="ja-JP" altLang="en-US" sz="2400" b="1" dirty="0"/>
              <a:t>インディゴ</a:t>
            </a:r>
          </a:p>
        </p:txBody>
      </p:sp>
      <p:pic>
        <p:nvPicPr>
          <p:cNvPr id="21" name="図 20">
            <a:extLst>
              <a:ext uri="{FF2B5EF4-FFF2-40B4-BE49-F238E27FC236}">
                <a16:creationId xmlns:a16="http://schemas.microsoft.com/office/drawing/2014/main" id="{AF4923FD-6943-79D4-7333-88728F277D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22910" y="8422745"/>
            <a:ext cx="1085773" cy="857963"/>
          </a:xfrm>
          <a:prstGeom prst="rect">
            <a:avLst/>
          </a:prstGeom>
        </p:spPr>
      </p:pic>
      <p:sp>
        <p:nvSpPr>
          <p:cNvPr id="22" name="テキスト ボックス 21">
            <a:extLst>
              <a:ext uri="{FF2B5EF4-FFF2-40B4-BE49-F238E27FC236}">
                <a16:creationId xmlns:a16="http://schemas.microsoft.com/office/drawing/2014/main" id="{2199DB53-A45A-7B64-10D8-5176B21AECA2}"/>
              </a:ext>
            </a:extLst>
          </p:cNvPr>
          <p:cNvSpPr txBox="1"/>
          <p:nvPr/>
        </p:nvSpPr>
        <p:spPr>
          <a:xfrm>
            <a:off x="2288519" y="9774767"/>
            <a:ext cx="4186806" cy="461665"/>
          </a:xfrm>
          <a:prstGeom prst="rect">
            <a:avLst/>
          </a:prstGeom>
          <a:noFill/>
        </p:spPr>
        <p:txBody>
          <a:bodyPr wrap="square">
            <a:spAutoFit/>
          </a:bodyPr>
          <a:lstStyle/>
          <a:p>
            <a:r>
              <a:rPr kumimoji="1" lang="ja-JP" altLang="en-US" sz="2400" b="1" dirty="0">
                <a:solidFill>
                  <a:schemeClr val="tx1"/>
                </a:solidFill>
              </a:rPr>
              <a:t>■ </a:t>
            </a:r>
            <a:r>
              <a:rPr lang="ja-JP" altLang="en-US" sz="2400" b="1" dirty="0"/>
              <a:t>アパレル染料</a:t>
            </a:r>
            <a:endParaRPr kumimoji="1" lang="en-US" altLang="ja-JP" sz="2400" b="1" dirty="0">
              <a:solidFill>
                <a:schemeClr val="tx1"/>
              </a:solidFill>
            </a:endParaRPr>
          </a:p>
        </p:txBody>
      </p:sp>
      <p:pic>
        <p:nvPicPr>
          <p:cNvPr id="23" name="図 22" descr="{{{画像alt1}}}">
            <a:extLst>
              <a:ext uri="{FF2B5EF4-FFF2-40B4-BE49-F238E27FC236}">
                <a16:creationId xmlns:a16="http://schemas.microsoft.com/office/drawing/2014/main" id="{A9523494-8823-3F4D-7216-7263DBEBF04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01580" y="7356729"/>
            <a:ext cx="2796862" cy="155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21757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850</Words>
  <Application>Microsoft Office PowerPoint</Application>
  <PresentationFormat>ユーザー設定</PresentationFormat>
  <Paragraphs>145</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BIZ UDPゴシック</vt:lpstr>
      <vt:lpstr>Meiryo UI</vt:lpstr>
      <vt:lpstr>Arial</vt:lpstr>
      <vt:lpstr>Calibri</vt:lpstr>
      <vt:lpstr>Calibri Light</vt:lpstr>
      <vt:lpstr>Montserrat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2026-03-12T00:36:27Z</dcterms:created>
  <dcterms:modified xsi:type="dcterms:W3CDTF">2026-07-29T00:13:45Z</dcterms:modified>
</cp:coreProperties>
</file>