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sldIdLst>
    <p:sldId id="267" r:id="rId2"/>
    <p:sldId id="268" r:id="rId3"/>
    <p:sldId id="266" r:id="rId4"/>
  </p:sldIdLst>
  <p:sldSz cx="10691813" cy="1511935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2" userDrawn="1">
          <p15:clr>
            <a:srgbClr val="A4A3A4"/>
          </p15:clr>
        </p15:guide>
        <p15:guide id="2" pos="336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FF"/>
    <a:srgbClr val="FBA3FF"/>
    <a:srgbClr val="B70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457" autoAdjust="0"/>
    <p:restoredTop sz="94660"/>
  </p:normalViewPr>
  <p:slideViewPr>
    <p:cSldViewPr snapToGrid="0" showGuides="1">
      <p:cViewPr varScale="1">
        <p:scale>
          <a:sx n="36" d="100"/>
          <a:sy n="36" d="100"/>
        </p:scale>
        <p:origin x="2224" y="60"/>
      </p:cViewPr>
      <p:guideLst>
        <p:guide orient="horz" pos="4762"/>
        <p:guide pos="3368"/>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2474395"/>
            <a:ext cx="9088041" cy="5263774"/>
          </a:xfrm>
        </p:spPr>
        <p:txBody>
          <a:bodyPr anchor="b"/>
          <a:lstStyle>
            <a:lvl1pPr algn="ctr">
              <a:defRPr sz="7016"/>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7941160"/>
            <a:ext cx="8018860" cy="3650342"/>
          </a:xfrm>
        </p:spPr>
        <p:txBody>
          <a:bodyPr/>
          <a:lstStyle>
            <a:lvl1pPr marL="0" indent="0" algn="ctr">
              <a:buNone/>
              <a:defRPr sz="2806"/>
            </a:lvl1pPr>
            <a:lvl2pPr marL="534604" indent="0" algn="ctr">
              <a:buNone/>
              <a:defRPr sz="2339"/>
            </a:lvl2pPr>
            <a:lvl3pPr marL="1069208" indent="0" algn="ctr">
              <a:buNone/>
              <a:defRPr sz="2105"/>
            </a:lvl3pPr>
            <a:lvl4pPr marL="1603812" indent="0" algn="ctr">
              <a:buNone/>
              <a:defRPr sz="1871"/>
            </a:lvl4pPr>
            <a:lvl5pPr marL="2138416" indent="0" algn="ctr">
              <a:buNone/>
              <a:defRPr sz="1871"/>
            </a:lvl5pPr>
            <a:lvl6pPr marL="2673020" indent="0" algn="ctr">
              <a:buNone/>
              <a:defRPr sz="1871"/>
            </a:lvl6pPr>
            <a:lvl7pPr marL="3207624" indent="0" algn="ctr">
              <a:buNone/>
              <a:defRPr sz="1871"/>
            </a:lvl7pPr>
            <a:lvl8pPr marL="3742228" indent="0" algn="ctr">
              <a:buNone/>
              <a:defRPr sz="1871"/>
            </a:lvl8pPr>
            <a:lvl9pPr marL="4276832" indent="0" algn="ctr">
              <a:buNone/>
              <a:defRPr sz="1871"/>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99645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795990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804966"/>
            <a:ext cx="2305422" cy="12812950"/>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804966"/>
            <a:ext cx="6782619" cy="12812950"/>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974691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248809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3769342"/>
            <a:ext cx="9221689" cy="6289229"/>
          </a:xfrm>
        </p:spPr>
        <p:txBody>
          <a:bodyPr anchor="b"/>
          <a:lstStyle>
            <a:lvl1pPr>
              <a:defRPr sz="7016"/>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10118069"/>
            <a:ext cx="9221689" cy="3307357"/>
          </a:xfrm>
        </p:spPr>
        <p:txBody>
          <a:bodyPr/>
          <a:lstStyle>
            <a:lvl1pPr marL="0" indent="0">
              <a:buNone/>
              <a:defRPr sz="2806">
                <a:solidFill>
                  <a:schemeClr val="tx1"/>
                </a:solidFill>
              </a:defRPr>
            </a:lvl1pPr>
            <a:lvl2pPr marL="534604" indent="0">
              <a:buNone/>
              <a:defRPr sz="2339">
                <a:solidFill>
                  <a:schemeClr val="tx1">
                    <a:tint val="75000"/>
                  </a:schemeClr>
                </a:solidFill>
              </a:defRPr>
            </a:lvl2pPr>
            <a:lvl3pPr marL="1069208" indent="0">
              <a:buNone/>
              <a:defRPr sz="2105">
                <a:solidFill>
                  <a:schemeClr val="tx1">
                    <a:tint val="75000"/>
                  </a:schemeClr>
                </a:solidFill>
              </a:defRPr>
            </a:lvl3pPr>
            <a:lvl4pPr marL="1603812" indent="0">
              <a:buNone/>
              <a:defRPr sz="1871">
                <a:solidFill>
                  <a:schemeClr val="tx1">
                    <a:tint val="75000"/>
                  </a:schemeClr>
                </a:solidFill>
              </a:defRPr>
            </a:lvl4pPr>
            <a:lvl5pPr marL="2138416" indent="0">
              <a:buNone/>
              <a:defRPr sz="1871">
                <a:solidFill>
                  <a:schemeClr val="tx1">
                    <a:tint val="75000"/>
                  </a:schemeClr>
                </a:solidFill>
              </a:defRPr>
            </a:lvl5pPr>
            <a:lvl6pPr marL="2673020" indent="0">
              <a:buNone/>
              <a:defRPr sz="1871">
                <a:solidFill>
                  <a:schemeClr val="tx1">
                    <a:tint val="75000"/>
                  </a:schemeClr>
                </a:solidFill>
              </a:defRPr>
            </a:lvl6pPr>
            <a:lvl7pPr marL="3207624" indent="0">
              <a:buNone/>
              <a:defRPr sz="1871">
                <a:solidFill>
                  <a:schemeClr val="tx1">
                    <a:tint val="75000"/>
                  </a:schemeClr>
                </a:solidFill>
              </a:defRPr>
            </a:lvl7pPr>
            <a:lvl8pPr marL="3742228" indent="0">
              <a:buNone/>
              <a:defRPr sz="1871">
                <a:solidFill>
                  <a:schemeClr val="tx1">
                    <a:tint val="75000"/>
                  </a:schemeClr>
                </a:solidFill>
              </a:defRPr>
            </a:lvl8pPr>
            <a:lvl9pPr marL="4276832" indent="0">
              <a:buNone/>
              <a:defRPr sz="1871">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86345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4024827"/>
            <a:ext cx="4544021" cy="959308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2241300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804969"/>
            <a:ext cx="9221689" cy="29223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3706342"/>
            <a:ext cx="4523137"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4" name="Content Placeholder 3"/>
          <p:cNvSpPr>
            <a:spLocks noGrp="1"/>
          </p:cNvSpPr>
          <p:nvPr>
            <p:ph sz="half" idx="2"/>
          </p:nvPr>
        </p:nvSpPr>
        <p:spPr>
          <a:xfrm>
            <a:off x="736456" y="5522763"/>
            <a:ext cx="4523137"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3706342"/>
            <a:ext cx="4545413" cy="1816421"/>
          </a:xfrm>
        </p:spPr>
        <p:txBody>
          <a:bodyPr anchor="b"/>
          <a:lstStyle>
            <a:lvl1pPr marL="0" indent="0">
              <a:buNone/>
              <a:defRPr sz="2806" b="1"/>
            </a:lvl1pPr>
            <a:lvl2pPr marL="534604" indent="0">
              <a:buNone/>
              <a:defRPr sz="2339" b="1"/>
            </a:lvl2pPr>
            <a:lvl3pPr marL="1069208" indent="0">
              <a:buNone/>
              <a:defRPr sz="2105" b="1"/>
            </a:lvl3pPr>
            <a:lvl4pPr marL="1603812" indent="0">
              <a:buNone/>
              <a:defRPr sz="1871" b="1"/>
            </a:lvl4pPr>
            <a:lvl5pPr marL="2138416" indent="0">
              <a:buNone/>
              <a:defRPr sz="1871" b="1"/>
            </a:lvl5pPr>
            <a:lvl6pPr marL="2673020" indent="0">
              <a:buNone/>
              <a:defRPr sz="1871" b="1"/>
            </a:lvl6pPr>
            <a:lvl7pPr marL="3207624" indent="0">
              <a:buNone/>
              <a:defRPr sz="1871" b="1"/>
            </a:lvl7pPr>
            <a:lvl8pPr marL="3742228" indent="0">
              <a:buNone/>
              <a:defRPr sz="1871" b="1"/>
            </a:lvl8pPr>
            <a:lvl9pPr marL="4276832" indent="0">
              <a:buNone/>
              <a:defRPr sz="1871" b="1"/>
            </a:lvl9pPr>
          </a:lstStyle>
          <a:p>
            <a:pPr lvl="0"/>
            <a:r>
              <a:rPr lang="ja-JP" altLang="en-US"/>
              <a:t>マスター テキストの書式設定</a:t>
            </a:r>
          </a:p>
        </p:txBody>
      </p:sp>
      <p:sp>
        <p:nvSpPr>
          <p:cNvPr id="6" name="Content Placeholder 5"/>
          <p:cNvSpPr>
            <a:spLocks noGrp="1"/>
          </p:cNvSpPr>
          <p:nvPr>
            <p:ph sz="quarter" idx="4"/>
          </p:nvPr>
        </p:nvSpPr>
        <p:spPr>
          <a:xfrm>
            <a:off x="5412731" y="5522763"/>
            <a:ext cx="4545413" cy="812315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412029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509128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429889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2176910"/>
            <a:ext cx="5412730" cy="10744538"/>
          </a:xfrm>
        </p:spPr>
        <p:txBody>
          <a:bodyPr/>
          <a:lstStyle>
            <a:lvl1pPr>
              <a:defRPr sz="3742"/>
            </a:lvl1pPr>
            <a:lvl2pPr>
              <a:defRPr sz="3274"/>
            </a:lvl2pPr>
            <a:lvl3pPr>
              <a:defRPr sz="2806"/>
            </a:lvl3pPr>
            <a:lvl4pPr>
              <a:defRPr sz="2339"/>
            </a:lvl4pPr>
            <a:lvl5pPr>
              <a:defRPr sz="2339"/>
            </a:lvl5pPr>
            <a:lvl6pPr>
              <a:defRPr sz="2339"/>
            </a:lvl6pPr>
            <a:lvl7pPr>
              <a:defRPr sz="2339"/>
            </a:lvl7pPr>
            <a:lvl8pPr>
              <a:defRPr sz="2339"/>
            </a:lvl8pPr>
            <a:lvl9pPr>
              <a:defRPr sz="2339"/>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3326241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1007957"/>
            <a:ext cx="3448388" cy="3527848"/>
          </a:xfrm>
        </p:spPr>
        <p:txBody>
          <a:bodyPr anchor="b"/>
          <a:lstStyle>
            <a:lvl1pPr>
              <a:defRPr sz="3742"/>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2176910"/>
            <a:ext cx="5412730" cy="10744538"/>
          </a:xfrm>
        </p:spPr>
        <p:txBody>
          <a:bodyPr anchor="t"/>
          <a:lstStyle>
            <a:lvl1pPr marL="0" indent="0">
              <a:buNone/>
              <a:defRPr sz="3742"/>
            </a:lvl1pPr>
            <a:lvl2pPr marL="534604" indent="0">
              <a:buNone/>
              <a:defRPr sz="3274"/>
            </a:lvl2pPr>
            <a:lvl3pPr marL="1069208" indent="0">
              <a:buNone/>
              <a:defRPr sz="2806"/>
            </a:lvl3pPr>
            <a:lvl4pPr marL="1603812" indent="0">
              <a:buNone/>
              <a:defRPr sz="2339"/>
            </a:lvl4pPr>
            <a:lvl5pPr marL="2138416" indent="0">
              <a:buNone/>
              <a:defRPr sz="2339"/>
            </a:lvl5pPr>
            <a:lvl6pPr marL="2673020" indent="0">
              <a:buNone/>
              <a:defRPr sz="2339"/>
            </a:lvl6pPr>
            <a:lvl7pPr marL="3207624" indent="0">
              <a:buNone/>
              <a:defRPr sz="2339"/>
            </a:lvl7pPr>
            <a:lvl8pPr marL="3742228" indent="0">
              <a:buNone/>
              <a:defRPr sz="2339"/>
            </a:lvl8pPr>
            <a:lvl9pPr marL="4276832" indent="0">
              <a:buNone/>
              <a:defRPr sz="2339"/>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736455" y="4535805"/>
            <a:ext cx="3448388" cy="8403140"/>
          </a:xfrm>
        </p:spPr>
        <p:txBody>
          <a:bodyPr/>
          <a:lstStyle>
            <a:lvl1pPr marL="0" indent="0">
              <a:buNone/>
              <a:defRPr sz="1871"/>
            </a:lvl1pPr>
            <a:lvl2pPr marL="534604" indent="0">
              <a:buNone/>
              <a:defRPr sz="1637"/>
            </a:lvl2pPr>
            <a:lvl3pPr marL="1069208" indent="0">
              <a:buNone/>
              <a:defRPr sz="1403"/>
            </a:lvl3pPr>
            <a:lvl4pPr marL="1603812" indent="0">
              <a:buNone/>
              <a:defRPr sz="1169"/>
            </a:lvl4pPr>
            <a:lvl5pPr marL="2138416" indent="0">
              <a:buNone/>
              <a:defRPr sz="1169"/>
            </a:lvl5pPr>
            <a:lvl6pPr marL="2673020" indent="0">
              <a:buNone/>
              <a:defRPr sz="1169"/>
            </a:lvl6pPr>
            <a:lvl7pPr marL="3207624" indent="0">
              <a:buNone/>
              <a:defRPr sz="1169"/>
            </a:lvl7pPr>
            <a:lvl8pPr marL="3742228" indent="0">
              <a:buNone/>
              <a:defRPr sz="1169"/>
            </a:lvl8pPr>
            <a:lvl9pPr marL="4276832" indent="0">
              <a:buNone/>
              <a:defRPr sz="116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E7F748-EFF0-4734-9030-9BE5DC16CAB2}"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109838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804969"/>
            <a:ext cx="9221689" cy="29223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4024827"/>
            <a:ext cx="9221689" cy="9593089"/>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14013401"/>
            <a:ext cx="2405658" cy="804965"/>
          </a:xfrm>
          <a:prstGeom prst="rect">
            <a:avLst/>
          </a:prstGeom>
        </p:spPr>
        <p:txBody>
          <a:bodyPr vert="horz" lIns="91440" tIns="45720" rIns="91440" bIns="45720" rtlCol="0" anchor="ctr"/>
          <a:lstStyle>
            <a:lvl1pPr algn="l">
              <a:defRPr sz="1403">
                <a:solidFill>
                  <a:schemeClr val="tx1">
                    <a:tint val="75000"/>
                  </a:schemeClr>
                </a:solidFill>
              </a:defRPr>
            </a:lvl1pPr>
          </a:lstStyle>
          <a:p>
            <a:fld id="{B0E7F748-EFF0-4734-9030-9BE5DC16CAB2}"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3541663" y="14013401"/>
            <a:ext cx="3608487" cy="804965"/>
          </a:xfrm>
          <a:prstGeom prst="rect">
            <a:avLst/>
          </a:prstGeom>
        </p:spPr>
        <p:txBody>
          <a:bodyPr vert="horz" lIns="91440" tIns="45720" rIns="91440" bIns="45720" rtlCol="0" anchor="ctr"/>
          <a:lstStyle>
            <a:lvl1pPr algn="ctr">
              <a:defRPr sz="140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14013401"/>
            <a:ext cx="2405658" cy="804965"/>
          </a:xfrm>
          <a:prstGeom prst="rect">
            <a:avLst/>
          </a:prstGeom>
        </p:spPr>
        <p:txBody>
          <a:bodyPr vert="horz" lIns="91440" tIns="45720" rIns="91440" bIns="45720" rtlCol="0" anchor="ctr"/>
          <a:lstStyle>
            <a:lvl1pPr algn="r">
              <a:defRPr sz="1403">
                <a:solidFill>
                  <a:schemeClr val="tx1">
                    <a:tint val="75000"/>
                  </a:schemeClr>
                </a:solidFill>
              </a:defRPr>
            </a:lvl1pPr>
          </a:lstStyle>
          <a:p>
            <a:fld id="{AF636F32-286C-4693-906A-7189E1F5842A}" type="slidenum">
              <a:rPr kumimoji="1" lang="ja-JP" altLang="en-US" smtClean="0"/>
              <a:t>‹#›</a:t>
            </a:fld>
            <a:endParaRPr kumimoji="1" lang="ja-JP" altLang="en-US"/>
          </a:p>
        </p:txBody>
      </p:sp>
    </p:spTree>
    <p:extLst>
      <p:ext uri="{BB962C8B-B14F-4D97-AF65-F5344CB8AC3E}">
        <p14:creationId xmlns:p14="http://schemas.microsoft.com/office/powerpoint/2010/main" val="9084864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69208" rtl="0" eaLnBrk="1" latinLnBrk="0" hangingPunct="1">
        <a:lnSpc>
          <a:spcPct val="90000"/>
        </a:lnSpc>
        <a:spcBef>
          <a:spcPct val="0"/>
        </a:spcBef>
        <a:buNone/>
        <a:defRPr kumimoji="1" sz="5145" kern="1200">
          <a:solidFill>
            <a:schemeClr val="tx1"/>
          </a:solidFill>
          <a:latin typeface="+mj-lt"/>
          <a:ea typeface="+mj-ea"/>
          <a:cs typeface="+mj-cs"/>
        </a:defRPr>
      </a:lvl1pPr>
    </p:titleStyle>
    <p:bodyStyle>
      <a:lvl1pPr marL="267302" indent="-267302" algn="l" defTabSz="1069208" rtl="0" eaLnBrk="1" latinLnBrk="0" hangingPunct="1">
        <a:lnSpc>
          <a:spcPct val="90000"/>
        </a:lnSpc>
        <a:spcBef>
          <a:spcPts val="1169"/>
        </a:spcBef>
        <a:buFont typeface="Arial" panose="020B0604020202020204" pitchFamily="34" charset="0"/>
        <a:buChar char="•"/>
        <a:defRPr kumimoji="1" sz="3274" kern="1200">
          <a:solidFill>
            <a:schemeClr val="tx1"/>
          </a:solidFill>
          <a:latin typeface="+mn-lt"/>
          <a:ea typeface="+mn-ea"/>
          <a:cs typeface="+mn-cs"/>
        </a:defRPr>
      </a:lvl1pPr>
      <a:lvl2pPr marL="801906" indent="-267302" algn="l" defTabSz="1069208" rtl="0" eaLnBrk="1" latinLnBrk="0" hangingPunct="1">
        <a:lnSpc>
          <a:spcPct val="90000"/>
        </a:lnSpc>
        <a:spcBef>
          <a:spcPts val="585"/>
        </a:spcBef>
        <a:buFont typeface="Arial" panose="020B0604020202020204" pitchFamily="34" charset="0"/>
        <a:buChar char="•"/>
        <a:defRPr kumimoji="1" sz="2806" kern="1200">
          <a:solidFill>
            <a:schemeClr val="tx1"/>
          </a:solidFill>
          <a:latin typeface="+mn-lt"/>
          <a:ea typeface="+mn-ea"/>
          <a:cs typeface="+mn-cs"/>
        </a:defRPr>
      </a:lvl2pPr>
      <a:lvl3pPr marL="1336510" indent="-267302" algn="l" defTabSz="1069208" rtl="0" eaLnBrk="1" latinLnBrk="0" hangingPunct="1">
        <a:lnSpc>
          <a:spcPct val="90000"/>
        </a:lnSpc>
        <a:spcBef>
          <a:spcPts val="585"/>
        </a:spcBef>
        <a:buFont typeface="Arial" panose="020B0604020202020204" pitchFamily="34" charset="0"/>
        <a:buChar char="•"/>
        <a:defRPr kumimoji="1" sz="2339" kern="1200">
          <a:solidFill>
            <a:schemeClr val="tx1"/>
          </a:solidFill>
          <a:latin typeface="+mn-lt"/>
          <a:ea typeface="+mn-ea"/>
          <a:cs typeface="+mn-cs"/>
        </a:defRPr>
      </a:lvl3pPr>
      <a:lvl4pPr marL="187111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4pPr>
      <a:lvl5pPr marL="2405718"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5pPr>
      <a:lvl6pPr marL="2940322"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6pPr>
      <a:lvl7pPr marL="3474926"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7pPr>
      <a:lvl8pPr marL="4009530"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8pPr>
      <a:lvl9pPr marL="4544134" indent="-267302" algn="l" defTabSz="1069208" rtl="0" eaLnBrk="1" latinLnBrk="0" hangingPunct="1">
        <a:lnSpc>
          <a:spcPct val="90000"/>
        </a:lnSpc>
        <a:spcBef>
          <a:spcPts val="585"/>
        </a:spcBef>
        <a:buFont typeface="Arial" panose="020B0604020202020204" pitchFamily="34" charset="0"/>
        <a:buChar char="•"/>
        <a:defRPr kumimoji="1" sz="2105" kern="1200">
          <a:solidFill>
            <a:schemeClr val="tx1"/>
          </a:solidFill>
          <a:latin typeface="+mn-lt"/>
          <a:ea typeface="+mn-ea"/>
          <a:cs typeface="+mn-cs"/>
        </a:defRPr>
      </a:lvl9pPr>
    </p:bodyStyle>
    <p:otherStyle>
      <a:defPPr>
        <a:defRPr lang="en-US"/>
      </a:defPPr>
      <a:lvl1pPr marL="0" algn="l" defTabSz="1069208" rtl="0" eaLnBrk="1" latinLnBrk="0" hangingPunct="1">
        <a:defRPr kumimoji="1" sz="2105" kern="1200">
          <a:solidFill>
            <a:schemeClr val="tx1"/>
          </a:solidFill>
          <a:latin typeface="+mn-lt"/>
          <a:ea typeface="+mn-ea"/>
          <a:cs typeface="+mn-cs"/>
        </a:defRPr>
      </a:lvl1pPr>
      <a:lvl2pPr marL="534604" algn="l" defTabSz="1069208" rtl="0" eaLnBrk="1" latinLnBrk="0" hangingPunct="1">
        <a:defRPr kumimoji="1" sz="2105" kern="1200">
          <a:solidFill>
            <a:schemeClr val="tx1"/>
          </a:solidFill>
          <a:latin typeface="+mn-lt"/>
          <a:ea typeface="+mn-ea"/>
          <a:cs typeface="+mn-cs"/>
        </a:defRPr>
      </a:lvl2pPr>
      <a:lvl3pPr marL="1069208" algn="l" defTabSz="1069208" rtl="0" eaLnBrk="1" latinLnBrk="0" hangingPunct="1">
        <a:defRPr kumimoji="1" sz="2105" kern="1200">
          <a:solidFill>
            <a:schemeClr val="tx1"/>
          </a:solidFill>
          <a:latin typeface="+mn-lt"/>
          <a:ea typeface="+mn-ea"/>
          <a:cs typeface="+mn-cs"/>
        </a:defRPr>
      </a:lvl3pPr>
      <a:lvl4pPr marL="1603812" algn="l" defTabSz="1069208" rtl="0" eaLnBrk="1" latinLnBrk="0" hangingPunct="1">
        <a:defRPr kumimoji="1" sz="2105" kern="1200">
          <a:solidFill>
            <a:schemeClr val="tx1"/>
          </a:solidFill>
          <a:latin typeface="+mn-lt"/>
          <a:ea typeface="+mn-ea"/>
          <a:cs typeface="+mn-cs"/>
        </a:defRPr>
      </a:lvl4pPr>
      <a:lvl5pPr marL="2138416" algn="l" defTabSz="1069208" rtl="0" eaLnBrk="1" latinLnBrk="0" hangingPunct="1">
        <a:defRPr kumimoji="1" sz="2105" kern="1200">
          <a:solidFill>
            <a:schemeClr val="tx1"/>
          </a:solidFill>
          <a:latin typeface="+mn-lt"/>
          <a:ea typeface="+mn-ea"/>
          <a:cs typeface="+mn-cs"/>
        </a:defRPr>
      </a:lvl5pPr>
      <a:lvl6pPr marL="2673020" algn="l" defTabSz="1069208" rtl="0" eaLnBrk="1" latinLnBrk="0" hangingPunct="1">
        <a:defRPr kumimoji="1" sz="2105" kern="1200">
          <a:solidFill>
            <a:schemeClr val="tx1"/>
          </a:solidFill>
          <a:latin typeface="+mn-lt"/>
          <a:ea typeface="+mn-ea"/>
          <a:cs typeface="+mn-cs"/>
        </a:defRPr>
      </a:lvl6pPr>
      <a:lvl7pPr marL="3207624" algn="l" defTabSz="1069208" rtl="0" eaLnBrk="1" latinLnBrk="0" hangingPunct="1">
        <a:defRPr kumimoji="1" sz="2105" kern="1200">
          <a:solidFill>
            <a:schemeClr val="tx1"/>
          </a:solidFill>
          <a:latin typeface="+mn-lt"/>
          <a:ea typeface="+mn-ea"/>
          <a:cs typeface="+mn-cs"/>
        </a:defRPr>
      </a:lvl7pPr>
      <a:lvl8pPr marL="3742228" algn="l" defTabSz="1069208" rtl="0" eaLnBrk="1" latinLnBrk="0" hangingPunct="1">
        <a:defRPr kumimoji="1" sz="2105" kern="1200">
          <a:solidFill>
            <a:schemeClr val="tx1"/>
          </a:solidFill>
          <a:latin typeface="+mn-lt"/>
          <a:ea typeface="+mn-ea"/>
          <a:cs typeface="+mn-cs"/>
        </a:defRPr>
      </a:lvl8pPr>
      <a:lvl9pPr marL="4276832" algn="l" defTabSz="1069208" rtl="0" eaLnBrk="1" latinLnBrk="0" hangingPunct="1">
        <a:defRPr kumimoji="1" sz="210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emf"/><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バイオものづくりの</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ワンストップサービス</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67219" y="4208626"/>
            <a:ext cx="9229796" cy="1815882"/>
          </a:xfrm>
          <a:prstGeom prst="rect">
            <a:avLst/>
          </a:prstGeom>
          <a:noFill/>
        </p:spPr>
        <p:txBody>
          <a:bodyPr wrap="square" rtlCol="0">
            <a:spAutoFit/>
          </a:bodyPr>
          <a:lstStyle/>
          <a:p>
            <a:r>
              <a:rPr kumimoji="1" lang="en-US" altLang="ja-JP" sz="2800" b="1" dirty="0"/>
              <a:t>KRI</a:t>
            </a:r>
            <a:r>
              <a:rPr kumimoji="1" lang="ja-JP" altLang="en-US" sz="2800" b="1" dirty="0"/>
              <a:t>は研究・調査・評価試験のアウトソーシング企業です。</a:t>
            </a:r>
            <a:endParaRPr kumimoji="1" lang="en-US" altLang="ja-JP" sz="2800" b="1" dirty="0"/>
          </a:p>
          <a:p>
            <a:r>
              <a:rPr kumimoji="1" lang="ja-JP" altLang="en-US" sz="2800" b="1" dirty="0"/>
              <a:t>微生物分離技術、育種技術、評価技術（代謝解析、ゲノム解析など）により、バイオものづくりの社会実装に向けた技術課題解決に取り組んでいます。</a:t>
            </a: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381667" y="6201487"/>
            <a:ext cx="9139147" cy="2246769"/>
          </a:xfrm>
          <a:prstGeom prst="rect">
            <a:avLst/>
          </a:prstGeom>
          <a:noFill/>
        </p:spPr>
        <p:txBody>
          <a:bodyPr wrap="square" rtlCol="0">
            <a:spAutoFit/>
          </a:bodyPr>
          <a:lstStyle/>
          <a:p>
            <a:r>
              <a:rPr kumimoji="1" lang="ja-JP" altLang="en-US" sz="2800" b="1" dirty="0"/>
              <a:t>バイオものづくりに関する市場調査、技術動向調査、微生物分離、微生物育種、培養スケールアップ、微生物センサー、機器分析、データ解析、プロセス開発などバイオものづくりに関連するワンストップサービスを展開してい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株式会社ＫＲＩ</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本社：京都市下京区、大阪拠点：大阪市此花区</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a:t>令和８年</a:t>
            </a:r>
            <a:r>
              <a:rPr kumimoji="1" lang="ja-JP" altLang="en-US" sz="2000" dirty="0"/>
              <a:t>６月５日時点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96173"/>
            <a:ext cx="5535033" cy="1384995"/>
          </a:xfrm>
          <a:prstGeom prst="rect">
            <a:avLst/>
          </a:prstGeom>
          <a:noFill/>
        </p:spPr>
        <p:txBody>
          <a:bodyPr wrap="square" rtlCol="0">
            <a:spAutoFit/>
          </a:bodyPr>
          <a:lstStyle/>
          <a:p>
            <a:r>
              <a:rPr kumimoji="1" lang="ja-JP" altLang="en-US" sz="2800" b="1" dirty="0"/>
              <a:t>異業種からバイオものづくり分野への新規参入を、力強くサポートいたします。</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2" name="図 1">
            <a:extLst>
              <a:ext uri="{FF2B5EF4-FFF2-40B4-BE49-F238E27FC236}">
                <a16:creationId xmlns:a16="http://schemas.microsoft.com/office/drawing/2014/main" id="{1FC0B386-2685-19F1-9CE4-02BCDD53BA95}"/>
              </a:ext>
            </a:extLst>
          </p:cNvPr>
          <p:cNvPicPr>
            <a:picLocks noChangeAspect="1"/>
          </p:cNvPicPr>
          <p:nvPr/>
        </p:nvPicPr>
        <p:blipFill>
          <a:blip r:embed="rId3"/>
          <a:stretch>
            <a:fillRect/>
          </a:stretch>
        </p:blipFill>
        <p:spPr>
          <a:xfrm>
            <a:off x="1457868" y="8468736"/>
            <a:ext cx="9083294" cy="3546988"/>
          </a:xfrm>
          <a:prstGeom prst="rect">
            <a:avLst/>
          </a:prstGeom>
        </p:spPr>
      </p:pic>
    </p:spTree>
    <p:extLst>
      <p:ext uri="{BB962C8B-B14F-4D97-AF65-F5344CB8AC3E}">
        <p14:creationId xmlns:p14="http://schemas.microsoft.com/office/powerpoint/2010/main" val="1325398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817213" y="676906"/>
            <a:ext cx="8702528" cy="1569660"/>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植物を原材料に活用した</a:t>
            </a:r>
            <a:endParaRPr kumimoji="1" lang="en-US" altLang="ja-JP" sz="4800" b="1" dirty="0">
              <a:latin typeface="Meiryo UI" panose="020B0604030504040204" pitchFamily="50" charset="-128"/>
              <a:ea typeface="Meiryo UI" panose="020B0604030504040204" pitchFamily="50" charset="-128"/>
            </a:endParaRPr>
          </a:p>
          <a:p>
            <a:pPr algn="ctr"/>
            <a:r>
              <a:rPr kumimoji="1" lang="ja-JP" altLang="en-US" sz="4800" b="1" dirty="0">
                <a:latin typeface="Meiryo UI" panose="020B0604030504040204" pitchFamily="50" charset="-128"/>
                <a:ea typeface="Meiryo UI" panose="020B0604030504040204" pitchFamily="50" charset="-128"/>
              </a:rPr>
              <a:t>サステナブル素材</a:t>
            </a:r>
            <a:r>
              <a:rPr kumimoji="1" lang="en-US" altLang="ja-JP" sz="4800" b="1" dirty="0">
                <a:latin typeface="Meiryo UI" panose="020B0604030504040204" pitchFamily="50" charset="-128"/>
                <a:ea typeface="Meiryo UI" panose="020B0604030504040204" pitchFamily="50" charset="-128"/>
              </a:rPr>
              <a:t>『</a:t>
            </a:r>
            <a:r>
              <a:rPr kumimoji="1" lang="en-US" altLang="ja-JP" sz="4800" b="1" dirty="0" err="1">
                <a:latin typeface="Meiryo UI" panose="020B0604030504040204" pitchFamily="50" charset="-128"/>
                <a:ea typeface="Meiryo UI" panose="020B0604030504040204" pitchFamily="50" charset="-128"/>
              </a:rPr>
              <a:t>kinari</a:t>
            </a:r>
            <a:r>
              <a:rPr kumimoji="1" lang="en-US" altLang="ja-JP" sz="4800" b="1" dirty="0">
                <a:latin typeface="Meiryo UI" panose="020B0604030504040204" pitchFamily="50" charset="-128"/>
                <a:ea typeface="Meiryo UI" panose="020B0604030504040204" pitchFamily="50" charset="-128"/>
              </a:rPr>
              <a:t>』</a:t>
            </a:r>
            <a:endParaRPr kumimoji="1" lang="ja-JP" altLang="en-US" sz="48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71092" y="4198320"/>
            <a:ext cx="9229796" cy="1569660"/>
          </a:xfrm>
          <a:prstGeom prst="rect">
            <a:avLst/>
          </a:prstGeom>
          <a:noFill/>
        </p:spPr>
        <p:txBody>
          <a:bodyPr wrap="square" rtlCol="0">
            <a:spAutoFit/>
          </a:bodyPr>
          <a:lstStyle/>
          <a:p>
            <a:r>
              <a:rPr kumimoji="1" lang="ja-JP" altLang="en-US" sz="2400" b="1" dirty="0"/>
              <a:t>パナソニック ホールディングス株式会社は、</a:t>
            </a:r>
            <a:r>
              <a:rPr kumimoji="1" lang="en-US" altLang="ja-JP" sz="2400" b="1" dirty="0">
                <a:solidFill>
                  <a:srgbClr val="333333"/>
                </a:solidFill>
                <a:latin typeface="Montserrat" panose="00000500000000000000" pitchFamily="2" charset="0"/>
              </a:rPr>
              <a:t>1918</a:t>
            </a:r>
            <a:r>
              <a:rPr kumimoji="1" lang="ja-JP" altLang="en-US" sz="2400" b="1" dirty="0">
                <a:solidFill>
                  <a:srgbClr val="333333"/>
                </a:solidFill>
                <a:latin typeface="Montserrat" panose="00000500000000000000" pitchFamily="2" charset="0"/>
              </a:rPr>
              <a:t>年創業の総合電機グループ。現在は家電・住宅・車載・電子部品・エネルギーなど多様な事業を展開。近年は</a:t>
            </a:r>
            <a:r>
              <a:rPr kumimoji="1" lang="en-US" altLang="ja-JP" sz="2400" b="1" dirty="0" err="1">
                <a:solidFill>
                  <a:srgbClr val="333333"/>
                </a:solidFill>
                <a:latin typeface="Montserrat" panose="00000500000000000000" pitchFamily="2" charset="0"/>
              </a:rPr>
              <a:t>BtoB</a:t>
            </a:r>
            <a:r>
              <a:rPr kumimoji="1" lang="ja-JP" altLang="en-US" sz="2400" b="1" dirty="0">
                <a:solidFill>
                  <a:srgbClr val="333333"/>
                </a:solidFill>
                <a:latin typeface="Montserrat" panose="00000500000000000000" pitchFamily="2" charset="0"/>
              </a:rPr>
              <a:t>領域や電池・エネルギー分野に注力、カーボンニュートラル社会実現に向けた事業変革を推進。</a:t>
            </a:r>
            <a:endParaRPr kumimoji="1" lang="en-US" altLang="ja-JP" sz="2400" b="1" dirty="0">
              <a:solidFill>
                <a:srgbClr val="333333"/>
              </a:solidFill>
              <a:latin typeface="Montserrat" panose="00000500000000000000" pitchFamily="2" charset="0"/>
            </a:endParaRPr>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440519" y="8981470"/>
            <a:ext cx="4502371" cy="3108543"/>
          </a:xfrm>
          <a:prstGeom prst="rect">
            <a:avLst/>
          </a:prstGeom>
          <a:noFill/>
        </p:spPr>
        <p:txBody>
          <a:bodyPr wrap="square" rtlCol="0">
            <a:spAutoFit/>
          </a:bodyPr>
          <a:lstStyle/>
          <a:p>
            <a:r>
              <a:rPr kumimoji="1" lang="ja-JP" altLang="en-US" sz="2800" b="1" dirty="0"/>
              <a:t>植物由来の</a:t>
            </a:r>
            <a:endParaRPr kumimoji="1" lang="en-US" altLang="ja-JP" sz="2800" b="1" dirty="0"/>
          </a:p>
          <a:p>
            <a:r>
              <a:rPr kumimoji="1" lang="ja-JP" altLang="en-US" sz="2800" b="1" dirty="0"/>
              <a:t>セルロースファイバー</a:t>
            </a:r>
            <a:endParaRPr kumimoji="1" lang="en-US" altLang="ja-JP" sz="2800" b="1" dirty="0"/>
          </a:p>
          <a:p>
            <a:r>
              <a:rPr kumimoji="1" lang="ja-JP" altLang="en-US" sz="2800" b="1" dirty="0"/>
              <a:t>を原材料とし、水を</a:t>
            </a:r>
            <a:endParaRPr kumimoji="1" lang="en-US" altLang="ja-JP" sz="2800" b="1" dirty="0"/>
          </a:p>
          <a:p>
            <a:r>
              <a:rPr kumimoji="1" lang="ja-JP" altLang="en-US" sz="2800" b="1" dirty="0"/>
              <a:t>使わない全乾式プロセス</a:t>
            </a:r>
            <a:endParaRPr kumimoji="1" lang="en-US" altLang="ja-JP" sz="2800" b="1" dirty="0"/>
          </a:p>
          <a:p>
            <a:r>
              <a:rPr kumimoji="1" lang="ja-JP" altLang="en-US" sz="2800" b="1" dirty="0"/>
              <a:t>によって</a:t>
            </a:r>
            <a:r>
              <a:rPr kumimoji="1" lang="en-US" altLang="ja-JP" sz="2800" b="1" dirty="0" err="1"/>
              <a:t>kinari</a:t>
            </a:r>
            <a:r>
              <a:rPr kumimoji="1" lang="ja-JP" altLang="en-US" sz="2800" b="1" dirty="0"/>
              <a:t>を製造</a:t>
            </a:r>
            <a:endParaRPr kumimoji="1" lang="en-US" altLang="ja-JP" sz="2800" b="1" dirty="0"/>
          </a:p>
          <a:p>
            <a:r>
              <a:rPr kumimoji="1" lang="ja-JP" altLang="en-US" sz="2800" b="1" dirty="0"/>
              <a:t>ＣＯ</a:t>
            </a:r>
            <a:r>
              <a:rPr kumimoji="1" lang="ja-JP" altLang="en-US" sz="2000" b="1" dirty="0"/>
              <a:t>２</a:t>
            </a:r>
            <a:r>
              <a:rPr kumimoji="1" lang="ja-JP" altLang="en-US" sz="2800" b="1" dirty="0"/>
              <a:t>排出量を汎用プラ比</a:t>
            </a:r>
            <a:endParaRPr kumimoji="1" lang="en-US" altLang="ja-JP" sz="2800" b="1" dirty="0"/>
          </a:p>
          <a:p>
            <a:r>
              <a:rPr kumimoji="1" lang="ja-JP" altLang="en-US" sz="2800" b="1" dirty="0"/>
              <a:t>最大１</a:t>
            </a:r>
            <a:r>
              <a:rPr kumimoji="1" lang="en-US" altLang="ja-JP" sz="2800" b="1" dirty="0"/>
              <a:t>/</a:t>
            </a:r>
            <a:r>
              <a:rPr kumimoji="1" lang="ja-JP" altLang="en-US" sz="2800" b="1" dirty="0"/>
              <a:t>２以下に削減可能</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パナソニック ホールディングス株式会社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門真市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令和８年７月１４日時点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962652" cy="2185214"/>
          </a:xfrm>
          <a:prstGeom prst="rect">
            <a:avLst/>
          </a:prstGeom>
          <a:noFill/>
        </p:spPr>
        <p:txBody>
          <a:bodyPr wrap="square" rtlCol="0">
            <a:spAutoFit/>
          </a:bodyPr>
          <a:lstStyle/>
          <a:p>
            <a:r>
              <a:rPr kumimoji="1" lang="ja-JP" altLang="en-US" sz="2800" b="1" dirty="0"/>
              <a:t>・射出成形品の製造業における</a:t>
            </a:r>
            <a:endParaRPr kumimoji="1" lang="en-US" altLang="ja-JP" sz="2800" b="1" dirty="0"/>
          </a:p>
          <a:p>
            <a:r>
              <a:rPr kumimoji="1" lang="ja-JP" altLang="en-US" sz="2800" b="1" dirty="0"/>
              <a:t>　石油由来プラスチック削減、</a:t>
            </a:r>
            <a:endParaRPr kumimoji="1" lang="en-US" altLang="ja-JP" sz="2800" b="1" dirty="0"/>
          </a:p>
          <a:p>
            <a:r>
              <a:rPr kumimoji="1" lang="ja-JP" altLang="en-US" sz="2800" b="1" dirty="0"/>
              <a:t>　ＣＯ</a:t>
            </a:r>
            <a:r>
              <a:rPr kumimoji="1" lang="ja-JP" altLang="en-US" sz="2000" b="1" dirty="0"/>
              <a:t>２</a:t>
            </a:r>
            <a:r>
              <a:rPr kumimoji="1" lang="ja-JP" altLang="en-US" sz="2800" b="1" dirty="0"/>
              <a:t>排出量、環境負荷低減</a:t>
            </a:r>
            <a:endParaRPr kumimoji="1" lang="en-US" altLang="ja-JP" sz="2800" b="1" dirty="0"/>
          </a:p>
          <a:p>
            <a:endParaRPr kumimoji="1" lang="en-US" altLang="ja-JP" sz="2400" b="1" dirty="0"/>
          </a:p>
          <a:p>
            <a:r>
              <a:rPr kumimoji="1" lang="ja-JP" altLang="en-US" sz="2400" b="1" dirty="0"/>
              <a:t>窓口会社：</a:t>
            </a:r>
            <a:r>
              <a:rPr kumimoji="1" lang="ja-JP" altLang="en-US" sz="2000" b="1" dirty="0"/>
              <a:t> </a:t>
            </a:r>
            <a:r>
              <a:rPr kumimoji="1" lang="ja-JP" altLang="en-US" sz="2400" b="1" dirty="0"/>
              <a:t>ﾊﾟﾅｿﾆｯｸﾌﾟﾛﾀﾞｸｼｮﾝｴﾝｼﾞﾆｱﾘﾝｸﾞ</a:t>
            </a:r>
            <a:endParaRPr kumimoji="1" lang="en-US" altLang="ja-JP" sz="24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grpSp>
        <p:nvGrpSpPr>
          <p:cNvPr id="28" name="グループ化 27">
            <a:extLst>
              <a:ext uri="{FF2B5EF4-FFF2-40B4-BE49-F238E27FC236}">
                <a16:creationId xmlns:a16="http://schemas.microsoft.com/office/drawing/2014/main" id="{E1175AAB-D047-2BA0-1230-9A802DDE0891}"/>
              </a:ext>
            </a:extLst>
          </p:cNvPr>
          <p:cNvGrpSpPr/>
          <p:nvPr/>
        </p:nvGrpSpPr>
        <p:grpSpPr>
          <a:xfrm>
            <a:off x="4902670" y="6348715"/>
            <a:ext cx="5594035" cy="1637396"/>
            <a:chOff x="4803853" y="6544542"/>
            <a:chExt cx="5594035" cy="1637396"/>
          </a:xfrm>
        </p:grpSpPr>
        <p:grpSp>
          <p:nvGrpSpPr>
            <p:cNvPr id="19" name="グループ化 183234734">
              <a:extLst>
                <a:ext uri="{FF2B5EF4-FFF2-40B4-BE49-F238E27FC236}">
                  <a16:creationId xmlns:a16="http://schemas.microsoft.com/office/drawing/2014/main" id="{3731CD26-0DA7-D767-CB06-ED2184177A47}"/>
                </a:ext>
              </a:extLst>
            </p:cNvPr>
            <p:cNvGrpSpPr>
              <a:grpSpLocks/>
            </p:cNvGrpSpPr>
            <p:nvPr/>
          </p:nvGrpSpPr>
          <p:grpSpPr bwMode="auto">
            <a:xfrm>
              <a:off x="4803853" y="6544542"/>
              <a:ext cx="5594035" cy="1091196"/>
              <a:chOff x="6582" y="5477"/>
              <a:chExt cx="62839" cy="12252"/>
            </a:xfrm>
          </p:grpSpPr>
          <p:pic>
            <p:nvPicPr>
              <p:cNvPr id="21" name="Picture 12">
                <a:extLst>
                  <a:ext uri="{FF2B5EF4-FFF2-40B4-BE49-F238E27FC236}">
                    <a16:creationId xmlns:a16="http://schemas.microsoft.com/office/drawing/2014/main" id="{A3D1DD5B-29DE-B2E6-3C42-8C6091D7E60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57" y="5477"/>
                <a:ext cx="12064" cy="1225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4" descr="A picture containing fries, pile, meal&#10;&#10;Description automatically generated">
                <a:extLst>
                  <a:ext uri="{FF2B5EF4-FFF2-40B4-BE49-F238E27FC236}">
                    <a16:creationId xmlns:a16="http://schemas.microsoft.com/office/drawing/2014/main" id="{55F080E6-030F-54E6-9FC1-52D5EDCFD83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2" y="5918"/>
                <a:ext cx="49321" cy="11268"/>
              </a:xfrm>
              <a:prstGeom prst="rect">
                <a:avLst/>
              </a:prstGeom>
              <a:noFill/>
              <a:extLst>
                <a:ext uri="{909E8E84-426E-40DD-AFC4-6F175D3DCCD1}">
                  <a14:hiddenFill xmlns:a14="http://schemas.microsoft.com/office/drawing/2010/main">
                    <a:solidFill>
                      <a:srgbClr val="FFFFFF"/>
                    </a:solidFill>
                  </a14:hiddenFill>
                </a:ext>
              </a:extLst>
            </p:spPr>
          </p:pic>
        </p:grpSp>
        <p:sp>
          <p:nvSpPr>
            <p:cNvPr id="23" name="Text Box 47">
              <a:extLst>
                <a:ext uri="{FF2B5EF4-FFF2-40B4-BE49-F238E27FC236}">
                  <a16:creationId xmlns:a16="http://schemas.microsoft.com/office/drawing/2014/main" id="{EB3226E8-40F5-F839-7037-08F33FBC7DB7}"/>
                </a:ext>
              </a:extLst>
            </p:cNvPr>
            <p:cNvSpPr txBox="1">
              <a:spLocks noChangeArrowheads="1"/>
            </p:cNvSpPr>
            <p:nvPr/>
          </p:nvSpPr>
          <p:spPr bwMode="auto">
            <a:xfrm>
              <a:off x="5074443" y="7685099"/>
              <a:ext cx="542925" cy="28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植物</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4" name="Text Box 48">
              <a:extLst>
                <a:ext uri="{FF2B5EF4-FFF2-40B4-BE49-F238E27FC236}">
                  <a16:creationId xmlns:a16="http://schemas.microsoft.com/office/drawing/2014/main" id="{4E9BAFF0-6B4F-7419-D50D-1F08D5A8D79F}"/>
                </a:ext>
              </a:extLst>
            </p:cNvPr>
            <p:cNvSpPr txBox="1">
              <a:spLocks noChangeArrowheads="1"/>
            </p:cNvSpPr>
            <p:nvPr/>
          </p:nvSpPr>
          <p:spPr bwMode="auto">
            <a:xfrm>
              <a:off x="5852382" y="7685099"/>
              <a:ext cx="1052513" cy="28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粉砕チップ</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5" name="Text Box 49">
              <a:extLst>
                <a:ext uri="{FF2B5EF4-FFF2-40B4-BE49-F238E27FC236}">
                  <a16:creationId xmlns:a16="http://schemas.microsoft.com/office/drawing/2014/main" id="{9BBC3799-ABF4-A8FF-1ECD-3AC6824744BB}"/>
                </a:ext>
              </a:extLst>
            </p:cNvPr>
            <p:cNvSpPr txBox="1">
              <a:spLocks noChangeArrowheads="1"/>
            </p:cNvSpPr>
            <p:nvPr/>
          </p:nvSpPr>
          <p:spPr bwMode="auto">
            <a:xfrm>
              <a:off x="6963933" y="7685099"/>
              <a:ext cx="981075" cy="281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植物繊維</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p:txBody>
        </p:sp>
        <p:sp>
          <p:nvSpPr>
            <p:cNvPr id="26" name="Text Box 50">
              <a:extLst>
                <a:ext uri="{FF2B5EF4-FFF2-40B4-BE49-F238E27FC236}">
                  <a16:creationId xmlns:a16="http://schemas.microsoft.com/office/drawing/2014/main" id="{E9D9BC79-EB73-FE1A-9A60-C5AB31AB673E}"/>
                </a:ext>
              </a:extLst>
            </p:cNvPr>
            <p:cNvSpPr txBox="1">
              <a:spLocks noChangeArrowheads="1"/>
            </p:cNvSpPr>
            <p:nvPr/>
          </p:nvSpPr>
          <p:spPr bwMode="auto">
            <a:xfrm>
              <a:off x="8050530" y="7685099"/>
              <a:ext cx="1074157"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セルロース</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ファイバー</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sp>
          <p:nvSpPr>
            <p:cNvPr id="27" name="Text Box 46">
              <a:extLst>
                <a:ext uri="{FF2B5EF4-FFF2-40B4-BE49-F238E27FC236}">
                  <a16:creationId xmlns:a16="http://schemas.microsoft.com/office/drawing/2014/main" id="{A9C35056-ECC2-C45E-3B68-668A804456F3}"/>
                </a:ext>
              </a:extLst>
            </p:cNvPr>
            <p:cNvSpPr txBox="1">
              <a:spLocks noChangeArrowheads="1"/>
            </p:cNvSpPr>
            <p:nvPr/>
          </p:nvSpPr>
          <p:spPr bwMode="auto">
            <a:xfrm>
              <a:off x="9305733" y="7685099"/>
              <a:ext cx="1074157"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en-US" altLang="ja-JP" sz="14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a:t>
              </a:r>
              <a:r>
                <a:rPr kumimoji="0" lang="en-US" altLang="ja-JP" sz="1400" b="1" i="0" u="none" strike="noStrike" cap="none" normalizeH="0" baseline="0" dirty="0" err="1">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inari</a:t>
              </a:r>
              <a:endParaRPr kumimoji="0" lang="en-US" altLang="ja-JP"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rgbClr val="274B50"/>
                  </a:solidFill>
                  <a:effectLst/>
                  <a:latin typeface="BIZ UDPゴシック" panose="020B0400000000000000" pitchFamily="50" charset="-128"/>
                  <a:ea typeface="BIZ UDPゴシック" panose="020B0400000000000000" pitchFamily="50" charset="-128"/>
                  <a:cs typeface="Calibri" panose="020F0502020204030204" pitchFamily="34" charset="0"/>
                </a:rPr>
                <a:t>成形品</a:t>
              </a:r>
              <a:endParaRPr kumimoji="0" lang="ja-JP" altLang="en-US" sz="1400" b="1" i="0" u="none" strike="noStrike" cap="none" normalizeH="0" baseline="0" dirty="0">
                <a:ln>
                  <a:noFill/>
                </a:ln>
                <a:solidFill>
                  <a:schemeClr val="tx1"/>
                </a:solidFill>
                <a:effectLst/>
                <a:latin typeface="Arial" panose="020B0604020202020204" pitchFamily="34" charset="0"/>
              </a:endParaRPr>
            </a:p>
          </p:txBody>
        </p:sp>
      </p:grpSp>
      <p:pic>
        <p:nvPicPr>
          <p:cNvPr id="1026" name="Picture 2">
            <a:extLst>
              <a:ext uri="{FF2B5EF4-FFF2-40B4-BE49-F238E27FC236}">
                <a16:creationId xmlns:a16="http://schemas.microsoft.com/office/drawing/2014/main" id="{4F49C39B-EA0A-A864-B7ED-A21DDE448FC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3220" y="6405558"/>
            <a:ext cx="3083301" cy="2058103"/>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47">
            <a:extLst>
              <a:ext uri="{FF2B5EF4-FFF2-40B4-BE49-F238E27FC236}">
                <a16:creationId xmlns:a16="http://schemas.microsoft.com/office/drawing/2014/main" id="{6E8A8D96-BB5B-DFB6-23FE-04D15C6C9A2E}"/>
              </a:ext>
            </a:extLst>
          </p:cNvPr>
          <p:cNvSpPr txBox="1">
            <a:spLocks noChangeArrowheads="1"/>
          </p:cNvSpPr>
          <p:nvPr/>
        </p:nvSpPr>
        <p:spPr bwMode="auto">
          <a:xfrm>
            <a:off x="1392387" y="8443253"/>
            <a:ext cx="3666522" cy="496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照明器具「</a:t>
            </a:r>
            <a:r>
              <a:rPr lang="en-US" altLang="ja-JP"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S-story</a:t>
            </a:r>
            <a:r>
              <a:rPr lang="ja-JP" altLang="en-US" sz="1400" b="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 ペンダント</a:t>
            </a: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endParaRPr lang="en-US" altLang="ja-JP"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lang="ja-JP" altLang="en-US" sz="14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パナソニック エレクトリックワークス株式会社</a:t>
            </a:r>
            <a:endParaRPr kumimoji="0" lang="ja-JP" altLang="ja-JP" sz="1400" b="1" i="0" u="none" strike="noStrike" cap="none" normalizeH="0" baseline="0" dirty="0">
              <a:ln>
                <a:noFill/>
              </a:ln>
              <a:solidFill>
                <a:schemeClr val="tx1"/>
              </a:solidFill>
              <a:effectLst/>
              <a:latin typeface="Arial" panose="020B0604020202020204" pitchFamily="34" charset="0"/>
            </a:endParaRPr>
          </a:p>
        </p:txBody>
      </p:sp>
      <p:pic>
        <p:nvPicPr>
          <p:cNvPr id="1137" name="図 1136">
            <a:extLst>
              <a:ext uri="{FF2B5EF4-FFF2-40B4-BE49-F238E27FC236}">
                <a16:creationId xmlns:a16="http://schemas.microsoft.com/office/drawing/2014/main" id="{F8542A65-CB5D-EDA7-9276-2738E923D7CF}"/>
              </a:ext>
            </a:extLst>
          </p:cNvPr>
          <p:cNvPicPr>
            <a:picLocks noChangeAspect="1"/>
          </p:cNvPicPr>
          <p:nvPr/>
        </p:nvPicPr>
        <p:blipFill>
          <a:blip r:embed="rId6"/>
          <a:stretch>
            <a:fillRect/>
          </a:stretch>
        </p:blipFill>
        <p:spPr>
          <a:xfrm>
            <a:off x="5869092" y="8870721"/>
            <a:ext cx="4526658" cy="3293604"/>
          </a:xfrm>
          <a:prstGeom prst="rect">
            <a:avLst/>
          </a:prstGeom>
        </p:spPr>
      </p:pic>
      <p:sp>
        <p:nvSpPr>
          <p:cNvPr id="1138" name="Text Box 47">
            <a:extLst>
              <a:ext uri="{FF2B5EF4-FFF2-40B4-BE49-F238E27FC236}">
                <a16:creationId xmlns:a16="http://schemas.microsoft.com/office/drawing/2014/main" id="{F15CCDB6-AFD8-2D9C-5818-8369454ED0C9}"/>
              </a:ext>
            </a:extLst>
          </p:cNvPr>
          <p:cNvSpPr txBox="1">
            <a:spLocks noChangeArrowheads="1"/>
          </p:cNvSpPr>
          <p:nvPr/>
        </p:nvSpPr>
        <p:spPr bwMode="auto">
          <a:xfrm>
            <a:off x="5679040" y="8478049"/>
            <a:ext cx="3666522"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■カーボンフットプリント（ＣＦＰ）効果</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
        <p:nvSpPr>
          <p:cNvPr id="1139" name="テキスト ボックス 1138">
            <a:extLst>
              <a:ext uri="{FF2B5EF4-FFF2-40B4-BE49-F238E27FC236}">
                <a16:creationId xmlns:a16="http://schemas.microsoft.com/office/drawing/2014/main" id="{6110AE6B-CB17-FDED-CD75-C7DCD4A8E1CB}"/>
              </a:ext>
            </a:extLst>
          </p:cNvPr>
          <p:cNvSpPr txBox="1"/>
          <p:nvPr/>
        </p:nvSpPr>
        <p:spPr>
          <a:xfrm>
            <a:off x="5610319" y="8029354"/>
            <a:ext cx="4919188" cy="276999"/>
          </a:xfrm>
          <a:prstGeom prst="rect">
            <a:avLst/>
          </a:prstGeom>
          <a:noFill/>
        </p:spPr>
        <p:txBody>
          <a:bodyPr wrap="square">
            <a:spAutoFit/>
          </a:bodyPr>
          <a:lstStyle/>
          <a:p>
            <a:r>
              <a:rPr lang="en-US" altLang="ja-JP" sz="1200" kern="100" dirty="0">
                <a:latin typeface="BIZ UDPゴシック" panose="020B0400000000000000" pitchFamily="50" charset="-128"/>
                <a:ea typeface="BIZ UDPゴシック" panose="020B0400000000000000" pitchFamily="50" charset="-128"/>
                <a:cs typeface="Courier New" panose="02070309020205020404" pitchFamily="49" charset="0"/>
              </a:rPr>
              <a:t>※</a:t>
            </a:r>
            <a:r>
              <a:rPr lang="ja-JP" altLang="ja-JP" sz="1200" kern="100" dirty="0">
                <a:effectLst/>
                <a:latin typeface="BIZ UDPゴシック" panose="020B0400000000000000" pitchFamily="50" charset="-128"/>
                <a:ea typeface="BIZ UDPゴシック" panose="020B0400000000000000" pitchFamily="50" charset="-128"/>
                <a:cs typeface="Courier New" panose="02070309020205020404" pitchFamily="49" charset="0"/>
              </a:rPr>
              <a:t>『</a:t>
            </a:r>
            <a:r>
              <a:rPr lang="en-US" altLang="ja-JP" sz="1200" kern="100" dirty="0" err="1">
                <a:effectLst/>
                <a:latin typeface="BIZ UDPゴシック" panose="020B0400000000000000" pitchFamily="50" charset="-128"/>
                <a:ea typeface="BIZ UDPゴシック" panose="020B0400000000000000" pitchFamily="50" charset="-128"/>
                <a:cs typeface="Courier New" panose="02070309020205020404" pitchFamily="49" charset="0"/>
              </a:rPr>
              <a:t>kinari</a:t>
            </a:r>
            <a:r>
              <a:rPr lang="ja-JP" altLang="ja-JP" sz="1200" kern="100" dirty="0">
                <a:effectLst/>
                <a:latin typeface="BIZ UDPゴシック" panose="020B0400000000000000" pitchFamily="50" charset="-128"/>
                <a:ea typeface="BIZ UDPゴシック" panose="020B0400000000000000" pitchFamily="50" charset="-128"/>
                <a:cs typeface="Courier New" panose="02070309020205020404" pitchFamily="49" charset="0"/>
              </a:rPr>
              <a:t>』はパナソニック ホールディングス株式会社の登録商標です</a:t>
            </a:r>
          </a:p>
        </p:txBody>
      </p:sp>
      <p:sp>
        <p:nvSpPr>
          <p:cNvPr id="1140" name="Text Box 47">
            <a:extLst>
              <a:ext uri="{FF2B5EF4-FFF2-40B4-BE49-F238E27FC236}">
                <a16:creationId xmlns:a16="http://schemas.microsoft.com/office/drawing/2014/main" id="{6BF32FF1-0798-3493-6578-BA02369784A2}"/>
              </a:ext>
            </a:extLst>
          </p:cNvPr>
          <p:cNvSpPr txBox="1">
            <a:spLocks noChangeArrowheads="1"/>
          </p:cNvSpPr>
          <p:nvPr/>
        </p:nvSpPr>
        <p:spPr bwMode="auto">
          <a:xfrm>
            <a:off x="1327072" y="6080358"/>
            <a:ext cx="2311478"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r>
              <a:rPr lang="en-US" altLang="ja-JP" sz="16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kinari</a:t>
            </a: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製品事例</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
        <p:nvSpPr>
          <p:cNvPr id="1141" name="Text Box 47">
            <a:extLst>
              <a:ext uri="{FF2B5EF4-FFF2-40B4-BE49-F238E27FC236}">
                <a16:creationId xmlns:a16="http://schemas.microsoft.com/office/drawing/2014/main" id="{EEC79F3A-B4F1-6D1E-AEF4-5E4C86061B5B}"/>
              </a:ext>
            </a:extLst>
          </p:cNvPr>
          <p:cNvSpPr txBox="1">
            <a:spLocks noChangeArrowheads="1"/>
          </p:cNvSpPr>
          <p:nvPr/>
        </p:nvSpPr>
        <p:spPr bwMode="auto">
          <a:xfrm>
            <a:off x="4946572" y="6080358"/>
            <a:ext cx="2311478" cy="312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5314" tIns="32657" rIns="65314" bIns="32657" numCol="1" anchor="t"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a:t>
            </a:r>
            <a:r>
              <a:rPr lang="en-US" altLang="ja-JP" sz="1600" b="1" dirty="0" err="1">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kinari</a:t>
            </a:r>
            <a:r>
              <a:rPr lang="ja-JP" altLang="en-US" sz="1600" b="1" dirty="0">
                <a:solidFill>
                  <a:srgbClr val="274B50"/>
                </a:solidFill>
                <a:latin typeface="BIZ UDPゴシック" panose="020B0400000000000000" pitchFamily="50" charset="-128"/>
                <a:ea typeface="BIZ UDPゴシック" panose="020B0400000000000000" pitchFamily="50" charset="-128"/>
                <a:cs typeface="Calibri" panose="020F0502020204030204" pitchFamily="34" charset="0"/>
              </a:rPr>
              <a:t>製造フロー</a:t>
            </a:r>
            <a:endParaRPr kumimoji="0" lang="ja-JP" altLang="ja-JP" sz="1600" b="1"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79239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EE44540-90EF-458D-BA84-DE2A6C49202B}"/>
              </a:ext>
            </a:extLst>
          </p:cNvPr>
          <p:cNvSpPr txBox="1"/>
          <p:nvPr/>
        </p:nvSpPr>
        <p:spPr>
          <a:xfrm>
            <a:off x="125127" y="77002"/>
            <a:ext cx="9719264" cy="461665"/>
          </a:xfrm>
          <a:prstGeom prst="rect">
            <a:avLst/>
          </a:prstGeom>
          <a:noFill/>
        </p:spPr>
        <p:txBody>
          <a:bodyPr wrap="square" rtlCol="0">
            <a:spAutoFit/>
          </a:bodyPr>
          <a:lstStyle/>
          <a:p>
            <a:r>
              <a:rPr kumimoji="1" lang="ja-JP" altLang="en-US" sz="2400" dirty="0"/>
              <a:t>おおさかカーボンニュートラルビジネスネットワーク会員企業</a:t>
            </a:r>
          </a:p>
        </p:txBody>
      </p:sp>
      <p:sp>
        <p:nvSpPr>
          <p:cNvPr id="5" name="正方形/長方形 4">
            <a:extLst>
              <a:ext uri="{FF2B5EF4-FFF2-40B4-BE49-F238E27FC236}">
                <a16:creationId xmlns:a16="http://schemas.microsoft.com/office/drawing/2014/main" id="{A115B290-6D51-40E9-9512-39B20C627EA0}"/>
              </a:ext>
            </a:extLst>
          </p:cNvPr>
          <p:cNvSpPr/>
          <p:nvPr/>
        </p:nvSpPr>
        <p:spPr>
          <a:xfrm>
            <a:off x="241300" y="601133"/>
            <a:ext cx="1412400" cy="1782154"/>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バイオ</a:t>
            </a:r>
            <a:endParaRPr kumimoji="1" lang="en-US" altLang="ja-JP" sz="2800" b="1" dirty="0"/>
          </a:p>
          <a:p>
            <a:pPr algn="ctr"/>
            <a:r>
              <a:rPr kumimoji="1" lang="ja-JP" altLang="en-US" sz="2800" b="1" dirty="0"/>
              <a:t>ものづくり</a:t>
            </a:r>
          </a:p>
        </p:txBody>
      </p:sp>
      <p:sp>
        <p:nvSpPr>
          <p:cNvPr id="6" name="テキスト ボックス 5">
            <a:extLst>
              <a:ext uri="{FF2B5EF4-FFF2-40B4-BE49-F238E27FC236}">
                <a16:creationId xmlns:a16="http://schemas.microsoft.com/office/drawing/2014/main" id="{8063834D-B00F-43C8-985D-1A1C2D0BFB8E}"/>
              </a:ext>
            </a:extLst>
          </p:cNvPr>
          <p:cNvSpPr txBox="1"/>
          <p:nvPr/>
        </p:nvSpPr>
        <p:spPr>
          <a:xfrm>
            <a:off x="1612751" y="1070672"/>
            <a:ext cx="8702528" cy="830997"/>
          </a:xfrm>
          <a:prstGeom prst="rect">
            <a:avLst/>
          </a:prstGeom>
          <a:noFill/>
        </p:spPr>
        <p:txBody>
          <a:bodyPr wrap="square" rtlCol="0">
            <a:spAutoFit/>
          </a:bodyPr>
          <a:lstStyle/>
          <a:p>
            <a:pPr algn="ctr"/>
            <a:r>
              <a:rPr kumimoji="1" lang="ja-JP" altLang="en-US" sz="4800" b="1" dirty="0">
                <a:latin typeface="Meiryo UI" panose="020B0604030504040204" pitchFamily="50" charset="-128"/>
                <a:ea typeface="Meiryo UI" panose="020B0604030504040204" pitchFamily="50" charset="-128"/>
              </a:rPr>
              <a:t>糖を原料としたバイオ化学品</a:t>
            </a:r>
          </a:p>
        </p:txBody>
      </p:sp>
      <p:sp>
        <p:nvSpPr>
          <p:cNvPr id="8" name="正方形/長方形 7">
            <a:extLst>
              <a:ext uri="{FF2B5EF4-FFF2-40B4-BE49-F238E27FC236}">
                <a16:creationId xmlns:a16="http://schemas.microsoft.com/office/drawing/2014/main" id="{DF636FCA-5910-4E7F-BED1-902ED327F9CC}"/>
              </a:ext>
            </a:extLst>
          </p:cNvPr>
          <p:cNvSpPr/>
          <p:nvPr/>
        </p:nvSpPr>
        <p:spPr>
          <a:xfrm>
            <a:off x="260273" y="4126596"/>
            <a:ext cx="1066800" cy="1807276"/>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a:t>
            </a:r>
            <a:endParaRPr kumimoji="1" lang="en-US" altLang="ja-JP" sz="2400" b="1" dirty="0"/>
          </a:p>
          <a:p>
            <a:pPr algn="ctr"/>
            <a:r>
              <a:rPr kumimoji="1" lang="ja-JP" altLang="en-US" sz="2400" b="1" dirty="0"/>
              <a:t>紹介</a:t>
            </a:r>
          </a:p>
        </p:txBody>
      </p:sp>
      <p:sp>
        <p:nvSpPr>
          <p:cNvPr id="9" name="正方形/長方形 8">
            <a:extLst>
              <a:ext uri="{FF2B5EF4-FFF2-40B4-BE49-F238E27FC236}">
                <a16:creationId xmlns:a16="http://schemas.microsoft.com/office/drawing/2014/main" id="{D365A124-1A3E-40E1-BF72-B2E415DBDBB7}"/>
              </a:ext>
            </a:extLst>
          </p:cNvPr>
          <p:cNvSpPr/>
          <p:nvPr/>
        </p:nvSpPr>
        <p:spPr>
          <a:xfrm>
            <a:off x="241300" y="4100994"/>
            <a:ext cx="10337800" cy="183287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10" name="正方形/長方形 9">
            <a:extLst>
              <a:ext uri="{FF2B5EF4-FFF2-40B4-BE49-F238E27FC236}">
                <a16:creationId xmlns:a16="http://schemas.microsoft.com/office/drawing/2014/main" id="{B27461AB-D926-48BE-91A7-118A36BD532B}"/>
              </a:ext>
            </a:extLst>
          </p:cNvPr>
          <p:cNvSpPr/>
          <p:nvPr/>
        </p:nvSpPr>
        <p:spPr>
          <a:xfrm>
            <a:off x="1621017" y="635620"/>
            <a:ext cx="8909989" cy="171728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20" name="テキスト ボックス 19">
            <a:extLst>
              <a:ext uri="{FF2B5EF4-FFF2-40B4-BE49-F238E27FC236}">
                <a16:creationId xmlns:a16="http://schemas.microsoft.com/office/drawing/2014/main" id="{D97FC27A-9BEF-4B35-A57D-7C75726647C4}"/>
              </a:ext>
            </a:extLst>
          </p:cNvPr>
          <p:cNvSpPr txBox="1"/>
          <p:nvPr/>
        </p:nvSpPr>
        <p:spPr>
          <a:xfrm>
            <a:off x="1384155" y="4263635"/>
            <a:ext cx="9229796" cy="2308324"/>
          </a:xfrm>
          <a:prstGeom prst="rect">
            <a:avLst/>
          </a:prstGeom>
          <a:noFill/>
        </p:spPr>
        <p:txBody>
          <a:bodyPr wrap="square" rtlCol="0">
            <a:spAutoFit/>
          </a:bodyPr>
          <a:lstStyle/>
          <a:p>
            <a:r>
              <a:rPr kumimoji="1" lang="ja-JP" altLang="en-US" sz="2400" b="1" dirty="0"/>
              <a:t>マイクロバイオファクトリー株式会社は、</a:t>
            </a:r>
            <a:r>
              <a:rPr kumimoji="1" lang="en-US" altLang="ja-JP" sz="2400" b="1" dirty="0">
                <a:solidFill>
                  <a:srgbClr val="333333"/>
                </a:solidFill>
                <a:latin typeface="Montserrat" panose="00000500000000000000" pitchFamily="2" charset="0"/>
              </a:rPr>
              <a:t>2018</a:t>
            </a:r>
            <a:r>
              <a:rPr lang="ja-JP" altLang="en-US" sz="2400" b="1" i="0" dirty="0">
                <a:solidFill>
                  <a:srgbClr val="333333"/>
                </a:solidFill>
                <a:effectLst/>
                <a:latin typeface="Montserrat" panose="00000500000000000000" pitchFamily="2" charset="0"/>
              </a:rPr>
              <a:t>年の創業以来、</a:t>
            </a:r>
            <a:endParaRPr lang="en-US" altLang="ja-JP" sz="2400" b="1" i="0" dirty="0">
              <a:solidFill>
                <a:srgbClr val="333333"/>
              </a:solidFill>
              <a:effectLst/>
              <a:latin typeface="Montserrat" panose="00000500000000000000" pitchFamily="2" charset="0"/>
            </a:endParaRPr>
          </a:p>
          <a:p>
            <a:r>
              <a:rPr lang="ja-JP" altLang="en-US" sz="2400" b="1" i="0" dirty="0">
                <a:solidFill>
                  <a:srgbClr val="333333"/>
                </a:solidFill>
                <a:effectLst/>
                <a:latin typeface="Montserrat" panose="00000500000000000000" pitchFamily="2" charset="0"/>
              </a:rPr>
              <a:t>バイオマス由来の糖を原料に</a:t>
            </a:r>
            <a:r>
              <a:rPr lang="ja-JP" altLang="en-US" sz="2400" b="1" dirty="0">
                <a:solidFill>
                  <a:srgbClr val="333333"/>
                </a:solidFill>
                <a:latin typeface="Montserrat" panose="00000500000000000000" pitchFamily="2" charset="0"/>
              </a:rPr>
              <a:t>微生物発酵で各種化学品を生産する技術開発をしています。現在はインディゴ染料やナイロン原料、化粧品原料等様々な有用物質の生産開発に取り組んでいます。</a:t>
            </a:r>
            <a:endParaRPr lang="en-US" altLang="ja-JP" sz="2400" b="1" dirty="0">
              <a:solidFill>
                <a:srgbClr val="333333"/>
              </a:solidFill>
              <a:latin typeface="Montserrat" panose="00000500000000000000" pitchFamily="2" charset="0"/>
            </a:endParaRPr>
          </a:p>
          <a:p>
            <a:endParaRPr kumimoji="1" lang="en-US" altLang="ja-JP" sz="2400" b="1" dirty="0">
              <a:solidFill>
                <a:srgbClr val="333333"/>
              </a:solidFill>
              <a:latin typeface="Montserrat" panose="00000500000000000000" pitchFamily="2" charset="0"/>
            </a:endParaRPr>
          </a:p>
          <a:p>
            <a:endParaRPr kumimoji="1" lang="en-US" altLang="ja-JP" sz="2400" b="1" dirty="0"/>
          </a:p>
        </p:txBody>
      </p:sp>
      <p:sp>
        <p:nvSpPr>
          <p:cNvPr id="42" name="正方形/長方形 41">
            <a:extLst>
              <a:ext uri="{FF2B5EF4-FFF2-40B4-BE49-F238E27FC236}">
                <a16:creationId xmlns:a16="http://schemas.microsoft.com/office/drawing/2014/main" id="{A459186A-78F0-4F10-8F81-744BCCAA2BB4}"/>
              </a:ext>
            </a:extLst>
          </p:cNvPr>
          <p:cNvSpPr/>
          <p:nvPr/>
        </p:nvSpPr>
        <p:spPr>
          <a:xfrm>
            <a:off x="241299" y="6067331"/>
            <a:ext cx="1085773" cy="6125759"/>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技術</a:t>
            </a:r>
            <a:endParaRPr kumimoji="1" lang="en-US" altLang="ja-JP" sz="2400" b="1" dirty="0"/>
          </a:p>
          <a:p>
            <a:pPr algn="ctr"/>
            <a:r>
              <a:rPr kumimoji="1" lang="ja-JP" altLang="en-US" sz="2400" b="1" dirty="0"/>
              <a:t>詳細</a:t>
            </a:r>
          </a:p>
        </p:txBody>
      </p:sp>
      <p:sp>
        <p:nvSpPr>
          <p:cNvPr id="43" name="正方形/長方形 42">
            <a:extLst>
              <a:ext uri="{FF2B5EF4-FFF2-40B4-BE49-F238E27FC236}">
                <a16:creationId xmlns:a16="http://schemas.microsoft.com/office/drawing/2014/main" id="{9279C9B2-87B9-4ADB-A815-A22ECABFDB52}"/>
              </a:ext>
            </a:extLst>
          </p:cNvPr>
          <p:cNvSpPr/>
          <p:nvPr/>
        </p:nvSpPr>
        <p:spPr>
          <a:xfrm>
            <a:off x="241300" y="6041730"/>
            <a:ext cx="10337800" cy="6152658"/>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7" name="テキスト ボックス 46">
            <a:extLst>
              <a:ext uri="{FF2B5EF4-FFF2-40B4-BE49-F238E27FC236}">
                <a16:creationId xmlns:a16="http://schemas.microsoft.com/office/drawing/2014/main" id="{58ADCD66-071B-4168-8336-81C001AD3B40}"/>
              </a:ext>
            </a:extLst>
          </p:cNvPr>
          <p:cNvSpPr txBox="1"/>
          <p:nvPr/>
        </p:nvSpPr>
        <p:spPr>
          <a:xfrm>
            <a:off x="1719324" y="11162617"/>
            <a:ext cx="8125067" cy="523220"/>
          </a:xfrm>
          <a:prstGeom prst="rect">
            <a:avLst/>
          </a:prstGeom>
          <a:noFill/>
        </p:spPr>
        <p:txBody>
          <a:bodyPr wrap="square" rtlCol="0">
            <a:spAutoFit/>
          </a:bodyPr>
          <a:lstStyle/>
          <a:p>
            <a:r>
              <a:rPr kumimoji="1" lang="ja-JP" altLang="en-US" sz="2800" b="1" dirty="0"/>
              <a:t>化学品のバイオものづくりで脱炭素に貢献します。</a:t>
            </a:r>
          </a:p>
        </p:txBody>
      </p:sp>
      <p:sp>
        <p:nvSpPr>
          <p:cNvPr id="53" name="正方形/長方形 52">
            <a:extLst>
              <a:ext uri="{FF2B5EF4-FFF2-40B4-BE49-F238E27FC236}">
                <a16:creationId xmlns:a16="http://schemas.microsoft.com/office/drawing/2014/main" id="{4C0BF7AA-2167-4541-87A6-607C263639BE}"/>
              </a:ext>
            </a:extLst>
          </p:cNvPr>
          <p:cNvSpPr/>
          <p:nvPr/>
        </p:nvSpPr>
        <p:spPr>
          <a:xfrm>
            <a:off x="231143" y="2467407"/>
            <a:ext cx="1412400" cy="92150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会社名</a:t>
            </a:r>
          </a:p>
        </p:txBody>
      </p:sp>
      <p:sp>
        <p:nvSpPr>
          <p:cNvPr id="54" name="正方形/長方形 53">
            <a:extLst>
              <a:ext uri="{FF2B5EF4-FFF2-40B4-BE49-F238E27FC236}">
                <a16:creationId xmlns:a16="http://schemas.microsoft.com/office/drawing/2014/main" id="{2C934109-4DC7-4C1B-BBE4-2B7B6D93D14B}"/>
              </a:ext>
            </a:extLst>
          </p:cNvPr>
          <p:cNvSpPr/>
          <p:nvPr/>
        </p:nvSpPr>
        <p:spPr>
          <a:xfrm>
            <a:off x="1621017" y="2495659"/>
            <a:ext cx="8909988" cy="856392"/>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5" name="テキスト ボックス 54">
            <a:extLst>
              <a:ext uri="{FF2B5EF4-FFF2-40B4-BE49-F238E27FC236}">
                <a16:creationId xmlns:a16="http://schemas.microsoft.com/office/drawing/2014/main" id="{BA129DB4-7048-4CFE-8CC3-895E3271CC26}"/>
              </a:ext>
            </a:extLst>
          </p:cNvPr>
          <p:cNvSpPr txBox="1"/>
          <p:nvPr/>
        </p:nvSpPr>
        <p:spPr>
          <a:xfrm>
            <a:off x="1653700" y="2558593"/>
            <a:ext cx="8887462" cy="646331"/>
          </a:xfrm>
          <a:prstGeom prst="rect">
            <a:avLst/>
          </a:prstGeom>
          <a:noFill/>
        </p:spPr>
        <p:txBody>
          <a:bodyPr wrap="square" rtlCol="0">
            <a:spAutoFit/>
          </a:bodyPr>
          <a:lstStyle/>
          <a:p>
            <a:pPr algn="ctr"/>
            <a:r>
              <a:rPr kumimoji="1" lang="ja-JP" altLang="en-US" sz="3600" b="1" dirty="0"/>
              <a:t>マイクロバイオファクトリー株式会社</a:t>
            </a:r>
            <a:endParaRPr kumimoji="1" lang="en-US" altLang="ja-JP" sz="3600" b="1" dirty="0"/>
          </a:p>
        </p:txBody>
      </p:sp>
      <p:sp>
        <p:nvSpPr>
          <p:cNvPr id="34" name="正方形/長方形 33">
            <a:extLst>
              <a:ext uri="{FF2B5EF4-FFF2-40B4-BE49-F238E27FC236}">
                <a16:creationId xmlns:a16="http://schemas.microsoft.com/office/drawing/2014/main" id="{2039EEE3-35F8-4B71-8962-E642A02257D2}"/>
              </a:ext>
            </a:extLst>
          </p:cNvPr>
          <p:cNvSpPr/>
          <p:nvPr/>
        </p:nvSpPr>
        <p:spPr>
          <a:xfrm>
            <a:off x="231143" y="3442182"/>
            <a:ext cx="3290858" cy="58477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本社・大阪の拠点</a:t>
            </a:r>
          </a:p>
        </p:txBody>
      </p:sp>
      <p:sp>
        <p:nvSpPr>
          <p:cNvPr id="35" name="正方形/長方形 34">
            <a:extLst>
              <a:ext uri="{FF2B5EF4-FFF2-40B4-BE49-F238E27FC236}">
                <a16:creationId xmlns:a16="http://schemas.microsoft.com/office/drawing/2014/main" id="{163592EF-D567-488F-A146-CD9C2C4AD6C6}"/>
              </a:ext>
            </a:extLst>
          </p:cNvPr>
          <p:cNvSpPr/>
          <p:nvPr/>
        </p:nvSpPr>
        <p:spPr>
          <a:xfrm>
            <a:off x="3522001" y="3477566"/>
            <a:ext cx="7009004" cy="5237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36" name="テキスト ボックス 35">
            <a:extLst>
              <a:ext uri="{FF2B5EF4-FFF2-40B4-BE49-F238E27FC236}">
                <a16:creationId xmlns:a16="http://schemas.microsoft.com/office/drawing/2014/main" id="{C1EC5251-42A1-497F-AA9C-C80FBB0B566E}"/>
              </a:ext>
            </a:extLst>
          </p:cNvPr>
          <p:cNvSpPr txBox="1"/>
          <p:nvPr/>
        </p:nvSpPr>
        <p:spPr>
          <a:xfrm>
            <a:off x="3694072" y="3492842"/>
            <a:ext cx="6997741" cy="461665"/>
          </a:xfrm>
          <a:prstGeom prst="rect">
            <a:avLst/>
          </a:prstGeom>
          <a:noFill/>
        </p:spPr>
        <p:txBody>
          <a:bodyPr wrap="square" rtlCol="0">
            <a:spAutoFit/>
          </a:bodyPr>
          <a:lstStyle/>
          <a:p>
            <a:pPr algn="ctr"/>
            <a:r>
              <a:rPr kumimoji="1" lang="ja-JP" altLang="en-US" sz="2400" b="1" dirty="0"/>
              <a:t>大阪市</a:t>
            </a:r>
            <a:endParaRPr kumimoji="1" lang="en-US" altLang="ja-JP" sz="2400" b="1" dirty="0"/>
          </a:p>
        </p:txBody>
      </p:sp>
      <p:sp>
        <p:nvSpPr>
          <p:cNvPr id="32" name="正方形/長方形 31">
            <a:extLst>
              <a:ext uri="{FF2B5EF4-FFF2-40B4-BE49-F238E27FC236}">
                <a16:creationId xmlns:a16="http://schemas.microsoft.com/office/drawing/2014/main" id="{35DB722F-FF24-443B-B6AB-FD787D3915D6}"/>
              </a:ext>
            </a:extLst>
          </p:cNvPr>
          <p:cNvSpPr/>
          <p:nvPr/>
        </p:nvSpPr>
        <p:spPr>
          <a:xfrm>
            <a:off x="231142" y="12301835"/>
            <a:ext cx="5732873" cy="529245"/>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t>期待する技術の活用方法・連携先</a:t>
            </a:r>
          </a:p>
        </p:txBody>
      </p:sp>
      <p:sp>
        <p:nvSpPr>
          <p:cNvPr id="39" name="正方形/長方形 38">
            <a:extLst>
              <a:ext uri="{FF2B5EF4-FFF2-40B4-BE49-F238E27FC236}">
                <a16:creationId xmlns:a16="http://schemas.microsoft.com/office/drawing/2014/main" id="{79ADCB95-D10C-4CAA-8E72-EAD2E2809CC7}"/>
              </a:ext>
            </a:extLst>
          </p:cNvPr>
          <p:cNvSpPr/>
          <p:nvPr/>
        </p:nvSpPr>
        <p:spPr>
          <a:xfrm>
            <a:off x="241299" y="12307041"/>
            <a:ext cx="5722716" cy="2735307"/>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40" name="テキスト ボックス 39">
            <a:extLst>
              <a:ext uri="{FF2B5EF4-FFF2-40B4-BE49-F238E27FC236}">
                <a16:creationId xmlns:a16="http://schemas.microsoft.com/office/drawing/2014/main" id="{0515E507-29CF-46C9-A3F9-2FA025DD86CB}"/>
              </a:ext>
            </a:extLst>
          </p:cNvPr>
          <p:cNvSpPr txBox="1"/>
          <p:nvPr/>
        </p:nvSpPr>
        <p:spPr>
          <a:xfrm>
            <a:off x="6848269" y="14744925"/>
            <a:ext cx="3843544" cy="400110"/>
          </a:xfrm>
          <a:prstGeom prst="rect">
            <a:avLst/>
          </a:prstGeom>
          <a:noFill/>
        </p:spPr>
        <p:txBody>
          <a:bodyPr wrap="square" rtlCol="0">
            <a:spAutoFit/>
          </a:bodyPr>
          <a:lstStyle/>
          <a:p>
            <a:pPr algn="r"/>
            <a:r>
              <a:rPr kumimoji="1" lang="ja-JP" altLang="en-US" sz="2000" dirty="0"/>
              <a:t>令和</a:t>
            </a:r>
            <a:r>
              <a:rPr kumimoji="1" lang="en-US" altLang="ja-JP" sz="2000" dirty="0"/>
              <a:t>8</a:t>
            </a:r>
            <a:r>
              <a:rPr kumimoji="1" lang="ja-JP" altLang="en-US" sz="2000" dirty="0"/>
              <a:t>年</a:t>
            </a:r>
            <a:r>
              <a:rPr kumimoji="1" lang="en-US" altLang="ja-JP" sz="2000" dirty="0"/>
              <a:t>3</a:t>
            </a:r>
            <a:r>
              <a:rPr kumimoji="1" lang="ja-JP" altLang="en-US" sz="2000" dirty="0"/>
              <a:t>月</a:t>
            </a:r>
            <a:r>
              <a:rPr kumimoji="1" lang="en-US" altLang="ja-JP" sz="2000" dirty="0"/>
              <a:t>10</a:t>
            </a:r>
            <a:r>
              <a:rPr kumimoji="1" lang="ja-JP" altLang="en-US" sz="2000" dirty="0"/>
              <a:t>日時点</a:t>
            </a:r>
          </a:p>
        </p:txBody>
      </p:sp>
      <p:sp>
        <p:nvSpPr>
          <p:cNvPr id="48" name="正方形/長方形 47">
            <a:extLst>
              <a:ext uri="{FF2B5EF4-FFF2-40B4-BE49-F238E27FC236}">
                <a16:creationId xmlns:a16="http://schemas.microsoft.com/office/drawing/2014/main" id="{317C07BB-3F7F-4F91-9F34-638CB1CB0095}"/>
              </a:ext>
            </a:extLst>
          </p:cNvPr>
          <p:cNvSpPr/>
          <p:nvPr/>
        </p:nvSpPr>
        <p:spPr>
          <a:xfrm>
            <a:off x="6076729" y="12333317"/>
            <a:ext cx="4520286" cy="559723"/>
          </a:xfrm>
          <a:prstGeom prst="rect">
            <a:avLst/>
          </a:prstGeom>
          <a:solidFill>
            <a:srgbClr val="FF6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t>問い合わせ先</a:t>
            </a:r>
          </a:p>
        </p:txBody>
      </p:sp>
      <p:sp>
        <p:nvSpPr>
          <p:cNvPr id="51" name="正方形/長方形 50">
            <a:extLst>
              <a:ext uri="{FF2B5EF4-FFF2-40B4-BE49-F238E27FC236}">
                <a16:creationId xmlns:a16="http://schemas.microsoft.com/office/drawing/2014/main" id="{E8C738BC-C855-4226-BE06-7A889DD9448B}"/>
              </a:ext>
            </a:extLst>
          </p:cNvPr>
          <p:cNvSpPr/>
          <p:nvPr/>
        </p:nvSpPr>
        <p:spPr>
          <a:xfrm>
            <a:off x="6076729" y="12301835"/>
            <a:ext cx="4502371" cy="2443090"/>
          </a:xfrm>
          <a:prstGeom prst="rect">
            <a:avLst/>
          </a:prstGeom>
          <a:noFill/>
          <a:ln w="57150">
            <a:solidFill>
              <a:srgbClr val="FF6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800" b="1" dirty="0"/>
          </a:p>
        </p:txBody>
      </p:sp>
      <p:sp>
        <p:nvSpPr>
          <p:cNvPr id="56" name="テキスト ボックス 55">
            <a:extLst>
              <a:ext uri="{FF2B5EF4-FFF2-40B4-BE49-F238E27FC236}">
                <a16:creationId xmlns:a16="http://schemas.microsoft.com/office/drawing/2014/main" id="{9B5C7E81-478E-4B49-AF72-329C887E5BF7}"/>
              </a:ext>
            </a:extLst>
          </p:cNvPr>
          <p:cNvSpPr txBox="1"/>
          <p:nvPr/>
        </p:nvSpPr>
        <p:spPr>
          <a:xfrm>
            <a:off x="241298" y="12832378"/>
            <a:ext cx="5535033" cy="1384995"/>
          </a:xfrm>
          <a:prstGeom prst="rect">
            <a:avLst/>
          </a:prstGeom>
          <a:noFill/>
        </p:spPr>
        <p:txBody>
          <a:bodyPr wrap="square" rtlCol="0">
            <a:spAutoFit/>
          </a:bodyPr>
          <a:lstStyle/>
          <a:p>
            <a:r>
              <a:rPr kumimoji="1" lang="ja-JP" altLang="en-US" sz="2800" b="1" dirty="0"/>
              <a:t>・インディゴ染料の用途開拓</a:t>
            </a:r>
            <a:endParaRPr kumimoji="1" lang="en-US" altLang="ja-JP" sz="2800" b="1" dirty="0"/>
          </a:p>
          <a:p>
            <a:r>
              <a:rPr kumimoji="1" lang="ja-JP" altLang="en-US" sz="2800" b="1" dirty="0"/>
              <a:t>・ヒドロキシチロソールの化粧品　</a:t>
            </a:r>
            <a:endParaRPr kumimoji="1" lang="en-US" altLang="ja-JP" sz="2800" b="1" dirty="0"/>
          </a:p>
          <a:p>
            <a:r>
              <a:rPr kumimoji="1" lang="ja-JP" altLang="en-US" sz="2800" b="1" dirty="0"/>
              <a:t>　用途開拓</a:t>
            </a:r>
            <a:endParaRPr kumimoji="1" lang="en-US" altLang="ja-JP" sz="2800" b="1" dirty="0"/>
          </a:p>
        </p:txBody>
      </p:sp>
      <p:sp>
        <p:nvSpPr>
          <p:cNvPr id="57" name="テキスト ボックス 56">
            <a:extLst>
              <a:ext uri="{FF2B5EF4-FFF2-40B4-BE49-F238E27FC236}">
                <a16:creationId xmlns:a16="http://schemas.microsoft.com/office/drawing/2014/main" id="{B94DCDAA-71A5-4A58-B9B5-6BCEB2DA03DD}"/>
              </a:ext>
            </a:extLst>
          </p:cNvPr>
          <p:cNvSpPr txBox="1"/>
          <p:nvPr/>
        </p:nvSpPr>
        <p:spPr>
          <a:xfrm>
            <a:off x="6076729" y="12969964"/>
            <a:ext cx="4125403" cy="1708160"/>
          </a:xfrm>
          <a:prstGeom prst="rect">
            <a:avLst/>
          </a:prstGeom>
          <a:noFill/>
        </p:spPr>
        <p:txBody>
          <a:bodyPr wrap="square" rtlCol="0">
            <a:spAutoFit/>
          </a:bodyPr>
          <a:lstStyle/>
          <a:p>
            <a:r>
              <a:rPr kumimoji="1" lang="ja-JP" altLang="en-US" sz="1500" b="1" dirty="0"/>
              <a:t>大阪府商工労働部成長産業振興室</a:t>
            </a:r>
            <a:endParaRPr kumimoji="1" lang="en-US" altLang="ja-JP" sz="1500" b="1" dirty="0"/>
          </a:p>
          <a:p>
            <a:r>
              <a:rPr kumimoji="1" lang="ja-JP" altLang="en-US" sz="1500" b="1" dirty="0"/>
              <a:t>産業創造課グリーンビジネス</a:t>
            </a:r>
            <a:r>
              <a:rPr kumimoji="1" lang="en-US" altLang="ja-JP" sz="1500" b="1" dirty="0"/>
              <a:t>G</a:t>
            </a:r>
          </a:p>
          <a:p>
            <a:r>
              <a:rPr kumimoji="1" lang="ja-JP" altLang="en-US" sz="1500" b="1" dirty="0"/>
              <a:t>〒</a:t>
            </a:r>
            <a:r>
              <a:rPr kumimoji="1" lang="en-US" altLang="ja-JP" sz="1500" b="1" dirty="0"/>
              <a:t>559-0855 </a:t>
            </a:r>
          </a:p>
          <a:p>
            <a:r>
              <a:rPr kumimoji="1" lang="ja-JP" altLang="en-US" sz="1500" b="1" dirty="0"/>
              <a:t>大阪市住之江区南港北</a:t>
            </a:r>
            <a:r>
              <a:rPr kumimoji="1" lang="en-US" altLang="ja-JP" sz="1500" b="1" dirty="0"/>
              <a:t>1-14-16</a:t>
            </a:r>
          </a:p>
          <a:p>
            <a:r>
              <a:rPr kumimoji="1" lang="ja-JP" altLang="en-US" sz="1500" b="1" dirty="0"/>
              <a:t>大阪府咲洲庁舎</a:t>
            </a:r>
            <a:r>
              <a:rPr kumimoji="1" lang="en-US" altLang="ja-JP" sz="1500" b="1" dirty="0"/>
              <a:t>25</a:t>
            </a:r>
            <a:r>
              <a:rPr kumimoji="1" lang="ja-JP" altLang="en-US" sz="1500" b="1" dirty="0"/>
              <a:t>階</a:t>
            </a:r>
            <a:endParaRPr kumimoji="1" lang="en-US" altLang="ja-JP" sz="1500" b="1" dirty="0"/>
          </a:p>
          <a:p>
            <a:r>
              <a:rPr kumimoji="1" lang="en-US" altLang="ja-JP" sz="1500" b="1" dirty="0"/>
              <a:t>TEL</a:t>
            </a:r>
            <a:r>
              <a:rPr kumimoji="1" lang="ja-JP" altLang="en-US" sz="1500" b="1" dirty="0"/>
              <a:t>：</a:t>
            </a:r>
            <a:r>
              <a:rPr kumimoji="1" lang="en-US" altLang="ja-JP" sz="1500" b="1" dirty="0"/>
              <a:t>06-6210-9484</a:t>
            </a:r>
          </a:p>
          <a:p>
            <a:r>
              <a:rPr kumimoji="1" lang="ja-JP" altLang="en-US" sz="1500" b="1" dirty="0"/>
              <a:t>メールアドレス：</a:t>
            </a:r>
            <a:r>
              <a:rPr kumimoji="1" lang="en-US" altLang="ja-JP" sz="1500" b="1" dirty="0"/>
              <a:t>green@gbox.pref.osaka.lg.jp</a:t>
            </a:r>
            <a:endParaRPr kumimoji="1" lang="ja-JP" altLang="en-US" sz="1500" b="1" dirty="0"/>
          </a:p>
        </p:txBody>
      </p:sp>
      <p:pic>
        <p:nvPicPr>
          <p:cNvPr id="58" name="図 57">
            <a:extLst>
              <a:ext uri="{FF2B5EF4-FFF2-40B4-BE49-F238E27FC236}">
                <a16:creationId xmlns:a16="http://schemas.microsoft.com/office/drawing/2014/main" id="{1CBE5F86-7816-48E8-8BEF-61233B92A7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0367" y="12929318"/>
            <a:ext cx="1470638" cy="1470638"/>
          </a:xfrm>
          <a:prstGeom prst="rect">
            <a:avLst/>
          </a:prstGeom>
        </p:spPr>
      </p:pic>
      <p:pic>
        <p:nvPicPr>
          <p:cNvPr id="15" name="Picture 2" descr="Hydroxytyrosol - Wikipedia">
            <a:extLst>
              <a:ext uri="{FF2B5EF4-FFF2-40B4-BE49-F238E27FC236}">
                <a16:creationId xmlns:a16="http://schemas.microsoft.com/office/drawing/2014/main" id="{519B2702-A522-DC47-64C8-01A0CF3E9E8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80518" y="7491846"/>
            <a:ext cx="3263873" cy="1733406"/>
          </a:xfrm>
          <a:prstGeom prst="rect">
            <a:avLst/>
          </a:prstGeom>
          <a:noFill/>
          <a:extLst>
            <a:ext uri="{909E8E84-426E-40DD-AFC4-6F175D3DCCD1}">
              <a14:hiddenFill xmlns:a14="http://schemas.microsoft.com/office/drawing/2010/main">
                <a:solidFill>
                  <a:srgbClr val="FFFFFF"/>
                </a:solidFill>
              </a14:hiddenFill>
            </a:ext>
          </a:extLst>
        </p:spPr>
      </p:pic>
      <p:sp>
        <p:nvSpPr>
          <p:cNvPr id="16" name="テキスト ボックス 15">
            <a:extLst>
              <a:ext uri="{FF2B5EF4-FFF2-40B4-BE49-F238E27FC236}">
                <a16:creationId xmlns:a16="http://schemas.microsoft.com/office/drawing/2014/main" id="{06839F16-CA88-35D9-1F41-DCC2D0F2AE05}"/>
              </a:ext>
            </a:extLst>
          </p:cNvPr>
          <p:cNvSpPr txBox="1"/>
          <p:nvPr/>
        </p:nvSpPr>
        <p:spPr>
          <a:xfrm>
            <a:off x="6424519" y="6564611"/>
            <a:ext cx="3371167" cy="461665"/>
          </a:xfrm>
          <a:prstGeom prst="rect">
            <a:avLst/>
          </a:prstGeom>
          <a:noFill/>
        </p:spPr>
        <p:txBody>
          <a:bodyPr wrap="square">
            <a:spAutoFit/>
          </a:bodyPr>
          <a:lstStyle/>
          <a:p>
            <a:pPr algn="ctr"/>
            <a:r>
              <a:rPr lang="ja-JP" altLang="en-US" sz="2400" b="1" dirty="0"/>
              <a:t>ヒドロキシチロソール</a:t>
            </a:r>
          </a:p>
        </p:txBody>
      </p:sp>
      <p:sp>
        <p:nvSpPr>
          <p:cNvPr id="17" name="テキスト ボックス 16">
            <a:extLst>
              <a:ext uri="{FF2B5EF4-FFF2-40B4-BE49-F238E27FC236}">
                <a16:creationId xmlns:a16="http://schemas.microsoft.com/office/drawing/2014/main" id="{6228169D-6BB9-EF43-A37E-E5C0F091FF49}"/>
              </a:ext>
            </a:extLst>
          </p:cNvPr>
          <p:cNvSpPr txBox="1"/>
          <p:nvPr/>
        </p:nvSpPr>
        <p:spPr>
          <a:xfrm>
            <a:off x="6234511" y="9749206"/>
            <a:ext cx="4186806" cy="830997"/>
          </a:xfrm>
          <a:prstGeom prst="rect">
            <a:avLst/>
          </a:prstGeom>
          <a:noFill/>
        </p:spPr>
        <p:txBody>
          <a:bodyPr wrap="square">
            <a:spAutoFit/>
          </a:bodyPr>
          <a:lstStyle/>
          <a:p>
            <a:r>
              <a:rPr kumimoji="1" lang="ja-JP" altLang="en-US" sz="2400" b="1" dirty="0">
                <a:solidFill>
                  <a:schemeClr val="tx1"/>
                </a:solidFill>
              </a:rPr>
              <a:t>■ </a:t>
            </a:r>
            <a:r>
              <a:rPr lang="ja-JP" altLang="en-US" sz="2400" b="1" dirty="0"/>
              <a:t>高機能粘接着剤原料</a:t>
            </a:r>
            <a:endParaRPr lang="en-US" altLang="ja-JP" sz="2400" b="1" dirty="0"/>
          </a:p>
          <a:p>
            <a:r>
              <a:rPr lang="ja-JP" altLang="en-US" sz="2400" b="1" dirty="0"/>
              <a:t>■ 化粧品・健康食品原料</a:t>
            </a:r>
            <a:endParaRPr kumimoji="1" lang="en-US" altLang="ja-JP" sz="2400" b="1" dirty="0">
              <a:solidFill>
                <a:schemeClr val="tx1"/>
              </a:solidFill>
            </a:endParaRPr>
          </a:p>
        </p:txBody>
      </p:sp>
      <p:pic>
        <p:nvPicPr>
          <p:cNvPr id="18" name="図 17">
            <a:extLst>
              <a:ext uri="{FF2B5EF4-FFF2-40B4-BE49-F238E27FC236}">
                <a16:creationId xmlns:a16="http://schemas.microsoft.com/office/drawing/2014/main" id="{F1B7BE26-049F-043C-A624-79A9BD46D39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201763" y="8286894"/>
            <a:ext cx="593923" cy="979004"/>
          </a:xfrm>
          <a:prstGeom prst="rect">
            <a:avLst/>
          </a:prstGeom>
        </p:spPr>
      </p:pic>
      <p:sp>
        <p:nvSpPr>
          <p:cNvPr id="19" name="テキスト ボックス 18">
            <a:extLst>
              <a:ext uri="{FF2B5EF4-FFF2-40B4-BE49-F238E27FC236}">
                <a16:creationId xmlns:a16="http://schemas.microsoft.com/office/drawing/2014/main" id="{E7989F0D-E436-3DE4-D981-C9D6006C7DA2}"/>
              </a:ext>
            </a:extLst>
          </p:cNvPr>
          <p:cNvSpPr txBox="1"/>
          <p:nvPr/>
        </p:nvSpPr>
        <p:spPr>
          <a:xfrm>
            <a:off x="2190212" y="6604353"/>
            <a:ext cx="3371167" cy="461665"/>
          </a:xfrm>
          <a:prstGeom prst="rect">
            <a:avLst/>
          </a:prstGeom>
          <a:noFill/>
        </p:spPr>
        <p:txBody>
          <a:bodyPr wrap="square">
            <a:spAutoFit/>
          </a:bodyPr>
          <a:lstStyle/>
          <a:p>
            <a:pPr algn="ctr"/>
            <a:r>
              <a:rPr lang="ja-JP" altLang="en-US" sz="2400" b="1" dirty="0"/>
              <a:t>インディゴ</a:t>
            </a:r>
          </a:p>
        </p:txBody>
      </p:sp>
      <p:pic>
        <p:nvPicPr>
          <p:cNvPr id="21" name="図 20">
            <a:extLst>
              <a:ext uri="{FF2B5EF4-FFF2-40B4-BE49-F238E27FC236}">
                <a16:creationId xmlns:a16="http://schemas.microsoft.com/office/drawing/2014/main" id="{AF4923FD-6943-79D4-7333-88728F277D5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2910" y="8422745"/>
            <a:ext cx="1085773" cy="857963"/>
          </a:xfrm>
          <a:prstGeom prst="rect">
            <a:avLst/>
          </a:prstGeom>
        </p:spPr>
      </p:pic>
      <p:sp>
        <p:nvSpPr>
          <p:cNvPr id="22" name="テキスト ボックス 21">
            <a:extLst>
              <a:ext uri="{FF2B5EF4-FFF2-40B4-BE49-F238E27FC236}">
                <a16:creationId xmlns:a16="http://schemas.microsoft.com/office/drawing/2014/main" id="{2199DB53-A45A-7B64-10D8-5176B21AECA2}"/>
              </a:ext>
            </a:extLst>
          </p:cNvPr>
          <p:cNvSpPr txBox="1"/>
          <p:nvPr/>
        </p:nvSpPr>
        <p:spPr>
          <a:xfrm>
            <a:off x="2288519" y="9774767"/>
            <a:ext cx="4186806" cy="461665"/>
          </a:xfrm>
          <a:prstGeom prst="rect">
            <a:avLst/>
          </a:prstGeom>
          <a:noFill/>
        </p:spPr>
        <p:txBody>
          <a:bodyPr wrap="square">
            <a:spAutoFit/>
          </a:bodyPr>
          <a:lstStyle/>
          <a:p>
            <a:r>
              <a:rPr kumimoji="1" lang="ja-JP" altLang="en-US" sz="2400" b="1" dirty="0">
                <a:solidFill>
                  <a:schemeClr val="tx1"/>
                </a:solidFill>
              </a:rPr>
              <a:t>■ </a:t>
            </a:r>
            <a:r>
              <a:rPr lang="ja-JP" altLang="en-US" sz="2400" b="1" dirty="0"/>
              <a:t>アパレル染料</a:t>
            </a:r>
            <a:endParaRPr kumimoji="1" lang="en-US" altLang="ja-JP" sz="2400" b="1" dirty="0">
              <a:solidFill>
                <a:schemeClr val="tx1"/>
              </a:solidFill>
            </a:endParaRPr>
          </a:p>
        </p:txBody>
      </p:sp>
      <p:pic>
        <p:nvPicPr>
          <p:cNvPr id="23" name="図 22" descr="{{{画像alt1}}}">
            <a:extLst>
              <a:ext uri="{FF2B5EF4-FFF2-40B4-BE49-F238E27FC236}">
                <a16:creationId xmlns:a16="http://schemas.microsoft.com/office/drawing/2014/main" id="{A9523494-8823-3F4D-7216-7263DBEBF04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01580" y="7356729"/>
            <a:ext cx="2796862" cy="15586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21757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609</Words>
  <Application>Microsoft Office PowerPoint</Application>
  <PresentationFormat>ユーザー設定</PresentationFormat>
  <Paragraphs>109</Paragraphs>
  <Slides>3</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BIZ UDPゴシック</vt:lpstr>
      <vt:lpstr>Meiryo UI</vt:lpstr>
      <vt:lpstr>Arial</vt:lpstr>
      <vt:lpstr>Calibri</vt:lpstr>
      <vt:lpstr>Calibri Light</vt:lpstr>
      <vt:lpstr>Montserrat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2026-03-12T00:36:27Z</dcterms:created>
  <dcterms:modified xsi:type="dcterms:W3CDTF">2026-07-21T03:09:47Z</dcterms:modified>
</cp:coreProperties>
</file>