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sldIdLst>
    <p:sldId id="286" r:id="rId2"/>
    <p:sldId id="287" r:id="rId3"/>
    <p:sldId id="288" r:id="rId4"/>
    <p:sldId id="289" r:id="rId5"/>
    <p:sldId id="295" r:id="rId6"/>
  </p:sldIdLst>
  <p:sldSz cx="10691813" cy="15119350"/>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762" userDrawn="1">
          <p15:clr>
            <a:srgbClr val="A4A3A4"/>
          </p15:clr>
        </p15:guide>
        <p15:guide id="2" pos="336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FFCC"/>
    <a:srgbClr val="99FF99"/>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114" autoAdjust="0"/>
    <p:restoredTop sz="94660"/>
  </p:normalViewPr>
  <p:slideViewPr>
    <p:cSldViewPr snapToGrid="0" showGuides="1">
      <p:cViewPr varScale="1">
        <p:scale>
          <a:sx n="37" d="100"/>
          <a:sy n="37" d="100"/>
        </p:scale>
        <p:origin x="2036" y="32"/>
      </p:cViewPr>
      <p:guideLst>
        <p:guide orient="horz" pos="4762"/>
        <p:guide pos="336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01886" y="2474395"/>
            <a:ext cx="9088041" cy="5263774"/>
          </a:xfrm>
        </p:spPr>
        <p:txBody>
          <a:bodyPr anchor="b"/>
          <a:lstStyle>
            <a:lvl1pPr algn="ctr">
              <a:defRPr sz="7016"/>
            </a:lvl1pPr>
          </a:lstStyle>
          <a:p>
            <a:r>
              <a:rPr lang="ja-JP" altLang="en-US"/>
              <a:t>マスター タイトルの書式設定</a:t>
            </a:r>
            <a:endParaRPr lang="en-US" dirty="0"/>
          </a:p>
        </p:txBody>
      </p:sp>
      <p:sp>
        <p:nvSpPr>
          <p:cNvPr id="3" name="Subtitle 2"/>
          <p:cNvSpPr>
            <a:spLocks noGrp="1"/>
          </p:cNvSpPr>
          <p:nvPr>
            <p:ph type="subTitle" idx="1"/>
          </p:nvPr>
        </p:nvSpPr>
        <p:spPr>
          <a:xfrm>
            <a:off x="1336477" y="7941160"/>
            <a:ext cx="8018860" cy="3650342"/>
          </a:xfrm>
        </p:spPr>
        <p:txBody>
          <a:bodyPr/>
          <a:lstStyle>
            <a:lvl1pPr marL="0" indent="0" algn="ctr">
              <a:buNone/>
              <a:defRPr sz="2806"/>
            </a:lvl1pPr>
            <a:lvl2pPr marL="534604" indent="0" algn="ctr">
              <a:buNone/>
              <a:defRPr sz="2339"/>
            </a:lvl2pPr>
            <a:lvl3pPr marL="1069208" indent="0" algn="ctr">
              <a:buNone/>
              <a:defRPr sz="2105"/>
            </a:lvl3pPr>
            <a:lvl4pPr marL="1603812" indent="0" algn="ctr">
              <a:buNone/>
              <a:defRPr sz="1871"/>
            </a:lvl4pPr>
            <a:lvl5pPr marL="2138416" indent="0" algn="ctr">
              <a:buNone/>
              <a:defRPr sz="1871"/>
            </a:lvl5pPr>
            <a:lvl6pPr marL="2673020" indent="0" algn="ctr">
              <a:buNone/>
              <a:defRPr sz="1871"/>
            </a:lvl6pPr>
            <a:lvl7pPr marL="3207624" indent="0" algn="ctr">
              <a:buNone/>
              <a:defRPr sz="1871"/>
            </a:lvl7pPr>
            <a:lvl8pPr marL="3742228" indent="0" algn="ctr">
              <a:buNone/>
              <a:defRPr sz="1871"/>
            </a:lvl8pPr>
            <a:lvl9pPr marL="4276832" indent="0" algn="ctr">
              <a:buNone/>
              <a:defRPr sz="1871"/>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0E7F748-EFF0-4734-9030-9BE5DC16CAB2}" type="datetimeFigureOut">
              <a:rPr kumimoji="1" lang="ja-JP" altLang="en-US" smtClean="0"/>
              <a:t>2025/7/18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2996457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0E7F748-EFF0-4734-9030-9BE5DC16CAB2}" type="datetimeFigureOut">
              <a:rPr kumimoji="1" lang="ja-JP" altLang="en-US" smtClean="0"/>
              <a:t>2025/7/18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1795990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804966"/>
            <a:ext cx="2305422" cy="1281295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735063" y="804966"/>
            <a:ext cx="6782619" cy="1281295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0E7F748-EFF0-4734-9030-9BE5DC16CAB2}" type="datetimeFigureOut">
              <a:rPr kumimoji="1" lang="ja-JP" altLang="en-US" smtClean="0"/>
              <a:t>2025/7/18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4197469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0E7F748-EFF0-4734-9030-9BE5DC16CAB2}" type="datetimeFigureOut">
              <a:rPr kumimoji="1" lang="ja-JP" altLang="en-US" smtClean="0"/>
              <a:t>2025/7/18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4248809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9494" y="3769342"/>
            <a:ext cx="9221689" cy="6289229"/>
          </a:xfrm>
        </p:spPr>
        <p:txBody>
          <a:bodyPr anchor="b"/>
          <a:lstStyle>
            <a:lvl1pPr>
              <a:defRPr sz="7016"/>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29494" y="10118069"/>
            <a:ext cx="9221689" cy="3307357"/>
          </a:xfrm>
        </p:spPr>
        <p:txBody>
          <a:bodyPr/>
          <a:lstStyle>
            <a:lvl1pPr marL="0" indent="0">
              <a:buNone/>
              <a:defRPr sz="2806">
                <a:solidFill>
                  <a:schemeClr val="tx1"/>
                </a:solidFill>
              </a:defRPr>
            </a:lvl1pPr>
            <a:lvl2pPr marL="534604" indent="0">
              <a:buNone/>
              <a:defRPr sz="2339">
                <a:solidFill>
                  <a:schemeClr val="tx1">
                    <a:tint val="75000"/>
                  </a:schemeClr>
                </a:solidFill>
              </a:defRPr>
            </a:lvl2pPr>
            <a:lvl3pPr marL="1069208" indent="0">
              <a:buNone/>
              <a:defRPr sz="2105">
                <a:solidFill>
                  <a:schemeClr val="tx1">
                    <a:tint val="75000"/>
                  </a:schemeClr>
                </a:solidFill>
              </a:defRPr>
            </a:lvl3pPr>
            <a:lvl4pPr marL="1603812" indent="0">
              <a:buNone/>
              <a:defRPr sz="1871">
                <a:solidFill>
                  <a:schemeClr val="tx1">
                    <a:tint val="75000"/>
                  </a:schemeClr>
                </a:solidFill>
              </a:defRPr>
            </a:lvl4pPr>
            <a:lvl5pPr marL="2138416" indent="0">
              <a:buNone/>
              <a:defRPr sz="1871">
                <a:solidFill>
                  <a:schemeClr val="tx1">
                    <a:tint val="75000"/>
                  </a:schemeClr>
                </a:solidFill>
              </a:defRPr>
            </a:lvl5pPr>
            <a:lvl6pPr marL="2673020" indent="0">
              <a:buNone/>
              <a:defRPr sz="1871">
                <a:solidFill>
                  <a:schemeClr val="tx1">
                    <a:tint val="75000"/>
                  </a:schemeClr>
                </a:solidFill>
              </a:defRPr>
            </a:lvl6pPr>
            <a:lvl7pPr marL="3207624" indent="0">
              <a:buNone/>
              <a:defRPr sz="1871">
                <a:solidFill>
                  <a:schemeClr val="tx1">
                    <a:tint val="75000"/>
                  </a:schemeClr>
                </a:solidFill>
              </a:defRPr>
            </a:lvl7pPr>
            <a:lvl8pPr marL="3742228" indent="0">
              <a:buNone/>
              <a:defRPr sz="1871">
                <a:solidFill>
                  <a:schemeClr val="tx1">
                    <a:tint val="75000"/>
                  </a:schemeClr>
                </a:solidFill>
              </a:defRPr>
            </a:lvl8pPr>
            <a:lvl9pPr marL="4276832" indent="0">
              <a:buNone/>
              <a:defRPr sz="1871">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0E7F748-EFF0-4734-9030-9BE5DC16CAB2}" type="datetimeFigureOut">
              <a:rPr kumimoji="1" lang="ja-JP" altLang="en-US" smtClean="0"/>
              <a:t>2025/7/18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3863453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735062" y="4024827"/>
            <a:ext cx="4544021" cy="959308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412730" y="4024827"/>
            <a:ext cx="4544021" cy="959308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0E7F748-EFF0-4734-9030-9BE5DC16CAB2}" type="datetimeFigureOut">
              <a:rPr kumimoji="1" lang="ja-JP" altLang="en-US" smtClean="0"/>
              <a:t>2025/7/18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2241300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736455" y="804969"/>
            <a:ext cx="9221689" cy="2922375"/>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6456" y="3706342"/>
            <a:ext cx="4523137"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ja-JP" altLang="en-US"/>
              <a:t>マスター テキストの書式設定</a:t>
            </a:r>
          </a:p>
        </p:txBody>
      </p:sp>
      <p:sp>
        <p:nvSpPr>
          <p:cNvPr id="4" name="Content Placeholder 3"/>
          <p:cNvSpPr>
            <a:spLocks noGrp="1"/>
          </p:cNvSpPr>
          <p:nvPr>
            <p:ph sz="half" idx="2"/>
          </p:nvPr>
        </p:nvSpPr>
        <p:spPr>
          <a:xfrm>
            <a:off x="736456" y="5522763"/>
            <a:ext cx="4523137" cy="812315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412731" y="3706342"/>
            <a:ext cx="4545413"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ja-JP" altLang="en-US"/>
              <a:t>マスター テキストの書式設定</a:t>
            </a:r>
          </a:p>
        </p:txBody>
      </p:sp>
      <p:sp>
        <p:nvSpPr>
          <p:cNvPr id="6" name="Content Placeholder 5"/>
          <p:cNvSpPr>
            <a:spLocks noGrp="1"/>
          </p:cNvSpPr>
          <p:nvPr>
            <p:ph sz="quarter" idx="4"/>
          </p:nvPr>
        </p:nvSpPr>
        <p:spPr>
          <a:xfrm>
            <a:off x="5412731" y="5522763"/>
            <a:ext cx="4545413" cy="812315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0E7F748-EFF0-4734-9030-9BE5DC16CAB2}" type="datetimeFigureOut">
              <a:rPr kumimoji="1" lang="ja-JP" altLang="en-US" smtClean="0"/>
              <a:t>2025/7/18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4120290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0E7F748-EFF0-4734-9030-9BE5DC16CAB2}" type="datetimeFigureOut">
              <a:rPr kumimoji="1" lang="ja-JP" altLang="en-US" smtClean="0"/>
              <a:t>2025/7/18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1509128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E7F748-EFF0-4734-9030-9BE5DC16CAB2}" type="datetimeFigureOut">
              <a:rPr kumimoji="1" lang="ja-JP" altLang="en-US" smtClean="0"/>
              <a:t>2025/7/18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1429889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ja-JP" altLang="en-US"/>
              <a:t>マスター タイトルの書式設定</a:t>
            </a:r>
            <a:endParaRPr lang="en-US" dirty="0"/>
          </a:p>
        </p:txBody>
      </p:sp>
      <p:sp>
        <p:nvSpPr>
          <p:cNvPr id="3" name="Content Placeholder 2"/>
          <p:cNvSpPr>
            <a:spLocks noGrp="1"/>
          </p:cNvSpPr>
          <p:nvPr>
            <p:ph idx="1"/>
          </p:nvPr>
        </p:nvSpPr>
        <p:spPr>
          <a:xfrm>
            <a:off x="4545413" y="2176910"/>
            <a:ext cx="5412730" cy="10744538"/>
          </a:xfrm>
        </p:spPr>
        <p:txBody>
          <a:bodyPr/>
          <a:lstStyle>
            <a:lvl1pPr>
              <a:defRPr sz="3742"/>
            </a:lvl1pPr>
            <a:lvl2pPr>
              <a:defRPr sz="3274"/>
            </a:lvl2pPr>
            <a:lvl3pPr>
              <a:defRPr sz="2806"/>
            </a:lvl3pPr>
            <a:lvl4pPr>
              <a:defRPr sz="2339"/>
            </a:lvl4pPr>
            <a:lvl5pPr>
              <a:defRPr sz="2339"/>
            </a:lvl5pPr>
            <a:lvl6pPr>
              <a:defRPr sz="2339"/>
            </a:lvl6pPr>
            <a:lvl7pPr>
              <a:defRPr sz="2339"/>
            </a:lvl7pPr>
            <a:lvl8pPr>
              <a:defRPr sz="2339"/>
            </a:lvl8pPr>
            <a:lvl9pPr>
              <a:defRPr sz="2339"/>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0E7F748-EFF0-4734-9030-9BE5DC16CAB2}" type="datetimeFigureOut">
              <a:rPr kumimoji="1" lang="ja-JP" altLang="en-US" smtClean="0"/>
              <a:t>2025/7/18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3326241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545413" y="2176910"/>
            <a:ext cx="5412730" cy="10744538"/>
          </a:xfrm>
        </p:spPr>
        <p:txBody>
          <a:bodyPr anchor="t"/>
          <a:lstStyle>
            <a:lvl1pPr marL="0" indent="0">
              <a:buNone/>
              <a:defRPr sz="3742"/>
            </a:lvl1pPr>
            <a:lvl2pPr marL="534604" indent="0">
              <a:buNone/>
              <a:defRPr sz="3274"/>
            </a:lvl2pPr>
            <a:lvl3pPr marL="1069208" indent="0">
              <a:buNone/>
              <a:defRPr sz="2806"/>
            </a:lvl3pPr>
            <a:lvl4pPr marL="1603812" indent="0">
              <a:buNone/>
              <a:defRPr sz="2339"/>
            </a:lvl4pPr>
            <a:lvl5pPr marL="2138416" indent="0">
              <a:buNone/>
              <a:defRPr sz="2339"/>
            </a:lvl5pPr>
            <a:lvl6pPr marL="2673020" indent="0">
              <a:buNone/>
              <a:defRPr sz="2339"/>
            </a:lvl6pPr>
            <a:lvl7pPr marL="3207624" indent="0">
              <a:buNone/>
              <a:defRPr sz="2339"/>
            </a:lvl7pPr>
            <a:lvl8pPr marL="3742228" indent="0">
              <a:buNone/>
              <a:defRPr sz="2339"/>
            </a:lvl8pPr>
            <a:lvl9pPr marL="4276832" indent="0">
              <a:buNone/>
              <a:defRPr sz="2339"/>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0E7F748-EFF0-4734-9030-9BE5DC16CAB2}" type="datetimeFigureOut">
              <a:rPr kumimoji="1" lang="ja-JP" altLang="en-US" smtClean="0"/>
              <a:t>2025/7/18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1098385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804969"/>
            <a:ext cx="9221689" cy="2922375"/>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5062" y="4024827"/>
            <a:ext cx="9221689" cy="9593089"/>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35062" y="14013401"/>
            <a:ext cx="2405658" cy="804965"/>
          </a:xfrm>
          <a:prstGeom prst="rect">
            <a:avLst/>
          </a:prstGeom>
        </p:spPr>
        <p:txBody>
          <a:bodyPr vert="horz" lIns="91440" tIns="45720" rIns="91440" bIns="45720" rtlCol="0" anchor="ctr"/>
          <a:lstStyle>
            <a:lvl1pPr algn="l">
              <a:defRPr sz="1403">
                <a:solidFill>
                  <a:schemeClr val="tx1">
                    <a:tint val="75000"/>
                  </a:schemeClr>
                </a:solidFill>
              </a:defRPr>
            </a:lvl1pPr>
          </a:lstStyle>
          <a:p>
            <a:fld id="{B0E7F748-EFF0-4734-9030-9BE5DC16CAB2}" type="datetimeFigureOut">
              <a:rPr kumimoji="1" lang="ja-JP" altLang="en-US" smtClean="0"/>
              <a:t>2025/7/18</a:t>
            </a:fld>
            <a:endParaRPr kumimoji="1" lang="ja-JP" altLang="en-US"/>
          </a:p>
        </p:txBody>
      </p:sp>
      <p:sp>
        <p:nvSpPr>
          <p:cNvPr id="5" name="Footer Placeholder 4"/>
          <p:cNvSpPr>
            <a:spLocks noGrp="1"/>
          </p:cNvSpPr>
          <p:nvPr>
            <p:ph type="ftr" sz="quarter" idx="3"/>
          </p:nvPr>
        </p:nvSpPr>
        <p:spPr>
          <a:xfrm>
            <a:off x="3541663" y="14013401"/>
            <a:ext cx="3608487" cy="804965"/>
          </a:xfrm>
          <a:prstGeom prst="rect">
            <a:avLst/>
          </a:prstGeom>
        </p:spPr>
        <p:txBody>
          <a:bodyPr vert="horz" lIns="91440" tIns="45720" rIns="91440" bIns="45720" rtlCol="0" anchor="ctr"/>
          <a:lstStyle>
            <a:lvl1pPr algn="ctr">
              <a:defRPr sz="1403">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551093" y="14013401"/>
            <a:ext cx="2405658" cy="804965"/>
          </a:xfrm>
          <a:prstGeom prst="rect">
            <a:avLst/>
          </a:prstGeom>
        </p:spPr>
        <p:txBody>
          <a:bodyPr vert="horz" lIns="91440" tIns="45720" rIns="91440" bIns="45720" rtlCol="0" anchor="ctr"/>
          <a:lstStyle>
            <a:lvl1pPr algn="r">
              <a:defRPr sz="1403">
                <a:solidFill>
                  <a:schemeClr val="tx1">
                    <a:tint val="75000"/>
                  </a:schemeClr>
                </a:solidFill>
              </a:defRPr>
            </a:lvl1p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9084864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69208" rtl="0" eaLnBrk="1" latinLnBrk="0" hangingPunct="1">
        <a:lnSpc>
          <a:spcPct val="90000"/>
        </a:lnSpc>
        <a:spcBef>
          <a:spcPct val="0"/>
        </a:spcBef>
        <a:buNone/>
        <a:defRPr kumimoji="1" sz="5145" kern="1200">
          <a:solidFill>
            <a:schemeClr val="tx1"/>
          </a:solidFill>
          <a:latin typeface="+mj-lt"/>
          <a:ea typeface="+mj-ea"/>
          <a:cs typeface="+mj-cs"/>
        </a:defRPr>
      </a:lvl1pPr>
    </p:titleStyle>
    <p:bodyStyle>
      <a:lvl1pPr marL="267302" indent="-267302" algn="l" defTabSz="1069208" rtl="0" eaLnBrk="1" latinLnBrk="0" hangingPunct="1">
        <a:lnSpc>
          <a:spcPct val="90000"/>
        </a:lnSpc>
        <a:spcBef>
          <a:spcPts val="1169"/>
        </a:spcBef>
        <a:buFont typeface="Arial" panose="020B0604020202020204" pitchFamily="34" charset="0"/>
        <a:buChar char="•"/>
        <a:defRPr kumimoji="1" sz="3274" kern="1200">
          <a:solidFill>
            <a:schemeClr val="tx1"/>
          </a:solidFill>
          <a:latin typeface="+mn-lt"/>
          <a:ea typeface="+mn-ea"/>
          <a:cs typeface="+mn-cs"/>
        </a:defRPr>
      </a:lvl1pPr>
      <a:lvl2pPr marL="801906" indent="-267302" algn="l" defTabSz="1069208" rtl="0" eaLnBrk="1" latinLnBrk="0" hangingPunct="1">
        <a:lnSpc>
          <a:spcPct val="90000"/>
        </a:lnSpc>
        <a:spcBef>
          <a:spcPts val="585"/>
        </a:spcBef>
        <a:buFont typeface="Arial" panose="020B0604020202020204" pitchFamily="34" charset="0"/>
        <a:buChar char="•"/>
        <a:defRPr kumimoji="1" sz="2806" kern="1200">
          <a:solidFill>
            <a:schemeClr val="tx1"/>
          </a:solidFill>
          <a:latin typeface="+mn-lt"/>
          <a:ea typeface="+mn-ea"/>
          <a:cs typeface="+mn-cs"/>
        </a:defRPr>
      </a:lvl2pPr>
      <a:lvl3pPr marL="1336510" indent="-267302" algn="l" defTabSz="1069208" rtl="0" eaLnBrk="1" latinLnBrk="0" hangingPunct="1">
        <a:lnSpc>
          <a:spcPct val="90000"/>
        </a:lnSpc>
        <a:spcBef>
          <a:spcPts val="585"/>
        </a:spcBef>
        <a:buFont typeface="Arial" panose="020B0604020202020204" pitchFamily="34" charset="0"/>
        <a:buChar char="•"/>
        <a:defRPr kumimoji="1" sz="2339" kern="1200">
          <a:solidFill>
            <a:schemeClr val="tx1"/>
          </a:solidFill>
          <a:latin typeface="+mn-lt"/>
          <a:ea typeface="+mn-ea"/>
          <a:cs typeface="+mn-cs"/>
        </a:defRPr>
      </a:lvl3pPr>
      <a:lvl4pPr marL="1871114"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4pPr>
      <a:lvl5pPr marL="2405718"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5pPr>
      <a:lvl6pPr marL="2940322"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6pPr>
      <a:lvl7pPr marL="3474926"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7pPr>
      <a:lvl8pPr marL="4009530"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8pPr>
      <a:lvl9pPr marL="4544134"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9pPr>
    </p:bodyStyle>
    <p:otherStyle>
      <a:defPPr>
        <a:defRPr lang="en-US"/>
      </a:defPPr>
      <a:lvl1pPr marL="0" algn="l" defTabSz="1069208" rtl="0" eaLnBrk="1" latinLnBrk="0" hangingPunct="1">
        <a:defRPr kumimoji="1" sz="2105" kern="1200">
          <a:solidFill>
            <a:schemeClr val="tx1"/>
          </a:solidFill>
          <a:latin typeface="+mn-lt"/>
          <a:ea typeface="+mn-ea"/>
          <a:cs typeface="+mn-cs"/>
        </a:defRPr>
      </a:lvl1pPr>
      <a:lvl2pPr marL="534604" algn="l" defTabSz="1069208" rtl="0" eaLnBrk="1" latinLnBrk="0" hangingPunct="1">
        <a:defRPr kumimoji="1" sz="2105" kern="1200">
          <a:solidFill>
            <a:schemeClr val="tx1"/>
          </a:solidFill>
          <a:latin typeface="+mn-lt"/>
          <a:ea typeface="+mn-ea"/>
          <a:cs typeface="+mn-cs"/>
        </a:defRPr>
      </a:lvl2pPr>
      <a:lvl3pPr marL="1069208" algn="l" defTabSz="1069208" rtl="0" eaLnBrk="1" latinLnBrk="0" hangingPunct="1">
        <a:defRPr kumimoji="1" sz="2105" kern="1200">
          <a:solidFill>
            <a:schemeClr val="tx1"/>
          </a:solidFill>
          <a:latin typeface="+mn-lt"/>
          <a:ea typeface="+mn-ea"/>
          <a:cs typeface="+mn-cs"/>
        </a:defRPr>
      </a:lvl3pPr>
      <a:lvl4pPr marL="1603812" algn="l" defTabSz="1069208" rtl="0" eaLnBrk="1" latinLnBrk="0" hangingPunct="1">
        <a:defRPr kumimoji="1" sz="2105" kern="1200">
          <a:solidFill>
            <a:schemeClr val="tx1"/>
          </a:solidFill>
          <a:latin typeface="+mn-lt"/>
          <a:ea typeface="+mn-ea"/>
          <a:cs typeface="+mn-cs"/>
        </a:defRPr>
      </a:lvl4pPr>
      <a:lvl5pPr marL="2138416" algn="l" defTabSz="1069208" rtl="0" eaLnBrk="1" latinLnBrk="0" hangingPunct="1">
        <a:defRPr kumimoji="1" sz="2105" kern="1200">
          <a:solidFill>
            <a:schemeClr val="tx1"/>
          </a:solidFill>
          <a:latin typeface="+mn-lt"/>
          <a:ea typeface="+mn-ea"/>
          <a:cs typeface="+mn-cs"/>
        </a:defRPr>
      </a:lvl5pPr>
      <a:lvl6pPr marL="2673020" algn="l" defTabSz="1069208" rtl="0" eaLnBrk="1" latinLnBrk="0" hangingPunct="1">
        <a:defRPr kumimoji="1" sz="2105" kern="1200">
          <a:solidFill>
            <a:schemeClr val="tx1"/>
          </a:solidFill>
          <a:latin typeface="+mn-lt"/>
          <a:ea typeface="+mn-ea"/>
          <a:cs typeface="+mn-cs"/>
        </a:defRPr>
      </a:lvl6pPr>
      <a:lvl7pPr marL="3207624" algn="l" defTabSz="1069208" rtl="0" eaLnBrk="1" latinLnBrk="0" hangingPunct="1">
        <a:defRPr kumimoji="1" sz="2105" kern="1200">
          <a:solidFill>
            <a:schemeClr val="tx1"/>
          </a:solidFill>
          <a:latin typeface="+mn-lt"/>
          <a:ea typeface="+mn-ea"/>
          <a:cs typeface="+mn-cs"/>
        </a:defRPr>
      </a:lvl7pPr>
      <a:lvl8pPr marL="3742228" algn="l" defTabSz="1069208" rtl="0" eaLnBrk="1" latinLnBrk="0" hangingPunct="1">
        <a:defRPr kumimoji="1" sz="2105" kern="1200">
          <a:solidFill>
            <a:schemeClr val="tx1"/>
          </a:solidFill>
          <a:latin typeface="+mn-lt"/>
          <a:ea typeface="+mn-ea"/>
          <a:cs typeface="+mn-cs"/>
        </a:defRPr>
      </a:lvl8pPr>
      <a:lvl9pPr marL="4276832" algn="l" defTabSz="1069208" rtl="0" eaLnBrk="1" latinLnBrk="0" hangingPunct="1">
        <a:defRPr kumimoji="1" sz="21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1.png"/><Relationship Id="rId7" Type="http://schemas.openxmlformats.org/officeDocument/2006/relationships/image" Target="../media/image11.jpeg"/><Relationship Id="rId2" Type="http://schemas.openxmlformats.org/officeDocument/2006/relationships/image" Target="../media/image8.jpe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9.emf"/><Relationship Id="rId9"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EE44540-90EF-458D-BA84-DE2A6C49202B}"/>
              </a:ext>
            </a:extLst>
          </p:cNvPr>
          <p:cNvSpPr txBox="1"/>
          <p:nvPr/>
        </p:nvSpPr>
        <p:spPr>
          <a:xfrm>
            <a:off x="125127" y="77002"/>
            <a:ext cx="9719264" cy="461665"/>
          </a:xfrm>
          <a:prstGeom prst="rect">
            <a:avLst/>
          </a:prstGeom>
          <a:noFill/>
        </p:spPr>
        <p:txBody>
          <a:bodyPr wrap="square" rtlCol="0">
            <a:spAutoFit/>
          </a:bodyPr>
          <a:lstStyle/>
          <a:p>
            <a:r>
              <a:rPr kumimoji="1" lang="ja-JP" altLang="en-US" sz="2400" dirty="0"/>
              <a:t>おおさかカーボンニュートラルビジネスネットワーク会員企業</a:t>
            </a:r>
          </a:p>
        </p:txBody>
      </p:sp>
      <p:sp>
        <p:nvSpPr>
          <p:cNvPr id="5" name="正方形/長方形 4">
            <a:extLst>
              <a:ext uri="{FF2B5EF4-FFF2-40B4-BE49-F238E27FC236}">
                <a16:creationId xmlns:a16="http://schemas.microsoft.com/office/drawing/2014/main" id="{A115B290-6D51-40E9-9512-39B20C627EA0}"/>
              </a:ext>
            </a:extLst>
          </p:cNvPr>
          <p:cNvSpPr/>
          <p:nvPr/>
        </p:nvSpPr>
        <p:spPr>
          <a:xfrm>
            <a:off x="241300" y="601133"/>
            <a:ext cx="1412400" cy="178215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リサイ</a:t>
            </a:r>
            <a:endParaRPr kumimoji="1" lang="en-US" altLang="ja-JP" sz="2800" b="1" dirty="0"/>
          </a:p>
          <a:p>
            <a:pPr algn="ctr"/>
            <a:r>
              <a:rPr kumimoji="1" lang="ja-JP" altLang="en-US" sz="2800" b="1" dirty="0"/>
              <a:t>クル</a:t>
            </a:r>
          </a:p>
        </p:txBody>
      </p:sp>
      <p:sp>
        <p:nvSpPr>
          <p:cNvPr id="6" name="テキスト ボックス 5">
            <a:extLst>
              <a:ext uri="{FF2B5EF4-FFF2-40B4-BE49-F238E27FC236}">
                <a16:creationId xmlns:a16="http://schemas.microsoft.com/office/drawing/2014/main" id="{8063834D-B00F-43C8-985D-1A1C2D0BFB8E}"/>
              </a:ext>
            </a:extLst>
          </p:cNvPr>
          <p:cNvSpPr txBox="1"/>
          <p:nvPr/>
        </p:nvSpPr>
        <p:spPr>
          <a:xfrm>
            <a:off x="1817213" y="676906"/>
            <a:ext cx="8702528" cy="1446550"/>
          </a:xfrm>
          <a:prstGeom prst="rect">
            <a:avLst/>
          </a:prstGeom>
          <a:noFill/>
        </p:spPr>
        <p:txBody>
          <a:bodyPr wrap="square" rtlCol="0">
            <a:spAutoFit/>
          </a:bodyPr>
          <a:lstStyle/>
          <a:p>
            <a:pPr algn="ctr"/>
            <a:r>
              <a:rPr kumimoji="1" lang="ja-JP" altLang="en-US" sz="4400" b="1" dirty="0">
                <a:latin typeface="Meiryo UI" panose="020B0604030504040204" pitchFamily="50" charset="-128"/>
                <a:ea typeface="Meiryo UI" panose="020B0604030504040204" pitchFamily="50" charset="-128"/>
              </a:rPr>
              <a:t>豊かな暮らしを実現する</a:t>
            </a:r>
            <a:endParaRPr kumimoji="1" lang="en-US" altLang="ja-JP" sz="4400" b="1" dirty="0">
              <a:latin typeface="Meiryo UI" panose="020B0604030504040204" pitchFamily="50" charset="-128"/>
              <a:ea typeface="Meiryo UI" panose="020B0604030504040204" pitchFamily="50" charset="-128"/>
            </a:endParaRPr>
          </a:p>
          <a:p>
            <a:pPr algn="ctr"/>
            <a:r>
              <a:rPr kumimoji="1" lang="ja-JP" altLang="en-US" sz="4400" b="1" dirty="0">
                <a:latin typeface="Meiryo UI" panose="020B0604030504040204" pitchFamily="50" charset="-128"/>
                <a:ea typeface="Meiryo UI" panose="020B0604030504040204" pitchFamily="50" charset="-128"/>
              </a:rPr>
              <a:t>生活排水リサイクルシステム「</a:t>
            </a:r>
            <a:r>
              <a:rPr kumimoji="1" lang="en-US" altLang="ja-JP" sz="4400" b="1" dirty="0">
                <a:latin typeface="Meiryo UI" panose="020B0604030504040204" pitchFamily="50" charset="-128"/>
                <a:ea typeface="Meiryo UI" panose="020B0604030504040204" pitchFamily="50" charset="-128"/>
              </a:rPr>
              <a:t>DMR</a:t>
            </a:r>
            <a:r>
              <a:rPr kumimoji="1" lang="ja-JP" altLang="en-US" sz="4400" b="1" dirty="0">
                <a:latin typeface="Meiryo UI" panose="020B0604030504040204" pitchFamily="50" charset="-128"/>
                <a:ea typeface="Meiryo UI" panose="020B0604030504040204" pitchFamily="50" charset="-128"/>
              </a:rPr>
              <a:t>」</a:t>
            </a:r>
          </a:p>
        </p:txBody>
      </p:sp>
      <p:sp>
        <p:nvSpPr>
          <p:cNvPr id="8" name="正方形/長方形 7">
            <a:extLst>
              <a:ext uri="{FF2B5EF4-FFF2-40B4-BE49-F238E27FC236}">
                <a16:creationId xmlns:a16="http://schemas.microsoft.com/office/drawing/2014/main" id="{DF636FCA-5910-4E7F-BED1-902ED327F9CC}"/>
              </a:ext>
            </a:extLst>
          </p:cNvPr>
          <p:cNvSpPr/>
          <p:nvPr/>
        </p:nvSpPr>
        <p:spPr>
          <a:xfrm>
            <a:off x="260273" y="4126596"/>
            <a:ext cx="1066800" cy="180727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a:t>
            </a:r>
            <a:endParaRPr kumimoji="1" lang="en-US" altLang="ja-JP" sz="2400" b="1" dirty="0"/>
          </a:p>
          <a:p>
            <a:pPr algn="ctr"/>
            <a:r>
              <a:rPr kumimoji="1" lang="ja-JP" altLang="en-US" sz="2400" b="1" dirty="0"/>
              <a:t>紹介</a:t>
            </a:r>
          </a:p>
        </p:txBody>
      </p:sp>
      <p:sp>
        <p:nvSpPr>
          <p:cNvPr id="9" name="正方形/長方形 8">
            <a:extLst>
              <a:ext uri="{FF2B5EF4-FFF2-40B4-BE49-F238E27FC236}">
                <a16:creationId xmlns:a16="http://schemas.microsoft.com/office/drawing/2014/main" id="{D365A124-1A3E-40E1-BF72-B2E415DBDBB7}"/>
              </a:ext>
            </a:extLst>
          </p:cNvPr>
          <p:cNvSpPr/>
          <p:nvPr/>
        </p:nvSpPr>
        <p:spPr>
          <a:xfrm>
            <a:off x="241300" y="4100994"/>
            <a:ext cx="10337800" cy="1832877"/>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10" name="正方形/長方形 9">
            <a:extLst>
              <a:ext uri="{FF2B5EF4-FFF2-40B4-BE49-F238E27FC236}">
                <a16:creationId xmlns:a16="http://schemas.microsoft.com/office/drawing/2014/main" id="{B27461AB-D926-48BE-91A7-118A36BD532B}"/>
              </a:ext>
            </a:extLst>
          </p:cNvPr>
          <p:cNvSpPr/>
          <p:nvPr/>
        </p:nvSpPr>
        <p:spPr>
          <a:xfrm>
            <a:off x="1621017" y="635620"/>
            <a:ext cx="8909989" cy="1717288"/>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20" name="テキスト ボックス 19">
            <a:extLst>
              <a:ext uri="{FF2B5EF4-FFF2-40B4-BE49-F238E27FC236}">
                <a16:creationId xmlns:a16="http://schemas.microsoft.com/office/drawing/2014/main" id="{D97FC27A-9BEF-4B35-A57D-7C75726647C4}"/>
              </a:ext>
            </a:extLst>
          </p:cNvPr>
          <p:cNvSpPr txBox="1"/>
          <p:nvPr/>
        </p:nvSpPr>
        <p:spPr>
          <a:xfrm>
            <a:off x="1384155" y="4263635"/>
            <a:ext cx="9229796" cy="2308324"/>
          </a:xfrm>
          <a:prstGeom prst="rect">
            <a:avLst/>
          </a:prstGeom>
          <a:noFill/>
        </p:spPr>
        <p:txBody>
          <a:bodyPr wrap="square" rtlCol="0">
            <a:spAutoFit/>
          </a:bodyPr>
          <a:lstStyle/>
          <a:p>
            <a:r>
              <a:rPr lang="ja-JP" altLang="en-US" sz="2400" b="1" dirty="0">
                <a:solidFill>
                  <a:srgbClr val="333333"/>
                </a:solidFill>
                <a:latin typeface="Montserrat" panose="00000500000000000000" pitchFamily="2" charset="0"/>
              </a:rPr>
              <a:t>関西化工は、</a:t>
            </a:r>
            <a:r>
              <a:rPr lang="en-US" altLang="ja-JP" sz="2400" b="1" dirty="0">
                <a:solidFill>
                  <a:srgbClr val="333333"/>
                </a:solidFill>
                <a:latin typeface="Montserrat" panose="00000500000000000000" pitchFamily="2" charset="0"/>
              </a:rPr>
              <a:t>40</a:t>
            </a:r>
            <a:r>
              <a:rPr lang="ja-JP" altLang="en-US" sz="2400" b="1" dirty="0">
                <a:solidFill>
                  <a:srgbClr val="333333"/>
                </a:solidFill>
                <a:latin typeface="Montserrat" panose="00000500000000000000" pitchFamily="2" charset="0"/>
              </a:rPr>
              <a:t>年以上にわたり、排水処理に関連した製品を開発・販売してきました。長年培ってきた技術を元に「</a:t>
            </a:r>
            <a:r>
              <a:rPr lang="en-US" altLang="ja-JP" sz="2400" b="1" dirty="0">
                <a:solidFill>
                  <a:srgbClr val="333333"/>
                </a:solidFill>
                <a:latin typeface="Montserrat" panose="00000500000000000000" pitchFamily="2" charset="0"/>
              </a:rPr>
              <a:t>DMR</a:t>
            </a:r>
            <a:r>
              <a:rPr lang="ja-JP" altLang="en-US" sz="2400" b="1" dirty="0">
                <a:solidFill>
                  <a:srgbClr val="333333"/>
                </a:solidFill>
                <a:latin typeface="Montserrat" panose="00000500000000000000" pitchFamily="2" charset="0"/>
              </a:rPr>
              <a:t>」は開発されました。現在はインドでのビジネスパートナー企業の協力のもと、農村部に設置し、実証試験を継続しております。</a:t>
            </a:r>
            <a:endParaRPr lang="en-US" altLang="ja-JP" sz="2400" b="1" dirty="0">
              <a:solidFill>
                <a:srgbClr val="333333"/>
              </a:solidFill>
              <a:latin typeface="Montserrat" panose="00000500000000000000" pitchFamily="2" charset="0"/>
            </a:endParaRPr>
          </a:p>
          <a:p>
            <a:endParaRPr kumimoji="1" lang="en-US" altLang="ja-JP" sz="2400" b="1" dirty="0">
              <a:solidFill>
                <a:srgbClr val="333333"/>
              </a:solidFill>
              <a:latin typeface="Montserrat" panose="00000500000000000000" pitchFamily="2" charset="0"/>
            </a:endParaRPr>
          </a:p>
          <a:p>
            <a:endParaRPr kumimoji="1" lang="en-US" altLang="ja-JP" sz="2400" b="1" dirty="0"/>
          </a:p>
        </p:txBody>
      </p:sp>
      <p:sp>
        <p:nvSpPr>
          <p:cNvPr id="42" name="正方形/長方形 41">
            <a:extLst>
              <a:ext uri="{FF2B5EF4-FFF2-40B4-BE49-F238E27FC236}">
                <a16:creationId xmlns:a16="http://schemas.microsoft.com/office/drawing/2014/main" id="{A459186A-78F0-4F10-8F81-744BCCAA2BB4}"/>
              </a:ext>
            </a:extLst>
          </p:cNvPr>
          <p:cNvSpPr/>
          <p:nvPr/>
        </p:nvSpPr>
        <p:spPr>
          <a:xfrm>
            <a:off x="241299" y="6067331"/>
            <a:ext cx="1085773" cy="612575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技術</a:t>
            </a:r>
            <a:endParaRPr kumimoji="1" lang="en-US" altLang="ja-JP" sz="2400" b="1" dirty="0"/>
          </a:p>
          <a:p>
            <a:pPr algn="ctr"/>
            <a:r>
              <a:rPr kumimoji="1" lang="ja-JP" altLang="en-US" sz="2400" b="1" dirty="0"/>
              <a:t>詳細</a:t>
            </a:r>
          </a:p>
        </p:txBody>
      </p:sp>
      <p:sp>
        <p:nvSpPr>
          <p:cNvPr id="43" name="正方形/長方形 42">
            <a:extLst>
              <a:ext uri="{FF2B5EF4-FFF2-40B4-BE49-F238E27FC236}">
                <a16:creationId xmlns:a16="http://schemas.microsoft.com/office/drawing/2014/main" id="{9279C9B2-87B9-4ADB-A815-A22ECABFDB52}"/>
              </a:ext>
            </a:extLst>
          </p:cNvPr>
          <p:cNvSpPr/>
          <p:nvPr/>
        </p:nvSpPr>
        <p:spPr>
          <a:xfrm>
            <a:off x="241300" y="6041730"/>
            <a:ext cx="10337800" cy="6152658"/>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7" name="テキスト ボックス 46">
            <a:extLst>
              <a:ext uri="{FF2B5EF4-FFF2-40B4-BE49-F238E27FC236}">
                <a16:creationId xmlns:a16="http://schemas.microsoft.com/office/drawing/2014/main" id="{58ADCD66-071B-4168-8336-81C001AD3B40}"/>
              </a:ext>
            </a:extLst>
          </p:cNvPr>
          <p:cNvSpPr txBox="1"/>
          <p:nvPr/>
        </p:nvSpPr>
        <p:spPr>
          <a:xfrm>
            <a:off x="2099681" y="9556287"/>
            <a:ext cx="7353300" cy="2246769"/>
          </a:xfrm>
          <a:prstGeom prst="rect">
            <a:avLst/>
          </a:prstGeom>
          <a:noFill/>
        </p:spPr>
        <p:txBody>
          <a:bodyPr wrap="square" rtlCol="0">
            <a:spAutoFit/>
          </a:bodyPr>
          <a:lstStyle/>
          <a:p>
            <a:r>
              <a:rPr kumimoji="1" lang="ja-JP" altLang="en-US" sz="2800" b="1" dirty="0"/>
              <a:t>生活雑排水を電気を用いず、嫌気性の微生物の働きを最大限に引き出すことで水を浄化します。また、汚泥は堆肥化して肥料に、</a:t>
            </a:r>
            <a:r>
              <a:rPr kumimoji="1" lang="ja-JP" altLang="en-US" sz="2800" b="1"/>
              <a:t>処理水は灌漑</a:t>
            </a:r>
            <a:r>
              <a:rPr kumimoji="1" lang="ja-JP" altLang="en-US" sz="2800" b="1" dirty="0"/>
              <a:t>用水として利用することで、作物の生育を促進します。</a:t>
            </a:r>
          </a:p>
        </p:txBody>
      </p:sp>
      <p:sp>
        <p:nvSpPr>
          <p:cNvPr id="53" name="正方形/長方形 52">
            <a:extLst>
              <a:ext uri="{FF2B5EF4-FFF2-40B4-BE49-F238E27FC236}">
                <a16:creationId xmlns:a16="http://schemas.microsoft.com/office/drawing/2014/main" id="{4C0BF7AA-2167-4541-87A6-607C263639BE}"/>
              </a:ext>
            </a:extLst>
          </p:cNvPr>
          <p:cNvSpPr/>
          <p:nvPr/>
        </p:nvSpPr>
        <p:spPr>
          <a:xfrm>
            <a:off x="231143" y="2467407"/>
            <a:ext cx="1412400" cy="92150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会社名</a:t>
            </a:r>
          </a:p>
        </p:txBody>
      </p:sp>
      <p:sp>
        <p:nvSpPr>
          <p:cNvPr id="54" name="正方形/長方形 53">
            <a:extLst>
              <a:ext uri="{FF2B5EF4-FFF2-40B4-BE49-F238E27FC236}">
                <a16:creationId xmlns:a16="http://schemas.microsoft.com/office/drawing/2014/main" id="{2C934109-4DC7-4C1B-BBE4-2B7B6D93D14B}"/>
              </a:ext>
            </a:extLst>
          </p:cNvPr>
          <p:cNvSpPr/>
          <p:nvPr/>
        </p:nvSpPr>
        <p:spPr>
          <a:xfrm>
            <a:off x="1621017" y="2495659"/>
            <a:ext cx="8909988" cy="856392"/>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5" name="テキスト ボックス 54">
            <a:extLst>
              <a:ext uri="{FF2B5EF4-FFF2-40B4-BE49-F238E27FC236}">
                <a16:creationId xmlns:a16="http://schemas.microsoft.com/office/drawing/2014/main" id="{BA129DB4-7048-4CFE-8CC3-895E3271CC26}"/>
              </a:ext>
            </a:extLst>
          </p:cNvPr>
          <p:cNvSpPr txBox="1"/>
          <p:nvPr/>
        </p:nvSpPr>
        <p:spPr>
          <a:xfrm>
            <a:off x="1653700" y="2558593"/>
            <a:ext cx="8887462" cy="646331"/>
          </a:xfrm>
          <a:prstGeom prst="rect">
            <a:avLst/>
          </a:prstGeom>
          <a:noFill/>
        </p:spPr>
        <p:txBody>
          <a:bodyPr wrap="square" rtlCol="0">
            <a:spAutoFit/>
          </a:bodyPr>
          <a:lstStyle/>
          <a:p>
            <a:pPr algn="ctr"/>
            <a:r>
              <a:rPr kumimoji="1" lang="ja-JP" altLang="en-US" sz="3600" b="1" dirty="0"/>
              <a:t>関西化工株式会社</a:t>
            </a:r>
            <a:endParaRPr kumimoji="1" lang="en-US" altLang="ja-JP" sz="3600" b="1" dirty="0"/>
          </a:p>
        </p:txBody>
      </p:sp>
      <p:sp>
        <p:nvSpPr>
          <p:cNvPr id="34" name="正方形/長方形 33">
            <a:extLst>
              <a:ext uri="{FF2B5EF4-FFF2-40B4-BE49-F238E27FC236}">
                <a16:creationId xmlns:a16="http://schemas.microsoft.com/office/drawing/2014/main" id="{2039EEE3-35F8-4B71-8962-E642A02257D2}"/>
              </a:ext>
            </a:extLst>
          </p:cNvPr>
          <p:cNvSpPr/>
          <p:nvPr/>
        </p:nvSpPr>
        <p:spPr>
          <a:xfrm>
            <a:off x="231143" y="3442182"/>
            <a:ext cx="3290858" cy="5847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本社・大阪の拠点</a:t>
            </a:r>
          </a:p>
        </p:txBody>
      </p:sp>
      <p:sp>
        <p:nvSpPr>
          <p:cNvPr id="35" name="正方形/長方形 34">
            <a:extLst>
              <a:ext uri="{FF2B5EF4-FFF2-40B4-BE49-F238E27FC236}">
                <a16:creationId xmlns:a16="http://schemas.microsoft.com/office/drawing/2014/main" id="{163592EF-D567-488F-A146-CD9C2C4AD6C6}"/>
              </a:ext>
            </a:extLst>
          </p:cNvPr>
          <p:cNvSpPr/>
          <p:nvPr/>
        </p:nvSpPr>
        <p:spPr>
          <a:xfrm>
            <a:off x="3522001" y="3477566"/>
            <a:ext cx="7009004" cy="523790"/>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36" name="テキスト ボックス 35">
            <a:extLst>
              <a:ext uri="{FF2B5EF4-FFF2-40B4-BE49-F238E27FC236}">
                <a16:creationId xmlns:a16="http://schemas.microsoft.com/office/drawing/2014/main" id="{C1EC5251-42A1-497F-AA9C-C80FBB0B566E}"/>
              </a:ext>
            </a:extLst>
          </p:cNvPr>
          <p:cNvSpPr txBox="1"/>
          <p:nvPr/>
        </p:nvSpPr>
        <p:spPr>
          <a:xfrm>
            <a:off x="3694072" y="3492842"/>
            <a:ext cx="6997741" cy="461665"/>
          </a:xfrm>
          <a:prstGeom prst="rect">
            <a:avLst/>
          </a:prstGeom>
          <a:noFill/>
        </p:spPr>
        <p:txBody>
          <a:bodyPr wrap="square" rtlCol="0">
            <a:spAutoFit/>
          </a:bodyPr>
          <a:lstStyle/>
          <a:p>
            <a:pPr algn="ctr"/>
            <a:r>
              <a:rPr kumimoji="1" lang="ja-JP" altLang="en-US" sz="2400" b="1" dirty="0"/>
              <a:t>吹田市</a:t>
            </a:r>
            <a:endParaRPr kumimoji="1" lang="en-US" altLang="ja-JP" sz="2400" b="1" dirty="0"/>
          </a:p>
        </p:txBody>
      </p:sp>
      <p:sp>
        <p:nvSpPr>
          <p:cNvPr id="32" name="正方形/長方形 31">
            <a:extLst>
              <a:ext uri="{FF2B5EF4-FFF2-40B4-BE49-F238E27FC236}">
                <a16:creationId xmlns:a16="http://schemas.microsoft.com/office/drawing/2014/main" id="{35DB722F-FF24-443B-B6AB-FD787D3915D6}"/>
              </a:ext>
            </a:extLst>
          </p:cNvPr>
          <p:cNvSpPr/>
          <p:nvPr/>
        </p:nvSpPr>
        <p:spPr>
          <a:xfrm>
            <a:off x="231142" y="12301835"/>
            <a:ext cx="5732873" cy="52924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期待する技術の活用方法・連携先</a:t>
            </a:r>
          </a:p>
        </p:txBody>
      </p:sp>
      <p:sp>
        <p:nvSpPr>
          <p:cNvPr id="39" name="正方形/長方形 38">
            <a:extLst>
              <a:ext uri="{FF2B5EF4-FFF2-40B4-BE49-F238E27FC236}">
                <a16:creationId xmlns:a16="http://schemas.microsoft.com/office/drawing/2014/main" id="{79ADCB95-D10C-4CAA-8E72-EAD2E2809CC7}"/>
              </a:ext>
            </a:extLst>
          </p:cNvPr>
          <p:cNvSpPr/>
          <p:nvPr/>
        </p:nvSpPr>
        <p:spPr>
          <a:xfrm>
            <a:off x="241299" y="12307041"/>
            <a:ext cx="5722716" cy="2735307"/>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0" name="テキスト ボックス 39">
            <a:extLst>
              <a:ext uri="{FF2B5EF4-FFF2-40B4-BE49-F238E27FC236}">
                <a16:creationId xmlns:a16="http://schemas.microsoft.com/office/drawing/2014/main" id="{0515E507-29CF-46C9-A3F9-2FA025DD86CB}"/>
              </a:ext>
            </a:extLst>
          </p:cNvPr>
          <p:cNvSpPr txBox="1"/>
          <p:nvPr/>
        </p:nvSpPr>
        <p:spPr>
          <a:xfrm>
            <a:off x="6848269" y="14744925"/>
            <a:ext cx="3843544" cy="400110"/>
          </a:xfrm>
          <a:prstGeom prst="rect">
            <a:avLst/>
          </a:prstGeom>
          <a:noFill/>
        </p:spPr>
        <p:txBody>
          <a:bodyPr wrap="square" rtlCol="0">
            <a:spAutoFit/>
          </a:bodyPr>
          <a:lstStyle/>
          <a:p>
            <a:pPr algn="r"/>
            <a:r>
              <a:rPr kumimoji="1" lang="ja-JP" altLang="en-US" sz="2000" dirty="0"/>
              <a:t>令和７年６月２７日時点</a:t>
            </a:r>
          </a:p>
        </p:txBody>
      </p:sp>
      <p:sp>
        <p:nvSpPr>
          <p:cNvPr id="48" name="正方形/長方形 47">
            <a:extLst>
              <a:ext uri="{FF2B5EF4-FFF2-40B4-BE49-F238E27FC236}">
                <a16:creationId xmlns:a16="http://schemas.microsoft.com/office/drawing/2014/main" id="{317C07BB-3F7F-4F91-9F34-638CB1CB0095}"/>
              </a:ext>
            </a:extLst>
          </p:cNvPr>
          <p:cNvSpPr/>
          <p:nvPr/>
        </p:nvSpPr>
        <p:spPr>
          <a:xfrm>
            <a:off x="6076729" y="12333317"/>
            <a:ext cx="4520286" cy="55972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問い合わせ先</a:t>
            </a:r>
          </a:p>
        </p:txBody>
      </p:sp>
      <p:sp>
        <p:nvSpPr>
          <p:cNvPr id="51" name="正方形/長方形 50">
            <a:extLst>
              <a:ext uri="{FF2B5EF4-FFF2-40B4-BE49-F238E27FC236}">
                <a16:creationId xmlns:a16="http://schemas.microsoft.com/office/drawing/2014/main" id="{E8C738BC-C855-4226-BE06-7A889DD9448B}"/>
              </a:ext>
            </a:extLst>
          </p:cNvPr>
          <p:cNvSpPr/>
          <p:nvPr/>
        </p:nvSpPr>
        <p:spPr>
          <a:xfrm>
            <a:off x="6076729" y="12301835"/>
            <a:ext cx="4502371" cy="2443090"/>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6" name="テキスト ボックス 55">
            <a:extLst>
              <a:ext uri="{FF2B5EF4-FFF2-40B4-BE49-F238E27FC236}">
                <a16:creationId xmlns:a16="http://schemas.microsoft.com/office/drawing/2014/main" id="{9B5C7E81-478E-4B49-AF72-329C887E5BF7}"/>
              </a:ext>
            </a:extLst>
          </p:cNvPr>
          <p:cNvSpPr txBox="1"/>
          <p:nvPr/>
        </p:nvSpPr>
        <p:spPr>
          <a:xfrm>
            <a:off x="241298" y="12832378"/>
            <a:ext cx="5535033" cy="2677656"/>
          </a:xfrm>
          <a:prstGeom prst="rect">
            <a:avLst/>
          </a:prstGeom>
          <a:noFill/>
        </p:spPr>
        <p:txBody>
          <a:bodyPr wrap="square" rtlCol="0">
            <a:spAutoFit/>
          </a:bodyPr>
          <a:lstStyle/>
          <a:p>
            <a:r>
              <a:rPr kumimoji="1" lang="ja-JP" altLang="en-US" sz="2800" b="1" dirty="0"/>
              <a:t>・インドでの実績をもとに、各国におけるパートナー企業と共にグローバルサウス諸国への導入につなげていきます。</a:t>
            </a:r>
            <a:endParaRPr kumimoji="1" lang="en-US" altLang="ja-JP" sz="2800" b="1" dirty="0"/>
          </a:p>
          <a:p>
            <a:endParaRPr kumimoji="1" lang="en-US" altLang="ja-JP" sz="2800" b="1" dirty="0"/>
          </a:p>
          <a:p>
            <a:endParaRPr kumimoji="1" lang="en-US" altLang="ja-JP" sz="2800" b="1" dirty="0"/>
          </a:p>
        </p:txBody>
      </p:sp>
      <p:sp>
        <p:nvSpPr>
          <p:cNvPr id="57" name="テキスト ボックス 56">
            <a:extLst>
              <a:ext uri="{FF2B5EF4-FFF2-40B4-BE49-F238E27FC236}">
                <a16:creationId xmlns:a16="http://schemas.microsoft.com/office/drawing/2014/main" id="{B94DCDAA-71A5-4A58-B9B5-6BCEB2DA03DD}"/>
              </a:ext>
            </a:extLst>
          </p:cNvPr>
          <p:cNvSpPr txBox="1"/>
          <p:nvPr/>
        </p:nvSpPr>
        <p:spPr>
          <a:xfrm>
            <a:off x="6076729" y="12969964"/>
            <a:ext cx="4125403" cy="1708160"/>
          </a:xfrm>
          <a:prstGeom prst="rect">
            <a:avLst/>
          </a:prstGeom>
          <a:noFill/>
        </p:spPr>
        <p:txBody>
          <a:bodyPr wrap="square" rtlCol="0">
            <a:spAutoFit/>
          </a:bodyPr>
          <a:lstStyle/>
          <a:p>
            <a:r>
              <a:rPr kumimoji="1" lang="ja-JP" altLang="en-US" sz="1500" b="1" dirty="0"/>
              <a:t>大阪府商工労働部成長産業振興室</a:t>
            </a:r>
            <a:endParaRPr kumimoji="1" lang="en-US" altLang="ja-JP" sz="1500" b="1" dirty="0"/>
          </a:p>
          <a:p>
            <a:r>
              <a:rPr kumimoji="1" lang="ja-JP" altLang="en-US" sz="1500" b="1" dirty="0"/>
              <a:t>産業創造課グリーンビジネス</a:t>
            </a:r>
            <a:r>
              <a:rPr kumimoji="1" lang="en-US" altLang="ja-JP" sz="1500" b="1" dirty="0"/>
              <a:t>G</a:t>
            </a:r>
          </a:p>
          <a:p>
            <a:r>
              <a:rPr kumimoji="1" lang="ja-JP" altLang="en-US" sz="1500" b="1" dirty="0"/>
              <a:t>〒</a:t>
            </a:r>
            <a:r>
              <a:rPr kumimoji="1" lang="en-US" altLang="ja-JP" sz="1500" b="1" dirty="0"/>
              <a:t>559-0855 </a:t>
            </a:r>
          </a:p>
          <a:p>
            <a:r>
              <a:rPr kumimoji="1" lang="ja-JP" altLang="en-US" sz="1500" b="1" dirty="0"/>
              <a:t>大阪市住之江区南港北</a:t>
            </a:r>
            <a:r>
              <a:rPr kumimoji="1" lang="en-US" altLang="ja-JP" sz="1500" b="1" dirty="0"/>
              <a:t>1-14-16</a:t>
            </a:r>
          </a:p>
          <a:p>
            <a:r>
              <a:rPr kumimoji="1" lang="ja-JP" altLang="en-US" sz="1500" b="1" dirty="0"/>
              <a:t>大阪府咲洲庁舎</a:t>
            </a:r>
            <a:r>
              <a:rPr kumimoji="1" lang="en-US" altLang="ja-JP" sz="1500" b="1" dirty="0"/>
              <a:t>25</a:t>
            </a:r>
            <a:r>
              <a:rPr kumimoji="1" lang="ja-JP" altLang="en-US" sz="1500" b="1" dirty="0"/>
              <a:t>階</a:t>
            </a:r>
            <a:endParaRPr kumimoji="1" lang="en-US" altLang="ja-JP" sz="1500" b="1" dirty="0"/>
          </a:p>
          <a:p>
            <a:r>
              <a:rPr kumimoji="1" lang="en-US" altLang="ja-JP" sz="1500" b="1" dirty="0"/>
              <a:t>TEL</a:t>
            </a:r>
            <a:r>
              <a:rPr kumimoji="1" lang="ja-JP" altLang="en-US" sz="1500" b="1" dirty="0"/>
              <a:t>：</a:t>
            </a:r>
            <a:r>
              <a:rPr kumimoji="1" lang="en-US" altLang="ja-JP" sz="1500" b="1" dirty="0"/>
              <a:t>06-6210-9484</a:t>
            </a:r>
          </a:p>
          <a:p>
            <a:r>
              <a:rPr kumimoji="1" lang="ja-JP" altLang="en-US" sz="1500" b="1" dirty="0"/>
              <a:t>メールアドレス：</a:t>
            </a:r>
            <a:r>
              <a:rPr kumimoji="1" lang="en-US" altLang="ja-JP" sz="1500" b="1" dirty="0"/>
              <a:t>green@gbox.pref.osaka.lg.jp</a:t>
            </a:r>
            <a:endParaRPr kumimoji="1" lang="ja-JP" altLang="en-US" sz="1500" b="1" dirty="0"/>
          </a:p>
        </p:txBody>
      </p:sp>
      <p:pic>
        <p:nvPicPr>
          <p:cNvPr id="58" name="図 57">
            <a:extLst>
              <a:ext uri="{FF2B5EF4-FFF2-40B4-BE49-F238E27FC236}">
                <a16:creationId xmlns:a16="http://schemas.microsoft.com/office/drawing/2014/main" id="{1CBE5F86-7816-48E8-8BEF-61233B92A7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0367" y="12929318"/>
            <a:ext cx="1470638" cy="1470638"/>
          </a:xfrm>
          <a:prstGeom prst="rect">
            <a:avLst/>
          </a:prstGeom>
        </p:spPr>
      </p:pic>
      <p:pic>
        <p:nvPicPr>
          <p:cNvPr id="12" name="図 11">
            <a:extLst>
              <a:ext uri="{FF2B5EF4-FFF2-40B4-BE49-F238E27FC236}">
                <a16:creationId xmlns:a16="http://schemas.microsoft.com/office/drawing/2014/main" id="{B3E67F32-3607-EAF9-51E9-5D95A5DB4573}"/>
              </a:ext>
            </a:extLst>
          </p:cNvPr>
          <p:cNvPicPr>
            <a:picLocks noChangeAspect="1"/>
          </p:cNvPicPr>
          <p:nvPr/>
        </p:nvPicPr>
        <p:blipFill>
          <a:blip r:embed="rId3"/>
          <a:srcRect l="13674" t="19425" r="20559" b="22495"/>
          <a:stretch>
            <a:fillRect/>
          </a:stretch>
        </p:blipFill>
        <p:spPr>
          <a:xfrm>
            <a:off x="5149521" y="6521366"/>
            <a:ext cx="5087764" cy="2527366"/>
          </a:xfrm>
          <a:prstGeom prst="rect">
            <a:avLst/>
          </a:prstGeom>
        </p:spPr>
      </p:pic>
      <p:pic>
        <p:nvPicPr>
          <p:cNvPr id="14" name="図 13">
            <a:extLst>
              <a:ext uri="{FF2B5EF4-FFF2-40B4-BE49-F238E27FC236}">
                <a16:creationId xmlns:a16="http://schemas.microsoft.com/office/drawing/2014/main" id="{2BBF3860-BC56-095C-9318-ACD81EEDCEFD}"/>
              </a:ext>
            </a:extLst>
          </p:cNvPr>
          <p:cNvPicPr>
            <a:picLocks noChangeAspect="1"/>
          </p:cNvPicPr>
          <p:nvPr/>
        </p:nvPicPr>
        <p:blipFill>
          <a:blip r:embed="rId4"/>
          <a:srcRect l="54025" t="9889" r="5924" b="30187"/>
          <a:stretch>
            <a:fillRect/>
          </a:stretch>
        </p:blipFill>
        <p:spPr>
          <a:xfrm>
            <a:off x="1553037" y="6362428"/>
            <a:ext cx="3254669" cy="2739240"/>
          </a:xfrm>
          <a:prstGeom prst="rect">
            <a:avLst/>
          </a:prstGeom>
        </p:spPr>
      </p:pic>
    </p:spTree>
    <p:extLst>
      <p:ext uri="{BB962C8B-B14F-4D97-AF65-F5344CB8AC3E}">
        <p14:creationId xmlns:p14="http://schemas.microsoft.com/office/powerpoint/2010/main" val="2274199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EE44540-90EF-458D-BA84-DE2A6C49202B}"/>
              </a:ext>
            </a:extLst>
          </p:cNvPr>
          <p:cNvSpPr txBox="1"/>
          <p:nvPr/>
        </p:nvSpPr>
        <p:spPr>
          <a:xfrm>
            <a:off x="125127" y="77002"/>
            <a:ext cx="9719264" cy="461665"/>
          </a:xfrm>
          <a:prstGeom prst="rect">
            <a:avLst/>
          </a:prstGeom>
          <a:noFill/>
        </p:spPr>
        <p:txBody>
          <a:bodyPr wrap="square" rtlCol="0">
            <a:spAutoFit/>
          </a:bodyPr>
          <a:lstStyle/>
          <a:p>
            <a:r>
              <a:rPr kumimoji="1" lang="ja-JP" altLang="en-US" sz="2400" dirty="0"/>
              <a:t>おおさかカーボンニュートラルビジネスネットワーク会員企業</a:t>
            </a:r>
          </a:p>
        </p:txBody>
      </p:sp>
      <p:sp>
        <p:nvSpPr>
          <p:cNvPr id="5" name="正方形/長方形 4">
            <a:extLst>
              <a:ext uri="{FF2B5EF4-FFF2-40B4-BE49-F238E27FC236}">
                <a16:creationId xmlns:a16="http://schemas.microsoft.com/office/drawing/2014/main" id="{A115B290-6D51-40E9-9512-39B20C627EA0}"/>
              </a:ext>
            </a:extLst>
          </p:cNvPr>
          <p:cNvSpPr/>
          <p:nvPr/>
        </p:nvSpPr>
        <p:spPr>
          <a:xfrm>
            <a:off x="241300" y="601133"/>
            <a:ext cx="1412400" cy="178215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リサイ</a:t>
            </a:r>
            <a:endParaRPr kumimoji="1" lang="en-US" altLang="ja-JP" sz="2800" b="1" dirty="0"/>
          </a:p>
          <a:p>
            <a:pPr algn="ctr"/>
            <a:r>
              <a:rPr kumimoji="1" lang="ja-JP" altLang="en-US" sz="2800" b="1" dirty="0"/>
              <a:t>クル</a:t>
            </a:r>
          </a:p>
        </p:txBody>
      </p:sp>
      <p:sp>
        <p:nvSpPr>
          <p:cNvPr id="6" name="テキスト ボックス 5">
            <a:extLst>
              <a:ext uri="{FF2B5EF4-FFF2-40B4-BE49-F238E27FC236}">
                <a16:creationId xmlns:a16="http://schemas.microsoft.com/office/drawing/2014/main" id="{8063834D-B00F-43C8-985D-1A1C2D0BFB8E}"/>
              </a:ext>
            </a:extLst>
          </p:cNvPr>
          <p:cNvSpPr txBox="1"/>
          <p:nvPr/>
        </p:nvSpPr>
        <p:spPr>
          <a:xfrm>
            <a:off x="1817213" y="676906"/>
            <a:ext cx="8702528" cy="1569660"/>
          </a:xfrm>
          <a:prstGeom prst="rect">
            <a:avLst/>
          </a:prstGeom>
          <a:noFill/>
        </p:spPr>
        <p:txBody>
          <a:bodyPr wrap="square" rtlCol="0">
            <a:spAutoFit/>
          </a:bodyPr>
          <a:lstStyle/>
          <a:p>
            <a:pPr algn="ctr"/>
            <a:r>
              <a:rPr kumimoji="1" lang="ja-JP" altLang="en-US" sz="4800" b="1" dirty="0">
                <a:latin typeface="Meiryo UI" panose="020B0604030504040204" pitchFamily="50" charset="-128"/>
                <a:ea typeface="Meiryo UI" panose="020B0604030504040204" pitchFamily="50" charset="-128"/>
              </a:rPr>
              <a:t>廃棄貝殻を原材料に活用した</a:t>
            </a:r>
            <a:endParaRPr kumimoji="1" lang="en-US" altLang="ja-JP" sz="4800" b="1" dirty="0">
              <a:latin typeface="Meiryo UI" panose="020B0604030504040204" pitchFamily="50" charset="-128"/>
              <a:ea typeface="Meiryo UI" panose="020B0604030504040204" pitchFamily="50" charset="-128"/>
            </a:endParaRPr>
          </a:p>
          <a:p>
            <a:pPr algn="ctr"/>
            <a:r>
              <a:rPr kumimoji="1" lang="ja-JP" altLang="en-US" sz="4800" b="1" dirty="0">
                <a:latin typeface="Meiryo UI" panose="020B0604030504040204" pitchFamily="50" charset="-128"/>
                <a:ea typeface="Meiryo UI" panose="020B0604030504040204" pitchFamily="50" charset="-128"/>
              </a:rPr>
              <a:t>エコプラスチック「</a:t>
            </a:r>
            <a:r>
              <a:rPr kumimoji="1" lang="en-US" altLang="ja-JP" sz="4800" b="1" dirty="0">
                <a:latin typeface="Meiryo UI" panose="020B0604030504040204" pitchFamily="50" charset="-128"/>
                <a:ea typeface="Meiryo UI" panose="020B0604030504040204" pitchFamily="50" charset="-128"/>
              </a:rPr>
              <a:t>SHELLTEC</a:t>
            </a:r>
            <a:r>
              <a:rPr kumimoji="1" lang="ja-JP" altLang="en-US" sz="4800" b="1" dirty="0">
                <a:latin typeface="Meiryo UI" panose="020B0604030504040204" pitchFamily="50" charset="-128"/>
                <a:ea typeface="Meiryo UI" panose="020B0604030504040204" pitchFamily="50" charset="-128"/>
              </a:rPr>
              <a:t>」</a:t>
            </a:r>
          </a:p>
        </p:txBody>
      </p:sp>
      <p:sp>
        <p:nvSpPr>
          <p:cNvPr id="8" name="正方形/長方形 7">
            <a:extLst>
              <a:ext uri="{FF2B5EF4-FFF2-40B4-BE49-F238E27FC236}">
                <a16:creationId xmlns:a16="http://schemas.microsoft.com/office/drawing/2014/main" id="{DF636FCA-5910-4E7F-BED1-902ED327F9CC}"/>
              </a:ext>
            </a:extLst>
          </p:cNvPr>
          <p:cNvSpPr/>
          <p:nvPr/>
        </p:nvSpPr>
        <p:spPr>
          <a:xfrm>
            <a:off x="260273" y="4126596"/>
            <a:ext cx="1066800" cy="180727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a:t>
            </a:r>
            <a:endParaRPr kumimoji="1" lang="en-US" altLang="ja-JP" sz="2400" b="1" dirty="0"/>
          </a:p>
          <a:p>
            <a:pPr algn="ctr"/>
            <a:r>
              <a:rPr kumimoji="1" lang="ja-JP" altLang="en-US" sz="2400" b="1" dirty="0"/>
              <a:t>紹介</a:t>
            </a:r>
          </a:p>
        </p:txBody>
      </p:sp>
      <p:sp>
        <p:nvSpPr>
          <p:cNvPr id="9" name="正方形/長方形 8">
            <a:extLst>
              <a:ext uri="{FF2B5EF4-FFF2-40B4-BE49-F238E27FC236}">
                <a16:creationId xmlns:a16="http://schemas.microsoft.com/office/drawing/2014/main" id="{D365A124-1A3E-40E1-BF72-B2E415DBDBB7}"/>
              </a:ext>
            </a:extLst>
          </p:cNvPr>
          <p:cNvSpPr/>
          <p:nvPr/>
        </p:nvSpPr>
        <p:spPr>
          <a:xfrm>
            <a:off x="241300" y="4100994"/>
            <a:ext cx="10337800" cy="1832877"/>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10" name="正方形/長方形 9">
            <a:extLst>
              <a:ext uri="{FF2B5EF4-FFF2-40B4-BE49-F238E27FC236}">
                <a16:creationId xmlns:a16="http://schemas.microsoft.com/office/drawing/2014/main" id="{B27461AB-D926-48BE-91A7-118A36BD532B}"/>
              </a:ext>
            </a:extLst>
          </p:cNvPr>
          <p:cNvSpPr/>
          <p:nvPr/>
        </p:nvSpPr>
        <p:spPr>
          <a:xfrm>
            <a:off x="1621017" y="635620"/>
            <a:ext cx="8909989" cy="1717288"/>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20" name="テキスト ボックス 19">
            <a:extLst>
              <a:ext uri="{FF2B5EF4-FFF2-40B4-BE49-F238E27FC236}">
                <a16:creationId xmlns:a16="http://schemas.microsoft.com/office/drawing/2014/main" id="{D97FC27A-9BEF-4B35-A57D-7C75726647C4}"/>
              </a:ext>
            </a:extLst>
          </p:cNvPr>
          <p:cNvSpPr txBox="1"/>
          <p:nvPr/>
        </p:nvSpPr>
        <p:spPr>
          <a:xfrm>
            <a:off x="1384155" y="4263635"/>
            <a:ext cx="9229796" cy="1569660"/>
          </a:xfrm>
          <a:prstGeom prst="rect">
            <a:avLst/>
          </a:prstGeom>
          <a:noFill/>
        </p:spPr>
        <p:txBody>
          <a:bodyPr wrap="square" rtlCol="0">
            <a:spAutoFit/>
          </a:bodyPr>
          <a:lstStyle/>
          <a:p>
            <a:r>
              <a:rPr kumimoji="1" lang="ja-JP" altLang="en-US" sz="2400" b="1" dirty="0"/>
              <a:t>廃棄される貝殻やプラスチックなどを再資源化し、環境と共生する製品づくりに挑む素材開発企業です。日用品や防災用品などの多様なプロダクトを展開。素材から社会課題にアプローチすることで、未来に続くものづくりを実践しています。</a:t>
            </a:r>
            <a:endParaRPr kumimoji="1" lang="en-US" altLang="ja-JP" sz="2400" b="1" dirty="0"/>
          </a:p>
        </p:txBody>
      </p:sp>
      <p:sp>
        <p:nvSpPr>
          <p:cNvPr id="42" name="正方形/長方形 41">
            <a:extLst>
              <a:ext uri="{FF2B5EF4-FFF2-40B4-BE49-F238E27FC236}">
                <a16:creationId xmlns:a16="http://schemas.microsoft.com/office/drawing/2014/main" id="{A459186A-78F0-4F10-8F81-744BCCAA2BB4}"/>
              </a:ext>
            </a:extLst>
          </p:cNvPr>
          <p:cNvSpPr/>
          <p:nvPr/>
        </p:nvSpPr>
        <p:spPr>
          <a:xfrm>
            <a:off x="241299" y="6067331"/>
            <a:ext cx="1085773" cy="612575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技術</a:t>
            </a:r>
            <a:endParaRPr kumimoji="1" lang="en-US" altLang="ja-JP" sz="2400" b="1" dirty="0"/>
          </a:p>
          <a:p>
            <a:pPr algn="ctr"/>
            <a:r>
              <a:rPr kumimoji="1" lang="ja-JP" altLang="en-US" sz="2400" b="1" dirty="0"/>
              <a:t>詳細</a:t>
            </a:r>
          </a:p>
        </p:txBody>
      </p:sp>
      <p:sp>
        <p:nvSpPr>
          <p:cNvPr id="43" name="正方形/長方形 42">
            <a:extLst>
              <a:ext uri="{FF2B5EF4-FFF2-40B4-BE49-F238E27FC236}">
                <a16:creationId xmlns:a16="http://schemas.microsoft.com/office/drawing/2014/main" id="{9279C9B2-87B9-4ADB-A815-A22ECABFDB52}"/>
              </a:ext>
            </a:extLst>
          </p:cNvPr>
          <p:cNvSpPr/>
          <p:nvPr/>
        </p:nvSpPr>
        <p:spPr>
          <a:xfrm>
            <a:off x="241300" y="6041730"/>
            <a:ext cx="10337800" cy="6152658"/>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7" name="テキスト ボックス 46">
            <a:extLst>
              <a:ext uri="{FF2B5EF4-FFF2-40B4-BE49-F238E27FC236}">
                <a16:creationId xmlns:a16="http://schemas.microsoft.com/office/drawing/2014/main" id="{58ADCD66-071B-4168-8336-81C001AD3B40}"/>
              </a:ext>
            </a:extLst>
          </p:cNvPr>
          <p:cNvSpPr txBox="1"/>
          <p:nvPr/>
        </p:nvSpPr>
        <p:spPr>
          <a:xfrm>
            <a:off x="4350125" y="6313701"/>
            <a:ext cx="5984045" cy="2246769"/>
          </a:xfrm>
          <a:prstGeom prst="rect">
            <a:avLst/>
          </a:prstGeom>
          <a:noFill/>
        </p:spPr>
        <p:txBody>
          <a:bodyPr wrap="square" rtlCol="0">
            <a:spAutoFit/>
          </a:bodyPr>
          <a:lstStyle/>
          <a:p>
            <a:r>
              <a:rPr kumimoji="1" lang="ja-JP" altLang="en-US" sz="2800" b="1" dirty="0"/>
              <a:t>廃棄ホタテ貝殻を原材料に活用することで、</a:t>
            </a:r>
            <a:r>
              <a:rPr kumimoji="1" lang="en-US" altLang="ja-JP" sz="2800" b="1" dirty="0"/>
              <a:t>CO2</a:t>
            </a:r>
            <a:r>
              <a:rPr kumimoji="1" lang="ja-JP" altLang="en-US" sz="2800" b="1" dirty="0"/>
              <a:t>排出量を最大３６％削減したエコプラスチック </a:t>
            </a:r>
            <a:r>
              <a:rPr kumimoji="1" lang="en-US" altLang="ja-JP" sz="2800" b="1" dirty="0"/>
              <a:t>SHELLTEC</a:t>
            </a:r>
            <a:r>
              <a:rPr kumimoji="1" lang="ja-JP" altLang="en-US" sz="2800" b="1"/>
              <a:t>を開発。地域の社会課題解決と未来に続くものづくりを目指して</a:t>
            </a:r>
            <a:r>
              <a:rPr kumimoji="1" lang="ja-JP" altLang="en-US" sz="2800" b="1" dirty="0"/>
              <a:t>います。</a:t>
            </a:r>
          </a:p>
        </p:txBody>
      </p:sp>
      <p:sp>
        <p:nvSpPr>
          <p:cNvPr id="53" name="正方形/長方形 52">
            <a:extLst>
              <a:ext uri="{FF2B5EF4-FFF2-40B4-BE49-F238E27FC236}">
                <a16:creationId xmlns:a16="http://schemas.microsoft.com/office/drawing/2014/main" id="{4C0BF7AA-2167-4541-87A6-607C263639BE}"/>
              </a:ext>
            </a:extLst>
          </p:cNvPr>
          <p:cNvSpPr/>
          <p:nvPr/>
        </p:nvSpPr>
        <p:spPr>
          <a:xfrm>
            <a:off x="231143" y="2467407"/>
            <a:ext cx="1412400" cy="92150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会社名</a:t>
            </a:r>
          </a:p>
        </p:txBody>
      </p:sp>
      <p:sp>
        <p:nvSpPr>
          <p:cNvPr id="54" name="正方形/長方形 53">
            <a:extLst>
              <a:ext uri="{FF2B5EF4-FFF2-40B4-BE49-F238E27FC236}">
                <a16:creationId xmlns:a16="http://schemas.microsoft.com/office/drawing/2014/main" id="{2C934109-4DC7-4C1B-BBE4-2B7B6D93D14B}"/>
              </a:ext>
            </a:extLst>
          </p:cNvPr>
          <p:cNvSpPr/>
          <p:nvPr/>
        </p:nvSpPr>
        <p:spPr>
          <a:xfrm>
            <a:off x="1621017" y="2495659"/>
            <a:ext cx="8909988" cy="856392"/>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5" name="テキスト ボックス 54">
            <a:extLst>
              <a:ext uri="{FF2B5EF4-FFF2-40B4-BE49-F238E27FC236}">
                <a16:creationId xmlns:a16="http://schemas.microsoft.com/office/drawing/2014/main" id="{BA129DB4-7048-4CFE-8CC3-895E3271CC26}"/>
              </a:ext>
            </a:extLst>
          </p:cNvPr>
          <p:cNvSpPr txBox="1"/>
          <p:nvPr/>
        </p:nvSpPr>
        <p:spPr>
          <a:xfrm>
            <a:off x="1653700" y="2558593"/>
            <a:ext cx="8887462" cy="646331"/>
          </a:xfrm>
          <a:prstGeom prst="rect">
            <a:avLst/>
          </a:prstGeom>
          <a:noFill/>
        </p:spPr>
        <p:txBody>
          <a:bodyPr wrap="square" rtlCol="0">
            <a:spAutoFit/>
          </a:bodyPr>
          <a:lstStyle/>
          <a:p>
            <a:pPr algn="ctr"/>
            <a:r>
              <a:rPr kumimoji="1" lang="ja-JP" altLang="en-US" sz="3600" b="1" dirty="0"/>
              <a:t>甲子化学工業株式会社</a:t>
            </a:r>
            <a:endParaRPr kumimoji="1" lang="en-US" altLang="ja-JP" sz="3600" b="1" dirty="0"/>
          </a:p>
        </p:txBody>
      </p:sp>
      <p:sp>
        <p:nvSpPr>
          <p:cNvPr id="34" name="正方形/長方形 33">
            <a:extLst>
              <a:ext uri="{FF2B5EF4-FFF2-40B4-BE49-F238E27FC236}">
                <a16:creationId xmlns:a16="http://schemas.microsoft.com/office/drawing/2014/main" id="{2039EEE3-35F8-4B71-8962-E642A02257D2}"/>
              </a:ext>
            </a:extLst>
          </p:cNvPr>
          <p:cNvSpPr/>
          <p:nvPr/>
        </p:nvSpPr>
        <p:spPr>
          <a:xfrm>
            <a:off x="231143" y="3442182"/>
            <a:ext cx="3290858" cy="5847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本社・大阪の拠点</a:t>
            </a:r>
          </a:p>
        </p:txBody>
      </p:sp>
      <p:sp>
        <p:nvSpPr>
          <p:cNvPr id="35" name="正方形/長方形 34">
            <a:extLst>
              <a:ext uri="{FF2B5EF4-FFF2-40B4-BE49-F238E27FC236}">
                <a16:creationId xmlns:a16="http://schemas.microsoft.com/office/drawing/2014/main" id="{163592EF-D567-488F-A146-CD9C2C4AD6C6}"/>
              </a:ext>
            </a:extLst>
          </p:cNvPr>
          <p:cNvSpPr/>
          <p:nvPr/>
        </p:nvSpPr>
        <p:spPr>
          <a:xfrm>
            <a:off x="3522001" y="3477566"/>
            <a:ext cx="7009004" cy="523790"/>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36" name="テキスト ボックス 35">
            <a:extLst>
              <a:ext uri="{FF2B5EF4-FFF2-40B4-BE49-F238E27FC236}">
                <a16:creationId xmlns:a16="http://schemas.microsoft.com/office/drawing/2014/main" id="{C1EC5251-42A1-497F-AA9C-C80FBB0B566E}"/>
              </a:ext>
            </a:extLst>
          </p:cNvPr>
          <p:cNvSpPr txBox="1"/>
          <p:nvPr/>
        </p:nvSpPr>
        <p:spPr>
          <a:xfrm>
            <a:off x="3539129" y="3531470"/>
            <a:ext cx="6997741" cy="461665"/>
          </a:xfrm>
          <a:prstGeom prst="rect">
            <a:avLst/>
          </a:prstGeom>
          <a:noFill/>
        </p:spPr>
        <p:txBody>
          <a:bodyPr wrap="square" rtlCol="0">
            <a:spAutoFit/>
          </a:bodyPr>
          <a:lstStyle/>
          <a:p>
            <a:pPr algn="ctr"/>
            <a:r>
              <a:rPr kumimoji="1" lang="ja-JP" altLang="en-US" sz="2400" b="1" dirty="0"/>
              <a:t>東大阪市</a:t>
            </a:r>
            <a:endParaRPr kumimoji="1" lang="en-US" altLang="ja-JP" sz="2400" b="1" dirty="0"/>
          </a:p>
        </p:txBody>
      </p:sp>
      <p:sp>
        <p:nvSpPr>
          <p:cNvPr id="32" name="正方形/長方形 31">
            <a:extLst>
              <a:ext uri="{FF2B5EF4-FFF2-40B4-BE49-F238E27FC236}">
                <a16:creationId xmlns:a16="http://schemas.microsoft.com/office/drawing/2014/main" id="{35DB722F-FF24-443B-B6AB-FD787D3915D6}"/>
              </a:ext>
            </a:extLst>
          </p:cNvPr>
          <p:cNvSpPr/>
          <p:nvPr/>
        </p:nvSpPr>
        <p:spPr>
          <a:xfrm>
            <a:off x="231142" y="12301835"/>
            <a:ext cx="5732873" cy="52924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期待する技術の活用方法・連携先</a:t>
            </a:r>
          </a:p>
        </p:txBody>
      </p:sp>
      <p:sp>
        <p:nvSpPr>
          <p:cNvPr id="39" name="正方形/長方形 38">
            <a:extLst>
              <a:ext uri="{FF2B5EF4-FFF2-40B4-BE49-F238E27FC236}">
                <a16:creationId xmlns:a16="http://schemas.microsoft.com/office/drawing/2014/main" id="{79ADCB95-D10C-4CAA-8E72-EAD2E2809CC7}"/>
              </a:ext>
            </a:extLst>
          </p:cNvPr>
          <p:cNvSpPr/>
          <p:nvPr/>
        </p:nvSpPr>
        <p:spPr>
          <a:xfrm>
            <a:off x="241299" y="12307041"/>
            <a:ext cx="5722716" cy="2735307"/>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0" name="テキスト ボックス 39">
            <a:extLst>
              <a:ext uri="{FF2B5EF4-FFF2-40B4-BE49-F238E27FC236}">
                <a16:creationId xmlns:a16="http://schemas.microsoft.com/office/drawing/2014/main" id="{0515E507-29CF-46C9-A3F9-2FA025DD86CB}"/>
              </a:ext>
            </a:extLst>
          </p:cNvPr>
          <p:cNvSpPr txBox="1"/>
          <p:nvPr/>
        </p:nvSpPr>
        <p:spPr>
          <a:xfrm>
            <a:off x="6848269" y="14744925"/>
            <a:ext cx="3843544" cy="400110"/>
          </a:xfrm>
          <a:prstGeom prst="rect">
            <a:avLst/>
          </a:prstGeom>
          <a:noFill/>
        </p:spPr>
        <p:txBody>
          <a:bodyPr wrap="square" rtlCol="0">
            <a:spAutoFit/>
          </a:bodyPr>
          <a:lstStyle/>
          <a:p>
            <a:pPr algn="r"/>
            <a:r>
              <a:rPr kumimoji="1" lang="ja-JP" altLang="en-US" sz="2000"/>
              <a:t>令和７年５月２日</a:t>
            </a:r>
            <a:r>
              <a:rPr kumimoji="1" lang="ja-JP" altLang="en-US" sz="2000" dirty="0"/>
              <a:t>時点</a:t>
            </a:r>
          </a:p>
        </p:txBody>
      </p:sp>
      <p:sp>
        <p:nvSpPr>
          <p:cNvPr id="48" name="正方形/長方形 47">
            <a:extLst>
              <a:ext uri="{FF2B5EF4-FFF2-40B4-BE49-F238E27FC236}">
                <a16:creationId xmlns:a16="http://schemas.microsoft.com/office/drawing/2014/main" id="{317C07BB-3F7F-4F91-9F34-638CB1CB0095}"/>
              </a:ext>
            </a:extLst>
          </p:cNvPr>
          <p:cNvSpPr/>
          <p:nvPr/>
        </p:nvSpPr>
        <p:spPr>
          <a:xfrm>
            <a:off x="6076729" y="12333317"/>
            <a:ext cx="4520286" cy="55972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問い合わせ先</a:t>
            </a:r>
          </a:p>
        </p:txBody>
      </p:sp>
      <p:sp>
        <p:nvSpPr>
          <p:cNvPr id="51" name="正方形/長方形 50">
            <a:extLst>
              <a:ext uri="{FF2B5EF4-FFF2-40B4-BE49-F238E27FC236}">
                <a16:creationId xmlns:a16="http://schemas.microsoft.com/office/drawing/2014/main" id="{E8C738BC-C855-4226-BE06-7A889DD9448B}"/>
              </a:ext>
            </a:extLst>
          </p:cNvPr>
          <p:cNvSpPr/>
          <p:nvPr/>
        </p:nvSpPr>
        <p:spPr>
          <a:xfrm>
            <a:off x="6076729" y="12301835"/>
            <a:ext cx="4502371" cy="2443090"/>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6" name="テキスト ボックス 55">
            <a:extLst>
              <a:ext uri="{FF2B5EF4-FFF2-40B4-BE49-F238E27FC236}">
                <a16:creationId xmlns:a16="http://schemas.microsoft.com/office/drawing/2014/main" id="{9B5C7E81-478E-4B49-AF72-329C887E5BF7}"/>
              </a:ext>
            </a:extLst>
          </p:cNvPr>
          <p:cNvSpPr txBox="1"/>
          <p:nvPr/>
        </p:nvSpPr>
        <p:spPr>
          <a:xfrm>
            <a:off x="241298" y="12832378"/>
            <a:ext cx="5535033" cy="1815882"/>
          </a:xfrm>
          <a:prstGeom prst="rect">
            <a:avLst/>
          </a:prstGeom>
          <a:noFill/>
        </p:spPr>
        <p:txBody>
          <a:bodyPr wrap="square" rtlCol="0">
            <a:spAutoFit/>
          </a:bodyPr>
          <a:lstStyle/>
          <a:p>
            <a:r>
              <a:rPr kumimoji="1" lang="ja-JP" altLang="en-US" sz="2800" b="1" dirty="0"/>
              <a:t>・石油由来プラスチックの省</a:t>
            </a:r>
            <a:r>
              <a:rPr kumimoji="1" lang="en-US" altLang="ja-JP" sz="2800" b="1" dirty="0"/>
              <a:t>CO2</a:t>
            </a:r>
          </a:p>
          <a:p>
            <a:r>
              <a:rPr kumimoji="1" lang="ja-JP" altLang="en-US" sz="2800" b="1" dirty="0"/>
              <a:t>　代替素材</a:t>
            </a:r>
            <a:endParaRPr kumimoji="1" lang="en-US" altLang="ja-JP" sz="2800" b="1" dirty="0"/>
          </a:p>
          <a:p>
            <a:r>
              <a:rPr kumimoji="1" lang="ja-JP" altLang="en-US" sz="2800" b="1" dirty="0"/>
              <a:t>・石灰石由来の炭酸カルシウムの</a:t>
            </a:r>
            <a:endParaRPr kumimoji="1" lang="en-US" altLang="ja-JP" sz="2800" b="1" dirty="0"/>
          </a:p>
          <a:p>
            <a:r>
              <a:rPr kumimoji="1" lang="ja-JP" altLang="en-US" sz="2800" b="1" dirty="0"/>
              <a:t>　代替素材</a:t>
            </a:r>
            <a:endParaRPr kumimoji="1" lang="en-US" altLang="ja-JP" sz="2800" b="1" dirty="0"/>
          </a:p>
        </p:txBody>
      </p:sp>
      <p:sp>
        <p:nvSpPr>
          <p:cNvPr id="57" name="テキスト ボックス 56">
            <a:extLst>
              <a:ext uri="{FF2B5EF4-FFF2-40B4-BE49-F238E27FC236}">
                <a16:creationId xmlns:a16="http://schemas.microsoft.com/office/drawing/2014/main" id="{B94DCDAA-71A5-4A58-B9B5-6BCEB2DA03DD}"/>
              </a:ext>
            </a:extLst>
          </p:cNvPr>
          <p:cNvSpPr txBox="1"/>
          <p:nvPr/>
        </p:nvSpPr>
        <p:spPr>
          <a:xfrm>
            <a:off x="6076729" y="12969964"/>
            <a:ext cx="4125403" cy="1708160"/>
          </a:xfrm>
          <a:prstGeom prst="rect">
            <a:avLst/>
          </a:prstGeom>
          <a:noFill/>
        </p:spPr>
        <p:txBody>
          <a:bodyPr wrap="square" rtlCol="0">
            <a:spAutoFit/>
          </a:bodyPr>
          <a:lstStyle/>
          <a:p>
            <a:r>
              <a:rPr kumimoji="1" lang="ja-JP" altLang="en-US" sz="1500" b="1" dirty="0"/>
              <a:t>大阪府商工労働部成長産業振興室</a:t>
            </a:r>
            <a:endParaRPr kumimoji="1" lang="en-US" altLang="ja-JP" sz="1500" b="1" dirty="0"/>
          </a:p>
          <a:p>
            <a:r>
              <a:rPr kumimoji="1" lang="ja-JP" altLang="en-US" sz="1500" b="1" dirty="0"/>
              <a:t>産業創造課グリーンビジネス</a:t>
            </a:r>
            <a:r>
              <a:rPr kumimoji="1" lang="en-US" altLang="ja-JP" sz="1500" b="1" dirty="0"/>
              <a:t>G</a:t>
            </a:r>
          </a:p>
          <a:p>
            <a:r>
              <a:rPr kumimoji="1" lang="ja-JP" altLang="en-US" sz="1500" b="1" dirty="0"/>
              <a:t>〒</a:t>
            </a:r>
            <a:r>
              <a:rPr kumimoji="1" lang="en-US" altLang="ja-JP" sz="1500" b="1" dirty="0"/>
              <a:t>559-0855 </a:t>
            </a:r>
          </a:p>
          <a:p>
            <a:r>
              <a:rPr kumimoji="1" lang="ja-JP" altLang="en-US" sz="1500" b="1" dirty="0"/>
              <a:t>大阪市住之江区南港北</a:t>
            </a:r>
            <a:r>
              <a:rPr kumimoji="1" lang="en-US" altLang="ja-JP" sz="1500" b="1" dirty="0"/>
              <a:t>1-14-16</a:t>
            </a:r>
          </a:p>
          <a:p>
            <a:r>
              <a:rPr kumimoji="1" lang="ja-JP" altLang="en-US" sz="1500" b="1" dirty="0"/>
              <a:t>大阪府咲洲庁舎</a:t>
            </a:r>
            <a:r>
              <a:rPr kumimoji="1" lang="en-US" altLang="ja-JP" sz="1500" b="1" dirty="0"/>
              <a:t>25</a:t>
            </a:r>
            <a:r>
              <a:rPr kumimoji="1" lang="ja-JP" altLang="en-US" sz="1500" b="1" dirty="0"/>
              <a:t>階</a:t>
            </a:r>
            <a:endParaRPr kumimoji="1" lang="en-US" altLang="ja-JP" sz="1500" b="1" dirty="0"/>
          </a:p>
          <a:p>
            <a:r>
              <a:rPr kumimoji="1" lang="en-US" altLang="ja-JP" sz="1500" b="1" dirty="0"/>
              <a:t>TEL</a:t>
            </a:r>
            <a:r>
              <a:rPr kumimoji="1" lang="ja-JP" altLang="en-US" sz="1500" b="1" dirty="0"/>
              <a:t>：</a:t>
            </a:r>
            <a:r>
              <a:rPr kumimoji="1" lang="en-US" altLang="ja-JP" sz="1500" b="1" dirty="0"/>
              <a:t>06-6210-9484</a:t>
            </a:r>
          </a:p>
          <a:p>
            <a:r>
              <a:rPr kumimoji="1" lang="ja-JP" altLang="en-US" sz="1500" b="1" dirty="0"/>
              <a:t>メールアドレス：</a:t>
            </a:r>
            <a:r>
              <a:rPr kumimoji="1" lang="en-US" altLang="ja-JP" sz="1500" b="1" dirty="0"/>
              <a:t>green@gbox.pref.osaka.lg.jp</a:t>
            </a:r>
            <a:endParaRPr kumimoji="1" lang="ja-JP" altLang="en-US" sz="1500" b="1" dirty="0"/>
          </a:p>
        </p:txBody>
      </p:sp>
      <p:pic>
        <p:nvPicPr>
          <p:cNvPr id="58" name="図 57">
            <a:extLst>
              <a:ext uri="{FF2B5EF4-FFF2-40B4-BE49-F238E27FC236}">
                <a16:creationId xmlns:a16="http://schemas.microsoft.com/office/drawing/2014/main" id="{1CBE5F86-7816-48E8-8BEF-61233B92A7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0367" y="12929318"/>
            <a:ext cx="1470638" cy="1470638"/>
          </a:xfrm>
          <a:prstGeom prst="rect">
            <a:avLst/>
          </a:prstGeom>
        </p:spPr>
      </p:pic>
      <p:pic>
        <p:nvPicPr>
          <p:cNvPr id="12" name="図 11" descr="水, 屋外, 海, 鳥 が含まれている画像&#10;&#10;AI によって生成されたコンテンツは間違っている可能性があります。">
            <a:extLst>
              <a:ext uri="{FF2B5EF4-FFF2-40B4-BE49-F238E27FC236}">
                <a16:creationId xmlns:a16="http://schemas.microsoft.com/office/drawing/2014/main" id="{560448B1-3EA6-E9F0-2C3C-ECF1BAC5D5C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95455" y="6326611"/>
            <a:ext cx="2666059" cy="2409860"/>
          </a:xfrm>
          <a:prstGeom prst="rect">
            <a:avLst/>
          </a:prstGeom>
        </p:spPr>
      </p:pic>
      <p:grpSp>
        <p:nvGrpSpPr>
          <p:cNvPr id="17" name="グループ化 16">
            <a:extLst>
              <a:ext uri="{FF2B5EF4-FFF2-40B4-BE49-F238E27FC236}">
                <a16:creationId xmlns:a16="http://schemas.microsoft.com/office/drawing/2014/main" id="{2E8B7B5D-DC33-9C7E-3334-F8E552EFC8BC}"/>
              </a:ext>
            </a:extLst>
          </p:cNvPr>
          <p:cNvGrpSpPr/>
          <p:nvPr/>
        </p:nvGrpSpPr>
        <p:grpSpPr>
          <a:xfrm>
            <a:off x="1411510" y="8913407"/>
            <a:ext cx="7884847" cy="3063829"/>
            <a:chOff x="412496" y="1623900"/>
            <a:chExt cx="9223771" cy="3946103"/>
          </a:xfrm>
        </p:grpSpPr>
        <p:pic>
          <p:nvPicPr>
            <p:cNvPr id="18" name="名称未設定 1.psd" descr="名称未設定 1.psd">
              <a:extLst>
                <a:ext uri="{FF2B5EF4-FFF2-40B4-BE49-F238E27FC236}">
                  <a16:creationId xmlns:a16="http://schemas.microsoft.com/office/drawing/2014/main" id="{00E8B8D8-8CE5-0055-BD5C-82B35943C6D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2496" y="1623900"/>
              <a:ext cx="9223771" cy="3946103"/>
            </a:xfrm>
            <a:prstGeom prst="rect">
              <a:avLst/>
            </a:prstGeom>
            <a:ln w="12700">
              <a:miter lim="400000"/>
            </a:ln>
          </p:spPr>
        </p:pic>
        <p:sp>
          <p:nvSpPr>
            <p:cNvPr id="19" name="Discarded Scallop Shells">
              <a:extLst>
                <a:ext uri="{FF2B5EF4-FFF2-40B4-BE49-F238E27FC236}">
                  <a16:creationId xmlns:a16="http://schemas.microsoft.com/office/drawing/2014/main" id="{8ADE318E-8685-DFC3-D1B0-C9FA30396E7F}"/>
                </a:ext>
              </a:extLst>
            </p:cNvPr>
            <p:cNvSpPr txBox="1"/>
            <p:nvPr/>
          </p:nvSpPr>
          <p:spPr>
            <a:xfrm>
              <a:off x="744426" y="3366517"/>
              <a:ext cx="2278164" cy="3848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1275" tIns="41275" rIns="41275" bIns="41275" anchor="ctr">
              <a:spAutoFit/>
            </a:bodyPr>
            <a:lstStyle>
              <a:lvl1pPr>
                <a:defRPr sz="2700">
                  <a:solidFill>
                    <a:srgbClr val="54A2D8"/>
                  </a:solidFill>
                  <a:latin typeface="Helvetica"/>
                  <a:ea typeface="Helvetica"/>
                  <a:cs typeface="Helvetica"/>
                  <a:sym typeface="Helvetica"/>
                </a:defRPr>
              </a:lvl1pPr>
            </a:lstStyle>
            <a:p>
              <a:r>
                <a:rPr lang="ja-JP" altLang="en-US" sz="1400" b="1" dirty="0">
                  <a:latin typeface="Meiryo UI" panose="020B0604030504040204" pitchFamily="50" charset="-128"/>
                  <a:ea typeface="Meiryo UI" panose="020B0604030504040204" pitchFamily="50" charset="-128"/>
                </a:rPr>
                <a:t>廃棄されたホタテの貝殻</a:t>
              </a:r>
              <a:endParaRPr sz="1400" b="1" dirty="0">
                <a:latin typeface="Meiryo UI" panose="020B0604030504040204" pitchFamily="50" charset="-128"/>
                <a:ea typeface="Meiryo UI" panose="020B0604030504040204" pitchFamily="50" charset="-128"/>
              </a:endParaRPr>
            </a:p>
          </p:txBody>
        </p:sp>
        <p:sp>
          <p:nvSpPr>
            <p:cNvPr id="21" name="Scallop Powder">
              <a:extLst>
                <a:ext uri="{FF2B5EF4-FFF2-40B4-BE49-F238E27FC236}">
                  <a16:creationId xmlns:a16="http://schemas.microsoft.com/office/drawing/2014/main" id="{C4403618-3715-209E-E482-66EC5714891C}"/>
                </a:ext>
              </a:extLst>
            </p:cNvPr>
            <p:cNvSpPr txBox="1"/>
            <p:nvPr/>
          </p:nvSpPr>
          <p:spPr>
            <a:xfrm>
              <a:off x="1232784" y="5122871"/>
              <a:ext cx="1303506" cy="3848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1275" tIns="41275" rIns="41275" bIns="41275" anchor="ctr">
              <a:spAutoFit/>
            </a:bodyPr>
            <a:lstStyle>
              <a:lvl1pPr>
                <a:defRPr sz="2700">
                  <a:solidFill>
                    <a:srgbClr val="54A2D8"/>
                  </a:solidFill>
                  <a:latin typeface="Helvetica"/>
                  <a:ea typeface="Helvetica"/>
                  <a:cs typeface="Helvetica"/>
                  <a:sym typeface="Helvetica"/>
                </a:defRPr>
              </a:lvl1pPr>
            </a:lstStyle>
            <a:p>
              <a:r>
                <a:rPr lang="ja-JP" altLang="en-US" sz="1400" b="1" dirty="0">
                  <a:latin typeface="Meiryo UI" panose="020B0604030504040204" pitchFamily="50" charset="-128"/>
                  <a:ea typeface="Meiryo UI" panose="020B0604030504040204" pitchFamily="50" charset="-128"/>
                </a:rPr>
                <a:t>貝殻パウダー</a:t>
              </a:r>
              <a:endParaRPr sz="1400" b="1" dirty="0">
                <a:latin typeface="Meiryo UI" panose="020B0604030504040204" pitchFamily="50" charset="-128"/>
                <a:ea typeface="Meiryo UI" panose="020B0604030504040204" pitchFamily="50" charset="-128"/>
              </a:endParaRPr>
            </a:p>
          </p:txBody>
        </p:sp>
        <p:sp>
          <p:nvSpPr>
            <p:cNvPr id="22" name="Recycled Plastic">
              <a:extLst>
                <a:ext uri="{FF2B5EF4-FFF2-40B4-BE49-F238E27FC236}">
                  <a16:creationId xmlns:a16="http://schemas.microsoft.com/office/drawing/2014/main" id="{9227B936-D1A8-38D5-CD9F-5B188D8FE939}"/>
                </a:ext>
              </a:extLst>
            </p:cNvPr>
            <p:cNvSpPr txBox="1"/>
            <p:nvPr/>
          </p:nvSpPr>
          <p:spPr>
            <a:xfrm>
              <a:off x="4070874" y="1713576"/>
              <a:ext cx="2004784" cy="5037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1275" tIns="41275" rIns="41275" bIns="41275" anchor="ctr">
              <a:spAutoFit/>
            </a:bodyPr>
            <a:lstStyle>
              <a:lvl1pPr>
                <a:defRPr sz="3400" b="1">
                  <a:solidFill>
                    <a:srgbClr val="54A2D8"/>
                  </a:solidFill>
                  <a:latin typeface="Helvetica"/>
                  <a:ea typeface="Helvetica"/>
                  <a:cs typeface="Helvetica"/>
                  <a:sym typeface="Helvetica"/>
                </a:defRPr>
              </a:lvl1pPr>
            </a:lstStyle>
            <a:p>
              <a:r>
                <a:rPr lang="ja-JP" altLang="en-US" sz="2000" dirty="0">
                  <a:latin typeface="A P-OTF A1ゴシック StdN M" panose="020B0500000000000000" pitchFamily="34" charset="-128"/>
                  <a:ea typeface="A P-OTF A1ゴシック StdN M" panose="020B0500000000000000" pitchFamily="34" charset="-128"/>
                </a:rPr>
                <a:t>プラスチック</a:t>
              </a:r>
              <a:endParaRPr sz="2000" dirty="0">
                <a:latin typeface="A P-OTF A1ゴシック StdN M" panose="020B0500000000000000" pitchFamily="34" charset="-128"/>
                <a:ea typeface="A P-OTF A1ゴシック StdN M" panose="020B0500000000000000" pitchFamily="34" charset="-128"/>
              </a:endParaRPr>
            </a:p>
          </p:txBody>
        </p:sp>
        <p:sp>
          <p:nvSpPr>
            <p:cNvPr id="23" name="Line">
              <a:extLst>
                <a:ext uri="{FF2B5EF4-FFF2-40B4-BE49-F238E27FC236}">
                  <a16:creationId xmlns:a16="http://schemas.microsoft.com/office/drawing/2014/main" id="{01910273-ECFA-8597-2D30-8B9CE4004EDE}"/>
                </a:ext>
              </a:extLst>
            </p:cNvPr>
            <p:cNvSpPr/>
            <p:nvPr/>
          </p:nvSpPr>
          <p:spPr>
            <a:xfrm>
              <a:off x="1203075" y="2102093"/>
              <a:ext cx="1362323" cy="0"/>
            </a:xfrm>
            <a:prstGeom prst="line">
              <a:avLst/>
            </a:prstGeom>
            <a:ln w="63500">
              <a:solidFill>
                <a:srgbClr val="54A2D8"/>
              </a:solidFill>
              <a:miter lim="400000"/>
            </a:ln>
          </p:spPr>
          <p:txBody>
            <a:bodyPr lIns="41275" tIns="41275" rIns="41275" bIns="41275" anchor="ctr"/>
            <a:lstStyle/>
            <a:p>
              <a:endParaRPr sz="1050"/>
            </a:p>
          </p:txBody>
        </p:sp>
        <p:sp>
          <p:nvSpPr>
            <p:cNvPr id="24" name="Line">
              <a:extLst>
                <a:ext uri="{FF2B5EF4-FFF2-40B4-BE49-F238E27FC236}">
                  <a16:creationId xmlns:a16="http://schemas.microsoft.com/office/drawing/2014/main" id="{60A3E4F7-9D29-1C47-1D91-6D357F1F43C1}"/>
                </a:ext>
              </a:extLst>
            </p:cNvPr>
            <p:cNvSpPr/>
            <p:nvPr/>
          </p:nvSpPr>
          <p:spPr>
            <a:xfrm>
              <a:off x="4143939" y="2120786"/>
              <a:ext cx="1808205" cy="0"/>
            </a:xfrm>
            <a:prstGeom prst="line">
              <a:avLst/>
            </a:prstGeom>
            <a:ln w="63500">
              <a:solidFill>
                <a:srgbClr val="54A2D8"/>
              </a:solidFill>
              <a:miter lim="400000"/>
            </a:ln>
          </p:spPr>
          <p:txBody>
            <a:bodyPr lIns="41275" tIns="41275" rIns="41275" bIns="41275" anchor="ctr"/>
            <a:lstStyle/>
            <a:p>
              <a:endParaRPr sz="1050"/>
            </a:p>
          </p:txBody>
        </p:sp>
        <p:sp>
          <p:nvSpPr>
            <p:cNvPr id="25" name="Discarded Plastic">
              <a:extLst>
                <a:ext uri="{FF2B5EF4-FFF2-40B4-BE49-F238E27FC236}">
                  <a16:creationId xmlns:a16="http://schemas.microsoft.com/office/drawing/2014/main" id="{DFAB79EF-4B72-6F22-134C-7D534DB1D83A}"/>
                </a:ext>
              </a:extLst>
            </p:cNvPr>
            <p:cNvSpPr txBox="1"/>
            <p:nvPr/>
          </p:nvSpPr>
          <p:spPr>
            <a:xfrm>
              <a:off x="3930283" y="3366517"/>
              <a:ext cx="2288070" cy="3848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1275" tIns="41275" rIns="41275" bIns="41275" anchor="ctr">
              <a:spAutoFit/>
            </a:bodyPr>
            <a:lstStyle>
              <a:lvl1pPr>
                <a:defRPr sz="2700">
                  <a:solidFill>
                    <a:srgbClr val="54A2D8"/>
                  </a:solidFill>
                  <a:latin typeface="Helvetica"/>
                  <a:ea typeface="Helvetica"/>
                  <a:cs typeface="Helvetica"/>
                  <a:sym typeface="Helvetica"/>
                </a:defRPr>
              </a:lvl1pPr>
            </a:lstStyle>
            <a:p>
              <a:r>
                <a:rPr lang="ja-JP" altLang="en-US" sz="1400" b="1" dirty="0">
                  <a:latin typeface="Meiryo UI" panose="020B0604030504040204" pitchFamily="50" charset="-128"/>
                  <a:ea typeface="Meiryo UI" panose="020B0604030504040204" pitchFamily="50" charset="-128"/>
                </a:rPr>
                <a:t>新品</a:t>
              </a:r>
              <a:r>
                <a:rPr lang="en-US" altLang="ja-JP" sz="1400" b="1" dirty="0">
                  <a:latin typeface="Meiryo UI" panose="020B0604030504040204" pitchFamily="50" charset="-128"/>
                  <a:ea typeface="Meiryo UI" panose="020B0604030504040204" pitchFamily="50" charset="-128"/>
                </a:rPr>
                <a:t>, </a:t>
              </a:r>
              <a:r>
                <a:rPr lang="ja-JP" altLang="en-US" sz="1400" b="1" dirty="0">
                  <a:latin typeface="Meiryo UI" panose="020B0604030504040204" pitchFamily="50" charset="-128"/>
                  <a:ea typeface="Meiryo UI" panose="020B0604030504040204" pitchFamily="50" charset="-128"/>
                </a:rPr>
                <a:t>リサイクル</a:t>
              </a:r>
              <a:r>
                <a:rPr lang="en-US" altLang="ja-JP" sz="1400" b="1" dirty="0">
                  <a:latin typeface="Meiryo UI" panose="020B0604030504040204" pitchFamily="50" charset="-128"/>
                  <a:ea typeface="Meiryo UI" panose="020B0604030504040204" pitchFamily="50" charset="-128"/>
                </a:rPr>
                <a:t>, </a:t>
              </a:r>
              <a:r>
                <a:rPr lang="ja-JP" altLang="en-US" sz="1400" b="1" dirty="0">
                  <a:latin typeface="Meiryo UI" panose="020B0604030504040204" pitchFamily="50" charset="-128"/>
                  <a:ea typeface="Meiryo UI" panose="020B0604030504040204" pitchFamily="50" charset="-128"/>
                </a:rPr>
                <a:t>バイオ</a:t>
              </a:r>
              <a:endParaRPr sz="1400" b="1" dirty="0">
                <a:latin typeface="Meiryo UI" panose="020B0604030504040204" pitchFamily="50" charset="-128"/>
                <a:ea typeface="Meiryo UI" panose="020B0604030504040204" pitchFamily="50" charset="-128"/>
              </a:endParaRPr>
            </a:p>
          </p:txBody>
        </p:sp>
        <p:sp>
          <p:nvSpPr>
            <p:cNvPr id="26" name="Recycled Plastic">
              <a:extLst>
                <a:ext uri="{FF2B5EF4-FFF2-40B4-BE49-F238E27FC236}">
                  <a16:creationId xmlns:a16="http://schemas.microsoft.com/office/drawing/2014/main" id="{10C9FE3E-49B0-F178-7CC1-8C67AD199F4F}"/>
                </a:ext>
              </a:extLst>
            </p:cNvPr>
            <p:cNvSpPr txBox="1"/>
            <p:nvPr/>
          </p:nvSpPr>
          <p:spPr>
            <a:xfrm>
              <a:off x="4170234" y="5122871"/>
              <a:ext cx="1814608" cy="3848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1275" tIns="41275" rIns="41275" bIns="41275" anchor="ctr">
              <a:spAutoFit/>
            </a:bodyPr>
            <a:lstStyle>
              <a:lvl1pPr>
                <a:defRPr sz="2700">
                  <a:solidFill>
                    <a:srgbClr val="54A2D8"/>
                  </a:solidFill>
                  <a:latin typeface="Helvetica"/>
                  <a:ea typeface="Helvetica"/>
                  <a:cs typeface="Helvetica"/>
                  <a:sym typeface="Helvetica"/>
                </a:defRPr>
              </a:lvl1pPr>
            </a:lstStyle>
            <a:p>
              <a:r>
                <a:rPr lang="ja-JP" altLang="en-US" sz="1400" b="1" dirty="0">
                  <a:latin typeface="Meiryo UI" panose="020B0604030504040204" pitchFamily="50" charset="-128"/>
                  <a:ea typeface="Meiryo UI" panose="020B0604030504040204" pitchFamily="50" charset="-128"/>
                </a:rPr>
                <a:t>プラスチックペレット</a:t>
              </a:r>
              <a:endParaRPr sz="1400" b="1" dirty="0">
                <a:latin typeface="Meiryo UI" panose="020B0604030504040204" pitchFamily="50" charset="-128"/>
                <a:ea typeface="Meiryo UI" panose="020B0604030504040204" pitchFamily="50" charset="-128"/>
              </a:endParaRPr>
            </a:p>
          </p:txBody>
        </p:sp>
        <p:sp>
          <p:nvSpPr>
            <p:cNvPr id="27" name="Scallop Shells">
              <a:extLst>
                <a:ext uri="{FF2B5EF4-FFF2-40B4-BE49-F238E27FC236}">
                  <a16:creationId xmlns:a16="http://schemas.microsoft.com/office/drawing/2014/main" id="{71782E92-70D4-E835-B251-FC0FCFA4D4AD}"/>
                </a:ext>
              </a:extLst>
            </p:cNvPr>
            <p:cNvSpPr txBox="1"/>
            <p:nvPr/>
          </p:nvSpPr>
          <p:spPr>
            <a:xfrm>
              <a:off x="1237727" y="1669893"/>
              <a:ext cx="1370860" cy="5037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1275" tIns="41275" rIns="41275" bIns="41275" anchor="ctr">
              <a:spAutoFit/>
            </a:bodyPr>
            <a:lstStyle>
              <a:lvl1pPr>
                <a:defRPr sz="3400" b="1">
                  <a:solidFill>
                    <a:srgbClr val="54A2D8"/>
                  </a:solidFill>
                  <a:latin typeface="Helvetica"/>
                  <a:ea typeface="Helvetica"/>
                  <a:cs typeface="Helvetica"/>
                  <a:sym typeface="Helvetica"/>
                </a:defRPr>
              </a:lvl1pPr>
            </a:lstStyle>
            <a:p>
              <a:r>
                <a:rPr lang="ja-JP" altLang="en-US" sz="2000" dirty="0">
                  <a:latin typeface="A P-OTF A1ゴシック StdN M" panose="020B0500000000000000" pitchFamily="34" charset="-128"/>
                  <a:ea typeface="A P-OTF A1ゴシック StdN M" panose="020B0500000000000000" pitchFamily="34" charset="-128"/>
                </a:rPr>
                <a:t>廃棄貝殻</a:t>
              </a:r>
              <a:endParaRPr sz="2000" dirty="0">
                <a:latin typeface="A P-OTF A1ゴシック StdN M" panose="020B0500000000000000" pitchFamily="34" charset="-128"/>
                <a:ea typeface="A P-OTF A1ゴシック StdN M" panose="020B0500000000000000" pitchFamily="34" charset="-128"/>
              </a:endParaRPr>
            </a:p>
          </p:txBody>
        </p:sp>
        <p:pic>
          <p:nvPicPr>
            <p:cNvPr id="28" name="pasted-image.pdf" descr="pasted-image.pdf">
              <a:extLst>
                <a:ext uri="{FF2B5EF4-FFF2-40B4-BE49-F238E27FC236}">
                  <a16:creationId xmlns:a16="http://schemas.microsoft.com/office/drawing/2014/main" id="{C2C46C77-5A9E-97BD-13A6-1C1A07F45ADC}"/>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7544998" y="1858695"/>
              <a:ext cx="1310697" cy="617849"/>
            </a:xfrm>
            <a:prstGeom prst="rect">
              <a:avLst/>
            </a:prstGeom>
            <a:ln w="12700">
              <a:miter lim="400000"/>
            </a:ln>
          </p:spPr>
        </p:pic>
        <p:pic>
          <p:nvPicPr>
            <p:cNvPr id="29" name="pasted-image.pdf" descr="pasted-image.pdf">
              <a:extLst>
                <a:ext uri="{FF2B5EF4-FFF2-40B4-BE49-F238E27FC236}">
                  <a16:creationId xmlns:a16="http://schemas.microsoft.com/office/drawing/2014/main" id="{D810D7B7-9E9C-171E-D27E-C54635AF1790}"/>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7590996" y="2489486"/>
              <a:ext cx="1218692" cy="338689"/>
            </a:xfrm>
            <a:prstGeom prst="rect">
              <a:avLst/>
            </a:prstGeom>
            <a:ln w="12700">
              <a:miter lim="400000"/>
            </a:ln>
          </p:spPr>
        </p:pic>
      </p:grpSp>
    </p:spTree>
    <p:extLst>
      <p:ext uri="{BB962C8B-B14F-4D97-AF65-F5344CB8AC3E}">
        <p14:creationId xmlns:p14="http://schemas.microsoft.com/office/powerpoint/2010/main" val="2958074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175A557C-ECFA-7CD1-1349-B2030EF16352}"/>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1599817" y="6616997"/>
            <a:ext cx="2863231" cy="2147423"/>
          </a:xfrm>
          <a:prstGeom prst="rect">
            <a:avLst/>
          </a:prstGeom>
        </p:spPr>
      </p:pic>
      <p:sp>
        <p:nvSpPr>
          <p:cNvPr id="4" name="テキスト ボックス 3">
            <a:extLst>
              <a:ext uri="{FF2B5EF4-FFF2-40B4-BE49-F238E27FC236}">
                <a16:creationId xmlns:a16="http://schemas.microsoft.com/office/drawing/2014/main" id="{3EE44540-90EF-458D-BA84-DE2A6C49202B}"/>
              </a:ext>
            </a:extLst>
          </p:cNvPr>
          <p:cNvSpPr txBox="1"/>
          <p:nvPr/>
        </p:nvSpPr>
        <p:spPr>
          <a:xfrm>
            <a:off x="125127" y="77002"/>
            <a:ext cx="9719264" cy="461665"/>
          </a:xfrm>
          <a:prstGeom prst="rect">
            <a:avLst/>
          </a:prstGeom>
          <a:noFill/>
        </p:spPr>
        <p:txBody>
          <a:bodyPr wrap="square" rtlCol="0">
            <a:spAutoFit/>
          </a:bodyPr>
          <a:lstStyle/>
          <a:p>
            <a:r>
              <a:rPr kumimoji="1" lang="ja-JP" altLang="en-US" sz="2400" dirty="0"/>
              <a:t>おおさかカーボンニュートラルビジネスネットワーク会員企業</a:t>
            </a:r>
          </a:p>
        </p:txBody>
      </p:sp>
      <p:sp>
        <p:nvSpPr>
          <p:cNvPr id="5" name="正方形/長方形 4">
            <a:extLst>
              <a:ext uri="{FF2B5EF4-FFF2-40B4-BE49-F238E27FC236}">
                <a16:creationId xmlns:a16="http://schemas.microsoft.com/office/drawing/2014/main" id="{A115B290-6D51-40E9-9512-39B20C627EA0}"/>
              </a:ext>
            </a:extLst>
          </p:cNvPr>
          <p:cNvSpPr/>
          <p:nvPr/>
        </p:nvSpPr>
        <p:spPr>
          <a:xfrm>
            <a:off x="241300" y="601133"/>
            <a:ext cx="1412400" cy="178215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リサイ</a:t>
            </a:r>
            <a:endParaRPr kumimoji="1" lang="en-US" altLang="ja-JP" sz="2800" b="1" dirty="0"/>
          </a:p>
          <a:p>
            <a:pPr algn="ctr"/>
            <a:r>
              <a:rPr kumimoji="1" lang="ja-JP" altLang="en-US" sz="2800" b="1" dirty="0"/>
              <a:t>クル</a:t>
            </a:r>
          </a:p>
        </p:txBody>
      </p:sp>
      <p:sp>
        <p:nvSpPr>
          <p:cNvPr id="8" name="正方形/長方形 7">
            <a:extLst>
              <a:ext uri="{FF2B5EF4-FFF2-40B4-BE49-F238E27FC236}">
                <a16:creationId xmlns:a16="http://schemas.microsoft.com/office/drawing/2014/main" id="{DF636FCA-5910-4E7F-BED1-902ED327F9CC}"/>
              </a:ext>
            </a:extLst>
          </p:cNvPr>
          <p:cNvSpPr/>
          <p:nvPr/>
        </p:nvSpPr>
        <p:spPr>
          <a:xfrm>
            <a:off x="260273" y="4126596"/>
            <a:ext cx="1066800" cy="180727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a:t>
            </a:r>
            <a:endParaRPr kumimoji="1" lang="en-US" altLang="ja-JP" sz="2400" b="1" dirty="0"/>
          </a:p>
          <a:p>
            <a:pPr algn="ctr"/>
            <a:r>
              <a:rPr kumimoji="1" lang="ja-JP" altLang="en-US" sz="2400" b="1" dirty="0"/>
              <a:t>紹介</a:t>
            </a:r>
          </a:p>
        </p:txBody>
      </p:sp>
      <p:sp>
        <p:nvSpPr>
          <p:cNvPr id="9" name="正方形/長方形 8">
            <a:extLst>
              <a:ext uri="{FF2B5EF4-FFF2-40B4-BE49-F238E27FC236}">
                <a16:creationId xmlns:a16="http://schemas.microsoft.com/office/drawing/2014/main" id="{D365A124-1A3E-40E1-BF72-B2E415DBDBB7}"/>
              </a:ext>
            </a:extLst>
          </p:cNvPr>
          <p:cNvSpPr/>
          <p:nvPr/>
        </p:nvSpPr>
        <p:spPr>
          <a:xfrm>
            <a:off x="241300" y="4100994"/>
            <a:ext cx="10337800" cy="1832877"/>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10" name="正方形/長方形 9">
            <a:extLst>
              <a:ext uri="{FF2B5EF4-FFF2-40B4-BE49-F238E27FC236}">
                <a16:creationId xmlns:a16="http://schemas.microsoft.com/office/drawing/2014/main" id="{B27461AB-D926-48BE-91A7-118A36BD532B}"/>
              </a:ext>
            </a:extLst>
          </p:cNvPr>
          <p:cNvSpPr/>
          <p:nvPr/>
        </p:nvSpPr>
        <p:spPr>
          <a:xfrm>
            <a:off x="1621017" y="635620"/>
            <a:ext cx="8909989" cy="1717288"/>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20" name="テキスト ボックス 19">
            <a:extLst>
              <a:ext uri="{FF2B5EF4-FFF2-40B4-BE49-F238E27FC236}">
                <a16:creationId xmlns:a16="http://schemas.microsoft.com/office/drawing/2014/main" id="{D97FC27A-9BEF-4B35-A57D-7C75726647C4}"/>
              </a:ext>
            </a:extLst>
          </p:cNvPr>
          <p:cNvSpPr txBox="1"/>
          <p:nvPr/>
        </p:nvSpPr>
        <p:spPr>
          <a:xfrm>
            <a:off x="1459311" y="4238583"/>
            <a:ext cx="8836705" cy="1569660"/>
          </a:xfrm>
          <a:prstGeom prst="rect">
            <a:avLst/>
          </a:prstGeom>
          <a:noFill/>
        </p:spPr>
        <p:txBody>
          <a:bodyPr wrap="square" rtlCol="0">
            <a:spAutoFit/>
          </a:bodyPr>
          <a:lstStyle/>
          <a:p>
            <a:r>
              <a:rPr kumimoji="1" lang="ja-JP" altLang="en-US" sz="2400" b="1" dirty="0"/>
              <a:t>　当社は</a:t>
            </a:r>
            <a:r>
              <a:rPr kumimoji="1" lang="en-US" altLang="ja-JP" sz="2400" b="1" dirty="0"/>
              <a:t>1970</a:t>
            </a:r>
            <a:r>
              <a:rPr kumimoji="1" lang="ja-JP" altLang="en-US" sz="2400" b="1" dirty="0"/>
              <a:t>年の創業以来、産業廃棄物処理事業に取り組んできました。近年では、廃液からの資源回収に関する技術開発に注力しており、廃棄物の分析・評価からスケールアップ試験に至るまで、幅広い試験研究を実施しています。</a:t>
            </a:r>
            <a:endParaRPr kumimoji="1" lang="en-US" altLang="ja-JP" sz="2400" b="1" dirty="0"/>
          </a:p>
        </p:txBody>
      </p:sp>
      <p:sp>
        <p:nvSpPr>
          <p:cNvPr id="42" name="正方形/長方形 41">
            <a:extLst>
              <a:ext uri="{FF2B5EF4-FFF2-40B4-BE49-F238E27FC236}">
                <a16:creationId xmlns:a16="http://schemas.microsoft.com/office/drawing/2014/main" id="{A459186A-78F0-4F10-8F81-744BCCAA2BB4}"/>
              </a:ext>
            </a:extLst>
          </p:cNvPr>
          <p:cNvSpPr/>
          <p:nvPr/>
        </p:nvSpPr>
        <p:spPr>
          <a:xfrm>
            <a:off x="241299" y="6067331"/>
            <a:ext cx="1085773" cy="612575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技術</a:t>
            </a:r>
            <a:endParaRPr kumimoji="1" lang="en-US" altLang="ja-JP" sz="2400" b="1" dirty="0"/>
          </a:p>
          <a:p>
            <a:pPr algn="ctr"/>
            <a:r>
              <a:rPr kumimoji="1" lang="ja-JP" altLang="en-US" sz="2400" b="1" dirty="0"/>
              <a:t>詳細</a:t>
            </a:r>
          </a:p>
        </p:txBody>
      </p:sp>
      <p:sp>
        <p:nvSpPr>
          <p:cNvPr id="43" name="正方形/長方形 42">
            <a:extLst>
              <a:ext uri="{FF2B5EF4-FFF2-40B4-BE49-F238E27FC236}">
                <a16:creationId xmlns:a16="http://schemas.microsoft.com/office/drawing/2014/main" id="{9279C9B2-87B9-4ADB-A815-A22ECABFDB52}"/>
              </a:ext>
            </a:extLst>
          </p:cNvPr>
          <p:cNvSpPr/>
          <p:nvPr/>
        </p:nvSpPr>
        <p:spPr>
          <a:xfrm>
            <a:off x="241300" y="6041730"/>
            <a:ext cx="10337800" cy="6152658"/>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7" name="テキスト ボックス 46">
            <a:extLst>
              <a:ext uri="{FF2B5EF4-FFF2-40B4-BE49-F238E27FC236}">
                <a16:creationId xmlns:a16="http://schemas.microsoft.com/office/drawing/2014/main" id="{58ADCD66-071B-4168-8336-81C001AD3B40}"/>
              </a:ext>
            </a:extLst>
          </p:cNvPr>
          <p:cNvSpPr txBox="1"/>
          <p:nvPr/>
        </p:nvSpPr>
        <p:spPr>
          <a:xfrm>
            <a:off x="1518217" y="9183887"/>
            <a:ext cx="5889662" cy="2677656"/>
          </a:xfrm>
          <a:prstGeom prst="rect">
            <a:avLst/>
          </a:prstGeom>
          <a:noFill/>
        </p:spPr>
        <p:txBody>
          <a:bodyPr wrap="square" rtlCol="0">
            <a:spAutoFit/>
          </a:bodyPr>
          <a:lstStyle/>
          <a:p>
            <a:pPr algn="dist"/>
            <a:r>
              <a:rPr kumimoji="1" lang="ja-JP" altLang="en-US" sz="2800" b="1" dirty="0"/>
              <a:t>　半導体工場から排出される廃棄物を</a:t>
            </a:r>
            <a:r>
              <a:rPr kumimoji="1" lang="ja-JP" altLang="en-US" sz="2800" b="1" spc="-300" dirty="0"/>
              <a:t>処理し、その排水を原材料にすること</a:t>
            </a:r>
            <a:r>
              <a:rPr kumimoji="1" lang="ja-JP" altLang="en-US" sz="2800" b="1" spc="-150" dirty="0"/>
              <a:t>で、</a:t>
            </a:r>
            <a:r>
              <a:rPr kumimoji="1" lang="en-US" altLang="ja-JP" sz="2800" b="1" spc="-150" dirty="0"/>
              <a:t>CO</a:t>
            </a:r>
            <a:r>
              <a:rPr kumimoji="1" lang="en-US" altLang="ja-JP" sz="2800" b="1" spc="-150" baseline="-25000" dirty="0"/>
              <a:t>2</a:t>
            </a:r>
            <a:r>
              <a:rPr kumimoji="1" lang="ja-JP" altLang="en-US" sz="2800" b="1" spc="-150" dirty="0"/>
              <a:t>排出量を最大</a:t>
            </a:r>
            <a:r>
              <a:rPr kumimoji="1" lang="en-US" altLang="ja-JP" sz="2800" b="1" spc="-150" dirty="0"/>
              <a:t>63</a:t>
            </a:r>
            <a:r>
              <a:rPr kumimoji="1" lang="ja-JP" altLang="en-US" sz="2800" b="1" spc="-150" dirty="0"/>
              <a:t>％削減できる</a:t>
            </a:r>
            <a:r>
              <a:rPr kumimoji="1" lang="ja-JP" altLang="en-US" sz="2800" b="1" dirty="0"/>
              <a:t>窒素資源（肥料、水処理用途）回収</a:t>
            </a:r>
            <a:r>
              <a:rPr kumimoji="1" lang="ja-JP" altLang="en-US" sz="2800" b="1" spc="-300" dirty="0"/>
              <a:t>技術を開発。未利用資源の活用による</a:t>
            </a:r>
            <a:r>
              <a:rPr kumimoji="1" lang="ja-JP" altLang="en-US" sz="2800" b="1" dirty="0"/>
              <a:t>脱炭素社会の実現に貢献します。</a:t>
            </a:r>
          </a:p>
        </p:txBody>
      </p:sp>
      <p:sp>
        <p:nvSpPr>
          <p:cNvPr id="53" name="正方形/長方形 52">
            <a:extLst>
              <a:ext uri="{FF2B5EF4-FFF2-40B4-BE49-F238E27FC236}">
                <a16:creationId xmlns:a16="http://schemas.microsoft.com/office/drawing/2014/main" id="{4C0BF7AA-2167-4541-87A6-607C263639BE}"/>
              </a:ext>
            </a:extLst>
          </p:cNvPr>
          <p:cNvSpPr/>
          <p:nvPr/>
        </p:nvSpPr>
        <p:spPr>
          <a:xfrm>
            <a:off x="231143" y="2467407"/>
            <a:ext cx="1412400" cy="92150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会社名</a:t>
            </a:r>
          </a:p>
        </p:txBody>
      </p:sp>
      <p:sp>
        <p:nvSpPr>
          <p:cNvPr id="54" name="正方形/長方形 53">
            <a:extLst>
              <a:ext uri="{FF2B5EF4-FFF2-40B4-BE49-F238E27FC236}">
                <a16:creationId xmlns:a16="http://schemas.microsoft.com/office/drawing/2014/main" id="{2C934109-4DC7-4C1B-BBE4-2B7B6D93D14B}"/>
              </a:ext>
            </a:extLst>
          </p:cNvPr>
          <p:cNvSpPr/>
          <p:nvPr/>
        </p:nvSpPr>
        <p:spPr>
          <a:xfrm>
            <a:off x="1621017" y="2495659"/>
            <a:ext cx="8909988" cy="856392"/>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5" name="テキスト ボックス 54">
            <a:extLst>
              <a:ext uri="{FF2B5EF4-FFF2-40B4-BE49-F238E27FC236}">
                <a16:creationId xmlns:a16="http://schemas.microsoft.com/office/drawing/2014/main" id="{BA129DB4-7048-4CFE-8CC3-895E3271CC26}"/>
              </a:ext>
            </a:extLst>
          </p:cNvPr>
          <p:cNvSpPr txBox="1"/>
          <p:nvPr/>
        </p:nvSpPr>
        <p:spPr>
          <a:xfrm>
            <a:off x="1653700" y="2530163"/>
            <a:ext cx="8887462" cy="782060"/>
          </a:xfrm>
          <a:prstGeom prst="rect">
            <a:avLst/>
          </a:prstGeom>
          <a:noFill/>
        </p:spPr>
        <p:txBody>
          <a:bodyPr wrap="square" rtlCol="0" anchor="ctr">
            <a:spAutoFit/>
          </a:bodyPr>
          <a:lstStyle/>
          <a:p>
            <a:pPr algn="ctr"/>
            <a:r>
              <a:rPr kumimoji="1" lang="ja-JP" altLang="en-US" sz="3600" b="1" dirty="0"/>
              <a:t>株式会社興徳クリーナー</a:t>
            </a:r>
            <a:endParaRPr kumimoji="1" lang="en-US" altLang="ja-JP" sz="3600" b="1" dirty="0"/>
          </a:p>
        </p:txBody>
      </p:sp>
      <p:sp>
        <p:nvSpPr>
          <p:cNvPr id="34" name="正方形/長方形 33">
            <a:extLst>
              <a:ext uri="{FF2B5EF4-FFF2-40B4-BE49-F238E27FC236}">
                <a16:creationId xmlns:a16="http://schemas.microsoft.com/office/drawing/2014/main" id="{2039EEE3-35F8-4B71-8962-E642A02257D2}"/>
              </a:ext>
            </a:extLst>
          </p:cNvPr>
          <p:cNvSpPr/>
          <p:nvPr/>
        </p:nvSpPr>
        <p:spPr>
          <a:xfrm>
            <a:off x="231143" y="3442182"/>
            <a:ext cx="3290858" cy="5847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本社・大阪の拠点</a:t>
            </a:r>
          </a:p>
        </p:txBody>
      </p:sp>
      <p:sp>
        <p:nvSpPr>
          <p:cNvPr id="35" name="正方形/長方形 34">
            <a:extLst>
              <a:ext uri="{FF2B5EF4-FFF2-40B4-BE49-F238E27FC236}">
                <a16:creationId xmlns:a16="http://schemas.microsoft.com/office/drawing/2014/main" id="{163592EF-D567-488F-A146-CD9C2C4AD6C6}"/>
              </a:ext>
            </a:extLst>
          </p:cNvPr>
          <p:cNvSpPr/>
          <p:nvPr/>
        </p:nvSpPr>
        <p:spPr>
          <a:xfrm>
            <a:off x="3522001" y="3477566"/>
            <a:ext cx="7009004" cy="523790"/>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36" name="テキスト ボックス 35">
            <a:extLst>
              <a:ext uri="{FF2B5EF4-FFF2-40B4-BE49-F238E27FC236}">
                <a16:creationId xmlns:a16="http://schemas.microsoft.com/office/drawing/2014/main" id="{C1EC5251-42A1-497F-AA9C-C80FBB0B566E}"/>
              </a:ext>
            </a:extLst>
          </p:cNvPr>
          <p:cNvSpPr txBox="1"/>
          <p:nvPr/>
        </p:nvSpPr>
        <p:spPr>
          <a:xfrm>
            <a:off x="3694073" y="3492842"/>
            <a:ext cx="6601943" cy="477553"/>
          </a:xfrm>
          <a:prstGeom prst="rect">
            <a:avLst/>
          </a:prstGeom>
          <a:noFill/>
        </p:spPr>
        <p:txBody>
          <a:bodyPr wrap="square" rtlCol="0" anchor="ctr">
            <a:spAutoFit/>
          </a:bodyPr>
          <a:lstStyle/>
          <a:p>
            <a:pPr algn="ctr"/>
            <a:r>
              <a:rPr kumimoji="1" lang="ja-JP" altLang="en-US" sz="2400" b="1" dirty="0"/>
              <a:t>岸和田市</a:t>
            </a:r>
            <a:endParaRPr kumimoji="1" lang="en-US" altLang="ja-JP" sz="2400" b="1" dirty="0"/>
          </a:p>
        </p:txBody>
      </p:sp>
      <p:sp>
        <p:nvSpPr>
          <p:cNvPr id="32" name="正方形/長方形 31">
            <a:extLst>
              <a:ext uri="{FF2B5EF4-FFF2-40B4-BE49-F238E27FC236}">
                <a16:creationId xmlns:a16="http://schemas.microsoft.com/office/drawing/2014/main" id="{35DB722F-FF24-443B-B6AB-FD787D3915D6}"/>
              </a:ext>
            </a:extLst>
          </p:cNvPr>
          <p:cNvSpPr/>
          <p:nvPr/>
        </p:nvSpPr>
        <p:spPr>
          <a:xfrm>
            <a:off x="231142" y="12301835"/>
            <a:ext cx="5732873" cy="52924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期待する技術の活用方法・連携先</a:t>
            </a:r>
          </a:p>
        </p:txBody>
      </p:sp>
      <p:sp>
        <p:nvSpPr>
          <p:cNvPr id="39" name="正方形/長方形 38">
            <a:extLst>
              <a:ext uri="{FF2B5EF4-FFF2-40B4-BE49-F238E27FC236}">
                <a16:creationId xmlns:a16="http://schemas.microsoft.com/office/drawing/2014/main" id="{79ADCB95-D10C-4CAA-8E72-EAD2E2809CC7}"/>
              </a:ext>
            </a:extLst>
          </p:cNvPr>
          <p:cNvSpPr/>
          <p:nvPr/>
        </p:nvSpPr>
        <p:spPr>
          <a:xfrm>
            <a:off x="241299" y="12307041"/>
            <a:ext cx="5722716" cy="2735307"/>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0" name="テキスト ボックス 39">
            <a:extLst>
              <a:ext uri="{FF2B5EF4-FFF2-40B4-BE49-F238E27FC236}">
                <a16:creationId xmlns:a16="http://schemas.microsoft.com/office/drawing/2014/main" id="{0515E507-29CF-46C9-A3F9-2FA025DD86CB}"/>
              </a:ext>
            </a:extLst>
          </p:cNvPr>
          <p:cNvSpPr txBox="1"/>
          <p:nvPr/>
        </p:nvSpPr>
        <p:spPr>
          <a:xfrm>
            <a:off x="6848269" y="14744925"/>
            <a:ext cx="3843544" cy="400110"/>
          </a:xfrm>
          <a:prstGeom prst="rect">
            <a:avLst/>
          </a:prstGeom>
          <a:noFill/>
        </p:spPr>
        <p:txBody>
          <a:bodyPr wrap="square" rtlCol="0">
            <a:spAutoFit/>
          </a:bodyPr>
          <a:lstStyle/>
          <a:p>
            <a:pPr algn="r"/>
            <a:r>
              <a:rPr kumimoji="1" lang="ja-JP" altLang="en-US" sz="2000" dirty="0"/>
              <a:t>令和７年４月３０日時点</a:t>
            </a:r>
          </a:p>
        </p:txBody>
      </p:sp>
      <p:sp>
        <p:nvSpPr>
          <p:cNvPr id="48" name="正方形/長方形 47">
            <a:extLst>
              <a:ext uri="{FF2B5EF4-FFF2-40B4-BE49-F238E27FC236}">
                <a16:creationId xmlns:a16="http://schemas.microsoft.com/office/drawing/2014/main" id="{317C07BB-3F7F-4F91-9F34-638CB1CB0095}"/>
              </a:ext>
            </a:extLst>
          </p:cNvPr>
          <p:cNvSpPr/>
          <p:nvPr/>
        </p:nvSpPr>
        <p:spPr>
          <a:xfrm>
            <a:off x="6076729" y="12333317"/>
            <a:ext cx="4520286" cy="55972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問い合わせ先</a:t>
            </a:r>
          </a:p>
        </p:txBody>
      </p:sp>
      <p:sp>
        <p:nvSpPr>
          <p:cNvPr id="51" name="正方形/長方形 50">
            <a:extLst>
              <a:ext uri="{FF2B5EF4-FFF2-40B4-BE49-F238E27FC236}">
                <a16:creationId xmlns:a16="http://schemas.microsoft.com/office/drawing/2014/main" id="{E8C738BC-C855-4226-BE06-7A889DD9448B}"/>
              </a:ext>
            </a:extLst>
          </p:cNvPr>
          <p:cNvSpPr/>
          <p:nvPr/>
        </p:nvSpPr>
        <p:spPr>
          <a:xfrm>
            <a:off x="6076729" y="12301835"/>
            <a:ext cx="4502371" cy="2443090"/>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6" name="テキスト ボックス 55">
            <a:extLst>
              <a:ext uri="{FF2B5EF4-FFF2-40B4-BE49-F238E27FC236}">
                <a16:creationId xmlns:a16="http://schemas.microsoft.com/office/drawing/2014/main" id="{9B5C7E81-478E-4B49-AF72-329C887E5BF7}"/>
              </a:ext>
            </a:extLst>
          </p:cNvPr>
          <p:cNvSpPr txBox="1"/>
          <p:nvPr/>
        </p:nvSpPr>
        <p:spPr>
          <a:xfrm>
            <a:off x="241298" y="12832378"/>
            <a:ext cx="5535033" cy="2246769"/>
          </a:xfrm>
          <a:prstGeom prst="rect">
            <a:avLst/>
          </a:prstGeom>
          <a:noFill/>
        </p:spPr>
        <p:txBody>
          <a:bodyPr wrap="square" rtlCol="0">
            <a:spAutoFit/>
          </a:bodyPr>
          <a:lstStyle/>
          <a:p>
            <a:r>
              <a:rPr kumimoji="1" lang="ja-JP" altLang="en-US" sz="2800" b="1" dirty="0"/>
              <a:t>・関連工場への設備導入</a:t>
            </a:r>
            <a:endParaRPr kumimoji="1" lang="en-US" altLang="ja-JP" sz="2800" b="1" dirty="0"/>
          </a:p>
          <a:p>
            <a:r>
              <a:rPr kumimoji="1" lang="ja-JP" altLang="en-US" sz="2800" b="1" dirty="0"/>
              <a:t>・精製</a:t>
            </a:r>
            <a:r>
              <a:rPr kumimoji="1" lang="en-US" altLang="ja-JP" sz="2800" b="1" dirty="0"/>
              <a:t>/</a:t>
            </a:r>
            <a:r>
              <a:rPr kumimoji="1" lang="ja-JP" altLang="en-US" sz="2800" b="1" dirty="0"/>
              <a:t>加工技術の応用展開</a:t>
            </a:r>
            <a:endParaRPr kumimoji="1" lang="en-US" altLang="ja-JP" sz="2800" b="1" dirty="0"/>
          </a:p>
          <a:p>
            <a:pPr marL="360000" indent="-457200"/>
            <a:r>
              <a:rPr kumimoji="1" lang="ja-JP" altLang="en-US" sz="2800" b="1" dirty="0"/>
              <a:t>・資源循環を背景とした農作物の</a:t>
            </a:r>
            <a:r>
              <a:rPr kumimoji="1" lang="ja-JP" altLang="en-US" sz="2800" b="1" spc="-200" dirty="0"/>
              <a:t>活用による、地域貢献や教育活動</a:t>
            </a:r>
            <a:r>
              <a:rPr kumimoji="1" lang="ja-JP" altLang="en-US" sz="2800" b="1" dirty="0"/>
              <a:t>への展開</a:t>
            </a:r>
            <a:endParaRPr kumimoji="1" lang="en-US" altLang="ja-JP" sz="2800" b="1" dirty="0"/>
          </a:p>
        </p:txBody>
      </p:sp>
      <p:sp>
        <p:nvSpPr>
          <p:cNvPr id="57" name="テキスト ボックス 56">
            <a:extLst>
              <a:ext uri="{FF2B5EF4-FFF2-40B4-BE49-F238E27FC236}">
                <a16:creationId xmlns:a16="http://schemas.microsoft.com/office/drawing/2014/main" id="{B94DCDAA-71A5-4A58-B9B5-6BCEB2DA03DD}"/>
              </a:ext>
            </a:extLst>
          </p:cNvPr>
          <p:cNvSpPr txBox="1"/>
          <p:nvPr/>
        </p:nvSpPr>
        <p:spPr>
          <a:xfrm>
            <a:off x="6076729" y="12969964"/>
            <a:ext cx="4125403" cy="1708160"/>
          </a:xfrm>
          <a:prstGeom prst="rect">
            <a:avLst/>
          </a:prstGeom>
          <a:noFill/>
        </p:spPr>
        <p:txBody>
          <a:bodyPr wrap="square" rtlCol="0">
            <a:spAutoFit/>
          </a:bodyPr>
          <a:lstStyle/>
          <a:p>
            <a:r>
              <a:rPr kumimoji="1" lang="ja-JP" altLang="en-US" sz="1500" b="1" dirty="0"/>
              <a:t>大阪府商工労働部成長産業振興室</a:t>
            </a:r>
            <a:endParaRPr kumimoji="1" lang="en-US" altLang="ja-JP" sz="1500" b="1" dirty="0"/>
          </a:p>
          <a:p>
            <a:r>
              <a:rPr kumimoji="1" lang="ja-JP" altLang="en-US" sz="1500" b="1" dirty="0"/>
              <a:t>産業創造課グリーンビジネス</a:t>
            </a:r>
            <a:r>
              <a:rPr kumimoji="1" lang="en-US" altLang="ja-JP" sz="1500" b="1" dirty="0"/>
              <a:t>G</a:t>
            </a:r>
          </a:p>
          <a:p>
            <a:r>
              <a:rPr kumimoji="1" lang="ja-JP" altLang="en-US" sz="1500" b="1" dirty="0"/>
              <a:t>〒</a:t>
            </a:r>
            <a:r>
              <a:rPr kumimoji="1" lang="en-US" altLang="ja-JP" sz="1500" b="1" dirty="0"/>
              <a:t>559-0855 </a:t>
            </a:r>
          </a:p>
          <a:p>
            <a:r>
              <a:rPr kumimoji="1" lang="ja-JP" altLang="en-US" sz="1500" b="1" dirty="0"/>
              <a:t>大阪市住之江区南港北</a:t>
            </a:r>
            <a:r>
              <a:rPr kumimoji="1" lang="en-US" altLang="ja-JP" sz="1500" b="1" dirty="0"/>
              <a:t>1-14-16</a:t>
            </a:r>
          </a:p>
          <a:p>
            <a:r>
              <a:rPr kumimoji="1" lang="ja-JP" altLang="en-US" sz="1500" b="1" dirty="0"/>
              <a:t>大阪府咲洲庁舎</a:t>
            </a:r>
            <a:r>
              <a:rPr kumimoji="1" lang="en-US" altLang="ja-JP" sz="1500" b="1" dirty="0"/>
              <a:t>25</a:t>
            </a:r>
            <a:r>
              <a:rPr kumimoji="1" lang="ja-JP" altLang="en-US" sz="1500" b="1" dirty="0"/>
              <a:t>階</a:t>
            </a:r>
            <a:endParaRPr kumimoji="1" lang="en-US" altLang="ja-JP" sz="1500" b="1" dirty="0"/>
          </a:p>
          <a:p>
            <a:r>
              <a:rPr kumimoji="1" lang="en-US" altLang="ja-JP" sz="1500" b="1" dirty="0"/>
              <a:t>TEL</a:t>
            </a:r>
            <a:r>
              <a:rPr kumimoji="1" lang="ja-JP" altLang="en-US" sz="1500" b="1" dirty="0"/>
              <a:t>：</a:t>
            </a:r>
            <a:r>
              <a:rPr kumimoji="1" lang="en-US" altLang="ja-JP" sz="1500" b="1" dirty="0"/>
              <a:t>06-6210-9484</a:t>
            </a:r>
          </a:p>
          <a:p>
            <a:r>
              <a:rPr kumimoji="1" lang="ja-JP" altLang="en-US" sz="1500" b="1" dirty="0"/>
              <a:t>メールアドレス：</a:t>
            </a:r>
            <a:r>
              <a:rPr kumimoji="1" lang="en-US" altLang="ja-JP" sz="1500" b="1" dirty="0"/>
              <a:t>green@gbox.pref.osaka.lg.jp</a:t>
            </a:r>
            <a:endParaRPr kumimoji="1" lang="ja-JP" altLang="en-US" sz="1500" b="1" dirty="0"/>
          </a:p>
        </p:txBody>
      </p:sp>
      <p:pic>
        <p:nvPicPr>
          <p:cNvPr id="58" name="図 57">
            <a:extLst>
              <a:ext uri="{FF2B5EF4-FFF2-40B4-BE49-F238E27FC236}">
                <a16:creationId xmlns:a16="http://schemas.microsoft.com/office/drawing/2014/main" id="{1CBE5F86-7816-48E8-8BEF-61233B92A7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0367" y="12929318"/>
            <a:ext cx="1470638" cy="1470638"/>
          </a:xfrm>
          <a:prstGeom prst="rect">
            <a:avLst/>
          </a:prstGeom>
        </p:spPr>
      </p:pic>
      <p:sp>
        <p:nvSpPr>
          <p:cNvPr id="7" name="矢印: 下 6">
            <a:extLst>
              <a:ext uri="{FF2B5EF4-FFF2-40B4-BE49-F238E27FC236}">
                <a16:creationId xmlns:a16="http://schemas.microsoft.com/office/drawing/2014/main" id="{66D3082B-E7BD-4183-979C-66FF88D474DE}"/>
              </a:ext>
            </a:extLst>
          </p:cNvPr>
          <p:cNvSpPr/>
          <p:nvPr/>
        </p:nvSpPr>
        <p:spPr>
          <a:xfrm rot="16200000">
            <a:off x="6314606" y="6921039"/>
            <a:ext cx="716034" cy="4837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矢印: 下 49">
            <a:extLst>
              <a:ext uri="{FF2B5EF4-FFF2-40B4-BE49-F238E27FC236}">
                <a16:creationId xmlns:a16="http://schemas.microsoft.com/office/drawing/2014/main" id="{BBF29C8E-BEC8-4893-A3BD-74D2267F7AA3}"/>
              </a:ext>
            </a:extLst>
          </p:cNvPr>
          <p:cNvSpPr/>
          <p:nvPr/>
        </p:nvSpPr>
        <p:spPr>
          <a:xfrm rot="16200000">
            <a:off x="8332321" y="6921039"/>
            <a:ext cx="716034" cy="4837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8EEC8ABE-656F-43FD-B0D4-4BA45372F870}"/>
              </a:ext>
            </a:extLst>
          </p:cNvPr>
          <p:cNvSpPr txBox="1"/>
          <p:nvPr/>
        </p:nvSpPr>
        <p:spPr>
          <a:xfrm>
            <a:off x="6864996" y="7708734"/>
            <a:ext cx="1333381" cy="369332"/>
          </a:xfrm>
          <a:prstGeom prst="rect">
            <a:avLst/>
          </a:prstGeom>
          <a:noFill/>
        </p:spPr>
        <p:txBody>
          <a:bodyPr wrap="square" rtlCol="0">
            <a:spAutoFit/>
          </a:bodyPr>
          <a:lstStyle/>
          <a:p>
            <a:r>
              <a:rPr kumimoji="1" lang="ja-JP" altLang="en-US" b="1" dirty="0"/>
              <a:t>製造フロー</a:t>
            </a:r>
          </a:p>
        </p:txBody>
      </p:sp>
      <p:pic>
        <p:nvPicPr>
          <p:cNvPr id="24" name="図 23">
            <a:extLst>
              <a:ext uri="{FF2B5EF4-FFF2-40B4-BE49-F238E27FC236}">
                <a16:creationId xmlns:a16="http://schemas.microsoft.com/office/drawing/2014/main" id="{3DF8D599-48CD-4A1D-B300-08F36CD8B530}"/>
              </a:ext>
            </a:extLst>
          </p:cNvPr>
          <p:cNvPicPr>
            <a:picLocks noChangeAspect="1"/>
          </p:cNvPicPr>
          <p:nvPr/>
        </p:nvPicPr>
        <p:blipFill>
          <a:blip r:embed="rId4"/>
          <a:stretch>
            <a:fillRect/>
          </a:stretch>
        </p:blipFill>
        <p:spPr>
          <a:xfrm>
            <a:off x="7666526" y="9205674"/>
            <a:ext cx="2447795" cy="2731914"/>
          </a:xfrm>
          <a:prstGeom prst="rect">
            <a:avLst/>
          </a:prstGeom>
        </p:spPr>
      </p:pic>
      <p:sp>
        <p:nvSpPr>
          <p:cNvPr id="25" name="テキスト ボックス 24">
            <a:extLst>
              <a:ext uri="{FF2B5EF4-FFF2-40B4-BE49-F238E27FC236}">
                <a16:creationId xmlns:a16="http://schemas.microsoft.com/office/drawing/2014/main" id="{FF05F0E7-F9A1-8EBD-80BE-95EBA7A41C77}"/>
              </a:ext>
            </a:extLst>
          </p:cNvPr>
          <p:cNvSpPr txBox="1"/>
          <p:nvPr/>
        </p:nvSpPr>
        <p:spPr>
          <a:xfrm>
            <a:off x="7176437" y="8083272"/>
            <a:ext cx="3092513" cy="923330"/>
          </a:xfrm>
          <a:prstGeom prst="rect">
            <a:avLst/>
          </a:prstGeom>
          <a:noFill/>
        </p:spPr>
        <p:txBody>
          <a:bodyPr wrap="none" rtlCol="0">
            <a:spAutoFit/>
          </a:bodyPr>
          <a:lstStyle/>
          <a:p>
            <a:r>
              <a:rPr kumimoji="1" lang="ja-JP" altLang="en-US" b="1" u="sng" dirty="0">
                <a:latin typeface="メイリオ" panose="020B0604030504040204" pitchFamily="50" charset="-128"/>
                <a:ea typeface="メイリオ" panose="020B0604030504040204" pitchFamily="50" charset="-128"/>
              </a:rPr>
              <a:t>他の精製</a:t>
            </a:r>
            <a:r>
              <a:rPr kumimoji="1" lang="en-US" altLang="ja-JP" b="1" u="sng" dirty="0">
                <a:latin typeface="メイリオ" panose="020B0604030504040204" pitchFamily="50" charset="-128"/>
                <a:ea typeface="メイリオ" panose="020B0604030504040204" pitchFamily="50" charset="-128"/>
              </a:rPr>
              <a:t>/</a:t>
            </a:r>
            <a:r>
              <a:rPr kumimoji="1" lang="ja-JP" altLang="en-US" b="1" u="sng" dirty="0">
                <a:latin typeface="メイリオ" panose="020B0604030504040204" pitchFamily="50" charset="-128"/>
                <a:ea typeface="メイリオ" panose="020B0604030504040204" pitchFamily="50" charset="-128"/>
              </a:rPr>
              <a:t>加工技術も開発中</a:t>
            </a:r>
            <a:endParaRPr kumimoji="1" lang="en-US" altLang="ja-JP" b="1" u="sng"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・不純物除去（吸着）</a:t>
            </a:r>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・固形化技術（造粒）など</a:t>
            </a:r>
          </a:p>
        </p:txBody>
      </p:sp>
      <p:sp>
        <p:nvSpPr>
          <p:cNvPr id="14" name="テキスト ボックス 13">
            <a:extLst>
              <a:ext uri="{FF2B5EF4-FFF2-40B4-BE49-F238E27FC236}">
                <a16:creationId xmlns:a16="http://schemas.microsoft.com/office/drawing/2014/main" id="{DA623D4D-8E72-91C1-C1AB-1D6FDF429121}"/>
              </a:ext>
            </a:extLst>
          </p:cNvPr>
          <p:cNvSpPr txBox="1"/>
          <p:nvPr/>
        </p:nvSpPr>
        <p:spPr>
          <a:xfrm>
            <a:off x="4678340" y="8083272"/>
            <a:ext cx="2492990" cy="923330"/>
          </a:xfrm>
          <a:prstGeom prst="rect">
            <a:avLst/>
          </a:prstGeom>
          <a:noFill/>
        </p:spPr>
        <p:txBody>
          <a:bodyPr wrap="none" rtlCol="0">
            <a:spAutoFit/>
          </a:bodyPr>
          <a:lstStyle/>
          <a:p>
            <a:r>
              <a:rPr kumimoji="1" lang="ja-JP" altLang="en-US" dirty="0">
                <a:latin typeface="メイリオ" panose="020B0604030504040204" pitchFamily="50" charset="-128"/>
                <a:ea typeface="メイリオ" panose="020B0604030504040204" pitchFamily="50" charset="-128"/>
              </a:rPr>
              <a:t>←肥料の有効性を</a:t>
            </a:r>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　自社農業試験で確認</a:t>
            </a:r>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　（花、野菜など）</a:t>
            </a:r>
            <a:endParaRPr kumimoji="1" lang="en-US" altLang="ja-JP" dirty="0">
              <a:latin typeface="メイリオ" panose="020B0604030504040204" pitchFamily="50" charset="-128"/>
              <a:ea typeface="メイリオ" panose="020B0604030504040204" pitchFamily="50" charset="-128"/>
            </a:endParaRPr>
          </a:p>
        </p:txBody>
      </p:sp>
      <p:pic>
        <p:nvPicPr>
          <p:cNvPr id="3" name="図 2" descr="製品, 屋内, 座る, 金属 が含まれている画像&#10;&#10;AI によって生成されたコンテンツは間違っている可能性があります。">
            <a:extLst>
              <a:ext uri="{FF2B5EF4-FFF2-40B4-BE49-F238E27FC236}">
                <a16:creationId xmlns:a16="http://schemas.microsoft.com/office/drawing/2014/main" id="{C66970E1-7962-557E-38DF-FE667A545722}"/>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100000" l="0" r="95543">
                        <a14:foregroundMark x1="67631" y1="27451" x2="67631" y2="27451"/>
                        <a14:foregroundMark x1="19234" y1="35179" x2="19234" y2="35179"/>
                        <a14:foregroundMark x1="7662" y1="71050" x2="7662" y2="71050"/>
                        <a14:foregroundMark x1="46521" y1="30334" x2="46521" y2="30334"/>
                        <a14:foregroundMark x1="55981" y1="74856" x2="55981" y2="74856"/>
                        <a14:foregroundMark x1="55043" y1="74279" x2="55199" y2="74394"/>
                        <a14:foregroundMark x1="54496" y1="74279" x2="54496" y2="74279"/>
                        <a14:foregroundMark x1="68491" y1="47751" x2="68491" y2="47751"/>
                        <a14:foregroundMark x1="63800" y1="22145" x2="63800" y2="22145"/>
                        <a14:foregroundMark x1="60829" y1="24337" x2="60594" y2="24337"/>
                        <a14:foregroundMark x1="59343" y1="24452" x2="62627" y2="22837"/>
                        <a14:foregroundMark x1="26505" y1="2191" x2="26505" y2="2191"/>
                        <a14:backgroundMark x1="32134" y1="71742" x2="32134" y2="71742"/>
                        <a14:backgroundMark x1="64269" y1="16724" x2="64269" y2="16724"/>
                        <a14:backgroundMark x1="63800" y1="18800" x2="63800" y2="18800"/>
                        <a14:backgroundMark x1="63643" y1="20877" x2="63643" y2="20877"/>
                        <a14:backgroundMark x1="64425" y1="20761" x2="64425" y2="20761"/>
                        <a14:backgroundMark x1="64738" y1="21338" x2="64738" y2="21338"/>
                      </a14:backgroundRemoval>
                    </a14:imgEffect>
                    <a14:imgEffect>
                      <a14:sharpenSoften amount="50000"/>
                    </a14:imgEffect>
                  </a14:imgLayer>
                </a14:imgProps>
              </a:ext>
              <a:ext uri="{28A0092B-C50C-407E-A947-70E740481C1C}">
                <a14:useLocalDpi xmlns:a14="http://schemas.microsoft.com/office/drawing/2010/main" val="0"/>
              </a:ext>
            </a:extLst>
          </a:blip>
          <a:srcRect/>
          <a:stretch/>
        </p:blipFill>
        <p:spPr>
          <a:xfrm rot="5400000">
            <a:off x="3481481" y="7515396"/>
            <a:ext cx="1713780" cy="1160650"/>
          </a:xfrm>
          <a:prstGeom prst="rect">
            <a:avLst/>
          </a:prstGeom>
        </p:spPr>
      </p:pic>
      <p:sp>
        <p:nvSpPr>
          <p:cNvPr id="12" name="テキスト ボックス 11">
            <a:extLst>
              <a:ext uri="{FF2B5EF4-FFF2-40B4-BE49-F238E27FC236}">
                <a16:creationId xmlns:a16="http://schemas.microsoft.com/office/drawing/2014/main" id="{66D86C45-6673-65F0-6EC5-3A708951CDF8}"/>
              </a:ext>
            </a:extLst>
          </p:cNvPr>
          <p:cNvSpPr txBox="1"/>
          <p:nvPr/>
        </p:nvSpPr>
        <p:spPr>
          <a:xfrm>
            <a:off x="1854925" y="690987"/>
            <a:ext cx="8365935" cy="1569660"/>
          </a:xfrm>
          <a:prstGeom prst="rect">
            <a:avLst/>
          </a:prstGeom>
          <a:noFill/>
        </p:spPr>
        <p:txBody>
          <a:bodyPr wrap="square" rtlCol="0">
            <a:spAutoFit/>
          </a:bodyPr>
          <a:lstStyle/>
          <a:p>
            <a:pPr algn="ctr"/>
            <a:r>
              <a:rPr kumimoji="1" lang="ja-JP" altLang="en-US" sz="4800" b="1" dirty="0">
                <a:latin typeface="Meiryo UI" panose="020B0604030504040204" pitchFamily="50" charset="-128"/>
                <a:ea typeface="Meiryo UI" panose="020B0604030504040204" pitchFamily="50" charset="-128"/>
              </a:rPr>
              <a:t>半導体・デジタル産業の廃棄物からの窒素資源の回収技術</a:t>
            </a:r>
          </a:p>
        </p:txBody>
      </p:sp>
      <p:pic>
        <p:nvPicPr>
          <p:cNvPr id="19" name="図 18" descr="建物, 屋外, トラック, ストリート が含まれている画像&#10;&#10;AI によって生成されたコンテンツは間違っている可能性があります。">
            <a:extLst>
              <a:ext uri="{FF2B5EF4-FFF2-40B4-BE49-F238E27FC236}">
                <a16:creationId xmlns:a16="http://schemas.microsoft.com/office/drawing/2014/main" id="{5418C253-68D1-A7AC-DE48-146721CB9099}"/>
              </a:ext>
            </a:extLst>
          </p:cNvPr>
          <p:cNvPicPr>
            <a:picLocks noChangeAspect="1"/>
          </p:cNvPicPr>
          <p:nvPr/>
        </p:nvPicPr>
        <p:blipFill>
          <a:blip r:embed="rId7" cstate="hqprint">
            <a:extLst>
              <a:ext uri="{28A0092B-C50C-407E-A947-70E740481C1C}">
                <a14:useLocalDpi xmlns:a14="http://schemas.microsoft.com/office/drawing/2010/main"/>
              </a:ext>
            </a:extLst>
          </a:blip>
          <a:srcRect/>
          <a:stretch/>
        </p:blipFill>
        <p:spPr>
          <a:xfrm>
            <a:off x="6943356" y="6611341"/>
            <a:ext cx="1446964" cy="1103191"/>
          </a:xfrm>
          <a:prstGeom prst="rect">
            <a:avLst/>
          </a:prstGeom>
        </p:spPr>
      </p:pic>
      <p:pic>
        <p:nvPicPr>
          <p:cNvPr id="23" name="図 22" descr="建物, 屋外, 草, 座る が含まれている画像&#10;&#10;AI によって生成されたコンテンツは間違っている可能性があります。">
            <a:extLst>
              <a:ext uri="{FF2B5EF4-FFF2-40B4-BE49-F238E27FC236}">
                <a16:creationId xmlns:a16="http://schemas.microsoft.com/office/drawing/2014/main" id="{2AC4583D-B12D-D2E6-2079-CD8CF6CB17A3}"/>
              </a:ext>
            </a:extLst>
          </p:cNvPr>
          <p:cNvPicPr>
            <a:picLocks noChangeAspect="1"/>
          </p:cNvPicPr>
          <p:nvPr/>
        </p:nvPicPr>
        <p:blipFill>
          <a:blip r:embed="rId8" cstate="hqprint">
            <a:extLst>
              <a:ext uri="{28A0092B-C50C-407E-A947-70E740481C1C}">
                <a14:useLocalDpi xmlns:a14="http://schemas.microsoft.com/office/drawing/2010/main"/>
              </a:ext>
            </a:extLst>
          </a:blip>
          <a:srcRect/>
          <a:stretch/>
        </p:blipFill>
        <p:spPr>
          <a:xfrm>
            <a:off x="4957059" y="6611341"/>
            <a:ext cx="1435301" cy="1103191"/>
          </a:xfrm>
          <a:prstGeom prst="rect">
            <a:avLst/>
          </a:prstGeom>
        </p:spPr>
      </p:pic>
      <p:pic>
        <p:nvPicPr>
          <p:cNvPr id="27" name="図 26">
            <a:extLst>
              <a:ext uri="{FF2B5EF4-FFF2-40B4-BE49-F238E27FC236}">
                <a16:creationId xmlns:a16="http://schemas.microsoft.com/office/drawing/2014/main" id="{F0A1D6C0-7F4C-85C2-8F9A-B7C466683CF2}"/>
              </a:ext>
            </a:extLst>
          </p:cNvPr>
          <p:cNvPicPr>
            <a:picLocks noChangeAspect="1"/>
          </p:cNvPicPr>
          <p:nvPr/>
        </p:nvPicPr>
        <p:blipFill>
          <a:blip r:embed="rId9" cstate="hqprint">
            <a:extLst>
              <a:ext uri="{28A0092B-C50C-407E-A947-70E740481C1C}">
                <a14:useLocalDpi xmlns:a14="http://schemas.microsoft.com/office/drawing/2010/main"/>
              </a:ext>
            </a:extLst>
          </a:blip>
          <a:srcRect/>
          <a:stretch/>
        </p:blipFill>
        <p:spPr>
          <a:xfrm>
            <a:off x="9002925" y="6611340"/>
            <a:ext cx="1447588" cy="1103192"/>
          </a:xfrm>
          <a:prstGeom prst="rect">
            <a:avLst/>
          </a:prstGeom>
        </p:spPr>
      </p:pic>
    </p:spTree>
    <p:extLst>
      <p:ext uri="{BB962C8B-B14F-4D97-AF65-F5344CB8AC3E}">
        <p14:creationId xmlns:p14="http://schemas.microsoft.com/office/powerpoint/2010/main" val="29631313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EE44540-90EF-458D-BA84-DE2A6C49202B}"/>
              </a:ext>
            </a:extLst>
          </p:cNvPr>
          <p:cNvSpPr txBox="1"/>
          <p:nvPr/>
        </p:nvSpPr>
        <p:spPr>
          <a:xfrm>
            <a:off x="125127" y="77002"/>
            <a:ext cx="9719264" cy="461665"/>
          </a:xfrm>
          <a:prstGeom prst="rect">
            <a:avLst/>
          </a:prstGeom>
          <a:noFill/>
        </p:spPr>
        <p:txBody>
          <a:bodyPr wrap="square" rtlCol="0">
            <a:spAutoFit/>
          </a:bodyPr>
          <a:lstStyle/>
          <a:p>
            <a:r>
              <a:rPr kumimoji="1" lang="ja-JP" altLang="en-US" sz="2400" dirty="0"/>
              <a:t>おおさかカーボンニュートラルビジネスネットワーク会員企業</a:t>
            </a:r>
          </a:p>
        </p:txBody>
      </p:sp>
      <p:sp>
        <p:nvSpPr>
          <p:cNvPr id="5" name="正方形/長方形 4">
            <a:extLst>
              <a:ext uri="{FF2B5EF4-FFF2-40B4-BE49-F238E27FC236}">
                <a16:creationId xmlns:a16="http://schemas.microsoft.com/office/drawing/2014/main" id="{A115B290-6D51-40E9-9512-39B20C627EA0}"/>
              </a:ext>
            </a:extLst>
          </p:cNvPr>
          <p:cNvSpPr/>
          <p:nvPr/>
        </p:nvSpPr>
        <p:spPr>
          <a:xfrm>
            <a:off x="241300" y="601133"/>
            <a:ext cx="1412400" cy="178215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リサイ</a:t>
            </a:r>
            <a:endParaRPr kumimoji="1" lang="en-US" altLang="ja-JP" sz="2800" b="1" dirty="0"/>
          </a:p>
          <a:p>
            <a:pPr algn="ctr"/>
            <a:r>
              <a:rPr kumimoji="1" lang="ja-JP" altLang="en-US" sz="2800" b="1" dirty="0"/>
              <a:t>クル</a:t>
            </a:r>
          </a:p>
        </p:txBody>
      </p:sp>
      <p:sp>
        <p:nvSpPr>
          <p:cNvPr id="6" name="テキスト ボックス 5">
            <a:extLst>
              <a:ext uri="{FF2B5EF4-FFF2-40B4-BE49-F238E27FC236}">
                <a16:creationId xmlns:a16="http://schemas.microsoft.com/office/drawing/2014/main" id="{8063834D-B00F-43C8-985D-1A1C2D0BFB8E}"/>
              </a:ext>
            </a:extLst>
          </p:cNvPr>
          <p:cNvSpPr txBox="1"/>
          <p:nvPr/>
        </p:nvSpPr>
        <p:spPr>
          <a:xfrm>
            <a:off x="1817213" y="676906"/>
            <a:ext cx="8702528" cy="1569660"/>
          </a:xfrm>
          <a:prstGeom prst="rect">
            <a:avLst/>
          </a:prstGeom>
          <a:noFill/>
        </p:spPr>
        <p:txBody>
          <a:bodyPr wrap="square" rtlCol="0">
            <a:spAutoFit/>
          </a:bodyPr>
          <a:lstStyle/>
          <a:p>
            <a:pPr algn="ctr"/>
            <a:r>
              <a:rPr kumimoji="1" lang="ja-JP" altLang="en-US" sz="4800" b="1" dirty="0">
                <a:latin typeface="Meiryo UI" panose="020B0604030504040204" pitchFamily="50" charset="-128"/>
                <a:ea typeface="Meiryo UI" panose="020B0604030504040204" pitchFamily="50" charset="-128"/>
              </a:rPr>
              <a:t>植物、バイオマス資源を原材料に活用した生分解性材料、製品</a:t>
            </a:r>
          </a:p>
        </p:txBody>
      </p:sp>
      <p:sp>
        <p:nvSpPr>
          <p:cNvPr id="8" name="正方形/長方形 7">
            <a:extLst>
              <a:ext uri="{FF2B5EF4-FFF2-40B4-BE49-F238E27FC236}">
                <a16:creationId xmlns:a16="http://schemas.microsoft.com/office/drawing/2014/main" id="{DF636FCA-5910-4E7F-BED1-902ED327F9CC}"/>
              </a:ext>
            </a:extLst>
          </p:cNvPr>
          <p:cNvSpPr/>
          <p:nvPr/>
        </p:nvSpPr>
        <p:spPr>
          <a:xfrm>
            <a:off x="260273" y="4126596"/>
            <a:ext cx="1066800" cy="180727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a:t>
            </a:r>
            <a:endParaRPr kumimoji="1" lang="en-US" altLang="ja-JP" sz="2400" b="1" dirty="0"/>
          </a:p>
          <a:p>
            <a:pPr algn="ctr"/>
            <a:r>
              <a:rPr kumimoji="1" lang="ja-JP" altLang="en-US" sz="2400" b="1" dirty="0"/>
              <a:t>紹介</a:t>
            </a:r>
          </a:p>
        </p:txBody>
      </p:sp>
      <p:sp>
        <p:nvSpPr>
          <p:cNvPr id="9" name="正方形/長方形 8">
            <a:extLst>
              <a:ext uri="{FF2B5EF4-FFF2-40B4-BE49-F238E27FC236}">
                <a16:creationId xmlns:a16="http://schemas.microsoft.com/office/drawing/2014/main" id="{D365A124-1A3E-40E1-BF72-B2E415DBDBB7}"/>
              </a:ext>
            </a:extLst>
          </p:cNvPr>
          <p:cNvSpPr/>
          <p:nvPr/>
        </p:nvSpPr>
        <p:spPr>
          <a:xfrm>
            <a:off x="241300" y="4100994"/>
            <a:ext cx="10337800" cy="1832877"/>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10" name="正方形/長方形 9">
            <a:extLst>
              <a:ext uri="{FF2B5EF4-FFF2-40B4-BE49-F238E27FC236}">
                <a16:creationId xmlns:a16="http://schemas.microsoft.com/office/drawing/2014/main" id="{B27461AB-D926-48BE-91A7-118A36BD532B}"/>
              </a:ext>
            </a:extLst>
          </p:cNvPr>
          <p:cNvSpPr/>
          <p:nvPr/>
        </p:nvSpPr>
        <p:spPr>
          <a:xfrm>
            <a:off x="1621017" y="635620"/>
            <a:ext cx="8909989" cy="1717288"/>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20" name="テキスト ボックス 19">
            <a:extLst>
              <a:ext uri="{FF2B5EF4-FFF2-40B4-BE49-F238E27FC236}">
                <a16:creationId xmlns:a16="http://schemas.microsoft.com/office/drawing/2014/main" id="{D97FC27A-9BEF-4B35-A57D-7C75726647C4}"/>
              </a:ext>
            </a:extLst>
          </p:cNvPr>
          <p:cNvSpPr txBox="1"/>
          <p:nvPr/>
        </p:nvSpPr>
        <p:spPr>
          <a:xfrm>
            <a:off x="1384155" y="4263635"/>
            <a:ext cx="9229796" cy="2308324"/>
          </a:xfrm>
          <a:prstGeom prst="rect">
            <a:avLst/>
          </a:prstGeom>
          <a:noFill/>
        </p:spPr>
        <p:txBody>
          <a:bodyPr wrap="square" rtlCol="0">
            <a:spAutoFit/>
          </a:bodyPr>
          <a:lstStyle/>
          <a:p>
            <a:r>
              <a:rPr kumimoji="1" lang="en-US" altLang="ja-JP" sz="2400" b="1" dirty="0"/>
              <a:t>GS</a:t>
            </a:r>
            <a:r>
              <a:rPr kumimoji="1" lang="ja-JP" altLang="en-US" sz="2400" b="1" dirty="0"/>
              <a:t>アライアンス株式会社は</a:t>
            </a:r>
            <a:r>
              <a:rPr kumimoji="1" lang="en-US" altLang="ja-JP" sz="2400" b="1" dirty="0">
                <a:solidFill>
                  <a:srgbClr val="333333"/>
                </a:solidFill>
                <a:latin typeface="Montserrat" panose="00000500000000000000" pitchFamily="2" charset="0"/>
              </a:rPr>
              <a:t>1938</a:t>
            </a:r>
            <a:r>
              <a:rPr lang="ja-JP" altLang="en-US" sz="2400" b="1" i="0" dirty="0">
                <a:solidFill>
                  <a:srgbClr val="333333"/>
                </a:solidFill>
                <a:effectLst/>
                <a:latin typeface="Montserrat" panose="00000500000000000000" pitchFamily="2" charset="0"/>
              </a:rPr>
              <a:t>年の創業以来、色材事業を軸に様々な機能性材料を製造してきました。近年はこの技術を活かし、植物、バイオマス資源由来の生分解性樹脂、バイオマスコーティング材料、バイオマス塗料などの材料製品</a:t>
            </a:r>
            <a:r>
              <a:rPr lang="ja-JP" altLang="en-US" sz="2400" b="1" dirty="0">
                <a:solidFill>
                  <a:srgbClr val="333333"/>
                </a:solidFill>
                <a:latin typeface="Montserrat" panose="00000500000000000000" pitchFamily="2" charset="0"/>
              </a:rPr>
              <a:t>の開発を進めています。</a:t>
            </a:r>
            <a:endParaRPr lang="en-US" altLang="ja-JP" sz="2400" b="1" dirty="0">
              <a:solidFill>
                <a:srgbClr val="333333"/>
              </a:solidFill>
              <a:latin typeface="Montserrat" panose="00000500000000000000" pitchFamily="2" charset="0"/>
            </a:endParaRPr>
          </a:p>
          <a:p>
            <a:endParaRPr kumimoji="1" lang="en-US" altLang="ja-JP" sz="2400" b="1" dirty="0">
              <a:solidFill>
                <a:srgbClr val="333333"/>
              </a:solidFill>
              <a:latin typeface="Montserrat" panose="00000500000000000000" pitchFamily="2" charset="0"/>
            </a:endParaRPr>
          </a:p>
          <a:p>
            <a:endParaRPr kumimoji="1" lang="en-US" altLang="ja-JP" sz="2400" b="1" dirty="0"/>
          </a:p>
        </p:txBody>
      </p:sp>
      <p:sp>
        <p:nvSpPr>
          <p:cNvPr id="42" name="正方形/長方形 41">
            <a:extLst>
              <a:ext uri="{FF2B5EF4-FFF2-40B4-BE49-F238E27FC236}">
                <a16:creationId xmlns:a16="http://schemas.microsoft.com/office/drawing/2014/main" id="{A459186A-78F0-4F10-8F81-744BCCAA2BB4}"/>
              </a:ext>
            </a:extLst>
          </p:cNvPr>
          <p:cNvSpPr/>
          <p:nvPr/>
        </p:nvSpPr>
        <p:spPr>
          <a:xfrm>
            <a:off x="241299" y="6067331"/>
            <a:ext cx="1085773" cy="612575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技術</a:t>
            </a:r>
            <a:endParaRPr kumimoji="1" lang="en-US" altLang="ja-JP" sz="2400" b="1" dirty="0"/>
          </a:p>
          <a:p>
            <a:pPr algn="ctr"/>
            <a:r>
              <a:rPr kumimoji="1" lang="ja-JP" altLang="en-US" sz="2400" b="1" dirty="0"/>
              <a:t>詳細</a:t>
            </a:r>
          </a:p>
        </p:txBody>
      </p:sp>
      <p:sp>
        <p:nvSpPr>
          <p:cNvPr id="43" name="正方形/長方形 42">
            <a:extLst>
              <a:ext uri="{FF2B5EF4-FFF2-40B4-BE49-F238E27FC236}">
                <a16:creationId xmlns:a16="http://schemas.microsoft.com/office/drawing/2014/main" id="{9279C9B2-87B9-4ADB-A815-A22ECABFDB52}"/>
              </a:ext>
            </a:extLst>
          </p:cNvPr>
          <p:cNvSpPr/>
          <p:nvPr/>
        </p:nvSpPr>
        <p:spPr>
          <a:xfrm>
            <a:off x="241300" y="6041730"/>
            <a:ext cx="10337800" cy="6152658"/>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7" name="テキスト ボックス 46">
            <a:extLst>
              <a:ext uri="{FF2B5EF4-FFF2-40B4-BE49-F238E27FC236}">
                <a16:creationId xmlns:a16="http://schemas.microsoft.com/office/drawing/2014/main" id="{58ADCD66-071B-4168-8336-81C001AD3B40}"/>
              </a:ext>
            </a:extLst>
          </p:cNvPr>
          <p:cNvSpPr txBox="1"/>
          <p:nvPr/>
        </p:nvSpPr>
        <p:spPr>
          <a:xfrm>
            <a:off x="1463117" y="8954843"/>
            <a:ext cx="4946232" cy="3108543"/>
          </a:xfrm>
          <a:prstGeom prst="rect">
            <a:avLst/>
          </a:prstGeom>
          <a:noFill/>
        </p:spPr>
        <p:txBody>
          <a:bodyPr wrap="square" rtlCol="0">
            <a:spAutoFit/>
          </a:bodyPr>
          <a:lstStyle/>
          <a:p>
            <a:r>
              <a:rPr kumimoji="1" lang="ja-JP" altLang="en-US" sz="2800" b="1" dirty="0"/>
              <a:t>植物、バイオマス資源を新たに原材料にすることで、</a:t>
            </a:r>
            <a:r>
              <a:rPr kumimoji="1" lang="en-US" altLang="ja-JP" sz="2800" b="1" dirty="0"/>
              <a:t>CO2</a:t>
            </a:r>
            <a:r>
              <a:rPr kumimoji="1" lang="ja-JP" altLang="en-US" sz="2800" b="1" dirty="0"/>
              <a:t>排出量を最大</a:t>
            </a:r>
            <a:r>
              <a:rPr kumimoji="1" lang="en-US" altLang="ja-JP" sz="2800" b="1" dirty="0"/>
              <a:t>60</a:t>
            </a:r>
            <a:r>
              <a:rPr kumimoji="1" lang="ja-JP" altLang="en-US" sz="2800" b="1" dirty="0"/>
              <a:t>％削減した</a:t>
            </a:r>
            <a:r>
              <a:rPr lang="ja-JP" altLang="en-US" sz="2800" b="1" dirty="0">
                <a:solidFill>
                  <a:srgbClr val="333333"/>
                </a:solidFill>
                <a:latin typeface="Montserrat" panose="00000500000000000000" pitchFamily="2" charset="0"/>
              </a:rPr>
              <a:t>生分解性樹脂などの製品群</a:t>
            </a:r>
            <a:r>
              <a:rPr kumimoji="1" lang="ja-JP" altLang="en-US" sz="2800" b="1" dirty="0"/>
              <a:t>を開発。プラスチック汚染問題を解決し、脱炭素な社会を目指しています。</a:t>
            </a:r>
          </a:p>
        </p:txBody>
      </p:sp>
      <p:sp>
        <p:nvSpPr>
          <p:cNvPr id="53" name="正方形/長方形 52">
            <a:extLst>
              <a:ext uri="{FF2B5EF4-FFF2-40B4-BE49-F238E27FC236}">
                <a16:creationId xmlns:a16="http://schemas.microsoft.com/office/drawing/2014/main" id="{4C0BF7AA-2167-4541-87A6-607C263639BE}"/>
              </a:ext>
            </a:extLst>
          </p:cNvPr>
          <p:cNvSpPr/>
          <p:nvPr/>
        </p:nvSpPr>
        <p:spPr>
          <a:xfrm>
            <a:off x="231143" y="2467407"/>
            <a:ext cx="1412400" cy="92150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会社名</a:t>
            </a:r>
          </a:p>
        </p:txBody>
      </p:sp>
      <p:sp>
        <p:nvSpPr>
          <p:cNvPr id="54" name="正方形/長方形 53">
            <a:extLst>
              <a:ext uri="{FF2B5EF4-FFF2-40B4-BE49-F238E27FC236}">
                <a16:creationId xmlns:a16="http://schemas.microsoft.com/office/drawing/2014/main" id="{2C934109-4DC7-4C1B-BBE4-2B7B6D93D14B}"/>
              </a:ext>
            </a:extLst>
          </p:cNvPr>
          <p:cNvSpPr/>
          <p:nvPr/>
        </p:nvSpPr>
        <p:spPr>
          <a:xfrm>
            <a:off x="1621017" y="2495659"/>
            <a:ext cx="8909988" cy="856392"/>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5" name="テキスト ボックス 54">
            <a:extLst>
              <a:ext uri="{FF2B5EF4-FFF2-40B4-BE49-F238E27FC236}">
                <a16:creationId xmlns:a16="http://schemas.microsoft.com/office/drawing/2014/main" id="{BA129DB4-7048-4CFE-8CC3-895E3271CC26}"/>
              </a:ext>
            </a:extLst>
          </p:cNvPr>
          <p:cNvSpPr txBox="1"/>
          <p:nvPr/>
        </p:nvSpPr>
        <p:spPr>
          <a:xfrm>
            <a:off x="1653700" y="2558593"/>
            <a:ext cx="8887462" cy="646331"/>
          </a:xfrm>
          <a:prstGeom prst="rect">
            <a:avLst/>
          </a:prstGeom>
          <a:noFill/>
        </p:spPr>
        <p:txBody>
          <a:bodyPr wrap="square" rtlCol="0">
            <a:spAutoFit/>
          </a:bodyPr>
          <a:lstStyle/>
          <a:p>
            <a:pPr algn="ctr"/>
            <a:r>
              <a:rPr kumimoji="1" lang="en-US" altLang="ja-JP" sz="3600" b="1" dirty="0"/>
              <a:t>GS</a:t>
            </a:r>
            <a:r>
              <a:rPr kumimoji="1" lang="ja-JP" altLang="en-US" sz="3600" b="1" dirty="0"/>
              <a:t>アライアンス株式会社</a:t>
            </a:r>
            <a:endParaRPr kumimoji="1" lang="en-US" altLang="ja-JP" sz="3600" b="1" dirty="0"/>
          </a:p>
        </p:txBody>
      </p:sp>
      <p:sp>
        <p:nvSpPr>
          <p:cNvPr id="34" name="正方形/長方形 33">
            <a:extLst>
              <a:ext uri="{FF2B5EF4-FFF2-40B4-BE49-F238E27FC236}">
                <a16:creationId xmlns:a16="http://schemas.microsoft.com/office/drawing/2014/main" id="{2039EEE3-35F8-4B71-8962-E642A02257D2}"/>
              </a:ext>
            </a:extLst>
          </p:cNvPr>
          <p:cNvSpPr/>
          <p:nvPr/>
        </p:nvSpPr>
        <p:spPr>
          <a:xfrm>
            <a:off x="231143" y="3442182"/>
            <a:ext cx="3290858" cy="5847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本社・大阪の拠点</a:t>
            </a:r>
          </a:p>
        </p:txBody>
      </p:sp>
      <p:sp>
        <p:nvSpPr>
          <p:cNvPr id="35" name="正方形/長方形 34">
            <a:extLst>
              <a:ext uri="{FF2B5EF4-FFF2-40B4-BE49-F238E27FC236}">
                <a16:creationId xmlns:a16="http://schemas.microsoft.com/office/drawing/2014/main" id="{163592EF-D567-488F-A146-CD9C2C4AD6C6}"/>
              </a:ext>
            </a:extLst>
          </p:cNvPr>
          <p:cNvSpPr/>
          <p:nvPr/>
        </p:nvSpPr>
        <p:spPr>
          <a:xfrm>
            <a:off x="3522001" y="3477566"/>
            <a:ext cx="7009004" cy="523790"/>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36" name="テキスト ボックス 35">
            <a:extLst>
              <a:ext uri="{FF2B5EF4-FFF2-40B4-BE49-F238E27FC236}">
                <a16:creationId xmlns:a16="http://schemas.microsoft.com/office/drawing/2014/main" id="{C1EC5251-42A1-497F-AA9C-C80FBB0B566E}"/>
              </a:ext>
            </a:extLst>
          </p:cNvPr>
          <p:cNvSpPr txBox="1"/>
          <p:nvPr/>
        </p:nvSpPr>
        <p:spPr>
          <a:xfrm>
            <a:off x="3694072" y="3492842"/>
            <a:ext cx="6997741" cy="461665"/>
          </a:xfrm>
          <a:prstGeom prst="rect">
            <a:avLst/>
          </a:prstGeom>
          <a:noFill/>
        </p:spPr>
        <p:txBody>
          <a:bodyPr wrap="square" rtlCol="0">
            <a:spAutoFit/>
          </a:bodyPr>
          <a:lstStyle/>
          <a:p>
            <a:pPr algn="ctr"/>
            <a:r>
              <a:rPr kumimoji="1" lang="ja-JP" altLang="en-US" sz="2400" b="1" dirty="0"/>
              <a:t>兵庫県川西市</a:t>
            </a:r>
            <a:endParaRPr kumimoji="1" lang="en-US" altLang="ja-JP" sz="2400" b="1" dirty="0"/>
          </a:p>
        </p:txBody>
      </p:sp>
      <p:sp>
        <p:nvSpPr>
          <p:cNvPr id="32" name="正方形/長方形 31">
            <a:extLst>
              <a:ext uri="{FF2B5EF4-FFF2-40B4-BE49-F238E27FC236}">
                <a16:creationId xmlns:a16="http://schemas.microsoft.com/office/drawing/2014/main" id="{35DB722F-FF24-443B-B6AB-FD787D3915D6}"/>
              </a:ext>
            </a:extLst>
          </p:cNvPr>
          <p:cNvSpPr/>
          <p:nvPr/>
        </p:nvSpPr>
        <p:spPr>
          <a:xfrm>
            <a:off x="231142" y="12301835"/>
            <a:ext cx="5732873" cy="52924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期待する技術の活用方法・連携先</a:t>
            </a:r>
          </a:p>
        </p:txBody>
      </p:sp>
      <p:sp>
        <p:nvSpPr>
          <p:cNvPr id="39" name="正方形/長方形 38">
            <a:extLst>
              <a:ext uri="{FF2B5EF4-FFF2-40B4-BE49-F238E27FC236}">
                <a16:creationId xmlns:a16="http://schemas.microsoft.com/office/drawing/2014/main" id="{79ADCB95-D10C-4CAA-8E72-EAD2E2809CC7}"/>
              </a:ext>
            </a:extLst>
          </p:cNvPr>
          <p:cNvSpPr/>
          <p:nvPr/>
        </p:nvSpPr>
        <p:spPr>
          <a:xfrm>
            <a:off x="241299" y="12307041"/>
            <a:ext cx="5722716" cy="2735307"/>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0" name="テキスト ボックス 39">
            <a:extLst>
              <a:ext uri="{FF2B5EF4-FFF2-40B4-BE49-F238E27FC236}">
                <a16:creationId xmlns:a16="http://schemas.microsoft.com/office/drawing/2014/main" id="{0515E507-29CF-46C9-A3F9-2FA025DD86CB}"/>
              </a:ext>
            </a:extLst>
          </p:cNvPr>
          <p:cNvSpPr txBox="1"/>
          <p:nvPr/>
        </p:nvSpPr>
        <p:spPr>
          <a:xfrm>
            <a:off x="6848269" y="14744925"/>
            <a:ext cx="3843544" cy="400110"/>
          </a:xfrm>
          <a:prstGeom prst="rect">
            <a:avLst/>
          </a:prstGeom>
          <a:noFill/>
        </p:spPr>
        <p:txBody>
          <a:bodyPr wrap="square" rtlCol="0">
            <a:spAutoFit/>
          </a:bodyPr>
          <a:lstStyle/>
          <a:p>
            <a:pPr algn="r"/>
            <a:r>
              <a:rPr kumimoji="1" lang="ja-JP" altLang="en-US" sz="2000"/>
              <a:t>令和７年４月２３日</a:t>
            </a:r>
            <a:r>
              <a:rPr kumimoji="1" lang="ja-JP" altLang="en-US" sz="2000" dirty="0"/>
              <a:t>時点</a:t>
            </a:r>
          </a:p>
        </p:txBody>
      </p:sp>
      <p:sp>
        <p:nvSpPr>
          <p:cNvPr id="48" name="正方形/長方形 47">
            <a:extLst>
              <a:ext uri="{FF2B5EF4-FFF2-40B4-BE49-F238E27FC236}">
                <a16:creationId xmlns:a16="http://schemas.microsoft.com/office/drawing/2014/main" id="{317C07BB-3F7F-4F91-9F34-638CB1CB0095}"/>
              </a:ext>
            </a:extLst>
          </p:cNvPr>
          <p:cNvSpPr/>
          <p:nvPr/>
        </p:nvSpPr>
        <p:spPr>
          <a:xfrm>
            <a:off x="6076729" y="12333317"/>
            <a:ext cx="4520286" cy="55972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問い合わせ先</a:t>
            </a:r>
          </a:p>
        </p:txBody>
      </p:sp>
      <p:sp>
        <p:nvSpPr>
          <p:cNvPr id="51" name="正方形/長方形 50">
            <a:extLst>
              <a:ext uri="{FF2B5EF4-FFF2-40B4-BE49-F238E27FC236}">
                <a16:creationId xmlns:a16="http://schemas.microsoft.com/office/drawing/2014/main" id="{E8C738BC-C855-4226-BE06-7A889DD9448B}"/>
              </a:ext>
            </a:extLst>
          </p:cNvPr>
          <p:cNvSpPr/>
          <p:nvPr/>
        </p:nvSpPr>
        <p:spPr>
          <a:xfrm>
            <a:off x="6076729" y="12301835"/>
            <a:ext cx="4502371" cy="2443090"/>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6" name="テキスト ボックス 55">
            <a:extLst>
              <a:ext uri="{FF2B5EF4-FFF2-40B4-BE49-F238E27FC236}">
                <a16:creationId xmlns:a16="http://schemas.microsoft.com/office/drawing/2014/main" id="{9B5C7E81-478E-4B49-AF72-329C887E5BF7}"/>
              </a:ext>
            </a:extLst>
          </p:cNvPr>
          <p:cNvSpPr txBox="1"/>
          <p:nvPr/>
        </p:nvSpPr>
        <p:spPr>
          <a:xfrm>
            <a:off x="241298" y="12832378"/>
            <a:ext cx="5615047" cy="2246769"/>
          </a:xfrm>
          <a:prstGeom prst="rect">
            <a:avLst/>
          </a:prstGeom>
          <a:noFill/>
        </p:spPr>
        <p:txBody>
          <a:bodyPr wrap="square" rtlCol="0">
            <a:spAutoFit/>
          </a:bodyPr>
          <a:lstStyle/>
          <a:p>
            <a:r>
              <a:rPr kumimoji="1" lang="ja-JP" altLang="en-US" sz="2800" b="1" dirty="0"/>
              <a:t>・化学、素材、成型業などの製造業において、原料を石油などの化石燃料から、出来るだけ植物、バイオマス資源由来の製品に置き換える</a:t>
            </a:r>
            <a:endParaRPr kumimoji="1" lang="en-US" altLang="ja-JP" sz="2800" b="1" dirty="0"/>
          </a:p>
        </p:txBody>
      </p:sp>
      <p:sp>
        <p:nvSpPr>
          <p:cNvPr id="57" name="テキスト ボックス 56">
            <a:extLst>
              <a:ext uri="{FF2B5EF4-FFF2-40B4-BE49-F238E27FC236}">
                <a16:creationId xmlns:a16="http://schemas.microsoft.com/office/drawing/2014/main" id="{B94DCDAA-71A5-4A58-B9B5-6BCEB2DA03DD}"/>
              </a:ext>
            </a:extLst>
          </p:cNvPr>
          <p:cNvSpPr txBox="1"/>
          <p:nvPr/>
        </p:nvSpPr>
        <p:spPr>
          <a:xfrm>
            <a:off x="6076729" y="12969964"/>
            <a:ext cx="4125403" cy="1708160"/>
          </a:xfrm>
          <a:prstGeom prst="rect">
            <a:avLst/>
          </a:prstGeom>
          <a:noFill/>
        </p:spPr>
        <p:txBody>
          <a:bodyPr wrap="square" rtlCol="0">
            <a:spAutoFit/>
          </a:bodyPr>
          <a:lstStyle/>
          <a:p>
            <a:r>
              <a:rPr kumimoji="1" lang="ja-JP" altLang="en-US" sz="1500" b="1" dirty="0"/>
              <a:t>大阪府商工労働部成長産業振興室</a:t>
            </a:r>
            <a:endParaRPr kumimoji="1" lang="en-US" altLang="ja-JP" sz="1500" b="1" dirty="0"/>
          </a:p>
          <a:p>
            <a:r>
              <a:rPr kumimoji="1" lang="ja-JP" altLang="en-US" sz="1500" b="1" dirty="0"/>
              <a:t>産業創造課グリーンビジネス</a:t>
            </a:r>
            <a:r>
              <a:rPr kumimoji="1" lang="en-US" altLang="ja-JP" sz="1500" b="1" dirty="0"/>
              <a:t>G</a:t>
            </a:r>
          </a:p>
          <a:p>
            <a:r>
              <a:rPr kumimoji="1" lang="ja-JP" altLang="en-US" sz="1500" b="1" dirty="0"/>
              <a:t>〒</a:t>
            </a:r>
            <a:r>
              <a:rPr kumimoji="1" lang="en-US" altLang="ja-JP" sz="1500" b="1" dirty="0"/>
              <a:t>559-0855 </a:t>
            </a:r>
          </a:p>
          <a:p>
            <a:r>
              <a:rPr kumimoji="1" lang="ja-JP" altLang="en-US" sz="1500" b="1" dirty="0"/>
              <a:t>大阪市住之江区南港北</a:t>
            </a:r>
            <a:r>
              <a:rPr kumimoji="1" lang="en-US" altLang="ja-JP" sz="1500" b="1" dirty="0"/>
              <a:t>1-14-16</a:t>
            </a:r>
          </a:p>
          <a:p>
            <a:r>
              <a:rPr kumimoji="1" lang="ja-JP" altLang="en-US" sz="1500" b="1" dirty="0"/>
              <a:t>大阪府咲洲庁舎</a:t>
            </a:r>
            <a:r>
              <a:rPr kumimoji="1" lang="en-US" altLang="ja-JP" sz="1500" b="1" dirty="0"/>
              <a:t>25</a:t>
            </a:r>
            <a:r>
              <a:rPr kumimoji="1" lang="ja-JP" altLang="en-US" sz="1500" b="1" dirty="0"/>
              <a:t>階</a:t>
            </a:r>
            <a:endParaRPr kumimoji="1" lang="en-US" altLang="ja-JP" sz="1500" b="1" dirty="0"/>
          </a:p>
          <a:p>
            <a:r>
              <a:rPr kumimoji="1" lang="en-US" altLang="ja-JP" sz="1500" b="1" dirty="0"/>
              <a:t>TEL</a:t>
            </a:r>
            <a:r>
              <a:rPr kumimoji="1" lang="ja-JP" altLang="en-US" sz="1500" b="1" dirty="0"/>
              <a:t>：</a:t>
            </a:r>
            <a:r>
              <a:rPr kumimoji="1" lang="en-US" altLang="ja-JP" sz="1500" b="1" dirty="0"/>
              <a:t>06-6210-9484</a:t>
            </a:r>
          </a:p>
          <a:p>
            <a:r>
              <a:rPr kumimoji="1" lang="ja-JP" altLang="en-US" sz="1500" b="1" dirty="0"/>
              <a:t>メールアドレス：</a:t>
            </a:r>
            <a:r>
              <a:rPr kumimoji="1" lang="en-US" altLang="ja-JP" sz="1500" b="1" dirty="0"/>
              <a:t>green@gbox.pref.osaka.lg.jp</a:t>
            </a:r>
            <a:endParaRPr kumimoji="1" lang="ja-JP" altLang="en-US" sz="1500" b="1" dirty="0"/>
          </a:p>
        </p:txBody>
      </p:sp>
      <p:pic>
        <p:nvPicPr>
          <p:cNvPr id="58" name="図 57">
            <a:extLst>
              <a:ext uri="{FF2B5EF4-FFF2-40B4-BE49-F238E27FC236}">
                <a16:creationId xmlns:a16="http://schemas.microsoft.com/office/drawing/2014/main" id="{1CBE5F86-7816-48E8-8BEF-61233B92A7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0367" y="12929318"/>
            <a:ext cx="1470638" cy="1470638"/>
          </a:xfrm>
          <a:prstGeom prst="rect">
            <a:avLst/>
          </a:prstGeom>
        </p:spPr>
      </p:pic>
      <p:sp>
        <p:nvSpPr>
          <p:cNvPr id="7" name="矢印: 下 6">
            <a:extLst>
              <a:ext uri="{FF2B5EF4-FFF2-40B4-BE49-F238E27FC236}">
                <a16:creationId xmlns:a16="http://schemas.microsoft.com/office/drawing/2014/main" id="{66D3082B-E7BD-4183-979C-66FF88D474DE}"/>
              </a:ext>
            </a:extLst>
          </p:cNvPr>
          <p:cNvSpPr/>
          <p:nvPr/>
        </p:nvSpPr>
        <p:spPr>
          <a:xfrm rot="16200000">
            <a:off x="5740226" y="6935076"/>
            <a:ext cx="716034" cy="4837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矢印: 下 49">
            <a:extLst>
              <a:ext uri="{FF2B5EF4-FFF2-40B4-BE49-F238E27FC236}">
                <a16:creationId xmlns:a16="http://schemas.microsoft.com/office/drawing/2014/main" id="{BBF29C8E-BEC8-4893-A3BD-74D2267F7AA3}"/>
              </a:ext>
            </a:extLst>
          </p:cNvPr>
          <p:cNvSpPr/>
          <p:nvPr/>
        </p:nvSpPr>
        <p:spPr>
          <a:xfrm rot="16200000">
            <a:off x="8140548" y="6926536"/>
            <a:ext cx="716034" cy="4837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8EEC8ABE-656F-43FD-B0D4-4BA45372F870}"/>
              </a:ext>
            </a:extLst>
          </p:cNvPr>
          <p:cNvSpPr txBox="1"/>
          <p:nvPr/>
        </p:nvSpPr>
        <p:spPr>
          <a:xfrm>
            <a:off x="6819194" y="7823258"/>
            <a:ext cx="958419" cy="369332"/>
          </a:xfrm>
          <a:prstGeom prst="rect">
            <a:avLst/>
          </a:prstGeom>
          <a:noFill/>
        </p:spPr>
        <p:txBody>
          <a:bodyPr wrap="square" rtlCol="0">
            <a:spAutoFit/>
          </a:bodyPr>
          <a:lstStyle/>
          <a:p>
            <a:r>
              <a:rPr kumimoji="1" lang="ja-JP" altLang="en-US" b="1" dirty="0"/>
              <a:t>押出機</a:t>
            </a:r>
          </a:p>
        </p:txBody>
      </p:sp>
      <p:sp>
        <p:nvSpPr>
          <p:cNvPr id="52" name="テキスト ボックス 51">
            <a:extLst>
              <a:ext uri="{FF2B5EF4-FFF2-40B4-BE49-F238E27FC236}">
                <a16:creationId xmlns:a16="http://schemas.microsoft.com/office/drawing/2014/main" id="{BF6EBB16-872C-4AF3-8A02-F40EAD622307}"/>
              </a:ext>
            </a:extLst>
          </p:cNvPr>
          <p:cNvSpPr txBox="1"/>
          <p:nvPr/>
        </p:nvSpPr>
        <p:spPr>
          <a:xfrm>
            <a:off x="6340141" y="9719563"/>
            <a:ext cx="4174926" cy="230832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r"/>
            <a:r>
              <a:rPr kumimoji="1" lang="ja-JP" altLang="en-US" dirty="0">
                <a:solidFill>
                  <a:schemeClr val="tx1"/>
                </a:solidFill>
              </a:rPr>
              <a:t>生分解性プラスチック、樹脂</a:t>
            </a:r>
            <a:endParaRPr kumimoji="1" lang="en-US" altLang="ja-JP" dirty="0">
              <a:solidFill>
                <a:schemeClr val="tx1"/>
              </a:solidFill>
            </a:endParaRPr>
          </a:p>
          <a:p>
            <a:pPr algn="r"/>
            <a:r>
              <a:rPr kumimoji="1" lang="ja-JP" altLang="en-US" dirty="0">
                <a:solidFill>
                  <a:schemeClr val="tx1"/>
                </a:solidFill>
              </a:rPr>
              <a:t>バイオマスコーティング、塗料</a:t>
            </a:r>
            <a:endParaRPr kumimoji="1" lang="en-US" altLang="ja-JP" dirty="0">
              <a:solidFill>
                <a:schemeClr val="tx1"/>
              </a:solidFill>
            </a:endParaRPr>
          </a:p>
          <a:p>
            <a:pPr algn="r"/>
            <a:r>
              <a:rPr kumimoji="1" lang="en-US" altLang="ja-JP" dirty="0">
                <a:solidFill>
                  <a:schemeClr val="tx1"/>
                </a:solidFill>
              </a:rPr>
              <a:t>3D</a:t>
            </a:r>
            <a:r>
              <a:rPr kumimoji="1" lang="ja-JP" altLang="en-US" dirty="0">
                <a:solidFill>
                  <a:schemeClr val="tx1"/>
                </a:solidFill>
              </a:rPr>
              <a:t>プリンタ用フィラメント、成型品</a:t>
            </a:r>
            <a:endParaRPr kumimoji="1" lang="en-US" altLang="ja-JP" dirty="0">
              <a:solidFill>
                <a:schemeClr val="tx1"/>
              </a:solidFill>
            </a:endParaRPr>
          </a:p>
          <a:p>
            <a:pPr algn="r"/>
            <a:r>
              <a:rPr kumimoji="1" lang="ja-JP" altLang="en-US" dirty="0">
                <a:solidFill>
                  <a:schemeClr val="tx1"/>
                </a:solidFill>
              </a:rPr>
              <a:t>可塑剤、潤滑剤、接着剤</a:t>
            </a:r>
            <a:endParaRPr kumimoji="1" lang="en-US" altLang="ja-JP" dirty="0">
              <a:solidFill>
                <a:schemeClr val="tx1"/>
              </a:solidFill>
            </a:endParaRPr>
          </a:p>
          <a:p>
            <a:pPr algn="r"/>
            <a:r>
              <a:rPr kumimoji="1" lang="ja-JP" altLang="en-US" dirty="0">
                <a:solidFill>
                  <a:schemeClr val="tx1"/>
                </a:solidFill>
              </a:rPr>
              <a:t>セルロースナノファイバー</a:t>
            </a:r>
            <a:endParaRPr kumimoji="1" lang="en-US" altLang="ja-JP" dirty="0">
              <a:solidFill>
                <a:schemeClr val="tx1"/>
              </a:solidFill>
            </a:endParaRPr>
          </a:p>
          <a:p>
            <a:pPr algn="r"/>
            <a:r>
              <a:rPr kumimoji="1" lang="ja-JP" altLang="en-US">
                <a:solidFill>
                  <a:schemeClr val="tx1"/>
                </a:solidFill>
              </a:rPr>
              <a:t>ゴム、洗剤</a:t>
            </a:r>
            <a:r>
              <a:rPr kumimoji="1" lang="ja-JP" altLang="en-US" dirty="0">
                <a:solidFill>
                  <a:schemeClr val="tx1"/>
                </a:solidFill>
              </a:rPr>
              <a:t>　など</a:t>
            </a:r>
            <a:endParaRPr kumimoji="1" lang="en-US" altLang="ja-JP" dirty="0">
              <a:solidFill>
                <a:schemeClr val="tx1"/>
              </a:solidFill>
            </a:endParaRPr>
          </a:p>
          <a:p>
            <a:pPr algn="r"/>
            <a:r>
              <a:rPr kumimoji="1" lang="ja-JP" altLang="en-US" dirty="0">
                <a:solidFill>
                  <a:schemeClr val="tx1"/>
                </a:solidFill>
              </a:rPr>
              <a:t>あらゆる石油由来の化学製品を、植物、バイオマス由来の製品に置き換えます</a:t>
            </a:r>
            <a:endParaRPr kumimoji="1" lang="en-US" altLang="ja-JP" dirty="0">
              <a:solidFill>
                <a:schemeClr val="tx1"/>
              </a:solidFill>
            </a:endParaRPr>
          </a:p>
        </p:txBody>
      </p:sp>
      <p:pic>
        <p:nvPicPr>
          <p:cNvPr id="2" name="図 1"/>
          <p:cNvPicPr>
            <a:picLocks noChangeAspect="1"/>
          </p:cNvPicPr>
          <p:nvPr/>
        </p:nvPicPr>
        <p:blipFill>
          <a:blip r:embed="rId3"/>
          <a:stretch>
            <a:fillRect/>
          </a:stretch>
        </p:blipFill>
        <p:spPr>
          <a:xfrm>
            <a:off x="1384154" y="6093660"/>
            <a:ext cx="2238295" cy="2233077"/>
          </a:xfrm>
          <a:prstGeom prst="rect">
            <a:avLst/>
          </a:prstGeom>
        </p:spPr>
      </p:pic>
      <p:pic>
        <p:nvPicPr>
          <p:cNvPr id="12" name="図 11"/>
          <p:cNvPicPr>
            <a:picLocks noChangeAspect="1"/>
          </p:cNvPicPr>
          <p:nvPr/>
        </p:nvPicPr>
        <p:blipFill>
          <a:blip r:embed="rId4"/>
          <a:stretch>
            <a:fillRect/>
          </a:stretch>
        </p:blipFill>
        <p:spPr>
          <a:xfrm>
            <a:off x="6403813" y="6515436"/>
            <a:ext cx="1789182" cy="1270319"/>
          </a:xfrm>
          <a:prstGeom prst="rect">
            <a:avLst/>
          </a:prstGeom>
        </p:spPr>
      </p:pic>
      <p:pic>
        <p:nvPicPr>
          <p:cNvPr id="13" name="図 12"/>
          <p:cNvPicPr>
            <a:picLocks noChangeAspect="1"/>
          </p:cNvPicPr>
          <p:nvPr/>
        </p:nvPicPr>
        <p:blipFill>
          <a:blip r:embed="rId5"/>
          <a:stretch>
            <a:fillRect/>
          </a:stretch>
        </p:blipFill>
        <p:spPr>
          <a:xfrm>
            <a:off x="3728287" y="6549902"/>
            <a:ext cx="2046313" cy="1237305"/>
          </a:xfrm>
          <a:prstGeom prst="rect">
            <a:avLst/>
          </a:prstGeom>
        </p:spPr>
      </p:pic>
      <p:pic>
        <p:nvPicPr>
          <p:cNvPr id="14" name="図 13"/>
          <p:cNvPicPr>
            <a:picLocks noChangeAspect="1"/>
          </p:cNvPicPr>
          <p:nvPr/>
        </p:nvPicPr>
        <p:blipFill>
          <a:blip r:embed="rId6"/>
          <a:stretch>
            <a:fillRect/>
          </a:stretch>
        </p:blipFill>
        <p:spPr>
          <a:xfrm>
            <a:off x="8822208" y="6501133"/>
            <a:ext cx="1716908" cy="1284622"/>
          </a:xfrm>
          <a:prstGeom prst="rect">
            <a:avLst/>
          </a:prstGeom>
        </p:spPr>
      </p:pic>
      <p:sp>
        <p:nvSpPr>
          <p:cNvPr id="38" name="矢印: 下 49">
            <a:extLst>
              <a:ext uri="{FF2B5EF4-FFF2-40B4-BE49-F238E27FC236}">
                <a16:creationId xmlns:a16="http://schemas.microsoft.com/office/drawing/2014/main" id="{BBF29C8E-BEC8-4893-A3BD-74D2267F7AA3}"/>
              </a:ext>
            </a:extLst>
          </p:cNvPr>
          <p:cNvSpPr/>
          <p:nvPr/>
        </p:nvSpPr>
        <p:spPr>
          <a:xfrm rot="16200000">
            <a:off x="6408767" y="8505362"/>
            <a:ext cx="716034" cy="4837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1297738" y="8295711"/>
            <a:ext cx="2396334" cy="646331"/>
          </a:xfrm>
          <a:prstGeom prst="rect">
            <a:avLst/>
          </a:prstGeom>
          <a:noFill/>
        </p:spPr>
        <p:txBody>
          <a:bodyPr wrap="square" rtlCol="0">
            <a:spAutoFit/>
          </a:bodyPr>
          <a:lstStyle/>
          <a:p>
            <a:pPr algn="ctr"/>
            <a:r>
              <a:rPr kumimoji="1" lang="en-US" altLang="ja-JP" b="1" dirty="0"/>
              <a:t>100%</a:t>
            </a:r>
            <a:r>
              <a:rPr kumimoji="1" lang="ja-JP" altLang="en-US" b="1" dirty="0"/>
              <a:t>植物バイオマス</a:t>
            </a:r>
            <a:endParaRPr kumimoji="1" lang="en-US" altLang="ja-JP" b="1" dirty="0"/>
          </a:p>
          <a:p>
            <a:pPr algn="ctr"/>
            <a:r>
              <a:rPr kumimoji="1" lang="ja-JP" altLang="en-US" b="1" dirty="0"/>
              <a:t>成分のボトル</a:t>
            </a:r>
          </a:p>
        </p:txBody>
      </p:sp>
      <p:sp>
        <p:nvSpPr>
          <p:cNvPr id="41" name="テキスト ボックス 40"/>
          <p:cNvSpPr txBox="1"/>
          <p:nvPr/>
        </p:nvSpPr>
        <p:spPr>
          <a:xfrm>
            <a:off x="3854171" y="7849273"/>
            <a:ext cx="1902452" cy="369332"/>
          </a:xfrm>
          <a:prstGeom prst="rect">
            <a:avLst/>
          </a:prstGeom>
          <a:noFill/>
        </p:spPr>
        <p:txBody>
          <a:bodyPr wrap="square" rtlCol="0">
            <a:spAutoFit/>
          </a:bodyPr>
          <a:lstStyle/>
          <a:p>
            <a:pPr algn="ctr"/>
            <a:r>
              <a:rPr kumimoji="1" lang="ja-JP" altLang="en-US" b="1" dirty="0"/>
              <a:t>バイオマス資源</a:t>
            </a:r>
          </a:p>
        </p:txBody>
      </p:sp>
      <p:sp>
        <p:nvSpPr>
          <p:cNvPr id="44" name="テキスト ボックス 43">
            <a:extLst>
              <a:ext uri="{FF2B5EF4-FFF2-40B4-BE49-F238E27FC236}">
                <a16:creationId xmlns:a16="http://schemas.microsoft.com/office/drawing/2014/main" id="{8EEC8ABE-656F-43FD-B0D4-4BA45372F870}"/>
              </a:ext>
            </a:extLst>
          </p:cNvPr>
          <p:cNvSpPr txBox="1"/>
          <p:nvPr/>
        </p:nvSpPr>
        <p:spPr>
          <a:xfrm>
            <a:off x="8884498" y="7823258"/>
            <a:ext cx="1592327" cy="369332"/>
          </a:xfrm>
          <a:prstGeom prst="rect">
            <a:avLst/>
          </a:prstGeom>
          <a:noFill/>
        </p:spPr>
        <p:txBody>
          <a:bodyPr wrap="square" rtlCol="0">
            <a:spAutoFit/>
          </a:bodyPr>
          <a:lstStyle/>
          <a:p>
            <a:r>
              <a:rPr kumimoji="1" lang="ja-JP" altLang="en-US" b="1" dirty="0"/>
              <a:t>樹脂ペレット</a:t>
            </a:r>
          </a:p>
        </p:txBody>
      </p:sp>
      <p:pic>
        <p:nvPicPr>
          <p:cNvPr id="16" name="図 15"/>
          <p:cNvPicPr>
            <a:picLocks noChangeAspect="1"/>
          </p:cNvPicPr>
          <p:nvPr/>
        </p:nvPicPr>
        <p:blipFill>
          <a:blip r:embed="rId7"/>
          <a:stretch>
            <a:fillRect/>
          </a:stretch>
        </p:blipFill>
        <p:spPr>
          <a:xfrm>
            <a:off x="7077415" y="8162003"/>
            <a:ext cx="1497011" cy="1353170"/>
          </a:xfrm>
          <a:prstGeom prst="rect">
            <a:avLst/>
          </a:prstGeom>
        </p:spPr>
      </p:pic>
      <p:sp>
        <p:nvSpPr>
          <p:cNvPr id="59" name="テキスト ボックス 58">
            <a:extLst>
              <a:ext uri="{FF2B5EF4-FFF2-40B4-BE49-F238E27FC236}">
                <a16:creationId xmlns:a16="http://schemas.microsoft.com/office/drawing/2014/main" id="{8EEC8ABE-656F-43FD-B0D4-4BA45372F870}"/>
              </a:ext>
            </a:extLst>
          </p:cNvPr>
          <p:cNvSpPr txBox="1"/>
          <p:nvPr/>
        </p:nvSpPr>
        <p:spPr>
          <a:xfrm>
            <a:off x="8526505" y="8261177"/>
            <a:ext cx="2087446" cy="923330"/>
          </a:xfrm>
          <a:prstGeom prst="rect">
            <a:avLst/>
          </a:prstGeom>
          <a:noFill/>
        </p:spPr>
        <p:txBody>
          <a:bodyPr wrap="square" rtlCol="0">
            <a:spAutoFit/>
          </a:bodyPr>
          <a:lstStyle/>
          <a:p>
            <a:r>
              <a:rPr kumimoji="1" lang="ja-JP" altLang="en-US" b="1" dirty="0"/>
              <a:t>射出成型など各種成形品</a:t>
            </a:r>
            <a:endParaRPr kumimoji="1" lang="en-US" altLang="ja-JP" b="1" dirty="0"/>
          </a:p>
          <a:p>
            <a:r>
              <a:rPr kumimoji="1" lang="en-US" altLang="ja-JP" b="1" dirty="0"/>
              <a:t>3D</a:t>
            </a:r>
            <a:r>
              <a:rPr kumimoji="1" lang="ja-JP" altLang="en-US" b="1" dirty="0"/>
              <a:t>プリンタ成形品</a:t>
            </a:r>
          </a:p>
        </p:txBody>
      </p:sp>
    </p:spTree>
    <p:extLst>
      <p:ext uri="{BB962C8B-B14F-4D97-AF65-F5344CB8AC3E}">
        <p14:creationId xmlns:p14="http://schemas.microsoft.com/office/powerpoint/2010/main" val="964594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EE44540-90EF-458D-BA84-DE2A6C49202B}"/>
              </a:ext>
            </a:extLst>
          </p:cNvPr>
          <p:cNvSpPr txBox="1"/>
          <p:nvPr/>
        </p:nvSpPr>
        <p:spPr>
          <a:xfrm>
            <a:off x="125127" y="77002"/>
            <a:ext cx="9719264" cy="461665"/>
          </a:xfrm>
          <a:prstGeom prst="rect">
            <a:avLst/>
          </a:prstGeom>
          <a:noFill/>
        </p:spPr>
        <p:txBody>
          <a:bodyPr wrap="square" rtlCol="0">
            <a:spAutoFit/>
          </a:bodyPr>
          <a:lstStyle/>
          <a:p>
            <a:r>
              <a:rPr kumimoji="1" lang="ja-JP" altLang="en-US" sz="2400" dirty="0"/>
              <a:t>おおさかカーボンニュートラルビジネスネットワーク会員企業</a:t>
            </a:r>
          </a:p>
        </p:txBody>
      </p:sp>
      <p:sp>
        <p:nvSpPr>
          <p:cNvPr id="5" name="正方形/長方形 4">
            <a:extLst>
              <a:ext uri="{FF2B5EF4-FFF2-40B4-BE49-F238E27FC236}">
                <a16:creationId xmlns:a16="http://schemas.microsoft.com/office/drawing/2014/main" id="{A115B290-6D51-40E9-9512-39B20C627EA0}"/>
              </a:ext>
            </a:extLst>
          </p:cNvPr>
          <p:cNvSpPr/>
          <p:nvPr/>
        </p:nvSpPr>
        <p:spPr>
          <a:xfrm>
            <a:off x="241300" y="601133"/>
            <a:ext cx="1412400" cy="178215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リサイ</a:t>
            </a:r>
            <a:endParaRPr kumimoji="1" lang="en-US" altLang="ja-JP" sz="2800" b="1" dirty="0"/>
          </a:p>
          <a:p>
            <a:pPr algn="ctr"/>
            <a:r>
              <a:rPr kumimoji="1" lang="ja-JP" altLang="en-US" sz="2800" b="1" dirty="0"/>
              <a:t>クル</a:t>
            </a:r>
          </a:p>
        </p:txBody>
      </p:sp>
      <p:sp>
        <p:nvSpPr>
          <p:cNvPr id="6" name="テキスト ボックス 5">
            <a:extLst>
              <a:ext uri="{FF2B5EF4-FFF2-40B4-BE49-F238E27FC236}">
                <a16:creationId xmlns:a16="http://schemas.microsoft.com/office/drawing/2014/main" id="{8063834D-B00F-43C8-985D-1A1C2D0BFB8E}"/>
              </a:ext>
            </a:extLst>
          </p:cNvPr>
          <p:cNvSpPr txBox="1"/>
          <p:nvPr/>
        </p:nvSpPr>
        <p:spPr>
          <a:xfrm>
            <a:off x="1587659" y="781721"/>
            <a:ext cx="8975043" cy="1446550"/>
          </a:xfrm>
          <a:prstGeom prst="rect">
            <a:avLst/>
          </a:prstGeom>
          <a:noFill/>
        </p:spPr>
        <p:txBody>
          <a:bodyPr wrap="square" rtlCol="0">
            <a:spAutoFit/>
          </a:bodyPr>
          <a:lstStyle/>
          <a:p>
            <a:pPr algn="ctr"/>
            <a:r>
              <a:rPr kumimoji="1" lang="ja-JP" altLang="en-US" sz="4400" b="1" dirty="0">
                <a:latin typeface="Meiryo UI" panose="020B0604030504040204" pitchFamily="50" charset="-128"/>
                <a:ea typeface="Meiryo UI" panose="020B0604030504040204" pitchFamily="50" charset="-128"/>
              </a:rPr>
              <a:t>有機廃棄物を原材料に作る量子ドット系の肥料、農薬、抗菌剤、忌避剤</a:t>
            </a:r>
          </a:p>
        </p:txBody>
      </p:sp>
      <p:sp>
        <p:nvSpPr>
          <p:cNvPr id="8" name="正方形/長方形 7">
            <a:extLst>
              <a:ext uri="{FF2B5EF4-FFF2-40B4-BE49-F238E27FC236}">
                <a16:creationId xmlns:a16="http://schemas.microsoft.com/office/drawing/2014/main" id="{DF636FCA-5910-4E7F-BED1-902ED327F9CC}"/>
              </a:ext>
            </a:extLst>
          </p:cNvPr>
          <p:cNvSpPr/>
          <p:nvPr/>
        </p:nvSpPr>
        <p:spPr>
          <a:xfrm>
            <a:off x="260273" y="4126596"/>
            <a:ext cx="1066800" cy="180727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a:t>
            </a:r>
            <a:endParaRPr kumimoji="1" lang="en-US" altLang="ja-JP" sz="2400" b="1" dirty="0"/>
          </a:p>
          <a:p>
            <a:pPr algn="ctr"/>
            <a:r>
              <a:rPr kumimoji="1" lang="ja-JP" altLang="en-US" sz="2400" b="1" dirty="0"/>
              <a:t>紹介</a:t>
            </a:r>
          </a:p>
        </p:txBody>
      </p:sp>
      <p:sp>
        <p:nvSpPr>
          <p:cNvPr id="9" name="正方形/長方形 8">
            <a:extLst>
              <a:ext uri="{FF2B5EF4-FFF2-40B4-BE49-F238E27FC236}">
                <a16:creationId xmlns:a16="http://schemas.microsoft.com/office/drawing/2014/main" id="{D365A124-1A3E-40E1-BF72-B2E415DBDBB7}"/>
              </a:ext>
            </a:extLst>
          </p:cNvPr>
          <p:cNvSpPr/>
          <p:nvPr/>
        </p:nvSpPr>
        <p:spPr>
          <a:xfrm>
            <a:off x="241300" y="4100994"/>
            <a:ext cx="10337800" cy="1832877"/>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10" name="正方形/長方形 9">
            <a:extLst>
              <a:ext uri="{FF2B5EF4-FFF2-40B4-BE49-F238E27FC236}">
                <a16:creationId xmlns:a16="http://schemas.microsoft.com/office/drawing/2014/main" id="{B27461AB-D926-48BE-91A7-118A36BD532B}"/>
              </a:ext>
            </a:extLst>
          </p:cNvPr>
          <p:cNvSpPr/>
          <p:nvPr/>
        </p:nvSpPr>
        <p:spPr>
          <a:xfrm>
            <a:off x="1621017" y="635620"/>
            <a:ext cx="8909989" cy="1717288"/>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20" name="テキスト ボックス 19">
            <a:extLst>
              <a:ext uri="{FF2B5EF4-FFF2-40B4-BE49-F238E27FC236}">
                <a16:creationId xmlns:a16="http://schemas.microsoft.com/office/drawing/2014/main" id="{D97FC27A-9BEF-4B35-A57D-7C75726647C4}"/>
              </a:ext>
            </a:extLst>
          </p:cNvPr>
          <p:cNvSpPr txBox="1"/>
          <p:nvPr/>
        </p:nvSpPr>
        <p:spPr>
          <a:xfrm>
            <a:off x="1289784" y="4213825"/>
            <a:ext cx="9387678" cy="1938992"/>
          </a:xfrm>
          <a:prstGeom prst="rect">
            <a:avLst/>
          </a:prstGeom>
          <a:noFill/>
        </p:spPr>
        <p:txBody>
          <a:bodyPr wrap="square" rtlCol="0">
            <a:spAutoFit/>
          </a:bodyPr>
          <a:lstStyle/>
          <a:p>
            <a:r>
              <a:rPr kumimoji="1" lang="en-US" altLang="ja-JP" sz="2400" b="1" dirty="0"/>
              <a:t>GS</a:t>
            </a:r>
            <a:r>
              <a:rPr kumimoji="1" lang="ja-JP" altLang="en-US" sz="2400" b="1" dirty="0"/>
              <a:t>アライアンス株式会社は</a:t>
            </a:r>
            <a:r>
              <a:rPr kumimoji="1" lang="en-US" altLang="ja-JP" sz="2400" b="1" dirty="0"/>
              <a:t>1938</a:t>
            </a:r>
            <a:r>
              <a:rPr kumimoji="1" lang="ja-JP" altLang="en-US" sz="2400" b="1" dirty="0"/>
              <a:t>年の創業以来、色材事業を軸に様々な機能性材料を製造してきました。近年は量子ドットなどの最先端材料の研究開発も行っており、量子ドットを有機廃棄物から作り、肥料、農薬、抗菌剤、忌避剤に応用できる発見をしました。</a:t>
            </a:r>
          </a:p>
          <a:p>
            <a:endParaRPr kumimoji="1" lang="en-US" altLang="ja-JP" sz="2400" b="1" dirty="0"/>
          </a:p>
        </p:txBody>
      </p:sp>
      <p:sp>
        <p:nvSpPr>
          <p:cNvPr id="42" name="正方形/長方形 41">
            <a:extLst>
              <a:ext uri="{FF2B5EF4-FFF2-40B4-BE49-F238E27FC236}">
                <a16:creationId xmlns:a16="http://schemas.microsoft.com/office/drawing/2014/main" id="{A459186A-78F0-4F10-8F81-744BCCAA2BB4}"/>
              </a:ext>
            </a:extLst>
          </p:cNvPr>
          <p:cNvSpPr/>
          <p:nvPr/>
        </p:nvSpPr>
        <p:spPr>
          <a:xfrm>
            <a:off x="241299" y="6067331"/>
            <a:ext cx="1085773" cy="612575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技術</a:t>
            </a:r>
            <a:endParaRPr kumimoji="1" lang="en-US" altLang="ja-JP" sz="2400" b="1" dirty="0"/>
          </a:p>
          <a:p>
            <a:pPr algn="ctr"/>
            <a:r>
              <a:rPr kumimoji="1" lang="ja-JP" altLang="en-US" sz="2400" b="1" dirty="0"/>
              <a:t>詳細</a:t>
            </a:r>
          </a:p>
        </p:txBody>
      </p:sp>
      <p:sp>
        <p:nvSpPr>
          <p:cNvPr id="43" name="正方形/長方形 42">
            <a:extLst>
              <a:ext uri="{FF2B5EF4-FFF2-40B4-BE49-F238E27FC236}">
                <a16:creationId xmlns:a16="http://schemas.microsoft.com/office/drawing/2014/main" id="{9279C9B2-87B9-4ADB-A815-A22ECABFDB52}"/>
              </a:ext>
            </a:extLst>
          </p:cNvPr>
          <p:cNvSpPr/>
          <p:nvPr/>
        </p:nvSpPr>
        <p:spPr>
          <a:xfrm>
            <a:off x="241300" y="6041730"/>
            <a:ext cx="10337800" cy="6152658"/>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7" name="テキスト ボックス 46">
            <a:extLst>
              <a:ext uri="{FF2B5EF4-FFF2-40B4-BE49-F238E27FC236}">
                <a16:creationId xmlns:a16="http://schemas.microsoft.com/office/drawing/2014/main" id="{58ADCD66-071B-4168-8336-81C001AD3B40}"/>
              </a:ext>
            </a:extLst>
          </p:cNvPr>
          <p:cNvSpPr txBox="1"/>
          <p:nvPr/>
        </p:nvSpPr>
        <p:spPr>
          <a:xfrm>
            <a:off x="1357942" y="8138023"/>
            <a:ext cx="5458875" cy="3970318"/>
          </a:xfrm>
          <a:prstGeom prst="rect">
            <a:avLst/>
          </a:prstGeom>
          <a:noFill/>
        </p:spPr>
        <p:txBody>
          <a:bodyPr wrap="square" rtlCol="0">
            <a:spAutoFit/>
          </a:bodyPr>
          <a:lstStyle/>
          <a:p>
            <a:r>
              <a:rPr kumimoji="1" lang="ja-JP" altLang="en-US" sz="2800" b="1" dirty="0"/>
              <a:t>廃木材、廃紙、廃海藻、廃食品、農業残差、畜産残渣、下水汚泥などの種々の有機廃棄物を原料にして、量子ドットを合成製造し、石油由来ではない</a:t>
            </a:r>
            <a:r>
              <a:rPr kumimoji="1" lang="en-US" altLang="ja-JP" sz="2800" b="1" dirty="0"/>
              <a:t>CO</a:t>
            </a:r>
            <a:r>
              <a:rPr kumimoji="1" lang="en-US" altLang="ja-JP" sz="2800" b="1" baseline="-25000" dirty="0"/>
              <a:t>2</a:t>
            </a:r>
            <a:r>
              <a:rPr kumimoji="1" lang="ja-JP" altLang="en-US" sz="2800" b="1" dirty="0"/>
              <a:t>排出量を削減した肥料、農薬、抗菌剤、忌避剤を開発。有機廃棄物をリサイクルして最先端の環境、人に優しい製品に変えます。</a:t>
            </a:r>
          </a:p>
        </p:txBody>
      </p:sp>
      <p:sp>
        <p:nvSpPr>
          <p:cNvPr id="53" name="正方形/長方形 52">
            <a:extLst>
              <a:ext uri="{FF2B5EF4-FFF2-40B4-BE49-F238E27FC236}">
                <a16:creationId xmlns:a16="http://schemas.microsoft.com/office/drawing/2014/main" id="{4C0BF7AA-2167-4541-87A6-607C263639BE}"/>
              </a:ext>
            </a:extLst>
          </p:cNvPr>
          <p:cNvSpPr/>
          <p:nvPr/>
        </p:nvSpPr>
        <p:spPr>
          <a:xfrm>
            <a:off x="231143" y="2467407"/>
            <a:ext cx="1412400" cy="92150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会社名</a:t>
            </a:r>
          </a:p>
        </p:txBody>
      </p:sp>
      <p:sp>
        <p:nvSpPr>
          <p:cNvPr id="54" name="正方形/長方形 53">
            <a:extLst>
              <a:ext uri="{FF2B5EF4-FFF2-40B4-BE49-F238E27FC236}">
                <a16:creationId xmlns:a16="http://schemas.microsoft.com/office/drawing/2014/main" id="{2C934109-4DC7-4C1B-BBE4-2B7B6D93D14B}"/>
              </a:ext>
            </a:extLst>
          </p:cNvPr>
          <p:cNvSpPr/>
          <p:nvPr/>
        </p:nvSpPr>
        <p:spPr>
          <a:xfrm>
            <a:off x="1621017" y="2495659"/>
            <a:ext cx="8909988" cy="856392"/>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5" name="テキスト ボックス 54">
            <a:extLst>
              <a:ext uri="{FF2B5EF4-FFF2-40B4-BE49-F238E27FC236}">
                <a16:creationId xmlns:a16="http://schemas.microsoft.com/office/drawing/2014/main" id="{BA129DB4-7048-4CFE-8CC3-895E3271CC26}"/>
              </a:ext>
            </a:extLst>
          </p:cNvPr>
          <p:cNvSpPr txBox="1"/>
          <p:nvPr/>
        </p:nvSpPr>
        <p:spPr>
          <a:xfrm>
            <a:off x="1520284" y="2615772"/>
            <a:ext cx="8887462" cy="646331"/>
          </a:xfrm>
          <a:prstGeom prst="rect">
            <a:avLst/>
          </a:prstGeom>
          <a:noFill/>
        </p:spPr>
        <p:txBody>
          <a:bodyPr wrap="square" rtlCol="0">
            <a:spAutoFit/>
          </a:bodyPr>
          <a:lstStyle/>
          <a:p>
            <a:pPr algn="ctr"/>
            <a:r>
              <a:rPr kumimoji="1" lang="en-US" altLang="ja-JP" sz="3600" b="1" dirty="0"/>
              <a:t>GS</a:t>
            </a:r>
            <a:r>
              <a:rPr kumimoji="1" lang="ja-JP" altLang="en-US" sz="3600" b="1" dirty="0"/>
              <a:t>アライアンス株式会社</a:t>
            </a:r>
            <a:endParaRPr kumimoji="1" lang="en-US" altLang="ja-JP" sz="3600" b="1" dirty="0"/>
          </a:p>
        </p:txBody>
      </p:sp>
      <p:sp>
        <p:nvSpPr>
          <p:cNvPr id="34" name="正方形/長方形 33">
            <a:extLst>
              <a:ext uri="{FF2B5EF4-FFF2-40B4-BE49-F238E27FC236}">
                <a16:creationId xmlns:a16="http://schemas.microsoft.com/office/drawing/2014/main" id="{2039EEE3-35F8-4B71-8962-E642A02257D2}"/>
              </a:ext>
            </a:extLst>
          </p:cNvPr>
          <p:cNvSpPr/>
          <p:nvPr/>
        </p:nvSpPr>
        <p:spPr>
          <a:xfrm>
            <a:off x="231143" y="3442182"/>
            <a:ext cx="3290858" cy="5847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本社・大阪の拠点</a:t>
            </a:r>
          </a:p>
        </p:txBody>
      </p:sp>
      <p:sp>
        <p:nvSpPr>
          <p:cNvPr id="35" name="正方形/長方形 34">
            <a:extLst>
              <a:ext uri="{FF2B5EF4-FFF2-40B4-BE49-F238E27FC236}">
                <a16:creationId xmlns:a16="http://schemas.microsoft.com/office/drawing/2014/main" id="{163592EF-D567-488F-A146-CD9C2C4AD6C6}"/>
              </a:ext>
            </a:extLst>
          </p:cNvPr>
          <p:cNvSpPr/>
          <p:nvPr/>
        </p:nvSpPr>
        <p:spPr>
          <a:xfrm>
            <a:off x="3522001" y="3477566"/>
            <a:ext cx="7009004" cy="523790"/>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36" name="テキスト ボックス 35">
            <a:extLst>
              <a:ext uri="{FF2B5EF4-FFF2-40B4-BE49-F238E27FC236}">
                <a16:creationId xmlns:a16="http://schemas.microsoft.com/office/drawing/2014/main" id="{C1EC5251-42A1-497F-AA9C-C80FBB0B566E}"/>
              </a:ext>
            </a:extLst>
          </p:cNvPr>
          <p:cNvSpPr txBox="1"/>
          <p:nvPr/>
        </p:nvSpPr>
        <p:spPr>
          <a:xfrm>
            <a:off x="4754578" y="3550815"/>
            <a:ext cx="3698130" cy="461665"/>
          </a:xfrm>
          <a:prstGeom prst="rect">
            <a:avLst/>
          </a:prstGeom>
          <a:noFill/>
        </p:spPr>
        <p:txBody>
          <a:bodyPr wrap="square" rtlCol="0">
            <a:spAutoFit/>
          </a:bodyPr>
          <a:lstStyle/>
          <a:p>
            <a:pPr algn="ctr"/>
            <a:r>
              <a:rPr kumimoji="1" lang="ja-JP" altLang="en-US" sz="2400" b="1" dirty="0"/>
              <a:t>兵庫県川西市</a:t>
            </a:r>
            <a:endParaRPr kumimoji="1" lang="en-US" altLang="ja-JP" sz="2400" b="1" dirty="0"/>
          </a:p>
        </p:txBody>
      </p:sp>
      <p:sp>
        <p:nvSpPr>
          <p:cNvPr id="32" name="正方形/長方形 31">
            <a:extLst>
              <a:ext uri="{FF2B5EF4-FFF2-40B4-BE49-F238E27FC236}">
                <a16:creationId xmlns:a16="http://schemas.microsoft.com/office/drawing/2014/main" id="{35DB722F-FF24-443B-B6AB-FD787D3915D6}"/>
              </a:ext>
            </a:extLst>
          </p:cNvPr>
          <p:cNvSpPr/>
          <p:nvPr/>
        </p:nvSpPr>
        <p:spPr>
          <a:xfrm>
            <a:off x="231142" y="12301835"/>
            <a:ext cx="5732873" cy="52924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期待する技術の活用方法・連携先</a:t>
            </a:r>
          </a:p>
        </p:txBody>
      </p:sp>
      <p:sp>
        <p:nvSpPr>
          <p:cNvPr id="39" name="正方形/長方形 38">
            <a:extLst>
              <a:ext uri="{FF2B5EF4-FFF2-40B4-BE49-F238E27FC236}">
                <a16:creationId xmlns:a16="http://schemas.microsoft.com/office/drawing/2014/main" id="{79ADCB95-D10C-4CAA-8E72-EAD2E2809CC7}"/>
              </a:ext>
            </a:extLst>
          </p:cNvPr>
          <p:cNvSpPr/>
          <p:nvPr/>
        </p:nvSpPr>
        <p:spPr>
          <a:xfrm>
            <a:off x="241299" y="12307041"/>
            <a:ext cx="5722716" cy="2735307"/>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0" name="テキスト ボックス 39">
            <a:extLst>
              <a:ext uri="{FF2B5EF4-FFF2-40B4-BE49-F238E27FC236}">
                <a16:creationId xmlns:a16="http://schemas.microsoft.com/office/drawing/2014/main" id="{0515E507-29CF-46C9-A3F9-2FA025DD86CB}"/>
              </a:ext>
            </a:extLst>
          </p:cNvPr>
          <p:cNvSpPr txBox="1"/>
          <p:nvPr/>
        </p:nvSpPr>
        <p:spPr>
          <a:xfrm>
            <a:off x="6848269" y="14744925"/>
            <a:ext cx="3843544" cy="400110"/>
          </a:xfrm>
          <a:prstGeom prst="rect">
            <a:avLst/>
          </a:prstGeom>
          <a:noFill/>
        </p:spPr>
        <p:txBody>
          <a:bodyPr wrap="square" rtlCol="0">
            <a:spAutoFit/>
          </a:bodyPr>
          <a:lstStyle/>
          <a:p>
            <a:pPr algn="r"/>
            <a:r>
              <a:rPr kumimoji="1" lang="ja-JP" altLang="en-US" sz="2000"/>
              <a:t>令和７年７月１７日</a:t>
            </a:r>
            <a:r>
              <a:rPr kumimoji="1" lang="ja-JP" altLang="en-US" sz="2000" dirty="0"/>
              <a:t>時点</a:t>
            </a:r>
          </a:p>
        </p:txBody>
      </p:sp>
      <p:sp>
        <p:nvSpPr>
          <p:cNvPr id="48" name="正方形/長方形 47">
            <a:extLst>
              <a:ext uri="{FF2B5EF4-FFF2-40B4-BE49-F238E27FC236}">
                <a16:creationId xmlns:a16="http://schemas.microsoft.com/office/drawing/2014/main" id="{317C07BB-3F7F-4F91-9F34-638CB1CB0095}"/>
              </a:ext>
            </a:extLst>
          </p:cNvPr>
          <p:cNvSpPr/>
          <p:nvPr/>
        </p:nvSpPr>
        <p:spPr>
          <a:xfrm>
            <a:off x="6076729" y="12333317"/>
            <a:ext cx="4520286" cy="55972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問い合わせ先</a:t>
            </a:r>
          </a:p>
        </p:txBody>
      </p:sp>
      <p:sp>
        <p:nvSpPr>
          <p:cNvPr id="51" name="正方形/長方形 50">
            <a:extLst>
              <a:ext uri="{FF2B5EF4-FFF2-40B4-BE49-F238E27FC236}">
                <a16:creationId xmlns:a16="http://schemas.microsoft.com/office/drawing/2014/main" id="{E8C738BC-C855-4226-BE06-7A889DD9448B}"/>
              </a:ext>
            </a:extLst>
          </p:cNvPr>
          <p:cNvSpPr/>
          <p:nvPr/>
        </p:nvSpPr>
        <p:spPr>
          <a:xfrm>
            <a:off x="6076729" y="12301835"/>
            <a:ext cx="4502371" cy="2443090"/>
          </a:xfrm>
          <a:prstGeom prst="rect">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6" name="テキスト ボックス 55">
            <a:extLst>
              <a:ext uri="{FF2B5EF4-FFF2-40B4-BE49-F238E27FC236}">
                <a16:creationId xmlns:a16="http://schemas.microsoft.com/office/drawing/2014/main" id="{9B5C7E81-478E-4B49-AF72-329C887E5BF7}"/>
              </a:ext>
            </a:extLst>
          </p:cNvPr>
          <p:cNvSpPr txBox="1"/>
          <p:nvPr/>
        </p:nvSpPr>
        <p:spPr>
          <a:xfrm>
            <a:off x="260273" y="12939468"/>
            <a:ext cx="5535033" cy="1815882"/>
          </a:xfrm>
          <a:prstGeom prst="rect">
            <a:avLst/>
          </a:prstGeom>
          <a:noFill/>
        </p:spPr>
        <p:txBody>
          <a:bodyPr wrap="square" rtlCol="0">
            <a:spAutoFit/>
          </a:bodyPr>
          <a:lstStyle/>
          <a:p>
            <a:r>
              <a:rPr kumimoji="1" lang="ja-JP" altLang="en-US" sz="2800" b="1" dirty="0"/>
              <a:t>農業、食品分野などの産業において、環境、人に優しい、革新的な天然由来の肥料、農薬、抗菌剤、忌避剤として応用が期待できます。</a:t>
            </a:r>
            <a:endParaRPr kumimoji="1" lang="en-US" altLang="ja-JP" sz="2800" b="1" dirty="0"/>
          </a:p>
        </p:txBody>
      </p:sp>
      <p:sp>
        <p:nvSpPr>
          <p:cNvPr id="57" name="テキスト ボックス 56">
            <a:extLst>
              <a:ext uri="{FF2B5EF4-FFF2-40B4-BE49-F238E27FC236}">
                <a16:creationId xmlns:a16="http://schemas.microsoft.com/office/drawing/2014/main" id="{B94DCDAA-71A5-4A58-B9B5-6BCEB2DA03DD}"/>
              </a:ext>
            </a:extLst>
          </p:cNvPr>
          <p:cNvSpPr txBox="1"/>
          <p:nvPr/>
        </p:nvSpPr>
        <p:spPr>
          <a:xfrm>
            <a:off x="6076729" y="12969964"/>
            <a:ext cx="4125403" cy="1708160"/>
          </a:xfrm>
          <a:prstGeom prst="rect">
            <a:avLst/>
          </a:prstGeom>
          <a:noFill/>
        </p:spPr>
        <p:txBody>
          <a:bodyPr wrap="square" rtlCol="0">
            <a:spAutoFit/>
          </a:bodyPr>
          <a:lstStyle/>
          <a:p>
            <a:r>
              <a:rPr kumimoji="1" lang="ja-JP" altLang="en-US" sz="1500" b="1" dirty="0"/>
              <a:t>大阪府商工労働部成長産業振興室</a:t>
            </a:r>
            <a:endParaRPr kumimoji="1" lang="en-US" altLang="ja-JP" sz="1500" b="1" dirty="0"/>
          </a:p>
          <a:p>
            <a:r>
              <a:rPr kumimoji="1" lang="ja-JP" altLang="en-US" sz="1500" b="1" dirty="0"/>
              <a:t>産業創造課グリーンビジネス</a:t>
            </a:r>
            <a:r>
              <a:rPr kumimoji="1" lang="en-US" altLang="ja-JP" sz="1500" b="1" dirty="0"/>
              <a:t>G</a:t>
            </a:r>
          </a:p>
          <a:p>
            <a:r>
              <a:rPr kumimoji="1" lang="ja-JP" altLang="en-US" sz="1500" b="1" dirty="0"/>
              <a:t>〒</a:t>
            </a:r>
            <a:r>
              <a:rPr kumimoji="1" lang="en-US" altLang="ja-JP" sz="1500" b="1" dirty="0"/>
              <a:t>559-0855 </a:t>
            </a:r>
          </a:p>
          <a:p>
            <a:r>
              <a:rPr kumimoji="1" lang="ja-JP" altLang="en-US" sz="1500" b="1" dirty="0"/>
              <a:t>大阪市住之江区南港北</a:t>
            </a:r>
            <a:r>
              <a:rPr kumimoji="1" lang="en-US" altLang="ja-JP" sz="1500" b="1" dirty="0"/>
              <a:t>1-14-16</a:t>
            </a:r>
          </a:p>
          <a:p>
            <a:r>
              <a:rPr kumimoji="1" lang="ja-JP" altLang="en-US" sz="1500" b="1" dirty="0"/>
              <a:t>大阪府咲洲庁舎</a:t>
            </a:r>
            <a:r>
              <a:rPr kumimoji="1" lang="en-US" altLang="ja-JP" sz="1500" b="1" dirty="0"/>
              <a:t>25</a:t>
            </a:r>
            <a:r>
              <a:rPr kumimoji="1" lang="ja-JP" altLang="en-US" sz="1500" b="1" dirty="0"/>
              <a:t>階</a:t>
            </a:r>
            <a:endParaRPr kumimoji="1" lang="en-US" altLang="ja-JP" sz="1500" b="1" dirty="0"/>
          </a:p>
          <a:p>
            <a:r>
              <a:rPr kumimoji="1" lang="en-US" altLang="ja-JP" sz="1500" b="1" dirty="0"/>
              <a:t>TEL</a:t>
            </a:r>
            <a:r>
              <a:rPr kumimoji="1" lang="ja-JP" altLang="en-US" sz="1500" b="1" dirty="0"/>
              <a:t>：</a:t>
            </a:r>
            <a:r>
              <a:rPr kumimoji="1" lang="en-US" altLang="ja-JP" sz="1500" b="1" dirty="0"/>
              <a:t>06-6210-9484</a:t>
            </a:r>
          </a:p>
          <a:p>
            <a:r>
              <a:rPr kumimoji="1" lang="ja-JP" altLang="en-US" sz="1500" b="1" dirty="0"/>
              <a:t>メールアドレス：</a:t>
            </a:r>
            <a:r>
              <a:rPr kumimoji="1" lang="en-US" altLang="ja-JP" sz="1500" b="1" dirty="0"/>
              <a:t>green@gbox.pref.osaka.lg.jp</a:t>
            </a:r>
            <a:endParaRPr kumimoji="1" lang="ja-JP" altLang="en-US" sz="1500" b="1" dirty="0"/>
          </a:p>
        </p:txBody>
      </p:sp>
      <p:pic>
        <p:nvPicPr>
          <p:cNvPr id="58" name="図 57">
            <a:extLst>
              <a:ext uri="{FF2B5EF4-FFF2-40B4-BE49-F238E27FC236}">
                <a16:creationId xmlns:a16="http://schemas.microsoft.com/office/drawing/2014/main" id="{1CBE5F86-7816-48E8-8BEF-61233B92A7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0367" y="12929318"/>
            <a:ext cx="1470638" cy="1470638"/>
          </a:xfrm>
          <a:prstGeom prst="rect">
            <a:avLst/>
          </a:prstGeom>
        </p:spPr>
      </p:pic>
      <p:sp>
        <p:nvSpPr>
          <p:cNvPr id="7" name="矢印: 下 6">
            <a:extLst>
              <a:ext uri="{FF2B5EF4-FFF2-40B4-BE49-F238E27FC236}">
                <a16:creationId xmlns:a16="http://schemas.microsoft.com/office/drawing/2014/main" id="{66D3082B-E7BD-4183-979C-66FF88D474DE}"/>
              </a:ext>
            </a:extLst>
          </p:cNvPr>
          <p:cNvSpPr/>
          <p:nvPr/>
        </p:nvSpPr>
        <p:spPr>
          <a:xfrm rot="16200000">
            <a:off x="7578822" y="5677422"/>
            <a:ext cx="716034" cy="18206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テキスト ボックス 51">
            <a:extLst>
              <a:ext uri="{FF2B5EF4-FFF2-40B4-BE49-F238E27FC236}">
                <a16:creationId xmlns:a16="http://schemas.microsoft.com/office/drawing/2014/main" id="{BF6EBB16-872C-4AF3-8A02-F40EAD622307}"/>
              </a:ext>
            </a:extLst>
          </p:cNvPr>
          <p:cNvSpPr txBox="1"/>
          <p:nvPr/>
        </p:nvSpPr>
        <p:spPr>
          <a:xfrm>
            <a:off x="6737684" y="8121419"/>
            <a:ext cx="3757643" cy="397031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dirty="0">
                <a:solidFill>
                  <a:schemeClr val="tx1"/>
                </a:solidFill>
              </a:rPr>
              <a:t>2023</a:t>
            </a:r>
            <a:r>
              <a:rPr kumimoji="1" lang="ja-JP" altLang="en-US" dirty="0">
                <a:solidFill>
                  <a:schemeClr val="tx1"/>
                </a:solidFill>
              </a:rPr>
              <a:t>年にノーベル化学賞を受賞した最先端材料である量子ドットを合成している企業は、国内では弊社を含め１、２社しかありません。その量子ドットを有機廃棄物から合成し、それをさらに肥料、農薬、抗菌剤、忌避剤に応用したのは世界初です。最先端材料でありながら、有機廃棄物を原料にしているので、価格は実用化を目指した価格になります。本製品は天然物であり、石油化学物質からできた肥料、農薬、抗菌剤、忌避剤より環境に優しい製品でもあります。</a:t>
            </a:r>
            <a:endParaRPr kumimoji="1" lang="en-US" altLang="ja-JP" dirty="0">
              <a:solidFill>
                <a:schemeClr val="tx1"/>
              </a:solidFill>
            </a:endParaRPr>
          </a:p>
        </p:txBody>
      </p:sp>
      <p:pic>
        <p:nvPicPr>
          <p:cNvPr id="2" name="図 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392898" y="6127986"/>
            <a:ext cx="3198138" cy="1943316"/>
          </a:xfrm>
          <a:prstGeom prst="rect">
            <a:avLst/>
          </a:prstGeom>
        </p:spPr>
      </p:pic>
      <p:pic>
        <p:nvPicPr>
          <p:cNvPr id="12" name="図 11"/>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678785" y="6150819"/>
            <a:ext cx="2225769" cy="1484588"/>
          </a:xfrm>
          <a:prstGeom prst="rect">
            <a:avLst/>
          </a:prstGeom>
        </p:spPr>
      </p:pic>
      <p:pic>
        <p:nvPicPr>
          <p:cNvPr id="16" name="図 15"/>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8937108" y="6096207"/>
            <a:ext cx="1470638" cy="1718469"/>
          </a:xfrm>
          <a:prstGeom prst="rect">
            <a:avLst/>
          </a:prstGeom>
        </p:spPr>
      </p:pic>
      <p:sp>
        <p:nvSpPr>
          <p:cNvPr id="3" name="テキスト ボックス 2"/>
          <p:cNvSpPr txBox="1"/>
          <p:nvPr/>
        </p:nvSpPr>
        <p:spPr>
          <a:xfrm>
            <a:off x="4801835" y="7649755"/>
            <a:ext cx="2031325" cy="369332"/>
          </a:xfrm>
          <a:prstGeom prst="rect">
            <a:avLst/>
          </a:prstGeom>
          <a:noFill/>
        </p:spPr>
        <p:txBody>
          <a:bodyPr wrap="none" rtlCol="0">
            <a:spAutoFit/>
          </a:bodyPr>
          <a:lstStyle/>
          <a:p>
            <a:r>
              <a:rPr kumimoji="1" lang="ja-JP" altLang="en-US" b="1" dirty="0"/>
              <a:t>各種の有機廃棄物</a:t>
            </a:r>
          </a:p>
        </p:txBody>
      </p:sp>
      <p:sp>
        <p:nvSpPr>
          <p:cNvPr id="37" name="テキスト ボックス 36"/>
          <p:cNvSpPr txBox="1"/>
          <p:nvPr/>
        </p:nvSpPr>
        <p:spPr>
          <a:xfrm>
            <a:off x="8993388" y="7809563"/>
            <a:ext cx="1338828" cy="369332"/>
          </a:xfrm>
          <a:prstGeom prst="rect">
            <a:avLst/>
          </a:prstGeom>
          <a:noFill/>
        </p:spPr>
        <p:txBody>
          <a:bodyPr wrap="none" rtlCol="0">
            <a:spAutoFit/>
          </a:bodyPr>
          <a:lstStyle/>
          <a:p>
            <a:r>
              <a:rPr kumimoji="1" lang="ja-JP" altLang="en-US" b="1" dirty="0"/>
              <a:t>量子ドット</a:t>
            </a:r>
          </a:p>
        </p:txBody>
      </p:sp>
      <p:sp>
        <p:nvSpPr>
          <p:cNvPr id="38" name="テキスト ボックス 37"/>
          <p:cNvSpPr txBox="1"/>
          <p:nvPr/>
        </p:nvSpPr>
        <p:spPr>
          <a:xfrm>
            <a:off x="7150635" y="6055380"/>
            <a:ext cx="1338828" cy="369332"/>
          </a:xfrm>
          <a:prstGeom prst="rect">
            <a:avLst/>
          </a:prstGeom>
          <a:noFill/>
        </p:spPr>
        <p:txBody>
          <a:bodyPr wrap="none" rtlCol="0">
            <a:spAutoFit/>
          </a:bodyPr>
          <a:lstStyle/>
          <a:p>
            <a:r>
              <a:rPr kumimoji="1" lang="ja-JP" altLang="en-US" b="1" dirty="0"/>
              <a:t>合成、製造</a:t>
            </a:r>
          </a:p>
        </p:txBody>
      </p:sp>
      <p:pic>
        <p:nvPicPr>
          <p:cNvPr id="15" name="図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43959" y="7037593"/>
            <a:ext cx="1786318" cy="1004804"/>
          </a:xfrm>
          <a:prstGeom prst="rect">
            <a:avLst/>
          </a:prstGeom>
        </p:spPr>
      </p:pic>
    </p:spTree>
    <p:extLst>
      <p:ext uri="{BB962C8B-B14F-4D97-AF65-F5344CB8AC3E}">
        <p14:creationId xmlns:p14="http://schemas.microsoft.com/office/powerpoint/2010/main" val="323606661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1374</Words>
  <Application>Microsoft Office PowerPoint</Application>
  <PresentationFormat>ユーザー設定</PresentationFormat>
  <Paragraphs>163</Paragraphs>
  <Slides>5</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5</vt:i4>
      </vt:variant>
    </vt:vector>
  </HeadingPairs>
  <TitlesOfParts>
    <vt:vector size="13" baseType="lpstr">
      <vt:lpstr>A P-OTF A1ゴシック StdN M</vt:lpstr>
      <vt:lpstr>Meiryo UI</vt:lpstr>
      <vt:lpstr>メイリオ</vt:lpstr>
      <vt:lpstr>Arial</vt:lpstr>
      <vt:lpstr>Calibri</vt:lpstr>
      <vt:lpstr>Calibri Light</vt:lpstr>
      <vt:lpstr>Montserrat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2025-06-26T09:12:10Z</dcterms:created>
  <dcterms:modified xsi:type="dcterms:W3CDTF">2025-07-18T07:49:15Z</dcterms:modified>
</cp:coreProperties>
</file>