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86" r:id="rId2"/>
    <p:sldId id="287" r:id="rId3"/>
    <p:sldId id="288" r:id="rId4"/>
    <p:sldId id="289" r:id="rId5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99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2036" y="20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豊かな暮らしを実現する</a:t>
            </a:r>
            <a:endParaRPr kumimoji="1"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生活排水リサイクルシステム「</a:t>
            </a:r>
            <a:r>
              <a:rPr kumimoji="1"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DMR</a:t>
            </a:r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関西化工は、</a:t>
            </a:r>
            <a:r>
              <a:rPr lang="en-US" altLang="ja-JP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40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年以上にわたり、排水処理に関連した製品を開発・販売してきました。長年培ってきた技術を元に「</a:t>
            </a:r>
            <a:r>
              <a:rPr lang="en-US" altLang="ja-JP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DMR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」は開発されました。現在はインドでのビジネスパートナー企業の協力のもと、農村部に設置し、実証試験を継続しております。</a:t>
            </a:r>
            <a:endParaRPr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2099681" y="9556287"/>
            <a:ext cx="735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生活雑排水を電気を用いず、嫌気性の微生物の働きを最大限に引き出すことで水を浄化します。また、汚泥は堆肥化して肥料に、</a:t>
            </a:r>
            <a:r>
              <a:rPr kumimoji="1" lang="ja-JP" altLang="en-US" sz="2800" b="1"/>
              <a:t>処理水は灌漑</a:t>
            </a:r>
            <a:r>
              <a:rPr kumimoji="1" lang="ja-JP" altLang="en-US" sz="2800" b="1" dirty="0"/>
              <a:t>用水として利用することで、作物の生育を促進します。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関西化工株式会社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吹田市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令和７年６月２７日時点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・インドでの実績をもとに、各国におけるパートナー企業と共にグローバルサウス諸国への導入につなげていきます。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3E67F32-3607-EAF9-51E9-5D95A5DB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74" t="19425" r="20559" b="22495"/>
          <a:stretch>
            <a:fillRect/>
          </a:stretch>
        </p:blipFill>
        <p:spPr>
          <a:xfrm>
            <a:off x="5149521" y="6521366"/>
            <a:ext cx="5087764" cy="25273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BBF3860-BC56-095C-9318-ACD81EED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025" t="9889" r="5924" b="30187"/>
          <a:stretch>
            <a:fillRect/>
          </a:stretch>
        </p:blipFill>
        <p:spPr>
          <a:xfrm>
            <a:off x="1553037" y="6362428"/>
            <a:ext cx="3254669" cy="27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廃棄貝殻を原材料に活用した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エコプラスチック「</a:t>
            </a:r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SHELLTEC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廃棄される貝殻やプラスチックなどを再資源化し、環境と共生する製品づくりに挑む素材開発企業です。日用品や防災用品などの多様なプロダクトを展開。素材から社会課題にアプローチすることで、未来に続くものづくりを実践しています。</a:t>
            </a:r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4350125" y="6313701"/>
            <a:ext cx="5984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廃棄ホタテ貝殻を原材料に活用することで、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排出量を最大３６％削減したエコプラスチック </a:t>
            </a:r>
            <a:r>
              <a:rPr kumimoji="1" lang="en-US" altLang="ja-JP" sz="2800" b="1" dirty="0"/>
              <a:t>SHELLTEC</a:t>
            </a:r>
            <a:r>
              <a:rPr kumimoji="1" lang="ja-JP" altLang="en-US" sz="2800" b="1"/>
              <a:t>を開発。地域の社会課題解決と未来に続くものづくりを目指して</a:t>
            </a:r>
            <a:r>
              <a:rPr kumimoji="1" lang="ja-JP" altLang="en-US" sz="2800" b="1" dirty="0"/>
              <a:t>います。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甲子化学工業株式会社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539129" y="3531470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東大阪市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令和７年５月２日</a:t>
            </a:r>
            <a:r>
              <a:rPr kumimoji="1" lang="ja-JP" altLang="en-US" sz="2000" dirty="0"/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・石油由来プラスチックの省</a:t>
            </a:r>
            <a:r>
              <a:rPr kumimoji="1" lang="en-US" altLang="ja-JP" sz="2800" b="1" dirty="0"/>
              <a:t>CO2</a:t>
            </a:r>
          </a:p>
          <a:p>
            <a:r>
              <a:rPr kumimoji="1" lang="ja-JP" altLang="en-US" sz="2800" b="1" dirty="0"/>
              <a:t>　代替素材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・石灰石由来の炭酸カルシウムの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代替素材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pic>
        <p:nvPicPr>
          <p:cNvPr id="12" name="図 11" descr="水, 屋外, 海, 鳥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60448B1-3EA6-E9F0-2C3C-ECF1BAC5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455" y="6326611"/>
            <a:ext cx="2666059" cy="240986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E8B7B5D-DC33-9C7E-3334-F8E552EFC8BC}"/>
              </a:ext>
            </a:extLst>
          </p:cNvPr>
          <p:cNvGrpSpPr/>
          <p:nvPr/>
        </p:nvGrpSpPr>
        <p:grpSpPr>
          <a:xfrm>
            <a:off x="1411510" y="8913407"/>
            <a:ext cx="7884847" cy="3063829"/>
            <a:chOff x="412496" y="1623900"/>
            <a:chExt cx="9223771" cy="3946103"/>
          </a:xfrm>
        </p:grpSpPr>
        <p:pic>
          <p:nvPicPr>
            <p:cNvPr id="18" name="名称未設定 1.psd" descr="名称未設定 1.psd">
              <a:extLst>
                <a:ext uri="{FF2B5EF4-FFF2-40B4-BE49-F238E27FC236}">
                  <a16:creationId xmlns:a16="http://schemas.microsoft.com/office/drawing/2014/main" id="{00E8B8D8-8CE5-0055-BD5C-82B35943C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96" y="1623900"/>
              <a:ext cx="9223771" cy="394610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Discarded Scallop Shells">
              <a:extLst>
                <a:ext uri="{FF2B5EF4-FFF2-40B4-BE49-F238E27FC236}">
                  <a16:creationId xmlns:a16="http://schemas.microsoft.com/office/drawing/2014/main" id="{8ADE318E-8685-DFC3-D1B0-C9FA30396E7F}"/>
                </a:ext>
              </a:extLst>
            </p:cNvPr>
            <p:cNvSpPr txBox="1"/>
            <p:nvPr/>
          </p:nvSpPr>
          <p:spPr>
            <a:xfrm>
              <a:off x="744426" y="3366517"/>
              <a:ext cx="2278164" cy="3848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>
                <a:defRPr sz="2700">
                  <a:solidFill>
                    <a:srgbClr val="54A2D8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廃棄されたホタテの貝殻</a:t>
              </a:r>
              <a:endParaRPr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Scallop Powder">
              <a:extLst>
                <a:ext uri="{FF2B5EF4-FFF2-40B4-BE49-F238E27FC236}">
                  <a16:creationId xmlns:a16="http://schemas.microsoft.com/office/drawing/2014/main" id="{C4403618-3715-209E-E482-66EC5714891C}"/>
                </a:ext>
              </a:extLst>
            </p:cNvPr>
            <p:cNvSpPr txBox="1"/>
            <p:nvPr/>
          </p:nvSpPr>
          <p:spPr>
            <a:xfrm>
              <a:off x="1232784" y="5122871"/>
              <a:ext cx="1303506" cy="3848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>
                <a:defRPr sz="2700">
                  <a:solidFill>
                    <a:srgbClr val="54A2D8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貝殻パウダー</a:t>
              </a:r>
              <a:endParaRPr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Recycled Plastic">
              <a:extLst>
                <a:ext uri="{FF2B5EF4-FFF2-40B4-BE49-F238E27FC236}">
                  <a16:creationId xmlns:a16="http://schemas.microsoft.com/office/drawing/2014/main" id="{9227B936-D1A8-38D5-CD9F-5B188D8FE939}"/>
                </a:ext>
              </a:extLst>
            </p:cNvPr>
            <p:cNvSpPr txBox="1"/>
            <p:nvPr/>
          </p:nvSpPr>
          <p:spPr>
            <a:xfrm>
              <a:off x="4070874" y="1713576"/>
              <a:ext cx="2004784" cy="5037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>
                <a:defRPr sz="3400" b="1">
                  <a:solidFill>
                    <a:srgbClr val="54A2D8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ja-JP" altLang="en-US" sz="2000" dirty="0">
                  <a:latin typeface="A P-OTF A1ゴシック StdN M" panose="020B0500000000000000" pitchFamily="34" charset="-128"/>
                  <a:ea typeface="A P-OTF A1ゴシック StdN M" panose="020B0500000000000000" pitchFamily="34" charset="-128"/>
                </a:rPr>
                <a:t>プラスチック</a:t>
              </a:r>
              <a:endParaRPr sz="2000" dirty="0">
                <a:latin typeface="A P-OTF A1ゴシック StdN M" panose="020B0500000000000000" pitchFamily="34" charset="-128"/>
                <a:ea typeface="A P-OTF A1ゴシック StdN M" panose="020B0500000000000000" pitchFamily="34" charset="-128"/>
              </a:endParaRPr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01910273-ECFA-8597-2D30-8B9CE4004EDE}"/>
                </a:ext>
              </a:extLst>
            </p:cNvPr>
            <p:cNvSpPr/>
            <p:nvPr/>
          </p:nvSpPr>
          <p:spPr>
            <a:xfrm>
              <a:off x="1203075" y="2102093"/>
              <a:ext cx="1362323" cy="0"/>
            </a:xfrm>
            <a:prstGeom prst="line">
              <a:avLst/>
            </a:prstGeom>
            <a:ln w="63500">
              <a:solidFill>
                <a:srgbClr val="54A2D8"/>
              </a:solidFill>
              <a:miter lim="400000"/>
            </a:ln>
          </p:spPr>
          <p:txBody>
            <a:bodyPr lIns="41275" tIns="41275" rIns="41275" bIns="41275" anchor="ctr"/>
            <a:lstStyle/>
            <a:p>
              <a:endParaRPr sz="1050"/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60A3E4F7-9D29-1C47-1D91-6D357F1F43C1}"/>
                </a:ext>
              </a:extLst>
            </p:cNvPr>
            <p:cNvSpPr/>
            <p:nvPr/>
          </p:nvSpPr>
          <p:spPr>
            <a:xfrm>
              <a:off x="4143939" y="2120786"/>
              <a:ext cx="1808205" cy="0"/>
            </a:xfrm>
            <a:prstGeom prst="line">
              <a:avLst/>
            </a:prstGeom>
            <a:ln w="63500">
              <a:solidFill>
                <a:srgbClr val="54A2D8"/>
              </a:solidFill>
              <a:miter lim="400000"/>
            </a:ln>
          </p:spPr>
          <p:txBody>
            <a:bodyPr lIns="41275" tIns="41275" rIns="41275" bIns="41275" anchor="ctr"/>
            <a:lstStyle/>
            <a:p>
              <a:endParaRPr sz="1050"/>
            </a:p>
          </p:txBody>
        </p:sp>
        <p:sp>
          <p:nvSpPr>
            <p:cNvPr id="25" name="Discarded Plastic">
              <a:extLst>
                <a:ext uri="{FF2B5EF4-FFF2-40B4-BE49-F238E27FC236}">
                  <a16:creationId xmlns:a16="http://schemas.microsoft.com/office/drawing/2014/main" id="{DFAB79EF-4B72-6F22-134C-7D534DB1D83A}"/>
                </a:ext>
              </a:extLst>
            </p:cNvPr>
            <p:cNvSpPr txBox="1"/>
            <p:nvPr/>
          </p:nvSpPr>
          <p:spPr>
            <a:xfrm>
              <a:off x="3930283" y="3366517"/>
              <a:ext cx="2288070" cy="3848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>
                <a:defRPr sz="2700">
                  <a:solidFill>
                    <a:srgbClr val="54A2D8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新品</a:t>
              </a:r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, 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リサイクル</a:t>
              </a:r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, 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バイオ</a:t>
              </a:r>
              <a:endParaRPr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Recycled Plastic">
              <a:extLst>
                <a:ext uri="{FF2B5EF4-FFF2-40B4-BE49-F238E27FC236}">
                  <a16:creationId xmlns:a16="http://schemas.microsoft.com/office/drawing/2014/main" id="{10C9FE3E-49B0-F178-7CC1-8C67AD199F4F}"/>
                </a:ext>
              </a:extLst>
            </p:cNvPr>
            <p:cNvSpPr txBox="1"/>
            <p:nvPr/>
          </p:nvSpPr>
          <p:spPr>
            <a:xfrm>
              <a:off x="4170234" y="5122871"/>
              <a:ext cx="1814608" cy="3848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>
                <a:defRPr sz="2700">
                  <a:solidFill>
                    <a:srgbClr val="54A2D8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プラスチックペレット</a:t>
              </a:r>
              <a:endParaRPr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Scallop Shells">
              <a:extLst>
                <a:ext uri="{FF2B5EF4-FFF2-40B4-BE49-F238E27FC236}">
                  <a16:creationId xmlns:a16="http://schemas.microsoft.com/office/drawing/2014/main" id="{71782E92-70D4-E835-B251-FC0FCFA4D4AD}"/>
                </a:ext>
              </a:extLst>
            </p:cNvPr>
            <p:cNvSpPr txBox="1"/>
            <p:nvPr/>
          </p:nvSpPr>
          <p:spPr>
            <a:xfrm>
              <a:off x="1237727" y="1669893"/>
              <a:ext cx="1370860" cy="5037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>
                <a:defRPr sz="3400" b="1">
                  <a:solidFill>
                    <a:srgbClr val="54A2D8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ja-JP" altLang="en-US" sz="2000" dirty="0">
                  <a:latin typeface="A P-OTF A1ゴシック StdN M" panose="020B0500000000000000" pitchFamily="34" charset="-128"/>
                  <a:ea typeface="A P-OTF A1ゴシック StdN M" panose="020B0500000000000000" pitchFamily="34" charset="-128"/>
                </a:rPr>
                <a:t>廃棄貝殻</a:t>
              </a:r>
              <a:endParaRPr sz="2000" dirty="0">
                <a:latin typeface="A P-OTF A1ゴシック StdN M" panose="020B0500000000000000" pitchFamily="34" charset="-128"/>
                <a:ea typeface="A P-OTF A1ゴシック StdN M" panose="020B0500000000000000" pitchFamily="34" charset="-128"/>
              </a:endParaRPr>
            </a:p>
          </p:txBody>
        </p:sp>
        <p:pic>
          <p:nvPicPr>
            <p:cNvPr id="28" name="pasted-image.pdf" descr="pasted-image.pdf">
              <a:extLst>
                <a:ext uri="{FF2B5EF4-FFF2-40B4-BE49-F238E27FC236}">
                  <a16:creationId xmlns:a16="http://schemas.microsoft.com/office/drawing/2014/main" id="{C2C46C77-5A9E-97BD-13A6-1C1A07F4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4998" y="1858695"/>
              <a:ext cx="1310697" cy="61784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pasted-image.pdf" descr="pasted-image.pdf">
              <a:extLst>
                <a:ext uri="{FF2B5EF4-FFF2-40B4-BE49-F238E27FC236}">
                  <a16:creationId xmlns:a16="http://schemas.microsoft.com/office/drawing/2014/main" id="{D810D7B7-9E9C-171E-D27E-C54635AF1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90996" y="2489486"/>
              <a:ext cx="1218692" cy="338689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95807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175A557C-ECFA-7CD1-1349-B2030EF163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817" y="6616997"/>
            <a:ext cx="2863231" cy="21474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459311" y="4238583"/>
            <a:ext cx="8836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　当社は</a:t>
            </a:r>
            <a:r>
              <a:rPr kumimoji="1" lang="en-US" altLang="ja-JP" sz="2400" b="1" dirty="0"/>
              <a:t>1970</a:t>
            </a:r>
            <a:r>
              <a:rPr kumimoji="1" lang="ja-JP" altLang="en-US" sz="2400" b="1" dirty="0"/>
              <a:t>年の創業以来、産業廃棄物処理事業に取り組んできました。近年では、廃液からの資源回収に関する技術開発に注力しており、廃棄物の分析・評価からスケールアップ試験に至るまで、幅広い試験研究を実施しています。</a:t>
            </a:r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518217" y="9183887"/>
            <a:ext cx="5889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800" b="1" dirty="0"/>
              <a:t>　半導体工場から排出される廃棄物を</a:t>
            </a:r>
            <a:r>
              <a:rPr kumimoji="1" lang="ja-JP" altLang="en-US" sz="2800" b="1" spc="-300" dirty="0"/>
              <a:t>処理し、その排水を原材料にすること</a:t>
            </a:r>
            <a:r>
              <a:rPr kumimoji="1" lang="ja-JP" altLang="en-US" sz="2800" b="1" spc="-150" dirty="0"/>
              <a:t>で、</a:t>
            </a:r>
            <a:r>
              <a:rPr kumimoji="1" lang="en-US" altLang="ja-JP" sz="2800" b="1" spc="-150" dirty="0"/>
              <a:t>CO</a:t>
            </a:r>
            <a:r>
              <a:rPr kumimoji="1" lang="en-US" altLang="ja-JP" sz="2800" b="1" spc="-150" baseline="-25000" dirty="0"/>
              <a:t>2</a:t>
            </a:r>
            <a:r>
              <a:rPr kumimoji="1" lang="ja-JP" altLang="en-US" sz="2800" b="1" spc="-150" dirty="0"/>
              <a:t>排出量を最大</a:t>
            </a:r>
            <a:r>
              <a:rPr kumimoji="1" lang="en-US" altLang="ja-JP" sz="2800" b="1" spc="-150" dirty="0"/>
              <a:t>63</a:t>
            </a:r>
            <a:r>
              <a:rPr kumimoji="1" lang="ja-JP" altLang="en-US" sz="2800" b="1" spc="-150" dirty="0"/>
              <a:t>％削減できる</a:t>
            </a:r>
            <a:r>
              <a:rPr kumimoji="1" lang="ja-JP" altLang="en-US" sz="2800" b="1" dirty="0"/>
              <a:t>窒素資源（肥料、水処理用途）回収</a:t>
            </a:r>
            <a:r>
              <a:rPr kumimoji="1" lang="ja-JP" altLang="en-US" sz="2800" b="1" spc="-300" dirty="0"/>
              <a:t>技術を開発。未利用資源の活用による</a:t>
            </a:r>
            <a:r>
              <a:rPr kumimoji="1" lang="ja-JP" altLang="en-US" sz="2800" b="1" dirty="0"/>
              <a:t>脱炭素社会の実現に貢献します。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30163"/>
            <a:ext cx="8887462" cy="782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/>
              <a:t>株式会社興徳クリーナー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3" y="3492842"/>
            <a:ext cx="6601943" cy="477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1" dirty="0"/>
              <a:t>岸和田市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令和７年４月３０日時点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・関連工場への設備導入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・精製</a:t>
            </a:r>
            <a:r>
              <a:rPr kumimoji="1" lang="en-US" altLang="ja-JP" sz="2800" b="1" dirty="0"/>
              <a:t>/</a:t>
            </a:r>
            <a:r>
              <a:rPr kumimoji="1" lang="ja-JP" altLang="en-US" sz="2800" b="1" dirty="0"/>
              <a:t>加工技術の応用展開</a:t>
            </a:r>
            <a:endParaRPr kumimoji="1" lang="en-US" altLang="ja-JP" sz="2800" b="1" dirty="0"/>
          </a:p>
          <a:p>
            <a:pPr marL="360000" indent="-457200"/>
            <a:r>
              <a:rPr kumimoji="1" lang="ja-JP" altLang="en-US" sz="2800" b="1" dirty="0"/>
              <a:t>・資源循環を背景とした農作物の</a:t>
            </a:r>
            <a:r>
              <a:rPr kumimoji="1" lang="ja-JP" altLang="en-US" sz="2800" b="1" spc="-200" dirty="0"/>
              <a:t>活用による、地域貢献や教育活動</a:t>
            </a:r>
            <a:r>
              <a:rPr kumimoji="1" lang="ja-JP" altLang="en-US" sz="2800" b="1" dirty="0"/>
              <a:t>への展開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66D3082B-E7BD-4183-979C-66FF88D474DE}"/>
              </a:ext>
            </a:extLst>
          </p:cNvPr>
          <p:cNvSpPr/>
          <p:nvPr/>
        </p:nvSpPr>
        <p:spPr>
          <a:xfrm rot="16200000">
            <a:off x="6314606" y="6921039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8332321" y="6921039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6864996" y="7708734"/>
            <a:ext cx="133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製造フロー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DF8D599-48CD-4A1D-B300-08F36CD8B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526" y="9205674"/>
            <a:ext cx="2447795" cy="273191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05F0E7-F9A1-8EBD-80BE-95EBA7A41C77}"/>
              </a:ext>
            </a:extLst>
          </p:cNvPr>
          <p:cNvSpPr txBox="1"/>
          <p:nvPr/>
        </p:nvSpPr>
        <p:spPr>
          <a:xfrm>
            <a:off x="7176437" y="8083272"/>
            <a:ext cx="309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他の精製</a:t>
            </a:r>
            <a:r>
              <a:rPr kumimoji="1"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加工技術も開発中</a:t>
            </a:r>
            <a:endParaRPr kumimoji="1"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・不純物除去（吸着）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・固形化技術（造粒）など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623D4D-8E72-91C1-C1AB-1D6FDF429121}"/>
              </a:ext>
            </a:extLst>
          </p:cNvPr>
          <p:cNvSpPr txBox="1"/>
          <p:nvPr/>
        </p:nvSpPr>
        <p:spPr>
          <a:xfrm>
            <a:off x="4678340" y="808327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←肥料の有効性を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自社農業試験で確認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（花、野菜など）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 descr="製品, 屋内, 座る, 金属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66970E1-7962-557E-38DF-FE667A545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543">
                        <a14:foregroundMark x1="67631" y1="27451" x2="67631" y2="27451"/>
                        <a14:foregroundMark x1="19234" y1="35179" x2="19234" y2="35179"/>
                        <a14:foregroundMark x1="7662" y1="71050" x2="7662" y2="71050"/>
                        <a14:foregroundMark x1="46521" y1="30334" x2="46521" y2="30334"/>
                        <a14:foregroundMark x1="55981" y1="74856" x2="55981" y2="74856"/>
                        <a14:foregroundMark x1="55043" y1="74279" x2="55199" y2="74394"/>
                        <a14:foregroundMark x1="54496" y1="74279" x2="54496" y2="74279"/>
                        <a14:foregroundMark x1="68491" y1="47751" x2="68491" y2="47751"/>
                        <a14:foregroundMark x1="63800" y1="22145" x2="63800" y2="22145"/>
                        <a14:foregroundMark x1="60829" y1="24337" x2="60594" y2="24337"/>
                        <a14:foregroundMark x1="59343" y1="24452" x2="62627" y2="22837"/>
                        <a14:foregroundMark x1="26505" y1="2191" x2="26505" y2="2191"/>
                        <a14:backgroundMark x1="32134" y1="71742" x2="32134" y2="71742"/>
                        <a14:backgroundMark x1="64269" y1="16724" x2="64269" y2="16724"/>
                        <a14:backgroundMark x1="63800" y1="18800" x2="63800" y2="18800"/>
                        <a14:backgroundMark x1="63643" y1="20877" x2="63643" y2="20877"/>
                        <a14:backgroundMark x1="64425" y1="20761" x2="64425" y2="20761"/>
                        <a14:backgroundMark x1="64738" y1="21338" x2="64738" y2="213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481481" y="7515396"/>
            <a:ext cx="1713780" cy="116065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D86C45-6673-65F0-6EC5-3A708951CDF8}"/>
              </a:ext>
            </a:extLst>
          </p:cNvPr>
          <p:cNvSpPr txBox="1"/>
          <p:nvPr/>
        </p:nvSpPr>
        <p:spPr>
          <a:xfrm>
            <a:off x="1854925" y="690987"/>
            <a:ext cx="836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半導体・デジタル産業の廃棄物からの窒素資源の回収技術</a:t>
            </a:r>
          </a:p>
        </p:txBody>
      </p:sp>
      <p:pic>
        <p:nvPicPr>
          <p:cNvPr id="19" name="図 18" descr="建物, 屋外, トラック, ストリー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18C253-68D1-A7AC-DE48-146721CB90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356" y="6611341"/>
            <a:ext cx="1446964" cy="1103191"/>
          </a:xfrm>
          <a:prstGeom prst="rect">
            <a:avLst/>
          </a:prstGeom>
        </p:spPr>
      </p:pic>
      <p:pic>
        <p:nvPicPr>
          <p:cNvPr id="23" name="図 22" descr="建物, 屋外, 草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C4583D-B12D-D2E6-2079-CD8CF6CB17A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059" y="6611341"/>
            <a:ext cx="1435301" cy="110319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0A1D6C0-7F4C-85C2-8F9A-B7C466683CF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925" y="6611340"/>
            <a:ext cx="1447588" cy="11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植物、バイオマス資源を原材料に活用した生分解性材料、製品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GS</a:t>
            </a:r>
            <a:r>
              <a:rPr kumimoji="1" lang="ja-JP" altLang="en-US" sz="2400" b="1" dirty="0"/>
              <a:t>アライアンス株式会社は</a:t>
            </a:r>
            <a:r>
              <a:rPr kumimoji="1" lang="en-US" altLang="ja-JP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1938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年の創業以来、色材事業を軸に様々な機能性材料を製造してきました。近年はこの技術を活かし、植物、バイオマス資源由来の生分解性樹脂、バイオマスコーティング材料、バイオマス塗料などの材料製品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の開発を進めています。</a:t>
            </a:r>
            <a:endParaRPr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463117" y="8954843"/>
            <a:ext cx="4946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植物、バイオマス資源を新たに原材料にすることで、</a:t>
            </a:r>
            <a:r>
              <a:rPr kumimoji="1" lang="en-US" altLang="ja-JP" sz="2800" b="1" dirty="0"/>
              <a:t>CO2</a:t>
            </a:r>
            <a:r>
              <a:rPr kumimoji="1" lang="ja-JP" altLang="en-US" sz="2800" b="1" dirty="0"/>
              <a:t>排出量を最大</a:t>
            </a:r>
            <a:r>
              <a:rPr kumimoji="1" lang="en-US" altLang="ja-JP" sz="2800" b="1" dirty="0"/>
              <a:t>60</a:t>
            </a:r>
            <a:r>
              <a:rPr kumimoji="1" lang="ja-JP" altLang="en-US" sz="2800" b="1" dirty="0"/>
              <a:t>％削減した</a:t>
            </a:r>
            <a:r>
              <a:rPr lang="ja-JP" altLang="en-US" sz="2800" b="1" dirty="0">
                <a:solidFill>
                  <a:srgbClr val="333333"/>
                </a:solidFill>
                <a:latin typeface="Montserrat" panose="00000500000000000000" pitchFamily="2" charset="0"/>
              </a:rPr>
              <a:t>生分解性樹脂などの製品群</a:t>
            </a:r>
            <a:r>
              <a:rPr kumimoji="1" lang="ja-JP" altLang="en-US" sz="2800" b="1" dirty="0"/>
              <a:t>を開発。プラスチック汚染問題を解決し、脱炭素な社会を目指しています。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/>
              <a:t>GS</a:t>
            </a:r>
            <a:r>
              <a:rPr kumimoji="1" lang="ja-JP" altLang="en-US" sz="3600" b="1" dirty="0"/>
              <a:t>アライアンス株式会社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兵庫県川西市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令和７年４月２３日</a:t>
            </a:r>
            <a:r>
              <a:rPr kumimoji="1" lang="ja-JP" altLang="en-US" sz="2000" dirty="0"/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615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・化学、素材、成型業などの製造業において、原料を石油などの化石燃料から、出来るだけ植物、バイオマス資源由来の製品に置き換える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66D3082B-E7BD-4183-979C-66FF88D474DE}"/>
              </a:ext>
            </a:extLst>
          </p:cNvPr>
          <p:cNvSpPr/>
          <p:nvPr/>
        </p:nvSpPr>
        <p:spPr>
          <a:xfrm rot="16200000">
            <a:off x="5740226" y="6935076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8140548" y="6926536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6819194" y="7823258"/>
            <a:ext cx="95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押出機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F6EBB16-872C-4AF3-8A02-F40EAD622307}"/>
              </a:ext>
            </a:extLst>
          </p:cNvPr>
          <p:cNvSpPr txBox="1"/>
          <p:nvPr/>
        </p:nvSpPr>
        <p:spPr>
          <a:xfrm>
            <a:off x="6340141" y="9719563"/>
            <a:ext cx="417492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生分解性プラスチック、樹脂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バイオマスコーティング、塗料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en-US" altLang="ja-JP" dirty="0">
                <a:solidFill>
                  <a:schemeClr val="tx1"/>
                </a:solidFill>
              </a:rPr>
              <a:t>3D</a:t>
            </a:r>
            <a:r>
              <a:rPr kumimoji="1" lang="ja-JP" altLang="en-US" dirty="0">
                <a:solidFill>
                  <a:schemeClr val="tx1"/>
                </a:solidFill>
              </a:rPr>
              <a:t>プリンタ用フィラメント、成型品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可塑剤、潤滑剤、接着剤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セルロースナノファイバー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>
                <a:solidFill>
                  <a:schemeClr val="tx1"/>
                </a:solidFill>
              </a:rPr>
              <a:t>ゴム、洗剤</a:t>
            </a:r>
            <a:r>
              <a:rPr kumimoji="1" lang="ja-JP" altLang="en-US" dirty="0">
                <a:solidFill>
                  <a:schemeClr val="tx1"/>
                </a:solidFill>
              </a:rPr>
              <a:t>　など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dirty="0">
                <a:solidFill>
                  <a:schemeClr val="tx1"/>
                </a:solidFill>
              </a:rPr>
              <a:t>あらゆる石油由来の化学製品を、植物、バイオマス由来の製品に置き換えます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54" y="6093660"/>
            <a:ext cx="2238295" cy="223307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813" y="6515436"/>
            <a:ext cx="1789182" cy="127031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287" y="6549902"/>
            <a:ext cx="2046313" cy="123730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208" y="6501133"/>
            <a:ext cx="1716908" cy="1284622"/>
          </a:xfrm>
          <a:prstGeom prst="rect">
            <a:avLst/>
          </a:prstGeom>
        </p:spPr>
      </p:pic>
      <p:sp>
        <p:nvSpPr>
          <p:cNvPr id="38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6408767" y="8505362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97738" y="8295711"/>
            <a:ext cx="239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100%</a:t>
            </a:r>
            <a:r>
              <a:rPr kumimoji="1" lang="ja-JP" altLang="en-US" b="1" dirty="0"/>
              <a:t>植物バイオマス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成分のボトル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54171" y="7849273"/>
            <a:ext cx="19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バイオマス資源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8884498" y="7823258"/>
            <a:ext cx="159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樹脂ペレット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415" y="8162003"/>
            <a:ext cx="1497011" cy="1353170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8526505" y="8261177"/>
            <a:ext cx="208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射出成型など各種成形品</a:t>
            </a:r>
            <a:endParaRPr kumimoji="1" lang="en-US" altLang="ja-JP" b="1" dirty="0"/>
          </a:p>
          <a:p>
            <a:r>
              <a:rPr kumimoji="1" lang="en-US" altLang="ja-JP" b="1" dirty="0"/>
              <a:t>3D</a:t>
            </a:r>
            <a:r>
              <a:rPr kumimoji="1" lang="ja-JP" altLang="en-US" b="1" dirty="0"/>
              <a:t>プリンタ成形品</a:t>
            </a:r>
          </a:p>
        </p:txBody>
      </p:sp>
    </p:spTree>
    <p:extLst>
      <p:ext uri="{BB962C8B-B14F-4D97-AF65-F5344CB8AC3E}">
        <p14:creationId xmlns:p14="http://schemas.microsoft.com/office/powerpoint/2010/main" val="96459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995</Words>
  <Application>Microsoft Office PowerPoint</Application>
  <PresentationFormat>ユーザー設定</PresentationFormat>
  <Paragraphs>134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 P-OTF A1ゴシック StdN M</vt:lpstr>
      <vt:lpstr>Meiryo UI</vt:lpstr>
      <vt:lpstr>メイリオ</vt:lpstr>
      <vt:lpstr>Arial</vt:lpstr>
      <vt:lpstr>Calibri</vt:lpstr>
      <vt:lpstr>Calibri Light</vt:lpstr>
      <vt:lpstr>Montserrat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2025-06-26T09:12:10Z</dcterms:created>
  <dcterms:modified xsi:type="dcterms:W3CDTF">2025-07-03T06:51:39Z</dcterms:modified>
</cp:coreProperties>
</file>