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3" r:id="rId2"/>
    <p:sldId id="272" r:id="rId3"/>
    <p:sldId id="273" r:id="rId4"/>
  </p:sldIdLst>
  <p:sldSz cx="10691813" cy="1511935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CC"/>
    <a:srgbClr val="99FF99"/>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14" autoAdjust="0"/>
    <p:restoredTop sz="94660"/>
  </p:normalViewPr>
  <p:slideViewPr>
    <p:cSldViewPr snapToGrid="0" showGuides="1">
      <p:cViewPr varScale="1">
        <p:scale>
          <a:sx n="33" d="100"/>
          <a:sy n="33" d="100"/>
        </p:scale>
        <p:origin x="2176" y="60"/>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2026/10/14</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41300" y="601133"/>
            <a:ext cx="1412400" cy="17821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次世代</a:t>
            </a:r>
            <a:endParaRPr kumimoji="1" lang="en-US" altLang="ja-JP" sz="2800" b="1" dirty="0"/>
          </a:p>
          <a:p>
            <a:pPr algn="ctr"/>
            <a:r>
              <a:rPr kumimoji="1" lang="ja-JP" altLang="en-US" sz="2800" b="1" dirty="0"/>
              <a:t>燃料</a:t>
            </a:r>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09752" y="676906"/>
            <a:ext cx="8909989"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次世代型バイオ燃料</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リニューアブルディーゼル</a:t>
            </a:r>
            <a:r>
              <a:rPr kumimoji="1" lang="en-US" altLang="ja-JP" sz="4800" b="1" dirty="0">
                <a:latin typeface="Meiryo UI" panose="020B0604030504040204" pitchFamily="50" charset="-128"/>
                <a:ea typeface="Meiryo UI" panose="020B0604030504040204" pitchFamily="50" charset="-128"/>
              </a:rPr>
              <a:t>(RD)</a:t>
            </a:r>
            <a:endParaRPr kumimoji="1" lang="ja-JP" altLang="en-US" sz="48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kumimoji="1" lang="ja-JP" altLang="en-US" sz="2400" b="1" dirty="0"/>
              <a:t>弊社は創業以来、「社会とくらしのパートナー」として石油製品・</a:t>
            </a:r>
            <a:r>
              <a:rPr kumimoji="1" lang="en-US" altLang="ja-JP" sz="2400" b="1" dirty="0"/>
              <a:t>LP</a:t>
            </a:r>
            <a:r>
              <a:rPr kumimoji="1" lang="ja-JP" altLang="en-US" sz="2400" b="1" dirty="0"/>
              <a:t>ガスを中心とした生活に欠かせないエネルギーをお届けして参りました。持続可能な社会の実現・脱炭素化に向けて、未開拓分野にも挑戦し、多様な環境ビジネスの深化を目指します。</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60273" y="6050913"/>
            <a:ext cx="1085773" cy="612575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505354" y="8631087"/>
            <a:ext cx="8987397" cy="3539430"/>
          </a:xfrm>
          <a:prstGeom prst="rect">
            <a:avLst/>
          </a:prstGeom>
          <a:noFill/>
        </p:spPr>
        <p:txBody>
          <a:bodyPr wrap="square" rtlCol="0">
            <a:spAutoFit/>
          </a:bodyPr>
          <a:lstStyle/>
          <a:p>
            <a:r>
              <a:rPr kumimoji="1" lang="en-US" altLang="ja-JP" sz="2800" b="1" dirty="0"/>
              <a:t>RD</a:t>
            </a:r>
            <a:r>
              <a:rPr kumimoji="1" lang="ja-JP" altLang="en-US" sz="2800" b="1" dirty="0"/>
              <a:t>は廃食油や、食料と競合しない廃動物油脂、植物油等を原料としています。</a:t>
            </a:r>
            <a:br>
              <a:rPr kumimoji="1" lang="en-US" altLang="ja-JP" sz="2800" b="1" dirty="0"/>
            </a:br>
            <a:r>
              <a:rPr kumimoji="1" lang="ja-JP" altLang="en-US" sz="2800" b="1" dirty="0"/>
              <a:t>温対法・省エネ法の報告はバイオ起源の燃料である場合、</a:t>
            </a:r>
            <a:r>
              <a:rPr kumimoji="1" lang="en-US" altLang="ja-JP" sz="2800" b="1" dirty="0"/>
              <a:t>CO₂</a:t>
            </a:r>
            <a:r>
              <a:rPr kumimoji="1" lang="ja-JP" altLang="en-US" sz="2800" b="1" dirty="0"/>
              <a:t>排出量については算定対象外のため、</a:t>
            </a:r>
            <a:r>
              <a:rPr kumimoji="1" lang="en-US" altLang="ja-JP" sz="2800" b="1" dirty="0"/>
              <a:t>CO₂100%</a:t>
            </a:r>
            <a:r>
              <a:rPr kumimoji="1" lang="ja-JP" altLang="en-US" sz="2800" b="1" dirty="0"/>
              <a:t>削減可能なカーボンニュートラル燃料です。</a:t>
            </a:r>
            <a:endParaRPr kumimoji="1" lang="en-US" altLang="ja-JP" sz="2800" b="1" dirty="0"/>
          </a:p>
          <a:p>
            <a:r>
              <a:rPr kumimoji="1" lang="ja-JP" altLang="en-US" sz="2800" b="1" dirty="0"/>
              <a:t>ドロップイン燃料のため、初期投資不要で</a:t>
            </a:r>
            <a:r>
              <a:rPr kumimoji="1" lang="en-US" altLang="ja-JP" sz="2800" b="1" dirty="0"/>
              <a:t>RD</a:t>
            </a:r>
            <a:r>
              <a:rPr kumimoji="1" lang="ja-JP" altLang="en-US" sz="2800" b="1" dirty="0"/>
              <a:t>使用時は軽油から燃料を切り替えるのみでご利用頂けます。</a:t>
            </a:r>
            <a:endParaRPr kumimoji="1" lang="en-US" altLang="ja-JP" sz="2800" b="1" dirty="0"/>
          </a:p>
          <a:p>
            <a:r>
              <a:rPr kumimoji="1" lang="en-US" altLang="ja-JP" sz="2800" b="1" dirty="0"/>
              <a:t>※</a:t>
            </a:r>
            <a:r>
              <a:rPr kumimoji="1" lang="ja-JP" altLang="en-US" sz="2800" b="1" dirty="0"/>
              <a:t>エコマーク認定</a:t>
            </a:r>
            <a:r>
              <a:rPr kumimoji="1" lang="en-US" altLang="ja-JP" sz="2800" b="1" dirty="0"/>
              <a:t>/NETIS(KT-260011-A)</a:t>
            </a:r>
            <a:r>
              <a:rPr kumimoji="1" lang="ja-JP" altLang="en-US" sz="2800" b="1" dirty="0"/>
              <a:t>登録</a:t>
            </a:r>
            <a:endParaRPr kumimoji="1" lang="en-US" altLang="ja-JP"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伊藤忠エネクス株式会社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77566"/>
            <a:ext cx="7009004" cy="52379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22001" y="3492842"/>
            <a:ext cx="6970749" cy="461665"/>
          </a:xfrm>
          <a:prstGeom prst="rect">
            <a:avLst/>
          </a:prstGeom>
          <a:noFill/>
          <a:ln>
            <a:noFill/>
          </a:ln>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令和８年８月５日時点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722716" cy="2246769"/>
          </a:xfrm>
          <a:prstGeom prst="rect">
            <a:avLst/>
          </a:prstGeom>
          <a:noFill/>
        </p:spPr>
        <p:txBody>
          <a:bodyPr wrap="square" rtlCol="0">
            <a:spAutoFit/>
          </a:bodyPr>
          <a:lstStyle/>
          <a:p>
            <a:r>
              <a:rPr kumimoji="1" lang="ja-JP" altLang="en-US" sz="2800" b="1" dirty="0"/>
              <a:t>・軽油を消費されており、脱炭素化を図りたい企業様。特に建設業者様、物流会社様。</a:t>
            </a:r>
            <a:endParaRPr kumimoji="1" lang="en-US" altLang="ja-JP" sz="2800" b="1" dirty="0"/>
          </a:p>
          <a:p>
            <a:r>
              <a:rPr kumimoji="1" lang="ja-JP" altLang="en-US" sz="2800" b="1" dirty="0"/>
              <a:t>・</a:t>
            </a:r>
            <a:r>
              <a:rPr kumimoji="1" lang="en-US" altLang="ja-JP" sz="2800" b="1" dirty="0"/>
              <a:t>Scope</a:t>
            </a:r>
            <a:r>
              <a:rPr kumimoji="1" lang="ja-JP" altLang="en-US" sz="2800" b="1" dirty="0"/>
              <a:t>３の削減や企業イメージアップにご興味のある荷主様。</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2" name="図 1">
            <a:extLst>
              <a:ext uri="{FF2B5EF4-FFF2-40B4-BE49-F238E27FC236}">
                <a16:creationId xmlns:a16="http://schemas.microsoft.com/office/drawing/2014/main" id="{08E06CCE-D4E5-CAFA-FC1B-39C30A0F94A2}"/>
              </a:ext>
            </a:extLst>
          </p:cNvPr>
          <p:cNvPicPr>
            <a:picLocks noChangeAspect="1"/>
          </p:cNvPicPr>
          <p:nvPr/>
        </p:nvPicPr>
        <p:blipFill rotWithShape="1">
          <a:blip r:embed="rId3"/>
          <a:srcRect l="16872"/>
          <a:stretch/>
        </p:blipFill>
        <p:spPr>
          <a:xfrm>
            <a:off x="1505354" y="6357638"/>
            <a:ext cx="2528855" cy="2031677"/>
          </a:xfrm>
          <a:prstGeom prst="rect">
            <a:avLst/>
          </a:prstGeom>
        </p:spPr>
      </p:pic>
      <p:pic>
        <p:nvPicPr>
          <p:cNvPr id="13" name="図 12">
            <a:extLst>
              <a:ext uri="{FF2B5EF4-FFF2-40B4-BE49-F238E27FC236}">
                <a16:creationId xmlns:a16="http://schemas.microsoft.com/office/drawing/2014/main" id="{175B0FFD-0C86-2939-38E0-678650294CCF}"/>
              </a:ext>
            </a:extLst>
          </p:cNvPr>
          <p:cNvPicPr>
            <a:picLocks noChangeAspect="1"/>
          </p:cNvPicPr>
          <p:nvPr/>
        </p:nvPicPr>
        <p:blipFill rotWithShape="1">
          <a:blip r:embed="rId4"/>
          <a:srcRect l="1000" t="11098" r="1289" b="7546"/>
          <a:stretch/>
        </p:blipFill>
        <p:spPr>
          <a:xfrm>
            <a:off x="4142754" y="6122693"/>
            <a:ext cx="6307759" cy="2491837"/>
          </a:xfrm>
          <a:prstGeom prst="rect">
            <a:avLst/>
          </a:prstGeom>
        </p:spPr>
      </p:pic>
    </p:spTree>
    <p:extLst>
      <p:ext uri="{BB962C8B-B14F-4D97-AF65-F5344CB8AC3E}">
        <p14:creationId xmlns:p14="http://schemas.microsoft.com/office/powerpoint/2010/main" val="1595439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4ED5D34C-1B8B-81FA-EEE2-B672B90F9481}"/>
              </a:ext>
            </a:extLst>
          </p:cNvPr>
          <p:cNvPicPr>
            <a:picLocks noChangeAspect="1"/>
          </p:cNvPicPr>
          <p:nvPr/>
        </p:nvPicPr>
        <p:blipFill rotWithShape="1">
          <a:blip r:embed="rId2"/>
          <a:srcRect l="5457" r="10567" b="11168"/>
          <a:stretch/>
        </p:blipFill>
        <p:spPr>
          <a:xfrm>
            <a:off x="8118995" y="6113375"/>
            <a:ext cx="2422167" cy="1840032"/>
          </a:xfrm>
          <a:prstGeom prst="rect">
            <a:avLst/>
          </a:prstGeom>
        </p:spPr>
      </p:pic>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41300" y="601133"/>
            <a:ext cx="1412400" cy="17821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次世代</a:t>
            </a:r>
            <a:endParaRPr kumimoji="1" lang="en-US" altLang="ja-JP" sz="2800" b="1" dirty="0"/>
          </a:p>
          <a:p>
            <a:pPr algn="ctr"/>
            <a:r>
              <a:rPr kumimoji="1" lang="ja-JP" altLang="en-US" sz="2800" b="1" dirty="0"/>
              <a:t>燃料</a:t>
            </a:r>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メタネーションシステム</a:t>
            </a:r>
            <a:endParaRPr kumimoji="1" lang="en-US" altLang="ja-JP" sz="4800" b="1" dirty="0">
              <a:latin typeface="Meiryo UI" panose="020B0604030504040204" pitchFamily="50" charset="-128"/>
              <a:ea typeface="Meiryo UI" panose="020B0604030504040204" pitchFamily="50" charset="-128"/>
            </a:endParaRPr>
          </a:p>
          <a:p>
            <a:pPr algn="ctr"/>
            <a:r>
              <a:rPr kumimoji="1" lang="en-US" altLang="ja-JP" sz="4800" b="1" dirty="0" err="1">
                <a:latin typeface="Meiryo UI" panose="020B0604030504040204" pitchFamily="50" charset="-128"/>
                <a:ea typeface="Meiryo UI" panose="020B0604030504040204" pitchFamily="50" charset="-128"/>
              </a:rPr>
              <a:t>HiMethz</a:t>
            </a:r>
            <a:r>
              <a:rPr kumimoji="1" lang="en-US" altLang="ja-JP" sz="3200" b="1" baseline="52000" dirty="0">
                <a:latin typeface="Meiryo UI" panose="020B0604030504040204" pitchFamily="50" charset="-128"/>
                <a:ea typeface="Meiryo UI" panose="020B0604030504040204" pitchFamily="50" charset="-128"/>
              </a:rPr>
              <a:t>®</a:t>
            </a:r>
            <a:endParaRPr kumimoji="1" lang="ja-JP" altLang="en-US" sz="4800" b="1" baseline="5200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67219" y="4219989"/>
            <a:ext cx="9229796" cy="1569660"/>
          </a:xfrm>
          <a:prstGeom prst="rect">
            <a:avLst/>
          </a:prstGeom>
          <a:noFill/>
        </p:spPr>
        <p:txBody>
          <a:bodyPr wrap="square" rtlCol="0">
            <a:spAutoFit/>
          </a:bodyPr>
          <a:lstStyle/>
          <a:p>
            <a:r>
              <a:rPr kumimoji="1" lang="ja-JP" altLang="en-US" sz="2400" b="1" dirty="0">
                <a:latin typeface="+mn-ea"/>
              </a:rPr>
              <a:t>カナデビア株式会社は「技術の力で、人類と自然の調和に挑む」をブランドコンセプトにサステナブルな社会の実現に取り組んでいます。</a:t>
            </a:r>
            <a:r>
              <a:rPr kumimoji="1" lang="en-US" altLang="ja-JP" sz="2400" b="1" dirty="0">
                <a:latin typeface="+mn-ea"/>
              </a:rPr>
              <a:t>1993</a:t>
            </a:r>
            <a:r>
              <a:rPr kumimoji="1" lang="ja-JP" altLang="en-US" sz="2400" b="1" dirty="0">
                <a:latin typeface="+mn-ea"/>
              </a:rPr>
              <a:t>年から地球温暖化対策に向けた取り組みを開始し、約</a:t>
            </a:r>
            <a:r>
              <a:rPr kumimoji="1" lang="en-US" altLang="ja-JP" sz="2400" b="1" dirty="0">
                <a:latin typeface="+mn-ea"/>
              </a:rPr>
              <a:t>30</a:t>
            </a:r>
            <a:r>
              <a:rPr kumimoji="1" lang="ja-JP" altLang="en-US" sz="2400" b="1" dirty="0">
                <a:latin typeface="+mn-ea"/>
              </a:rPr>
              <a:t>年間にわたってメタネーション開発を続けています。</a:t>
            </a:r>
            <a:endParaRPr kumimoji="1" lang="en-US" altLang="ja-JP" sz="2400" b="1" dirty="0">
              <a:solidFill>
                <a:srgbClr val="333333"/>
              </a:solidFill>
              <a:latin typeface="+mn-ea"/>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カナデビア株式会社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77566"/>
            <a:ext cx="7009004" cy="52379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a:ln>
            <a:noFill/>
          </a:ln>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令和７年５月９日時点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1815882"/>
          </a:xfrm>
          <a:prstGeom prst="rect">
            <a:avLst/>
          </a:prstGeom>
          <a:noFill/>
        </p:spPr>
        <p:txBody>
          <a:bodyPr wrap="square" rtlCol="0">
            <a:spAutoFit/>
          </a:bodyPr>
          <a:lstStyle/>
          <a:p>
            <a:r>
              <a:rPr kumimoji="1" lang="en-US" altLang="ja-JP" sz="2800" b="1" dirty="0"/>
              <a:t>e-</a:t>
            </a:r>
            <a:r>
              <a:rPr kumimoji="1" lang="ja-JP" altLang="en-US" sz="2800" b="1" dirty="0"/>
              <a:t>メタンの供給に既存の天然ガス貯蔵・輸送・利用インフラが活用できるため、迅速にグリーン水素利用拡大に貢献可能</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17" name="テキスト ボックス 16">
            <a:extLst>
              <a:ext uri="{FF2B5EF4-FFF2-40B4-BE49-F238E27FC236}">
                <a16:creationId xmlns:a16="http://schemas.microsoft.com/office/drawing/2014/main" id="{5A751AAE-9C18-ECE8-03EE-F1DE1EFFA6E9}"/>
              </a:ext>
            </a:extLst>
          </p:cNvPr>
          <p:cNvSpPr txBox="1"/>
          <p:nvPr/>
        </p:nvSpPr>
        <p:spPr>
          <a:xfrm>
            <a:off x="1323868" y="6100829"/>
            <a:ext cx="7004586" cy="2677656"/>
          </a:xfrm>
          <a:prstGeom prst="rect">
            <a:avLst/>
          </a:prstGeom>
          <a:noFill/>
        </p:spPr>
        <p:txBody>
          <a:bodyPr wrap="square">
            <a:spAutoFit/>
          </a:bodyPr>
          <a:lstStyle/>
          <a:p>
            <a:pPr marL="457200" indent="-457200">
              <a:buFont typeface="Wingdings" panose="05000000000000000000" pitchFamily="2" charset="2"/>
              <a:buChar char="ü"/>
            </a:pPr>
            <a:r>
              <a:rPr kumimoji="1" lang="en-US" altLang="ja-JP" sz="2800" b="1" dirty="0"/>
              <a:t>CO2</a:t>
            </a:r>
            <a:r>
              <a:rPr kumimoji="1" lang="ja-JP" altLang="en-US" sz="2800" b="1" dirty="0"/>
              <a:t>からメタンへの転化率が最大</a:t>
            </a:r>
            <a:r>
              <a:rPr kumimoji="1" lang="en-US" altLang="ja-JP" sz="2800" b="1" dirty="0"/>
              <a:t>99%</a:t>
            </a:r>
            <a:r>
              <a:rPr kumimoji="1" lang="ja-JP" altLang="en-US" sz="2800" b="1" dirty="0"/>
              <a:t>超の触媒・反応器を搭載している高効率メタネーションシステム</a:t>
            </a:r>
            <a:r>
              <a:rPr kumimoji="1" lang="en-US" altLang="ja-JP" sz="2800" b="1" dirty="0" err="1"/>
              <a:t>HiMethz</a:t>
            </a:r>
            <a:r>
              <a:rPr kumimoji="1" lang="en-US" altLang="ja-JP" sz="2800" b="1" dirty="0"/>
              <a:t>®</a:t>
            </a:r>
            <a:r>
              <a:rPr kumimoji="1" lang="ja-JP" altLang="en-US" sz="2800" b="1" dirty="0"/>
              <a:t>により、排ガスなどから回収した</a:t>
            </a:r>
            <a:r>
              <a:rPr kumimoji="1" lang="en-US" altLang="ja-JP" sz="2800" b="1" dirty="0"/>
              <a:t>CO2</a:t>
            </a:r>
            <a:r>
              <a:rPr kumimoji="1" lang="ja-JP" altLang="en-US" sz="2800" b="1" dirty="0"/>
              <a:t>のほとんどをメタンに変換して有効利用することが可能です。</a:t>
            </a:r>
            <a:endParaRPr kumimoji="1" lang="en-US" altLang="ja-JP" sz="2800" b="1" dirty="0"/>
          </a:p>
        </p:txBody>
      </p:sp>
      <p:sp>
        <p:nvSpPr>
          <p:cNvPr id="18" name="テキスト ボックス 17">
            <a:extLst>
              <a:ext uri="{FF2B5EF4-FFF2-40B4-BE49-F238E27FC236}">
                <a16:creationId xmlns:a16="http://schemas.microsoft.com/office/drawing/2014/main" id="{4E7DC7E4-4E21-6AFF-6FD3-D2A73C4DB2E6}"/>
              </a:ext>
            </a:extLst>
          </p:cNvPr>
          <p:cNvSpPr txBox="1"/>
          <p:nvPr/>
        </p:nvSpPr>
        <p:spPr>
          <a:xfrm>
            <a:off x="1367219" y="9021391"/>
            <a:ext cx="4629217" cy="2246769"/>
          </a:xfrm>
          <a:prstGeom prst="rect">
            <a:avLst/>
          </a:prstGeom>
          <a:noFill/>
        </p:spPr>
        <p:txBody>
          <a:bodyPr wrap="square">
            <a:spAutoFit/>
          </a:bodyPr>
          <a:lstStyle/>
          <a:p>
            <a:pPr marL="457200" indent="-457200">
              <a:buFont typeface="Wingdings" panose="05000000000000000000" pitchFamily="2" charset="2"/>
              <a:buChar char="ü"/>
            </a:pPr>
            <a:r>
              <a:rPr kumimoji="1" lang="ja-JP" altLang="en-US" sz="2800" b="1" dirty="0"/>
              <a:t>再生可能エネルギー由来のグリーン水素を用いることで、実質的に</a:t>
            </a:r>
            <a:r>
              <a:rPr kumimoji="1" lang="en-US" altLang="ja-JP" sz="2800" b="1" dirty="0"/>
              <a:t>CO2</a:t>
            </a:r>
            <a:r>
              <a:rPr kumimoji="1" lang="ja-JP" altLang="en-US" sz="2800" b="1" dirty="0"/>
              <a:t>排出量ゼロのガス燃料（</a:t>
            </a:r>
            <a:r>
              <a:rPr kumimoji="1" lang="en-US" altLang="ja-JP" sz="2800" b="1" dirty="0"/>
              <a:t>e-</a:t>
            </a:r>
            <a:r>
              <a:rPr kumimoji="1" lang="ja-JP" altLang="en-US" sz="2800" b="1" dirty="0"/>
              <a:t>メタン）が製造可能です。</a:t>
            </a:r>
            <a:endParaRPr kumimoji="1" lang="en-US" altLang="ja-JP" sz="2800" b="1" dirty="0"/>
          </a:p>
        </p:txBody>
      </p:sp>
      <p:sp>
        <p:nvSpPr>
          <p:cNvPr id="19" name="テキスト ボックス 18">
            <a:extLst>
              <a:ext uri="{FF2B5EF4-FFF2-40B4-BE49-F238E27FC236}">
                <a16:creationId xmlns:a16="http://schemas.microsoft.com/office/drawing/2014/main" id="{7B7F066E-F758-7044-7AA8-2382A8DA4119}"/>
              </a:ext>
            </a:extLst>
          </p:cNvPr>
          <p:cNvSpPr txBox="1"/>
          <p:nvPr/>
        </p:nvSpPr>
        <p:spPr>
          <a:xfrm>
            <a:off x="8150900" y="7850391"/>
            <a:ext cx="2262158" cy="369332"/>
          </a:xfrm>
          <a:prstGeom prst="rect">
            <a:avLst/>
          </a:prstGeom>
          <a:noFill/>
        </p:spPr>
        <p:txBody>
          <a:bodyPr wrap="none" rtlCol="0">
            <a:spAutoFit/>
          </a:bodyPr>
          <a:lstStyle/>
          <a:p>
            <a:r>
              <a:rPr kumimoji="1" lang="ja-JP" altLang="en-US" b="1" u="sng" dirty="0">
                <a:latin typeface="+mn-ea"/>
              </a:rPr>
              <a:t>当社製メタン化触媒</a:t>
            </a:r>
          </a:p>
        </p:txBody>
      </p:sp>
      <p:sp>
        <p:nvSpPr>
          <p:cNvPr id="21" name="テキスト ボックス 20">
            <a:extLst>
              <a:ext uri="{FF2B5EF4-FFF2-40B4-BE49-F238E27FC236}">
                <a16:creationId xmlns:a16="http://schemas.microsoft.com/office/drawing/2014/main" id="{24F16A12-BB8D-667A-5249-F82FD0BA6649}"/>
              </a:ext>
            </a:extLst>
          </p:cNvPr>
          <p:cNvSpPr txBox="1"/>
          <p:nvPr/>
        </p:nvSpPr>
        <p:spPr>
          <a:xfrm>
            <a:off x="5776331" y="11518156"/>
            <a:ext cx="5603335" cy="369332"/>
          </a:xfrm>
          <a:prstGeom prst="rect">
            <a:avLst/>
          </a:prstGeom>
          <a:noFill/>
        </p:spPr>
        <p:txBody>
          <a:bodyPr wrap="square" rtlCol="0">
            <a:spAutoFit/>
          </a:bodyPr>
          <a:lstStyle/>
          <a:p>
            <a:r>
              <a:rPr kumimoji="1" lang="ja-JP" altLang="en-US" b="1" u="sng" dirty="0">
                <a:latin typeface="+mn-ea"/>
              </a:rPr>
              <a:t>メタネーションとカーボンニュートラル社会</a:t>
            </a:r>
            <a:endParaRPr kumimoji="1" lang="en-US" altLang="ja-JP" b="1" u="sng" dirty="0">
              <a:latin typeface="+mn-ea"/>
            </a:endParaRPr>
          </a:p>
        </p:txBody>
      </p:sp>
      <p:pic>
        <p:nvPicPr>
          <p:cNvPr id="85" name="図 84">
            <a:extLst>
              <a:ext uri="{FF2B5EF4-FFF2-40B4-BE49-F238E27FC236}">
                <a16:creationId xmlns:a16="http://schemas.microsoft.com/office/drawing/2014/main" id="{FB25534E-C747-06F1-CEE2-D5F0491EF6C5}"/>
              </a:ext>
            </a:extLst>
          </p:cNvPr>
          <p:cNvPicPr>
            <a:picLocks noChangeAspect="1"/>
          </p:cNvPicPr>
          <p:nvPr/>
        </p:nvPicPr>
        <p:blipFill>
          <a:blip r:embed="rId4"/>
          <a:stretch>
            <a:fillRect/>
          </a:stretch>
        </p:blipFill>
        <p:spPr>
          <a:xfrm>
            <a:off x="5776331" y="8543060"/>
            <a:ext cx="4609116" cy="3119116"/>
          </a:xfrm>
          <a:prstGeom prst="rect">
            <a:avLst/>
          </a:prstGeom>
        </p:spPr>
      </p:pic>
    </p:spTree>
    <p:extLst>
      <p:ext uri="{BB962C8B-B14F-4D97-AF65-F5344CB8AC3E}">
        <p14:creationId xmlns:p14="http://schemas.microsoft.com/office/powerpoint/2010/main" val="3961158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10702-F3EE-9756-C0C5-18ABF73667B8}"/>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C6BD7A6-5CAA-633A-69B5-664850D176EC}"/>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F2DF2BEB-DCB1-4B02-2498-F57124235536}"/>
              </a:ext>
            </a:extLst>
          </p:cNvPr>
          <p:cNvSpPr/>
          <p:nvPr/>
        </p:nvSpPr>
        <p:spPr>
          <a:xfrm>
            <a:off x="241300" y="601133"/>
            <a:ext cx="1412400" cy="17821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次世代</a:t>
            </a:r>
            <a:endParaRPr kumimoji="1" lang="en-US" altLang="ja-JP" sz="2800" b="1" dirty="0"/>
          </a:p>
          <a:p>
            <a:pPr algn="ctr"/>
            <a:r>
              <a:rPr kumimoji="1" lang="ja-JP" altLang="en-US" sz="2800" b="1" dirty="0"/>
              <a:t>燃料</a:t>
            </a:r>
          </a:p>
        </p:txBody>
      </p:sp>
      <p:sp>
        <p:nvSpPr>
          <p:cNvPr id="6" name="テキスト ボックス 5">
            <a:extLst>
              <a:ext uri="{FF2B5EF4-FFF2-40B4-BE49-F238E27FC236}">
                <a16:creationId xmlns:a16="http://schemas.microsoft.com/office/drawing/2014/main" id="{A73C25C4-1F64-D475-6F89-982DEA118E57}"/>
              </a:ext>
            </a:extLst>
          </p:cNvPr>
          <p:cNvSpPr txBox="1"/>
          <p:nvPr/>
        </p:nvSpPr>
        <p:spPr>
          <a:xfrm>
            <a:off x="1713695" y="728665"/>
            <a:ext cx="8702528" cy="1569660"/>
          </a:xfrm>
          <a:prstGeom prst="rect">
            <a:avLst/>
          </a:prstGeom>
          <a:noFill/>
        </p:spPr>
        <p:txBody>
          <a:bodyPr wrap="square" rtlCol="0">
            <a:spAutoFit/>
          </a:bodyPr>
          <a:lstStyle/>
          <a:p>
            <a:pPr algn="ctr"/>
            <a:r>
              <a:rPr kumimoji="1" lang="ja-JP" altLang="en-US" sz="4800" b="1">
                <a:latin typeface="Meiryo UI" panose="020B0604030504040204" pitchFamily="50" charset="-128"/>
                <a:ea typeface="Meiryo UI" panose="020B0604030504040204" pitchFamily="50" charset="-128"/>
              </a:rPr>
              <a:t>水と大気中の</a:t>
            </a:r>
            <a:r>
              <a:rPr kumimoji="1" lang="en-US" altLang="ja-JP" sz="4800" b="1" dirty="0">
                <a:latin typeface="Meiryo UI" panose="020B0604030504040204" pitchFamily="50" charset="-128"/>
                <a:ea typeface="Meiryo UI" panose="020B0604030504040204" pitchFamily="50" charset="-128"/>
              </a:rPr>
              <a:t>CO2</a:t>
            </a:r>
            <a:r>
              <a:rPr kumimoji="1" lang="ja-JP" altLang="en-US" sz="4800" b="1">
                <a:latin typeface="Meiryo UI" panose="020B0604030504040204" pitchFamily="50" charset="-128"/>
                <a:ea typeface="Meiryo UI" panose="020B0604030504040204" pitchFamily="50" charset="-128"/>
              </a:rPr>
              <a:t>を原料とした</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a:latin typeface="Meiryo UI" panose="020B0604030504040204" pitchFamily="50" charset="-128"/>
                <a:ea typeface="Meiryo UI" panose="020B0604030504040204" pitchFamily="50" charset="-128"/>
              </a:rPr>
              <a:t>カーボンニュートラルな合成燃料</a:t>
            </a:r>
            <a:endParaRPr kumimoji="1" lang="ja-JP" altLang="en-US" sz="48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C626BC65-DA23-DEDF-1A41-5E407B397CFF}"/>
              </a:ext>
            </a:extLst>
          </p:cNvPr>
          <p:cNvSpPr/>
          <p:nvPr/>
        </p:nvSpPr>
        <p:spPr>
          <a:xfrm>
            <a:off x="260273" y="4126596"/>
            <a:ext cx="1066800" cy="18072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83C05BD8-C0A9-7DFA-8A3E-A1B80AFDE0C1}"/>
              </a:ext>
            </a:extLst>
          </p:cNvPr>
          <p:cNvSpPr/>
          <p:nvPr/>
        </p:nvSpPr>
        <p:spPr>
          <a:xfrm>
            <a:off x="241300" y="4100994"/>
            <a:ext cx="10337800" cy="183287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120DDEF5-1F10-48D7-1D37-EF3D2ADF9F73}"/>
              </a:ext>
            </a:extLst>
          </p:cNvPr>
          <p:cNvSpPr/>
          <p:nvPr/>
        </p:nvSpPr>
        <p:spPr>
          <a:xfrm>
            <a:off x="1621017" y="635620"/>
            <a:ext cx="8909989" cy="171728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E2DAE910-F08C-4C12-9DDF-3D7C73A85449}"/>
              </a:ext>
            </a:extLst>
          </p:cNvPr>
          <p:cNvSpPr txBox="1"/>
          <p:nvPr/>
        </p:nvSpPr>
        <p:spPr>
          <a:xfrm>
            <a:off x="1384155" y="4263635"/>
            <a:ext cx="9229796" cy="1569660"/>
          </a:xfrm>
          <a:prstGeom prst="rect">
            <a:avLst/>
          </a:prstGeom>
          <a:noFill/>
        </p:spPr>
        <p:txBody>
          <a:bodyPr wrap="square" rtlCol="0">
            <a:spAutoFit/>
          </a:bodyPr>
          <a:lstStyle/>
          <a:p>
            <a:r>
              <a:rPr kumimoji="1" lang="ja-JP" altLang="en-US" sz="2400" b="1">
                <a:solidFill>
                  <a:srgbClr val="333333"/>
                </a:solidFill>
                <a:latin typeface="Montserrat" panose="00000500000000000000" pitchFamily="2" charset="0"/>
              </a:rPr>
              <a:t>弊社は、再エネ等脱炭素エネルギーによる発電事業をおこなうとともに、脱炭素エネルギーに関する技術開発支援及び脱炭素社会や循環社会の実現に向けたプロジェクトを地域の自治体や事業者と連携して展開しております。</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2EC2DC92-5F27-D8EF-BF93-AA34EC45E84B}"/>
              </a:ext>
            </a:extLst>
          </p:cNvPr>
          <p:cNvSpPr/>
          <p:nvPr/>
        </p:nvSpPr>
        <p:spPr>
          <a:xfrm>
            <a:off x="241299" y="6067331"/>
            <a:ext cx="1085773" cy="612575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A32D3F36-CF83-BA32-2FDE-9D89C62EB9D5}"/>
              </a:ext>
            </a:extLst>
          </p:cNvPr>
          <p:cNvSpPr/>
          <p:nvPr/>
        </p:nvSpPr>
        <p:spPr>
          <a:xfrm>
            <a:off x="241300" y="6041730"/>
            <a:ext cx="10337800" cy="615265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78426FAE-BAF4-DC54-1411-49EE21607D04}"/>
              </a:ext>
            </a:extLst>
          </p:cNvPr>
          <p:cNvSpPr txBox="1"/>
          <p:nvPr/>
        </p:nvSpPr>
        <p:spPr>
          <a:xfrm>
            <a:off x="1384155" y="6146604"/>
            <a:ext cx="9307658" cy="3108543"/>
          </a:xfrm>
          <a:prstGeom prst="rect">
            <a:avLst/>
          </a:prstGeom>
          <a:noFill/>
        </p:spPr>
        <p:txBody>
          <a:bodyPr wrap="square" rtlCol="0">
            <a:spAutoFit/>
          </a:bodyPr>
          <a:lstStyle/>
          <a:p>
            <a:r>
              <a:rPr lang="ja-JP" altLang="ja-JP" sz="2800" b="1">
                <a:effectLst/>
                <a:latin typeface="+mn-ea"/>
                <a:cs typeface="游明朝" panose="02020400000000000000" pitchFamily="18" charset="-128"/>
              </a:rPr>
              <a:t>光触媒を活用し</a:t>
            </a:r>
            <a:r>
              <a:rPr lang="ja-JP" altLang="en-US" sz="2800" b="1">
                <a:effectLst/>
                <a:latin typeface="+mn-ea"/>
                <a:cs typeface="游明朝" panose="02020400000000000000" pitchFamily="18" charset="-128"/>
              </a:rPr>
              <a:t>、</a:t>
            </a:r>
            <a:r>
              <a:rPr lang="ja-JP" altLang="ja-JP" sz="2800" b="1">
                <a:effectLst/>
                <a:latin typeface="+mn-ea"/>
                <a:cs typeface="游明朝" panose="02020400000000000000" pitchFamily="18" charset="-128"/>
              </a:rPr>
              <a:t>大気中の二酸化炭素と水から人工的に石油同等燃料を生み出す合成燃料製造装置</a:t>
            </a:r>
            <a:r>
              <a:rPr lang="ja-JP" altLang="en-US" sz="2800" b="1">
                <a:latin typeface="+mn-ea"/>
                <a:cs typeface="游明朝" panose="02020400000000000000" pitchFamily="18" charset="-128"/>
              </a:rPr>
              <a:t>と、</a:t>
            </a:r>
            <a:r>
              <a:rPr lang="ja-JP" altLang="en-US" sz="2800" b="1">
                <a:effectLst/>
                <a:latin typeface="+mn-ea"/>
                <a:cs typeface="游明朝" panose="02020400000000000000" pitchFamily="18" charset="-128"/>
              </a:rPr>
              <a:t>この製造燃料を活用した発電システム</a:t>
            </a:r>
            <a:r>
              <a:rPr lang="ja-JP" altLang="ja-JP" sz="2800" b="1">
                <a:effectLst/>
                <a:latin typeface="+mn-ea"/>
                <a:cs typeface="游明朝" panose="02020400000000000000" pitchFamily="18" charset="-128"/>
              </a:rPr>
              <a:t>を開発。</a:t>
            </a:r>
            <a:endParaRPr lang="en-US" altLang="ja-JP" sz="2800" b="1" dirty="0">
              <a:effectLst/>
              <a:latin typeface="+mn-ea"/>
              <a:cs typeface="游明朝" panose="02020400000000000000" pitchFamily="18" charset="-128"/>
            </a:endParaRPr>
          </a:p>
          <a:p>
            <a:r>
              <a:rPr lang="ja-JP" altLang="ja-JP" sz="2800" b="1">
                <a:effectLst/>
                <a:latin typeface="+mn-ea"/>
                <a:cs typeface="游明朝" panose="02020400000000000000" pitchFamily="18" charset="-128"/>
              </a:rPr>
              <a:t>こ</a:t>
            </a:r>
            <a:r>
              <a:rPr lang="ja-JP" altLang="en-US" sz="2800" b="1">
                <a:effectLst/>
                <a:latin typeface="+mn-ea"/>
                <a:cs typeface="游明朝" panose="02020400000000000000" pitchFamily="18" charset="-128"/>
              </a:rPr>
              <a:t>の</a:t>
            </a:r>
            <a:r>
              <a:rPr lang="ja-JP" altLang="ja-JP" sz="2800" b="1">
                <a:effectLst/>
                <a:latin typeface="+mn-ea"/>
                <a:cs typeface="游明朝" panose="02020400000000000000" pitchFamily="18" charset="-128"/>
              </a:rPr>
              <a:t>装置により</a:t>
            </a:r>
            <a:r>
              <a:rPr lang="ja-JP" altLang="en-US" sz="2800" b="1">
                <a:effectLst/>
                <a:latin typeface="+mn-ea"/>
                <a:cs typeface="游明朝" panose="02020400000000000000" pitchFamily="18" charset="-128"/>
              </a:rPr>
              <a:t>、</a:t>
            </a:r>
            <a:r>
              <a:rPr lang="ja-JP" altLang="ja-JP" sz="2800" b="1">
                <a:effectLst/>
                <a:latin typeface="+mn-ea"/>
                <a:cs typeface="游明朝" panose="02020400000000000000" pitchFamily="18" charset="-128"/>
              </a:rPr>
              <a:t>カーボンニュートラルなエネルギーの利用促進</a:t>
            </a:r>
            <a:r>
              <a:rPr lang="ja-JP" altLang="en-US" sz="2800" b="1">
                <a:effectLst/>
                <a:latin typeface="+mn-ea"/>
                <a:cs typeface="游明朝" panose="02020400000000000000" pitchFamily="18" charset="-128"/>
              </a:rPr>
              <a:t>、</a:t>
            </a:r>
            <a:r>
              <a:rPr lang="ja-JP" altLang="ja-JP" sz="2800" b="1">
                <a:effectLst/>
                <a:latin typeface="+mn-ea"/>
                <a:cs typeface="游明朝" panose="02020400000000000000" pitchFamily="18" charset="-128"/>
              </a:rPr>
              <a:t>エネルギーの地産地消</a:t>
            </a:r>
            <a:r>
              <a:rPr lang="ja-JP" altLang="en-US" sz="2800" b="1">
                <a:effectLst/>
                <a:latin typeface="+mn-ea"/>
                <a:cs typeface="游明朝" panose="02020400000000000000" pitchFamily="18" charset="-128"/>
              </a:rPr>
              <a:t>、</a:t>
            </a:r>
            <a:r>
              <a:rPr lang="ja-JP" altLang="ja-JP" sz="2800" b="1">
                <a:effectLst/>
                <a:latin typeface="+mn-ea"/>
                <a:cs typeface="游明朝" panose="02020400000000000000" pitchFamily="18" charset="-128"/>
              </a:rPr>
              <a:t>災害に備えた地域自主電源確保</a:t>
            </a:r>
            <a:r>
              <a:rPr lang="ja-JP" altLang="en-US" sz="2800" b="1">
                <a:effectLst/>
                <a:latin typeface="+mn-ea"/>
                <a:cs typeface="游明朝" panose="02020400000000000000" pitchFamily="18" charset="-128"/>
              </a:rPr>
              <a:t>、</a:t>
            </a:r>
            <a:r>
              <a:rPr lang="ja-JP" altLang="ja-JP" sz="2800" b="1">
                <a:effectLst/>
                <a:latin typeface="+mn-ea"/>
                <a:cs typeface="游明朝" panose="02020400000000000000" pitchFamily="18" charset="-128"/>
              </a:rPr>
              <a:t>エネルギー価格高騰への対応を図ることで、サスティナブルな社会の実現を目指します。</a:t>
            </a:r>
          </a:p>
        </p:txBody>
      </p:sp>
      <p:sp>
        <p:nvSpPr>
          <p:cNvPr id="53" name="正方形/長方形 52">
            <a:extLst>
              <a:ext uri="{FF2B5EF4-FFF2-40B4-BE49-F238E27FC236}">
                <a16:creationId xmlns:a16="http://schemas.microsoft.com/office/drawing/2014/main" id="{B8A8A5D4-8585-F96C-F106-4FFBFFE6514E}"/>
              </a:ext>
            </a:extLst>
          </p:cNvPr>
          <p:cNvSpPr/>
          <p:nvPr/>
        </p:nvSpPr>
        <p:spPr>
          <a:xfrm>
            <a:off x="231143" y="2467407"/>
            <a:ext cx="1412400" cy="92150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9940C582-567D-C6BF-18D8-108B98A9C6C0}"/>
              </a:ext>
            </a:extLst>
          </p:cNvPr>
          <p:cNvSpPr/>
          <p:nvPr/>
        </p:nvSpPr>
        <p:spPr>
          <a:xfrm>
            <a:off x="1621017" y="2495659"/>
            <a:ext cx="8909988" cy="85639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8F71D9C5-F289-5565-C1E0-66C23FAD2BFA}"/>
              </a:ext>
            </a:extLst>
          </p:cNvPr>
          <p:cNvSpPr txBox="1"/>
          <p:nvPr/>
        </p:nvSpPr>
        <p:spPr>
          <a:xfrm>
            <a:off x="1636447" y="2610352"/>
            <a:ext cx="8887462" cy="646331"/>
          </a:xfrm>
          <a:prstGeom prst="rect">
            <a:avLst/>
          </a:prstGeom>
          <a:noFill/>
        </p:spPr>
        <p:txBody>
          <a:bodyPr wrap="square" rtlCol="0">
            <a:spAutoFit/>
          </a:bodyPr>
          <a:lstStyle/>
          <a:p>
            <a:pPr algn="ctr"/>
            <a:r>
              <a:rPr kumimoji="1" lang="ja-JP" altLang="en-US" sz="3600" b="1"/>
              <a:t>有限会社ティー・エヌ・プラン</a:t>
            </a:r>
            <a:endParaRPr kumimoji="1" lang="en-US" altLang="ja-JP" sz="3600" b="1" dirty="0"/>
          </a:p>
        </p:txBody>
      </p:sp>
      <p:sp>
        <p:nvSpPr>
          <p:cNvPr id="34" name="正方形/長方形 33">
            <a:extLst>
              <a:ext uri="{FF2B5EF4-FFF2-40B4-BE49-F238E27FC236}">
                <a16:creationId xmlns:a16="http://schemas.microsoft.com/office/drawing/2014/main" id="{D0B97525-8D62-787C-31A0-A7C97C4AA97C}"/>
              </a:ext>
            </a:extLst>
          </p:cNvPr>
          <p:cNvSpPr/>
          <p:nvPr/>
        </p:nvSpPr>
        <p:spPr>
          <a:xfrm>
            <a:off x="231143" y="3442182"/>
            <a:ext cx="3290858" cy="5847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4992334D-B4E6-1CAE-709E-642B094ACCDF}"/>
              </a:ext>
            </a:extLst>
          </p:cNvPr>
          <p:cNvSpPr/>
          <p:nvPr/>
        </p:nvSpPr>
        <p:spPr>
          <a:xfrm>
            <a:off x="3522001" y="3477566"/>
            <a:ext cx="7009004" cy="52379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11B96D52-992E-713F-98D9-E51378FD2DE6}"/>
              </a:ext>
            </a:extLst>
          </p:cNvPr>
          <p:cNvSpPr txBox="1"/>
          <p:nvPr/>
        </p:nvSpPr>
        <p:spPr>
          <a:xfrm>
            <a:off x="3521542" y="3544601"/>
            <a:ext cx="6997741" cy="461665"/>
          </a:xfrm>
          <a:prstGeom prst="rect">
            <a:avLst/>
          </a:prstGeom>
          <a:noFill/>
          <a:ln>
            <a:noFill/>
          </a:ln>
        </p:spPr>
        <p:txBody>
          <a:bodyPr wrap="square" rtlCol="0">
            <a:spAutoFit/>
          </a:bodyPr>
          <a:lstStyle/>
          <a:p>
            <a:pPr algn="ctr"/>
            <a:r>
              <a:rPr kumimoji="1" lang="ja-JP" altLang="en-US" sz="2400" b="1"/>
              <a:t>和泉市</a:t>
            </a:r>
            <a:endParaRPr kumimoji="1" lang="en-US" altLang="ja-JP" sz="2400" b="1" dirty="0"/>
          </a:p>
        </p:txBody>
      </p:sp>
      <p:sp>
        <p:nvSpPr>
          <p:cNvPr id="32" name="正方形/長方形 31">
            <a:extLst>
              <a:ext uri="{FF2B5EF4-FFF2-40B4-BE49-F238E27FC236}">
                <a16:creationId xmlns:a16="http://schemas.microsoft.com/office/drawing/2014/main" id="{EF975CC3-B524-04FE-DD1E-7D59FEA315C6}"/>
              </a:ext>
            </a:extLst>
          </p:cNvPr>
          <p:cNvSpPr/>
          <p:nvPr/>
        </p:nvSpPr>
        <p:spPr>
          <a:xfrm>
            <a:off x="231142" y="12301835"/>
            <a:ext cx="5732873" cy="5292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E92D90F7-136B-D17E-91B3-E1ECEF581596}"/>
              </a:ext>
            </a:extLst>
          </p:cNvPr>
          <p:cNvSpPr/>
          <p:nvPr/>
        </p:nvSpPr>
        <p:spPr>
          <a:xfrm>
            <a:off x="241299" y="12307041"/>
            <a:ext cx="5722716" cy="273530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4F9E5800-48B1-0D98-886E-4ED3BDB50F69}"/>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a:t>令和７年５月２日</a:t>
            </a:r>
            <a:r>
              <a:rPr kumimoji="1" lang="ja-JP" altLang="en-US" sz="2000" dirty="0"/>
              <a:t>時点</a:t>
            </a:r>
          </a:p>
        </p:txBody>
      </p:sp>
      <p:sp>
        <p:nvSpPr>
          <p:cNvPr id="48" name="正方形/長方形 47">
            <a:extLst>
              <a:ext uri="{FF2B5EF4-FFF2-40B4-BE49-F238E27FC236}">
                <a16:creationId xmlns:a16="http://schemas.microsoft.com/office/drawing/2014/main" id="{BC62D4C2-81F9-0937-F15C-DC9566359CCD}"/>
              </a:ext>
            </a:extLst>
          </p:cNvPr>
          <p:cNvSpPr/>
          <p:nvPr/>
        </p:nvSpPr>
        <p:spPr>
          <a:xfrm>
            <a:off x="6076729" y="12333317"/>
            <a:ext cx="4520286" cy="5597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D9DA2FE2-35AD-F00F-B2BE-271F7DAC492C}"/>
              </a:ext>
            </a:extLst>
          </p:cNvPr>
          <p:cNvSpPr/>
          <p:nvPr/>
        </p:nvSpPr>
        <p:spPr>
          <a:xfrm>
            <a:off x="6076729" y="12301835"/>
            <a:ext cx="4502371" cy="244309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FCA9CC8-687D-E6EC-4FF7-BAF9AA4A17FC}"/>
              </a:ext>
            </a:extLst>
          </p:cNvPr>
          <p:cNvSpPr txBox="1"/>
          <p:nvPr/>
        </p:nvSpPr>
        <p:spPr>
          <a:xfrm>
            <a:off x="342898" y="12832378"/>
            <a:ext cx="5722716" cy="2246769"/>
          </a:xfrm>
          <a:prstGeom prst="rect">
            <a:avLst/>
          </a:prstGeom>
          <a:noFill/>
        </p:spPr>
        <p:txBody>
          <a:bodyPr wrap="square" rtlCol="0">
            <a:spAutoFit/>
          </a:bodyPr>
          <a:lstStyle/>
          <a:p>
            <a:r>
              <a:rPr kumimoji="1" lang="ja-JP" altLang="en-US" sz="2800" b="1"/>
              <a:t>・エネルギーコストの低減や</a:t>
            </a:r>
            <a:r>
              <a:rPr kumimoji="1" lang="en-US" altLang="ja-JP" sz="2800" b="1" dirty="0"/>
              <a:t>CO2</a:t>
            </a:r>
          </a:p>
          <a:p>
            <a:r>
              <a:rPr kumimoji="1" lang="ja-JP" altLang="en-US" sz="2800" b="1"/>
              <a:t>　排出量削減に取り組まれる団体、　</a:t>
            </a:r>
            <a:endParaRPr kumimoji="1" lang="en-US" altLang="ja-JP" sz="2800" b="1" dirty="0"/>
          </a:p>
          <a:p>
            <a:r>
              <a:rPr kumimoji="1" lang="ja-JP" altLang="en-US" sz="2800" b="1"/>
              <a:t>　企業との連携</a:t>
            </a:r>
            <a:endParaRPr kumimoji="1" lang="en-US" altLang="ja-JP" sz="2800" b="1" dirty="0"/>
          </a:p>
          <a:p>
            <a:r>
              <a:rPr kumimoji="1" lang="ja-JP" altLang="en-US" sz="2800" b="1"/>
              <a:t>・災害対策、</a:t>
            </a:r>
            <a:r>
              <a:rPr kumimoji="1" lang="en-US" altLang="ja-JP" sz="2800" b="1" dirty="0"/>
              <a:t>BCP</a:t>
            </a:r>
            <a:r>
              <a:rPr kumimoji="1" lang="ja-JP" altLang="en-US" sz="2800" b="1"/>
              <a:t>対策に取り組ま　</a:t>
            </a:r>
            <a:endParaRPr kumimoji="1" lang="en-US" altLang="ja-JP" sz="2800" b="1" dirty="0"/>
          </a:p>
          <a:p>
            <a:r>
              <a:rPr kumimoji="1" lang="ja-JP" altLang="en-US" sz="2800" b="1"/>
              <a:t>　れる自治体及び企業との連携</a:t>
            </a:r>
            <a:endParaRPr kumimoji="1" lang="en-US" altLang="ja-JP" sz="2800" b="1" dirty="0"/>
          </a:p>
        </p:txBody>
      </p:sp>
      <p:sp>
        <p:nvSpPr>
          <p:cNvPr id="57" name="テキスト ボックス 56">
            <a:extLst>
              <a:ext uri="{FF2B5EF4-FFF2-40B4-BE49-F238E27FC236}">
                <a16:creationId xmlns:a16="http://schemas.microsoft.com/office/drawing/2014/main" id="{876FD388-6B3B-6607-26DA-0AFFB0305916}"/>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7FA7614E-53AE-8FF9-BF1F-4D9C3B54E3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12" name="図 11" descr="駐車場, 車, 束, メーター が含まれている画像&#10;&#10;AI によって生成されたコンテンツは間違っている可能性があります。">
            <a:extLst>
              <a:ext uri="{FF2B5EF4-FFF2-40B4-BE49-F238E27FC236}">
                <a16:creationId xmlns:a16="http://schemas.microsoft.com/office/drawing/2014/main" id="{BFD83BE6-7D7D-62F6-6349-B7BD6CED9D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3695" y="9183944"/>
            <a:ext cx="8306605" cy="2905315"/>
          </a:xfrm>
          <a:prstGeom prst="rect">
            <a:avLst/>
          </a:prstGeom>
        </p:spPr>
      </p:pic>
    </p:spTree>
    <p:extLst>
      <p:ext uri="{BB962C8B-B14F-4D97-AF65-F5344CB8AC3E}">
        <p14:creationId xmlns:p14="http://schemas.microsoft.com/office/powerpoint/2010/main" val="374412853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768</Words>
  <Application>Microsoft Office PowerPoint</Application>
  <PresentationFormat>ユーザー設定</PresentationFormat>
  <Paragraphs>89</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Meiryo UI</vt:lpstr>
      <vt:lpstr>游ゴシック</vt:lpstr>
      <vt:lpstr>Arial</vt:lpstr>
      <vt:lpstr>Calibri</vt:lpstr>
      <vt:lpstr>Calibri Light</vt:lpstr>
      <vt:lpstr>Montserrat</vt:lpstr>
      <vt:lpstr>Wingdings</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2025-06-26T09:12:10Z</dcterms:created>
  <dcterms:modified xsi:type="dcterms:W3CDTF">2026-10-14T07:57:02Z</dcterms:modified>
</cp:coreProperties>
</file>