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3"/>
  </p:notesMasterIdLst>
  <p:sldIdLst>
    <p:sldId id="291" r:id="rId2"/>
    <p:sldId id="269" r:id="rId3"/>
    <p:sldId id="304" r:id="rId4"/>
    <p:sldId id="270" r:id="rId5"/>
    <p:sldId id="302" r:id="rId6"/>
    <p:sldId id="301" r:id="rId7"/>
    <p:sldId id="298" r:id="rId8"/>
    <p:sldId id="305" r:id="rId9"/>
    <p:sldId id="296" r:id="rId10"/>
    <p:sldId id="303" r:id="rId11"/>
    <p:sldId id="262" r:id="rId12"/>
  </p:sldIdLst>
  <p:sldSz cx="10691813" cy="1511935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62" userDrawn="1">
          <p15:clr>
            <a:srgbClr val="A4A3A4"/>
          </p15:clr>
        </p15:guide>
        <p15:guide id="2" pos="336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CCFFCC"/>
    <a:srgbClr val="99FF99"/>
    <a:srgbClr val="99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114" autoAdjust="0"/>
    <p:restoredTop sz="94660"/>
  </p:normalViewPr>
  <p:slideViewPr>
    <p:cSldViewPr snapToGrid="0" showGuides="1">
      <p:cViewPr varScale="1">
        <p:scale>
          <a:sx n="33" d="100"/>
          <a:sy n="33" d="100"/>
        </p:scale>
        <p:origin x="2176" y="60"/>
      </p:cViewPr>
      <p:guideLst>
        <p:guide orient="horz" pos="4762"/>
        <p:guide pos="33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3367C280-ACFC-4AA7-9A9D-C5AB17827B76}" type="datetimeFigureOut">
              <a:rPr kumimoji="1" lang="ja-JP" altLang="en-US" smtClean="0"/>
              <a:t>2026/8/19</a:t>
            </a:fld>
            <a:endParaRPr kumimoji="1" lang="ja-JP" altLang="en-US"/>
          </a:p>
        </p:txBody>
      </p:sp>
      <p:sp>
        <p:nvSpPr>
          <p:cNvPr id="4" name="スライド イメージ プレースホルダー 3"/>
          <p:cNvSpPr>
            <a:spLocks noGrp="1" noRot="1" noChangeAspect="1"/>
          </p:cNvSpPr>
          <p:nvPr>
            <p:ph type="sldImg" idx="2"/>
          </p:nvPr>
        </p:nvSpPr>
        <p:spPr>
          <a:xfrm>
            <a:off x="2217738" y="1243013"/>
            <a:ext cx="237172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A936106F-03A3-4957-8C2A-11FB8D96CCCA}" type="slidenum">
              <a:rPr kumimoji="1" lang="ja-JP" altLang="en-US" smtClean="0"/>
              <a:t>‹#›</a:t>
            </a:fld>
            <a:endParaRPr kumimoji="1" lang="ja-JP" altLang="en-US"/>
          </a:p>
        </p:txBody>
      </p:sp>
    </p:spTree>
    <p:extLst>
      <p:ext uri="{BB962C8B-B14F-4D97-AF65-F5344CB8AC3E}">
        <p14:creationId xmlns:p14="http://schemas.microsoft.com/office/powerpoint/2010/main" val="405725908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5306D56-2EF5-4787-87F6-FA8409E88321}" type="slidenum">
              <a:rPr kumimoji="1" lang="ja-JP" altLang="en-US" smtClean="0"/>
              <a:t>3</a:t>
            </a:fld>
            <a:endParaRPr kumimoji="1" lang="ja-JP" altLang="en-US"/>
          </a:p>
        </p:txBody>
      </p:sp>
    </p:spTree>
    <p:extLst>
      <p:ext uri="{BB962C8B-B14F-4D97-AF65-F5344CB8AC3E}">
        <p14:creationId xmlns:p14="http://schemas.microsoft.com/office/powerpoint/2010/main" val="33770948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2474395"/>
            <a:ext cx="9088041" cy="5263774"/>
          </a:xfrm>
        </p:spPr>
        <p:txBody>
          <a:bodyPr anchor="b"/>
          <a:lstStyle>
            <a:lvl1pPr algn="ctr">
              <a:defRPr sz="7016"/>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7941160"/>
            <a:ext cx="8018860" cy="3650342"/>
          </a:xfrm>
        </p:spPr>
        <p:txBody>
          <a:bodyPr/>
          <a:lstStyle>
            <a:lvl1pPr marL="0" indent="0" algn="ctr">
              <a:buNone/>
              <a:defRPr sz="2806"/>
            </a:lvl1pPr>
            <a:lvl2pPr marL="534604" indent="0" algn="ctr">
              <a:buNone/>
              <a:defRPr sz="2339"/>
            </a:lvl2pPr>
            <a:lvl3pPr marL="1069208" indent="0" algn="ctr">
              <a:buNone/>
              <a:defRPr sz="2105"/>
            </a:lvl3pPr>
            <a:lvl4pPr marL="1603812" indent="0" algn="ctr">
              <a:buNone/>
              <a:defRPr sz="1871"/>
            </a:lvl4pPr>
            <a:lvl5pPr marL="2138416" indent="0" algn="ctr">
              <a:buNone/>
              <a:defRPr sz="1871"/>
            </a:lvl5pPr>
            <a:lvl6pPr marL="2673020" indent="0" algn="ctr">
              <a:buNone/>
              <a:defRPr sz="1871"/>
            </a:lvl6pPr>
            <a:lvl7pPr marL="3207624" indent="0" algn="ctr">
              <a:buNone/>
              <a:defRPr sz="1871"/>
            </a:lvl7pPr>
            <a:lvl8pPr marL="3742228" indent="0" algn="ctr">
              <a:buNone/>
              <a:defRPr sz="1871"/>
            </a:lvl8pPr>
            <a:lvl9pPr marL="4276832" indent="0" algn="ctr">
              <a:buNone/>
              <a:defRPr sz="1871"/>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2996457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795990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804966"/>
            <a:ext cx="2305422" cy="1281295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804966"/>
            <a:ext cx="6782619" cy="1281295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197469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248809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3769342"/>
            <a:ext cx="9221689" cy="6289229"/>
          </a:xfrm>
        </p:spPr>
        <p:txBody>
          <a:bodyPr anchor="b"/>
          <a:lstStyle>
            <a:lvl1pPr>
              <a:defRPr sz="7016"/>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10118069"/>
            <a:ext cx="9221689" cy="3307357"/>
          </a:xfrm>
        </p:spPr>
        <p:txBody>
          <a:bodyPr/>
          <a:lstStyle>
            <a:lvl1pPr marL="0" indent="0">
              <a:buNone/>
              <a:defRPr sz="2806">
                <a:solidFill>
                  <a:schemeClr val="tx1"/>
                </a:solidFill>
              </a:defRPr>
            </a:lvl1pPr>
            <a:lvl2pPr marL="534604" indent="0">
              <a:buNone/>
              <a:defRPr sz="2339">
                <a:solidFill>
                  <a:schemeClr val="tx1">
                    <a:tint val="75000"/>
                  </a:schemeClr>
                </a:solidFill>
              </a:defRPr>
            </a:lvl2pPr>
            <a:lvl3pPr marL="1069208" indent="0">
              <a:buNone/>
              <a:defRPr sz="2105">
                <a:solidFill>
                  <a:schemeClr val="tx1">
                    <a:tint val="75000"/>
                  </a:schemeClr>
                </a:solidFill>
              </a:defRPr>
            </a:lvl3pPr>
            <a:lvl4pPr marL="1603812" indent="0">
              <a:buNone/>
              <a:defRPr sz="1871">
                <a:solidFill>
                  <a:schemeClr val="tx1">
                    <a:tint val="75000"/>
                  </a:schemeClr>
                </a:solidFill>
              </a:defRPr>
            </a:lvl4pPr>
            <a:lvl5pPr marL="2138416" indent="0">
              <a:buNone/>
              <a:defRPr sz="1871">
                <a:solidFill>
                  <a:schemeClr val="tx1">
                    <a:tint val="75000"/>
                  </a:schemeClr>
                </a:solidFill>
              </a:defRPr>
            </a:lvl5pPr>
            <a:lvl6pPr marL="2673020" indent="0">
              <a:buNone/>
              <a:defRPr sz="1871">
                <a:solidFill>
                  <a:schemeClr val="tx1">
                    <a:tint val="75000"/>
                  </a:schemeClr>
                </a:solidFill>
              </a:defRPr>
            </a:lvl6pPr>
            <a:lvl7pPr marL="3207624" indent="0">
              <a:buNone/>
              <a:defRPr sz="1871">
                <a:solidFill>
                  <a:schemeClr val="tx1">
                    <a:tint val="75000"/>
                  </a:schemeClr>
                </a:solidFill>
              </a:defRPr>
            </a:lvl7pPr>
            <a:lvl8pPr marL="3742228" indent="0">
              <a:buNone/>
              <a:defRPr sz="1871">
                <a:solidFill>
                  <a:schemeClr val="tx1">
                    <a:tint val="75000"/>
                  </a:schemeClr>
                </a:solidFill>
              </a:defRPr>
            </a:lvl8pPr>
            <a:lvl9pPr marL="4276832" indent="0">
              <a:buNone/>
              <a:defRPr sz="1871">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3863453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4024827"/>
            <a:ext cx="4544021" cy="959308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4024827"/>
            <a:ext cx="4544021" cy="959308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2026/8/19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2241300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804969"/>
            <a:ext cx="9221689" cy="2922375"/>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3706342"/>
            <a:ext cx="4523137"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ja-JP" altLang="en-US"/>
              <a:t>マスター テキストの書式設定</a:t>
            </a:r>
          </a:p>
        </p:txBody>
      </p:sp>
      <p:sp>
        <p:nvSpPr>
          <p:cNvPr id="4" name="Content Placeholder 3"/>
          <p:cNvSpPr>
            <a:spLocks noGrp="1"/>
          </p:cNvSpPr>
          <p:nvPr>
            <p:ph sz="half" idx="2"/>
          </p:nvPr>
        </p:nvSpPr>
        <p:spPr>
          <a:xfrm>
            <a:off x="736456" y="5522763"/>
            <a:ext cx="4523137" cy="812315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3706342"/>
            <a:ext cx="4545413"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ja-JP" altLang="en-US"/>
              <a:t>マスター テキストの書式設定</a:t>
            </a:r>
          </a:p>
        </p:txBody>
      </p:sp>
      <p:sp>
        <p:nvSpPr>
          <p:cNvPr id="6" name="Content Placeholder 5"/>
          <p:cNvSpPr>
            <a:spLocks noGrp="1"/>
          </p:cNvSpPr>
          <p:nvPr>
            <p:ph sz="quarter" idx="4"/>
          </p:nvPr>
        </p:nvSpPr>
        <p:spPr>
          <a:xfrm>
            <a:off x="5412731" y="5522763"/>
            <a:ext cx="4545413" cy="812315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0E7F748-EFF0-4734-9030-9BE5DC16CAB2}" type="datetimeFigureOut">
              <a:rPr kumimoji="1" lang="ja-JP" altLang="en-US" smtClean="0"/>
              <a:t>2026/8/19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120290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0E7F748-EFF0-4734-9030-9BE5DC16CAB2}" type="datetimeFigureOut">
              <a:rPr kumimoji="1" lang="ja-JP" altLang="en-US" smtClean="0"/>
              <a:t>2026/8/19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509128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E7F748-EFF0-4734-9030-9BE5DC16CAB2}" type="datetimeFigureOut">
              <a:rPr kumimoji="1" lang="ja-JP" altLang="en-US" smtClean="0"/>
              <a:t>2026/8/19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429889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2176910"/>
            <a:ext cx="5412730" cy="10744538"/>
          </a:xfrm>
        </p:spPr>
        <p:txBody>
          <a:bodyPr/>
          <a:lstStyle>
            <a:lvl1pPr>
              <a:defRPr sz="3742"/>
            </a:lvl1pPr>
            <a:lvl2pPr>
              <a:defRPr sz="3274"/>
            </a:lvl2pPr>
            <a:lvl3pPr>
              <a:defRPr sz="2806"/>
            </a:lvl3pPr>
            <a:lvl4pPr>
              <a:defRPr sz="2339"/>
            </a:lvl4pPr>
            <a:lvl5pPr>
              <a:defRPr sz="2339"/>
            </a:lvl5pPr>
            <a:lvl6pPr>
              <a:defRPr sz="2339"/>
            </a:lvl6pPr>
            <a:lvl7pPr>
              <a:defRPr sz="2339"/>
            </a:lvl7pPr>
            <a:lvl8pPr>
              <a:defRPr sz="2339"/>
            </a:lvl8pPr>
            <a:lvl9pPr>
              <a:defRPr sz="2339"/>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2026/8/19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3326241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2176910"/>
            <a:ext cx="5412730" cy="10744538"/>
          </a:xfrm>
        </p:spPr>
        <p:txBody>
          <a:bodyPr anchor="t"/>
          <a:lstStyle>
            <a:lvl1pPr marL="0" indent="0">
              <a:buNone/>
              <a:defRPr sz="3742"/>
            </a:lvl1pPr>
            <a:lvl2pPr marL="534604" indent="0">
              <a:buNone/>
              <a:defRPr sz="3274"/>
            </a:lvl2pPr>
            <a:lvl3pPr marL="1069208" indent="0">
              <a:buNone/>
              <a:defRPr sz="2806"/>
            </a:lvl3pPr>
            <a:lvl4pPr marL="1603812" indent="0">
              <a:buNone/>
              <a:defRPr sz="2339"/>
            </a:lvl4pPr>
            <a:lvl5pPr marL="2138416" indent="0">
              <a:buNone/>
              <a:defRPr sz="2339"/>
            </a:lvl5pPr>
            <a:lvl6pPr marL="2673020" indent="0">
              <a:buNone/>
              <a:defRPr sz="2339"/>
            </a:lvl6pPr>
            <a:lvl7pPr marL="3207624" indent="0">
              <a:buNone/>
              <a:defRPr sz="2339"/>
            </a:lvl7pPr>
            <a:lvl8pPr marL="3742228" indent="0">
              <a:buNone/>
              <a:defRPr sz="2339"/>
            </a:lvl8pPr>
            <a:lvl9pPr marL="4276832" indent="0">
              <a:buNone/>
              <a:defRPr sz="2339"/>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2026/8/19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098385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804969"/>
            <a:ext cx="9221689" cy="2922375"/>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4024827"/>
            <a:ext cx="9221689" cy="9593089"/>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14013401"/>
            <a:ext cx="2405658" cy="804965"/>
          </a:xfrm>
          <a:prstGeom prst="rect">
            <a:avLst/>
          </a:prstGeom>
        </p:spPr>
        <p:txBody>
          <a:bodyPr vert="horz" lIns="91440" tIns="45720" rIns="91440" bIns="45720" rtlCol="0" anchor="ctr"/>
          <a:lstStyle>
            <a:lvl1pPr algn="l">
              <a:defRPr sz="1403">
                <a:solidFill>
                  <a:schemeClr val="tx1">
                    <a:tint val="75000"/>
                  </a:schemeClr>
                </a:solidFill>
              </a:defRPr>
            </a:lvl1pPr>
          </a:lstStyle>
          <a:p>
            <a:fld id="{B0E7F748-EFF0-4734-9030-9BE5DC16CAB2}" type="datetimeFigureOut">
              <a:rPr kumimoji="1" lang="ja-JP" altLang="en-US" smtClean="0"/>
              <a:t>2026/8/19</a:t>
            </a:fld>
            <a:endParaRPr kumimoji="1" lang="ja-JP" altLang="en-US"/>
          </a:p>
        </p:txBody>
      </p:sp>
      <p:sp>
        <p:nvSpPr>
          <p:cNvPr id="5" name="Footer Placeholder 4"/>
          <p:cNvSpPr>
            <a:spLocks noGrp="1"/>
          </p:cNvSpPr>
          <p:nvPr>
            <p:ph type="ftr" sz="quarter" idx="3"/>
          </p:nvPr>
        </p:nvSpPr>
        <p:spPr>
          <a:xfrm>
            <a:off x="3541663" y="14013401"/>
            <a:ext cx="3608487" cy="804965"/>
          </a:xfrm>
          <a:prstGeom prst="rect">
            <a:avLst/>
          </a:prstGeom>
        </p:spPr>
        <p:txBody>
          <a:bodyPr vert="horz" lIns="91440" tIns="45720" rIns="91440" bIns="45720" rtlCol="0" anchor="ctr"/>
          <a:lstStyle>
            <a:lvl1pPr algn="ctr">
              <a:defRPr sz="140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14013401"/>
            <a:ext cx="2405658" cy="804965"/>
          </a:xfrm>
          <a:prstGeom prst="rect">
            <a:avLst/>
          </a:prstGeom>
        </p:spPr>
        <p:txBody>
          <a:bodyPr vert="horz" lIns="91440" tIns="45720" rIns="91440" bIns="45720" rtlCol="0" anchor="ctr"/>
          <a:lstStyle>
            <a:lvl1pPr algn="r">
              <a:defRPr sz="1403">
                <a:solidFill>
                  <a:schemeClr val="tx1">
                    <a:tint val="75000"/>
                  </a:schemeClr>
                </a:solidFill>
              </a:defRPr>
            </a:lvl1p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9084864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69208" rtl="0" eaLnBrk="1" latinLnBrk="0" hangingPunct="1">
        <a:lnSpc>
          <a:spcPct val="90000"/>
        </a:lnSpc>
        <a:spcBef>
          <a:spcPct val="0"/>
        </a:spcBef>
        <a:buNone/>
        <a:defRPr kumimoji="1" sz="5145" kern="1200">
          <a:solidFill>
            <a:schemeClr val="tx1"/>
          </a:solidFill>
          <a:latin typeface="+mj-lt"/>
          <a:ea typeface="+mj-ea"/>
          <a:cs typeface="+mj-cs"/>
        </a:defRPr>
      </a:lvl1pPr>
    </p:titleStyle>
    <p:bodyStyle>
      <a:lvl1pPr marL="267302" indent="-267302" algn="l" defTabSz="1069208" rtl="0" eaLnBrk="1" latinLnBrk="0" hangingPunct="1">
        <a:lnSpc>
          <a:spcPct val="90000"/>
        </a:lnSpc>
        <a:spcBef>
          <a:spcPts val="1169"/>
        </a:spcBef>
        <a:buFont typeface="Arial" panose="020B0604020202020204" pitchFamily="34" charset="0"/>
        <a:buChar char="•"/>
        <a:defRPr kumimoji="1" sz="3274" kern="1200">
          <a:solidFill>
            <a:schemeClr val="tx1"/>
          </a:solidFill>
          <a:latin typeface="+mn-lt"/>
          <a:ea typeface="+mn-ea"/>
          <a:cs typeface="+mn-cs"/>
        </a:defRPr>
      </a:lvl1pPr>
      <a:lvl2pPr marL="801906" indent="-267302" algn="l" defTabSz="1069208" rtl="0" eaLnBrk="1" latinLnBrk="0" hangingPunct="1">
        <a:lnSpc>
          <a:spcPct val="90000"/>
        </a:lnSpc>
        <a:spcBef>
          <a:spcPts val="585"/>
        </a:spcBef>
        <a:buFont typeface="Arial" panose="020B0604020202020204" pitchFamily="34" charset="0"/>
        <a:buChar char="•"/>
        <a:defRPr kumimoji="1" sz="2806" kern="1200">
          <a:solidFill>
            <a:schemeClr val="tx1"/>
          </a:solidFill>
          <a:latin typeface="+mn-lt"/>
          <a:ea typeface="+mn-ea"/>
          <a:cs typeface="+mn-cs"/>
        </a:defRPr>
      </a:lvl2pPr>
      <a:lvl3pPr marL="1336510" indent="-267302" algn="l" defTabSz="1069208" rtl="0" eaLnBrk="1" latinLnBrk="0" hangingPunct="1">
        <a:lnSpc>
          <a:spcPct val="90000"/>
        </a:lnSpc>
        <a:spcBef>
          <a:spcPts val="585"/>
        </a:spcBef>
        <a:buFont typeface="Arial" panose="020B0604020202020204" pitchFamily="34" charset="0"/>
        <a:buChar char="•"/>
        <a:defRPr kumimoji="1" sz="2339" kern="1200">
          <a:solidFill>
            <a:schemeClr val="tx1"/>
          </a:solidFill>
          <a:latin typeface="+mn-lt"/>
          <a:ea typeface="+mn-ea"/>
          <a:cs typeface="+mn-cs"/>
        </a:defRPr>
      </a:lvl3pPr>
      <a:lvl4pPr marL="1871114"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4pPr>
      <a:lvl5pPr marL="2405718"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5pPr>
      <a:lvl6pPr marL="2940322"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6pPr>
      <a:lvl7pPr marL="3474926"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7pPr>
      <a:lvl8pPr marL="4009530"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8pPr>
      <a:lvl9pPr marL="4544134"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9pPr>
    </p:bodyStyle>
    <p:otherStyle>
      <a:defPPr>
        <a:defRPr lang="en-US"/>
      </a:defPPr>
      <a:lvl1pPr marL="0" algn="l" defTabSz="1069208" rtl="0" eaLnBrk="1" latinLnBrk="0" hangingPunct="1">
        <a:defRPr kumimoji="1" sz="2105" kern="1200">
          <a:solidFill>
            <a:schemeClr val="tx1"/>
          </a:solidFill>
          <a:latin typeface="+mn-lt"/>
          <a:ea typeface="+mn-ea"/>
          <a:cs typeface="+mn-cs"/>
        </a:defRPr>
      </a:lvl1pPr>
      <a:lvl2pPr marL="534604" algn="l" defTabSz="1069208" rtl="0" eaLnBrk="1" latinLnBrk="0" hangingPunct="1">
        <a:defRPr kumimoji="1" sz="2105" kern="1200">
          <a:solidFill>
            <a:schemeClr val="tx1"/>
          </a:solidFill>
          <a:latin typeface="+mn-lt"/>
          <a:ea typeface="+mn-ea"/>
          <a:cs typeface="+mn-cs"/>
        </a:defRPr>
      </a:lvl2pPr>
      <a:lvl3pPr marL="1069208" algn="l" defTabSz="1069208" rtl="0" eaLnBrk="1" latinLnBrk="0" hangingPunct="1">
        <a:defRPr kumimoji="1" sz="2105" kern="1200">
          <a:solidFill>
            <a:schemeClr val="tx1"/>
          </a:solidFill>
          <a:latin typeface="+mn-lt"/>
          <a:ea typeface="+mn-ea"/>
          <a:cs typeface="+mn-cs"/>
        </a:defRPr>
      </a:lvl3pPr>
      <a:lvl4pPr marL="1603812" algn="l" defTabSz="1069208" rtl="0" eaLnBrk="1" latinLnBrk="0" hangingPunct="1">
        <a:defRPr kumimoji="1" sz="2105" kern="1200">
          <a:solidFill>
            <a:schemeClr val="tx1"/>
          </a:solidFill>
          <a:latin typeface="+mn-lt"/>
          <a:ea typeface="+mn-ea"/>
          <a:cs typeface="+mn-cs"/>
        </a:defRPr>
      </a:lvl4pPr>
      <a:lvl5pPr marL="2138416" algn="l" defTabSz="1069208" rtl="0" eaLnBrk="1" latinLnBrk="0" hangingPunct="1">
        <a:defRPr kumimoji="1" sz="2105" kern="1200">
          <a:solidFill>
            <a:schemeClr val="tx1"/>
          </a:solidFill>
          <a:latin typeface="+mn-lt"/>
          <a:ea typeface="+mn-ea"/>
          <a:cs typeface="+mn-cs"/>
        </a:defRPr>
      </a:lvl5pPr>
      <a:lvl6pPr marL="2673020" algn="l" defTabSz="1069208" rtl="0" eaLnBrk="1" latinLnBrk="0" hangingPunct="1">
        <a:defRPr kumimoji="1" sz="2105" kern="1200">
          <a:solidFill>
            <a:schemeClr val="tx1"/>
          </a:solidFill>
          <a:latin typeface="+mn-lt"/>
          <a:ea typeface="+mn-ea"/>
          <a:cs typeface="+mn-cs"/>
        </a:defRPr>
      </a:lvl6pPr>
      <a:lvl7pPr marL="3207624" algn="l" defTabSz="1069208" rtl="0" eaLnBrk="1" latinLnBrk="0" hangingPunct="1">
        <a:defRPr kumimoji="1" sz="2105" kern="1200">
          <a:solidFill>
            <a:schemeClr val="tx1"/>
          </a:solidFill>
          <a:latin typeface="+mn-lt"/>
          <a:ea typeface="+mn-ea"/>
          <a:cs typeface="+mn-cs"/>
        </a:defRPr>
      </a:lvl7pPr>
      <a:lvl8pPr marL="3742228" algn="l" defTabSz="1069208" rtl="0" eaLnBrk="1" latinLnBrk="0" hangingPunct="1">
        <a:defRPr kumimoji="1" sz="2105" kern="1200">
          <a:solidFill>
            <a:schemeClr val="tx1"/>
          </a:solidFill>
          <a:latin typeface="+mn-lt"/>
          <a:ea typeface="+mn-ea"/>
          <a:cs typeface="+mn-cs"/>
        </a:defRPr>
      </a:lvl8pPr>
      <a:lvl9pPr marL="4276832" algn="l" defTabSz="1069208" rtl="0" eaLnBrk="1" latinLnBrk="0" hangingPunct="1">
        <a:defRPr kumimoji="1" sz="21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3.jp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7.JPG"/></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latin typeface="+mn-ea"/>
              </a:rPr>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b="1" dirty="0">
                <a:latin typeface="+mn-ea"/>
              </a:rPr>
              <a:t>CO2</a:t>
            </a:r>
          </a:p>
          <a:p>
            <a:pPr algn="ctr"/>
            <a:r>
              <a:rPr kumimoji="1" lang="ja-JP" altLang="en-US" sz="2800" b="1" dirty="0">
                <a:latin typeface="+mn-ea"/>
              </a:rPr>
              <a:t>回収</a:t>
            </a:r>
            <a:endParaRPr kumimoji="1" lang="en-US" altLang="ja-JP" sz="2800" b="1" dirty="0">
              <a:latin typeface="+mn-ea"/>
            </a:endParaRP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384919" cy="1569660"/>
          </a:xfrm>
          <a:prstGeom prst="rect">
            <a:avLst/>
          </a:prstGeom>
          <a:noFill/>
        </p:spPr>
        <p:txBody>
          <a:bodyPr wrap="square" rtlCol="0">
            <a:spAutoFit/>
          </a:bodyPr>
          <a:lstStyle/>
          <a:p>
            <a:pPr lvl="1" algn="ctr"/>
            <a:r>
              <a:rPr kumimoji="1" lang="en-US" altLang="ja-JP" sz="4800" b="1" dirty="0">
                <a:latin typeface="+mn-ea"/>
              </a:rPr>
              <a:t>CO</a:t>
            </a:r>
            <a:r>
              <a:rPr kumimoji="1" lang="en-US" altLang="ja-JP" sz="4800" b="1" baseline="-25000" dirty="0">
                <a:latin typeface="+mn-ea"/>
              </a:rPr>
              <a:t>2</a:t>
            </a:r>
            <a:r>
              <a:rPr kumimoji="1" lang="ja-JP" altLang="en-US" sz="4800" b="1" dirty="0">
                <a:latin typeface="+mn-ea"/>
              </a:rPr>
              <a:t>を食べる自販機と</a:t>
            </a:r>
          </a:p>
          <a:p>
            <a:pPr lvl="1" algn="ctr"/>
            <a:r>
              <a:rPr kumimoji="1" lang="ja-JP" altLang="en-US" sz="4800" b="1" dirty="0">
                <a:latin typeface="+mn-ea"/>
              </a:rPr>
              <a:t>カーボンリサイクル</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mn-ea"/>
              </a:rPr>
              <a:t>会社</a:t>
            </a:r>
            <a:endParaRPr kumimoji="1" lang="en-US" altLang="ja-JP" sz="2400" b="1" dirty="0">
              <a:latin typeface="+mn-ea"/>
            </a:endParaRPr>
          </a:p>
          <a:p>
            <a:pPr algn="ctr"/>
            <a:r>
              <a:rPr kumimoji="1" lang="ja-JP" altLang="en-US" sz="2400" b="1" dirty="0">
                <a:latin typeface="+mn-ea"/>
              </a:rPr>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1" y="4100996"/>
            <a:ext cx="10337800" cy="183287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latin typeface="+mn-ea"/>
            </a:endParaRPr>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latin typeface="+mn-ea"/>
            </a:endParaRPr>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27073" y="4263637"/>
            <a:ext cx="9269941" cy="1569660"/>
          </a:xfrm>
          <a:prstGeom prst="rect">
            <a:avLst/>
          </a:prstGeom>
          <a:noFill/>
        </p:spPr>
        <p:txBody>
          <a:bodyPr wrap="square" rtlCol="0">
            <a:spAutoFit/>
          </a:bodyPr>
          <a:lstStyle/>
          <a:p>
            <a:r>
              <a:rPr kumimoji="1" lang="ja-JP" altLang="en-US" sz="2400" b="1" dirty="0">
                <a:latin typeface="+mn-ea"/>
              </a:rPr>
              <a:t>アサヒ飲料株式会社は、将来世代にワクワクと笑顔をつなげていくための活動「</a:t>
            </a:r>
            <a:r>
              <a:rPr kumimoji="1" lang="en-US" altLang="ja-JP" sz="2400" b="1" dirty="0">
                <a:latin typeface="+mn-ea"/>
              </a:rPr>
              <a:t>100 YEARS GIFT</a:t>
            </a:r>
            <a:r>
              <a:rPr kumimoji="1" lang="ja-JP" altLang="en-US" sz="2400" b="1" dirty="0">
                <a:latin typeface="+mn-ea"/>
              </a:rPr>
              <a:t>（</a:t>
            </a:r>
            <a:r>
              <a:rPr kumimoji="1" lang="en-US" altLang="ja-JP" sz="2400" b="1" dirty="0">
                <a:latin typeface="+mn-ea"/>
              </a:rPr>
              <a:t>100</a:t>
            </a:r>
            <a:r>
              <a:rPr kumimoji="1" lang="ja-JP" altLang="en-US" sz="2400" b="1" dirty="0">
                <a:latin typeface="+mn-ea"/>
              </a:rPr>
              <a:t>年ギフト）」を行っています。その一環として、庫内に</a:t>
            </a:r>
            <a:r>
              <a:rPr kumimoji="1" lang="en-US" altLang="ja-JP" sz="2400" b="1" dirty="0">
                <a:latin typeface="+mn-ea"/>
              </a:rPr>
              <a:t>CO</a:t>
            </a:r>
            <a:r>
              <a:rPr kumimoji="1" lang="en-US" altLang="ja-JP" sz="2400" b="1" baseline="-25000" dirty="0">
                <a:latin typeface="+mn-ea"/>
              </a:rPr>
              <a:t>2</a:t>
            </a:r>
            <a:r>
              <a:rPr kumimoji="1" lang="ja-JP" altLang="en-US" sz="2400" b="1" dirty="0">
                <a:latin typeface="+mn-ea"/>
              </a:rPr>
              <a:t>吸収材を搭載し、稼働に合わせて大気中の</a:t>
            </a:r>
            <a:r>
              <a:rPr kumimoji="1" lang="en-US" altLang="ja-JP" sz="2400" b="1" dirty="0">
                <a:latin typeface="+mn-ea"/>
              </a:rPr>
              <a:t>CO</a:t>
            </a:r>
            <a:r>
              <a:rPr kumimoji="1" lang="en-US" altLang="ja-JP" sz="2400" b="1" baseline="-25000" dirty="0">
                <a:latin typeface="+mn-ea"/>
              </a:rPr>
              <a:t>2</a:t>
            </a:r>
            <a:r>
              <a:rPr kumimoji="1" lang="ja-JP" altLang="en-US" sz="2400" b="1" dirty="0">
                <a:latin typeface="+mn-ea"/>
              </a:rPr>
              <a:t>を吸収する国内初の自動販売機を開発しました。</a:t>
            </a:r>
            <a:endParaRPr kumimoji="1" lang="en-US" altLang="ja-JP" sz="2400" b="1" dirty="0">
              <a:latin typeface="+mn-ea"/>
            </a:endParaRP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300" y="6067332"/>
            <a:ext cx="1085773" cy="612575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mn-ea"/>
              </a:rPr>
              <a:t>技術</a:t>
            </a:r>
            <a:endParaRPr kumimoji="1" lang="en-US" altLang="ja-JP" sz="2400" b="1" dirty="0">
              <a:latin typeface="+mn-ea"/>
            </a:endParaRPr>
          </a:p>
          <a:p>
            <a:pPr algn="ctr"/>
            <a:r>
              <a:rPr kumimoji="1" lang="ja-JP" altLang="en-US" sz="2400" b="1" dirty="0">
                <a:latin typeface="+mn-ea"/>
              </a:rPr>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1" y="6041732"/>
            <a:ext cx="10337800" cy="615265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latin typeface="+mn-ea"/>
            </a:endParaRPr>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345361" y="9026721"/>
            <a:ext cx="9203932" cy="3108543"/>
          </a:xfrm>
          <a:prstGeom prst="rect">
            <a:avLst/>
          </a:prstGeom>
          <a:noFill/>
        </p:spPr>
        <p:txBody>
          <a:bodyPr wrap="square" rtlCol="0">
            <a:spAutoFit/>
          </a:bodyPr>
          <a:lstStyle/>
          <a:p>
            <a:r>
              <a:rPr kumimoji="1" lang="ja-JP" altLang="en-US" sz="2800" b="1" dirty="0">
                <a:latin typeface="+mn-ea"/>
              </a:rPr>
              <a:t>　</a:t>
            </a:r>
            <a:r>
              <a:rPr kumimoji="1" lang="en-US" altLang="ja-JP" sz="2800" b="1" dirty="0">
                <a:latin typeface="+mn-ea"/>
              </a:rPr>
              <a:t>CO</a:t>
            </a:r>
            <a:r>
              <a:rPr kumimoji="1" lang="en-US" altLang="ja-JP" sz="2800" b="1" baseline="-25000" dirty="0">
                <a:latin typeface="+mn-ea"/>
              </a:rPr>
              <a:t>2</a:t>
            </a:r>
            <a:r>
              <a:rPr kumimoji="1" lang="ja-JP" altLang="en-US" sz="2800" b="1" dirty="0">
                <a:latin typeface="+mn-ea"/>
              </a:rPr>
              <a:t>吸収材は協力会社で製品製造時に発生する副産物を活用しており、自動販売機に搭載することで稼働電力由来の</a:t>
            </a:r>
            <a:r>
              <a:rPr kumimoji="1" lang="en-US" altLang="ja-JP" sz="2800" b="1" dirty="0">
                <a:latin typeface="+mn-ea"/>
              </a:rPr>
              <a:t>CO</a:t>
            </a:r>
            <a:r>
              <a:rPr kumimoji="1" lang="en-US" altLang="ja-JP" sz="2800" b="1" baseline="-25000" dirty="0">
                <a:latin typeface="+mn-ea"/>
              </a:rPr>
              <a:t>2</a:t>
            </a:r>
            <a:r>
              <a:rPr kumimoji="1" lang="ja-JP" altLang="en-US" sz="2800" b="1" dirty="0">
                <a:latin typeface="+mn-ea"/>
              </a:rPr>
              <a:t>排出量の最大</a:t>
            </a:r>
            <a:r>
              <a:rPr kumimoji="1" lang="en-US" altLang="ja-JP" sz="2800" b="1" dirty="0">
                <a:latin typeface="+mn-ea"/>
              </a:rPr>
              <a:t>20</a:t>
            </a:r>
            <a:r>
              <a:rPr kumimoji="1" lang="ja-JP" altLang="en-US" sz="2800" b="1" dirty="0">
                <a:latin typeface="+mn-ea"/>
              </a:rPr>
              <a:t>％を吸収します</a:t>
            </a:r>
            <a:r>
              <a:rPr kumimoji="1" lang="en-US" altLang="ja-JP" sz="2800" b="1" dirty="0">
                <a:latin typeface="+mn-ea"/>
              </a:rPr>
              <a:t>(</a:t>
            </a:r>
            <a:r>
              <a:rPr kumimoji="1" lang="ja-JP" altLang="en-US" sz="2800" b="1" dirty="0">
                <a:latin typeface="+mn-ea"/>
              </a:rPr>
              <a:t>林齢</a:t>
            </a:r>
            <a:r>
              <a:rPr kumimoji="1" lang="en-US" altLang="ja-JP" sz="2800" b="1" dirty="0">
                <a:latin typeface="+mn-ea"/>
              </a:rPr>
              <a:t>56-60</a:t>
            </a:r>
            <a:r>
              <a:rPr kumimoji="1" lang="ja-JP" altLang="en-US" sz="2800" b="1" dirty="0">
                <a:latin typeface="+mn-ea"/>
              </a:rPr>
              <a:t>年のスギの木約</a:t>
            </a:r>
            <a:r>
              <a:rPr kumimoji="1" lang="en-US" altLang="ja-JP" sz="2800" b="1" dirty="0">
                <a:latin typeface="+mn-ea"/>
              </a:rPr>
              <a:t>20</a:t>
            </a:r>
            <a:r>
              <a:rPr kumimoji="1" lang="ja-JP" altLang="en-US" sz="2800" b="1" dirty="0">
                <a:latin typeface="+mn-ea"/>
              </a:rPr>
              <a:t>本分に相当</a:t>
            </a:r>
            <a:r>
              <a:rPr kumimoji="1" lang="en-US" altLang="ja-JP" sz="2800" b="1" dirty="0">
                <a:latin typeface="+mn-ea"/>
              </a:rPr>
              <a:t>)</a:t>
            </a:r>
            <a:r>
              <a:rPr kumimoji="1" lang="ja-JP" altLang="en-US" sz="2800" b="1" dirty="0">
                <a:latin typeface="+mn-ea"/>
              </a:rPr>
              <a:t>。吸収した</a:t>
            </a:r>
            <a:r>
              <a:rPr kumimoji="1" lang="en-US" altLang="ja-JP" sz="2800" b="1" dirty="0">
                <a:latin typeface="+mn-ea"/>
              </a:rPr>
              <a:t>CO₂</a:t>
            </a:r>
            <a:r>
              <a:rPr kumimoji="1" lang="ja-JP" altLang="en-US" sz="2800" b="1" dirty="0">
                <a:latin typeface="+mn-ea"/>
              </a:rPr>
              <a:t>は、コンクリートやタイルなどの原料に活用し、</a:t>
            </a:r>
            <a:r>
              <a:rPr kumimoji="1" lang="en-US" altLang="ja-JP" sz="2800" b="1" dirty="0">
                <a:latin typeface="+mn-ea"/>
              </a:rPr>
              <a:t>CO₂</a:t>
            </a:r>
            <a:r>
              <a:rPr kumimoji="1" lang="ja-JP" altLang="en-US" sz="2800" b="1" dirty="0">
                <a:latin typeface="+mn-ea"/>
              </a:rPr>
              <a:t>を閉じ込めた建材として再利用されます。</a:t>
            </a:r>
            <a:r>
              <a:rPr kumimoji="1" lang="en-US" altLang="ja-JP" sz="2800" b="1" dirty="0">
                <a:latin typeface="+mn-ea"/>
              </a:rPr>
              <a:t>CO</a:t>
            </a:r>
            <a:r>
              <a:rPr kumimoji="1" lang="en-US" altLang="ja-JP" sz="2800" b="1" baseline="-25000" dirty="0">
                <a:latin typeface="+mn-ea"/>
              </a:rPr>
              <a:t>2</a:t>
            </a:r>
            <a:r>
              <a:rPr kumimoji="1" lang="ja-JP" altLang="en-US" sz="2800" b="1" dirty="0">
                <a:latin typeface="+mn-ea"/>
              </a:rPr>
              <a:t>を循環させる仕組みを構築し、脱炭素社会の実現を目指してまいります。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mn-ea"/>
              </a:rPr>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latin typeface="+mn-ea"/>
            </a:endParaRPr>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565941" y="2614031"/>
            <a:ext cx="8887462" cy="646331"/>
          </a:xfrm>
          <a:prstGeom prst="rect">
            <a:avLst/>
          </a:prstGeom>
          <a:noFill/>
        </p:spPr>
        <p:txBody>
          <a:bodyPr wrap="square" rtlCol="0">
            <a:spAutoFit/>
          </a:bodyPr>
          <a:lstStyle/>
          <a:p>
            <a:pPr algn="ctr"/>
            <a:r>
              <a:rPr kumimoji="1" lang="ja-JP" altLang="en-US" sz="3600" b="1" dirty="0">
                <a:latin typeface="+mn-ea"/>
              </a:rPr>
              <a:t>アサヒ飲料株式会社</a:t>
            </a:r>
            <a:endParaRPr kumimoji="1" lang="en-US" altLang="ja-JP" sz="3600" b="1" dirty="0">
              <a:latin typeface="+mn-ea"/>
            </a:endParaRPr>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mn-ea"/>
              </a:rPr>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26089"/>
            <a:ext cx="7009004" cy="57526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latin typeface="+mn-ea"/>
            </a:endParaRPr>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latin typeface="+mn-ea"/>
              </a:rPr>
              <a:t>本社：東京都墨田区、近畿圏本部：大阪市北区</a:t>
            </a:r>
            <a:endParaRPr kumimoji="1" lang="en-US" altLang="ja-JP" sz="2400" b="1" dirty="0">
              <a:latin typeface="+mn-ea"/>
            </a:endParaRPr>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mn-ea"/>
              </a:rPr>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latin typeface="+mn-ea"/>
            </a:endParaRPr>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latin typeface="+mn-ea"/>
              </a:rPr>
              <a:t>令和７年７月９日時点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latin typeface="+mn-ea"/>
              </a:rPr>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latin typeface="+mn-ea"/>
            </a:endParaRPr>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2" name="図 1">
            <a:extLst>
              <a:ext uri="{FF2B5EF4-FFF2-40B4-BE49-F238E27FC236}">
                <a16:creationId xmlns:a16="http://schemas.microsoft.com/office/drawing/2014/main" id="{BE917E5A-9835-54FE-C350-911167AA1B57}"/>
              </a:ext>
            </a:extLst>
          </p:cNvPr>
          <p:cNvPicPr>
            <a:picLocks noChangeAspect="1"/>
          </p:cNvPicPr>
          <p:nvPr/>
        </p:nvPicPr>
        <p:blipFill>
          <a:blip r:embed="rId3"/>
          <a:stretch>
            <a:fillRect/>
          </a:stretch>
        </p:blipFill>
        <p:spPr>
          <a:xfrm>
            <a:off x="1835295" y="6129447"/>
            <a:ext cx="1712241" cy="2526988"/>
          </a:xfrm>
          <a:prstGeom prst="rect">
            <a:avLst/>
          </a:prstGeom>
        </p:spPr>
      </p:pic>
      <p:sp>
        <p:nvSpPr>
          <p:cNvPr id="26" name="テキスト ボックス 25">
            <a:extLst>
              <a:ext uri="{FF2B5EF4-FFF2-40B4-BE49-F238E27FC236}">
                <a16:creationId xmlns:a16="http://schemas.microsoft.com/office/drawing/2014/main" id="{E1519B4A-E421-B824-F2DB-E0006EC037BF}"/>
              </a:ext>
            </a:extLst>
          </p:cNvPr>
          <p:cNvSpPr txBox="1"/>
          <p:nvPr/>
        </p:nvSpPr>
        <p:spPr>
          <a:xfrm>
            <a:off x="1484452" y="8711761"/>
            <a:ext cx="1532958" cy="207155"/>
          </a:xfrm>
          <a:prstGeom prst="rect">
            <a:avLst/>
          </a:prstGeom>
          <a:noFill/>
          <a:ln w="28575">
            <a:solidFill>
              <a:srgbClr val="FF6600"/>
            </a:solidFill>
          </a:ln>
        </p:spPr>
        <p:txBody>
          <a:bodyPr wrap="none" rtlCol="0" anchor="ctr" anchorCtr="0">
            <a:noAutofit/>
          </a:bodyPr>
          <a:lstStyle/>
          <a:p>
            <a:pPr lvl="0" algn="ctr">
              <a:defRPr/>
            </a:pPr>
            <a:r>
              <a:rPr lang="ja-JP" altLang="en-US" sz="1100" b="1" dirty="0">
                <a:solidFill>
                  <a:srgbClr val="FF6600"/>
                </a:solidFill>
                <a:latin typeface="+mn-ea"/>
                <a:cs typeface="Meiryo UI" panose="020B0604030504040204" pitchFamily="50" charset="-128"/>
              </a:rPr>
              <a:t>特許第</a:t>
            </a:r>
            <a:r>
              <a:rPr lang="en-US" altLang="ja-JP" sz="1100" b="1" dirty="0">
                <a:solidFill>
                  <a:srgbClr val="FF6600"/>
                </a:solidFill>
                <a:latin typeface="+mn-ea"/>
                <a:cs typeface="Meiryo UI" panose="020B0604030504040204" pitchFamily="50" charset="-128"/>
              </a:rPr>
              <a:t>7282338</a:t>
            </a:r>
            <a:r>
              <a:rPr lang="ja-JP" altLang="en-US" sz="1100" b="1" dirty="0">
                <a:solidFill>
                  <a:srgbClr val="FF6600"/>
                </a:solidFill>
                <a:latin typeface="+mn-ea"/>
                <a:cs typeface="Meiryo UI" panose="020B0604030504040204" pitchFamily="50" charset="-128"/>
              </a:rPr>
              <a:t>号</a:t>
            </a:r>
            <a:endParaRPr kumimoji="1" lang="ja-JP" altLang="en-US" sz="1100" b="1" i="0" u="none" strike="noStrike" kern="1200" cap="none" spc="0" normalizeH="0" baseline="0" noProof="0" dirty="0">
              <a:ln>
                <a:noFill/>
              </a:ln>
              <a:solidFill>
                <a:srgbClr val="FF6600"/>
              </a:solidFill>
              <a:effectLst/>
              <a:uLnTx/>
              <a:uFillTx/>
              <a:latin typeface="+mn-ea"/>
              <a:cs typeface="Meiryo UI" panose="020B0604030504040204" pitchFamily="50" charset="-128"/>
            </a:endParaRPr>
          </a:p>
        </p:txBody>
      </p:sp>
      <p:sp>
        <p:nvSpPr>
          <p:cNvPr id="12" name="フリーフォーム: 図形 11">
            <a:extLst>
              <a:ext uri="{FF2B5EF4-FFF2-40B4-BE49-F238E27FC236}">
                <a16:creationId xmlns:a16="http://schemas.microsoft.com/office/drawing/2014/main" id="{15372E34-5ADF-0851-BBE5-C6AB722F16C4}"/>
              </a:ext>
            </a:extLst>
          </p:cNvPr>
          <p:cNvSpPr/>
          <p:nvPr/>
        </p:nvSpPr>
        <p:spPr>
          <a:xfrm rot="16200000" flipH="1">
            <a:off x="1553953" y="7813241"/>
            <a:ext cx="640150" cy="569945"/>
          </a:xfrm>
          <a:custGeom>
            <a:avLst/>
            <a:gdLst>
              <a:gd name="connsiteX0" fmla="*/ 0 w 304800"/>
              <a:gd name="connsiteY0" fmla="*/ 814 h 331014"/>
              <a:gd name="connsiteX1" fmla="*/ 203200 w 304800"/>
              <a:gd name="connsiteY1" fmla="*/ 51614 h 331014"/>
              <a:gd name="connsiteX2" fmla="*/ 304800 w 304800"/>
              <a:gd name="connsiteY2" fmla="*/ 331014 h 331014"/>
            </a:gdLst>
            <a:ahLst/>
            <a:cxnLst>
              <a:cxn ang="0">
                <a:pos x="connsiteX0" y="connsiteY0"/>
              </a:cxn>
              <a:cxn ang="0">
                <a:pos x="connsiteX1" y="connsiteY1"/>
              </a:cxn>
              <a:cxn ang="0">
                <a:pos x="connsiteX2" y="connsiteY2"/>
              </a:cxn>
            </a:cxnLst>
            <a:rect l="l" t="t" r="r" b="b"/>
            <a:pathLst>
              <a:path w="304800" h="331014">
                <a:moveTo>
                  <a:pt x="0" y="814"/>
                </a:moveTo>
                <a:cubicBezTo>
                  <a:pt x="76200" y="-1303"/>
                  <a:pt x="152400" y="-3419"/>
                  <a:pt x="203200" y="51614"/>
                </a:cubicBezTo>
                <a:cubicBezTo>
                  <a:pt x="254000" y="106647"/>
                  <a:pt x="279400" y="218830"/>
                  <a:pt x="304800" y="331014"/>
                </a:cubicBezTo>
              </a:path>
            </a:pathLst>
          </a:custGeom>
          <a:noFill/>
          <a:ln w="38100">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13" name="図 12">
            <a:extLst>
              <a:ext uri="{FF2B5EF4-FFF2-40B4-BE49-F238E27FC236}">
                <a16:creationId xmlns:a16="http://schemas.microsoft.com/office/drawing/2014/main" id="{B384E4A4-F60F-49B6-8E13-BCB65CA8015C}"/>
              </a:ext>
            </a:extLst>
          </p:cNvPr>
          <p:cNvPicPr>
            <a:picLocks noChangeAspect="1"/>
          </p:cNvPicPr>
          <p:nvPr/>
        </p:nvPicPr>
        <p:blipFill>
          <a:blip r:embed="rId4"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1358583" y="7304848"/>
            <a:ext cx="480945" cy="417965"/>
          </a:xfrm>
          <a:prstGeom prst="rect">
            <a:avLst/>
          </a:prstGeom>
          <a:solidFill>
            <a:schemeClr val="accent2"/>
          </a:solidFill>
        </p:spPr>
      </p:pic>
      <p:sp>
        <p:nvSpPr>
          <p:cNvPr id="14" name="フリーフォーム: 図形 13">
            <a:extLst>
              <a:ext uri="{FF2B5EF4-FFF2-40B4-BE49-F238E27FC236}">
                <a16:creationId xmlns:a16="http://schemas.microsoft.com/office/drawing/2014/main" id="{6E4CDEF2-7DF4-8465-243B-AE550D50A184}"/>
              </a:ext>
            </a:extLst>
          </p:cNvPr>
          <p:cNvSpPr/>
          <p:nvPr/>
        </p:nvSpPr>
        <p:spPr>
          <a:xfrm flipH="1">
            <a:off x="3547536" y="7584349"/>
            <a:ext cx="483024" cy="667401"/>
          </a:xfrm>
          <a:custGeom>
            <a:avLst/>
            <a:gdLst>
              <a:gd name="connsiteX0" fmla="*/ 0 w 304800"/>
              <a:gd name="connsiteY0" fmla="*/ 814 h 331014"/>
              <a:gd name="connsiteX1" fmla="*/ 203200 w 304800"/>
              <a:gd name="connsiteY1" fmla="*/ 51614 h 331014"/>
              <a:gd name="connsiteX2" fmla="*/ 304800 w 304800"/>
              <a:gd name="connsiteY2" fmla="*/ 331014 h 331014"/>
            </a:gdLst>
            <a:ahLst/>
            <a:cxnLst>
              <a:cxn ang="0">
                <a:pos x="connsiteX0" y="connsiteY0"/>
              </a:cxn>
              <a:cxn ang="0">
                <a:pos x="connsiteX1" y="connsiteY1"/>
              </a:cxn>
              <a:cxn ang="0">
                <a:pos x="connsiteX2" y="connsiteY2"/>
              </a:cxn>
            </a:cxnLst>
            <a:rect l="l" t="t" r="r" b="b"/>
            <a:pathLst>
              <a:path w="304800" h="331014">
                <a:moveTo>
                  <a:pt x="0" y="814"/>
                </a:moveTo>
                <a:cubicBezTo>
                  <a:pt x="76200" y="-1303"/>
                  <a:pt x="152400" y="-3419"/>
                  <a:pt x="203200" y="51614"/>
                </a:cubicBezTo>
                <a:cubicBezTo>
                  <a:pt x="254000" y="106647"/>
                  <a:pt x="279400" y="218830"/>
                  <a:pt x="304800" y="331014"/>
                </a:cubicBezTo>
              </a:path>
            </a:pathLst>
          </a:custGeom>
          <a:noFill/>
          <a:ln w="38100">
            <a:headEnd type="triangle"/>
            <a:tailEnd type="non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46" name="図 45">
            <a:extLst>
              <a:ext uri="{FF2B5EF4-FFF2-40B4-BE49-F238E27FC236}">
                <a16:creationId xmlns:a16="http://schemas.microsoft.com/office/drawing/2014/main" id="{A212649D-EF79-AF62-4854-6B64C40C8B12}"/>
              </a:ext>
            </a:extLst>
          </p:cNvPr>
          <p:cNvPicPr>
            <a:picLocks noChangeAspect="1"/>
          </p:cNvPicPr>
          <p:nvPr/>
        </p:nvPicPr>
        <p:blipFill>
          <a:blip r:embed="rId4"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3670505" y="7930149"/>
            <a:ext cx="480945" cy="417965"/>
          </a:xfrm>
          <a:prstGeom prst="rect">
            <a:avLst/>
          </a:prstGeom>
          <a:solidFill>
            <a:schemeClr val="accent2"/>
          </a:solidFill>
        </p:spPr>
      </p:pic>
      <p:pic>
        <p:nvPicPr>
          <p:cNvPr id="11" name="図 10">
            <a:extLst>
              <a:ext uri="{FF2B5EF4-FFF2-40B4-BE49-F238E27FC236}">
                <a16:creationId xmlns:a16="http://schemas.microsoft.com/office/drawing/2014/main" id="{99B183BA-6D12-513D-3788-214DBF845C62}"/>
              </a:ext>
            </a:extLst>
          </p:cNvPr>
          <p:cNvPicPr>
            <a:picLocks noChangeAspect="1"/>
          </p:cNvPicPr>
          <p:nvPr/>
        </p:nvPicPr>
        <p:blipFill rotWithShape="1">
          <a:blip r:embed="rId5"/>
          <a:srcRect l="7043" t="11102" r="8057" b="5099"/>
          <a:stretch/>
        </p:blipFill>
        <p:spPr>
          <a:xfrm>
            <a:off x="2608552" y="8090832"/>
            <a:ext cx="1122515" cy="667401"/>
          </a:xfrm>
          <a:prstGeom prst="ellipse">
            <a:avLst/>
          </a:prstGeom>
          <a:ln>
            <a:noFill/>
          </a:ln>
          <a:effectLst>
            <a:softEdge rad="112500"/>
          </a:effectLst>
        </p:spPr>
      </p:pic>
      <p:sp>
        <p:nvSpPr>
          <p:cNvPr id="15" name="テキスト ボックス 14">
            <a:extLst>
              <a:ext uri="{FF2B5EF4-FFF2-40B4-BE49-F238E27FC236}">
                <a16:creationId xmlns:a16="http://schemas.microsoft.com/office/drawing/2014/main" id="{5500414F-0F82-274E-C1FE-A34F0A892211}"/>
              </a:ext>
            </a:extLst>
          </p:cNvPr>
          <p:cNvSpPr txBox="1"/>
          <p:nvPr/>
        </p:nvSpPr>
        <p:spPr>
          <a:xfrm>
            <a:off x="260273" y="12867132"/>
            <a:ext cx="5535033" cy="2246769"/>
          </a:xfrm>
          <a:prstGeom prst="rect">
            <a:avLst/>
          </a:prstGeom>
          <a:noFill/>
        </p:spPr>
        <p:txBody>
          <a:bodyPr wrap="square" rtlCol="0">
            <a:spAutoFit/>
          </a:bodyPr>
          <a:lstStyle/>
          <a:p>
            <a:pPr marL="457200" indent="-457200">
              <a:buFont typeface="Wingdings" panose="05000000000000000000" pitchFamily="2" charset="2"/>
              <a:buChar char="Ø"/>
            </a:pPr>
            <a:r>
              <a:rPr kumimoji="1" lang="en-US" altLang="ja-JP" sz="2800" b="1" dirty="0">
                <a:latin typeface="+mn-ea"/>
              </a:rPr>
              <a:t>CO</a:t>
            </a:r>
            <a:r>
              <a:rPr kumimoji="1" lang="en-US" altLang="ja-JP" sz="2800" b="1" baseline="-25000" dirty="0">
                <a:latin typeface="+mn-ea"/>
              </a:rPr>
              <a:t>2</a:t>
            </a:r>
            <a:r>
              <a:rPr kumimoji="1" lang="ja-JP" altLang="en-US" sz="2800" b="1" dirty="0">
                <a:latin typeface="+mn-ea"/>
              </a:rPr>
              <a:t>吸収材を活用した低炭素なタイルやコンクリート</a:t>
            </a:r>
            <a:r>
              <a:rPr kumimoji="1" lang="en-US" altLang="ja-JP" sz="2800" b="1" dirty="0">
                <a:latin typeface="+mn-ea"/>
              </a:rPr>
              <a:t>2</a:t>
            </a:r>
            <a:r>
              <a:rPr kumimoji="1" lang="ja-JP" altLang="en-US" sz="2800" b="1" dirty="0">
                <a:latin typeface="+mn-ea"/>
              </a:rPr>
              <a:t>次製品のスペックイン・社会実装</a:t>
            </a:r>
            <a:endParaRPr kumimoji="1" lang="en-US" altLang="ja-JP" sz="2800" b="1" dirty="0">
              <a:latin typeface="+mn-ea"/>
            </a:endParaRPr>
          </a:p>
          <a:p>
            <a:pPr marL="457200" indent="-457200">
              <a:buFont typeface="Wingdings" panose="05000000000000000000" pitchFamily="2" charset="2"/>
              <a:buChar char="Ø"/>
            </a:pPr>
            <a:r>
              <a:rPr kumimoji="1" lang="ja-JP" altLang="en-US" sz="2800" b="1" dirty="0">
                <a:latin typeface="+mn-ea"/>
              </a:rPr>
              <a:t>建築・土木系事業者様、都市開発関連事業者様</a:t>
            </a:r>
            <a:endParaRPr kumimoji="1" lang="en-US" altLang="ja-JP" sz="2800" b="1" dirty="0">
              <a:latin typeface="+mn-ea"/>
            </a:endParaRPr>
          </a:p>
        </p:txBody>
      </p:sp>
      <p:sp>
        <p:nvSpPr>
          <p:cNvPr id="16" name="テキスト ボックス 15">
            <a:extLst>
              <a:ext uri="{FF2B5EF4-FFF2-40B4-BE49-F238E27FC236}">
                <a16:creationId xmlns:a16="http://schemas.microsoft.com/office/drawing/2014/main" id="{16606207-656E-E6D6-9557-A2DEE50BA1F3}"/>
              </a:ext>
            </a:extLst>
          </p:cNvPr>
          <p:cNvSpPr txBox="1"/>
          <p:nvPr/>
        </p:nvSpPr>
        <p:spPr>
          <a:xfrm>
            <a:off x="6076729" y="12969964"/>
            <a:ext cx="4354811" cy="1708160"/>
          </a:xfrm>
          <a:prstGeom prst="rect">
            <a:avLst/>
          </a:prstGeom>
          <a:noFill/>
        </p:spPr>
        <p:txBody>
          <a:bodyPr wrap="square" rtlCol="0">
            <a:spAutoFit/>
          </a:bodyPr>
          <a:lstStyle/>
          <a:p>
            <a:r>
              <a:rPr kumimoji="1" lang="ja-JP" altLang="en-US" sz="1500" b="1" dirty="0">
                <a:latin typeface="+mn-ea"/>
              </a:rPr>
              <a:t>大阪府商工労働部成長産業振興室</a:t>
            </a:r>
            <a:endParaRPr kumimoji="1" lang="en-US" altLang="ja-JP" sz="1500" b="1" dirty="0">
              <a:latin typeface="+mn-ea"/>
            </a:endParaRPr>
          </a:p>
          <a:p>
            <a:r>
              <a:rPr kumimoji="1" lang="ja-JP" altLang="en-US" sz="1500" b="1" dirty="0">
                <a:latin typeface="+mn-ea"/>
              </a:rPr>
              <a:t>産業創造課グリーンビジネス</a:t>
            </a:r>
            <a:r>
              <a:rPr kumimoji="1" lang="en-US" altLang="ja-JP" sz="1500" b="1" dirty="0">
                <a:latin typeface="+mn-ea"/>
              </a:rPr>
              <a:t>G</a:t>
            </a:r>
          </a:p>
          <a:p>
            <a:r>
              <a:rPr kumimoji="1" lang="ja-JP" altLang="en-US" sz="1500" b="1" dirty="0">
                <a:latin typeface="+mn-ea"/>
              </a:rPr>
              <a:t>〒</a:t>
            </a:r>
            <a:r>
              <a:rPr kumimoji="1" lang="en-US" altLang="ja-JP" sz="1500" b="1" dirty="0">
                <a:latin typeface="+mn-ea"/>
              </a:rPr>
              <a:t>559-0855 </a:t>
            </a:r>
          </a:p>
          <a:p>
            <a:r>
              <a:rPr kumimoji="1" lang="ja-JP" altLang="en-US" sz="1500" b="1" dirty="0">
                <a:latin typeface="+mn-ea"/>
              </a:rPr>
              <a:t>大阪市住之江区南港北</a:t>
            </a:r>
            <a:r>
              <a:rPr kumimoji="1" lang="en-US" altLang="ja-JP" sz="1500" b="1" dirty="0">
                <a:latin typeface="+mn-ea"/>
              </a:rPr>
              <a:t>1-14-16</a:t>
            </a:r>
          </a:p>
          <a:p>
            <a:r>
              <a:rPr kumimoji="1" lang="ja-JP" altLang="en-US" sz="1500" b="1" dirty="0">
                <a:latin typeface="+mn-ea"/>
              </a:rPr>
              <a:t>大阪府咲洲庁舎</a:t>
            </a:r>
            <a:r>
              <a:rPr kumimoji="1" lang="en-US" altLang="ja-JP" sz="1500" b="1" dirty="0">
                <a:latin typeface="+mn-ea"/>
              </a:rPr>
              <a:t>25</a:t>
            </a:r>
            <a:r>
              <a:rPr kumimoji="1" lang="ja-JP" altLang="en-US" sz="1500" b="1" dirty="0">
                <a:latin typeface="+mn-ea"/>
              </a:rPr>
              <a:t>階</a:t>
            </a:r>
            <a:endParaRPr kumimoji="1" lang="en-US" altLang="ja-JP" sz="1500" b="1" dirty="0">
              <a:latin typeface="+mn-ea"/>
            </a:endParaRPr>
          </a:p>
          <a:p>
            <a:r>
              <a:rPr kumimoji="1" lang="en-US" altLang="ja-JP" sz="1500" b="1" dirty="0">
                <a:latin typeface="+mn-ea"/>
              </a:rPr>
              <a:t>TEL</a:t>
            </a:r>
            <a:r>
              <a:rPr kumimoji="1" lang="ja-JP" altLang="en-US" sz="1500" b="1" dirty="0">
                <a:latin typeface="+mn-ea"/>
              </a:rPr>
              <a:t>：</a:t>
            </a:r>
            <a:r>
              <a:rPr kumimoji="1" lang="en-US" altLang="ja-JP" sz="1500" b="1" dirty="0">
                <a:latin typeface="+mn-ea"/>
              </a:rPr>
              <a:t>06-6210-9484</a:t>
            </a:r>
          </a:p>
          <a:p>
            <a:r>
              <a:rPr kumimoji="1" lang="ja-JP" altLang="en-US" sz="1500" b="1" dirty="0">
                <a:latin typeface="+mn-ea"/>
              </a:rPr>
              <a:t>メールアドレス：</a:t>
            </a:r>
            <a:r>
              <a:rPr kumimoji="1" lang="en-US" altLang="ja-JP" sz="1500" b="1" dirty="0">
                <a:latin typeface="+mn-ea"/>
              </a:rPr>
              <a:t>green@gbox.pref.osaka.lg.jp</a:t>
            </a:r>
            <a:endParaRPr kumimoji="1" lang="ja-JP" altLang="en-US" sz="1500" b="1" dirty="0">
              <a:latin typeface="+mn-ea"/>
            </a:endParaRPr>
          </a:p>
        </p:txBody>
      </p:sp>
      <p:pic>
        <p:nvPicPr>
          <p:cNvPr id="28" name="図 27">
            <a:extLst>
              <a:ext uri="{FF2B5EF4-FFF2-40B4-BE49-F238E27FC236}">
                <a16:creationId xmlns:a16="http://schemas.microsoft.com/office/drawing/2014/main" id="{A8D12566-3D07-BB7D-29A1-BD7C0C8FF785}"/>
              </a:ext>
            </a:extLst>
          </p:cNvPr>
          <p:cNvPicPr>
            <a:picLocks noChangeAspect="1"/>
          </p:cNvPicPr>
          <p:nvPr/>
        </p:nvPicPr>
        <p:blipFill>
          <a:blip r:embed="rId6"/>
          <a:stretch>
            <a:fillRect/>
          </a:stretch>
        </p:blipFill>
        <p:spPr>
          <a:xfrm>
            <a:off x="9342833" y="6216724"/>
            <a:ext cx="1166940" cy="1318301"/>
          </a:xfrm>
          <a:prstGeom prst="rect">
            <a:avLst/>
          </a:prstGeom>
        </p:spPr>
      </p:pic>
      <p:pic>
        <p:nvPicPr>
          <p:cNvPr id="29" name="図 28">
            <a:extLst>
              <a:ext uri="{FF2B5EF4-FFF2-40B4-BE49-F238E27FC236}">
                <a16:creationId xmlns:a16="http://schemas.microsoft.com/office/drawing/2014/main" id="{D35D93E5-9D9B-615E-B266-5388E8D3EA75}"/>
              </a:ext>
            </a:extLst>
          </p:cNvPr>
          <p:cNvPicPr>
            <a:picLocks noChangeAspect="1"/>
          </p:cNvPicPr>
          <p:nvPr/>
        </p:nvPicPr>
        <p:blipFill>
          <a:blip r:embed="rId7"/>
          <a:stretch>
            <a:fillRect/>
          </a:stretch>
        </p:blipFill>
        <p:spPr>
          <a:xfrm>
            <a:off x="9350164" y="7668895"/>
            <a:ext cx="1172145" cy="1329745"/>
          </a:xfrm>
          <a:prstGeom prst="rect">
            <a:avLst/>
          </a:prstGeom>
        </p:spPr>
      </p:pic>
      <p:pic>
        <p:nvPicPr>
          <p:cNvPr id="7" name="図 6">
            <a:extLst>
              <a:ext uri="{FF2B5EF4-FFF2-40B4-BE49-F238E27FC236}">
                <a16:creationId xmlns:a16="http://schemas.microsoft.com/office/drawing/2014/main" id="{B2958F3F-5FB4-DB43-4900-2BB1CEDBE6EF}"/>
              </a:ext>
            </a:extLst>
          </p:cNvPr>
          <p:cNvPicPr>
            <a:picLocks noChangeAspect="1"/>
          </p:cNvPicPr>
          <p:nvPr/>
        </p:nvPicPr>
        <p:blipFill>
          <a:blip r:embed="rId8"/>
          <a:stretch>
            <a:fillRect/>
          </a:stretch>
        </p:blipFill>
        <p:spPr>
          <a:xfrm>
            <a:off x="4158919" y="6202361"/>
            <a:ext cx="5157836" cy="2849464"/>
          </a:xfrm>
          <a:prstGeom prst="rect">
            <a:avLst/>
          </a:prstGeom>
        </p:spPr>
      </p:pic>
    </p:spTree>
    <p:extLst>
      <p:ext uri="{BB962C8B-B14F-4D97-AF65-F5344CB8AC3E}">
        <p14:creationId xmlns:p14="http://schemas.microsoft.com/office/powerpoint/2010/main" val="7371812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b="1" dirty="0"/>
              <a:t>CO2</a:t>
            </a:r>
          </a:p>
          <a:p>
            <a:pPr algn="ctr"/>
            <a:r>
              <a:rPr kumimoji="1" lang="ja-JP" altLang="en-US" sz="2800" b="1" dirty="0"/>
              <a:t>回収</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653700" y="676906"/>
            <a:ext cx="8866041"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化学吸収法に関わる</a:t>
            </a:r>
            <a:r>
              <a:rPr kumimoji="1" lang="ja-JP" altLang="en-US" sz="4800" b="1">
                <a:latin typeface="Meiryo UI" panose="020B0604030504040204" pitchFamily="50" charset="-128"/>
                <a:ea typeface="Meiryo UI" panose="020B0604030504040204" pitchFamily="50" charset="-128"/>
              </a:rPr>
              <a:t>アミン類の</a:t>
            </a:r>
            <a:endParaRPr kumimoji="1" lang="en-US" altLang="ja-JP" sz="4800" b="1">
              <a:latin typeface="Meiryo UI" panose="020B0604030504040204" pitchFamily="50" charset="-128"/>
              <a:ea typeface="Meiryo UI" panose="020B0604030504040204" pitchFamily="50" charset="-128"/>
            </a:endParaRPr>
          </a:p>
          <a:p>
            <a:pPr algn="ctr"/>
            <a:r>
              <a:rPr kumimoji="1" lang="ja-JP" altLang="en-US" sz="4800" b="1">
                <a:latin typeface="Meiryo UI" panose="020B0604030504040204" pitchFamily="50" charset="-128"/>
                <a:ea typeface="Meiryo UI" panose="020B0604030504040204" pitchFamily="50" charset="-128"/>
              </a:rPr>
              <a:t>測定</a:t>
            </a:r>
            <a:r>
              <a:rPr kumimoji="1" lang="ja-JP" altLang="en-US" sz="4800" b="1" dirty="0">
                <a:latin typeface="Meiryo UI" panose="020B0604030504040204" pitchFamily="50" charset="-128"/>
                <a:ea typeface="Meiryo UI" panose="020B0604030504040204" pitchFamily="50" charset="-128"/>
              </a:rPr>
              <a:t>・分析及び受託試験</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a:spLocks/>
          </p:cNvSpPr>
          <p:nvPr/>
        </p:nvSpPr>
        <p:spPr>
          <a:xfrm>
            <a:off x="1463117" y="4294717"/>
            <a:ext cx="9000000" cy="1620000"/>
          </a:xfrm>
          <a:prstGeom prst="rect">
            <a:avLst/>
          </a:prstGeom>
          <a:noFill/>
        </p:spPr>
        <p:txBody>
          <a:bodyPr wrap="square" lIns="0" tIns="0" rIns="0" bIns="0" rtlCol="0" anchor="t" anchorCtr="0">
            <a:noAutofit/>
          </a:bodyPr>
          <a:lstStyle/>
          <a:p>
            <a:pPr algn="just"/>
            <a:r>
              <a:rPr kumimoji="1" lang="ja-JP" altLang="en-US" sz="2400" b="1" dirty="0"/>
              <a:t>中外テクノス株式会社は、</a:t>
            </a:r>
            <a:r>
              <a:rPr kumimoji="1" lang="en-US" altLang="ja-JP" sz="2400" b="1" dirty="0">
                <a:solidFill>
                  <a:srgbClr val="333333"/>
                </a:solidFill>
                <a:latin typeface="Montserrat" panose="00000500000000000000" pitchFamily="2" charset="0"/>
              </a:rPr>
              <a:t>1953</a:t>
            </a:r>
            <a:r>
              <a:rPr lang="ja-JP" altLang="en-US" sz="2400" b="1" i="0" dirty="0">
                <a:solidFill>
                  <a:srgbClr val="333333"/>
                </a:solidFill>
                <a:effectLst/>
                <a:latin typeface="Montserrat" panose="00000500000000000000" pitchFamily="2" charset="0"/>
              </a:rPr>
              <a:t>年の創業以来、環境調査・分析・測定からシミュレーション・遠隔モニタリングまで幅広く技術サービスを提供する会社です。この技術を活かし、</a:t>
            </a:r>
            <a:r>
              <a:rPr lang="en-US" altLang="ja-JP" sz="2400" b="1" i="0" dirty="0">
                <a:solidFill>
                  <a:srgbClr val="333333"/>
                </a:solidFill>
                <a:effectLst/>
                <a:latin typeface="Montserrat" panose="00000500000000000000" pitchFamily="2" charset="0"/>
              </a:rPr>
              <a:t>CO</a:t>
            </a:r>
            <a:r>
              <a:rPr lang="ja-JP" altLang="en-US" sz="2400" b="1" i="0" dirty="0">
                <a:solidFill>
                  <a:srgbClr val="333333"/>
                </a:solidFill>
                <a:effectLst/>
                <a:latin typeface="Montserrat" panose="00000500000000000000" pitchFamily="2" charset="0"/>
              </a:rPr>
              <a:t>₂回収に使用されるアミン吸収液の定量や受託研究などを行っています。</a:t>
            </a:r>
            <a:endParaRPr kumimoji="1" lang="en-US" altLang="ja-JP" sz="2400" b="1" dirty="0">
              <a:solidFill>
                <a:srgbClr val="333333"/>
              </a:solidFill>
              <a:latin typeface="Montserrat" panose="00000500000000000000" pitchFamily="2" charset="0"/>
            </a:endParaRPr>
          </a:p>
          <a:p>
            <a:pPr algn="just"/>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33751" y="6172802"/>
            <a:ext cx="4889071" cy="584775"/>
          </a:xfrm>
          <a:prstGeom prst="rect">
            <a:avLst/>
          </a:prstGeom>
          <a:noFill/>
        </p:spPr>
        <p:txBody>
          <a:bodyPr wrap="square" rtlCol="0">
            <a:spAutoFit/>
          </a:bodyPr>
          <a:lstStyle/>
          <a:p>
            <a:r>
              <a:rPr kumimoji="1" lang="ja-JP" altLang="en-US" sz="3200" b="1"/>
              <a:t>アミン類の測定・分析</a:t>
            </a:r>
            <a:endParaRPr kumimoji="1" lang="ja-JP" altLang="en-US" sz="32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606501"/>
            <a:ext cx="8887462" cy="646331"/>
          </a:xfrm>
          <a:prstGeom prst="rect">
            <a:avLst/>
          </a:prstGeom>
          <a:noFill/>
        </p:spPr>
        <p:txBody>
          <a:bodyPr wrap="square" rtlCol="0">
            <a:spAutoFit/>
          </a:bodyPr>
          <a:lstStyle/>
          <a:p>
            <a:pPr algn="ctr"/>
            <a:r>
              <a:rPr kumimoji="1" lang="ja-JP" altLang="en-US" sz="3600" b="1" dirty="0"/>
              <a:t>中外テクノス株式会社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26089"/>
            <a:ext cx="7009004" cy="57526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a:t>令和８年８月５日</a:t>
            </a:r>
            <a:r>
              <a:rPr kumimoji="1" lang="ja-JP" altLang="en-US" sz="2000" dirty="0"/>
              <a:t>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330061" y="13011421"/>
            <a:ext cx="5535033" cy="1815882"/>
          </a:xfrm>
          <a:prstGeom prst="rect">
            <a:avLst/>
          </a:prstGeom>
          <a:noFill/>
        </p:spPr>
        <p:txBody>
          <a:bodyPr wrap="square" rtlCol="0">
            <a:spAutoFit/>
          </a:bodyPr>
          <a:lstStyle/>
          <a:p>
            <a:r>
              <a:rPr kumimoji="1" lang="ja-JP" altLang="en-US" sz="2800" b="1" dirty="0"/>
              <a:t>・新技術の実証や高度なデータ評価を必要となするメーカー・エンジニアリング企業・研究機関など産・官・学との連携</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18" name="図 17">
            <a:extLst>
              <a:ext uri="{FF2B5EF4-FFF2-40B4-BE49-F238E27FC236}">
                <a16:creationId xmlns:a16="http://schemas.microsoft.com/office/drawing/2014/main" id="{5AC3A15E-AD9A-F402-C690-0FC9731570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4879" y="8652591"/>
            <a:ext cx="3914835" cy="3104871"/>
          </a:xfrm>
          <a:prstGeom prst="rect">
            <a:avLst/>
          </a:prstGeom>
        </p:spPr>
      </p:pic>
      <p:pic>
        <p:nvPicPr>
          <p:cNvPr id="21" name="図 20">
            <a:extLst>
              <a:ext uri="{FF2B5EF4-FFF2-40B4-BE49-F238E27FC236}">
                <a16:creationId xmlns:a16="http://schemas.microsoft.com/office/drawing/2014/main" id="{CD1A24B5-9EA8-D31E-156F-67DDC3D085E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508461" y="6198296"/>
            <a:ext cx="3912039" cy="2079818"/>
          </a:xfrm>
          <a:prstGeom prst="rect">
            <a:avLst/>
          </a:prstGeom>
        </p:spPr>
      </p:pic>
      <p:sp>
        <p:nvSpPr>
          <p:cNvPr id="44" name="テキスト ボックス 43">
            <a:extLst>
              <a:ext uri="{FF2B5EF4-FFF2-40B4-BE49-F238E27FC236}">
                <a16:creationId xmlns:a16="http://schemas.microsoft.com/office/drawing/2014/main" id="{C5F17238-D696-CB75-6160-C3A65AD963A1}"/>
              </a:ext>
            </a:extLst>
          </p:cNvPr>
          <p:cNvSpPr txBox="1"/>
          <p:nvPr/>
        </p:nvSpPr>
        <p:spPr>
          <a:xfrm>
            <a:off x="1427552" y="6767672"/>
            <a:ext cx="5051543" cy="2400657"/>
          </a:xfrm>
          <a:prstGeom prst="rect">
            <a:avLst/>
          </a:prstGeom>
          <a:noFill/>
        </p:spPr>
        <p:txBody>
          <a:bodyPr wrap="square" rtlCol="0">
            <a:spAutoFit/>
          </a:bodyPr>
          <a:lstStyle/>
          <a:p>
            <a:r>
              <a:rPr kumimoji="1" lang="en-US" altLang="ja-JP" sz="2500" b="1">
                <a:latin typeface="+mn-ea"/>
              </a:rPr>
              <a:t>LC-MS/MS</a:t>
            </a:r>
            <a:r>
              <a:rPr kumimoji="1" lang="ja-JP" altLang="en-US" sz="2500" b="1">
                <a:latin typeface="+mn-ea"/>
              </a:rPr>
              <a:t>等を用いて、アミン類および副生成物の定性・定量分析を実施します。高感度・迅速分析により、</a:t>
            </a:r>
            <a:r>
              <a:rPr kumimoji="1" lang="en-US" altLang="ja-JP" sz="2500" b="1">
                <a:latin typeface="+mn-ea"/>
              </a:rPr>
              <a:t>CO₂</a:t>
            </a:r>
            <a:r>
              <a:rPr kumimoji="1" lang="ja-JP" altLang="en-US" sz="2500" b="1">
                <a:latin typeface="+mn-ea"/>
              </a:rPr>
              <a:t>回収プロセスの性能評価や吸収液の劣化評価を支援します。</a:t>
            </a:r>
            <a:endParaRPr kumimoji="1" lang="ja-JP" altLang="en-US" sz="2500" b="1" dirty="0">
              <a:latin typeface="+mn-ea"/>
            </a:endParaRPr>
          </a:p>
        </p:txBody>
      </p:sp>
      <p:sp>
        <p:nvSpPr>
          <p:cNvPr id="60" name="テキスト ボックス 59">
            <a:extLst>
              <a:ext uri="{FF2B5EF4-FFF2-40B4-BE49-F238E27FC236}">
                <a16:creationId xmlns:a16="http://schemas.microsoft.com/office/drawing/2014/main" id="{AF49EA23-CD94-9BDE-085D-EB20417140B0}"/>
              </a:ext>
            </a:extLst>
          </p:cNvPr>
          <p:cNvSpPr txBox="1"/>
          <p:nvPr/>
        </p:nvSpPr>
        <p:spPr>
          <a:xfrm>
            <a:off x="6519389" y="11826927"/>
            <a:ext cx="3018330" cy="246435"/>
          </a:xfrm>
          <a:prstGeom prst="rect">
            <a:avLst/>
          </a:prstGeom>
          <a:noFill/>
        </p:spPr>
        <p:txBody>
          <a:bodyPr wrap="square" lIns="0" tIns="0" rIns="0" bIns="0" rtlCol="0">
            <a:spAutoFit/>
          </a:bodyPr>
          <a:lstStyle/>
          <a:p>
            <a:r>
              <a:rPr kumimoji="1" lang="zh-TW" altLang="en-US" sz="1600" b="1">
                <a:latin typeface="游ゴシック" panose="020B0400000000000000" pitchFamily="50" charset="-128"/>
                <a:ea typeface="游ゴシック" panose="020B0400000000000000" pitchFamily="50" charset="-128"/>
              </a:rPr>
              <a:t>模擬試験装置例</a:t>
            </a:r>
            <a:endParaRPr kumimoji="1" lang="ja-JP" altLang="en-US" sz="1600" b="1" dirty="0">
              <a:latin typeface="游ゴシック" panose="020B0400000000000000" pitchFamily="50" charset="-128"/>
              <a:ea typeface="游ゴシック" panose="020B0400000000000000" pitchFamily="50" charset="-128"/>
            </a:endParaRPr>
          </a:p>
        </p:txBody>
      </p:sp>
      <p:sp>
        <p:nvSpPr>
          <p:cNvPr id="62" name="テキスト ボックス 61">
            <a:extLst>
              <a:ext uri="{FF2B5EF4-FFF2-40B4-BE49-F238E27FC236}">
                <a16:creationId xmlns:a16="http://schemas.microsoft.com/office/drawing/2014/main" id="{98054E02-61BD-CD03-482B-EC4FD18B464A}"/>
              </a:ext>
            </a:extLst>
          </p:cNvPr>
          <p:cNvSpPr txBox="1"/>
          <p:nvPr/>
        </p:nvSpPr>
        <p:spPr>
          <a:xfrm>
            <a:off x="6519389" y="8323138"/>
            <a:ext cx="3166497" cy="246221"/>
          </a:xfrm>
          <a:prstGeom prst="rect">
            <a:avLst/>
          </a:prstGeom>
          <a:noFill/>
        </p:spPr>
        <p:txBody>
          <a:bodyPr wrap="square" lIns="0" tIns="0" rIns="0" bIns="0" rtlCol="0">
            <a:spAutoFit/>
          </a:bodyPr>
          <a:lstStyle/>
          <a:p>
            <a:r>
              <a:rPr kumimoji="1" lang="en-US" altLang="zh-TW" sz="1600" b="1">
                <a:latin typeface="游ゴシック" panose="020B0400000000000000" pitchFamily="50" charset="-128"/>
                <a:ea typeface="游ゴシック" panose="020B0400000000000000" pitchFamily="50" charset="-128"/>
              </a:rPr>
              <a:t>LC-MS/MS</a:t>
            </a:r>
            <a:endParaRPr kumimoji="1" lang="ja-JP" altLang="en-US" sz="1600" b="1" dirty="0">
              <a:latin typeface="游ゴシック" panose="020B0400000000000000" pitchFamily="50" charset="-128"/>
            </a:endParaRPr>
          </a:p>
        </p:txBody>
      </p:sp>
      <p:sp>
        <p:nvSpPr>
          <p:cNvPr id="64" name="テキスト ボックス 63">
            <a:extLst>
              <a:ext uri="{FF2B5EF4-FFF2-40B4-BE49-F238E27FC236}">
                <a16:creationId xmlns:a16="http://schemas.microsoft.com/office/drawing/2014/main" id="{ED571BCC-D548-9AF2-3DC5-D937226602A9}"/>
              </a:ext>
            </a:extLst>
          </p:cNvPr>
          <p:cNvSpPr txBox="1"/>
          <p:nvPr/>
        </p:nvSpPr>
        <p:spPr>
          <a:xfrm>
            <a:off x="1463117" y="9324189"/>
            <a:ext cx="5235857" cy="1077218"/>
          </a:xfrm>
          <a:prstGeom prst="rect">
            <a:avLst/>
          </a:prstGeom>
          <a:noFill/>
        </p:spPr>
        <p:txBody>
          <a:bodyPr wrap="square" rtlCol="0">
            <a:spAutoFit/>
          </a:bodyPr>
          <a:lstStyle/>
          <a:p>
            <a:r>
              <a:rPr kumimoji="1" lang="ja-JP" altLang="en-US" sz="3200" b="1"/>
              <a:t>アミン吸収法に関する</a:t>
            </a:r>
            <a:endParaRPr kumimoji="1" lang="en-US" altLang="ja-JP" sz="3200" b="1"/>
          </a:p>
          <a:p>
            <a:r>
              <a:rPr kumimoji="1" lang="ja-JP" altLang="en-US" sz="3200" b="1"/>
              <a:t>受託試験</a:t>
            </a:r>
            <a:endParaRPr kumimoji="1" lang="ja-JP" altLang="en-US" sz="3200" b="1" dirty="0"/>
          </a:p>
        </p:txBody>
      </p:sp>
      <p:sp>
        <p:nvSpPr>
          <p:cNvPr id="66" name="テキスト ボックス 65">
            <a:extLst>
              <a:ext uri="{FF2B5EF4-FFF2-40B4-BE49-F238E27FC236}">
                <a16:creationId xmlns:a16="http://schemas.microsoft.com/office/drawing/2014/main" id="{F3331942-70C0-41B2-D8E0-8D65E90CAC87}"/>
              </a:ext>
            </a:extLst>
          </p:cNvPr>
          <p:cNvSpPr txBox="1"/>
          <p:nvPr/>
        </p:nvSpPr>
        <p:spPr>
          <a:xfrm>
            <a:off x="1456917" y="10407311"/>
            <a:ext cx="5051543" cy="1631216"/>
          </a:xfrm>
          <a:prstGeom prst="rect">
            <a:avLst/>
          </a:prstGeom>
          <a:noFill/>
        </p:spPr>
        <p:txBody>
          <a:bodyPr wrap="square" rtlCol="0">
            <a:spAutoFit/>
          </a:bodyPr>
          <a:lstStyle/>
          <a:p>
            <a:r>
              <a:rPr kumimoji="1" lang="ja-JP" altLang="en-US" sz="2500" b="1">
                <a:latin typeface="+mn-ea"/>
              </a:rPr>
              <a:t>専用試験設備を用いて、</a:t>
            </a:r>
            <a:r>
              <a:rPr kumimoji="1" lang="en-US" altLang="ja-JP" sz="2500" b="1">
                <a:latin typeface="+mn-ea"/>
              </a:rPr>
              <a:t>CO₂</a:t>
            </a:r>
            <a:r>
              <a:rPr kumimoji="1" lang="ja-JP" altLang="en-US" sz="2500" b="1">
                <a:latin typeface="+mn-ea"/>
              </a:rPr>
              <a:t>吸収液の性能評価や経時劣化試験を行います。</a:t>
            </a:r>
            <a:r>
              <a:rPr kumimoji="1" lang="en-US" altLang="ja-JP" sz="2500" b="1">
                <a:latin typeface="+mn-ea"/>
              </a:rPr>
              <a:t>CO₂</a:t>
            </a:r>
            <a:r>
              <a:rPr kumimoji="1" lang="ja-JP" altLang="en-US" sz="2500" b="1">
                <a:latin typeface="+mn-ea"/>
              </a:rPr>
              <a:t>回収プロセスの最適化や技術開発を支援します。</a:t>
            </a:r>
            <a:endParaRPr kumimoji="1" lang="ja-JP" altLang="en-US" sz="2500" b="1" dirty="0">
              <a:latin typeface="+mn-ea"/>
            </a:endParaRPr>
          </a:p>
        </p:txBody>
      </p:sp>
    </p:spTree>
    <p:extLst>
      <p:ext uri="{BB962C8B-B14F-4D97-AF65-F5344CB8AC3E}">
        <p14:creationId xmlns:p14="http://schemas.microsoft.com/office/powerpoint/2010/main" val="4034256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b="1" dirty="0"/>
              <a:t>CO2</a:t>
            </a:r>
          </a:p>
          <a:p>
            <a:pPr algn="ctr"/>
            <a:r>
              <a:rPr kumimoji="1" lang="ja-JP" altLang="en-US" sz="2800" b="1" dirty="0"/>
              <a:t>回収</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バイオ</a:t>
            </a:r>
            <a:r>
              <a:rPr kumimoji="1" lang="en-US" altLang="ja-JP" sz="4800" b="1" dirty="0">
                <a:latin typeface="Meiryo UI" panose="020B0604030504040204" pitchFamily="50" charset="-128"/>
                <a:ea typeface="Meiryo UI" panose="020B0604030504040204" pitchFamily="50" charset="-128"/>
              </a:rPr>
              <a:t>MOF</a:t>
            </a:r>
            <a:r>
              <a:rPr kumimoji="1" lang="ja-JP" altLang="en-US" sz="4800" b="1" dirty="0">
                <a:latin typeface="Meiryo UI" panose="020B0604030504040204" pitchFamily="50" charset="-128"/>
                <a:ea typeface="Meiryo UI" panose="020B0604030504040204" pitchFamily="50" charset="-128"/>
              </a:rPr>
              <a:t>を混ぜて作れる</a:t>
            </a:r>
            <a:endParaRPr kumimoji="1" lang="en-US" altLang="ja-JP" sz="4800" b="1" dirty="0">
              <a:latin typeface="Meiryo UI" panose="020B0604030504040204" pitchFamily="50" charset="-128"/>
              <a:ea typeface="Meiryo UI" panose="020B0604030504040204" pitchFamily="50" charset="-128"/>
            </a:endParaRPr>
          </a:p>
          <a:p>
            <a:pPr algn="ctr"/>
            <a:r>
              <a:rPr kumimoji="1" lang="en-US" altLang="ja-JP" sz="4800" b="1" dirty="0">
                <a:latin typeface="Meiryo UI" panose="020B0604030504040204" pitchFamily="50" charset="-128"/>
                <a:ea typeface="Meiryo UI" panose="020B0604030504040204" pitchFamily="50" charset="-128"/>
              </a:rPr>
              <a:t>CO</a:t>
            </a:r>
            <a:r>
              <a:rPr kumimoji="1" lang="en-US" altLang="ja-JP" sz="4800" b="1" baseline="-25000" dirty="0">
                <a:latin typeface="Meiryo UI" panose="020B0604030504040204" pitchFamily="50" charset="-128"/>
                <a:ea typeface="Meiryo UI" panose="020B0604030504040204" pitchFamily="50" charset="-128"/>
              </a:rPr>
              <a:t>2</a:t>
            </a:r>
            <a:r>
              <a:rPr kumimoji="1" lang="ja-JP" altLang="en-US" sz="4800" b="1" dirty="0">
                <a:latin typeface="Meiryo UI" panose="020B0604030504040204" pitchFamily="50" charset="-128"/>
                <a:ea typeface="Meiryo UI" panose="020B0604030504040204" pitchFamily="50" charset="-128"/>
              </a:rPr>
              <a:t>吸収プラスチックの提案</a:t>
            </a:r>
            <a:endParaRPr kumimoji="1" lang="en-US" altLang="ja-JP" sz="4800" b="1"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569660"/>
          </a:xfrm>
          <a:prstGeom prst="rect">
            <a:avLst/>
          </a:prstGeom>
          <a:noFill/>
        </p:spPr>
        <p:txBody>
          <a:bodyPr wrap="square" rtlCol="0">
            <a:spAutoFit/>
          </a:bodyPr>
          <a:lstStyle/>
          <a:p>
            <a:r>
              <a:rPr kumimoji="1" lang="ja-JP" altLang="en-US" sz="2400" b="1" dirty="0"/>
              <a:t>ノーベル化学賞受賞の</a:t>
            </a:r>
            <a:r>
              <a:rPr kumimoji="1" lang="en-US" altLang="ja-JP" sz="2400" b="1" dirty="0"/>
              <a:t>MOF</a:t>
            </a:r>
            <a:r>
              <a:rPr kumimoji="1" lang="ja-JP" altLang="en-US" sz="2400" b="1" dirty="0"/>
              <a:t>材料の一種、バイオ</a:t>
            </a:r>
            <a:r>
              <a:rPr kumimoji="1" lang="en-US" altLang="ja-JP" sz="2400" b="1" dirty="0"/>
              <a:t>MOF</a:t>
            </a:r>
            <a:r>
              <a:rPr kumimoji="1" lang="ja-JP" altLang="en-US" sz="2400" b="1" dirty="0"/>
              <a:t>素材“美環（びのわ）”を開発・製造販売。プラスチックに混ぜて使うことで、</a:t>
            </a:r>
            <a:r>
              <a:rPr kumimoji="1" lang="en-US" altLang="ja-JP" sz="2400" b="1" dirty="0"/>
              <a:t>CO₂</a:t>
            </a:r>
            <a:r>
              <a:rPr kumimoji="1" lang="ja-JP" altLang="en-US" sz="2400" b="1" dirty="0"/>
              <a:t>を吸収・固定する“</a:t>
            </a:r>
            <a:r>
              <a:rPr kumimoji="1" lang="en-US" altLang="ja-JP" sz="2400" b="1" dirty="0"/>
              <a:t>DAC</a:t>
            </a:r>
            <a:r>
              <a:rPr kumimoji="1" lang="ja-JP" altLang="en-US" sz="2400" b="1" dirty="0"/>
              <a:t>プラ</a:t>
            </a:r>
            <a:r>
              <a:rPr kumimoji="1" lang="en-US" altLang="ja-JP" sz="2400" b="1" dirty="0"/>
              <a:t>®”</a:t>
            </a:r>
            <a:r>
              <a:rPr kumimoji="1" lang="ja-JP" altLang="en-US" sz="2400" b="1" dirty="0"/>
              <a:t>を実現します。環境価値と事業価値を両立する新素材を提供するスタートアップです。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505173" y="10300672"/>
            <a:ext cx="8717987" cy="1815882"/>
          </a:xfrm>
          <a:prstGeom prst="rect">
            <a:avLst/>
          </a:prstGeom>
          <a:noFill/>
        </p:spPr>
        <p:txBody>
          <a:bodyPr wrap="square" rtlCol="0">
            <a:spAutoFit/>
          </a:bodyPr>
          <a:lstStyle/>
          <a:p>
            <a:r>
              <a:rPr kumimoji="1" lang="en-US" altLang="ja-JP" sz="2800" b="1" dirty="0"/>
              <a:t>CO2</a:t>
            </a:r>
            <a:r>
              <a:rPr kumimoji="1" lang="ja-JP" altLang="en-US" sz="2800" b="1" dirty="0"/>
              <a:t>吸収材を添加することで、</a:t>
            </a:r>
            <a:r>
              <a:rPr kumimoji="1" lang="en-US" altLang="ja-JP" sz="2800" b="1" dirty="0"/>
              <a:t>CO2</a:t>
            </a:r>
            <a:r>
              <a:rPr kumimoji="1" lang="ja-JP" altLang="en-US" sz="2800" b="1" dirty="0"/>
              <a:t>排出量を最大</a:t>
            </a:r>
            <a:r>
              <a:rPr kumimoji="1" lang="en-US" altLang="ja-JP" sz="2800" b="1" dirty="0"/>
              <a:t>11</a:t>
            </a:r>
            <a:r>
              <a:rPr kumimoji="1" lang="ja-JP" altLang="en-US" sz="2800" b="1" dirty="0"/>
              <a:t>％削減した</a:t>
            </a:r>
            <a:r>
              <a:rPr kumimoji="1" lang="en-US" altLang="ja-JP" sz="2800" b="1" dirty="0"/>
              <a:t>CO2</a:t>
            </a:r>
            <a:r>
              <a:rPr kumimoji="1" lang="ja-JP" altLang="en-US" sz="2800" b="1" dirty="0"/>
              <a:t>吸収プラスチックを開発。プラスチックの機械強度や意匠性に影響を与えることなく、誰もが環境貢献できる社会を目指しています。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株式会社ベホマル</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26089"/>
            <a:ext cx="7009004" cy="57526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滋賀県草津市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令和７年１０月３１日時点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722716" cy="1815882"/>
          </a:xfrm>
          <a:prstGeom prst="rect">
            <a:avLst/>
          </a:prstGeom>
          <a:noFill/>
        </p:spPr>
        <p:txBody>
          <a:bodyPr wrap="square" rtlCol="0">
            <a:spAutoFit/>
          </a:bodyPr>
          <a:lstStyle/>
          <a:p>
            <a:r>
              <a:rPr kumimoji="1" lang="ja-JP" altLang="en-US" sz="2800" b="1" dirty="0"/>
              <a:t>尖った環境商材で差別化したいメーカーの皆様、</a:t>
            </a:r>
            <a:r>
              <a:rPr kumimoji="1" lang="en-US" altLang="ja-JP" sz="2800" b="1" dirty="0"/>
              <a:t>CO₂</a:t>
            </a:r>
            <a:r>
              <a:rPr kumimoji="1" lang="ja-JP" altLang="en-US" sz="2800" b="1" dirty="0"/>
              <a:t>吸収素材“美環”を活用した「世界初」の</a:t>
            </a:r>
            <a:r>
              <a:rPr kumimoji="1" lang="en-US" altLang="ja-JP" sz="2800" b="1" dirty="0"/>
              <a:t>DAC</a:t>
            </a:r>
            <a:r>
              <a:rPr kumimoji="1" lang="ja-JP" altLang="en-US" sz="2800" b="1" dirty="0"/>
              <a:t>プラ</a:t>
            </a:r>
            <a:r>
              <a:rPr kumimoji="1" lang="en-US" altLang="ja-JP" sz="2800" b="1" dirty="0"/>
              <a:t>®</a:t>
            </a:r>
            <a:r>
              <a:rPr kumimoji="1" lang="ja-JP" altLang="en-US" sz="2800" b="1" dirty="0"/>
              <a:t>製品を共に開発しませんか？</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12" name="図 11">
            <a:extLst>
              <a:ext uri="{FF2B5EF4-FFF2-40B4-BE49-F238E27FC236}">
                <a16:creationId xmlns:a16="http://schemas.microsoft.com/office/drawing/2014/main" id="{E46FF556-D3C4-03FD-81B0-2CA9676D1726}"/>
              </a:ext>
            </a:extLst>
          </p:cNvPr>
          <p:cNvPicPr>
            <a:picLocks noChangeAspect="1"/>
          </p:cNvPicPr>
          <p:nvPr/>
        </p:nvPicPr>
        <p:blipFill>
          <a:blip r:embed="rId3"/>
          <a:stretch>
            <a:fillRect/>
          </a:stretch>
        </p:blipFill>
        <p:spPr>
          <a:xfrm>
            <a:off x="1621017" y="6278840"/>
            <a:ext cx="8317932" cy="3943998"/>
          </a:xfrm>
          <a:prstGeom prst="rect">
            <a:avLst/>
          </a:prstGeom>
        </p:spPr>
      </p:pic>
      <p:sp>
        <p:nvSpPr>
          <p:cNvPr id="27" name="テキスト ボックス 26">
            <a:extLst>
              <a:ext uri="{FF2B5EF4-FFF2-40B4-BE49-F238E27FC236}">
                <a16:creationId xmlns:a16="http://schemas.microsoft.com/office/drawing/2014/main" id="{DE0905E3-DE8E-40C6-96ED-040D4412F89F}"/>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latin typeface="+mn-ea"/>
              </a:rPr>
              <a:t>おおさかカーボンニュートラルビジネスネットワーク会員企業</a:t>
            </a:r>
          </a:p>
        </p:txBody>
      </p:sp>
    </p:spTree>
    <p:extLst>
      <p:ext uri="{BB962C8B-B14F-4D97-AF65-F5344CB8AC3E}">
        <p14:creationId xmlns:p14="http://schemas.microsoft.com/office/powerpoint/2010/main" val="943967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b="1" dirty="0"/>
              <a:t>CO2</a:t>
            </a:r>
          </a:p>
          <a:p>
            <a:pPr algn="ctr"/>
            <a:r>
              <a:rPr kumimoji="1" lang="ja-JP" altLang="en-US" sz="2800" b="1" dirty="0"/>
              <a:t>回収</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en-US" altLang="ja-JP" sz="4800" b="1" dirty="0">
                <a:latin typeface="Meiryo UI" panose="020B0604030504040204" pitchFamily="50" charset="-128"/>
                <a:ea typeface="Meiryo UI" panose="020B0604030504040204" pitchFamily="50" charset="-128"/>
              </a:rPr>
              <a:t>e-methane</a:t>
            </a:r>
            <a:r>
              <a:rPr kumimoji="1" lang="ja-JP" altLang="en-US" sz="4800" b="1" dirty="0">
                <a:latin typeface="Meiryo UI" panose="020B0604030504040204" pitchFamily="50" charset="-128"/>
                <a:ea typeface="Meiryo UI" panose="020B0604030504040204" pitchFamily="50" charset="-128"/>
              </a:rPr>
              <a:t>製造に向けた大気からの直接</a:t>
            </a:r>
            <a:r>
              <a:rPr kumimoji="1" lang="en-US" altLang="ja-JP" sz="4800" b="1" dirty="0">
                <a:latin typeface="Meiryo UI" panose="020B0604030504040204" pitchFamily="50" charset="-128"/>
                <a:ea typeface="Meiryo UI" panose="020B0604030504040204" pitchFamily="50" charset="-128"/>
              </a:rPr>
              <a:t>CO2</a:t>
            </a:r>
            <a:r>
              <a:rPr kumimoji="1" lang="ja-JP" altLang="en-US" sz="4800" b="1" dirty="0">
                <a:latin typeface="Meiryo UI" panose="020B0604030504040204" pitchFamily="50" charset="-128"/>
                <a:ea typeface="Meiryo UI" panose="020B0604030504040204" pitchFamily="50" charset="-128"/>
              </a:rPr>
              <a:t>回収技術の開発</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18995"/>
            <a:ext cx="8909989" cy="171728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569660"/>
          </a:xfrm>
          <a:prstGeom prst="rect">
            <a:avLst/>
          </a:prstGeom>
          <a:noFill/>
        </p:spPr>
        <p:txBody>
          <a:bodyPr wrap="square" rtlCol="0">
            <a:spAutoFit/>
          </a:bodyPr>
          <a:lstStyle/>
          <a:p>
            <a:r>
              <a:rPr kumimoji="1" lang="en-US" altLang="ja-JP" sz="2400" b="1" dirty="0"/>
              <a:t>Daigas</a:t>
            </a:r>
            <a:r>
              <a:rPr kumimoji="1" lang="ja-JP" altLang="en-US" sz="2400" b="1" dirty="0"/>
              <a:t>グループは</a:t>
            </a:r>
            <a:r>
              <a:rPr kumimoji="1" lang="en-US" altLang="ja-JP" sz="2400" b="1" dirty="0"/>
              <a:t>1905</a:t>
            </a:r>
            <a:r>
              <a:rPr kumimoji="1" lang="ja-JP" altLang="en-US" sz="2400" b="1" dirty="0"/>
              <a:t>年にガスの供給を開始しました。エネルギー事業で培ったお客さまや地域とのつながりを源泉に、事業領域を拡大し、多様な商品・サービス・ソリューションを提供する企業グループに発展してきました。</a:t>
            </a: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79034"/>
            <a:ext cx="8909988" cy="856392"/>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625093"/>
            <a:ext cx="8887462" cy="646331"/>
          </a:xfrm>
          <a:prstGeom prst="rect">
            <a:avLst/>
          </a:prstGeom>
          <a:noFill/>
        </p:spPr>
        <p:txBody>
          <a:bodyPr wrap="square" rtlCol="0">
            <a:spAutoFit/>
          </a:bodyPr>
          <a:lstStyle/>
          <a:p>
            <a:pPr algn="ctr"/>
            <a:r>
              <a:rPr kumimoji="1" lang="ja-JP" altLang="en-US" sz="3600" b="1" dirty="0"/>
              <a:t>大阪ガス株式会社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42714"/>
            <a:ext cx="7009004" cy="57526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3"/>
            <a:ext cx="6528919" cy="461665"/>
          </a:xfrm>
          <a:prstGeom prst="rect">
            <a:avLst/>
          </a:prstGeom>
          <a:noFill/>
        </p:spPr>
        <p:txBody>
          <a:bodyPr wrap="square" rtlCol="0">
            <a:spAutoFit/>
          </a:bodyPr>
          <a:lstStyle/>
          <a:p>
            <a:pPr algn="ctr"/>
            <a:r>
              <a:rPr kumimoji="1" lang="ja-JP" altLang="en-US" sz="2400" b="1" dirty="0"/>
              <a:t>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令和７年５月９日時点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2246769"/>
          </a:xfrm>
          <a:prstGeom prst="rect">
            <a:avLst/>
          </a:prstGeom>
          <a:noFill/>
        </p:spPr>
        <p:txBody>
          <a:bodyPr wrap="square" rtlCol="0">
            <a:spAutoFit/>
          </a:bodyPr>
          <a:lstStyle/>
          <a:p>
            <a:r>
              <a:rPr kumimoji="1" lang="ja-JP" altLang="en-US" sz="2800" b="1" dirty="0"/>
              <a:t>吸着材の性能向上による所要エネルギー</a:t>
            </a:r>
            <a:r>
              <a:rPr kumimoji="1" lang="en-US" altLang="ja-JP" sz="2800" b="1" dirty="0"/>
              <a:t>5GJ/t-CO2</a:t>
            </a:r>
            <a:r>
              <a:rPr kumimoji="1" lang="ja-JP" altLang="en-US" sz="2800" b="1" dirty="0"/>
              <a:t>を目指し、社外パートナーと共同でスケールアップ実証に向けた省エネルギープロセスの開発を進めていきます。</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14" name="テキスト ボックス 13">
            <a:extLst>
              <a:ext uri="{FF2B5EF4-FFF2-40B4-BE49-F238E27FC236}">
                <a16:creationId xmlns:a16="http://schemas.microsoft.com/office/drawing/2014/main" id="{F549272B-5CEE-DDEA-FC2D-6FB5E187A34B}"/>
              </a:ext>
            </a:extLst>
          </p:cNvPr>
          <p:cNvSpPr txBox="1"/>
          <p:nvPr/>
        </p:nvSpPr>
        <p:spPr>
          <a:xfrm>
            <a:off x="1560149" y="6210401"/>
            <a:ext cx="8623753" cy="2754600"/>
          </a:xfrm>
          <a:prstGeom prst="rect">
            <a:avLst/>
          </a:prstGeom>
          <a:noFill/>
        </p:spPr>
        <p:txBody>
          <a:bodyPr wrap="square" rtlCol="0">
            <a:spAutoFit/>
          </a:bodyPr>
          <a:lstStyle/>
          <a:p>
            <a:pPr>
              <a:spcBef>
                <a:spcPts val="600"/>
              </a:spcBef>
            </a:pPr>
            <a:r>
              <a:rPr kumimoji="1" lang="en-US" altLang="ja-JP" sz="2800" b="1" dirty="0"/>
              <a:t>e-</a:t>
            </a:r>
            <a:r>
              <a:rPr kumimoji="1" lang="ja-JP" altLang="en-US" sz="2800" b="1" dirty="0"/>
              <a:t>メタンの原料となる</a:t>
            </a:r>
            <a:r>
              <a:rPr kumimoji="1" lang="en-US" altLang="ja-JP" sz="2800" b="1" dirty="0"/>
              <a:t>CO2</a:t>
            </a:r>
            <a:r>
              <a:rPr kumimoji="1" lang="ja-JP" altLang="en-US" sz="2800" b="1" dirty="0"/>
              <a:t>は、将来的にはバイオマス由来や大気からの低濃度</a:t>
            </a:r>
            <a:r>
              <a:rPr kumimoji="1" lang="en-US" altLang="ja-JP" sz="2800" b="1" dirty="0"/>
              <a:t>CO2</a:t>
            </a:r>
            <a:r>
              <a:rPr kumimoji="1" lang="ja-JP" altLang="en-US" sz="2800" b="1" dirty="0"/>
              <a:t>の回収（</a:t>
            </a:r>
            <a:r>
              <a:rPr kumimoji="1" lang="en-US" altLang="ja-JP" sz="2800" b="1" dirty="0"/>
              <a:t>DAC</a:t>
            </a:r>
            <a:r>
              <a:rPr kumimoji="1" lang="ja-JP" altLang="en-US" sz="2800" b="1" dirty="0"/>
              <a:t>）の重要性が高まると考えられます。</a:t>
            </a:r>
            <a:endParaRPr kumimoji="1" lang="en-US" altLang="ja-JP" sz="2800" b="1" dirty="0"/>
          </a:p>
          <a:p>
            <a:pPr>
              <a:spcBef>
                <a:spcPts val="600"/>
              </a:spcBef>
            </a:pPr>
            <a:r>
              <a:rPr kumimoji="1" lang="ja-JP" altLang="en-US" sz="2800" b="1" dirty="0"/>
              <a:t>所要エネルギー</a:t>
            </a:r>
            <a:r>
              <a:rPr kumimoji="1" lang="en-US" altLang="ja-JP" sz="2800" b="1" dirty="0"/>
              <a:t>[GJ/t-CO2]</a:t>
            </a:r>
            <a:r>
              <a:rPr kumimoji="1" lang="ja-JP" altLang="en-US" sz="2800" b="1" dirty="0"/>
              <a:t>削減に向け、①高い</a:t>
            </a:r>
            <a:r>
              <a:rPr kumimoji="1" lang="en-US" altLang="ja-JP" sz="2800" b="1" dirty="0"/>
              <a:t>CO2</a:t>
            </a:r>
            <a:r>
              <a:rPr kumimoji="1" lang="ja-JP" altLang="en-US" sz="2800" b="1" dirty="0"/>
              <a:t>吸着量 ②低温再生 ③高耐久性 を有する</a:t>
            </a:r>
            <a:r>
              <a:rPr kumimoji="1" lang="en-US" altLang="ja-JP" sz="2800" b="1" dirty="0"/>
              <a:t>DAC</a:t>
            </a:r>
            <a:r>
              <a:rPr kumimoji="1" lang="ja-JP" altLang="en-US" sz="2800" b="1" dirty="0"/>
              <a:t>用吸着材の開発を進めています。</a:t>
            </a:r>
          </a:p>
        </p:txBody>
      </p:sp>
      <p:pic>
        <p:nvPicPr>
          <p:cNvPr id="15" name="図 14">
            <a:extLst>
              <a:ext uri="{FF2B5EF4-FFF2-40B4-BE49-F238E27FC236}">
                <a16:creationId xmlns:a16="http://schemas.microsoft.com/office/drawing/2014/main" id="{F34BD619-A9E7-65E0-C45F-E0372B560DFF}"/>
              </a:ext>
            </a:extLst>
          </p:cNvPr>
          <p:cNvPicPr>
            <a:picLocks noChangeAspect="1"/>
          </p:cNvPicPr>
          <p:nvPr/>
        </p:nvPicPr>
        <p:blipFill>
          <a:blip r:embed="rId3"/>
          <a:stretch>
            <a:fillRect/>
          </a:stretch>
        </p:blipFill>
        <p:spPr>
          <a:xfrm>
            <a:off x="5097740" y="9233027"/>
            <a:ext cx="5281034" cy="2755322"/>
          </a:xfrm>
          <a:prstGeom prst="rect">
            <a:avLst/>
          </a:prstGeom>
        </p:spPr>
      </p:pic>
      <p:sp>
        <p:nvSpPr>
          <p:cNvPr id="16" name="テキスト ボックス 15">
            <a:extLst>
              <a:ext uri="{FF2B5EF4-FFF2-40B4-BE49-F238E27FC236}">
                <a16:creationId xmlns:a16="http://schemas.microsoft.com/office/drawing/2014/main" id="{E9559B97-6DC0-E375-A28B-9454F871810B}"/>
              </a:ext>
            </a:extLst>
          </p:cNvPr>
          <p:cNvSpPr txBox="1"/>
          <p:nvPr/>
        </p:nvSpPr>
        <p:spPr>
          <a:xfrm>
            <a:off x="1530431" y="9166677"/>
            <a:ext cx="6953096" cy="2246769"/>
          </a:xfrm>
          <a:prstGeom prst="rect">
            <a:avLst/>
          </a:prstGeom>
          <a:noFill/>
        </p:spPr>
        <p:txBody>
          <a:bodyPr wrap="square" rtlCol="0">
            <a:spAutoFit/>
          </a:bodyPr>
          <a:lstStyle/>
          <a:p>
            <a:r>
              <a:rPr kumimoji="1" lang="ja-JP" altLang="en-US" sz="2800" b="1" dirty="0"/>
              <a:t>■ラボ機での実証</a:t>
            </a:r>
            <a:endParaRPr kumimoji="1" lang="en-US" altLang="ja-JP" sz="2800" b="1" dirty="0"/>
          </a:p>
          <a:p>
            <a:r>
              <a:rPr kumimoji="1" lang="ja-JP" altLang="en-US" sz="2800" b="1" dirty="0"/>
              <a:t> ・減圧下～</a:t>
            </a:r>
            <a:r>
              <a:rPr kumimoji="1" lang="en-US" altLang="ja-JP" sz="2800" b="1" dirty="0"/>
              <a:t>60℃</a:t>
            </a:r>
            <a:r>
              <a:rPr kumimoji="1" lang="ja-JP" altLang="en-US" sz="2800" b="1" dirty="0"/>
              <a:t>の低</a:t>
            </a:r>
            <a:endParaRPr kumimoji="1" lang="en-US" altLang="ja-JP" sz="2800" b="1" dirty="0"/>
          </a:p>
          <a:p>
            <a:r>
              <a:rPr kumimoji="1" lang="en-US" altLang="ja-JP" sz="2800" b="1" dirty="0"/>
              <a:t>     </a:t>
            </a:r>
            <a:r>
              <a:rPr kumimoji="1" lang="ja-JP" altLang="en-US" sz="2800" b="1" dirty="0"/>
              <a:t>温の加熱で再生</a:t>
            </a:r>
          </a:p>
          <a:p>
            <a:r>
              <a:rPr kumimoji="1" lang="ja-JP" altLang="en-US" sz="2800" b="1" dirty="0"/>
              <a:t> ・</a:t>
            </a:r>
            <a:r>
              <a:rPr kumimoji="1" lang="en-US" altLang="ja-JP" sz="2800" b="1" dirty="0"/>
              <a:t>99vol% </a:t>
            </a:r>
            <a:r>
              <a:rPr kumimoji="1" lang="ja-JP" altLang="en-US" sz="2800" b="1" dirty="0"/>
              <a:t>以上の高濃</a:t>
            </a:r>
            <a:endParaRPr kumimoji="1" lang="en-US" altLang="ja-JP" sz="2800" b="1" dirty="0"/>
          </a:p>
          <a:p>
            <a:r>
              <a:rPr kumimoji="1" lang="ja-JP" altLang="en-US" sz="2800" b="1" dirty="0"/>
              <a:t>　 度</a:t>
            </a:r>
            <a:r>
              <a:rPr kumimoji="1" lang="en-US" altLang="ja-JP" sz="2800" b="1" dirty="0"/>
              <a:t>CO2</a:t>
            </a:r>
            <a:r>
              <a:rPr kumimoji="1" lang="ja-JP" altLang="en-US" sz="2800" b="1" dirty="0"/>
              <a:t>回収を確認</a:t>
            </a:r>
          </a:p>
        </p:txBody>
      </p:sp>
    </p:spTree>
    <p:extLst>
      <p:ext uri="{BB962C8B-B14F-4D97-AF65-F5344CB8AC3E}">
        <p14:creationId xmlns:p14="http://schemas.microsoft.com/office/powerpoint/2010/main" val="83920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b="1" dirty="0"/>
              <a:t>CO</a:t>
            </a:r>
            <a:r>
              <a:rPr kumimoji="1" lang="en-US" altLang="ja-JP" sz="2800" b="1" baseline="-25000" dirty="0"/>
              <a:t>2</a:t>
            </a:r>
          </a:p>
          <a:p>
            <a:pPr algn="ctr"/>
            <a:r>
              <a:rPr kumimoji="1" lang="ja-JP" altLang="en-US" sz="2800" b="1" dirty="0"/>
              <a:t>分離</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en-US" altLang="ja-JP" sz="4800" b="1" dirty="0">
                <a:latin typeface="Meiryo UI" panose="020B0604030504040204" pitchFamily="50" charset="-128"/>
                <a:ea typeface="Meiryo UI" panose="020B0604030504040204" pitchFamily="50" charset="-128"/>
              </a:rPr>
              <a:t>CO</a:t>
            </a:r>
            <a:r>
              <a:rPr kumimoji="1" lang="en-US" altLang="ja-JP" sz="4800" b="1" baseline="-25000" dirty="0">
                <a:latin typeface="Meiryo UI" panose="020B0604030504040204" pitchFamily="50" charset="-128"/>
                <a:ea typeface="Meiryo UI" panose="020B0604030504040204" pitchFamily="50" charset="-128"/>
              </a:rPr>
              <a:t>2</a:t>
            </a:r>
            <a:r>
              <a:rPr kumimoji="1" lang="ja-JP" altLang="en-US" sz="4800" b="1" dirty="0">
                <a:latin typeface="Meiryo UI" panose="020B0604030504040204" pitchFamily="50" charset="-128"/>
                <a:ea typeface="Meiryo UI" panose="020B0604030504040204" pitchFamily="50" charset="-128"/>
              </a:rPr>
              <a:t>を選択的に吸着する</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高性能分子ふるい炭素</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73025" y="4240331"/>
            <a:ext cx="9077488" cy="1569660"/>
          </a:xfrm>
          <a:prstGeom prst="rect">
            <a:avLst/>
          </a:prstGeom>
          <a:noFill/>
        </p:spPr>
        <p:txBody>
          <a:bodyPr wrap="square" rtlCol="0">
            <a:spAutoFit/>
          </a:bodyPr>
          <a:lstStyle/>
          <a:p>
            <a:pPr algn="just"/>
            <a:r>
              <a:rPr kumimoji="1" lang="ja-JP" altLang="en-US" sz="2400" b="1" dirty="0"/>
              <a:t>大阪ガスケミカル株式会社は活性炭およびその加工品をワンストップで供給する活性炭総合メーカーです。</a:t>
            </a:r>
            <a:r>
              <a:rPr kumimoji="1" lang="en-US" altLang="ja-JP" sz="2400" b="1" dirty="0"/>
              <a:t>1937</a:t>
            </a:r>
            <a:r>
              <a:rPr kumimoji="1" lang="ja-JP" altLang="en-US" sz="2400" b="1" dirty="0"/>
              <a:t>年から活性炭の製造、販売を開始し、現在は世界トップクラスのグローバル活性炭メーカーとして優れた製品を</a:t>
            </a:r>
            <a:r>
              <a:rPr kumimoji="1" lang="en-US" altLang="ja-JP" sz="2400" b="1" dirty="0"/>
              <a:t>100</a:t>
            </a:r>
            <a:r>
              <a:rPr kumimoji="1" lang="ja-JP" altLang="en-US" sz="2400" b="1" dirty="0"/>
              <a:t>か国以上に供給しています。</a:t>
            </a:r>
            <a:endParaRPr lang="en-US" altLang="ja-JP" sz="2400" b="1" dirty="0">
              <a:solidFill>
                <a:srgbClr val="333333"/>
              </a:solidFill>
              <a:latin typeface="Montserrat" panose="00000500000000000000" pitchFamily="2" charset="0"/>
            </a:endParaRP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267746" y="6121903"/>
            <a:ext cx="6106380" cy="6124754"/>
          </a:xfrm>
          <a:prstGeom prst="rect">
            <a:avLst/>
          </a:prstGeom>
          <a:noFill/>
        </p:spPr>
        <p:txBody>
          <a:bodyPr wrap="square" rtlCol="0">
            <a:spAutoFit/>
          </a:bodyPr>
          <a:lstStyle/>
          <a:p>
            <a:pPr marL="457200" indent="-457200" algn="just">
              <a:buFont typeface="Wingdings" panose="05000000000000000000" pitchFamily="2" charset="2"/>
              <a:buChar char="l"/>
            </a:pPr>
            <a:r>
              <a:rPr kumimoji="1" lang="ja-JP" altLang="en-US" sz="2800" b="1" dirty="0"/>
              <a:t>高度な細孔制御技術を駆使し、バイオガスなどの</a:t>
            </a:r>
            <a:r>
              <a:rPr kumimoji="1" lang="en-US" altLang="ja-JP" sz="2800" b="1" dirty="0"/>
              <a:t>CO</a:t>
            </a:r>
            <a:r>
              <a:rPr kumimoji="1" lang="en-US" altLang="ja-JP" sz="2800" b="1" baseline="-25000" dirty="0"/>
              <a:t>2</a:t>
            </a:r>
            <a:r>
              <a:rPr kumimoji="1" lang="ja-JP" altLang="en-US" sz="2800" b="1" dirty="0"/>
              <a:t>と</a:t>
            </a:r>
            <a:r>
              <a:rPr kumimoji="1" lang="en-US" altLang="ja-JP" sz="2800" b="1" dirty="0"/>
              <a:t>CH</a:t>
            </a:r>
            <a:r>
              <a:rPr kumimoji="1" lang="en-US" altLang="ja-JP" sz="2800" b="1" baseline="-25000" dirty="0"/>
              <a:t>4</a:t>
            </a:r>
            <a:r>
              <a:rPr kumimoji="1" lang="ja-JP" altLang="en-US" sz="2800" b="1" dirty="0"/>
              <a:t>の混合ガスから</a:t>
            </a:r>
            <a:r>
              <a:rPr kumimoji="1" lang="en-US" altLang="ja-JP" sz="2800" b="1" dirty="0"/>
              <a:t>CO</a:t>
            </a:r>
            <a:r>
              <a:rPr kumimoji="1" lang="en-US" altLang="ja-JP" sz="2800" b="1" baseline="-25000" dirty="0"/>
              <a:t>2</a:t>
            </a:r>
            <a:r>
              <a:rPr kumimoji="1" lang="ja-JP" altLang="en-US" sz="2800" b="1" dirty="0"/>
              <a:t>を優先的に吸着する分子ふるい炭素を開発、さらに</a:t>
            </a:r>
            <a:r>
              <a:rPr kumimoji="1" lang="en-US" altLang="ja-JP" sz="2800" b="1" dirty="0"/>
              <a:t>CO</a:t>
            </a:r>
            <a:r>
              <a:rPr kumimoji="1" lang="en-US" altLang="ja-JP" sz="2800" b="1" baseline="-25000" dirty="0"/>
              <a:t>2</a:t>
            </a:r>
            <a:r>
              <a:rPr kumimoji="1" lang="ja-JP" altLang="en-US" sz="2800" b="1" dirty="0"/>
              <a:t>と</a:t>
            </a:r>
            <a:r>
              <a:rPr kumimoji="1" lang="en-US" altLang="ja-JP" sz="2800" b="1" dirty="0"/>
              <a:t>N</a:t>
            </a:r>
            <a:r>
              <a:rPr kumimoji="1" lang="en-US" altLang="ja-JP" sz="2800" b="1" baseline="-25000" dirty="0"/>
              <a:t>2</a:t>
            </a:r>
            <a:r>
              <a:rPr kumimoji="1" lang="ja-JP" altLang="en-US" sz="2800" b="1" dirty="0"/>
              <a:t>と</a:t>
            </a:r>
            <a:r>
              <a:rPr kumimoji="1" lang="en-US" altLang="ja-JP" sz="2800" b="1" dirty="0"/>
              <a:t>CH</a:t>
            </a:r>
            <a:r>
              <a:rPr kumimoji="1" lang="en-US" altLang="ja-JP" sz="2800" b="1" baseline="-25000" dirty="0"/>
              <a:t>4</a:t>
            </a:r>
            <a:r>
              <a:rPr kumimoji="1" lang="ja-JP" altLang="en-US" sz="2800" b="1" dirty="0"/>
              <a:t>の混合ガスから</a:t>
            </a:r>
            <a:r>
              <a:rPr kumimoji="1" lang="en-US" altLang="ja-JP" sz="2800" b="1" dirty="0"/>
              <a:t>1</a:t>
            </a:r>
            <a:r>
              <a:rPr kumimoji="1" lang="ja-JP" altLang="en-US" sz="2800" b="1" dirty="0"/>
              <a:t>段階で</a:t>
            </a:r>
            <a:r>
              <a:rPr kumimoji="1" lang="en-US" altLang="ja-JP" sz="2800" b="1" dirty="0"/>
              <a:t>CH</a:t>
            </a:r>
            <a:r>
              <a:rPr kumimoji="1" lang="en-US" altLang="ja-JP" sz="2800" b="1" baseline="-25000" dirty="0"/>
              <a:t>4</a:t>
            </a:r>
            <a:r>
              <a:rPr kumimoji="1" lang="ja-JP" altLang="en-US" sz="2800" b="1" dirty="0"/>
              <a:t>を回収可能な分子ふるい炭素を開発しました。</a:t>
            </a:r>
            <a:endParaRPr kumimoji="1" lang="en-US" altLang="ja-JP" sz="2800" b="1" dirty="0"/>
          </a:p>
          <a:p>
            <a:pPr marL="457200" indent="-457200" algn="just">
              <a:buFont typeface="Wingdings" panose="05000000000000000000" pitchFamily="2" charset="2"/>
              <a:buChar char="l"/>
            </a:pPr>
            <a:r>
              <a:rPr kumimoji="1" lang="ja-JP" altLang="en-US" sz="2800" b="1" dirty="0"/>
              <a:t>バイオガス精製において</a:t>
            </a:r>
            <a:r>
              <a:rPr kumimoji="1" lang="en-US" altLang="ja-JP" sz="2800" b="1" dirty="0"/>
              <a:t>90%</a:t>
            </a:r>
            <a:r>
              <a:rPr kumimoji="1" lang="ja-JP" altLang="en-US" sz="2800" b="1" dirty="0"/>
              <a:t>以上の回収率で高純度</a:t>
            </a:r>
            <a:r>
              <a:rPr kumimoji="1" lang="en-US" altLang="ja-JP" sz="2800" b="1" dirty="0"/>
              <a:t>(95%</a:t>
            </a:r>
            <a:r>
              <a:rPr kumimoji="1" lang="ja-JP" altLang="en-US" sz="2800" b="1" dirty="0"/>
              <a:t>以上</a:t>
            </a:r>
            <a:r>
              <a:rPr kumimoji="1" lang="en-US" altLang="ja-JP" sz="2800" b="1" dirty="0"/>
              <a:t>)</a:t>
            </a:r>
            <a:r>
              <a:rPr kumimoji="1" lang="ja-JP" altLang="en-US" sz="2800" b="1" dirty="0"/>
              <a:t>の</a:t>
            </a:r>
            <a:r>
              <a:rPr kumimoji="1" lang="en-US" altLang="ja-JP" sz="2800" b="1" dirty="0"/>
              <a:t>CH</a:t>
            </a:r>
            <a:r>
              <a:rPr kumimoji="1" lang="en-US" altLang="ja-JP" sz="2800" b="1" baseline="-25000" dirty="0"/>
              <a:t>4</a:t>
            </a:r>
            <a:r>
              <a:rPr kumimoji="1" lang="ja-JP" altLang="en-US" sz="2800" b="1" dirty="0"/>
              <a:t>が得られます。海外では都市ガス等に利用されています。</a:t>
            </a:r>
            <a:endParaRPr kumimoji="1" lang="en-US" altLang="ja-JP" sz="2800" b="1" dirty="0"/>
          </a:p>
          <a:p>
            <a:pPr marL="457200" indent="-457200" algn="just">
              <a:buFont typeface="Wingdings" panose="05000000000000000000" pitchFamily="2" charset="2"/>
              <a:buChar char="l"/>
            </a:pPr>
            <a:r>
              <a:rPr kumimoji="1" lang="ja-JP" altLang="en-US" sz="2800" b="1" dirty="0"/>
              <a:t>脱着ガスは</a:t>
            </a:r>
            <a:r>
              <a:rPr kumimoji="1" lang="en-US" altLang="ja-JP" sz="2800" b="1" dirty="0"/>
              <a:t>CO</a:t>
            </a:r>
            <a:r>
              <a:rPr kumimoji="1" lang="en-US" altLang="ja-JP" sz="2800" b="1" baseline="-25000" dirty="0"/>
              <a:t>2</a:t>
            </a:r>
            <a:r>
              <a:rPr kumimoji="1" lang="ja-JP" altLang="en-US" sz="2800" b="1" dirty="0"/>
              <a:t>濃度が高いため、</a:t>
            </a:r>
            <a:r>
              <a:rPr kumimoji="1" lang="en-US" altLang="ja-JP" sz="2800" b="1" dirty="0"/>
              <a:t>CO</a:t>
            </a:r>
            <a:r>
              <a:rPr kumimoji="1" lang="en-US" altLang="ja-JP" sz="2800" b="1" baseline="-25000" dirty="0"/>
              <a:t>2</a:t>
            </a:r>
            <a:r>
              <a:rPr kumimoji="1" lang="ja-JP" altLang="en-US" sz="2800" b="1" dirty="0"/>
              <a:t>回収・利用における高純度化プロセスへの負荷を低減可能です。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大阪ガスケミカル株式会社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26089"/>
            <a:ext cx="7009004" cy="57526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a:t>令和８年８月１８日</a:t>
            </a:r>
            <a:r>
              <a:rPr kumimoji="1" lang="ja-JP" altLang="en-US" sz="2000" dirty="0"/>
              <a:t>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336806" y="12802504"/>
            <a:ext cx="5637366" cy="2246769"/>
          </a:xfrm>
          <a:prstGeom prst="rect">
            <a:avLst/>
          </a:prstGeom>
          <a:noFill/>
        </p:spPr>
        <p:txBody>
          <a:bodyPr wrap="square" rtlCol="0">
            <a:spAutoFit/>
          </a:bodyPr>
          <a:lstStyle/>
          <a:p>
            <a:r>
              <a:rPr kumimoji="1" lang="ja-JP" altLang="en-US" sz="2800" b="1" dirty="0"/>
              <a:t>バイオガスからの高純度</a:t>
            </a:r>
            <a:r>
              <a:rPr kumimoji="1" lang="en-US" altLang="ja-JP" sz="2800" b="1" dirty="0"/>
              <a:t>CH</a:t>
            </a:r>
            <a:r>
              <a:rPr kumimoji="1" lang="en-US" altLang="ja-JP" sz="2800" b="1" baseline="-25000" dirty="0"/>
              <a:t>4</a:t>
            </a:r>
            <a:r>
              <a:rPr kumimoji="1" lang="ja-JP" altLang="en-US" sz="2800" b="1" dirty="0"/>
              <a:t>製造プロセスに活用可能です。蒸留では分離困難なオレフィン</a:t>
            </a:r>
            <a:r>
              <a:rPr kumimoji="1" lang="en-US" altLang="ja-JP" sz="2800" b="1" dirty="0"/>
              <a:t>/</a:t>
            </a:r>
            <a:r>
              <a:rPr kumimoji="1" lang="ja-JP" altLang="en-US" sz="2800" b="1" dirty="0"/>
              <a:t>パラフィン分離、ブタジエン異性体分離にも応用が期待されます。</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23" name="吹き出し: 四角形 22">
            <a:extLst>
              <a:ext uri="{FF2B5EF4-FFF2-40B4-BE49-F238E27FC236}">
                <a16:creationId xmlns:a16="http://schemas.microsoft.com/office/drawing/2014/main" id="{EC1A03DE-E73B-7873-35E3-0CAE4F3DB31D}"/>
              </a:ext>
            </a:extLst>
          </p:cNvPr>
          <p:cNvSpPr/>
          <p:nvPr/>
        </p:nvSpPr>
        <p:spPr>
          <a:xfrm>
            <a:off x="7479717" y="8835380"/>
            <a:ext cx="2958200" cy="3292103"/>
          </a:xfrm>
          <a:prstGeom prst="wedgeRectCallout">
            <a:avLst>
              <a:gd name="adj1" fmla="val -23010"/>
              <a:gd name="adj2" fmla="val -49994"/>
            </a:avLst>
          </a:prstGeom>
          <a:solidFill>
            <a:schemeClr val="lt1"/>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81961DB2-99BF-93AD-92DA-A827F3AEDA8C}"/>
              </a:ext>
            </a:extLst>
          </p:cNvPr>
          <p:cNvSpPr txBox="1"/>
          <p:nvPr/>
        </p:nvSpPr>
        <p:spPr>
          <a:xfrm>
            <a:off x="7580166" y="8902183"/>
            <a:ext cx="2753173" cy="584775"/>
          </a:xfrm>
          <a:prstGeom prst="rect">
            <a:avLst/>
          </a:prstGeom>
          <a:solidFill>
            <a:schemeClr val="accent2">
              <a:lumMod val="20000"/>
              <a:lumOff val="80000"/>
            </a:schemeClr>
          </a:solidFill>
          <a:effectLst>
            <a:outerShdw blurRad="50800" dist="38100" dir="5400000" algn="t" rotWithShape="0">
              <a:prstClr val="black">
                <a:alpha val="40000"/>
              </a:prstClr>
            </a:outerShdw>
          </a:effectLst>
        </p:spPr>
        <p:txBody>
          <a:bodyPr wrap="square" rtlCol="0">
            <a:spAutoFit/>
          </a:bodyPr>
          <a:lstStyle/>
          <a:p>
            <a:pPr algn="ctr"/>
            <a:r>
              <a:rPr kumimoji="0" lang="ja-JP" altLang="en-US" sz="1600" kern="0" dirty="0">
                <a:solidFill>
                  <a:prstClr val="black"/>
                </a:solidFill>
                <a:latin typeface="Meiryo UI" panose="020B0604030504040204" pitchFamily="50" charset="-128"/>
                <a:ea typeface="Meiryo UI" panose="020B0604030504040204" pitchFamily="50" charset="-128"/>
              </a:rPr>
              <a:t>分子ふるい</a:t>
            </a:r>
            <a:r>
              <a:rPr lang="ja-JP" altLang="en-US" sz="1600" kern="0" dirty="0">
                <a:solidFill>
                  <a:prstClr val="black"/>
                </a:solidFill>
                <a:latin typeface="Meiryo UI" panose="020B0604030504040204" pitchFamily="50" charset="-128"/>
                <a:ea typeface="Meiryo UI" panose="020B0604030504040204" pitchFamily="50" charset="-128"/>
              </a:rPr>
              <a:t>炭素による</a:t>
            </a:r>
            <a:endParaRPr lang="en-US" altLang="ja-JP" sz="1600" kern="0" dirty="0">
              <a:solidFill>
                <a:prstClr val="black"/>
              </a:solidFill>
              <a:latin typeface="Meiryo UI" panose="020B0604030504040204" pitchFamily="50" charset="-128"/>
              <a:ea typeface="Meiryo UI" panose="020B0604030504040204" pitchFamily="50" charset="-128"/>
            </a:endParaRPr>
          </a:p>
          <a:p>
            <a:pPr algn="ctr"/>
            <a:r>
              <a:rPr lang="ja-JP" altLang="en-US" sz="1600" kern="0" dirty="0">
                <a:solidFill>
                  <a:prstClr val="black"/>
                </a:solidFill>
                <a:latin typeface="Meiryo UI" panose="020B0604030504040204" pitchFamily="50" charset="-128"/>
                <a:ea typeface="Meiryo UI" panose="020B0604030504040204" pitchFamily="50" charset="-128"/>
              </a:rPr>
              <a:t>吸着速度の差を利用した</a:t>
            </a:r>
            <a:r>
              <a:rPr kumimoji="0" lang="ja-JP" altLang="en-US" sz="1600" kern="0" dirty="0">
                <a:solidFill>
                  <a:prstClr val="black"/>
                </a:solidFill>
                <a:latin typeface="Meiryo UI" panose="020B0604030504040204" pitchFamily="50" charset="-128"/>
                <a:ea typeface="Meiryo UI" panose="020B0604030504040204" pitchFamily="50" charset="-128"/>
              </a:rPr>
              <a:t>分離</a:t>
            </a:r>
            <a:endParaRPr kumimoji="0" lang="en-US" altLang="ja-JP" sz="1600" kern="0" dirty="0">
              <a:solidFill>
                <a:prstClr val="black"/>
              </a:solidFill>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4E4FBDFD-7092-A923-72F4-E394336E4DF6}"/>
              </a:ext>
            </a:extLst>
          </p:cNvPr>
          <p:cNvPicPr>
            <a:picLocks noChangeAspect="1"/>
          </p:cNvPicPr>
          <p:nvPr/>
        </p:nvPicPr>
        <p:blipFill>
          <a:blip r:embed="rId4"/>
          <a:stretch>
            <a:fillRect/>
          </a:stretch>
        </p:blipFill>
        <p:spPr>
          <a:xfrm>
            <a:off x="7604150" y="9718154"/>
            <a:ext cx="2753174" cy="2384282"/>
          </a:xfrm>
          <a:prstGeom prst="rect">
            <a:avLst/>
          </a:prstGeom>
        </p:spPr>
      </p:pic>
      <p:sp>
        <p:nvSpPr>
          <p:cNvPr id="44" name="テキスト ボックス 43">
            <a:extLst>
              <a:ext uri="{FF2B5EF4-FFF2-40B4-BE49-F238E27FC236}">
                <a16:creationId xmlns:a16="http://schemas.microsoft.com/office/drawing/2014/main" id="{8246E5C4-7BED-58F1-124C-44818CCE4A90}"/>
              </a:ext>
            </a:extLst>
          </p:cNvPr>
          <p:cNvSpPr txBox="1"/>
          <p:nvPr/>
        </p:nvSpPr>
        <p:spPr>
          <a:xfrm>
            <a:off x="7431283" y="9516905"/>
            <a:ext cx="815077" cy="646331"/>
          </a:xfrm>
          <a:prstGeom prst="rect">
            <a:avLst/>
          </a:prstGeom>
          <a:noFill/>
        </p:spPr>
        <p:txBody>
          <a:bodyPr wrap="square" rtlCol="0">
            <a:spAutoFit/>
          </a:bodyPr>
          <a:lstStyle/>
          <a:p>
            <a:r>
              <a:rPr kumimoji="0" lang="en-US" altLang="ja-JP" kern="0" dirty="0">
                <a:solidFill>
                  <a:prstClr val="black"/>
                </a:solidFill>
                <a:latin typeface="Arial" panose="020B0604020202020204" pitchFamily="34" charset="0"/>
                <a:ea typeface="Meiryo UI" panose="020B0604030504040204" pitchFamily="50" charset="-128"/>
                <a:cs typeface="Arial" panose="020B0604020202020204" pitchFamily="34" charset="0"/>
              </a:rPr>
              <a:t>Small</a:t>
            </a:r>
          </a:p>
          <a:p>
            <a:r>
              <a:rPr lang="en-US" altLang="ja-JP" kern="0" dirty="0">
                <a:solidFill>
                  <a:prstClr val="black"/>
                </a:solidFill>
                <a:latin typeface="Arial" panose="020B0604020202020204" pitchFamily="34" charset="0"/>
                <a:ea typeface="Meiryo UI" panose="020B0604030504040204" pitchFamily="50" charset="-128"/>
                <a:cs typeface="Arial" panose="020B0604020202020204" pitchFamily="34" charset="0"/>
              </a:rPr>
              <a:t>(CO</a:t>
            </a:r>
            <a:r>
              <a:rPr lang="en-US" altLang="ja-JP" kern="0" baseline="-25000" dirty="0">
                <a:solidFill>
                  <a:prstClr val="black"/>
                </a:solidFill>
                <a:latin typeface="Arial" panose="020B0604020202020204" pitchFamily="34" charset="0"/>
                <a:ea typeface="Meiryo UI" panose="020B0604030504040204" pitchFamily="50" charset="-128"/>
                <a:cs typeface="Arial" panose="020B0604020202020204" pitchFamily="34" charset="0"/>
              </a:rPr>
              <a:t>2</a:t>
            </a:r>
            <a:r>
              <a:rPr lang="en-US" altLang="ja-JP" kern="0" dirty="0">
                <a:solidFill>
                  <a:prstClr val="black"/>
                </a:solidFill>
                <a:latin typeface="Arial" panose="020B0604020202020204" pitchFamily="34" charset="0"/>
                <a:ea typeface="Meiryo UI" panose="020B0604030504040204" pitchFamily="50" charset="-128"/>
                <a:cs typeface="Arial" panose="020B0604020202020204" pitchFamily="34" charset="0"/>
              </a:rPr>
              <a:t>)</a:t>
            </a:r>
            <a:endParaRPr kumimoji="0" lang="en-US" altLang="ja-JP" kern="0" dirty="0">
              <a:solidFill>
                <a:prstClr val="black"/>
              </a:solidFill>
              <a:latin typeface="Arial" panose="020B0604020202020204" pitchFamily="34" charset="0"/>
              <a:ea typeface="Meiryo UI" panose="020B0604030504040204" pitchFamily="50" charset="-128"/>
              <a:cs typeface="Arial" panose="020B0604020202020204" pitchFamily="34" charset="0"/>
            </a:endParaRPr>
          </a:p>
        </p:txBody>
      </p:sp>
      <p:sp>
        <p:nvSpPr>
          <p:cNvPr id="45" name="テキスト ボックス 44">
            <a:extLst>
              <a:ext uri="{FF2B5EF4-FFF2-40B4-BE49-F238E27FC236}">
                <a16:creationId xmlns:a16="http://schemas.microsoft.com/office/drawing/2014/main" id="{DBC03BDD-3413-8734-4B26-1A0BBF43DD66}"/>
              </a:ext>
            </a:extLst>
          </p:cNvPr>
          <p:cNvSpPr txBox="1"/>
          <p:nvPr/>
        </p:nvSpPr>
        <p:spPr>
          <a:xfrm>
            <a:off x="9466281" y="9522560"/>
            <a:ext cx="1064724" cy="646331"/>
          </a:xfrm>
          <a:prstGeom prst="rect">
            <a:avLst/>
          </a:prstGeom>
          <a:noFill/>
        </p:spPr>
        <p:txBody>
          <a:bodyPr wrap="square" rtlCol="0">
            <a:spAutoFit/>
          </a:bodyPr>
          <a:lstStyle/>
          <a:p>
            <a:r>
              <a:rPr kumimoji="0" lang="en-US" altLang="ja-JP" kern="0" dirty="0">
                <a:solidFill>
                  <a:prstClr val="black"/>
                </a:solidFill>
                <a:latin typeface="Arial" panose="020B0604020202020204" pitchFamily="34" charset="0"/>
                <a:ea typeface="Meiryo UI" panose="020B0604030504040204" pitchFamily="50" charset="-128"/>
                <a:cs typeface="Arial" panose="020B0604020202020204" pitchFamily="34" charset="0"/>
              </a:rPr>
              <a:t>Large</a:t>
            </a:r>
          </a:p>
          <a:p>
            <a:r>
              <a:rPr lang="en-US" altLang="ja-JP" kern="0" dirty="0">
                <a:solidFill>
                  <a:prstClr val="black"/>
                </a:solidFill>
                <a:latin typeface="Arial" panose="020B0604020202020204" pitchFamily="34" charset="0"/>
                <a:ea typeface="Meiryo UI" panose="020B0604030504040204" pitchFamily="50" charset="-128"/>
                <a:cs typeface="Arial" panose="020B0604020202020204" pitchFamily="34" charset="0"/>
              </a:rPr>
              <a:t>(CH</a:t>
            </a:r>
            <a:r>
              <a:rPr lang="en-US" altLang="ja-JP" kern="0" baseline="-25000" dirty="0">
                <a:solidFill>
                  <a:prstClr val="black"/>
                </a:solidFill>
                <a:latin typeface="Arial" panose="020B0604020202020204" pitchFamily="34" charset="0"/>
                <a:ea typeface="Meiryo UI" panose="020B0604030504040204" pitchFamily="50" charset="-128"/>
                <a:cs typeface="Arial" panose="020B0604020202020204" pitchFamily="34" charset="0"/>
              </a:rPr>
              <a:t>4</a:t>
            </a:r>
            <a:r>
              <a:rPr lang="en-US" altLang="ja-JP" kern="0" dirty="0">
                <a:solidFill>
                  <a:prstClr val="black"/>
                </a:solidFill>
                <a:latin typeface="Arial" panose="020B0604020202020204" pitchFamily="34" charset="0"/>
                <a:ea typeface="Meiryo UI" panose="020B0604030504040204" pitchFamily="50" charset="-128"/>
                <a:cs typeface="Arial" panose="020B0604020202020204" pitchFamily="34" charset="0"/>
              </a:rPr>
              <a:t>)</a:t>
            </a:r>
            <a:endParaRPr kumimoji="0" lang="en-US" altLang="ja-JP" kern="0" dirty="0">
              <a:solidFill>
                <a:prstClr val="black"/>
              </a:solidFill>
              <a:latin typeface="Arial" panose="020B0604020202020204" pitchFamily="34" charset="0"/>
              <a:ea typeface="Meiryo UI" panose="020B0604030504040204" pitchFamily="50" charset="-128"/>
              <a:cs typeface="Arial" panose="020B0604020202020204" pitchFamily="34" charset="0"/>
            </a:endParaRPr>
          </a:p>
        </p:txBody>
      </p:sp>
      <p:grpSp>
        <p:nvGrpSpPr>
          <p:cNvPr id="7" name="グループ化 6">
            <a:extLst>
              <a:ext uri="{FF2B5EF4-FFF2-40B4-BE49-F238E27FC236}">
                <a16:creationId xmlns:a16="http://schemas.microsoft.com/office/drawing/2014/main" id="{270E8926-4C56-3D7E-0E70-2067856BE0A1}"/>
              </a:ext>
            </a:extLst>
          </p:cNvPr>
          <p:cNvGrpSpPr/>
          <p:nvPr/>
        </p:nvGrpSpPr>
        <p:grpSpPr>
          <a:xfrm>
            <a:off x="7499032" y="6080358"/>
            <a:ext cx="2991199" cy="2718744"/>
            <a:chOff x="7499032" y="6080358"/>
            <a:chExt cx="2991199" cy="2718744"/>
          </a:xfrm>
        </p:grpSpPr>
        <p:sp>
          <p:nvSpPr>
            <p:cNvPr id="38" name="正方形/長方形 37">
              <a:extLst>
                <a:ext uri="{FF2B5EF4-FFF2-40B4-BE49-F238E27FC236}">
                  <a16:creationId xmlns:a16="http://schemas.microsoft.com/office/drawing/2014/main" id="{F8F81E24-48CA-7C81-D6E3-2A39F3103D20}"/>
                </a:ext>
              </a:extLst>
            </p:cNvPr>
            <p:cNvSpPr/>
            <p:nvPr/>
          </p:nvSpPr>
          <p:spPr>
            <a:xfrm>
              <a:off x="7499032" y="6080358"/>
              <a:ext cx="2939426" cy="2682896"/>
            </a:xfrm>
            <a:prstGeom prst="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026" name="Picture 2" descr="PSAに分子篩炭（CMS）を用いてガスを分離（吸着と脱着）するイメージ図">
              <a:extLst>
                <a:ext uri="{FF2B5EF4-FFF2-40B4-BE49-F238E27FC236}">
                  <a16:creationId xmlns:a16="http://schemas.microsoft.com/office/drawing/2014/main" id="{05DA2146-53C5-F99E-C0B9-945612AF320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7569147" y="6257750"/>
              <a:ext cx="2373269" cy="2258612"/>
            </a:xfrm>
            <a:prstGeom prst="rect">
              <a:avLst/>
            </a:prstGeom>
            <a:noFill/>
            <a:extLst>
              <a:ext uri="{909E8E84-426E-40DD-AFC4-6F175D3DCCD1}">
                <a14:hiddenFill xmlns:a14="http://schemas.microsoft.com/office/drawing/2010/main">
                  <a:solidFill>
                    <a:srgbClr val="FFFFFF"/>
                  </a:solidFill>
                </a14:hiddenFill>
              </a:ext>
            </a:extLst>
          </p:spPr>
        </p:pic>
        <p:sp>
          <p:nvSpPr>
            <p:cNvPr id="49" name="テキスト ボックス 48">
              <a:extLst>
                <a:ext uri="{FF2B5EF4-FFF2-40B4-BE49-F238E27FC236}">
                  <a16:creationId xmlns:a16="http://schemas.microsoft.com/office/drawing/2014/main" id="{A18D3AED-9695-1015-CA6D-F9A4D7D3783D}"/>
                </a:ext>
              </a:extLst>
            </p:cNvPr>
            <p:cNvSpPr txBox="1"/>
            <p:nvPr/>
          </p:nvSpPr>
          <p:spPr>
            <a:xfrm>
              <a:off x="8292149" y="8383604"/>
              <a:ext cx="929821" cy="415498"/>
            </a:xfrm>
            <a:prstGeom prst="rect">
              <a:avLst/>
            </a:prstGeom>
            <a:noFill/>
          </p:spPr>
          <p:txBody>
            <a:bodyPr wrap="square" rtlCol="0">
              <a:spAutoFit/>
            </a:bodyPr>
            <a:lstStyle/>
            <a:p>
              <a:pPr algn="ctr"/>
              <a:r>
                <a:rPr kumimoji="1" lang="ja-JP" altLang="en-US" sz="1050" dirty="0"/>
                <a:t>バイオガス</a:t>
              </a:r>
              <a:endParaRPr kumimoji="1" lang="en-US" altLang="ja-JP" sz="1050" dirty="0"/>
            </a:p>
            <a:p>
              <a:pPr algn="ctr"/>
              <a:r>
                <a:rPr kumimoji="1" lang="en-US" altLang="ja-JP" sz="1050" dirty="0"/>
                <a:t>(CO</a:t>
              </a:r>
              <a:r>
                <a:rPr kumimoji="1" lang="en-US" altLang="ja-JP" sz="1050" baseline="-25000" dirty="0"/>
                <a:t>2</a:t>
              </a:r>
              <a:r>
                <a:rPr kumimoji="1" lang="en-US" altLang="ja-JP" sz="1050" dirty="0"/>
                <a:t> + CH</a:t>
              </a:r>
              <a:r>
                <a:rPr kumimoji="1" lang="en-US" altLang="ja-JP" sz="1050" baseline="-25000" dirty="0"/>
                <a:t>4</a:t>
              </a:r>
              <a:r>
                <a:rPr kumimoji="1" lang="en-US" altLang="ja-JP" sz="1050" dirty="0"/>
                <a:t>)</a:t>
              </a:r>
            </a:p>
          </p:txBody>
        </p:sp>
        <p:sp>
          <p:nvSpPr>
            <p:cNvPr id="50" name="テキスト ボックス 49">
              <a:extLst>
                <a:ext uri="{FF2B5EF4-FFF2-40B4-BE49-F238E27FC236}">
                  <a16:creationId xmlns:a16="http://schemas.microsoft.com/office/drawing/2014/main" id="{266E404A-FBF6-89AA-BE41-17BB7C30552A}"/>
                </a:ext>
              </a:extLst>
            </p:cNvPr>
            <p:cNvSpPr txBox="1"/>
            <p:nvPr/>
          </p:nvSpPr>
          <p:spPr>
            <a:xfrm>
              <a:off x="9560410" y="7945404"/>
              <a:ext cx="929821" cy="415498"/>
            </a:xfrm>
            <a:prstGeom prst="rect">
              <a:avLst/>
            </a:prstGeom>
            <a:noFill/>
          </p:spPr>
          <p:txBody>
            <a:bodyPr wrap="square" rtlCol="0">
              <a:spAutoFit/>
            </a:bodyPr>
            <a:lstStyle/>
            <a:p>
              <a:pPr algn="ctr"/>
              <a:r>
                <a:rPr kumimoji="1" lang="ja-JP" altLang="en-US" sz="1050" dirty="0"/>
                <a:t>脱着ガス</a:t>
              </a:r>
              <a:endParaRPr kumimoji="1" lang="en-US" altLang="ja-JP" sz="1050" dirty="0"/>
            </a:p>
            <a:p>
              <a:pPr algn="ctr"/>
              <a:r>
                <a:rPr kumimoji="1" lang="en-US" altLang="ja-JP" sz="1050" dirty="0"/>
                <a:t>(CO</a:t>
              </a:r>
              <a:r>
                <a:rPr kumimoji="1" lang="en-US" altLang="ja-JP" sz="1050" baseline="-25000" dirty="0"/>
                <a:t>2</a:t>
              </a:r>
              <a:r>
                <a:rPr kumimoji="1" lang="ja-JP" altLang="en-US" sz="1050" dirty="0"/>
                <a:t>リッチ</a:t>
              </a:r>
              <a:r>
                <a:rPr kumimoji="1" lang="en-US" altLang="ja-JP" sz="1050" dirty="0"/>
                <a:t>)</a:t>
              </a:r>
              <a:endParaRPr kumimoji="1" lang="ja-JP" altLang="en-US" sz="1050" dirty="0"/>
            </a:p>
          </p:txBody>
        </p:sp>
        <p:sp>
          <p:nvSpPr>
            <p:cNvPr id="52" name="楕円 51">
              <a:extLst>
                <a:ext uri="{FF2B5EF4-FFF2-40B4-BE49-F238E27FC236}">
                  <a16:creationId xmlns:a16="http://schemas.microsoft.com/office/drawing/2014/main" id="{65412BA5-E424-4AA2-AFEE-B9034EAC0396}"/>
                </a:ext>
              </a:extLst>
            </p:cNvPr>
            <p:cNvSpPr/>
            <p:nvPr/>
          </p:nvSpPr>
          <p:spPr>
            <a:xfrm>
              <a:off x="7672561" y="8244536"/>
              <a:ext cx="45719" cy="49532"/>
            </a:xfrm>
            <a:prstGeom prst="ellips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1" name="テキスト ボックス 60">
              <a:extLst>
                <a:ext uri="{FF2B5EF4-FFF2-40B4-BE49-F238E27FC236}">
                  <a16:creationId xmlns:a16="http://schemas.microsoft.com/office/drawing/2014/main" id="{6C56EA09-5E9C-72C0-95AD-F83D1B989FD8}"/>
                </a:ext>
              </a:extLst>
            </p:cNvPr>
            <p:cNvSpPr txBox="1"/>
            <p:nvPr/>
          </p:nvSpPr>
          <p:spPr>
            <a:xfrm>
              <a:off x="7698766" y="8143278"/>
              <a:ext cx="478905" cy="276999"/>
            </a:xfrm>
            <a:prstGeom prst="rect">
              <a:avLst/>
            </a:prstGeom>
            <a:noFill/>
          </p:spPr>
          <p:txBody>
            <a:bodyPr wrap="square" rtlCol="0">
              <a:spAutoFit/>
            </a:bodyPr>
            <a:lstStyle/>
            <a:p>
              <a:pPr algn="ctr"/>
              <a:r>
                <a:rPr kumimoji="1" lang="en-US" altLang="ja-JP" sz="1200" dirty="0"/>
                <a:t>CO</a:t>
              </a:r>
              <a:r>
                <a:rPr kumimoji="1" lang="en-US" altLang="ja-JP" sz="1200" baseline="-25000" dirty="0"/>
                <a:t>2</a:t>
              </a:r>
            </a:p>
          </p:txBody>
        </p:sp>
        <p:sp>
          <p:nvSpPr>
            <p:cNvPr id="62" name="テキスト ボックス 61">
              <a:extLst>
                <a:ext uri="{FF2B5EF4-FFF2-40B4-BE49-F238E27FC236}">
                  <a16:creationId xmlns:a16="http://schemas.microsoft.com/office/drawing/2014/main" id="{4A8F9D64-0E21-AB04-42DD-D38CBDFB6547}"/>
                </a:ext>
              </a:extLst>
            </p:cNvPr>
            <p:cNvSpPr txBox="1"/>
            <p:nvPr/>
          </p:nvSpPr>
          <p:spPr>
            <a:xfrm>
              <a:off x="7698767" y="8351982"/>
              <a:ext cx="478904" cy="276999"/>
            </a:xfrm>
            <a:prstGeom prst="rect">
              <a:avLst/>
            </a:prstGeom>
            <a:noFill/>
          </p:spPr>
          <p:txBody>
            <a:bodyPr wrap="square" rtlCol="0">
              <a:spAutoFit/>
            </a:bodyPr>
            <a:lstStyle/>
            <a:p>
              <a:pPr algn="ctr"/>
              <a:r>
                <a:rPr kumimoji="1" lang="en-US" altLang="ja-JP" sz="1200" dirty="0"/>
                <a:t>CH</a:t>
              </a:r>
              <a:r>
                <a:rPr kumimoji="1" lang="en-US" altLang="ja-JP" sz="1200" baseline="-25000" dirty="0"/>
                <a:t>4</a:t>
              </a:r>
            </a:p>
          </p:txBody>
        </p:sp>
        <p:sp>
          <p:nvSpPr>
            <p:cNvPr id="63" name="テキスト ボックス 62">
              <a:extLst>
                <a:ext uri="{FF2B5EF4-FFF2-40B4-BE49-F238E27FC236}">
                  <a16:creationId xmlns:a16="http://schemas.microsoft.com/office/drawing/2014/main" id="{1F17A548-1416-419E-E03E-5765C5DDECFD}"/>
                </a:ext>
              </a:extLst>
            </p:cNvPr>
            <p:cNvSpPr txBox="1"/>
            <p:nvPr/>
          </p:nvSpPr>
          <p:spPr>
            <a:xfrm>
              <a:off x="8482506" y="7141012"/>
              <a:ext cx="546549" cy="507831"/>
            </a:xfrm>
            <a:prstGeom prst="rect">
              <a:avLst/>
            </a:prstGeom>
            <a:solidFill>
              <a:schemeClr val="bg1"/>
            </a:solidFill>
          </p:spPr>
          <p:txBody>
            <a:bodyPr wrap="square" rtlCol="0">
              <a:spAutoFit/>
            </a:bodyPr>
            <a:lstStyle/>
            <a:p>
              <a:pPr algn="ctr"/>
              <a:r>
                <a:rPr kumimoji="1" lang="ja-JP" altLang="en-US" sz="900" dirty="0"/>
                <a:t>分子</a:t>
              </a:r>
              <a:endParaRPr kumimoji="1" lang="en-US" altLang="ja-JP" sz="900" dirty="0"/>
            </a:p>
            <a:p>
              <a:pPr algn="ctr"/>
              <a:r>
                <a:rPr kumimoji="1" lang="ja-JP" altLang="en-US" sz="900" dirty="0"/>
                <a:t>ふるい炭素</a:t>
              </a:r>
            </a:p>
          </p:txBody>
        </p:sp>
        <p:sp>
          <p:nvSpPr>
            <p:cNvPr id="1025" name="楕円 1024">
              <a:extLst>
                <a:ext uri="{FF2B5EF4-FFF2-40B4-BE49-F238E27FC236}">
                  <a16:creationId xmlns:a16="http://schemas.microsoft.com/office/drawing/2014/main" id="{7654003A-2006-8420-9B5D-4AEB4B1DCF11}"/>
                </a:ext>
              </a:extLst>
            </p:cNvPr>
            <p:cNvSpPr/>
            <p:nvPr/>
          </p:nvSpPr>
          <p:spPr>
            <a:xfrm>
              <a:off x="7672560" y="8457629"/>
              <a:ext cx="45719" cy="49532"/>
            </a:xfrm>
            <a:prstGeom prst="ellipse">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27" name="テキスト ボックス 1026">
              <a:extLst>
                <a:ext uri="{FF2B5EF4-FFF2-40B4-BE49-F238E27FC236}">
                  <a16:creationId xmlns:a16="http://schemas.microsoft.com/office/drawing/2014/main" id="{CE6B7651-A7EE-F6B4-379A-1B120F2CA7A2}"/>
                </a:ext>
              </a:extLst>
            </p:cNvPr>
            <p:cNvSpPr txBox="1"/>
            <p:nvPr/>
          </p:nvSpPr>
          <p:spPr>
            <a:xfrm>
              <a:off x="8352735" y="6080358"/>
              <a:ext cx="2137496" cy="261610"/>
            </a:xfrm>
            <a:prstGeom prst="rect">
              <a:avLst/>
            </a:prstGeom>
            <a:noFill/>
          </p:spPr>
          <p:txBody>
            <a:bodyPr wrap="square" rtlCol="0">
              <a:spAutoFit/>
            </a:bodyPr>
            <a:lstStyle/>
            <a:p>
              <a:pPr algn="ctr"/>
              <a:r>
                <a:rPr kumimoji="1" lang="ja-JP" altLang="en-US" sz="1100" dirty="0"/>
                <a:t>バイオメタン</a:t>
              </a:r>
              <a:r>
                <a:rPr kumimoji="1" lang="en-US" altLang="ja-JP" sz="1100" dirty="0"/>
                <a:t>(CH</a:t>
              </a:r>
              <a:r>
                <a:rPr kumimoji="1" lang="en-US" altLang="ja-JP" sz="1100" baseline="-25000" dirty="0"/>
                <a:t>4</a:t>
              </a:r>
              <a:r>
                <a:rPr kumimoji="1" lang="ja-JP" altLang="en-US" sz="1100" dirty="0"/>
                <a:t>濃度</a:t>
              </a:r>
              <a:r>
                <a:rPr kumimoji="1" lang="en-US" altLang="ja-JP" sz="1100" dirty="0"/>
                <a:t>95%</a:t>
              </a:r>
              <a:r>
                <a:rPr kumimoji="1" lang="ja-JP" altLang="en-US" sz="1100" dirty="0"/>
                <a:t>以上</a:t>
              </a:r>
              <a:r>
                <a:rPr kumimoji="1" lang="en-US" altLang="ja-JP" sz="1100" dirty="0"/>
                <a:t>)</a:t>
              </a:r>
              <a:endParaRPr kumimoji="1" lang="ja-JP" altLang="en-US" sz="1100" dirty="0"/>
            </a:p>
          </p:txBody>
        </p:sp>
        <p:sp>
          <p:nvSpPr>
            <p:cNvPr id="2" name="正方形/長方形 1">
              <a:extLst>
                <a:ext uri="{FF2B5EF4-FFF2-40B4-BE49-F238E27FC236}">
                  <a16:creationId xmlns:a16="http://schemas.microsoft.com/office/drawing/2014/main" id="{4C028641-8D67-A4D9-7EB4-482967986D6F}"/>
                </a:ext>
              </a:extLst>
            </p:cNvPr>
            <p:cNvSpPr/>
            <p:nvPr/>
          </p:nvSpPr>
          <p:spPr>
            <a:xfrm>
              <a:off x="8509940" y="7769490"/>
              <a:ext cx="495300" cy="1711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2212523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b="1" dirty="0"/>
              <a:t>CO2</a:t>
            </a:r>
          </a:p>
          <a:p>
            <a:pPr algn="ctr"/>
            <a:r>
              <a:rPr kumimoji="1" lang="ja-JP" altLang="en-US" sz="2800" b="1" dirty="0"/>
              <a:t>回収</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698289" y="1121446"/>
            <a:ext cx="8702528" cy="830997"/>
          </a:xfrm>
          <a:prstGeom prst="rect">
            <a:avLst/>
          </a:prstGeom>
          <a:noFill/>
        </p:spPr>
        <p:txBody>
          <a:bodyPr wrap="square" rtlCol="0">
            <a:spAutoFit/>
          </a:bodyPr>
          <a:lstStyle/>
          <a:p>
            <a:pPr algn="ctr"/>
            <a:r>
              <a:rPr kumimoji="1" lang="en-US" altLang="ja-JP" sz="4800" b="1" dirty="0">
                <a:latin typeface="Meiryo UI" panose="020B0604030504040204" pitchFamily="50" charset="-128"/>
                <a:ea typeface="Meiryo UI" panose="020B0604030504040204" pitchFamily="50" charset="-128"/>
              </a:rPr>
              <a:t>CO2</a:t>
            </a:r>
            <a:r>
              <a:rPr kumimoji="1" lang="ja-JP" altLang="en-US" sz="4800" b="1" dirty="0">
                <a:latin typeface="Meiryo UI" panose="020B0604030504040204" pitchFamily="50" charset="-128"/>
                <a:ea typeface="Meiryo UI" panose="020B0604030504040204" pitchFamily="50" charset="-128"/>
              </a:rPr>
              <a:t>ガス回収、差圧評価技術</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11366" y="4306120"/>
            <a:ext cx="9229796" cy="1938992"/>
          </a:xfrm>
          <a:prstGeom prst="rect">
            <a:avLst/>
          </a:prstGeom>
          <a:noFill/>
        </p:spPr>
        <p:txBody>
          <a:bodyPr wrap="square" rtlCol="0">
            <a:spAutoFit/>
          </a:bodyPr>
          <a:lstStyle/>
          <a:p>
            <a:r>
              <a:rPr kumimoji="1" lang="ja-JP" altLang="en-US" sz="2400" b="1" dirty="0"/>
              <a:t>株式会社北浜製作所は、</a:t>
            </a:r>
            <a:r>
              <a:rPr lang="ja-JP" altLang="en-US" sz="2400" b="1" i="0" dirty="0">
                <a:solidFill>
                  <a:srgbClr val="333333"/>
                </a:solidFill>
                <a:effectLst/>
                <a:latin typeface="Montserrat" panose="00000500000000000000" pitchFamily="2" charset="0"/>
              </a:rPr>
              <a:t>分析機器・工業計器の専門商社で得た商品技術力を活かした特注システムをベースにさまざまな製品を開発・製造をして</a:t>
            </a:r>
            <a:r>
              <a:rPr lang="ja-JP" altLang="en-US" sz="2400" b="1" dirty="0">
                <a:solidFill>
                  <a:srgbClr val="333333"/>
                </a:solidFill>
                <a:latin typeface="Montserrat" panose="00000500000000000000" pitchFamily="2" charset="0"/>
              </a:rPr>
              <a:t>おります</a:t>
            </a:r>
            <a:r>
              <a:rPr lang="ja-JP" altLang="en-US" sz="2400" b="1" i="0" dirty="0">
                <a:solidFill>
                  <a:srgbClr val="333333"/>
                </a:solidFill>
                <a:effectLst/>
                <a:latin typeface="Montserrat" panose="00000500000000000000" pitchFamily="2" charset="0"/>
              </a:rPr>
              <a:t>。この経験から</a:t>
            </a:r>
            <a:r>
              <a:rPr lang="en-US" altLang="ja-JP" sz="2400" b="1" i="0" dirty="0">
                <a:solidFill>
                  <a:srgbClr val="333333"/>
                </a:solidFill>
                <a:effectLst/>
                <a:latin typeface="Montserrat" panose="00000500000000000000" pitchFamily="2" charset="0"/>
              </a:rPr>
              <a:t>SDG</a:t>
            </a:r>
            <a:r>
              <a:rPr lang="ja-JP" altLang="en-US" sz="2400" b="1" i="0" dirty="0">
                <a:solidFill>
                  <a:srgbClr val="333333"/>
                </a:solidFill>
                <a:effectLst/>
                <a:latin typeface="Montserrat" panose="00000500000000000000" pitchFamily="2" charset="0"/>
              </a:rPr>
              <a:t>ｓに</a:t>
            </a:r>
            <a:r>
              <a:rPr lang="ja-JP" altLang="en-US" sz="2400" b="1" i="0">
                <a:solidFill>
                  <a:srgbClr val="333333"/>
                </a:solidFill>
                <a:effectLst/>
                <a:latin typeface="Montserrat" panose="00000500000000000000" pitchFamily="2" charset="0"/>
              </a:rPr>
              <a:t>対応した特異性のある開発</a:t>
            </a:r>
            <a:r>
              <a:rPr lang="ja-JP" altLang="en-US" sz="2400" b="1" i="0" dirty="0">
                <a:solidFill>
                  <a:srgbClr val="333333"/>
                </a:solidFill>
                <a:effectLst/>
                <a:latin typeface="Montserrat" panose="00000500000000000000" pitchFamily="2" charset="0"/>
              </a:rPr>
              <a:t>設計のノウハウをご提供します</a:t>
            </a:r>
            <a:endParaRPr kumimoji="1" lang="ja-JP" altLang="en-US" sz="24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a:p>
            <a:endParaRPr lang="en-US" altLang="ja-JP" sz="2400" b="1" dirty="0">
              <a:solidFill>
                <a:srgbClr val="333333"/>
              </a:solidFill>
              <a:latin typeface="Montserrat" panose="00000500000000000000" pitchFamily="2" charset="0"/>
            </a:endParaRP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株式会社 北浜製作所</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26089"/>
            <a:ext cx="7009004" cy="57526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本社：大阪市中央区</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令和７年５月２日時点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3" name="図 2" descr="屋内, テーブル, カウンター, 座る が含まれている画像&#10;&#10;AI によって生成されたコンテンツは間違っている可能性があります。">
            <a:extLst>
              <a:ext uri="{FF2B5EF4-FFF2-40B4-BE49-F238E27FC236}">
                <a16:creationId xmlns:a16="http://schemas.microsoft.com/office/drawing/2014/main" id="{EC8FD8CA-6F37-CA1A-A1F9-049F561EADF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817213" y="7173963"/>
            <a:ext cx="3774535" cy="2800302"/>
          </a:xfrm>
          <a:prstGeom prst="rect">
            <a:avLst/>
          </a:prstGeom>
        </p:spPr>
      </p:pic>
      <p:sp>
        <p:nvSpPr>
          <p:cNvPr id="11" name="正方形/長方形 10">
            <a:extLst>
              <a:ext uri="{FF2B5EF4-FFF2-40B4-BE49-F238E27FC236}">
                <a16:creationId xmlns:a16="http://schemas.microsoft.com/office/drawing/2014/main" id="{AC73306F-D083-105D-E73F-50B6CB579898}"/>
              </a:ext>
            </a:extLst>
          </p:cNvPr>
          <p:cNvSpPr/>
          <p:nvPr/>
        </p:nvSpPr>
        <p:spPr>
          <a:xfrm>
            <a:off x="3935489" y="7166847"/>
            <a:ext cx="716280" cy="938178"/>
          </a:xfrm>
          <a:prstGeom prst="rect">
            <a:avLst/>
          </a:prstGeom>
          <a:noFill/>
          <a:ln w="762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テキスト ボックス 11">
            <a:extLst>
              <a:ext uri="{FF2B5EF4-FFF2-40B4-BE49-F238E27FC236}">
                <a16:creationId xmlns:a16="http://schemas.microsoft.com/office/drawing/2014/main" id="{C2B19E5A-4F00-5DFB-0EA6-D9FF096802EB}"/>
              </a:ext>
            </a:extLst>
          </p:cNvPr>
          <p:cNvSpPr txBox="1"/>
          <p:nvPr/>
        </p:nvSpPr>
        <p:spPr>
          <a:xfrm>
            <a:off x="6043959" y="6989218"/>
            <a:ext cx="3185487" cy="1477328"/>
          </a:xfrm>
          <a:prstGeom prst="rect">
            <a:avLst/>
          </a:prstGeom>
          <a:noFill/>
        </p:spPr>
        <p:txBody>
          <a:bodyPr wrap="none" rtlCol="0">
            <a:spAutoFit/>
          </a:bodyPr>
          <a:lstStyle/>
          <a:p>
            <a:r>
              <a:rPr kumimoji="1" lang="ja-JP" altLang="en-US" dirty="0"/>
              <a:t>①マスフローコントローラー</a:t>
            </a:r>
            <a:endParaRPr kumimoji="1" lang="en-US" altLang="ja-JP" dirty="0"/>
          </a:p>
          <a:p>
            <a:r>
              <a:rPr kumimoji="1" lang="ja-JP" altLang="en-US" dirty="0"/>
              <a:t>②積算流量計</a:t>
            </a:r>
            <a:endParaRPr kumimoji="1" lang="en-US" altLang="ja-JP" dirty="0"/>
          </a:p>
          <a:p>
            <a:r>
              <a:rPr kumimoji="1" lang="ja-JP" altLang="en-US" dirty="0"/>
              <a:t>③電磁バルブ</a:t>
            </a:r>
            <a:endParaRPr kumimoji="1" lang="en-US" altLang="ja-JP" dirty="0"/>
          </a:p>
          <a:p>
            <a:r>
              <a:rPr kumimoji="1" lang="ja-JP" altLang="en-US" dirty="0"/>
              <a:t>④小型デジタル圧力計</a:t>
            </a:r>
            <a:endParaRPr kumimoji="1" lang="en-US" altLang="ja-JP" dirty="0"/>
          </a:p>
          <a:p>
            <a:r>
              <a:rPr kumimoji="1" lang="ja-JP" altLang="en-US" dirty="0"/>
              <a:t>⑤各種タンク</a:t>
            </a:r>
            <a:endParaRPr kumimoji="1" lang="en-US" altLang="ja-JP" dirty="0"/>
          </a:p>
        </p:txBody>
      </p:sp>
      <p:sp>
        <p:nvSpPr>
          <p:cNvPr id="14" name="テキスト ボックス 13">
            <a:extLst>
              <a:ext uri="{FF2B5EF4-FFF2-40B4-BE49-F238E27FC236}">
                <a16:creationId xmlns:a16="http://schemas.microsoft.com/office/drawing/2014/main" id="{958D67E8-7511-55D0-46EA-957221C7F39D}"/>
              </a:ext>
            </a:extLst>
          </p:cNvPr>
          <p:cNvSpPr txBox="1"/>
          <p:nvPr/>
        </p:nvSpPr>
        <p:spPr>
          <a:xfrm>
            <a:off x="1818432" y="6757178"/>
            <a:ext cx="2672496" cy="369332"/>
          </a:xfrm>
          <a:prstGeom prst="rect">
            <a:avLst/>
          </a:prstGeom>
          <a:noFill/>
        </p:spPr>
        <p:txBody>
          <a:bodyPr wrap="square">
            <a:spAutoFit/>
          </a:bodyPr>
          <a:lstStyle/>
          <a:p>
            <a:r>
              <a:rPr lang="ja-JP" altLang="en-US" dirty="0">
                <a:ea typeface="游明朝" panose="02020400000000000000" pitchFamily="18" charset="-128"/>
                <a:cs typeface="Times New Roman" panose="02020603050405020304" pitchFamily="18" charset="0"/>
              </a:rPr>
              <a:t>ガス捕集関連</a:t>
            </a:r>
            <a:r>
              <a:rPr lang="ja-JP" altLang="en-US" dirty="0">
                <a:effectLst/>
                <a:ea typeface="游明朝" panose="02020400000000000000" pitchFamily="18" charset="-128"/>
                <a:cs typeface="Times New Roman" panose="02020603050405020304" pitchFamily="18" charset="0"/>
              </a:rPr>
              <a:t>実験</a:t>
            </a:r>
            <a:r>
              <a:rPr lang="ja-JP" altLang="ja-JP" dirty="0">
                <a:effectLst/>
                <a:ea typeface="游明朝" panose="02020400000000000000" pitchFamily="18" charset="-128"/>
                <a:cs typeface="Times New Roman" panose="02020603050405020304" pitchFamily="18" charset="0"/>
              </a:rPr>
              <a:t>装置</a:t>
            </a:r>
            <a:endParaRPr lang="ja-JP" altLang="en-US" dirty="0"/>
          </a:p>
        </p:txBody>
      </p:sp>
      <p:sp>
        <p:nvSpPr>
          <p:cNvPr id="15" name="正方形/長方形 14">
            <a:extLst>
              <a:ext uri="{FF2B5EF4-FFF2-40B4-BE49-F238E27FC236}">
                <a16:creationId xmlns:a16="http://schemas.microsoft.com/office/drawing/2014/main" id="{B6FD677A-2374-81DE-43DD-9049DCA49079}"/>
              </a:ext>
            </a:extLst>
          </p:cNvPr>
          <p:cNvSpPr/>
          <p:nvPr/>
        </p:nvSpPr>
        <p:spPr>
          <a:xfrm>
            <a:off x="4551376" y="8631975"/>
            <a:ext cx="957883" cy="1193706"/>
          </a:xfrm>
          <a:prstGeom prst="rect">
            <a:avLst/>
          </a:prstGeom>
          <a:noFill/>
          <a:ln w="762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153CBEE2-71BD-090E-DE83-E88FE4CE3490}"/>
              </a:ext>
            </a:extLst>
          </p:cNvPr>
          <p:cNvSpPr/>
          <p:nvPr/>
        </p:nvSpPr>
        <p:spPr>
          <a:xfrm>
            <a:off x="2556135" y="8237430"/>
            <a:ext cx="598545" cy="511041"/>
          </a:xfrm>
          <a:prstGeom prst="rect">
            <a:avLst/>
          </a:prstGeom>
          <a:noFill/>
          <a:ln w="762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4E6086D7-ECC3-57EB-1CD8-320D94B34264}"/>
              </a:ext>
            </a:extLst>
          </p:cNvPr>
          <p:cNvSpPr/>
          <p:nvPr/>
        </p:nvSpPr>
        <p:spPr>
          <a:xfrm>
            <a:off x="4993203" y="7318552"/>
            <a:ext cx="598545" cy="511041"/>
          </a:xfrm>
          <a:prstGeom prst="rect">
            <a:avLst/>
          </a:prstGeom>
          <a:noFill/>
          <a:ln w="762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AF8B404D-E6B2-B93E-C267-719B2F422052}"/>
              </a:ext>
            </a:extLst>
          </p:cNvPr>
          <p:cNvSpPr/>
          <p:nvPr/>
        </p:nvSpPr>
        <p:spPr>
          <a:xfrm>
            <a:off x="1817214" y="8764515"/>
            <a:ext cx="2118276" cy="837396"/>
          </a:xfrm>
          <a:prstGeom prst="rect">
            <a:avLst/>
          </a:prstGeom>
          <a:noFill/>
          <a:ln w="762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7B473B8E-91E9-2344-44EE-57EA70906DE1}"/>
              </a:ext>
            </a:extLst>
          </p:cNvPr>
          <p:cNvSpPr txBox="1"/>
          <p:nvPr/>
        </p:nvSpPr>
        <p:spPr>
          <a:xfrm>
            <a:off x="3815841" y="7134855"/>
            <a:ext cx="389850" cy="338554"/>
          </a:xfrm>
          <a:prstGeom prst="rect">
            <a:avLst/>
          </a:prstGeom>
          <a:noFill/>
        </p:spPr>
        <p:txBody>
          <a:bodyPr wrap="none" rtlCol="0">
            <a:spAutoFit/>
          </a:bodyPr>
          <a:lstStyle/>
          <a:p>
            <a:r>
              <a:rPr kumimoji="1" lang="ja-JP" altLang="en-US" sz="1600" dirty="0">
                <a:highlight>
                  <a:srgbClr val="FFFF00"/>
                </a:highlight>
              </a:rPr>
              <a:t>①</a:t>
            </a:r>
          </a:p>
        </p:txBody>
      </p:sp>
      <p:sp>
        <p:nvSpPr>
          <p:cNvPr id="21" name="テキスト ボックス 20">
            <a:extLst>
              <a:ext uri="{FF2B5EF4-FFF2-40B4-BE49-F238E27FC236}">
                <a16:creationId xmlns:a16="http://schemas.microsoft.com/office/drawing/2014/main" id="{6F919FE0-461D-858C-4FD9-4A6C657E4779}"/>
              </a:ext>
            </a:extLst>
          </p:cNvPr>
          <p:cNvSpPr txBox="1"/>
          <p:nvPr/>
        </p:nvSpPr>
        <p:spPr>
          <a:xfrm>
            <a:off x="4468887" y="8623498"/>
            <a:ext cx="389850" cy="338554"/>
          </a:xfrm>
          <a:prstGeom prst="rect">
            <a:avLst/>
          </a:prstGeom>
          <a:noFill/>
        </p:spPr>
        <p:txBody>
          <a:bodyPr wrap="none" rtlCol="0">
            <a:spAutoFit/>
          </a:bodyPr>
          <a:lstStyle/>
          <a:p>
            <a:r>
              <a:rPr kumimoji="1" lang="ja-JP" altLang="en-US" sz="1600" dirty="0">
                <a:highlight>
                  <a:srgbClr val="FFFF00"/>
                </a:highlight>
              </a:rPr>
              <a:t>②</a:t>
            </a:r>
          </a:p>
        </p:txBody>
      </p:sp>
      <p:sp>
        <p:nvSpPr>
          <p:cNvPr id="22" name="テキスト ボックス 21">
            <a:extLst>
              <a:ext uri="{FF2B5EF4-FFF2-40B4-BE49-F238E27FC236}">
                <a16:creationId xmlns:a16="http://schemas.microsoft.com/office/drawing/2014/main" id="{C4CD9EE0-055A-C62C-E37F-FFCE930A2817}"/>
              </a:ext>
            </a:extLst>
          </p:cNvPr>
          <p:cNvSpPr txBox="1"/>
          <p:nvPr/>
        </p:nvSpPr>
        <p:spPr>
          <a:xfrm>
            <a:off x="4881703" y="7276076"/>
            <a:ext cx="389850" cy="338554"/>
          </a:xfrm>
          <a:prstGeom prst="rect">
            <a:avLst/>
          </a:prstGeom>
          <a:noFill/>
        </p:spPr>
        <p:txBody>
          <a:bodyPr wrap="none" rtlCol="0">
            <a:spAutoFit/>
          </a:bodyPr>
          <a:lstStyle/>
          <a:p>
            <a:r>
              <a:rPr kumimoji="1" lang="ja-JP" altLang="en-US" sz="1600" dirty="0">
                <a:highlight>
                  <a:srgbClr val="FFFF00"/>
                </a:highlight>
              </a:rPr>
              <a:t>③</a:t>
            </a:r>
          </a:p>
        </p:txBody>
      </p:sp>
      <p:sp>
        <p:nvSpPr>
          <p:cNvPr id="23" name="テキスト ボックス 22">
            <a:extLst>
              <a:ext uri="{FF2B5EF4-FFF2-40B4-BE49-F238E27FC236}">
                <a16:creationId xmlns:a16="http://schemas.microsoft.com/office/drawing/2014/main" id="{9C59F040-DB98-9047-9569-D05085F085C9}"/>
              </a:ext>
            </a:extLst>
          </p:cNvPr>
          <p:cNvSpPr txBox="1"/>
          <p:nvPr/>
        </p:nvSpPr>
        <p:spPr>
          <a:xfrm>
            <a:off x="2476495" y="8173160"/>
            <a:ext cx="389850" cy="338554"/>
          </a:xfrm>
          <a:prstGeom prst="rect">
            <a:avLst/>
          </a:prstGeom>
          <a:noFill/>
        </p:spPr>
        <p:txBody>
          <a:bodyPr wrap="none" rtlCol="0">
            <a:spAutoFit/>
          </a:bodyPr>
          <a:lstStyle/>
          <a:p>
            <a:r>
              <a:rPr kumimoji="1" lang="ja-JP" altLang="en-US" sz="1600" dirty="0">
                <a:highlight>
                  <a:srgbClr val="FFFF00"/>
                </a:highlight>
              </a:rPr>
              <a:t>④</a:t>
            </a:r>
          </a:p>
        </p:txBody>
      </p:sp>
      <p:sp>
        <p:nvSpPr>
          <p:cNvPr id="24" name="テキスト ボックス 23">
            <a:extLst>
              <a:ext uri="{FF2B5EF4-FFF2-40B4-BE49-F238E27FC236}">
                <a16:creationId xmlns:a16="http://schemas.microsoft.com/office/drawing/2014/main" id="{A2A703E9-7425-EDD8-5C60-5993D5529776}"/>
              </a:ext>
            </a:extLst>
          </p:cNvPr>
          <p:cNvSpPr txBox="1"/>
          <p:nvPr/>
        </p:nvSpPr>
        <p:spPr>
          <a:xfrm>
            <a:off x="1730717" y="8727011"/>
            <a:ext cx="389850" cy="338554"/>
          </a:xfrm>
          <a:prstGeom prst="rect">
            <a:avLst/>
          </a:prstGeom>
          <a:noFill/>
        </p:spPr>
        <p:txBody>
          <a:bodyPr wrap="none" rtlCol="0">
            <a:spAutoFit/>
          </a:bodyPr>
          <a:lstStyle/>
          <a:p>
            <a:r>
              <a:rPr kumimoji="1" lang="ja-JP" altLang="en-US" sz="1600" dirty="0">
                <a:highlight>
                  <a:srgbClr val="FFFF00"/>
                </a:highlight>
              </a:rPr>
              <a:t>⑤</a:t>
            </a:r>
          </a:p>
        </p:txBody>
      </p:sp>
      <p:sp>
        <p:nvSpPr>
          <p:cNvPr id="25" name="テキスト ボックス 24">
            <a:extLst>
              <a:ext uri="{FF2B5EF4-FFF2-40B4-BE49-F238E27FC236}">
                <a16:creationId xmlns:a16="http://schemas.microsoft.com/office/drawing/2014/main" id="{3D73E048-7329-7883-AE42-8F8119AFFD6C}"/>
              </a:ext>
            </a:extLst>
          </p:cNvPr>
          <p:cNvSpPr txBox="1"/>
          <p:nvPr/>
        </p:nvSpPr>
        <p:spPr>
          <a:xfrm>
            <a:off x="2595574" y="11116787"/>
            <a:ext cx="7003711" cy="954107"/>
          </a:xfrm>
          <a:prstGeom prst="rect">
            <a:avLst/>
          </a:prstGeom>
          <a:noFill/>
        </p:spPr>
        <p:txBody>
          <a:bodyPr wrap="square" rtlCol="0">
            <a:spAutoFit/>
          </a:bodyPr>
          <a:lstStyle/>
          <a:p>
            <a:r>
              <a:rPr kumimoji="1" lang="ja-JP" altLang="en-US" sz="2800" b="1" dirty="0"/>
              <a:t>ガス・液体の流体・流量制御</a:t>
            </a:r>
            <a:endParaRPr kumimoji="1" lang="en-US" altLang="ja-JP" sz="2800" b="1" dirty="0"/>
          </a:p>
          <a:p>
            <a:r>
              <a:rPr kumimoji="1" lang="ja-JP" altLang="en-US" sz="2800" b="1" dirty="0"/>
              <a:t>温度監視、圧力監視</a:t>
            </a:r>
            <a:r>
              <a:rPr kumimoji="1" lang="en-US" altLang="ja-JP" sz="2800" b="1" dirty="0"/>
              <a:t>(</a:t>
            </a:r>
            <a:r>
              <a:rPr kumimoji="1" lang="ja-JP" altLang="en-US" sz="2800" b="1" dirty="0"/>
              <a:t>差圧演算</a:t>
            </a:r>
            <a:r>
              <a:rPr kumimoji="1" lang="en-US" altLang="ja-JP" sz="2800" b="1" dirty="0"/>
              <a:t>)</a:t>
            </a:r>
            <a:r>
              <a:rPr kumimoji="1" lang="ja-JP" altLang="en-US" sz="2800" b="1" dirty="0"/>
              <a:t>、流量監視</a:t>
            </a:r>
            <a:endParaRPr kumimoji="1" lang="en-US" altLang="ja-JP" sz="2800" b="1" dirty="0"/>
          </a:p>
        </p:txBody>
      </p:sp>
      <p:sp>
        <p:nvSpPr>
          <p:cNvPr id="26" name="テキスト ボックス 25">
            <a:extLst>
              <a:ext uri="{FF2B5EF4-FFF2-40B4-BE49-F238E27FC236}">
                <a16:creationId xmlns:a16="http://schemas.microsoft.com/office/drawing/2014/main" id="{217CB12E-DD08-2C88-2171-685F35D12431}"/>
              </a:ext>
            </a:extLst>
          </p:cNvPr>
          <p:cNvSpPr txBox="1"/>
          <p:nvPr/>
        </p:nvSpPr>
        <p:spPr>
          <a:xfrm>
            <a:off x="6097430" y="6379379"/>
            <a:ext cx="4381334" cy="646331"/>
          </a:xfrm>
          <a:prstGeom prst="rect">
            <a:avLst/>
          </a:prstGeom>
          <a:noFill/>
        </p:spPr>
        <p:txBody>
          <a:bodyPr wrap="square" rtlCol="0">
            <a:spAutoFit/>
          </a:bodyPr>
          <a:lstStyle/>
          <a:p>
            <a:r>
              <a:rPr kumimoji="1" lang="ja-JP" altLang="en-US" dirty="0"/>
              <a:t>マスフロー制御、流路制御、データの取得を行います。</a:t>
            </a:r>
            <a:endParaRPr kumimoji="1" lang="en-US" altLang="ja-JP" dirty="0"/>
          </a:p>
        </p:txBody>
      </p:sp>
      <p:sp>
        <p:nvSpPr>
          <p:cNvPr id="27" name="テキスト ボックス 26">
            <a:extLst>
              <a:ext uri="{FF2B5EF4-FFF2-40B4-BE49-F238E27FC236}">
                <a16:creationId xmlns:a16="http://schemas.microsoft.com/office/drawing/2014/main" id="{CC748081-8412-81BB-9C62-C95845119B2A}"/>
              </a:ext>
            </a:extLst>
          </p:cNvPr>
          <p:cNvSpPr txBox="1"/>
          <p:nvPr/>
        </p:nvSpPr>
        <p:spPr>
          <a:xfrm>
            <a:off x="1579709" y="10381950"/>
            <a:ext cx="3519101" cy="523220"/>
          </a:xfrm>
          <a:prstGeom prst="rect">
            <a:avLst/>
          </a:prstGeom>
          <a:effectLst>
            <a:outerShdw blurRad="50800" dist="38100" dir="2700000" algn="tl" rotWithShape="0">
              <a:prstClr val="black">
                <a:alpha val="40000"/>
              </a:prstClr>
            </a:outerShdw>
          </a:effectLst>
        </p:spPr>
        <p:style>
          <a:lnRef idx="2">
            <a:schemeClr val="accent5">
              <a:shade val="15000"/>
            </a:schemeClr>
          </a:lnRef>
          <a:fillRef idx="1">
            <a:schemeClr val="accent5"/>
          </a:fillRef>
          <a:effectRef idx="0">
            <a:schemeClr val="accent5"/>
          </a:effectRef>
          <a:fontRef idx="minor">
            <a:schemeClr val="lt1"/>
          </a:fontRef>
        </p:style>
        <p:txBody>
          <a:bodyPr wrap="square" rtlCol="0">
            <a:spAutoFit/>
          </a:bodyPr>
          <a:lstStyle/>
          <a:p>
            <a:pPr algn="ctr"/>
            <a:r>
              <a:rPr kumimoji="1" lang="ja-JP" altLang="en-US" sz="2800" b="1" dirty="0"/>
              <a:t>北浜製作所の技術力</a:t>
            </a:r>
          </a:p>
        </p:txBody>
      </p:sp>
      <p:sp>
        <p:nvSpPr>
          <p:cNvPr id="29" name="テキスト ボックス 28">
            <a:extLst>
              <a:ext uri="{FF2B5EF4-FFF2-40B4-BE49-F238E27FC236}">
                <a16:creationId xmlns:a16="http://schemas.microsoft.com/office/drawing/2014/main" id="{F3756C18-2815-3585-E698-CD4B5E8563AE}"/>
              </a:ext>
            </a:extLst>
          </p:cNvPr>
          <p:cNvSpPr txBox="1"/>
          <p:nvPr/>
        </p:nvSpPr>
        <p:spPr>
          <a:xfrm>
            <a:off x="1533539" y="6159464"/>
            <a:ext cx="1702754" cy="523220"/>
          </a:xfrm>
          <a:prstGeom prst="rect">
            <a:avLst/>
          </a:prstGeom>
          <a:effectLst>
            <a:outerShdw blurRad="50800" dist="38100" dir="2700000" algn="tl" rotWithShape="0">
              <a:prstClr val="black">
                <a:alpha val="40000"/>
              </a:prstClr>
            </a:outerShdw>
          </a:effectLst>
        </p:spPr>
        <p:style>
          <a:lnRef idx="2">
            <a:schemeClr val="accent5">
              <a:shade val="15000"/>
            </a:schemeClr>
          </a:lnRef>
          <a:fillRef idx="1">
            <a:schemeClr val="accent5"/>
          </a:fillRef>
          <a:effectRef idx="0">
            <a:schemeClr val="accent5"/>
          </a:effectRef>
          <a:fontRef idx="minor">
            <a:schemeClr val="lt1"/>
          </a:fontRef>
        </p:style>
        <p:txBody>
          <a:bodyPr wrap="square" rtlCol="0">
            <a:spAutoFit/>
          </a:bodyPr>
          <a:lstStyle/>
          <a:p>
            <a:pPr algn="ctr"/>
            <a:r>
              <a:rPr kumimoji="1" lang="ja-JP" altLang="en-US" sz="2800" b="1" dirty="0"/>
              <a:t>事例紹介</a:t>
            </a:r>
          </a:p>
        </p:txBody>
      </p:sp>
      <p:sp>
        <p:nvSpPr>
          <p:cNvPr id="31" name="テキスト ボックス 30">
            <a:extLst>
              <a:ext uri="{FF2B5EF4-FFF2-40B4-BE49-F238E27FC236}">
                <a16:creationId xmlns:a16="http://schemas.microsoft.com/office/drawing/2014/main" id="{227F440C-92D9-0E13-4D1B-5B852DC99706}"/>
              </a:ext>
            </a:extLst>
          </p:cNvPr>
          <p:cNvSpPr txBox="1"/>
          <p:nvPr/>
        </p:nvSpPr>
        <p:spPr>
          <a:xfrm>
            <a:off x="6288131" y="8522134"/>
            <a:ext cx="3502882" cy="2308324"/>
          </a:xfrm>
          <a:prstGeom prst="rect">
            <a:avLst/>
          </a:prstGeom>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none" rtlCol="0">
            <a:spAutoFit/>
          </a:bodyPr>
          <a:lstStyle/>
          <a:p>
            <a:r>
              <a:rPr kumimoji="1" lang="ja-JP" altLang="en-US" sz="2400" dirty="0"/>
              <a:t>・</a:t>
            </a:r>
            <a:r>
              <a:rPr kumimoji="1" lang="en-US" altLang="ja-JP" sz="2400" dirty="0"/>
              <a:t>CN</a:t>
            </a:r>
            <a:r>
              <a:rPr kumimoji="1" lang="ja-JP" altLang="en-US" sz="2400" dirty="0"/>
              <a:t>関連事例一覧</a:t>
            </a:r>
            <a:r>
              <a:rPr kumimoji="1" lang="en-US" altLang="ja-JP" sz="2400" dirty="0"/>
              <a:t>(</a:t>
            </a:r>
            <a:r>
              <a:rPr kumimoji="1" lang="ja-JP" altLang="en-US" sz="2400" dirty="0"/>
              <a:t>概要</a:t>
            </a:r>
            <a:r>
              <a:rPr kumimoji="1" lang="en-US" altLang="ja-JP" sz="2400" dirty="0"/>
              <a:t>)</a:t>
            </a:r>
          </a:p>
          <a:p>
            <a:r>
              <a:rPr kumimoji="1" lang="en-US" altLang="ja-JP" sz="2400" dirty="0"/>
              <a:t>	</a:t>
            </a:r>
            <a:r>
              <a:rPr kumimoji="1" lang="ja-JP" altLang="en-US" sz="2400" dirty="0"/>
              <a:t>差圧性能評価装置</a:t>
            </a:r>
            <a:endParaRPr kumimoji="1" lang="en-US" altLang="ja-JP" sz="2400" dirty="0"/>
          </a:p>
          <a:p>
            <a:r>
              <a:rPr kumimoji="1" lang="en-US" altLang="ja-JP" sz="2400" dirty="0"/>
              <a:t>	</a:t>
            </a:r>
            <a:r>
              <a:rPr kumimoji="1" lang="ja-JP" altLang="en-US" sz="2400" dirty="0"/>
              <a:t>ガス分離評価装置</a:t>
            </a:r>
            <a:endParaRPr kumimoji="1" lang="en-US" altLang="ja-JP" sz="2400" dirty="0"/>
          </a:p>
          <a:p>
            <a:r>
              <a:rPr kumimoji="1" lang="en-US" altLang="ja-JP" sz="2400" dirty="0"/>
              <a:t>	</a:t>
            </a:r>
            <a:r>
              <a:rPr kumimoji="1" lang="ja-JP" altLang="en-US" sz="2400" dirty="0"/>
              <a:t>ガス供給装置</a:t>
            </a:r>
            <a:endParaRPr kumimoji="1" lang="en-US" altLang="ja-JP" sz="2400" dirty="0"/>
          </a:p>
          <a:p>
            <a:r>
              <a:rPr kumimoji="1" lang="en-US" altLang="ja-JP" sz="2400" dirty="0"/>
              <a:t>	</a:t>
            </a:r>
            <a:r>
              <a:rPr kumimoji="1" lang="ja-JP" altLang="en-US" sz="2400" dirty="0"/>
              <a:t>触媒反応装置</a:t>
            </a:r>
            <a:endParaRPr kumimoji="1" lang="en-US" altLang="ja-JP" sz="2400" dirty="0"/>
          </a:p>
          <a:p>
            <a:r>
              <a:rPr kumimoji="1" lang="en-US" altLang="ja-JP" sz="2400" dirty="0"/>
              <a:t>	CO2</a:t>
            </a:r>
            <a:r>
              <a:rPr kumimoji="1" lang="ja-JP" altLang="en-US" sz="2400" dirty="0"/>
              <a:t>吸着試験装置</a:t>
            </a:r>
          </a:p>
        </p:txBody>
      </p:sp>
      <p:sp>
        <p:nvSpPr>
          <p:cNvPr id="37" name="テキスト ボックス 36">
            <a:extLst>
              <a:ext uri="{FF2B5EF4-FFF2-40B4-BE49-F238E27FC236}">
                <a16:creationId xmlns:a16="http://schemas.microsoft.com/office/drawing/2014/main" id="{A3BAA0D6-B04E-AC11-10CE-B2C59A6CE6B2}"/>
              </a:ext>
            </a:extLst>
          </p:cNvPr>
          <p:cNvSpPr txBox="1"/>
          <p:nvPr/>
        </p:nvSpPr>
        <p:spPr>
          <a:xfrm>
            <a:off x="292358" y="12977820"/>
            <a:ext cx="5724644" cy="2031325"/>
          </a:xfrm>
          <a:prstGeom prst="rect">
            <a:avLst/>
          </a:prstGeom>
          <a:noFill/>
        </p:spPr>
        <p:txBody>
          <a:bodyPr wrap="none" rtlCol="0">
            <a:spAutoFit/>
          </a:bodyPr>
          <a:lstStyle/>
          <a:p>
            <a:r>
              <a:rPr kumimoji="1" lang="ja-JP" altLang="en-US" b="1" dirty="0"/>
              <a:t>活用方法</a:t>
            </a:r>
            <a:endParaRPr kumimoji="1" lang="en-US" altLang="ja-JP" b="1" dirty="0"/>
          </a:p>
          <a:p>
            <a:r>
              <a:rPr kumimoji="1" lang="ja-JP" altLang="en-US" dirty="0"/>
              <a:t>原理実験からプラントモデルまでのエンジニアリング</a:t>
            </a:r>
            <a:endParaRPr kumimoji="1" lang="en-US" altLang="ja-JP" dirty="0"/>
          </a:p>
          <a:p>
            <a:r>
              <a:rPr kumimoji="1" lang="ja-JP" altLang="en-US" b="1" dirty="0"/>
              <a:t>連携先</a:t>
            </a:r>
            <a:endParaRPr kumimoji="1" lang="en-US" altLang="ja-JP" b="1" dirty="0"/>
          </a:p>
          <a:p>
            <a:r>
              <a:rPr kumimoji="1" lang="ja-JP" altLang="en-US" dirty="0"/>
              <a:t>コア技術を持たれている企業</a:t>
            </a:r>
            <a:endParaRPr kumimoji="1" lang="en-US" altLang="ja-JP" dirty="0"/>
          </a:p>
          <a:p>
            <a:r>
              <a:rPr kumimoji="1" lang="en-US" altLang="ja-JP" dirty="0"/>
              <a:t>(</a:t>
            </a:r>
            <a:r>
              <a:rPr kumimoji="1" lang="ja-JP" altLang="en-US" dirty="0"/>
              <a:t>特殊な</a:t>
            </a:r>
            <a:r>
              <a:rPr kumimoji="1" lang="en-US" altLang="ja-JP" dirty="0"/>
              <a:t>)</a:t>
            </a:r>
            <a:r>
              <a:rPr kumimoji="1" lang="ja-JP" altLang="en-US" dirty="0"/>
              <a:t>センシング技術をお持ちの企業</a:t>
            </a:r>
            <a:endParaRPr kumimoji="1" lang="en-US" altLang="ja-JP" dirty="0"/>
          </a:p>
          <a:p>
            <a:r>
              <a:rPr kumimoji="1" lang="ja-JP" altLang="en-US" dirty="0"/>
              <a:t>流体制御で困られている企業</a:t>
            </a:r>
            <a:endParaRPr kumimoji="1" lang="en-US" altLang="ja-JP" dirty="0"/>
          </a:p>
          <a:p>
            <a:endParaRPr kumimoji="1" lang="ja-JP" altLang="en-US" dirty="0"/>
          </a:p>
        </p:txBody>
      </p:sp>
    </p:spTree>
    <p:extLst>
      <p:ext uri="{BB962C8B-B14F-4D97-AF65-F5344CB8AC3E}">
        <p14:creationId xmlns:p14="http://schemas.microsoft.com/office/powerpoint/2010/main" val="3224379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b="1" dirty="0"/>
              <a:t>CO2</a:t>
            </a:r>
          </a:p>
          <a:p>
            <a:pPr algn="ctr"/>
            <a:r>
              <a:rPr kumimoji="1" lang="ja-JP" altLang="en-US" sz="2800" b="1" dirty="0"/>
              <a:t>回収</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en-US" altLang="ja-JP" sz="4800" b="1" dirty="0">
                <a:latin typeface="Meiryo UI" panose="020B0604030504040204" pitchFamily="50" charset="-128"/>
                <a:ea typeface="Meiryo UI" panose="020B0604030504040204" pitchFamily="50" charset="-128"/>
              </a:rPr>
              <a:t>CO2</a:t>
            </a:r>
            <a:r>
              <a:rPr kumimoji="1" lang="ja-JP" altLang="en-US" sz="4800" b="1" dirty="0">
                <a:latin typeface="Meiryo UI" panose="020B0604030504040204" pitchFamily="50" charset="-128"/>
                <a:ea typeface="Meiryo UI" panose="020B0604030504040204" pitchFamily="50" charset="-128"/>
              </a:rPr>
              <a:t>吸収剤の開発・導入を加速する実用性能評価サービス</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938992"/>
          </a:xfrm>
          <a:prstGeom prst="rect">
            <a:avLst/>
          </a:prstGeom>
          <a:noFill/>
        </p:spPr>
        <p:txBody>
          <a:bodyPr wrap="square" rtlCol="0">
            <a:spAutoFit/>
          </a:bodyPr>
          <a:lstStyle/>
          <a:p>
            <a:r>
              <a:rPr kumimoji="1" lang="en-US" altLang="ja-JP" sz="2400" b="1" dirty="0"/>
              <a:t>KRI</a:t>
            </a:r>
            <a:r>
              <a:rPr kumimoji="1" lang="ja-JP" altLang="en-US" sz="2400" b="1" dirty="0"/>
              <a:t>は研究・調査・評価試験のアウトソーシング企業です。</a:t>
            </a:r>
            <a:r>
              <a:rPr kumimoji="1" lang="en-US" altLang="ja-JP" sz="2400" b="1" dirty="0"/>
              <a:t>CO2</a:t>
            </a:r>
            <a:r>
              <a:rPr kumimoji="1" lang="ja-JP" altLang="en-US" sz="2400" b="1" dirty="0"/>
              <a:t>の回収から燃料・化学品への触媒変換、炭素固定までを取扱う</a:t>
            </a:r>
            <a:r>
              <a:rPr kumimoji="1" lang="en-US" altLang="ja-JP" sz="2400" b="1" dirty="0"/>
              <a:t>CCUS</a:t>
            </a:r>
            <a:r>
              <a:rPr kumimoji="1" lang="ja-JP" altLang="en-US" sz="2400" b="1" dirty="0"/>
              <a:t>技術において、実験室スケールの評価試験から実証スケールの設計・経済性評価まで、要素技術の社会実装に貢献いたします。</a:t>
            </a:r>
            <a:endParaRPr kumimoji="1" lang="en-US" altLang="ja-JP" sz="2400" b="1" dirty="0">
              <a:solidFill>
                <a:srgbClr val="333333"/>
              </a:solidFill>
              <a:latin typeface="Montserrat" panose="00000500000000000000" pitchFamily="2" charset="0"/>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384153" y="9050539"/>
            <a:ext cx="5075621" cy="3108543"/>
          </a:xfrm>
          <a:prstGeom prst="rect">
            <a:avLst/>
          </a:prstGeom>
          <a:noFill/>
        </p:spPr>
        <p:txBody>
          <a:bodyPr wrap="square" rtlCol="0">
            <a:spAutoFit/>
          </a:bodyPr>
          <a:lstStyle/>
          <a:p>
            <a:r>
              <a:rPr kumimoji="1" lang="ja-JP" altLang="en-US" sz="2800" b="1" dirty="0"/>
              <a:t>大気中から</a:t>
            </a:r>
            <a:r>
              <a:rPr kumimoji="1" lang="en-US" altLang="ja-JP" sz="2800" b="1" dirty="0"/>
              <a:t>CO2</a:t>
            </a:r>
            <a:r>
              <a:rPr kumimoji="1" lang="ja-JP" altLang="en-US" sz="2800" b="1" dirty="0"/>
              <a:t>を回収する</a:t>
            </a:r>
            <a:r>
              <a:rPr kumimoji="1" lang="en-US" altLang="ja-JP" sz="2800" b="1" dirty="0"/>
              <a:t>DAC</a:t>
            </a:r>
            <a:r>
              <a:rPr kumimoji="1" lang="ja-JP" altLang="en-US" sz="2800" b="1" dirty="0"/>
              <a:t>技術向けの固体吸収剤を、小規模ながら実用条件で性能評価する技術を確立しています。ほかにも分離膜や液体吸収法など様々な</a:t>
            </a:r>
            <a:r>
              <a:rPr kumimoji="1" lang="en-US" altLang="ja-JP" sz="2800" b="1" dirty="0"/>
              <a:t>CO2</a:t>
            </a:r>
            <a:r>
              <a:rPr kumimoji="1" lang="ja-JP" altLang="en-US" sz="2800" b="1" dirty="0"/>
              <a:t>回収技術の評価実績を有しています。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株式会社ＫＲＩ</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26089"/>
            <a:ext cx="7009004" cy="57526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本社：京都市下京区、大阪拠点：大阪市此花区</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a:t>令和</a:t>
            </a:r>
            <a:r>
              <a:rPr kumimoji="1" lang="ja-JP" altLang="en-US" sz="2000" dirty="0"/>
              <a:t>８</a:t>
            </a:r>
            <a:r>
              <a:rPr kumimoji="1" lang="ja-JP" altLang="en-US" sz="2000"/>
              <a:t>年</a:t>
            </a:r>
            <a:r>
              <a:rPr kumimoji="1" lang="ja-JP" altLang="en-US" sz="2000" dirty="0"/>
              <a:t>６月５日時点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2246769"/>
          </a:xfrm>
          <a:prstGeom prst="rect">
            <a:avLst/>
          </a:prstGeom>
          <a:noFill/>
        </p:spPr>
        <p:txBody>
          <a:bodyPr wrap="square" rtlCol="0">
            <a:spAutoFit/>
          </a:bodyPr>
          <a:lstStyle/>
          <a:p>
            <a:r>
              <a:rPr kumimoji="1" lang="ja-JP" altLang="en-US" sz="2800" b="1" dirty="0"/>
              <a:t>・高度な評価技術で</a:t>
            </a:r>
            <a:r>
              <a:rPr kumimoji="1" lang="en-US" altLang="ja-JP" sz="2800" b="1" dirty="0"/>
              <a:t>CO2</a:t>
            </a:r>
            <a:r>
              <a:rPr kumimoji="1" lang="ja-JP" altLang="en-US" sz="2800" b="1" dirty="0"/>
              <a:t>固体吸収剤の研究開発を</a:t>
            </a:r>
            <a:r>
              <a:rPr kumimoji="1" lang="ja-JP" altLang="en-US" sz="2800" b="1"/>
              <a:t>加速します。</a:t>
            </a:r>
            <a:endParaRPr kumimoji="1" lang="en-US" altLang="ja-JP" sz="2800" b="1" dirty="0"/>
          </a:p>
          <a:p>
            <a:r>
              <a:rPr kumimoji="1" lang="ja-JP" altLang="en-US" sz="2800" b="1" dirty="0"/>
              <a:t>・</a:t>
            </a:r>
            <a:r>
              <a:rPr kumimoji="1" lang="en-US" altLang="ja-JP" sz="2800" b="1" dirty="0"/>
              <a:t>CO2</a:t>
            </a:r>
            <a:r>
              <a:rPr kumimoji="1" lang="ja-JP" altLang="en-US" sz="2800" b="1" dirty="0"/>
              <a:t>回収技術の導入を、実証試験やフィジビリティスタディを通じてお手伝いします。</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2" name="図 1">
            <a:extLst>
              <a:ext uri="{FF2B5EF4-FFF2-40B4-BE49-F238E27FC236}">
                <a16:creationId xmlns:a16="http://schemas.microsoft.com/office/drawing/2014/main" id="{770900AD-81FA-DE38-2170-3D2765031EE9}"/>
              </a:ext>
            </a:extLst>
          </p:cNvPr>
          <p:cNvPicPr>
            <a:picLocks noChangeAspect="1"/>
          </p:cNvPicPr>
          <p:nvPr/>
        </p:nvPicPr>
        <p:blipFill>
          <a:blip r:embed="rId3"/>
          <a:stretch>
            <a:fillRect/>
          </a:stretch>
        </p:blipFill>
        <p:spPr>
          <a:xfrm>
            <a:off x="6588362" y="8707580"/>
            <a:ext cx="3862151" cy="2786114"/>
          </a:xfrm>
          <a:prstGeom prst="rect">
            <a:avLst/>
          </a:prstGeom>
          <a:solidFill>
            <a:schemeClr val="bg1"/>
          </a:solidFill>
        </p:spPr>
      </p:pic>
      <p:pic>
        <p:nvPicPr>
          <p:cNvPr id="13" name="図 12" descr="屋内, テーブル, コンピュータ, 机 が含まれている画像&#10;&#10;自動的に生成された説明">
            <a:extLst>
              <a:ext uri="{FF2B5EF4-FFF2-40B4-BE49-F238E27FC236}">
                <a16:creationId xmlns:a16="http://schemas.microsoft.com/office/drawing/2014/main" id="{8DE1F2FE-ED85-F2DF-920A-1946519D959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7186646" y="6177169"/>
            <a:ext cx="3062589" cy="2422964"/>
          </a:xfrm>
          <a:prstGeom prst="rect">
            <a:avLst/>
          </a:prstGeom>
        </p:spPr>
      </p:pic>
      <p:sp>
        <p:nvSpPr>
          <p:cNvPr id="11" name="テキスト ボックス 10">
            <a:extLst>
              <a:ext uri="{FF2B5EF4-FFF2-40B4-BE49-F238E27FC236}">
                <a16:creationId xmlns:a16="http://schemas.microsoft.com/office/drawing/2014/main" id="{8EEC8ABE-656F-43FD-B0D4-4BA45372F870}"/>
              </a:ext>
            </a:extLst>
          </p:cNvPr>
          <p:cNvSpPr txBox="1"/>
          <p:nvPr/>
        </p:nvSpPr>
        <p:spPr>
          <a:xfrm>
            <a:off x="7060337" y="11639170"/>
            <a:ext cx="2821080" cy="369332"/>
          </a:xfrm>
          <a:prstGeom prst="rect">
            <a:avLst/>
          </a:prstGeom>
          <a:noFill/>
        </p:spPr>
        <p:txBody>
          <a:bodyPr wrap="square" rtlCol="0">
            <a:spAutoFit/>
          </a:bodyPr>
          <a:lstStyle/>
          <a:p>
            <a:pPr algn="ctr"/>
            <a:r>
              <a:rPr kumimoji="1" lang="ja-JP" altLang="en-US" dirty="0"/>
              <a:t>評価試験装置の図</a:t>
            </a:r>
          </a:p>
        </p:txBody>
      </p:sp>
      <p:pic>
        <p:nvPicPr>
          <p:cNvPr id="14" name="図 13">
            <a:extLst>
              <a:ext uri="{FF2B5EF4-FFF2-40B4-BE49-F238E27FC236}">
                <a16:creationId xmlns:a16="http://schemas.microsoft.com/office/drawing/2014/main" id="{16D49A1F-D443-417D-FEAA-237321C5BF0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384154" y="6139296"/>
            <a:ext cx="5745410" cy="2475234"/>
          </a:xfrm>
          <a:prstGeom prst="rect">
            <a:avLst/>
          </a:prstGeom>
        </p:spPr>
      </p:pic>
      <p:sp>
        <p:nvSpPr>
          <p:cNvPr id="15" name="テキスト ボックス 14">
            <a:extLst>
              <a:ext uri="{FF2B5EF4-FFF2-40B4-BE49-F238E27FC236}">
                <a16:creationId xmlns:a16="http://schemas.microsoft.com/office/drawing/2014/main" id="{CCC27B78-665D-DA50-DD79-FF7B84AEA1DD}"/>
              </a:ext>
            </a:extLst>
          </p:cNvPr>
          <p:cNvSpPr txBox="1"/>
          <p:nvPr/>
        </p:nvSpPr>
        <p:spPr>
          <a:xfrm>
            <a:off x="2283532" y="8637566"/>
            <a:ext cx="2821080" cy="369332"/>
          </a:xfrm>
          <a:prstGeom prst="rect">
            <a:avLst/>
          </a:prstGeom>
          <a:noFill/>
        </p:spPr>
        <p:txBody>
          <a:bodyPr wrap="square" rtlCol="0">
            <a:spAutoFit/>
          </a:bodyPr>
          <a:lstStyle/>
          <a:p>
            <a:pPr algn="ctr"/>
            <a:r>
              <a:rPr kumimoji="1" lang="en-US" altLang="ja-JP" dirty="0"/>
              <a:t>DAC</a:t>
            </a:r>
            <a:r>
              <a:rPr kumimoji="1" lang="ja-JP" altLang="en-US" dirty="0"/>
              <a:t>プロセスのイメージ</a:t>
            </a:r>
          </a:p>
        </p:txBody>
      </p:sp>
    </p:spTree>
    <p:extLst>
      <p:ext uri="{BB962C8B-B14F-4D97-AF65-F5344CB8AC3E}">
        <p14:creationId xmlns:p14="http://schemas.microsoft.com/office/powerpoint/2010/main" val="3176737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b="1" dirty="0"/>
              <a:t>CO2</a:t>
            </a:r>
          </a:p>
          <a:p>
            <a:pPr algn="ctr"/>
            <a:r>
              <a:rPr kumimoji="1" lang="ja-JP" altLang="en-US" sz="2800" b="1" dirty="0"/>
              <a:t>回収</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724747" y="985562"/>
            <a:ext cx="8702528" cy="1323439"/>
          </a:xfrm>
          <a:prstGeom prst="rect">
            <a:avLst/>
          </a:prstGeom>
          <a:noFill/>
        </p:spPr>
        <p:txBody>
          <a:bodyPr wrap="square" rtlCol="0">
            <a:spAutoFit/>
          </a:bodyPr>
          <a:lstStyle/>
          <a:p>
            <a:pPr algn="ctr"/>
            <a:r>
              <a:rPr kumimoji="1" lang="ja-JP" altLang="en-US" sz="4000" b="1" dirty="0">
                <a:latin typeface="Meiryo UI" panose="020B0604030504040204" pitchFamily="50" charset="-128"/>
                <a:ea typeface="Meiryo UI" panose="020B0604030504040204" pitchFamily="50" charset="-128"/>
              </a:rPr>
              <a:t>製造工程から排出した</a:t>
            </a:r>
            <a:r>
              <a:rPr kumimoji="1" lang="en-US" altLang="ja-JP" sz="4000" b="1" dirty="0">
                <a:latin typeface="Meiryo UI" panose="020B0604030504040204" pitchFamily="50" charset="-128"/>
                <a:ea typeface="Meiryo UI" panose="020B0604030504040204" pitchFamily="50" charset="-128"/>
              </a:rPr>
              <a:t>CO2</a:t>
            </a:r>
            <a:r>
              <a:rPr kumimoji="1" lang="ja-JP" altLang="en-US" sz="4000" b="1" dirty="0">
                <a:latin typeface="Meiryo UI" panose="020B0604030504040204" pitchFamily="50" charset="-128"/>
                <a:ea typeface="Meiryo UI" panose="020B0604030504040204" pitchFamily="50" charset="-128"/>
              </a:rPr>
              <a:t>を固定化した</a:t>
            </a:r>
            <a:br>
              <a:rPr kumimoji="1" lang="en-US" altLang="ja-JP" sz="4000" b="1" dirty="0">
                <a:latin typeface="Meiryo UI" panose="020B0604030504040204" pitchFamily="50" charset="-128"/>
                <a:ea typeface="Meiryo UI" panose="020B0604030504040204" pitchFamily="50" charset="-128"/>
              </a:rPr>
            </a:br>
            <a:r>
              <a:rPr kumimoji="1" lang="en-US" altLang="ja-JP" sz="4000" b="1" dirty="0">
                <a:latin typeface="Meiryo UI" panose="020B0604030504040204" pitchFamily="50" charset="-128"/>
                <a:ea typeface="Meiryo UI" panose="020B0604030504040204" pitchFamily="50" charset="-128"/>
              </a:rPr>
              <a:t>CO2</a:t>
            </a:r>
            <a:r>
              <a:rPr kumimoji="1" lang="ja-JP" altLang="en-US" sz="4000" b="1" dirty="0">
                <a:latin typeface="Meiryo UI" panose="020B0604030504040204" pitchFamily="50" charset="-128"/>
                <a:ea typeface="Meiryo UI" panose="020B0604030504040204" pitchFamily="50" charset="-128"/>
              </a:rPr>
              <a:t>固定化建材</a:t>
            </a:r>
            <a:endParaRPr kumimoji="1" lang="en-US" altLang="ja-JP" sz="4000" b="1"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43239" y="4095298"/>
            <a:ext cx="9084036" cy="1938992"/>
          </a:xfrm>
          <a:prstGeom prst="rect">
            <a:avLst/>
          </a:prstGeom>
          <a:noFill/>
        </p:spPr>
        <p:txBody>
          <a:bodyPr wrap="square" rtlCol="0">
            <a:spAutoFit/>
          </a:bodyPr>
          <a:lstStyle/>
          <a:p>
            <a:r>
              <a:rPr kumimoji="1" lang="en-US" altLang="ja-JP" sz="2400" b="1" dirty="0">
                <a:solidFill>
                  <a:srgbClr val="333333"/>
                </a:solidFill>
                <a:latin typeface="Montserrat" panose="00000500000000000000" pitchFamily="2" charset="0"/>
              </a:rPr>
              <a:t>1917</a:t>
            </a:r>
            <a:r>
              <a:rPr lang="ja-JP" altLang="en-US" sz="2400" b="1" i="0" dirty="0">
                <a:solidFill>
                  <a:srgbClr val="333333"/>
                </a:solidFill>
                <a:effectLst/>
                <a:latin typeface="Montserrat" panose="00000500000000000000" pitchFamily="2" charset="0"/>
              </a:rPr>
              <a:t>年に創業、無機化学の分野で発展を遂げてきた企業です。</a:t>
            </a:r>
            <a:r>
              <a:rPr lang="ja-JP" altLang="en-US" sz="2400" b="1" dirty="0">
                <a:solidFill>
                  <a:srgbClr val="333333"/>
                </a:solidFill>
                <a:latin typeface="Montserrat" panose="00000500000000000000" pitchFamily="2" charset="0"/>
              </a:rPr>
              <a:t>建材事業では住宅</a:t>
            </a:r>
            <a:r>
              <a:rPr lang="en-US" altLang="ja-JP" sz="2400" b="1" dirty="0">
                <a:solidFill>
                  <a:srgbClr val="333333"/>
                </a:solidFill>
                <a:latin typeface="Montserrat" panose="00000500000000000000" pitchFamily="2" charset="0"/>
              </a:rPr>
              <a:t>/</a:t>
            </a:r>
            <a:r>
              <a:rPr lang="ja-JP" altLang="en-US" sz="2400" b="1" dirty="0">
                <a:solidFill>
                  <a:srgbClr val="333333"/>
                </a:solidFill>
                <a:latin typeface="Montserrat" panose="00000500000000000000" pitchFamily="2" charset="0"/>
              </a:rPr>
              <a:t>店舗用の外装材や高層ビル用の耐火パネルを製造販売。化成品事業では医療・食品等様々な用途へ海水由来のマグネシウム化合物を製造販売。近年では独自の技術を用いた高品質の透明セラミックスをレーザー核融合発電等に提供してい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70052" y="6068629"/>
            <a:ext cx="1085773" cy="612575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327073" y="9770097"/>
            <a:ext cx="9111260" cy="2369880"/>
          </a:xfrm>
          <a:prstGeom prst="rect">
            <a:avLst/>
          </a:prstGeom>
          <a:noFill/>
        </p:spPr>
        <p:txBody>
          <a:bodyPr wrap="square" rtlCol="0">
            <a:spAutoFit/>
          </a:bodyPr>
          <a:lstStyle/>
          <a:p>
            <a:r>
              <a:rPr kumimoji="1" lang="ja-JP" altLang="en-US" sz="2400" b="1" dirty="0"/>
              <a:t>製造工程からの排ガス</a:t>
            </a:r>
            <a:r>
              <a:rPr kumimoji="1" lang="en-US" altLang="ja-JP" sz="2400" b="1" dirty="0"/>
              <a:t>CO2</a:t>
            </a:r>
            <a:r>
              <a:rPr kumimoji="1" lang="ja-JP" altLang="en-US" sz="2400" b="1" dirty="0"/>
              <a:t>を回収、アルカリ廃棄物と反応させ生成された炭酸化合物を建材の原材料として利用する</a:t>
            </a:r>
            <a:r>
              <a:rPr kumimoji="1" lang="en-US" altLang="ja-JP" sz="2400" b="1" dirty="0"/>
              <a:t>CO2</a:t>
            </a:r>
            <a:r>
              <a:rPr kumimoji="1" lang="ja-JP" altLang="en-US" sz="2400" b="1" dirty="0"/>
              <a:t>リサイクル製造プロセス。長年の研究開発で培われた炭酸化合物の「粒形・粒径コントロール技術」がこの当社独自の取り組みを支えています。</a:t>
            </a:r>
            <a:r>
              <a:rPr kumimoji="1" lang="en-US" altLang="ja-JP" sz="2400" b="1" dirty="0"/>
              <a:t>2026</a:t>
            </a:r>
            <a:r>
              <a:rPr kumimoji="1" lang="ja-JP" altLang="en-US" sz="2400" b="1" dirty="0"/>
              <a:t>年より製品を順次</a:t>
            </a:r>
            <a:r>
              <a:rPr kumimoji="1" lang="en-US" altLang="ja-JP" sz="2400" b="1" dirty="0"/>
              <a:t>CO2</a:t>
            </a:r>
            <a:r>
              <a:rPr kumimoji="1" lang="ja-JP" altLang="en-US" sz="2400" b="1" dirty="0"/>
              <a:t>固定化建材</a:t>
            </a:r>
            <a:r>
              <a:rPr kumimoji="1" lang="ja-JP" altLang="en-US" sz="2400" b="1"/>
              <a:t>に切替、</a:t>
            </a:r>
            <a:r>
              <a:rPr kumimoji="1" lang="en-US" altLang="ja-JP" sz="2400" b="1"/>
              <a:t>2030</a:t>
            </a:r>
            <a:r>
              <a:rPr kumimoji="1" lang="ja-JP" altLang="en-US" sz="2400" b="1" dirty="0"/>
              <a:t>年には工場製造時</a:t>
            </a:r>
            <a:r>
              <a:rPr kumimoji="1" lang="en-US" altLang="ja-JP" sz="2400" b="1" dirty="0"/>
              <a:t>CO2</a:t>
            </a:r>
            <a:r>
              <a:rPr kumimoji="1" lang="ja-JP" altLang="en-US" sz="2400" b="1" dirty="0"/>
              <a:t>排出ゼロを目指します</a:t>
            </a:r>
            <a:r>
              <a:rPr kumimoji="1" lang="ja-JP" altLang="en-US" sz="2800" b="1" dirty="0"/>
              <a:t>！</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神島化学工業株式会社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12823" y="3442975"/>
            <a:ext cx="3290858" cy="58477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68052"/>
            <a:ext cx="7009004" cy="509582"/>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715337" y="3492842"/>
            <a:ext cx="6997741" cy="461665"/>
          </a:xfrm>
          <a:prstGeom prst="rect">
            <a:avLst/>
          </a:prstGeom>
          <a:noFill/>
        </p:spPr>
        <p:txBody>
          <a:bodyPr wrap="square" rtlCol="0">
            <a:spAutoFit/>
          </a:bodyPr>
          <a:lstStyle/>
          <a:p>
            <a:pPr algn="ctr"/>
            <a:r>
              <a:rPr kumimoji="1" lang="ja-JP" altLang="en-US" sz="2400" b="1" dirty="0"/>
              <a:t>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令和８年１月５日時点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70052" y="12992938"/>
            <a:ext cx="5487583" cy="1938992"/>
          </a:xfrm>
          <a:prstGeom prst="rect">
            <a:avLst/>
          </a:prstGeom>
          <a:noFill/>
        </p:spPr>
        <p:txBody>
          <a:bodyPr wrap="square" rtlCol="0">
            <a:spAutoFit/>
          </a:bodyPr>
          <a:lstStyle/>
          <a:p>
            <a:r>
              <a:rPr kumimoji="1" lang="ja-JP" altLang="en-US" sz="2400" b="1" dirty="0"/>
              <a:t>環境保護を意図される設計・建築業者様への</a:t>
            </a:r>
            <a:r>
              <a:rPr kumimoji="1" lang="en-US" altLang="ja-JP" sz="2400" b="1" dirty="0"/>
              <a:t>CO2</a:t>
            </a:r>
            <a:r>
              <a:rPr kumimoji="1" lang="ja-JP" altLang="en-US" sz="2400" b="1" dirty="0"/>
              <a:t>固定化建材での貢献。</a:t>
            </a:r>
            <a:endParaRPr kumimoji="1" lang="en-US" altLang="ja-JP" sz="2400" b="1" dirty="0"/>
          </a:p>
          <a:p>
            <a:r>
              <a:rPr kumimoji="1" lang="ja-JP" altLang="en-US" sz="2400" b="1" dirty="0"/>
              <a:t>将来的には環境保護を意識される製造業様への技術提供。</a:t>
            </a:r>
            <a:endParaRPr kumimoji="1" lang="en-US" altLang="ja-JP" sz="2400" b="1" dirty="0"/>
          </a:p>
          <a:p>
            <a:r>
              <a:rPr kumimoji="1" lang="ja-JP" altLang="en-US" sz="2400" b="1" dirty="0"/>
              <a:t>当社技術は地球環境保護に寄与します。</a:t>
            </a:r>
            <a:endParaRPr kumimoji="1" lang="en-US" altLang="ja-JP" sz="24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3" name="図 2">
            <a:extLst>
              <a:ext uri="{FF2B5EF4-FFF2-40B4-BE49-F238E27FC236}">
                <a16:creationId xmlns:a16="http://schemas.microsoft.com/office/drawing/2014/main" id="{7BCED057-5B9B-A9F3-8A90-FD9A2AFF2926}"/>
              </a:ext>
            </a:extLst>
          </p:cNvPr>
          <p:cNvPicPr>
            <a:picLocks noChangeAspect="1"/>
          </p:cNvPicPr>
          <p:nvPr/>
        </p:nvPicPr>
        <p:blipFill>
          <a:blip r:embed="rId3"/>
          <a:stretch>
            <a:fillRect/>
          </a:stretch>
        </p:blipFill>
        <p:spPr>
          <a:xfrm>
            <a:off x="3634887" y="6041318"/>
            <a:ext cx="4665150" cy="3701901"/>
          </a:xfrm>
          <a:prstGeom prst="rect">
            <a:avLst/>
          </a:prstGeom>
        </p:spPr>
      </p:pic>
    </p:spTree>
    <p:extLst>
      <p:ext uri="{BB962C8B-B14F-4D97-AF65-F5344CB8AC3E}">
        <p14:creationId xmlns:p14="http://schemas.microsoft.com/office/powerpoint/2010/main" val="3399225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b="1" dirty="0"/>
              <a:t>CO2</a:t>
            </a:r>
          </a:p>
          <a:p>
            <a:pPr algn="ctr"/>
            <a:r>
              <a:rPr kumimoji="1" lang="ja-JP" altLang="en-US" sz="2800" b="1" dirty="0"/>
              <a:t>回収</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物理吸着を利用した排ガスからの</a:t>
            </a:r>
            <a:r>
              <a:rPr kumimoji="1" lang="en-US" altLang="ja-JP" sz="4800" b="1" dirty="0">
                <a:latin typeface="Meiryo UI" panose="020B0604030504040204" pitchFamily="50" charset="-128"/>
                <a:ea typeface="Meiryo UI" panose="020B0604030504040204" pitchFamily="50" charset="-128"/>
              </a:rPr>
              <a:t>CO2</a:t>
            </a:r>
            <a:r>
              <a:rPr kumimoji="1" lang="ja-JP" altLang="en-US" sz="4800" b="1" dirty="0">
                <a:latin typeface="Meiryo UI" panose="020B0604030504040204" pitchFamily="50" charset="-128"/>
                <a:ea typeface="Meiryo UI" panose="020B0604030504040204" pitchFamily="50" charset="-128"/>
              </a:rPr>
              <a:t>回収と装置パッケージ化</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569660"/>
          </a:xfrm>
          <a:prstGeom prst="rect">
            <a:avLst/>
          </a:prstGeom>
          <a:noFill/>
        </p:spPr>
        <p:txBody>
          <a:bodyPr wrap="square" rtlCol="0">
            <a:spAutoFit/>
          </a:bodyPr>
          <a:lstStyle/>
          <a:p>
            <a:r>
              <a:rPr kumimoji="1" lang="ja-JP" altLang="en-US" sz="2400" b="1" dirty="0">
                <a:solidFill>
                  <a:srgbClr val="333333"/>
                </a:solidFill>
                <a:latin typeface="Montserrat" panose="00000500000000000000" pitchFamily="2" charset="0"/>
              </a:rPr>
              <a:t>医療機器メーカーですが、物理吸着を利用して空気中から酸素や窒素を取り出すガス発生装置の設計・製作・保守を行っています。これら装置のパッケージ化（コンテナへの組込み）ができることから、</a:t>
            </a:r>
            <a:r>
              <a:rPr kumimoji="1" lang="en-US" altLang="ja-JP" sz="2400" b="1" dirty="0">
                <a:solidFill>
                  <a:srgbClr val="333333"/>
                </a:solidFill>
                <a:latin typeface="Montserrat" panose="00000500000000000000" pitchFamily="2" charset="0"/>
              </a:rPr>
              <a:t>CO2</a:t>
            </a:r>
            <a:r>
              <a:rPr kumimoji="1" lang="ja-JP" altLang="en-US" sz="2400" b="1" dirty="0">
                <a:solidFill>
                  <a:srgbClr val="333333"/>
                </a:solidFill>
                <a:latin typeface="Montserrat" panose="00000500000000000000" pitchFamily="2" charset="0"/>
              </a:rPr>
              <a:t>回収装置のコンテナへの組込みに取り組んでいます。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63116" y="8954843"/>
            <a:ext cx="8851729" cy="2677656"/>
          </a:xfrm>
          <a:prstGeom prst="rect">
            <a:avLst/>
          </a:prstGeom>
          <a:noFill/>
        </p:spPr>
        <p:txBody>
          <a:bodyPr wrap="square" rtlCol="0">
            <a:spAutoFit/>
          </a:bodyPr>
          <a:lstStyle/>
          <a:p>
            <a:r>
              <a:rPr kumimoji="1" lang="en-US" altLang="ja-JP" sz="2800" b="1" dirty="0"/>
              <a:t>【</a:t>
            </a:r>
            <a:r>
              <a:rPr kumimoji="1" lang="ja-JP" altLang="en-US" sz="2800" b="1" dirty="0"/>
              <a:t>特長</a:t>
            </a:r>
            <a:r>
              <a:rPr kumimoji="1" lang="en-US" altLang="ja-JP" sz="2800" b="1" dirty="0"/>
              <a:t>】</a:t>
            </a:r>
          </a:p>
          <a:p>
            <a:r>
              <a:rPr kumimoji="1" lang="ja-JP" altLang="en-US" sz="2800" b="1" dirty="0"/>
              <a:t>　・装置本体、圧力容器、配管、電気制御・ソフト等</a:t>
            </a:r>
            <a:endParaRPr kumimoji="1" lang="en-US" altLang="ja-JP" sz="2800" b="1" dirty="0"/>
          </a:p>
          <a:p>
            <a:r>
              <a:rPr kumimoji="1" lang="ja-JP" altLang="en-US" sz="2800" b="1" dirty="0"/>
              <a:t>　　コンテナ組込みに関わる設計が可能。</a:t>
            </a:r>
            <a:endParaRPr kumimoji="1" lang="en-US" altLang="ja-JP" sz="2800" b="1" dirty="0"/>
          </a:p>
          <a:p>
            <a:r>
              <a:rPr kumimoji="1" lang="ja-JP" altLang="en-US" sz="2800" b="1" dirty="0"/>
              <a:t>　・コンテナと床が分離可能で機器据え付けが容易。</a:t>
            </a:r>
            <a:endParaRPr kumimoji="1" lang="en-US" altLang="ja-JP" sz="2800" b="1" dirty="0"/>
          </a:p>
          <a:p>
            <a:r>
              <a:rPr kumimoji="1" lang="ja-JP" altLang="en-US" sz="2800" b="1" dirty="0"/>
              <a:t>　・コンテナ含め、装置性能調整、品質検査も可能</a:t>
            </a:r>
            <a:endParaRPr kumimoji="1" lang="en-US" altLang="ja-JP" sz="2800" b="1" dirty="0"/>
          </a:p>
          <a:p>
            <a:r>
              <a:rPr kumimoji="1" lang="ja-JP" altLang="en-US" sz="2800" b="1" dirty="0"/>
              <a:t>　　であることから、お客様のご負担を軽減。</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山陽電子工業株式会社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26089"/>
            <a:ext cx="7009004" cy="57526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岡山県岡山市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令和７年７月１８日時点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1815882"/>
          </a:xfrm>
          <a:prstGeom prst="rect">
            <a:avLst/>
          </a:prstGeom>
          <a:noFill/>
        </p:spPr>
        <p:txBody>
          <a:bodyPr wrap="square" rtlCol="0">
            <a:spAutoFit/>
          </a:bodyPr>
          <a:lstStyle/>
          <a:p>
            <a:r>
              <a:rPr kumimoji="1" lang="ja-JP" altLang="en-US" sz="2800" b="1" dirty="0"/>
              <a:t>・</a:t>
            </a:r>
            <a:r>
              <a:rPr kumimoji="1" lang="en-US" altLang="ja-JP" sz="2800" b="1" dirty="0"/>
              <a:t>CO2</a:t>
            </a:r>
            <a:r>
              <a:rPr kumimoji="1" lang="ja-JP" altLang="en-US" sz="2800" b="1" dirty="0"/>
              <a:t>回収装置に限らず、水素、</a:t>
            </a:r>
            <a:endParaRPr kumimoji="1" lang="en-US" altLang="ja-JP" sz="2800" b="1" dirty="0"/>
          </a:p>
          <a:p>
            <a:r>
              <a:rPr kumimoji="1" lang="ja-JP" altLang="en-US" sz="2800" b="1" dirty="0"/>
              <a:t>　メタン生成装置にも応用可能。</a:t>
            </a:r>
            <a:endParaRPr kumimoji="1" lang="en-US" altLang="ja-JP" sz="2800" b="1" dirty="0"/>
          </a:p>
          <a:p>
            <a:r>
              <a:rPr kumimoji="1" lang="ja-JP" altLang="en-US" sz="2800" b="1" dirty="0"/>
              <a:t>・可搬型なので海外輸出も視野に</a:t>
            </a:r>
            <a:endParaRPr kumimoji="1" lang="en-US" altLang="ja-JP" sz="2800" b="1" dirty="0"/>
          </a:p>
          <a:p>
            <a:r>
              <a:rPr kumimoji="1" lang="ja-JP" altLang="en-US" sz="2800" b="1" dirty="0"/>
              <a:t>　入れることが可能。</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12" name="図 11">
            <a:extLst>
              <a:ext uri="{FF2B5EF4-FFF2-40B4-BE49-F238E27FC236}">
                <a16:creationId xmlns:a16="http://schemas.microsoft.com/office/drawing/2014/main" id="{427AC222-D046-7E14-1D23-5C0A88528235}"/>
              </a:ext>
            </a:extLst>
          </p:cNvPr>
          <p:cNvPicPr>
            <a:picLocks noChangeAspect="1"/>
          </p:cNvPicPr>
          <p:nvPr/>
        </p:nvPicPr>
        <p:blipFill>
          <a:blip r:embed="rId3"/>
          <a:stretch>
            <a:fillRect/>
          </a:stretch>
        </p:blipFill>
        <p:spPr>
          <a:xfrm>
            <a:off x="1621017" y="6265164"/>
            <a:ext cx="3285491" cy="2455708"/>
          </a:xfrm>
          <a:prstGeom prst="rect">
            <a:avLst/>
          </a:prstGeom>
        </p:spPr>
      </p:pic>
      <p:pic>
        <p:nvPicPr>
          <p:cNvPr id="3" name="図 2">
            <a:extLst>
              <a:ext uri="{FF2B5EF4-FFF2-40B4-BE49-F238E27FC236}">
                <a16:creationId xmlns:a16="http://schemas.microsoft.com/office/drawing/2014/main" id="{580FBCF0-20F5-1DE7-6409-9BF50B444A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11978" y="6278840"/>
            <a:ext cx="3256042" cy="2442032"/>
          </a:xfrm>
          <a:prstGeom prst="rect">
            <a:avLst/>
          </a:prstGeom>
        </p:spPr>
      </p:pic>
    </p:spTree>
    <p:extLst>
      <p:ext uri="{BB962C8B-B14F-4D97-AF65-F5344CB8AC3E}">
        <p14:creationId xmlns:p14="http://schemas.microsoft.com/office/powerpoint/2010/main" val="3702139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a:t>おおさかカーボンニュートラルビジネスネットワーク会員企業</a:t>
            </a:r>
            <a:endParaRPr kumimoji="1" lang="ja-JP" altLang="en-US" sz="2400" dirty="0"/>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b="1" dirty="0"/>
              <a:t>CO2</a:t>
            </a:r>
          </a:p>
          <a:p>
            <a:pPr algn="ctr"/>
            <a:r>
              <a:rPr kumimoji="1" lang="ja-JP" altLang="en-US" sz="2800" b="1" dirty="0"/>
              <a:t>回収</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ものづくりの</a:t>
            </a:r>
            <a:r>
              <a:rPr kumimoji="1" lang="en-US" altLang="ja-JP" sz="4800" b="1" dirty="0">
                <a:latin typeface="Meiryo UI" panose="020B0604030504040204" pitchFamily="50" charset="-128"/>
                <a:ea typeface="Meiryo UI" panose="020B0604030504040204" pitchFamily="50" charset="-128"/>
              </a:rPr>
              <a:t>GX</a:t>
            </a:r>
            <a:r>
              <a:rPr kumimoji="1" lang="ja-JP" altLang="en-US" sz="4800" b="1" dirty="0">
                <a:latin typeface="Meiryo UI" panose="020B0604030504040204" pitchFamily="50" charset="-128"/>
                <a:ea typeface="Meiryo UI" panose="020B0604030504040204" pitchFamily="50" charset="-128"/>
              </a:rPr>
              <a:t>に貢献する</a:t>
            </a:r>
            <a:r>
              <a:rPr kumimoji="1" lang="en-US" altLang="ja-JP" sz="4800" b="1" dirty="0">
                <a:latin typeface="Meiryo UI" panose="020B0604030504040204" pitchFamily="50" charset="-128"/>
                <a:ea typeface="Meiryo UI" panose="020B0604030504040204" pitchFamily="50" charset="-128"/>
              </a:rPr>
              <a:t>CO2</a:t>
            </a:r>
            <a:r>
              <a:rPr kumimoji="1" lang="ja-JP" altLang="en-US" sz="4800" b="1" dirty="0">
                <a:latin typeface="Meiryo UI" panose="020B0604030504040204" pitchFamily="50" charset="-128"/>
                <a:ea typeface="Meiryo UI" panose="020B0604030504040204" pitchFamily="50" charset="-128"/>
              </a:rPr>
              <a:t>アップサイクル素材「</a:t>
            </a:r>
            <a:r>
              <a:rPr kumimoji="1" lang="en-US" altLang="ja-JP" sz="4800" b="1" dirty="0" err="1">
                <a:latin typeface="Meiryo UI" panose="020B0604030504040204" pitchFamily="50" charset="-128"/>
                <a:ea typeface="Meiryo UI" panose="020B0604030504040204" pitchFamily="50" charset="-128"/>
              </a:rPr>
              <a:t>metacol</a:t>
            </a:r>
            <a:r>
              <a:rPr kumimoji="1" lang="en-US" altLang="ja-JP" sz="4800" b="1" dirty="0">
                <a:latin typeface="Meiryo UI" panose="020B0604030504040204" pitchFamily="50" charset="-128"/>
                <a:ea typeface="Meiryo UI" panose="020B0604030504040204" pitchFamily="50" charset="-128"/>
              </a:rPr>
              <a:t>™</a:t>
            </a:r>
            <a:r>
              <a:rPr kumimoji="1" lang="ja-JP" altLang="en-US" sz="4800" b="1" dirty="0">
                <a:latin typeface="Meiryo UI" panose="020B0604030504040204" pitchFamily="50" charset="-128"/>
                <a:ea typeface="Meiryo UI" panose="020B0604030504040204" pitchFamily="50" charset="-128"/>
              </a:rPr>
              <a:t>」</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938992"/>
          </a:xfrm>
          <a:prstGeom prst="rect">
            <a:avLst/>
          </a:prstGeom>
          <a:noFill/>
        </p:spPr>
        <p:txBody>
          <a:bodyPr wrap="square" rtlCol="0">
            <a:spAutoFit/>
          </a:bodyPr>
          <a:lstStyle/>
          <a:p>
            <a:r>
              <a:rPr kumimoji="1" lang="ja-JP" altLang="en-US" sz="2400" b="1" dirty="0">
                <a:latin typeface="+mn-ea"/>
              </a:rPr>
              <a:t>住友電工は、</a:t>
            </a:r>
            <a:r>
              <a:rPr lang="ja-JP" altLang="en-US" sz="2400" b="1" i="0" dirty="0">
                <a:effectLst/>
                <a:latin typeface="+mn-ea"/>
              </a:rPr>
              <a:t>カーボンニュートラルな未来社会の実現に向け、</a:t>
            </a:r>
            <a:r>
              <a:rPr lang="en-US" altLang="ja-JP" sz="2400" b="1" i="0" dirty="0">
                <a:effectLst/>
                <a:latin typeface="+mn-ea"/>
              </a:rPr>
              <a:t>CO</a:t>
            </a:r>
            <a:r>
              <a:rPr lang="en-US" altLang="ja-JP" sz="2400" b="1" i="0" baseline="-25000" dirty="0">
                <a:effectLst/>
                <a:latin typeface="+mn-ea"/>
              </a:rPr>
              <a:t>2</a:t>
            </a:r>
            <a:r>
              <a:rPr lang="ja-JP" altLang="en-US" sz="2400" b="1" i="0" dirty="0">
                <a:effectLst/>
                <a:latin typeface="+mn-ea"/>
              </a:rPr>
              <a:t>排出削減技術の革新に注力しています。</a:t>
            </a:r>
            <a:r>
              <a:rPr lang="en-US" altLang="ja-JP" sz="2400" b="1" i="0" dirty="0">
                <a:effectLst/>
                <a:latin typeface="+mn-ea"/>
              </a:rPr>
              <a:t>CO</a:t>
            </a:r>
            <a:r>
              <a:rPr lang="en-US" altLang="ja-JP" sz="2400" b="1" i="0" baseline="-25000" dirty="0">
                <a:effectLst/>
                <a:latin typeface="+mn-ea"/>
              </a:rPr>
              <a:t>2</a:t>
            </a:r>
            <a:r>
              <a:rPr lang="ja-JP" altLang="en-US" sz="2400" b="1" i="0" dirty="0">
                <a:effectLst/>
                <a:latin typeface="+mn-ea"/>
              </a:rPr>
              <a:t>の回収・利用によるグリーン・イノベーション（</a:t>
            </a:r>
            <a:r>
              <a:rPr lang="en-US" altLang="ja-JP" sz="2400" b="1" i="0" dirty="0">
                <a:effectLst/>
                <a:latin typeface="+mn-ea"/>
              </a:rPr>
              <a:t>GX</a:t>
            </a:r>
            <a:r>
              <a:rPr lang="ja-JP" altLang="en-US" sz="2400" b="1" i="0" dirty="0">
                <a:effectLst/>
                <a:latin typeface="+mn-ea"/>
              </a:rPr>
              <a:t>）の推進、金属や樹脂といった限りある資源の効率的な利用により、循環型社会を目指します。</a:t>
            </a:r>
            <a:endParaRPr kumimoji="1" lang="en-US" altLang="ja-JP" sz="2400" b="1" dirty="0">
              <a:solidFill>
                <a:srgbClr val="333333"/>
              </a:solidFill>
              <a:latin typeface="+mn-ea"/>
            </a:endParaRPr>
          </a:p>
          <a:p>
            <a:endParaRPr kumimoji="1" lang="en-US" altLang="ja-JP" sz="2400" b="1" dirty="0">
              <a:latin typeface="+mn-ea"/>
            </a:endParaRP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63117" y="8954843"/>
            <a:ext cx="4946232" cy="3108543"/>
          </a:xfrm>
          <a:prstGeom prst="rect">
            <a:avLst/>
          </a:prstGeom>
          <a:noFill/>
        </p:spPr>
        <p:txBody>
          <a:bodyPr wrap="square" rtlCol="0">
            <a:spAutoFit/>
          </a:bodyPr>
          <a:lstStyle/>
          <a:p>
            <a:r>
              <a:rPr kumimoji="1" lang="ja-JP" altLang="en-US" sz="2800" b="1" dirty="0"/>
              <a:t>金属を新たに原材料にすることで、その約</a:t>
            </a:r>
            <a:r>
              <a:rPr kumimoji="1" lang="en-US" altLang="ja-JP" sz="2800" b="1" dirty="0"/>
              <a:t>4</a:t>
            </a:r>
            <a:r>
              <a:rPr kumimoji="1" lang="ja-JP" altLang="en-US" sz="2800" b="1" dirty="0"/>
              <a:t>割が</a:t>
            </a:r>
            <a:r>
              <a:rPr kumimoji="1" lang="en-US" altLang="ja-JP" sz="2800" b="1" dirty="0"/>
              <a:t>CO2</a:t>
            </a:r>
            <a:r>
              <a:rPr kumimoji="1" lang="ja-JP" altLang="en-US" sz="2800" b="1" dirty="0"/>
              <a:t>でできた機能性素材の量産プロセスを世界で初めて開発。</a:t>
            </a:r>
            <a:r>
              <a:rPr kumimoji="1" lang="en-US" altLang="ja-JP" sz="2800" b="1" dirty="0"/>
              <a:t>CO2</a:t>
            </a:r>
            <a:r>
              <a:rPr kumimoji="1" lang="ja-JP" altLang="en-US" sz="2800" b="1" dirty="0"/>
              <a:t>の高付加価値用途の不足問題を解決し、</a:t>
            </a:r>
            <a:r>
              <a:rPr kumimoji="1" lang="en-US" altLang="ja-JP" sz="2800" b="1" dirty="0"/>
              <a:t>CO2</a:t>
            </a:r>
            <a:r>
              <a:rPr kumimoji="1" lang="ja-JP" altLang="en-US" sz="2800" b="1" dirty="0"/>
              <a:t>を活用しながら発展する社会を目指します。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住友電気工業株式会社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26089"/>
            <a:ext cx="7009004" cy="57526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a:t>
            </a:r>
            <a:r>
              <a:rPr kumimoji="1" lang="ja-JP" altLang="en-US" sz="2000"/>
              <a:t>８年８月１９日</a:t>
            </a:r>
            <a:r>
              <a:rPr kumimoji="1" lang="ja-JP" altLang="en-US" sz="2000" dirty="0"/>
              <a:t>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1815882"/>
          </a:xfrm>
          <a:prstGeom prst="rect">
            <a:avLst/>
          </a:prstGeom>
          <a:noFill/>
        </p:spPr>
        <p:txBody>
          <a:bodyPr wrap="square" rtlCol="0">
            <a:spAutoFit/>
          </a:bodyPr>
          <a:lstStyle/>
          <a:p>
            <a:r>
              <a:rPr kumimoji="1" lang="ja-JP" altLang="en-US" sz="2800" b="1" dirty="0"/>
              <a:t>・事業者向け産業素材（環境配慮機能性添加剤、充填剤等）</a:t>
            </a:r>
            <a:endParaRPr kumimoji="1" lang="en-US" altLang="ja-JP" sz="2800" b="1" dirty="0"/>
          </a:p>
          <a:p>
            <a:r>
              <a:rPr kumimoji="1" lang="ja-JP" altLang="en-US" sz="2800" b="1" dirty="0"/>
              <a:t>・一般向け生活用品等（環境配慮ノベルティグッズや教材等）</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11" name="テキスト ボックス 10">
            <a:extLst>
              <a:ext uri="{FF2B5EF4-FFF2-40B4-BE49-F238E27FC236}">
                <a16:creationId xmlns:a16="http://schemas.microsoft.com/office/drawing/2014/main" id="{8EEC8ABE-656F-43FD-B0D4-4BA45372F870}"/>
              </a:ext>
            </a:extLst>
          </p:cNvPr>
          <p:cNvSpPr txBox="1"/>
          <p:nvPr/>
        </p:nvSpPr>
        <p:spPr>
          <a:xfrm>
            <a:off x="5515792" y="8126671"/>
            <a:ext cx="2821080" cy="369332"/>
          </a:xfrm>
          <a:prstGeom prst="rect">
            <a:avLst/>
          </a:prstGeom>
          <a:noFill/>
        </p:spPr>
        <p:txBody>
          <a:bodyPr wrap="square" rtlCol="0">
            <a:spAutoFit/>
          </a:bodyPr>
          <a:lstStyle/>
          <a:p>
            <a:r>
              <a:rPr kumimoji="1" lang="ja-JP" altLang="en-US" dirty="0"/>
              <a:t>製造フロー</a:t>
            </a:r>
          </a:p>
        </p:txBody>
      </p:sp>
      <p:sp>
        <p:nvSpPr>
          <p:cNvPr id="52" name="テキスト ボックス 51">
            <a:extLst>
              <a:ext uri="{FF2B5EF4-FFF2-40B4-BE49-F238E27FC236}">
                <a16:creationId xmlns:a16="http://schemas.microsoft.com/office/drawing/2014/main" id="{BF6EBB16-872C-4AF3-8A02-F40EAD622307}"/>
              </a:ext>
            </a:extLst>
          </p:cNvPr>
          <p:cNvSpPr txBox="1"/>
          <p:nvPr/>
        </p:nvSpPr>
        <p:spPr>
          <a:xfrm>
            <a:off x="7023310" y="9109579"/>
            <a:ext cx="3199681" cy="258532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dirty="0">
                <a:solidFill>
                  <a:schemeClr val="tx1"/>
                </a:solidFill>
              </a:rPr>
              <a:t>カーボンニュートラルへの</a:t>
            </a:r>
            <a:endParaRPr kumimoji="1" lang="en-US" altLang="ja-JP" dirty="0">
              <a:solidFill>
                <a:schemeClr val="tx1"/>
              </a:solidFill>
            </a:endParaRPr>
          </a:p>
          <a:p>
            <a:r>
              <a:rPr kumimoji="1" lang="ja-JP" altLang="en-US" dirty="0">
                <a:solidFill>
                  <a:schemeClr val="tx1"/>
                </a:solidFill>
              </a:rPr>
              <a:t>貢献効果　</a:t>
            </a:r>
            <a:r>
              <a:rPr kumimoji="1" lang="en-US" altLang="ja-JP" dirty="0">
                <a:solidFill>
                  <a:schemeClr val="tx1"/>
                </a:solidFill>
              </a:rPr>
              <a:t>CO2</a:t>
            </a:r>
            <a:r>
              <a:rPr kumimoji="1" lang="ja-JP" altLang="en-US" dirty="0">
                <a:solidFill>
                  <a:schemeClr val="tx1"/>
                </a:solidFill>
              </a:rPr>
              <a:t>削減量</a:t>
            </a:r>
            <a:endParaRPr kumimoji="1" lang="en-US" altLang="ja-JP" dirty="0">
              <a:solidFill>
                <a:schemeClr val="tx1"/>
              </a:solidFill>
            </a:endParaRPr>
          </a:p>
          <a:p>
            <a:r>
              <a:rPr kumimoji="1" lang="en-US" altLang="ja-JP" dirty="0">
                <a:solidFill>
                  <a:schemeClr val="tx1"/>
                </a:solidFill>
              </a:rPr>
              <a:t>【</a:t>
            </a:r>
            <a:r>
              <a:rPr kumimoji="1" lang="ja-JP" altLang="en-US" dirty="0">
                <a:solidFill>
                  <a:schemeClr val="tx1"/>
                </a:solidFill>
              </a:rPr>
              <a:t>代替効果</a:t>
            </a:r>
            <a:r>
              <a:rPr kumimoji="1" lang="en-US" altLang="ja-JP" dirty="0">
                <a:solidFill>
                  <a:schemeClr val="tx1"/>
                </a:solidFill>
              </a:rPr>
              <a:t>】</a:t>
            </a:r>
          </a:p>
          <a:p>
            <a:r>
              <a:rPr kumimoji="1" lang="ja-JP" altLang="en-US" dirty="0">
                <a:solidFill>
                  <a:schemeClr val="tx1"/>
                </a:solidFill>
              </a:rPr>
              <a:t>樹脂を同素材に置き換えることで排出原単位は</a:t>
            </a:r>
            <a:r>
              <a:rPr kumimoji="1" lang="en-US" altLang="ja-JP" dirty="0">
                <a:solidFill>
                  <a:schemeClr val="tx1"/>
                </a:solidFill>
              </a:rPr>
              <a:t>1/5</a:t>
            </a:r>
            <a:r>
              <a:rPr kumimoji="1" lang="ja-JP" altLang="en-US" dirty="0">
                <a:solidFill>
                  <a:schemeClr val="tx1"/>
                </a:solidFill>
              </a:rPr>
              <a:t>になる。</a:t>
            </a:r>
            <a:r>
              <a:rPr kumimoji="1" lang="en-US" altLang="ja-JP" dirty="0">
                <a:solidFill>
                  <a:schemeClr val="tx1"/>
                </a:solidFill>
              </a:rPr>
              <a:t>【</a:t>
            </a:r>
            <a:r>
              <a:rPr kumimoji="1" lang="ja-JP" altLang="en-US" dirty="0">
                <a:solidFill>
                  <a:schemeClr val="tx1"/>
                </a:solidFill>
              </a:rPr>
              <a:t>貯蔵効果</a:t>
            </a:r>
            <a:r>
              <a:rPr kumimoji="1" lang="en-US" altLang="ja-JP" dirty="0">
                <a:solidFill>
                  <a:schemeClr val="tx1"/>
                </a:solidFill>
              </a:rPr>
              <a:t>】</a:t>
            </a:r>
          </a:p>
          <a:p>
            <a:r>
              <a:rPr kumimoji="1" lang="ja-JP" altLang="en-US" dirty="0">
                <a:solidFill>
                  <a:schemeClr val="tx1"/>
                </a:solidFill>
              </a:rPr>
              <a:t>建材や路盤材等に用いることで同素材の使用量の約</a:t>
            </a:r>
            <a:r>
              <a:rPr kumimoji="1" lang="en-US" altLang="ja-JP" dirty="0">
                <a:solidFill>
                  <a:schemeClr val="tx1"/>
                </a:solidFill>
              </a:rPr>
              <a:t>4</a:t>
            </a:r>
            <a:r>
              <a:rPr kumimoji="1" lang="ja-JP" altLang="en-US" dirty="0">
                <a:solidFill>
                  <a:schemeClr val="tx1"/>
                </a:solidFill>
              </a:rPr>
              <a:t>割の</a:t>
            </a:r>
            <a:r>
              <a:rPr kumimoji="1" lang="en-US" altLang="ja-JP" dirty="0">
                <a:solidFill>
                  <a:schemeClr val="tx1"/>
                </a:solidFill>
              </a:rPr>
              <a:t>CO2</a:t>
            </a:r>
            <a:r>
              <a:rPr kumimoji="1" lang="ja-JP" altLang="en-US" dirty="0">
                <a:solidFill>
                  <a:schemeClr val="tx1"/>
                </a:solidFill>
              </a:rPr>
              <a:t>を大気から隔離できる。</a:t>
            </a:r>
          </a:p>
        </p:txBody>
      </p:sp>
      <p:pic>
        <p:nvPicPr>
          <p:cNvPr id="12" name="図 11">
            <a:extLst>
              <a:ext uri="{FF2B5EF4-FFF2-40B4-BE49-F238E27FC236}">
                <a16:creationId xmlns:a16="http://schemas.microsoft.com/office/drawing/2014/main" id="{4D6FB14C-4789-4069-AF66-A56E28965B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8609" y="6233603"/>
            <a:ext cx="3267011" cy="2496371"/>
          </a:xfrm>
          <a:prstGeom prst="rect">
            <a:avLst/>
          </a:prstGeom>
        </p:spPr>
      </p:pic>
      <p:pic>
        <p:nvPicPr>
          <p:cNvPr id="15" name="図 14">
            <a:extLst>
              <a:ext uri="{FF2B5EF4-FFF2-40B4-BE49-F238E27FC236}">
                <a16:creationId xmlns:a16="http://schemas.microsoft.com/office/drawing/2014/main" id="{BEA1950B-3744-4987-8737-327632F5DAA0}"/>
              </a:ext>
            </a:extLst>
          </p:cNvPr>
          <p:cNvPicPr>
            <a:picLocks noChangeAspect="1"/>
          </p:cNvPicPr>
          <p:nvPr/>
        </p:nvPicPr>
        <p:blipFill>
          <a:blip r:embed="rId4"/>
          <a:stretch>
            <a:fillRect/>
          </a:stretch>
        </p:blipFill>
        <p:spPr>
          <a:xfrm>
            <a:off x="4920479" y="6431145"/>
            <a:ext cx="5610526" cy="2024212"/>
          </a:xfrm>
          <a:prstGeom prst="rect">
            <a:avLst/>
          </a:prstGeom>
        </p:spPr>
      </p:pic>
      <p:pic>
        <p:nvPicPr>
          <p:cNvPr id="3" name="図 2">
            <a:extLst>
              <a:ext uri="{FF2B5EF4-FFF2-40B4-BE49-F238E27FC236}">
                <a16:creationId xmlns:a16="http://schemas.microsoft.com/office/drawing/2014/main" id="{9381B519-4765-4BBA-B5FB-BBC238AC34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16487" y="6783944"/>
            <a:ext cx="840196" cy="1593312"/>
          </a:xfrm>
          <a:prstGeom prst="rect">
            <a:avLst/>
          </a:prstGeom>
        </p:spPr>
      </p:pic>
    </p:spTree>
    <p:extLst>
      <p:ext uri="{BB962C8B-B14F-4D97-AF65-F5344CB8AC3E}">
        <p14:creationId xmlns:p14="http://schemas.microsoft.com/office/powerpoint/2010/main" val="36126033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b="1" dirty="0"/>
              <a:t>CO2</a:t>
            </a:r>
          </a:p>
          <a:p>
            <a:pPr algn="ctr"/>
            <a:r>
              <a:rPr kumimoji="1" lang="ja-JP" altLang="en-US" sz="2800" b="1" dirty="0"/>
              <a:t>回収</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省エネルギー型</a:t>
            </a:r>
            <a:r>
              <a:rPr kumimoji="1" lang="en-US" altLang="ja-JP" sz="4800" b="1" dirty="0">
                <a:latin typeface="Meiryo UI" panose="020B0604030504040204" pitchFamily="50" charset="-128"/>
                <a:ea typeface="Meiryo UI" panose="020B0604030504040204" pitchFamily="50" charset="-128"/>
              </a:rPr>
              <a:t>CO</a:t>
            </a:r>
            <a:r>
              <a:rPr kumimoji="1" lang="en-US" altLang="ja-JP" sz="4800" b="1" baseline="-25000" dirty="0">
                <a:latin typeface="Meiryo UI" panose="020B0604030504040204" pitchFamily="50" charset="-128"/>
                <a:ea typeface="Meiryo UI" panose="020B0604030504040204" pitchFamily="50" charset="-128"/>
              </a:rPr>
              <a:t>2</a:t>
            </a:r>
            <a:r>
              <a:rPr kumimoji="1" lang="ja-JP" altLang="en-US" sz="4800" b="1" dirty="0">
                <a:latin typeface="Meiryo UI" panose="020B0604030504040204" pitchFamily="50" charset="-128"/>
                <a:ea typeface="Meiryo UI" panose="020B0604030504040204" pitchFamily="50" charset="-128"/>
              </a:rPr>
              <a:t>分離回収</a:t>
            </a:r>
            <a:br>
              <a:rPr kumimoji="1" lang="en-US" altLang="ja-JP" sz="4800" b="1" dirty="0">
                <a:latin typeface="Meiryo UI" panose="020B0604030504040204" pitchFamily="50" charset="-128"/>
                <a:ea typeface="Meiryo UI" panose="020B0604030504040204" pitchFamily="50" charset="-128"/>
              </a:rPr>
            </a:br>
            <a:r>
              <a:rPr kumimoji="1" lang="ja-JP" altLang="en-US" sz="4800" b="1" dirty="0">
                <a:latin typeface="Meiryo UI" panose="020B0604030504040204" pitchFamily="50" charset="-128"/>
                <a:ea typeface="Meiryo UI" panose="020B0604030504040204" pitchFamily="50" charset="-128"/>
              </a:rPr>
              <a:t>技術開発実証</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569660"/>
          </a:xfrm>
          <a:prstGeom prst="rect">
            <a:avLst/>
          </a:prstGeom>
          <a:noFill/>
        </p:spPr>
        <p:txBody>
          <a:bodyPr wrap="square" rtlCol="0">
            <a:spAutoFit/>
          </a:bodyPr>
          <a:lstStyle/>
          <a:p>
            <a:r>
              <a:rPr kumimoji="1" lang="ja-JP" altLang="en-US" sz="2400" b="1" dirty="0"/>
              <a:t>株式会社タクマは</a:t>
            </a:r>
            <a:r>
              <a:rPr kumimoji="1" lang="en-US" altLang="ja-JP" sz="2400" b="1" dirty="0"/>
              <a:t>1938</a:t>
            </a:r>
            <a:r>
              <a:rPr kumimoji="1" lang="ja-JP" altLang="en-US" sz="2400" b="1" dirty="0"/>
              <a:t>年にボイラを通じて社会へ貢献するという「汽罐報国」の精神を掲げ、創業しました。現在はボイラの技術を源流として、各種環境プラントなど、エネルギーの活用と環境保全の分野を中心とする事業を展開しており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株式会社タクマ</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26089"/>
            <a:ext cx="7009004" cy="57526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兵庫県尼崎市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　</a:t>
            </a:r>
            <a:r>
              <a:rPr kumimoji="1" lang="en-US" altLang="ja-JP" sz="2000" dirty="0"/>
              <a:t>7</a:t>
            </a:r>
            <a:r>
              <a:rPr kumimoji="1" lang="ja-JP" altLang="en-US" sz="2000" dirty="0"/>
              <a:t>月　</a:t>
            </a:r>
            <a:r>
              <a:rPr kumimoji="1" lang="en-US" altLang="ja-JP" sz="2000" dirty="0"/>
              <a:t>18</a:t>
            </a:r>
            <a:r>
              <a:rPr kumimoji="1" lang="ja-JP" altLang="en-US" sz="2000" dirty="0"/>
              <a:t>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2246769"/>
          </a:xfrm>
          <a:prstGeom prst="rect">
            <a:avLst/>
          </a:prstGeom>
          <a:noFill/>
        </p:spPr>
        <p:txBody>
          <a:bodyPr wrap="square" rtlCol="0">
            <a:spAutoFit/>
          </a:bodyPr>
          <a:lstStyle/>
          <a:p>
            <a:r>
              <a:rPr kumimoji="1" lang="ja-JP" altLang="en-US" sz="2800" b="1" dirty="0"/>
              <a:t>一般廃棄物処理施設、バイオマス発電施設などへの社会実装を目指し、コンパクトかつ環境への負荷の小さい</a:t>
            </a:r>
            <a:r>
              <a:rPr kumimoji="1" lang="en-US" altLang="ja-JP" sz="2800" b="1" dirty="0"/>
              <a:t>CO2</a:t>
            </a:r>
            <a:r>
              <a:rPr kumimoji="1" lang="ja-JP" altLang="en-US" sz="2800" b="1" dirty="0"/>
              <a:t>分離回収技術を開発・実証します。</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3" name="正方形/長方形 2"/>
          <p:cNvSpPr/>
          <p:nvPr/>
        </p:nvSpPr>
        <p:spPr>
          <a:xfrm>
            <a:off x="1297252" y="9964416"/>
            <a:ext cx="9364741" cy="2246769"/>
          </a:xfrm>
          <a:prstGeom prst="rect">
            <a:avLst/>
          </a:prstGeom>
        </p:spPr>
        <p:txBody>
          <a:bodyPr wrap="square">
            <a:spAutoFit/>
          </a:bodyPr>
          <a:lstStyle/>
          <a:p>
            <a:r>
              <a:rPr kumimoji="1" lang="en-US" altLang="ja-JP" sz="2800" b="1" dirty="0">
                <a:solidFill>
                  <a:prstClr val="black"/>
                </a:solidFill>
              </a:rPr>
              <a:t>A1</a:t>
            </a:r>
            <a:r>
              <a:rPr kumimoji="1" lang="ja-JP" altLang="en-US" sz="2800" b="1" dirty="0">
                <a:solidFill>
                  <a:prstClr val="black"/>
                </a:solidFill>
              </a:rPr>
              <a:t>：発電に利用しない排ガスの低温</a:t>
            </a:r>
            <a:r>
              <a:rPr kumimoji="1" lang="ja-JP" altLang="en-US" sz="2800" b="1" dirty="0"/>
              <a:t>廃熱</a:t>
            </a:r>
            <a:r>
              <a:rPr kumimoji="1" lang="ja-JP" altLang="en-US" sz="2800" b="1" dirty="0">
                <a:solidFill>
                  <a:prstClr val="black"/>
                </a:solidFill>
              </a:rPr>
              <a:t>を利用   </a:t>
            </a:r>
            <a:br>
              <a:rPr kumimoji="1" lang="en-US" altLang="ja-JP" sz="2800" b="1" dirty="0">
                <a:solidFill>
                  <a:prstClr val="black"/>
                </a:solidFill>
              </a:rPr>
            </a:br>
            <a:r>
              <a:rPr kumimoji="1" lang="en-US" altLang="ja-JP" sz="2800" b="1" dirty="0">
                <a:solidFill>
                  <a:prstClr val="black"/>
                </a:solidFill>
              </a:rPr>
              <a:t>A2</a:t>
            </a:r>
            <a:r>
              <a:rPr kumimoji="1" lang="ja-JP" altLang="en-US" sz="2800" b="1" dirty="0">
                <a:solidFill>
                  <a:prstClr val="black"/>
                </a:solidFill>
              </a:rPr>
              <a:t>：充填塔・還流装置が不要・</a:t>
            </a:r>
            <a:r>
              <a:rPr kumimoji="1" lang="en-US" altLang="ja-JP" sz="2800" b="1" dirty="0">
                <a:solidFill>
                  <a:prstClr val="black"/>
                </a:solidFill>
              </a:rPr>
              <a:t>100℃</a:t>
            </a:r>
            <a:r>
              <a:rPr kumimoji="1" lang="ja-JP" altLang="en-US" sz="2800" b="1" dirty="0">
                <a:solidFill>
                  <a:prstClr val="black"/>
                </a:solidFill>
              </a:rPr>
              <a:t>以下で吸収液を再生</a:t>
            </a:r>
          </a:p>
          <a:p>
            <a:pPr lvl="0"/>
            <a:r>
              <a:rPr kumimoji="1" lang="en-US" altLang="ja-JP" sz="2800" b="1" dirty="0">
                <a:solidFill>
                  <a:prstClr val="black"/>
                </a:solidFill>
              </a:rPr>
              <a:t>A3</a:t>
            </a:r>
            <a:r>
              <a:rPr kumimoji="1" lang="ja-JP" altLang="en-US" sz="2800" b="1" dirty="0">
                <a:solidFill>
                  <a:prstClr val="black"/>
                </a:solidFill>
              </a:rPr>
              <a:t>：低揮発性の吸収液使用による低アミンエミッション</a:t>
            </a:r>
            <a:endParaRPr kumimoji="1" lang="en-US" altLang="ja-JP" sz="2800" b="1" dirty="0">
              <a:solidFill>
                <a:prstClr val="black"/>
              </a:solidFill>
            </a:endParaRPr>
          </a:p>
          <a:p>
            <a:pPr lvl="0"/>
            <a:r>
              <a:rPr kumimoji="1" lang="ja-JP" altLang="en-US" sz="2800" b="1" dirty="0">
                <a:solidFill>
                  <a:prstClr val="black"/>
                </a:solidFill>
              </a:rPr>
              <a:t>「令和</a:t>
            </a:r>
            <a:r>
              <a:rPr kumimoji="1" lang="en-US" altLang="ja-JP" sz="2800" b="1" dirty="0">
                <a:solidFill>
                  <a:prstClr val="black"/>
                </a:solidFill>
              </a:rPr>
              <a:t>7</a:t>
            </a:r>
            <a:r>
              <a:rPr kumimoji="1" lang="ja-JP" altLang="en-US" sz="2800" b="1" dirty="0">
                <a:solidFill>
                  <a:prstClr val="black"/>
                </a:solidFill>
              </a:rPr>
              <a:t>年度地域共創・セクター横断型カーボンニュートラル技術開発・実証事業」にて実証予定</a:t>
            </a:r>
            <a:endParaRPr lang="ja-JP" altLang="en-US" dirty="0"/>
          </a:p>
        </p:txBody>
      </p:sp>
      <p:sp>
        <p:nvSpPr>
          <p:cNvPr id="33" name="正方形/長方形 32"/>
          <p:cNvSpPr/>
          <p:nvPr/>
        </p:nvSpPr>
        <p:spPr>
          <a:xfrm flipV="1">
            <a:off x="1271219" y="6020941"/>
            <a:ext cx="9269943" cy="3942176"/>
          </a:xfrm>
          <a:prstGeom prst="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7" name="グループ化 16"/>
          <p:cNvGrpSpPr/>
          <p:nvPr/>
        </p:nvGrpSpPr>
        <p:grpSpPr>
          <a:xfrm>
            <a:off x="6299223" y="8058974"/>
            <a:ext cx="3969834" cy="1732957"/>
            <a:chOff x="6423103" y="8413532"/>
            <a:chExt cx="3969834" cy="1732957"/>
          </a:xfrm>
        </p:grpSpPr>
        <p:sp>
          <p:nvSpPr>
            <p:cNvPr id="16" name="正方形/長方形 15"/>
            <p:cNvSpPr/>
            <p:nvPr/>
          </p:nvSpPr>
          <p:spPr>
            <a:xfrm>
              <a:off x="6423103" y="8413532"/>
              <a:ext cx="3969834" cy="1732957"/>
            </a:xfrm>
            <a:prstGeom prst="rect">
              <a:avLst/>
            </a:prstGeom>
            <a:solidFill>
              <a:schemeClr val="bg1"/>
            </a:solidFill>
            <a:ln>
              <a:solidFill>
                <a:srgbClr val="92D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正方形/長方形 62"/>
            <p:cNvSpPr/>
            <p:nvPr/>
          </p:nvSpPr>
          <p:spPr>
            <a:xfrm>
              <a:off x="6589894" y="8646983"/>
              <a:ext cx="3786317" cy="1384995"/>
            </a:xfrm>
            <a:prstGeom prst="rect">
              <a:avLst/>
            </a:prstGeom>
          </p:spPr>
          <p:txBody>
            <a:bodyPr wrap="square">
              <a:spAutoFit/>
            </a:bodyPr>
            <a:lstStyle/>
            <a:p>
              <a:r>
                <a:rPr kumimoji="1" lang="ja-JP" altLang="en-US" sz="2800" b="1" dirty="0">
                  <a:solidFill>
                    <a:prstClr val="black"/>
                  </a:solidFill>
                </a:rPr>
                <a:t>非水系アミン吸収液の</a:t>
              </a:r>
              <a:br>
                <a:rPr kumimoji="1" lang="en-US" altLang="ja-JP" sz="2800" b="1" dirty="0">
                  <a:solidFill>
                    <a:prstClr val="black"/>
                  </a:solidFill>
                </a:rPr>
              </a:br>
              <a:r>
                <a:rPr kumimoji="1" lang="ja-JP" altLang="en-US" sz="2800" b="1" dirty="0">
                  <a:solidFill>
                    <a:prstClr val="black"/>
                  </a:solidFill>
                </a:rPr>
                <a:t>特性を生かした</a:t>
              </a:r>
              <a:br>
                <a:rPr kumimoji="1" lang="en-US" altLang="ja-JP" sz="2800" b="1" dirty="0">
                  <a:solidFill>
                    <a:prstClr val="black"/>
                  </a:solidFill>
                </a:rPr>
              </a:br>
              <a:r>
                <a:rPr kumimoji="1" lang="ja-JP" altLang="en-US" sz="2800" b="1" dirty="0">
                  <a:solidFill>
                    <a:prstClr val="black"/>
                  </a:solidFill>
                </a:rPr>
                <a:t>化学吸収法プロセス</a:t>
              </a:r>
              <a:endParaRPr lang="ja-JP" altLang="en-US" dirty="0"/>
            </a:p>
          </p:txBody>
        </p:sp>
      </p:grpSp>
      <p:grpSp>
        <p:nvGrpSpPr>
          <p:cNvPr id="21" name="グループ化 20"/>
          <p:cNvGrpSpPr/>
          <p:nvPr/>
        </p:nvGrpSpPr>
        <p:grpSpPr>
          <a:xfrm>
            <a:off x="1327072" y="6050534"/>
            <a:ext cx="6669520" cy="4021328"/>
            <a:chOff x="1327072" y="6050534"/>
            <a:chExt cx="6669520" cy="4021328"/>
          </a:xfrm>
        </p:grpSpPr>
        <p:pic>
          <p:nvPicPr>
            <p:cNvPr id="12" name="図 11"/>
            <p:cNvPicPr>
              <a:picLocks noChangeAspect="1"/>
            </p:cNvPicPr>
            <p:nvPr/>
          </p:nvPicPr>
          <p:blipFill>
            <a:blip r:embed="rId3"/>
            <a:stretch>
              <a:fillRect/>
            </a:stretch>
          </p:blipFill>
          <p:spPr>
            <a:xfrm>
              <a:off x="1327072" y="6050534"/>
              <a:ext cx="6669520" cy="4021328"/>
            </a:xfrm>
            <a:prstGeom prst="rect">
              <a:avLst/>
            </a:prstGeom>
          </p:spPr>
        </p:pic>
        <p:sp>
          <p:nvSpPr>
            <p:cNvPr id="19" name="正方形/長方形 18"/>
            <p:cNvSpPr/>
            <p:nvPr/>
          </p:nvSpPr>
          <p:spPr>
            <a:xfrm>
              <a:off x="4026758" y="7810169"/>
              <a:ext cx="131774" cy="1138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右矢印 17"/>
            <p:cNvSpPr/>
            <p:nvPr/>
          </p:nvSpPr>
          <p:spPr>
            <a:xfrm rot="16200000">
              <a:off x="3998360" y="7825144"/>
              <a:ext cx="152966" cy="121852"/>
            </a:xfrm>
            <a:prstGeom prst="rightArrow">
              <a:avLst>
                <a:gd name="adj1" fmla="val 50000"/>
                <a:gd name="adj2" fmla="val 87521"/>
              </a:avLst>
            </a:prstGeom>
            <a:solidFill>
              <a:srgbClr val="B7B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99806626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2954</Words>
  <Application>Microsoft Office PowerPoint</Application>
  <PresentationFormat>ユーザー設定</PresentationFormat>
  <Paragraphs>360</Paragraphs>
  <Slides>11</Slides>
  <Notes>1</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11</vt:i4>
      </vt:variant>
    </vt:vector>
  </HeadingPairs>
  <TitlesOfParts>
    <vt:vector size="20" baseType="lpstr">
      <vt:lpstr>Meiryo UI</vt:lpstr>
      <vt:lpstr>游ゴシック</vt:lpstr>
      <vt:lpstr>游明朝</vt:lpstr>
      <vt:lpstr>Arial</vt:lpstr>
      <vt:lpstr>Calibri</vt:lpstr>
      <vt:lpstr>Calibri Light</vt:lpstr>
      <vt:lpstr>Montserrat</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2025-06-26T09:12:10Z</dcterms:created>
  <dcterms:modified xsi:type="dcterms:W3CDTF">2026-08-19T06:23:13Z</dcterms:modified>
</cp:coreProperties>
</file>