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91" r:id="rId2"/>
    <p:sldId id="269" r:id="rId3"/>
    <p:sldId id="270" r:id="rId4"/>
    <p:sldId id="298" r:id="rId5"/>
    <p:sldId id="271" r:id="rId6"/>
    <p:sldId id="296" r:id="rId7"/>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7" d="100"/>
          <a:sy n="37" d="100"/>
        </p:scale>
        <p:origin x="2036"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latin typeface="+mn-ea"/>
              </a:rPr>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mn-ea"/>
              </a:rPr>
              <a:t>CO2</a:t>
            </a:r>
          </a:p>
          <a:p>
            <a:pPr algn="ctr"/>
            <a:r>
              <a:rPr kumimoji="1" lang="ja-JP" altLang="en-US" sz="2800" b="1" dirty="0">
                <a:latin typeface="+mn-ea"/>
              </a:rPr>
              <a:t>回収</a:t>
            </a:r>
            <a:endParaRPr kumimoji="1" lang="en-US" altLang="ja-JP" sz="2800" b="1" dirty="0">
              <a:latin typeface="+mn-ea"/>
            </a:endParaRP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384919" cy="1569660"/>
          </a:xfrm>
          <a:prstGeom prst="rect">
            <a:avLst/>
          </a:prstGeom>
          <a:noFill/>
        </p:spPr>
        <p:txBody>
          <a:bodyPr wrap="square" rtlCol="0">
            <a:spAutoFit/>
          </a:bodyPr>
          <a:lstStyle/>
          <a:p>
            <a:pPr lvl="1" algn="ctr"/>
            <a:r>
              <a:rPr kumimoji="1" lang="en-US" altLang="ja-JP" sz="4800" b="1" dirty="0">
                <a:latin typeface="+mn-ea"/>
              </a:rPr>
              <a:t>CO</a:t>
            </a:r>
            <a:r>
              <a:rPr kumimoji="1" lang="en-US" altLang="ja-JP" sz="4800" b="1" baseline="-25000" dirty="0">
                <a:latin typeface="+mn-ea"/>
              </a:rPr>
              <a:t>2</a:t>
            </a:r>
            <a:r>
              <a:rPr kumimoji="1" lang="ja-JP" altLang="en-US" sz="4800" b="1" dirty="0">
                <a:latin typeface="+mn-ea"/>
              </a:rPr>
              <a:t>を食べる自販機と</a:t>
            </a:r>
          </a:p>
          <a:p>
            <a:pPr lvl="1" algn="ctr"/>
            <a:r>
              <a:rPr kumimoji="1" lang="ja-JP" altLang="en-US" sz="4800" b="1" dirty="0">
                <a:latin typeface="+mn-ea"/>
              </a:rPr>
              <a:t>カーボンリサイクル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会社</a:t>
            </a:r>
            <a:endParaRPr kumimoji="1" lang="en-US" altLang="ja-JP" sz="2400" b="1" dirty="0">
              <a:latin typeface="+mn-ea"/>
            </a:endParaRPr>
          </a:p>
          <a:p>
            <a:pPr algn="ctr"/>
            <a:r>
              <a:rPr kumimoji="1" lang="ja-JP" altLang="en-US" sz="2400" b="1" dirty="0">
                <a:latin typeface="+mn-ea"/>
              </a:rPr>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1" y="4100996"/>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27073" y="4263637"/>
            <a:ext cx="9269941" cy="1569660"/>
          </a:xfrm>
          <a:prstGeom prst="rect">
            <a:avLst/>
          </a:prstGeom>
          <a:noFill/>
        </p:spPr>
        <p:txBody>
          <a:bodyPr wrap="square" rtlCol="0">
            <a:spAutoFit/>
          </a:bodyPr>
          <a:lstStyle/>
          <a:p>
            <a:r>
              <a:rPr kumimoji="1" lang="ja-JP" altLang="en-US" sz="2400" b="1" dirty="0">
                <a:latin typeface="+mn-ea"/>
              </a:rPr>
              <a:t>アサヒ飲料株式会社は、将来世代にワクワクと笑顔をつなげていくための活動「</a:t>
            </a:r>
            <a:r>
              <a:rPr kumimoji="1" lang="en-US" altLang="ja-JP" sz="2400" b="1" dirty="0">
                <a:latin typeface="+mn-ea"/>
              </a:rPr>
              <a:t>100 YEARS GIFT</a:t>
            </a:r>
            <a:r>
              <a:rPr kumimoji="1" lang="ja-JP" altLang="en-US" sz="2400" b="1" dirty="0">
                <a:latin typeface="+mn-ea"/>
              </a:rPr>
              <a:t>（</a:t>
            </a:r>
            <a:r>
              <a:rPr kumimoji="1" lang="en-US" altLang="ja-JP" sz="2400" b="1" dirty="0">
                <a:latin typeface="+mn-ea"/>
              </a:rPr>
              <a:t>100</a:t>
            </a:r>
            <a:r>
              <a:rPr kumimoji="1" lang="ja-JP" altLang="en-US" sz="2400" b="1" dirty="0">
                <a:latin typeface="+mn-ea"/>
              </a:rPr>
              <a:t>年ギフト）」を行っています。その一環として、庫内に</a:t>
            </a:r>
            <a:r>
              <a:rPr kumimoji="1" lang="en-US" altLang="ja-JP" sz="2400" b="1" dirty="0">
                <a:latin typeface="+mn-ea"/>
              </a:rPr>
              <a:t>CO</a:t>
            </a:r>
            <a:r>
              <a:rPr kumimoji="1" lang="en-US" altLang="ja-JP" sz="2400" b="1" baseline="-25000" dirty="0">
                <a:latin typeface="+mn-ea"/>
              </a:rPr>
              <a:t>2</a:t>
            </a:r>
            <a:r>
              <a:rPr kumimoji="1" lang="ja-JP" altLang="en-US" sz="2400" b="1" dirty="0">
                <a:latin typeface="+mn-ea"/>
              </a:rPr>
              <a:t>吸収材を搭載し、稼働に合わせて大気中の</a:t>
            </a:r>
            <a:r>
              <a:rPr kumimoji="1" lang="en-US" altLang="ja-JP" sz="2400" b="1" dirty="0">
                <a:latin typeface="+mn-ea"/>
              </a:rPr>
              <a:t>CO</a:t>
            </a:r>
            <a:r>
              <a:rPr kumimoji="1" lang="en-US" altLang="ja-JP" sz="2400" b="1" baseline="-25000" dirty="0">
                <a:latin typeface="+mn-ea"/>
              </a:rPr>
              <a:t>2</a:t>
            </a:r>
            <a:r>
              <a:rPr kumimoji="1" lang="ja-JP" altLang="en-US" sz="2400" b="1" dirty="0">
                <a:latin typeface="+mn-ea"/>
              </a:rPr>
              <a:t>を吸収する国内初の自動販売機を開発しました。</a:t>
            </a:r>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300" y="6067332"/>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技術</a:t>
            </a:r>
            <a:endParaRPr kumimoji="1" lang="en-US" altLang="ja-JP" sz="2400" b="1" dirty="0">
              <a:latin typeface="+mn-ea"/>
            </a:endParaRPr>
          </a:p>
          <a:p>
            <a:pPr algn="ctr"/>
            <a:r>
              <a:rPr kumimoji="1" lang="ja-JP" altLang="en-US" sz="2400" b="1" dirty="0">
                <a:latin typeface="+mn-ea"/>
              </a:rPr>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1" y="6041732"/>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45361" y="9026721"/>
            <a:ext cx="9203932" cy="3108543"/>
          </a:xfrm>
          <a:prstGeom prst="rect">
            <a:avLst/>
          </a:prstGeom>
          <a:noFill/>
        </p:spPr>
        <p:txBody>
          <a:bodyPr wrap="square" rtlCol="0">
            <a:spAutoFit/>
          </a:bodyPr>
          <a:lstStyle/>
          <a:p>
            <a:r>
              <a:rPr kumimoji="1" lang="ja-JP" altLang="en-US" sz="2800" b="1" dirty="0">
                <a:latin typeface="+mn-ea"/>
              </a:rPr>
              <a:t>　</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吸収材は協力会社で製品製造時に発生する副産物を活用しており、自動販売機に搭載することで稼働電力由来の</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排出量の最大</a:t>
            </a:r>
            <a:r>
              <a:rPr kumimoji="1" lang="en-US" altLang="ja-JP" sz="2800" b="1" dirty="0">
                <a:latin typeface="+mn-ea"/>
              </a:rPr>
              <a:t>20</a:t>
            </a:r>
            <a:r>
              <a:rPr kumimoji="1" lang="ja-JP" altLang="en-US" sz="2800" b="1" dirty="0">
                <a:latin typeface="+mn-ea"/>
              </a:rPr>
              <a:t>％を吸収します</a:t>
            </a:r>
            <a:r>
              <a:rPr kumimoji="1" lang="en-US" altLang="ja-JP" sz="2800" b="1" dirty="0">
                <a:latin typeface="+mn-ea"/>
              </a:rPr>
              <a:t>(</a:t>
            </a:r>
            <a:r>
              <a:rPr kumimoji="1" lang="ja-JP" altLang="en-US" sz="2800" b="1" dirty="0">
                <a:latin typeface="+mn-ea"/>
              </a:rPr>
              <a:t>林齢</a:t>
            </a:r>
            <a:r>
              <a:rPr kumimoji="1" lang="en-US" altLang="ja-JP" sz="2800" b="1" dirty="0">
                <a:latin typeface="+mn-ea"/>
              </a:rPr>
              <a:t>56-60</a:t>
            </a:r>
            <a:r>
              <a:rPr kumimoji="1" lang="ja-JP" altLang="en-US" sz="2800" b="1" dirty="0">
                <a:latin typeface="+mn-ea"/>
              </a:rPr>
              <a:t>年のスギの木約</a:t>
            </a:r>
            <a:r>
              <a:rPr kumimoji="1" lang="en-US" altLang="ja-JP" sz="2800" b="1" dirty="0">
                <a:latin typeface="+mn-ea"/>
              </a:rPr>
              <a:t>20</a:t>
            </a:r>
            <a:r>
              <a:rPr kumimoji="1" lang="ja-JP" altLang="en-US" sz="2800" b="1" dirty="0">
                <a:latin typeface="+mn-ea"/>
              </a:rPr>
              <a:t>本分に相当</a:t>
            </a:r>
            <a:r>
              <a:rPr kumimoji="1" lang="en-US" altLang="ja-JP" sz="2800" b="1" dirty="0">
                <a:latin typeface="+mn-ea"/>
              </a:rPr>
              <a:t>)</a:t>
            </a:r>
            <a:r>
              <a:rPr kumimoji="1" lang="ja-JP" altLang="en-US" sz="2800" b="1" dirty="0">
                <a:latin typeface="+mn-ea"/>
              </a:rPr>
              <a:t>。吸収した</a:t>
            </a:r>
            <a:r>
              <a:rPr kumimoji="1" lang="en-US" altLang="ja-JP" sz="2800" b="1" dirty="0">
                <a:latin typeface="+mn-ea"/>
              </a:rPr>
              <a:t>CO₂</a:t>
            </a:r>
            <a:r>
              <a:rPr kumimoji="1" lang="ja-JP" altLang="en-US" sz="2800" b="1" dirty="0">
                <a:latin typeface="+mn-ea"/>
              </a:rPr>
              <a:t>は、コンクリートやタイルなどの原料に活用し、</a:t>
            </a:r>
            <a:r>
              <a:rPr kumimoji="1" lang="en-US" altLang="ja-JP" sz="2800" b="1" dirty="0">
                <a:latin typeface="+mn-ea"/>
              </a:rPr>
              <a:t>CO₂</a:t>
            </a:r>
            <a:r>
              <a:rPr kumimoji="1" lang="ja-JP" altLang="en-US" sz="2800" b="1" dirty="0">
                <a:latin typeface="+mn-ea"/>
              </a:rPr>
              <a:t>を閉じ込めた建材として再利用されます。</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を循環させる仕組みを構築し、脱炭素社会の実現を目指してまいります。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565941" y="2614031"/>
            <a:ext cx="8887462" cy="646331"/>
          </a:xfrm>
          <a:prstGeom prst="rect">
            <a:avLst/>
          </a:prstGeom>
          <a:noFill/>
        </p:spPr>
        <p:txBody>
          <a:bodyPr wrap="square" rtlCol="0">
            <a:spAutoFit/>
          </a:bodyPr>
          <a:lstStyle/>
          <a:p>
            <a:pPr algn="ctr"/>
            <a:r>
              <a:rPr kumimoji="1" lang="ja-JP" altLang="en-US" sz="3600" b="1" dirty="0">
                <a:latin typeface="+mn-ea"/>
              </a:rPr>
              <a:t>アサヒ飲料株式会社</a:t>
            </a:r>
            <a:endParaRPr kumimoji="1" lang="en-US" altLang="ja-JP" sz="3600" b="1" dirty="0">
              <a:latin typeface="+mn-ea"/>
            </a:endParaRP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latin typeface="+mn-ea"/>
              </a:rPr>
              <a:t>本社：東京都墨田区、近畿圏本部：大阪市北区</a:t>
            </a:r>
            <a:endParaRPr kumimoji="1" lang="en-US" altLang="ja-JP" sz="2400" b="1" dirty="0">
              <a:latin typeface="+mn-ea"/>
            </a:endParaRP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latin typeface="+mn-ea"/>
              </a:rPr>
              <a:t>令和７年７月９日時点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n-ea"/>
              </a:rPr>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BE917E5A-9835-54FE-C350-911167AA1B57}"/>
              </a:ext>
            </a:extLst>
          </p:cNvPr>
          <p:cNvPicPr>
            <a:picLocks noChangeAspect="1"/>
          </p:cNvPicPr>
          <p:nvPr/>
        </p:nvPicPr>
        <p:blipFill>
          <a:blip r:embed="rId3"/>
          <a:stretch>
            <a:fillRect/>
          </a:stretch>
        </p:blipFill>
        <p:spPr>
          <a:xfrm>
            <a:off x="1835295" y="6129447"/>
            <a:ext cx="1712241" cy="2526988"/>
          </a:xfrm>
          <a:prstGeom prst="rect">
            <a:avLst/>
          </a:prstGeom>
        </p:spPr>
      </p:pic>
      <p:sp>
        <p:nvSpPr>
          <p:cNvPr id="26" name="テキスト ボックス 25">
            <a:extLst>
              <a:ext uri="{FF2B5EF4-FFF2-40B4-BE49-F238E27FC236}">
                <a16:creationId xmlns:a16="http://schemas.microsoft.com/office/drawing/2014/main" id="{E1519B4A-E421-B824-F2DB-E0006EC037BF}"/>
              </a:ext>
            </a:extLst>
          </p:cNvPr>
          <p:cNvSpPr txBox="1"/>
          <p:nvPr/>
        </p:nvSpPr>
        <p:spPr>
          <a:xfrm>
            <a:off x="1484452" y="8711761"/>
            <a:ext cx="1532958" cy="207155"/>
          </a:xfrm>
          <a:prstGeom prst="rect">
            <a:avLst/>
          </a:prstGeom>
          <a:noFill/>
          <a:ln w="28575">
            <a:solidFill>
              <a:srgbClr val="FF6600"/>
            </a:solidFill>
          </a:ln>
        </p:spPr>
        <p:txBody>
          <a:bodyPr wrap="none" rtlCol="0" anchor="ctr" anchorCtr="0">
            <a:noAutofit/>
          </a:bodyPr>
          <a:lstStyle/>
          <a:p>
            <a:pPr lvl="0" algn="ctr">
              <a:defRPr/>
            </a:pPr>
            <a:r>
              <a:rPr lang="ja-JP" altLang="en-US" sz="1100" b="1" dirty="0">
                <a:solidFill>
                  <a:srgbClr val="FF6600"/>
                </a:solidFill>
                <a:latin typeface="+mn-ea"/>
                <a:cs typeface="Meiryo UI" panose="020B0604030504040204" pitchFamily="50" charset="-128"/>
              </a:rPr>
              <a:t>特許第</a:t>
            </a:r>
            <a:r>
              <a:rPr lang="en-US" altLang="ja-JP" sz="1100" b="1" dirty="0">
                <a:solidFill>
                  <a:srgbClr val="FF6600"/>
                </a:solidFill>
                <a:latin typeface="+mn-ea"/>
                <a:cs typeface="Meiryo UI" panose="020B0604030504040204" pitchFamily="50" charset="-128"/>
              </a:rPr>
              <a:t>7282338</a:t>
            </a:r>
            <a:r>
              <a:rPr lang="ja-JP" altLang="en-US" sz="1100" b="1" dirty="0">
                <a:solidFill>
                  <a:srgbClr val="FF6600"/>
                </a:solidFill>
                <a:latin typeface="+mn-ea"/>
                <a:cs typeface="Meiryo UI" panose="020B0604030504040204" pitchFamily="50" charset="-128"/>
              </a:rPr>
              <a:t>号</a:t>
            </a:r>
            <a:endParaRPr kumimoji="1" lang="ja-JP" altLang="en-US" sz="1100" b="1" i="0" u="none" strike="noStrike" kern="1200" cap="none" spc="0" normalizeH="0" baseline="0" noProof="0" dirty="0">
              <a:ln>
                <a:noFill/>
              </a:ln>
              <a:solidFill>
                <a:srgbClr val="FF6600"/>
              </a:solidFill>
              <a:effectLst/>
              <a:uLnTx/>
              <a:uFillTx/>
              <a:latin typeface="+mn-ea"/>
              <a:cs typeface="Meiryo UI" panose="020B0604030504040204" pitchFamily="50" charset="-128"/>
            </a:endParaRPr>
          </a:p>
        </p:txBody>
      </p:sp>
      <p:sp>
        <p:nvSpPr>
          <p:cNvPr id="12" name="フリーフォーム: 図形 11">
            <a:extLst>
              <a:ext uri="{FF2B5EF4-FFF2-40B4-BE49-F238E27FC236}">
                <a16:creationId xmlns:a16="http://schemas.microsoft.com/office/drawing/2014/main" id="{15372E34-5ADF-0851-BBE5-C6AB722F16C4}"/>
              </a:ext>
            </a:extLst>
          </p:cNvPr>
          <p:cNvSpPr/>
          <p:nvPr/>
        </p:nvSpPr>
        <p:spPr>
          <a:xfrm rot="16200000" flipH="1">
            <a:off x="1553953" y="7813241"/>
            <a:ext cx="640150" cy="569945"/>
          </a:xfrm>
          <a:custGeom>
            <a:avLst/>
            <a:gdLst>
              <a:gd name="connsiteX0" fmla="*/ 0 w 304800"/>
              <a:gd name="connsiteY0" fmla="*/ 814 h 331014"/>
              <a:gd name="connsiteX1" fmla="*/ 203200 w 304800"/>
              <a:gd name="connsiteY1" fmla="*/ 51614 h 331014"/>
              <a:gd name="connsiteX2" fmla="*/ 304800 w 304800"/>
              <a:gd name="connsiteY2" fmla="*/ 331014 h 331014"/>
            </a:gdLst>
            <a:ahLst/>
            <a:cxnLst>
              <a:cxn ang="0">
                <a:pos x="connsiteX0" y="connsiteY0"/>
              </a:cxn>
              <a:cxn ang="0">
                <a:pos x="connsiteX1" y="connsiteY1"/>
              </a:cxn>
              <a:cxn ang="0">
                <a:pos x="connsiteX2" y="connsiteY2"/>
              </a:cxn>
            </a:cxnLst>
            <a:rect l="l" t="t" r="r" b="b"/>
            <a:pathLst>
              <a:path w="304800" h="331014">
                <a:moveTo>
                  <a:pt x="0" y="814"/>
                </a:moveTo>
                <a:cubicBezTo>
                  <a:pt x="76200" y="-1303"/>
                  <a:pt x="152400" y="-3419"/>
                  <a:pt x="203200" y="51614"/>
                </a:cubicBezTo>
                <a:cubicBezTo>
                  <a:pt x="254000" y="106647"/>
                  <a:pt x="279400" y="218830"/>
                  <a:pt x="304800" y="331014"/>
                </a:cubicBezTo>
              </a:path>
            </a:pathLst>
          </a:custGeom>
          <a:noFill/>
          <a:ln w="38100">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3" name="図 12">
            <a:extLst>
              <a:ext uri="{FF2B5EF4-FFF2-40B4-BE49-F238E27FC236}">
                <a16:creationId xmlns:a16="http://schemas.microsoft.com/office/drawing/2014/main" id="{B384E4A4-F60F-49B6-8E13-BCB65CA8015C}"/>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358583" y="7304848"/>
            <a:ext cx="480945" cy="417965"/>
          </a:xfrm>
          <a:prstGeom prst="rect">
            <a:avLst/>
          </a:prstGeom>
          <a:solidFill>
            <a:schemeClr val="accent2"/>
          </a:solidFill>
        </p:spPr>
      </p:pic>
      <p:sp>
        <p:nvSpPr>
          <p:cNvPr id="14" name="フリーフォーム: 図形 13">
            <a:extLst>
              <a:ext uri="{FF2B5EF4-FFF2-40B4-BE49-F238E27FC236}">
                <a16:creationId xmlns:a16="http://schemas.microsoft.com/office/drawing/2014/main" id="{6E4CDEF2-7DF4-8465-243B-AE550D50A184}"/>
              </a:ext>
            </a:extLst>
          </p:cNvPr>
          <p:cNvSpPr/>
          <p:nvPr/>
        </p:nvSpPr>
        <p:spPr>
          <a:xfrm flipH="1">
            <a:off x="3547536" y="7584349"/>
            <a:ext cx="483024" cy="667401"/>
          </a:xfrm>
          <a:custGeom>
            <a:avLst/>
            <a:gdLst>
              <a:gd name="connsiteX0" fmla="*/ 0 w 304800"/>
              <a:gd name="connsiteY0" fmla="*/ 814 h 331014"/>
              <a:gd name="connsiteX1" fmla="*/ 203200 w 304800"/>
              <a:gd name="connsiteY1" fmla="*/ 51614 h 331014"/>
              <a:gd name="connsiteX2" fmla="*/ 304800 w 304800"/>
              <a:gd name="connsiteY2" fmla="*/ 331014 h 331014"/>
            </a:gdLst>
            <a:ahLst/>
            <a:cxnLst>
              <a:cxn ang="0">
                <a:pos x="connsiteX0" y="connsiteY0"/>
              </a:cxn>
              <a:cxn ang="0">
                <a:pos x="connsiteX1" y="connsiteY1"/>
              </a:cxn>
              <a:cxn ang="0">
                <a:pos x="connsiteX2" y="connsiteY2"/>
              </a:cxn>
            </a:cxnLst>
            <a:rect l="l" t="t" r="r" b="b"/>
            <a:pathLst>
              <a:path w="304800" h="331014">
                <a:moveTo>
                  <a:pt x="0" y="814"/>
                </a:moveTo>
                <a:cubicBezTo>
                  <a:pt x="76200" y="-1303"/>
                  <a:pt x="152400" y="-3419"/>
                  <a:pt x="203200" y="51614"/>
                </a:cubicBezTo>
                <a:cubicBezTo>
                  <a:pt x="254000" y="106647"/>
                  <a:pt x="279400" y="218830"/>
                  <a:pt x="304800" y="331014"/>
                </a:cubicBezTo>
              </a:path>
            </a:pathLst>
          </a:custGeom>
          <a:noFill/>
          <a:ln w="38100">
            <a:headEnd type="triangle"/>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46" name="図 45">
            <a:extLst>
              <a:ext uri="{FF2B5EF4-FFF2-40B4-BE49-F238E27FC236}">
                <a16:creationId xmlns:a16="http://schemas.microsoft.com/office/drawing/2014/main" id="{A212649D-EF79-AF62-4854-6B64C40C8B12}"/>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70505" y="7930149"/>
            <a:ext cx="480945" cy="417965"/>
          </a:xfrm>
          <a:prstGeom prst="rect">
            <a:avLst/>
          </a:prstGeom>
          <a:solidFill>
            <a:schemeClr val="accent2"/>
          </a:solidFill>
        </p:spPr>
      </p:pic>
      <p:pic>
        <p:nvPicPr>
          <p:cNvPr id="11" name="図 10">
            <a:extLst>
              <a:ext uri="{FF2B5EF4-FFF2-40B4-BE49-F238E27FC236}">
                <a16:creationId xmlns:a16="http://schemas.microsoft.com/office/drawing/2014/main" id="{99B183BA-6D12-513D-3788-214DBF845C62}"/>
              </a:ext>
            </a:extLst>
          </p:cNvPr>
          <p:cNvPicPr>
            <a:picLocks noChangeAspect="1"/>
          </p:cNvPicPr>
          <p:nvPr/>
        </p:nvPicPr>
        <p:blipFill rotWithShape="1">
          <a:blip r:embed="rId5"/>
          <a:srcRect l="7043" t="11102" r="8057" b="5099"/>
          <a:stretch/>
        </p:blipFill>
        <p:spPr>
          <a:xfrm>
            <a:off x="2608552" y="8090832"/>
            <a:ext cx="1122515" cy="667401"/>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5500414F-0F82-274E-C1FE-A34F0A892211}"/>
              </a:ext>
            </a:extLst>
          </p:cNvPr>
          <p:cNvSpPr txBox="1"/>
          <p:nvPr/>
        </p:nvSpPr>
        <p:spPr>
          <a:xfrm>
            <a:off x="260273" y="12867132"/>
            <a:ext cx="5535033" cy="2246769"/>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吸収材を活用した低炭素なタイルやコンクリート</a:t>
            </a:r>
            <a:r>
              <a:rPr kumimoji="1" lang="en-US" altLang="ja-JP" sz="2800" b="1" dirty="0">
                <a:latin typeface="+mn-ea"/>
              </a:rPr>
              <a:t>2</a:t>
            </a:r>
            <a:r>
              <a:rPr kumimoji="1" lang="ja-JP" altLang="en-US" sz="2800" b="1" dirty="0">
                <a:latin typeface="+mn-ea"/>
              </a:rPr>
              <a:t>次製品のスペックイン・社会実装</a:t>
            </a:r>
            <a:endParaRPr kumimoji="1" lang="en-US" altLang="ja-JP" sz="2800" b="1" dirty="0">
              <a:latin typeface="+mn-ea"/>
            </a:endParaRPr>
          </a:p>
          <a:p>
            <a:pPr marL="457200" indent="-457200">
              <a:buFont typeface="Wingdings" panose="05000000000000000000" pitchFamily="2" charset="2"/>
              <a:buChar char="Ø"/>
            </a:pPr>
            <a:r>
              <a:rPr kumimoji="1" lang="ja-JP" altLang="en-US" sz="2800" b="1" dirty="0">
                <a:latin typeface="+mn-ea"/>
              </a:rPr>
              <a:t>建築・土木系事業者様、都市開発関連事業者様</a:t>
            </a:r>
            <a:endParaRPr kumimoji="1" lang="en-US" altLang="ja-JP" sz="2800" b="1" dirty="0">
              <a:latin typeface="+mn-ea"/>
            </a:endParaRPr>
          </a:p>
        </p:txBody>
      </p:sp>
      <p:sp>
        <p:nvSpPr>
          <p:cNvPr id="16" name="テキスト ボックス 15">
            <a:extLst>
              <a:ext uri="{FF2B5EF4-FFF2-40B4-BE49-F238E27FC236}">
                <a16:creationId xmlns:a16="http://schemas.microsoft.com/office/drawing/2014/main" id="{16606207-656E-E6D6-9557-A2DEE50BA1F3}"/>
              </a:ext>
            </a:extLst>
          </p:cNvPr>
          <p:cNvSpPr txBox="1"/>
          <p:nvPr/>
        </p:nvSpPr>
        <p:spPr>
          <a:xfrm>
            <a:off x="6076729" y="12969964"/>
            <a:ext cx="4354811" cy="1708160"/>
          </a:xfrm>
          <a:prstGeom prst="rect">
            <a:avLst/>
          </a:prstGeom>
          <a:noFill/>
        </p:spPr>
        <p:txBody>
          <a:bodyPr wrap="square" rtlCol="0">
            <a:spAutoFit/>
          </a:bodyPr>
          <a:lstStyle/>
          <a:p>
            <a:r>
              <a:rPr kumimoji="1" lang="ja-JP" altLang="en-US" sz="1500" b="1" dirty="0">
                <a:latin typeface="+mn-ea"/>
              </a:rPr>
              <a:t>大阪府商工労働部成長産業振興室</a:t>
            </a:r>
            <a:endParaRPr kumimoji="1" lang="en-US" altLang="ja-JP" sz="1500" b="1" dirty="0">
              <a:latin typeface="+mn-ea"/>
            </a:endParaRPr>
          </a:p>
          <a:p>
            <a:r>
              <a:rPr kumimoji="1" lang="ja-JP" altLang="en-US" sz="1500" b="1" dirty="0">
                <a:latin typeface="+mn-ea"/>
              </a:rPr>
              <a:t>産業創造課グリーンビジネス</a:t>
            </a:r>
            <a:r>
              <a:rPr kumimoji="1" lang="en-US" altLang="ja-JP" sz="1500" b="1" dirty="0">
                <a:latin typeface="+mn-ea"/>
              </a:rPr>
              <a:t>G</a:t>
            </a:r>
          </a:p>
          <a:p>
            <a:r>
              <a:rPr kumimoji="1" lang="ja-JP" altLang="en-US" sz="1500" b="1" dirty="0">
                <a:latin typeface="+mn-ea"/>
              </a:rPr>
              <a:t>〒</a:t>
            </a:r>
            <a:r>
              <a:rPr kumimoji="1" lang="en-US" altLang="ja-JP" sz="1500" b="1" dirty="0">
                <a:latin typeface="+mn-ea"/>
              </a:rPr>
              <a:t>559-0855 </a:t>
            </a:r>
          </a:p>
          <a:p>
            <a:r>
              <a:rPr kumimoji="1" lang="ja-JP" altLang="en-US" sz="1500" b="1" dirty="0">
                <a:latin typeface="+mn-ea"/>
              </a:rPr>
              <a:t>大阪市住之江区南港北</a:t>
            </a:r>
            <a:r>
              <a:rPr kumimoji="1" lang="en-US" altLang="ja-JP" sz="1500" b="1" dirty="0">
                <a:latin typeface="+mn-ea"/>
              </a:rPr>
              <a:t>1-14-16</a:t>
            </a:r>
          </a:p>
          <a:p>
            <a:r>
              <a:rPr kumimoji="1" lang="ja-JP" altLang="en-US" sz="1500" b="1" dirty="0">
                <a:latin typeface="+mn-ea"/>
              </a:rPr>
              <a:t>大阪府咲洲庁舎</a:t>
            </a:r>
            <a:r>
              <a:rPr kumimoji="1" lang="en-US" altLang="ja-JP" sz="1500" b="1" dirty="0">
                <a:latin typeface="+mn-ea"/>
              </a:rPr>
              <a:t>25</a:t>
            </a:r>
            <a:r>
              <a:rPr kumimoji="1" lang="ja-JP" altLang="en-US" sz="1500" b="1" dirty="0">
                <a:latin typeface="+mn-ea"/>
              </a:rPr>
              <a:t>階</a:t>
            </a:r>
            <a:endParaRPr kumimoji="1" lang="en-US" altLang="ja-JP" sz="1500" b="1" dirty="0">
              <a:latin typeface="+mn-ea"/>
            </a:endParaRPr>
          </a:p>
          <a:p>
            <a:r>
              <a:rPr kumimoji="1" lang="en-US" altLang="ja-JP" sz="1500" b="1" dirty="0">
                <a:latin typeface="+mn-ea"/>
              </a:rPr>
              <a:t>TEL</a:t>
            </a:r>
            <a:r>
              <a:rPr kumimoji="1" lang="ja-JP" altLang="en-US" sz="1500" b="1" dirty="0">
                <a:latin typeface="+mn-ea"/>
              </a:rPr>
              <a:t>：</a:t>
            </a:r>
            <a:r>
              <a:rPr kumimoji="1" lang="en-US" altLang="ja-JP" sz="1500" b="1" dirty="0">
                <a:latin typeface="+mn-ea"/>
              </a:rPr>
              <a:t>06-6210-9484</a:t>
            </a:r>
          </a:p>
          <a:p>
            <a:r>
              <a:rPr kumimoji="1" lang="ja-JP" altLang="en-US" sz="1500" b="1" dirty="0">
                <a:latin typeface="+mn-ea"/>
              </a:rPr>
              <a:t>メールアドレス：</a:t>
            </a:r>
            <a:r>
              <a:rPr kumimoji="1" lang="en-US" altLang="ja-JP" sz="1500" b="1" dirty="0">
                <a:latin typeface="+mn-ea"/>
              </a:rPr>
              <a:t>green@gbox.pref.osaka.lg.jp</a:t>
            </a:r>
            <a:endParaRPr kumimoji="1" lang="ja-JP" altLang="en-US" sz="1500" b="1" dirty="0">
              <a:latin typeface="+mn-ea"/>
            </a:endParaRPr>
          </a:p>
        </p:txBody>
      </p:sp>
      <p:pic>
        <p:nvPicPr>
          <p:cNvPr id="28" name="図 27">
            <a:extLst>
              <a:ext uri="{FF2B5EF4-FFF2-40B4-BE49-F238E27FC236}">
                <a16:creationId xmlns:a16="http://schemas.microsoft.com/office/drawing/2014/main" id="{A8D12566-3D07-BB7D-29A1-BD7C0C8FF785}"/>
              </a:ext>
            </a:extLst>
          </p:cNvPr>
          <p:cNvPicPr>
            <a:picLocks noChangeAspect="1"/>
          </p:cNvPicPr>
          <p:nvPr/>
        </p:nvPicPr>
        <p:blipFill>
          <a:blip r:embed="rId6"/>
          <a:stretch>
            <a:fillRect/>
          </a:stretch>
        </p:blipFill>
        <p:spPr>
          <a:xfrm>
            <a:off x="9342833" y="6216724"/>
            <a:ext cx="1166940" cy="1318301"/>
          </a:xfrm>
          <a:prstGeom prst="rect">
            <a:avLst/>
          </a:prstGeom>
        </p:spPr>
      </p:pic>
      <p:pic>
        <p:nvPicPr>
          <p:cNvPr id="29" name="図 28">
            <a:extLst>
              <a:ext uri="{FF2B5EF4-FFF2-40B4-BE49-F238E27FC236}">
                <a16:creationId xmlns:a16="http://schemas.microsoft.com/office/drawing/2014/main" id="{D35D93E5-9D9B-615E-B266-5388E8D3EA75}"/>
              </a:ext>
            </a:extLst>
          </p:cNvPr>
          <p:cNvPicPr>
            <a:picLocks noChangeAspect="1"/>
          </p:cNvPicPr>
          <p:nvPr/>
        </p:nvPicPr>
        <p:blipFill>
          <a:blip r:embed="rId7"/>
          <a:stretch>
            <a:fillRect/>
          </a:stretch>
        </p:blipFill>
        <p:spPr>
          <a:xfrm>
            <a:off x="9350164" y="7668895"/>
            <a:ext cx="1172145" cy="1329745"/>
          </a:xfrm>
          <a:prstGeom prst="rect">
            <a:avLst/>
          </a:prstGeom>
        </p:spPr>
      </p:pic>
      <p:pic>
        <p:nvPicPr>
          <p:cNvPr id="7" name="図 6">
            <a:extLst>
              <a:ext uri="{FF2B5EF4-FFF2-40B4-BE49-F238E27FC236}">
                <a16:creationId xmlns:a16="http://schemas.microsoft.com/office/drawing/2014/main" id="{B2958F3F-5FB4-DB43-4900-2BB1CEDBE6EF}"/>
              </a:ext>
            </a:extLst>
          </p:cNvPr>
          <p:cNvPicPr>
            <a:picLocks noChangeAspect="1"/>
          </p:cNvPicPr>
          <p:nvPr/>
        </p:nvPicPr>
        <p:blipFill>
          <a:blip r:embed="rId8"/>
          <a:stretch>
            <a:fillRect/>
          </a:stretch>
        </p:blipFill>
        <p:spPr>
          <a:xfrm>
            <a:off x="4158919" y="6202361"/>
            <a:ext cx="5157836" cy="2849464"/>
          </a:xfrm>
          <a:prstGeom prst="rect">
            <a:avLst/>
          </a:prstGeom>
        </p:spPr>
      </p:pic>
    </p:spTree>
    <p:extLst>
      <p:ext uri="{BB962C8B-B14F-4D97-AF65-F5344CB8AC3E}">
        <p14:creationId xmlns:p14="http://schemas.microsoft.com/office/powerpoint/2010/main" val="7371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e-methane</a:t>
            </a:r>
            <a:r>
              <a:rPr kumimoji="1" lang="ja-JP" altLang="en-US" sz="4800" b="1" dirty="0">
                <a:latin typeface="Meiryo UI" panose="020B0604030504040204" pitchFamily="50" charset="-128"/>
                <a:ea typeface="Meiryo UI" panose="020B0604030504040204" pitchFamily="50" charset="-128"/>
              </a:rPr>
              <a:t>製造に向けた大気からの直接</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回収技術の開発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18995"/>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Daigas</a:t>
            </a:r>
            <a:r>
              <a:rPr kumimoji="1" lang="ja-JP" altLang="en-US" sz="2400" b="1" dirty="0"/>
              <a:t>グループは</a:t>
            </a:r>
            <a:r>
              <a:rPr kumimoji="1" lang="en-US" altLang="ja-JP" sz="2400" b="1" dirty="0"/>
              <a:t>1905</a:t>
            </a:r>
            <a:r>
              <a:rPr kumimoji="1" lang="ja-JP" altLang="en-US" sz="2400" b="1" dirty="0"/>
              <a:t>年にガスの供給を開始しました。エネルギー事業で培ったお客さまや地域とのつながりを源泉に、事業領域を拡大し、多様な商品・サービス・ソリューションを提供する企業グループに発展してきました。</a:t>
            </a: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79034"/>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5093"/>
            <a:ext cx="8887462" cy="646331"/>
          </a:xfrm>
          <a:prstGeom prst="rect">
            <a:avLst/>
          </a:prstGeom>
          <a:noFill/>
        </p:spPr>
        <p:txBody>
          <a:bodyPr wrap="square" rtlCol="0">
            <a:spAutoFit/>
          </a:bodyPr>
          <a:lstStyle/>
          <a:p>
            <a:pPr algn="ctr"/>
            <a:r>
              <a:rPr kumimoji="1" lang="ja-JP" altLang="en-US" sz="3600" b="1" dirty="0"/>
              <a:t>大阪ガス株式会社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42714"/>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3"/>
            <a:ext cx="6528919"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吸着材の性能向上による所要エネルギー</a:t>
            </a:r>
            <a:r>
              <a:rPr kumimoji="1" lang="en-US" altLang="ja-JP" sz="2800" b="1" dirty="0"/>
              <a:t>5GJ/t-CO2</a:t>
            </a:r>
            <a:r>
              <a:rPr kumimoji="1" lang="ja-JP" altLang="en-US" sz="2800" b="1" dirty="0"/>
              <a:t>を目指し、社外パートナーと共同でスケールアップ実証に向けた省エネルギープロセスの開発を進めていきます。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4" name="テキスト ボックス 13">
            <a:extLst>
              <a:ext uri="{FF2B5EF4-FFF2-40B4-BE49-F238E27FC236}">
                <a16:creationId xmlns:a16="http://schemas.microsoft.com/office/drawing/2014/main" id="{F549272B-5CEE-DDEA-FC2D-6FB5E187A34B}"/>
              </a:ext>
            </a:extLst>
          </p:cNvPr>
          <p:cNvSpPr txBox="1"/>
          <p:nvPr/>
        </p:nvSpPr>
        <p:spPr>
          <a:xfrm>
            <a:off x="1560149" y="6210401"/>
            <a:ext cx="8623753" cy="2754600"/>
          </a:xfrm>
          <a:prstGeom prst="rect">
            <a:avLst/>
          </a:prstGeom>
          <a:noFill/>
        </p:spPr>
        <p:txBody>
          <a:bodyPr wrap="square" rtlCol="0">
            <a:spAutoFit/>
          </a:bodyPr>
          <a:lstStyle/>
          <a:p>
            <a:pPr>
              <a:spcBef>
                <a:spcPts val="600"/>
              </a:spcBef>
            </a:pPr>
            <a:r>
              <a:rPr kumimoji="1" lang="en-US" altLang="ja-JP" sz="2800" b="1" dirty="0"/>
              <a:t>e-</a:t>
            </a:r>
            <a:r>
              <a:rPr kumimoji="1" lang="ja-JP" altLang="en-US" sz="2800" b="1" dirty="0"/>
              <a:t>メタンの原料となる</a:t>
            </a:r>
            <a:r>
              <a:rPr kumimoji="1" lang="en-US" altLang="ja-JP" sz="2800" b="1" dirty="0"/>
              <a:t>CO2</a:t>
            </a:r>
            <a:r>
              <a:rPr kumimoji="1" lang="ja-JP" altLang="en-US" sz="2800" b="1" dirty="0"/>
              <a:t>は、将来的にはバイオマス由来や大気からの低濃度</a:t>
            </a:r>
            <a:r>
              <a:rPr kumimoji="1" lang="en-US" altLang="ja-JP" sz="2800" b="1" dirty="0"/>
              <a:t>CO2</a:t>
            </a:r>
            <a:r>
              <a:rPr kumimoji="1" lang="ja-JP" altLang="en-US" sz="2800" b="1" dirty="0"/>
              <a:t>の回収（</a:t>
            </a:r>
            <a:r>
              <a:rPr kumimoji="1" lang="en-US" altLang="ja-JP" sz="2800" b="1" dirty="0"/>
              <a:t>DAC</a:t>
            </a:r>
            <a:r>
              <a:rPr kumimoji="1" lang="ja-JP" altLang="en-US" sz="2800" b="1" dirty="0"/>
              <a:t>）の重要性が高まると考えられます。</a:t>
            </a:r>
            <a:endParaRPr kumimoji="1" lang="en-US" altLang="ja-JP" sz="2800" b="1" dirty="0"/>
          </a:p>
          <a:p>
            <a:pPr>
              <a:spcBef>
                <a:spcPts val="600"/>
              </a:spcBef>
            </a:pPr>
            <a:r>
              <a:rPr kumimoji="1" lang="ja-JP" altLang="en-US" sz="2800" b="1" dirty="0"/>
              <a:t>所要エネルギー</a:t>
            </a:r>
            <a:r>
              <a:rPr kumimoji="1" lang="en-US" altLang="ja-JP" sz="2800" b="1" dirty="0"/>
              <a:t>[GJ/t-CO2]</a:t>
            </a:r>
            <a:r>
              <a:rPr kumimoji="1" lang="ja-JP" altLang="en-US" sz="2800" b="1" dirty="0"/>
              <a:t>削減に向け、①高い</a:t>
            </a:r>
            <a:r>
              <a:rPr kumimoji="1" lang="en-US" altLang="ja-JP" sz="2800" b="1" dirty="0"/>
              <a:t>CO2</a:t>
            </a:r>
            <a:r>
              <a:rPr kumimoji="1" lang="ja-JP" altLang="en-US" sz="2800" b="1" dirty="0"/>
              <a:t>吸着量 ②低温再生 ③高耐久性 を有する</a:t>
            </a:r>
            <a:r>
              <a:rPr kumimoji="1" lang="en-US" altLang="ja-JP" sz="2800" b="1" dirty="0"/>
              <a:t>DAC</a:t>
            </a:r>
            <a:r>
              <a:rPr kumimoji="1" lang="ja-JP" altLang="en-US" sz="2800" b="1" dirty="0"/>
              <a:t>用吸着材の開発を進めています。</a:t>
            </a:r>
          </a:p>
        </p:txBody>
      </p:sp>
      <p:pic>
        <p:nvPicPr>
          <p:cNvPr id="15" name="図 14">
            <a:extLst>
              <a:ext uri="{FF2B5EF4-FFF2-40B4-BE49-F238E27FC236}">
                <a16:creationId xmlns:a16="http://schemas.microsoft.com/office/drawing/2014/main" id="{F34BD619-A9E7-65E0-C45F-E0372B560DFF}"/>
              </a:ext>
            </a:extLst>
          </p:cNvPr>
          <p:cNvPicPr>
            <a:picLocks noChangeAspect="1"/>
          </p:cNvPicPr>
          <p:nvPr/>
        </p:nvPicPr>
        <p:blipFill>
          <a:blip r:embed="rId3"/>
          <a:stretch>
            <a:fillRect/>
          </a:stretch>
        </p:blipFill>
        <p:spPr>
          <a:xfrm>
            <a:off x="5097740" y="9233027"/>
            <a:ext cx="5281034" cy="2755322"/>
          </a:xfrm>
          <a:prstGeom prst="rect">
            <a:avLst/>
          </a:prstGeom>
        </p:spPr>
      </p:pic>
      <p:sp>
        <p:nvSpPr>
          <p:cNvPr id="16" name="テキスト ボックス 15">
            <a:extLst>
              <a:ext uri="{FF2B5EF4-FFF2-40B4-BE49-F238E27FC236}">
                <a16:creationId xmlns:a16="http://schemas.microsoft.com/office/drawing/2014/main" id="{E9559B97-6DC0-E375-A28B-9454F871810B}"/>
              </a:ext>
            </a:extLst>
          </p:cNvPr>
          <p:cNvSpPr txBox="1"/>
          <p:nvPr/>
        </p:nvSpPr>
        <p:spPr>
          <a:xfrm>
            <a:off x="1530431" y="9166677"/>
            <a:ext cx="6953096" cy="2246769"/>
          </a:xfrm>
          <a:prstGeom prst="rect">
            <a:avLst/>
          </a:prstGeom>
          <a:noFill/>
        </p:spPr>
        <p:txBody>
          <a:bodyPr wrap="square" rtlCol="0">
            <a:spAutoFit/>
          </a:bodyPr>
          <a:lstStyle/>
          <a:p>
            <a:r>
              <a:rPr kumimoji="1" lang="ja-JP" altLang="en-US" sz="2800" b="1" dirty="0"/>
              <a:t>■ラボ機での実証</a:t>
            </a:r>
            <a:endParaRPr kumimoji="1" lang="en-US" altLang="ja-JP" sz="2800" b="1" dirty="0"/>
          </a:p>
          <a:p>
            <a:r>
              <a:rPr kumimoji="1" lang="ja-JP" altLang="en-US" sz="2800" b="1" dirty="0"/>
              <a:t> ・減圧下～</a:t>
            </a:r>
            <a:r>
              <a:rPr kumimoji="1" lang="en-US" altLang="ja-JP" sz="2800" b="1" dirty="0"/>
              <a:t>60℃</a:t>
            </a:r>
            <a:r>
              <a:rPr kumimoji="1" lang="ja-JP" altLang="en-US" sz="2800" b="1" dirty="0"/>
              <a:t>の低</a:t>
            </a:r>
            <a:endParaRPr kumimoji="1" lang="en-US" altLang="ja-JP" sz="2800" b="1" dirty="0"/>
          </a:p>
          <a:p>
            <a:r>
              <a:rPr kumimoji="1" lang="en-US" altLang="ja-JP" sz="2800" b="1" dirty="0"/>
              <a:t>     </a:t>
            </a:r>
            <a:r>
              <a:rPr kumimoji="1" lang="ja-JP" altLang="en-US" sz="2800" b="1" dirty="0"/>
              <a:t>温の加熱で再生</a:t>
            </a:r>
          </a:p>
          <a:p>
            <a:r>
              <a:rPr kumimoji="1" lang="ja-JP" altLang="en-US" sz="2800" b="1" dirty="0"/>
              <a:t> ・</a:t>
            </a:r>
            <a:r>
              <a:rPr kumimoji="1" lang="en-US" altLang="ja-JP" sz="2800" b="1" dirty="0"/>
              <a:t>99vol% </a:t>
            </a:r>
            <a:r>
              <a:rPr kumimoji="1" lang="ja-JP" altLang="en-US" sz="2800" b="1" dirty="0"/>
              <a:t>以上の高濃</a:t>
            </a:r>
            <a:endParaRPr kumimoji="1" lang="en-US" altLang="ja-JP" sz="2800" b="1" dirty="0"/>
          </a:p>
          <a:p>
            <a:r>
              <a:rPr kumimoji="1" lang="ja-JP" altLang="en-US" sz="2800" b="1" dirty="0"/>
              <a:t>　 度</a:t>
            </a:r>
            <a:r>
              <a:rPr kumimoji="1" lang="en-US" altLang="ja-JP" sz="2800" b="1" dirty="0"/>
              <a:t>CO2</a:t>
            </a:r>
            <a:r>
              <a:rPr kumimoji="1" lang="ja-JP" altLang="en-US" sz="2800" b="1" dirty="0"/>
              <a:t>回収を確認</a:t>
            </a:r>
          </a:p>
        </p:txBody>
      </p:sp>
    </p:spTree>
    <p:extLst>
      <p:ext uri="{BB962C8B-B14F-4D97-AF65-F5344CB8AC3E}">
        <p14:creationId xmlns:p14="http://schemas.microsoft.com/office/powerpoint/2010/main" val="8392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98289" y="1121446"/>
            <a:ext cx="8702528" cy="830997"/>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ガス回収、差圧評価技術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11366" y="4306120"/>
            <a:ext cx="9229796" cy="1938992"/>
          </a:xfrm>
          <a:prstGeom prst="rect">
            <a:avLst/>
          </a:prstGeom>
          <a:noFill/>
        </p:spPr>
        <p:txBody>
          <a:bodyPr wrap="square" rtlCol="0">
            <a:spAutoFit/>
          </a:bodyPr>
          <a:lstStyle/>
          <a:p>
            <a:r>
              <a:rPr kumimoji="1" lang="ja-JP" altLang="en-US" sz="2400" b="1" dirty="0"/>
              <a:t>株式会社北浜製作所は、</a:t>
            </a:r>
            <a:r>
              <a:rPr lang="ja-JP" altLang="en-US" sz="2400" b="1" i="0" dirty="0">
                <a:solidFill>
                  <a:srgbClr val="333333"/>
                </a:solidFill>
                <a:effectLst/>
                <a:latin typeface="Montserrat" panose="00000500000000000000" pitchFamily="2" charset="0"/>
              </a:rPr>
              <a:t>分析機器・工業計器の専門商社で得た商品技術力を活かした特注システムをベースにさまざまな製品を開発・製造をして</a:t>
            </a:r>
            <a:r>
              <a:rPr lang="ja-JP" altLang="en-US" sz="2400" b="1" dirty="0">
                <a:solidFill>
                  <a:srgbClr val="333333"/>
                </a:solidFill>
                <a:latin typeface="Montserrat" panose="00000500000000000000" pitchFamily="2" charset="0"/>
              </a:rPr>
              <a:t>おります</a:t>
            </a:r>
            <a:r>
              <a:rPr lang="ja-JP" altLang="en-US" sz="2400" b="1" i="0" dirty="0">
                <a:solidFill>
                  <a:srgbClr val="333333"/>
                </a:solidFill>
                <a:effectLst/>
                <a:latin typeface="Montserrat" panose="00000500000000000000" pitchFamily="2" charset="0"/>
              </a:rPr>
              <a:t>。この経験から</a:t>
            </a:r>
            <a:r>
              <a:rPr lang="en-US" altLang="ja-JP" sz="2400" b="1" i="0" dirty="0">
                <a:solidFill>
                  <a:srgbClr val="333333"/>
                </a:solidFill>
                <a:effectLst/>
                <a:latin typeface="Montserrat" panose="00000500000000000000" pitchFamily="2" charset="0"/>
              </a:rPr>
              <a:t>SDG</a:t>
            </a:r>
            <a:r>
              <a:rPr lang="ja-JP" altLang="en-US" sz="2400" b="1" i="0" dirty="0">
                <a:solidFill>
                  <a:srgbClr val="333333"/>
                </a:solidFill>
                <a:effectLst/>
                <a:latin typeface="Montserrat" panose="00000500000000000000" pitchFamily="2" charset="0"/>
              </a:rPr>
              <a:t>ｓに</a:t>
            </a:r>
            <a:r>
              <a:rPr lang="ja-JP" altLang="en-US" sz="2400" b="1" i="0">
                <a:solidFill>
                  <a:srgbClr val="333333"/>
                </a:solidFill>
                <a:effectLst/>
                <a:latin typeface="Montserrat" panose="00000500000000000000" pitchFamily="2" charset="0"/>
              </a:rPr>
              <a:t>対応した特異性のある開発</a:t>
            </a:r>
            <a:r>
              <a:rPr lang="ja-JP" altLang="en-US" sz="2400" b="1" i="0" dirty="0">
                <a:solidFill>
                  <a:srgbClr val="333333"/>
                </a:solidFill>
                <a:effectLst/>
                <a:latin typeface="Montserrat" panose="00000500000000000000" pitchFamily="2" charset="0"/>
              </a:rPr>
              <a:t>設計のノウハウをご提供します</a:t>
            </a:r>
            <a:endParaRPr kumimoji="1" lang="ja-JP" altLang="en-US" sz="2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 北浜製作所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本社：大阪市中央区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3" name="図 2" descr="屋内, テーブル, カウンター, 座る が含まれている画像&#10;&#10;AI によって生成されたコンテンツは間違っている可能性があります。">
            <a:extLst>
              <a:ext uri="{FF2B5EF4-FFF2-40B4-BE49-F238E27FC236}">
                <a16:creationId xmlns:a16="http://schemas.microsoft.com/office/drawing/2014/main" id="{EC8FD8CA-6F37-CA1A-A1F9-049F561EAD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7213" y="7173963"/>
            <a:ext cx="3774535" cy="2800302"/>
          </a:xfrm>
          <a:prstGeom prst="rect">
            <a:avLst/>
          </a:prstGeom>
        </p:spPr>
      </p:pic>
      <p:sp>
        <p:nvSpPr>
          <p:cNvPr id="11" name="正方形/長方形 10">
            <a:extLst>
              <a:ext uri="{FF2B5EF4-FFF2-40B4-BE49-F238E27FC236}">
                <a16:creationId xmlns:a16="http://schemas.microsoft.com/office/drawing/2014/main" id="{AC73306F-D083-105D-E73F-50B6CB579898}"/>
              </a:ext>
            </a:extLst>
          </p:cNvPr>
          <p:cNvSpPr/>
          <p:nvPr/>
        </p:nvSpPr>
        <p:spPr>
          <a:xfrm>
            <a:off x="3935489" y="7166847"/>
            <a:ext cx="716280" cy="938178"/>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2B19E5A-4F00-5DFB-0EA6-D9FF096802EB}"/>
              </a:ext>
            </a:extLst>
          </p:cNvPr>
          <p:cNvSpPr txBox="1"/>
          <p:nvPr/>
        </p:nvSpPr>
        <p:spPr>
          <a:xfrm>
            <a:off x="6043959" y="6989218"/>
            <a:ext cx="3185487" cy="1477328"/>
          </a:xfrm>
          <a:prstGeom prst="rect">
            <a:avLst/>
          </a:prstGeom>
          <a:noFill/>
        </p:spPr>
        <p:txBody>
          <a:bodyPr wrap="none" rtlCol="0">
            <a:spAutoFit/>
          </a:bodyPr>
          <a:lstStyle/>
          <a:p>
            <a:r>
              <a:rPr kumimoji="1" lang="ja-JP" altLang="en-US" dirty="0"/>
              <a:t>①マスフローコントローラー</a:t>
            </a:r>
            <a:endParaRPr kumimoji="1" lang="en-US" altLang="ja-JP" dirty="0"/>
          </a:p>
          <a:p>
            <a:r>
              <a:rPr kumimoji="1" lang="ja-JP" altLang="en-US" dirty="0"/>
              <a:t>②積算流量計</a:t>
            </a:r>
            <a:endParaRPr kumimoji="1" lang="en-US" altLang="ja-JP" dirty="0"/>
          </a:p>
          <a:p>
            <a:r>
              <a:rPr kumimoji="1" lang="ja-JP" altLang="en-US" dirty="0"/>
              <a:t>③電磁バルブ</a:t>
            </a:r>
            <a:endParaRPr kumimoji="1" lang="en-US" altLang="ja-JP" dirty="0"/>
          </a:p>
          <a:p>
            <a:r>
              <a:rPr kumimoji="1" lang="ja-JP" altLang="en-US" dirty="0"/>
              <a:t>④小型デジタル圧力計</a:t>
            </a:r>
            <a:endParaRPr kumimoji="1" lang="en-US" altLang="ja-JP" dirty="0"/>
          </a:p>
          <a:p>
            <a:r>
              <a:rPr kumimoji="1" lang="ja-JP" altLang="en-US" dirty="0"/>
              <a:t>⑤各種タンク</a:t>
            </a:r>
            <a:endParaRPr kumimoji="1" lang="en-US" altLang="ja-JP" dirty="0"/>
          </a:p>
        </p:txBody>
      </p:sp>
      <p:sp>
        <p:nvSpPr>
          <p:cNvPr id="14" name="テキスト ボックス 13">
            <a:extLst>
              <a:ext uri="{FF2B5EF4-FFF2-40B4-BE49-F238E27FC236}">
                <a16:creationId xmlns:a16="http://schemas.microsoft.com/office/drawing/2014/main" id="{958D67E8-7511-55D0-46EA-957221C7F39D}"/>
              </a:ext>
            </a:extLst>
          </p:cNvPr>
          <p:cNvSpPr txBox="1"/>
          <p:nvPr/>
        </p:nvSpPr>
        <p:spPr>
          <a:xfrm>
            <a:off x="1818432" y="6757178"/>
            <a:ext cx="2672496" cy="369332"/>
          </a:xfrm>
          <a:prstGeom prst="rect">
            <a:avLst/>
          </a:prstGeom>
          <a:noFill/>
        </p:spPr>
        <p:txBody>
          <a:bodyPr wrap="square">
            <a:spAutoFit/>
          </a:bodyPr>
          <a:lstStyle/>
          <a:p>
            <a:r>
              <a:rPr lang="ja-JP" altLang="en-US" dirty="0">
                <a:ea typeface="游明朝" panose="02020400000000000000" pitchFamily="18" charset="-128"/>
                <a:cs typeface="Times New Roman" panose="02020603050405020304" pitchFamily="18" charset="0"/>
              </a:rPr>
              <a:t>ガス捕集関連</a:t>
            </a:r>
            <a:r>
              <a:rPr lang="ja-JP" altLang="en-US" dirty="0">
                <a:effectLst/>
                <a:ea typeface="游明朝" panose="02020400000000000000" pitchFamily="18" charset="-128"/>
                <a:cs typeface="Times New Roman" panose="02020603050405020304" pitchFamily="18" charset="0"/>
              </a:rPr>
              <a:t>実験</a:t>
            </a:r>
            <a:r>
              <a:rPr lang="ja-JP" altLang="ja-JP" dirty="0">
                <a:effectLst/>
                <a:ea typeface="游明朝" panose="02020400000000000000" pitchFamily="18" charset="-128"/>
                <a:cs typeface="Times New Roman" panose="02020603050405020304" pitchFamily="18" charset="0"/>
              </a:rPr>
              <a:t>装置</a:t>
            </a:r>
            <a:endParaRPr lang="ja-JP" altLang="en-US" dirty="0"/>
          </a:p>
        </p:txBody>
      </p:sp>
      <p:sp>
        <p:nvSpPr>
          <p:cNvPr id="15" name="正方形/長方形 14">
            <a:extLst>
              <a:ext uri="{FF2B5EF4-FFF2-40B4-BE49-F238E27FC236}">
                <a16:creationId xmlns:a16="http://schemas.microsoft.com/office/drawing/2014/main" id="{B6FD677A-2374-81DE-43DD-9049DCA49079}"/>
              </a:ext>
            </a:extLst>
          </p:cNvPr>
          <p:cNvSpPr/>
          <p:nvPr/>
        </p:nvSpPr>
        <p:spPr>
          <a:xfrm>
            <a:off x="4551376" y="8631975"/>
            <a:ext cx="957883" cy="119370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3CBEE2-71BD-090E-DE83-E88FE4CE3490}"/>
              </a:ext>
            </a:extLst>
          </p:cNvPr>
          <p:cNvSpPr/>
          <p:nvPr/>
        </p:nvSpPr>
        <p:spPr>
          <a:xfrm>
            <a:off x="2556135" y="8237430"/>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E6086D7-ECC3-57EB-1CD8-320D94B34264}"/>
              </a:ext>
            </a:extLst>
          </p:cNvPr>
          <p:cNvSpPr/>
          <p:nvPr/>
        </p:nvSpPr>
        <p:spPr>
          <a:xfrm>
            <a:off x="4993203" y="7318552"/>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F8B404D-E6B2-B93E-C267-719B2F422052}"/>
              </a:ext>
            </a:extLst>
          </p:cNvPr>
          <p:cNvSpPr/>
          <p:nvPr/>
        </p:nvSpPr>
        <p:spPr>
          <a:xfrm>
            <a:off x="1817214" y="8764515"/>
            <a:ext cx="2118276" cy="83739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B473B8E-91E9-2344-44EE-57EA70906DE1}"/>
              </a:ext>
            </a:extLst>
          </p:cNvPr>
          <p:cNvSpPr txBox="1"/>
          <p:nvPr/>
        </p:nvSpPr>
        <p:spPr>
          <a:xfrm>
            <a:off x="3815841" y="7134855"/>
            <a:ext cx="389850" cy="338554"/>
          </a:xfrm>
          <a:prstGeom prst="rect">
            <a:avLst/>
          </a:prstGeom>
          <a:noFill/>
        </p:spPr>
        <p:txBody>
          <a:bodyPr wrap="none" rtlCol="0">
            <a:spAutoFit/>
          </a:bodyPr>
          <a:lstStyle/>
          <a:p>
            <a:r>
              <a:rPr kumimoji="1" lang="ja-JP" altLang="en-US" sz="1600" dirty="0">
                <a:highlight>
                  <a:srgbClr val="FFFF00"/>
                </a:highlight>
              </a:rPr>
              <a:t>①</a:t>
            </a:r>
          </a:p>
        </p:txBody>
      </p:sp>
      <p:sp>
        <p:nvSpPr>
          <p:cNvPr id="21" name="テキスト ボックス 20">
            <a:extLst>
              <a:ext uri="{FF2B5EF4-FFF2-40B4-BE49-F238E27FC236}">
                <a16:creationId xmlns:a16="http://schemas.microsoft.com/office/drawing/2014/main" id="{6F919FE0-461D-858C-4FD9-4A6C657E4779}"/>
              </a:ext>
            </a:extLst>
          </p:cNvPr>
          <p:cNvSpPr txBox="1"/>
          <p:nvPr/>
        </p:nvSpPr>
        <p:spPr>
          <a:xfrm>
            <a:off x="4468887" y="8623498"/>
            <a:ext cx="389850" cy="338554"/>
          </a:xfrm>
          <a:prstGeom prst="rect">
            <a:avLst/>
          </a:prstGeom>
          <a:noFill/>
        </p:spPr>
        <p:txBody>
          <a:bodyPr wrap="none" rtlCol="0">
            <a:spAutoFit/>
          </a:bodyPr>
          <a:lstStyle/>
          <a:p>
            <a:r>
              <a:rPr kumimoji="1" lang="ja-JP" altLang="en-US" sz="1600" dirty="0">
                <a:highlight>
                  <a:srgbClr val="FFFF00"/>
                </a:highlight>
              </a:rPr>
              <a:t>②</a:t>
            </a:r>
          </a:p>
        </p:txBody>
      </p:sp>
      <p:sp>
        <p:nvSpPr>
          <p:cNvPr id="22" name="テキスト ボックス 21">
            <a:extLst>
              <a:ext uri="{FF2B5EF4-FFF2-40B4-BE49-F238E27FC236}">
                <a16:creationId xmlns:a16="http://schemas.microsoft.com/office/drawing/2014/main" id="{C4CD9EE0-055A-C62C-E37F-FFCE930A2817}"/>
              </a:ext>
            </a:extLst>
          </p:cNvPr>
          <p:cNvSpPr txBox="1"/>
          <p:nvPr/>
        </p:nvSpPr>
        <p:spPr>
          <a:xfrm>
            <a:off x="4881703" y="7276076"/>
            <a:ext cx="389850" cy="338554"/>
          </a:xfrm>
          <a:prstGeom prst="rect">
            <a:avLst/>
          </a:prstGeom>
          <a:noFill/>
        </p:spPr>
        <p:txBody>
          <a:bodyPr wrap="none" rtlCol="0">
            <a:spAutoFit/>
          </a:bodyPr>
          <a:lstStyle/>
          <a:p>
            <a:r>
              <a:rPr kumimoji="1" lang="ja-JP" altLang="en-US" sz="1600" dirty="0">
                <a:highlight>
                  <a:srgbClr val="FFFF00"/>
                </a:highlight>
              </a:rPr>
              <a:t>③</a:t>
            </a:r>
          </a:p>
        </p:txBody>
      </p:sp>
      <p:sp>
        <p:nvSpPr>
          <p:cNvPr id="23" name="テキスト ボックス 22">
            <a:extLst>
              <a:ext uri="{FF2B5EF4-FFF2-40B4-BE49-F238E27FC236}">
                <a16:creationId xmlns:a16="http://schemas.microsoft.com/office/drawing/2014/main" id="{9C59F040-DB98-9047-9569-D05085F085C9}"/>
              </a:ext>
            </a:extLst>
          </p:cNvPr>
          <p:cNvSpPr txBox="1"/>
          <p:nvPr/>
        </p:nvSpPr>
        <p:spPr>
          <a:xfrm>
            <a:off x="2476495" y="8173160"/>
            <a:ext cx="389850" cy="338554"/>
          </a:xfrm>
          <a:prstGeom prst="rect">
            <a:avLst/>
          </a:prstGeom>
          <a:noFill/>
        </p:spPr>
        <p:txBody>
          <a:bodyPr wrap="none" rtlCol="0">
            <a:spAutoFit/>
          </a:bodyPr>
          <a:lstStyle/>
          <a:p>
            <a:r>
              <a:rPr kumimoji="1" lang="ja-JP" altLang="en-US" sz="1600" dirty="0">
                <a:highlight>
                  <a:srgbClr val="FFFF00"/>
                </a:highlight>
              </a:rPr>
              <a:t>④</a:t>
            </a:r>
          </a:p>
        </p:txBody>
      </p:sp>
      <p:sp>
        <p:nvSpPr>
          <p:cNvPr id="24" name="テキスト ボックス 23">
            <a:extLst>
              <a:ext uri="{FF2B5EF4-FFF2-40B4-BE49-F238E27FC236}">
                <a16:creationId xmlns:a16="http://schemas.microsoft.com/office/drawing/2014/main" id="{A2A703E9-7425-EDD8-5C60-5993D5529776}"/>
              </a:ext>
            </a:extLst>
          </p:cNvPr>
          <p:cNvSpPr txBox="1"/>
          <p:nvPr/>
        </p:nvSpPr>
        <p:spPr>
          <a:xfrm>
            <a:off x="1730717" y="8727011"/>
            <a:ext cx="389850" cy="338554"/>
          </a:xfrm>
          <a:prstGeom prst="rect">
            <a:avLst/>
          </a:prstGeom>
          <a:noFill/>
        </p:spPr>
        <p:txBody>
          <a:bodyPr wrap="none" rtlCol="0">
            <a:spAutoFit/>
          </a:bodyPr>
          <a:lstStyle/>
          <a:p>
            <a:r>
              <a:rPr kumimoji="1" lang="ja-JP" altLang="en-US" sz="1600" dirty="0">
                <a:highlight>
                  <a:srgbClr val="FFFF00"/>
                </a:highlight>
              </a:rPr>
              <a:t>⑤</a:t>
            </a:r>
          </a:p>
        </p:txBody>
      </p:sp>
      <p:sp>
        <p:nvSpPr>
          <p:cNvPr id="25" name="テキスト ボックス 24">
            <a:extLst>
              <a:ext uri="{FF2B5EF4-FFF2-40B4-BE49-F238E27FC236}">
                <a16:creationId xmlns:a16="http://schemas.microsoft.com/office/drawing/2014/main" id="{3D73E048-7329-7883-AE42-8F8119AFFD6C}"/>
              </a:ext>
            </a:extLst>
          </p:cNvPr>
          <p:cNvSpPr txBox="1"/>
          <p:nvPr/>
        </p:nvSpPr>
        <p:spPr>
          <a:xfrm>
            <a:off x="2595574" y="11116787"/>
            <a:ext cx="7003711" cy="954107"/>
          </a:xfrm>
          <a:prstGeom prst="rect">
            <a:avLst/>
          </a:prstGeom>
          <a:noFill/>
        </p:spPr>
        <p:txBody>
          <a:bodyPr wrap="square" rtlCol="0">
            <a:spAutoFit/>
          </a:bodyPr>
          <a:lstStyle/>
          <a:p>
            <a:r>
              <a:rPr kumimoji="1" lang="ja-JP" altLang="en-US" sz="2800" b="1" dirty="0"/>
              <a:t>ガス・液体の流体・流量制御</a:t>
            </a:r>
            <a:endParaRPr kumimoji="1" lang="en-US" altLang="ja-JP" sz="2800" b="1" dirty="0"/>
          </a:p>
          <a:p>
            <a:r>
              <a:rPr kumimoji="1" lang="ja-JP" altLang="en-US" sz="2800" b="1" dirty="0"/>
              <a:t>温度監視、圧力監視</a:t>
            </a:r>
            <a:r>
              <a:rPr kumimoji="1" lang="en-US" altLang="ja-JP" sz="2800" b="1" dirty="0"/>
              <a:t>(</a:t>
            </a:r>
            <a:r>
              <a:rPr kumimoji="1" lang="ja-JP" altLang="en-US" sz="2800" b="1" dirty="0"/>
              <a:t>差圧演算</a:t>
            </a:r>
            <a:r>
              <a:rPr kumimoji="1" lang="en-US" altLang="ja-JP" sz="2800" b="1" dirty="0"/>
              <a:t>)</a:t>
            </a:r>
            <a:r>
              <a:rPr kumimoji="1" lang="ja-JP" altLang="en-US" sz="2800" b="1" dirty="0"/>
              <a:t>、流量監視</a:t>
            </a:r>
            <a:endParaRPr kumimoji="1" lang="en-US" altLang="ja-JP" sz="2800" b="1" dirty="0"/>
          </a:p>
        </p:txBody>
      </p:sp>
      <p:sp>
        <p:nvSpPr>
          <p:cNvPr id="26" name="テキスト ボックス 25">
            <a:extLst>
              <a:ext uri="{FF2B5EF4-FFF2-40B4-BE49-F238E27FC236}">
                <a16:creationId xmlns:a16="http://schemas.microsoft.com/office/drawing/2014/main" id="{217CB12E-DD08-2C88-2171-685F35D12431}"/>
              </a:ext>
            </a:extLst>
          </p:cNvPr>
          <p:cNvSpPr txBox="1"/>
          <p:nvPr/>
        </p:nvSpPr>
        <p:spPr>
          <a:xfrm>
            <a:off x="6097430" y="6379379"/>
            <a:ext cx="4381334" cy="646331"/>
          </a:xfrm>
          <a:prstGeom prst="rect">
            <a:avLst/>
          </a:prstGeom>
          <a:noFill/>
        </p:spPr>
        <p:txBody>
          <a:bodyPr wrap="square" rtlCol="0">
            <a:spAutoFit/>
          </a:bodyPr>
          <a:lstStyle/>
          <a:p>
            <a:r>
              <a:rPr kumimoji="1" lang="ja-JP" altLang="en-US" dirty="0"/>
              <a:t>マスフロー制御、流路制御、データの取得を行います。</a:t>
            </a:r>
            <a:endParaRPr kumimoji="1" lang="en-US" altLang="ja-JP" dirty="0"/>
          </a:p>
        </p:txBody>
      </p:sp>
      <p:sp>
        <p:nvSpPr>
          <p:cNvPr id="27" name="テキスト ボックス 26">
            <a:extLst>
              <a:ext uri="{FF2B5EF4-FFF2-40B4-BE49-F238E27FC236}">
                <a16:creationId xmlns:a16="http://schemas.microsoft.com/office/drawing/2014/main" id="{CC748081-8412-81BB-9C62-C95845119B2A}"/>
              </a:ext>
            </a:extLst>
          </p:cNvPr>
          <p:cNvSpPr txBox="1"/>
          <p:nvPr/>
        </p:nvSpPr>
        <p:spPr>
          <a:xfrm>
            <a:off x="1579709" y="10381950"/>
            <a:ext cx="3519101"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北浜製作所の技術力</a:t>
            </a:r>
          </a:p>
        </p:txBody>
      </p:sp>
      <p:sp>
        <p:nvSpPr>
          <p:cNvPr id="29" name="テキスト ボックス 28">
            <a:extLst>
              <a:ext uri="{FF2B5EF4-FFF2-40B4-BE49-F238E27FC236}">
                <a16:creationId xmlns:a16="http://schemas.microsoft.com/office/drawing/2014/main" id="{F3756C18-2815-3585-E698-CD4B5E8563AE}"/>
              </a:ext>
            </a:extLst>
          </p:cNvPr>
          <p:cNvSpPr txBox="1"/>
          <p:nvPr/>
        </p:nvSpPr>
        <p:spPr>
          <a:xfrm>
            <a:off x="1533539" y="6159464"/>
            <a:ext cx="1702754"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事例紹介</a:t>
            </a:r>
          </a:p>
        </p:txBody>
      </p:sp>
      <p:sp>
        <p:nvSpPr>
          <p:cNvPr id="31" name="テキスト ボックス 30">
            <a:extLst>
              <a:ext uri="{FF2B5EF4-FFF2-40B4-BE49-F238E27FC236}">
                <a16:creationId xmlns:a16="http://schemas.microsoft.com/office/drawing/2014/main" id="{227F440C-92D9-0E13-4D1B-5B852DC99706}"/>
              </a:ext>
            </a:extLst>
          </p:cNvPr>
          <p:cNvSpPr txBox="1"/>
          <p:nvPr/>
        </p:nvSpPr>
        <p:spPr>
          <a:xfrm>
            <a:off x="6288131" y="8522134"/>
            <a:ext cx="3502882" cy="2308324"/>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a:t>・</a:t>
            </a:r>
            <a:r>
              <a:rPr kumimoji="1" lang="en-US" altLang="ja-JP" sz="2400" dirty="0"/>
              <a:t>CN</a:t>
            </a:r>
            <a:r>
              <a:rPr kumimoji="1" lang="ja-JP" altLang="en-US" sz="2400" dirty="0"/>
              <a:t>関連事例一覧</a:t>
            </a:r>
            <a:r>
              <a:rPr kumimoji="1" lang="en-US" altLang="ja-JP" sz="2400" dirty="0"/>
              <a:t>(</a:t>
            </a:r>
            <a:r>
              <a:rPr kumimoji="1" lang="ja-JP" altLang="en-US" sz="2400" dirty="0"/>
              <a:t>概要</a:t>
            </a:r>
            <a:r>
              <a:rPr kumimoji="1" lang="en-US" altLang="ja-JP" sz="2400" dirty="0"/>
              <a:t>)</a:t>
            </a:r>
          </a:p>
          <a:p>
            <a:r>
              <a:rPr kumimoji="1" lang="en-US" altLang="ja-JP" sz="2400" dirty="0"/>
              <a:t>	</a:t>
            </a:r>
            <a:r>
              <a:rPr kumimoji="1" lang="ja-JP" altLang="en-US" sz="2400" dirty="0"/>
              <a:t>差圧性能評価装置</a:t>
            </a:r>
            <a:endParaRPr kumimoji="1" lang="en-US" altLang="ja-JP" sz="2400" dirty="0"/>
          </a:p>
          <a:p>
            <a:r>
              <a:rPr kumimoji="1" lang="en-US" altLang="ja-JP" sz="2400" dirty="0"/>
              <a:t>	</a:t>
            </a:r>
            <a:r>
              <a:rPr kumimoji="1" lang="ja-JP" altLang="en-US" sz="2400" dirty="0"/>
              <a:t>ガス分離評価装置</a:t>
            </a:r>
            <a:endParaRPr kumimoji="1" lang="en-US" altLang="ja-JP" sz="2400" dirty="0"/>
          </a:p>
          <a:p>
            <a:r>
              <a:rPr kumimoji="1" lang="en-US" altLang="ja-JP" sz="2400" dirty="0"/>
              <a:t>	</a:t>
            </a:r>
            <a:r>
              <a:rPr kumimoji="1" lang="ja-JP" altLang="en-US" sz="2400" dirty="0"/>
              <a:t>ガス供給装置</a:t>
            </a:r>
            <a:endParaRPr kumimoji="1" lang="en-US" altLang="ja-JP" sz="2400" dirty="0"/>
          </a:p>
          <a:p>
            <a:r>
              <a:rPr kumimoji="1" lang="en-US" altLang="ja-JP" sz="2400" dirty="0"/>
              <a:t>	</a:t>
            </a:r>
            <a:r>
              <a:rPr kumimoji="1" lang="ja-JP" altLang="en-US" sz="2400" dirty="0"/>
              <a:t>触媒反応装置</a:t>
            </a:r>
            <a:endParaRPr kumimoji="1" lang="en-US" altLang="ja-JP" sz="2400" dirty="0"/>
          </a:p>
          <a:p>
            <a:r>
              <a:rPr kumimoji="1" lang="en-US" altLang="ja-JP" sz="2400" dirty="0"/>
              <a:t>	CO2</a:t>
            </a:r>
            <a:r>
              <a:rPr kumimoji="1" lang="ja-JP" altLang="en-US" sz="2400" dirty="0"/>
              <a:t>吸着試験装置</a:t>
            </a:r>
          </a:p>
        </p:txBody>
      </p:sp>
      <p:sp>
        <p:nvSpPr>
          <p:cNvPr id="37" name="テキスト ボックス 36">
            <a:extLst>
              <a:ext uri="{FF2B5EF4-FFF2-40B4-BE49-F238E27FC236}">
                <a16:creationId xmlns:a16="http://schemas.microsoft.com/office/drawing/2014/main" id="{A3BAA0D6-B04E-AC11-10CE-B2C59A6CE6B2}"/>
              </a:ext>
            </a:extLst>
          </p:cNvPr>
          <p:cNvSpPr txBox="1"/>
          <p:nvPr/>
        </p:nvSpPr>
        <p:spPr>
          <a:xfrm>
            <a:off x="292358" y="12977820"/>
            <a:ext cx="5724644" cy="2031325"/>
          </a:xfrm>
          <a:prstGeom prst="rect">
            <a:avLst/>
          </a:prstGeom>
          <a:noFill/>
        </p:spPr>
        <p:txBody>
          <a:bodyPr wrap="none" rtlCol="0">
            <a:spAutoFit/>
          </a:bodyPr>
          <a:lstStyle/>
          <a:p>
            <a:r>
              <a:rPr kumimoji="1" lang="ja-JP" altLang="en-US" b="1" dirty="0"/>
              <a:t>活用方法</a:t>
            </a:r>
            <a:endParaRPr kumimoji="1" lang="en-US" altLang="ja-JP" b="1" dirty="0"/>
          </a:p>
          <a:p>
            <a:r>
              <a:rPr kumimoji="1" lang="ja-JP" altLang="en-US" dirty="0"/>
              <a:t>原理実験からプラントモデルまでのエンジニアリング</a:t>
            </a:r>
            <a:endParaRPr kumimoji="1" lang="en-US" altLang="ja-JP" dirty="0"/>
          </a:p>
          <a:p>
            <a:r>
              <a:rPr kumimoji="1" lang="ja-JP" altLang="en-US" b="1" dirty="0"/>
              <a:t>連携先</a:t>
            </a:r>
            <a:endParaRPr kumimoji="1" lang="en-US" altLang="ja-JP" b="1" dirty="0"/>
          </a:p>
          <a:p>
            <a:r>
              <a:rPr kumimoji="1" lang="ja-JP" altLang="en-US" dirty="0"/>
              <a:t>コア技術を持たれている企業</a:t>
            </a:r>
            <a:endParaRPr kumimoji="1" lang="en-US" altLang="ja-JP" dirty="0"/>
          </a:p>
          <a:p>
            <a:r>
              <a:rPr kumimoji="1" lang="en-US" altLang="ja-JP" dirty="0"/>
              <a:t>(</a:t>
            </a:r>
            <a:r>
              <a:rPr kumimoji="1" lang="ja-JP" altLang="en-US" dirty="0"/>
              <a:t>特殊な</a:t>
            </a:r>
            <a:r>
              <a:rPr kumimoji="1" lang="en-US" altLang="ja-JP" dirty="0"/>
              <a:t>)</a:t>
            </a:r>
            <a:r>
              <a:rPr kumimoji="1" lang="ja-JP" altLang="en-US" dirty="0"/>
              <a:t>センシング技術をお持ちの企業</a:t>
            </a:r>
            <a:endParaRPr kumimoji="1" lang="en-US" altLang="ja-JP" dirty="0"/>
          </a:p>
          <a:p>
            <a:r>
              <a:rPr kumimoji="1" lang="ja-JP" altLang="en-US" dirty="0"/>
              <a:t>流体制御で困られている企業</a:t>
            </a:r>
            <a:endParaRPr kumimoji="1" lang="en-US" altLang="ja-JP" dirty="0"/>
          </a:p>
          <a:p>
            <a:endParaRPr kumimoji="1" lang="ja-JP" altLang="en-US" dirty="0"/>
          </a:p>
        </p:txBody>
      </p:sp>
    </p:spTree>
    <p:extLst>
      <p:ext uri="{BB962C8B-B14F-4D97-AF65-F5344CB8AC3E}">
        <p14:creationId xmlns:p14="http://schemas.microsoft.com/office/powerpoint/2010/main" val="322437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物理吸着を利用した排ガスからの</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回収と装置パッケージ化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solidFill>
                  <a:srgbClr val="333333"/>
                </a:solidFill>
                <a:latin typeface="Montserrat" panose="00000500000000000000" pitchFamily="2" charset="0"/>
              </a:rPr>
              <a:t>医療機器メーカーですが、物理吸着を利用して空気中から酸素や窒素を取り出すガス発生装置の設計・製作・保守を行っています。これら装置のパッケージ化（コンテナへの組込み）ができることから、</a:t>
            </a:r>
            <a:r>
              <a:rPr kumimoji="1" lang="en-US" altLang="ja-JP" sz="2400" b="1" dirty="0">
                <a:solidFill>
                  <a:srgbClr val="333333"/>
                </a:solidFill>
                <a:latin typeface="Montserrat" panose="00000500000000000000" pitchFamily="2" charset="0"/>
              </a:rPr>
              <a:t>CO2</a:t>
            </a:r>
            <a:r>
              <a:rPr kumimoji="1" lang="ja-JP" altLang="en-US" sz="2400" b="1" dirty="0">
                <a:solidFill>
                  <a:srgbClr val="333333"/>
                </a:solidFill>
                <a:latin typeface="Montserrat" panose="00000500000000000000" pitchFamily="2" charset="0"/>
              </a:rPr>
              <a:t>回収装置のコンテナへの組込みに取り組んでいます。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6" y="8954843"/>
            <a:ext cx="8851729" cy="2677656"/>
          </a:xfrm>
          <a:prstGeom prst="rect">
            <a:avLst/>
          </a:prstGeom>
          <a:noFill/>
        </p:spPr>
        <p:txBody>
          <a:bodyPr wrap="square" rtlCol="0">
            <a:spAutoFit/>
          </a:bodyPr>
          <a:lstStyle/>
          <a:p>
            <a:r>
              <a:rPr kumimoji="1" lang="en-US" altLang="ja-JP" sz="2800" b="1" dirty="0"/>
              <a:t>【</a:t>
            </a:r>
            <a:r>
              <a:rPr kumimoji="1" lang="ja-JP" altLang="en-US" sz="2800" b="1" dirty="0"/>
              <a:t>特長</a:t>
            </a:r>
            <a:r>
              <a:rPr kumimoji="1" lang="en-US" altLang="ja-JP" sz="2800" b="1" dirty="0"/>
              <a:t>】</a:t>
            </a:r>
          </a:p>
          <a:p>
            <a:r>
              <a:rPr kumimoji="1" lang="ja-JP" altLang="en-US" sz="2800" b="1" dirty="0"/>
              <a:t>　・装置本体、圧力容器、配管、電気制御・ソフト等</a:t>
            </a:r>
            <a:endParaRPr kumimoji="1" lang="en-US" altLang="ja-JP" sz="2800" b="1" dirty="0"/>
          </a:p>
          <a:p>
            <a:r>
              <a:rPr kumimoji="1" lang="ja-JP" altLang="en-US" sz="2800" b="1" dirty="0"/>
              <a:t>　　コンテナ組込みに関わる設計が可能。</a:t>
            </a:r>
            <a:endParaRPr kumimoji="1" lang="en-US" altLang="ja-JP" sz="2800" b="1" dirty="0"/>
          </a:p>
          <a:p>
            <a:r>
              <a:rPr kumimoji="1" lang="ja-JP" altLang="en-US" sz="2800" b="1" dirty="0"/>
              <a:t>　・コンテナと床が分離可能で機器据え付けが容易。</a:t>
            </a:r>
            <a:endParaRPr kumimoji="1" lang="en-US" altLang="ja-JP" sz="2800" b="1" dirty="0"/>
          </a:p>
          <a:p>
            <a:r>
              <a:rPr kumimoji="1" lang="ja-JP" altLang="en-US" sz="2800" b="1" dirty="0"/>
              <a:t>　・コンテナ含め、装置性能調整、品質検査も可能</a:t>
            </a:r>
            <a:endParaRPr kumimoji="1" lang="en-US" altLang="ja-JP" sz="2800" b="1" dirty="0"/>
          </a:p>
          <a:p>
            <a:r>
              <a:rPr kumimoji="1" lang="ja-JP" altLang="en-US" sz="2800" b="1" dirty="0"/>
              <a:t>　　であることから、お客様のご負担を軽減。</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山陽電子工業株式会社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岡山県岡山市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令和７年７月１８日時点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a:t>
            </a:r>
            <a:r>
              <a:rPr kumimoji="1" lang="en-US" altLang="ja-JP" sz="2800" b="1" dirty="0"/>
              <a:t>CO2</a:t>
            </a:r>
            <a:r>
              <a:rPr kumimoji="1" lang="ja-JP" altLang="en-US" sz="2800" b="1" dirty="0"/>
              <a:t>回収装置に限らず、水素、</a:t>
            </a:r>
            <a:endParaRPr kumimoji="1" lang="en-US" altLang="ja-JP" sz="2800" b="1" dirty="0"/>
          </a:p>
          <a:p>
            <a:r>
              <a:rPr kumimoji="1" lang="ja-JP" altLang="en-US" sz="2800" b="1" dirty="0"/>
              <a:t>　メタン生成装置にも応用可能。</a:t>
            </a:r>
            <a:endParaRPr kumimoji="1" lang="en-US" altLang="ja-JP" sz="2800" b="1" dirty="0"/>
          </a:p>
          <a:p>
            <a:r>
              <a:rPr kumimoji="1" lang="ja-JP" altLang="en-US" sz="2800" b="1" dirty="0"/>
              <a:t>・可搬型なので海外輸出も視野に</a:t>
            </a:r>
            <a:endParaRPr kumimoji="1" lang="en-US" altLang="ja-JP" sz="2800" b="1" dirty="0"/>
          </a:p>
          <a:p>
            <a:r>
              <a:rPr kumimoji="1" lang="ja-JP" altLang="en-US" sz="2800" b="1" dirty="0"/>
              <a:t>　入れることが可能。</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427AC222-D046-7E14-1D23-5C0A88528235}"/>
              </a:ext>
            </a:extLst>
          </p:cNvPr>
          <p:cNvPicPr>
            <a:picLocks noChangeAspect="1"/>
          </p:cNvPicPr>
          <p:nvPr/>
        </p:nvPicPr>
        <p:blipFill>
          <a:blip r:embed="rId3"/>
          <a:stretch>
            <a:fillRect/>
          </a:stretch>
        </p:blipFill>
        <p:spPr>
          <a:xfrm>
            <a:off x="1621017" y="6265164"/>
            <a:ext cx="3285491" cy="2455708"/>
          </a:xfrm>
          <a:prstGeom prst="rect">
            <a:avLst/>
          </a:prstGeom>
        </p:spPr>
      </p:pic>
      <p:pic>
        <p:nvPicPr>
          <p:cNvPr id="3" name="図 2">
            <a:extLst>
              <a:ext uri="{FF2B5EF4-FFF2-40B4-BE49-F238E27FC236}">
                <a16:creationId xmlns:a16="http://schemas.microsoft.com/office/drawing/2014/main" id="{580FBCF0-20F5-1DE7-6409-9BF50B44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78" y="6278840"/>
            <a:ext cx="3256042" cy="2442032"/>
          </a:xfrm>
          <a:prstGeom prst="rect">
            <a:avLst/>
          </a:prstGeom>
        </p:spPr>
      </p:pic>
    </p:spTree>
    <p:extLst>
      <p:ext uri="{BB962C8B-B14F-4D97-AF65-F5344CB8AC3E}">
        <p14:creationId xmlns:p14="http://schemas.microsoft.com/office/powerpoint/2010/main" val="370213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ものづくりの</a:t>
            </a:r>
            <a:r>
              <a:rPr kumimoji="1" lang="en-US" altLang="ja-JP" sz="4800" b="1" dirty="0">
                <a:latin typeface="Meiryo UI" panose="020B0604030504040204" pitchFamily="50" charset="-128"/>
                <a:ea typeface="Meiryo UI" panose="020B0604030504040204" pitchFamily="50" charset="-128"/>
              </a:rPr>
              <a:t>GX</a:t>
            </a:r>
            <a:r>
              <a:rPr kumimoji="1" lang="ja-JP" altLang="en-US" sz="4800" b="1" dirty="0">
                <a:latin typeface="Meiryo UI" panose="020B0604030504040204" pitchFamily="50" charset="-128"/>
                <a:ea typeface="Meiryo UI" panose="020B0604030504040204" pitchFamily="50" charset="-128"/>
              </a:rPr>
              <a:t>に貢献する</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アップサイクル素材「</a:t>
            </a:r>
            <a:r>
              <a:rPr kumimoji="1" lang="en-US" altLang="ja-JP" sz="4800" b="1" dirty="0" err="1">
                <a:latin typeface="Meiryo UI" panose="020B0604030504040204" pitchFamily="50" charset="-128"/>
                <a:ea typeface="Meiryo UI" panose="020B0604030504040204" pitchFamily="50" charset="-128"/>
              </a:rPr>
              <a:t>metacol</a:t>
            </a:r>
            <a:r>
              <a:rPr kumimoji="1" lang="en-US" altLang="ja-JP" sz="4800" b="1" dirty="0">
                <a:latin typeface="Meiryo UI" panose="020B0604030504040204" pitchFamily="50" charset="-128"/>
                <a:ea typeface="Meiryo UI" panose="020B0604030504040204" pitchFamily="50" charset="-128"/>
              </a:rPr>
              <a:t>™</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住友電工は、</a:t>
            </a:r>
            <a:r>
              <a:rPr lang="ja-JP" altLang="en-US" sz="2400" b="1" i="0" dirty="0">
                <a:effectLst/>
                <a:latin typeface="+mn-ea"/>
              </a:rPr>
              <a:t>カーボンニュートラルな未来社会の実現に向け、</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排出削減技術の革新に注力しています。</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の回収・利用によるグリーン・イノベーション（</a:t>
            </a:r>
            <a:r>
              <a:rPr lang="en-US" altLang="ja-JP" sz="2400" b="1" i="0" dirty="0">
                <a:effectLst/>
                <a:latin typeface="+mn-ea"/>
              </a:rPr>
              <a:t>GX</a:t>
            </a:r>
            <a:r>
              <a:rPr lang="ja-JP" altLang="en-US" sz="2400" b="1" i="0" dirty="0">
                <a:effectLst/>
                <a:latin typeface="+mn-ea"/>
              </a:rPr>
              <a:t>）の推進、金属や樹脂といった限りある資源の効率的な利用により、循環型社会を目指します。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金属を新たに原材料にすることで、その約</a:t>
            </a:r>
            <a:r>
              <a:rPr kumimoji="1" lang="en-US" altLang="ja-JP" sz="2800" b="1" dirty="0"/>
              <a:t>4</a:t>
            </a:r>
            <a:r>
              <a:rPr kumimoji="1" lang="ja-JP" altLang="en-US" sz="2800" b="1" dirty="0"/>
              <a:t>割が</a:t>
            </a:r>
            <a:r>
              <a:rPr kumimoji="1" lang="en-US" altLang="ja-JP" sz="2800" b="1" dirty="0"/>
              <a:t>CO2</a:t>
            </a:r>
            <a:r>
              <a:rPr kumimoji="1" lang="ja-JP" altLang="en-US" sz="2800" b="1" dirty="0"/>
              <a:t>でできた機能性素材の量産プロセスを世界で初めて開発。</a:t>
            </a:r>
            <a:r>
              <a:rPr kumimoji="1" lang="en-US" altLang="ja-JP" sz="2800" b="1" dirty="0"/>
              <a:t>CO2</a:t>
            </a:r>
            <a:r>
              <a:rPr kumimoji="1" lang="ja-JP" altLang="en-US" sz="2800" b="1" dirty="0"/>
              <a:t>の高付加価値用途の不足問題を解決し、</a:t>
            </a:r>
            <a:r>
              <a:rPr kumimoji="1" lang="en-US" altLang="ja-JP" sz="2800" b="1" dirty="0"/>
              <a:t>CO2</a:t>
            </a:r>
            <a:r>
              <a:rPr kumimoji="1" lang="ja-JP" altLang="en-US" sz="2800" b="1" dirty="0"/>
              <a:t>を活用しながら発展する社会を目指します。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住友電気工業株式会社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5</a:t>
            </a:r>
            <a:r>
              <a:rPr kumimoji="1" lang="ja-JP" altLang="en-US" sz="2000" dirty="0"/>
              <a:t>月　</a:t>
            </a:r>
            <a:r>
              <a:rPr kumimoji="1" lang="en-US" altLang="ja-JP" sz="2000"/>
              <a:t>2</a:t>
            </a:r>
            <a:r>
              <a:rPr kumimoji="1" lang="ja-JP" altLang="en-US" sz="2000"/>
              <a:t>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・事業者向け産業素材（環境配慮機能性添加剤、充填剤等）</a:t>
            </a:r>
            <a:endParaRPr kumimoji="1" lang="en-US" altLang="ja-JP" sz="2800" b="1" dirty="0"/>
          </a:p>
          <a:p>
            <a:r>
              <a:rPr kumimoji="1" lang="ja-JP" altLang="en-US" sz="2800" b="1" dirty="0"/>
              <a:t>・一般向け生活用品等（環境配慮ノベルティグッズや教材等）</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5515792" y="8126671"/>
            <a:ext cx="2821080" cy="369332"/>
          </a:xfrm>
          <a:prstGeom prst="rect">
            <a:avLst/>
          </a:prstGeom>
          <a:noFill/>
        </p:spPr>
        <p:txBody>
          <a:bodyPr wrap="square" rtlCol="0">
            <a:spAutoFit/>
          </a:bodyPr>
          <a:lstStyle/>
          <a:p>
            <a:r>
              <a:rPr kumimoji="1" lang="ja-JP" altLang="en-US" dirty="0"/>
              <a:t>製造フロー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r>
              <a:rPr kumimoji="1" lang="en-US" altLang="ja-JP" dirty="0">
                <a:solidFill>
                  <a:schemeClr val="tx1"/>
                </a:solidFill>
              </a:rPr>
              <a:t>CO2</a:t>
            </a:r>
            <a:r>
              <a:rPr kumimoji="1" lang="ja-JP" altLang="en-US" dirty="0">
                <a:solidFill>
                  <a:schemeClr val="tx1"/>
                </a:solidFill>
              </a:rPr>
              <a:t>削減量</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代替効果</a:t>
            </a:r>
            <a:r>
              <a:rPr kumimoji="1" lang="en-US" altLang="ja-JP" dirty="0">
                <a:solidFill>
                  <a:schemeClr val="tx1"/>
                </a:solidFill>
              </a:rPr>
              <a:t>】</a:t>
            </a:r>
          </a:p>
          <a:p>
            <a:r>
              <a:rPr kumimoji="1" lang="ja-JP" altLang="en-US" dirty="0">
                <a:solidFill>
                  <a:schemeClr val="tx1"/>
                </a:solidFill>
              </a:rPr>
              <a:t>樹脂を同素材に置き換えることで排出原単位は</a:t>
            </a:r>
            <a:r>
              <a:rPr kumimoji="1" lang="en-US" altLang="ja-JP" dirty="0">
                <a:solidFill>
                  <a:schemeClr val="tx1"/>
                </a:solidFill>
              </a:rPr>
              <a:t>1/5</a:t>
            </a:r>
            <a:r>
              <a:rPr kumimoji="1" lang="ja-JP" altLang="en-US" dirty="0">
                <a:solidFill>
                  <a:schemeClr val="tx1"/>
                </a:solidFill>
              </a:rPr>
              <a:t>になる。</a:t>
            </a:r>
            <a:r>
              <a:rPr kumimoji="1" lang="en-US" altLang="ja-JP" dirty="0">
                <a:solidFill>
                  <a:schemeClr val="tx1"/>
                </a:solidFill>
              </a:rPr>
              <a:t>【</a:t>
            </a:r>
            <a:r>
              <a:rPr kumimoji="1" lang="ja-JP" altLang="en-US" dirty="0">
                <a:solidFill>
                  <a:schemeClr val="tx1"/>
                </a:solidFill>
              </a:rPr>
              <a:t>貯蔵効果</a:t>
            </a:r>
            <a:r>
              <a:rPr kumimoji="1" lang="en-US" altLang="ja-JP" dirty="0">
                <a:solidFill>
                  <a:schemeClr val="tx1"/>
                </a:solidFill>
              </a:rPr>
              <a:t>】</a:t>
            </a:r>
          </a:p>
          <a:p>
            <a:r>
              <a:rPr kumimoji="1" lang="ja-JP" altLang="en-US" dirty="0">
                <a:solidFill>
                  <a:schemeClr val="tx1"/>
                </a:solidFill>
              </a:rPr>
              <a:t>建材や路盤材等に用いることで同素材の使用量の約</a:t>
            </a:r>
            <a:r>
              <a:rPr kumimoji="1" lang="en-US" altLang="ja-JP" dirty="0">
                <a:solidFill>
                  <a:schemeClr val="tx1"/>
                </a:solidFill>
              </a:rPr>
              <a:t>4</a:t>
            </a:r>
            <a:r>
              <a:rPr kumimoji="1" lang="ja-JP" altLang="en-US" dirty="0">
                <a:solidFill>
                  <a:schemeClr val="tx1"/>
                </a:solidFill>
              </a:rPr>
              <a:t>割の</a:t>
            </a:r>
            <a:r>
              <a:rPr kumimoji="1" lang="en-US" altLang="ja-JP" dirty="0">
                <a:solidFill>
                  <a:schemeClr val="tx1"/>
                </a:solidFill>
              </a:rPr>
              <a:t>CO2</a:t>
            </a:r>
            <a:r>
              <a:rPr kumimoji="1" lang="ja-JP" altLang="en-US" dirty="0">
                <a:solidFill>
                  <a:schemeClr val="tx1"/>
                </a:solidFill>
              </a:rPr>
              <a:t>を大気から隔離できる。</a:t>
            </a:r>
          </a:p>
        </p:txBody>
      </p:sp>
      <p:pic>
        <p:nvPicPr>
          <p:cNvPr id="12" name="図 11">
            <a:extLst>
              <a:ext uri="{FF2B5EF4-FFF2-40B4-BE49-F238E27FC236}">
                <a16:creationId xmlns:a16="http://schemas.microsoft.com/office/drawing/2014/main" id="{4D6FB14C-4789-4069-AF66-A56E28965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609" y="6233603"/>
            <a:ext cx="3267011" cy="2496371"/>
          </a:xfrm>
          <a:prstGeom prst="rect">
            <a:avLst/>
          </a:prstGeom>
        </p:spPr>
      </p:pic>
      <p:pic>
        <p:nvPicPr>
          <p:cNvPr id="15" name="図 14">
            <a:extLst>
              <a:ext uri="{FF2B5EF4-FFF2-40B4-BE49-F238E27FC236}">
                <a16:creationId xmlns:a16="http://schemas.microsoft.com/office/drawing/2014/main" id="{BEA1950B-3744-4987-8737-327632F5DAA0}"/>
              </a:ext>
            </a:extLst>
          </p:cNvPr>
          <p:cNvPicPr>
            <a:picLocks noChangeAspect="1"/>
          </p:cNvPicPr>
          <p:nvPr/>
        </p:nvPicPr>
        <p:blipFill>
          <a:blip r:embed="rId4"/>
          <a:stretch>
            <a:fillRect/>
          </a:stretch>
        </p:blipFill>
        <p:spPr>
          <a:xfrm>
            <a:off x="4920479" y="6431145"/>
            <a:ext cx="5610526" cy="2024212"/>
          </a:xfrm>
          <a:prstGeom prst="rect">
            <a:avLst/>
          </a:prstGeom>
        </p:spPr>
      </p:pic>
    </p:spTree>
    <p:extLst>
      <p:ext uri="{BB962C8B-B14F-4D97-AF65-F5344CB8AC3E}">
        <p14:creationId xmlns:p14="http://schemas.microsoft.com/office/powerpoint/2010/main" val="329621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省エネルギー型</a:t>
            </a: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分離回収</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技術開発実証</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株式会社タクマは</a:t>
            </a:r>
            <a:r>
              <a:rPr kumimoji="1" lang="en-US" altLang="ja-JP" sz="2400" b="1" dirty="0"/>
              <a:t>1938</a:t>
            </a:r>
            <a:r>
              <a:rPr kumimoji="1" lang="ja-JP" altLang="en-US" sz="2400" b="1" dirty="0"/>
              <a:t>年にボイラを通じて社会へ貢献するという「汽罐報国」の精神を掲げ、創業しました。現在はボイラの技術を源流として、各種環境プラントなど、エネルギーの活用と環境保全の分野を中心とする事業を展開し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株式会社タクマ</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兵庫県尼崎市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7</a:t>
            </a:r>
            <a:r>
              <a:rPr kumimoji="1" lang="ja-JP" altLang="en-US" sz="2000" dirty="0"/>
              <a:t>月　</a:t>
            </a:r>
            <a:r>
              <a:rPr kumimoji="1" lang="en-US" altLang="ja-JP" sz="2000" dirty="0"/>
              <a:t>18</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一般廃棄物処理施設、バイオマス発電施設などへの社会実装を目指し、コンパクトかつ環境への負荷の小さい</a:t>
            </a:r>
            <a:r>
              <a:rPr kumimoji="1" lang="en-US" altLang="ja-JP" sz="2800" b="1" dirty="0"/>
              <a:t>CO2</a:t>
            </a:r>
            <a:r>
              <a:rPr kumimoji="1" lang="ja-JP" altLang="en-US" sz="2800" b="1" dirty="0"/>
              <a:t>分離回収技術を開発・実証します。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3" name="正方形/長方形 2"/>
          <p:cNvSpPr/>
          <p:nvPr/>
        </p:nvSpPr>
        <p:spPr>
          <a:xfrm>
            <a:off x="1297252" y="9964416"/>
            <a:ext cx="9364741" cy="2246769"/>
          </a:xfrm>
          <a:prstGeom prst="rect">
            <a:avLst/>
          </a:prstGeom>
        </p:spPr>
        <p:txBody>
          <a:bodyPr wrap="square">
            <a:spAutoFit/>
          </a:bodyPr>
          <a:lstStyle/>
          <a:p>
            <a:r>
              <a:rPr kumimoji="1" lang="en-US" altLang="ja-JP" sz="2800" b="1" dirty="0">
                <a:solidFill>
                  <a:prstClr val="black"/>
                </a:solidFill>
              </a:rPr>
              <a:t>A1</a:t>
            </a:r>
            <a:r>
              <a:rPr kumimoji="1" lang="ja-JP" altLang="en-US" sz="2800" b="1" dirty="0">
                <a:solidFill>
                  <a:prstClr val="black"/>
                </a:solidFill>
              </a:rPr>
              <a:t>：発電に利用しない排ガスの低温</a:t>
            </a:r>
            <a:r>
              <a:rPr kumimoji="1" lang="ja-JP" altLang="en-US" sz="2800" b="1" dirty="0"/>
              <a:t>廃熱</a:t>
            </a:r>
            <a:r>
              <a:rPr kumimoji="1" lang="ja-JP" altLang="en-US" sz="2800" b="1" dirty="0">
                <a:solidFill>
                  <a:prstClr val="black"/>
                </a:solidFill>
              </a:rPr>
              <a:t>を利用   </a:t>
            </a:r>
            <a:br>
              <a:rPr kumimoji="1" lang="en-US" altLang="ja-JP" sz="2800" b="1" dirty="0">
                <a:solidFill>
                  <a:prstClr val="black"/>
                </a:solidFill>
              </a:rPr>
            </a:br>
            <a:r>
              <a:rPr kumimoji="1" lang="en-US" altLang="ja-JP" sz="2800" b="1" dirty="0">
                <a:solidFill>
                  <a:prstClr val="black"/>
                </a:solidFill>
              </a:rPr>
              <a:t>A2</a:t>
            </a:r>
            <a:r>
              <a:rPr kumimoji="1" lang="ja-JP" altLang="en-US" sz="2800" b="1" dirty="0">
                <a:solidFill>
                  <a:prstClr val="black"/>
                </a:solidFill>
              </a:rPr>
              <a:t>：充填塔・還流装置が不要・</a:t>
            </a:r>
            <a:r>
              <a:rPr kumimoji="1" lang="en-US" altLang="ja-JP" sz="2800" b="1" dirty="0">
                <a:solidFill>
                  <a:prstClr val="black"/>
                </a:solidFill>
              </a:rPr>
              <a:t>100℃</a:t>
            </a:r>
            <a:r>
              <a:rPr kumimoji="1" lang="ja-JP" altLang="en-US" sz="2800" b="1" dirty="0">
                <a:solidFill>
                  <a:prstClr val="black"/>
                </a:solidFill>
              </a:rPr>
              <a:t>以下で吸収液を再生</a:t>
            </a:r>
          </a:p>
          <a:p>
            <a:pPr lvl="0"/>
            <a:r>
              <a:rPr kumimoji="1" lang="en-US" altLang="ja-JP" sz="2800" b="1" dirty="0">
                <a:solidFill>
                  <a:prstClr val="black"/>
                </a:solidFill>
              </a:rPr>
              <a:t>A3</a:t>
            </a:r>
            <a:r>
              <a:rPr kumimoji="1" lang="ja-JP" altLang="en-US" sz="2800" b="1" dirty="0">
                <a:solidFill>
                  <a:prstClr val="black"/>
                </a:solidFill>
              </a:rPr>
              <a:t>：低揮発性の吸収液使用による低アミンエミッション</a:t>
            </a:r>
            <a:endParaRPr kumimoji="1" lang="en-US" altLang="ja-JP" sz="2800" b="1" dirty="0">
              <a:solidFill>
                <a:prstClr val="black"/>
              </a:solidFill>
            </a:endParaRPr>
          </a:p>
          <a:p>
            <a:pPr lvl="0"/>
            <a:r>
              <a:rPr kumimoji="1" lang="ja-JP" altLang="en-US" sz="2800" b="1" dirty="0">
                <a:solidFill>
                  <a:prstClr val="black"/>
                </a:solidFill>
              </a:rPr>
              <a:t>「令和</a:t>
            </a:r>
            <a:r>
              <a:rPr kumimoji="1" lang="en-US" altLang="ja-JP" sz="2800" b="1" dirty="0">
                <a:solidFill>
                  <a:prstClr val="black"/>
                </a:solidFill>
              </a:rPr>
              <a:t>7</a:t>
            </a:r>
            <a:r>
              <a:rPr kumimoji="1" lang="ja-JP" altLang="en-US" sz="2800" b="1" dirty="0">
                <a:solidFill>
                  <a:prstClr val="black"/>
                </a:solidFill>
              </a:rPr>
              <a:t>年度地域共創・セクター横断型カーボンニュートラル技術開発・実証事業」にて実証予定</a:t>
            </a:r>
            <a:endParaRPr lang="ja-JP" altLang="en-US" dirty="0"/>
          </a:p>
        </p:txBody>
      </p:sp>
      <p:sp>
        <p:nvSpPr>
          <p:cNvPr id="33" name="正方形/長方形 32"/>
          <p:cNvSpPr/>
          <p:nvPr/>
        </p:nvSpPr>
        <p:spPr>
          <a:xfrm flipV="1">
            <a:off x="1271219" y="6020941"/>
            <a:ext cx="9269943" cy="39421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299223" y="8058974"/>
            <a:ext cx="3969834" cy="1732957"/>
            <a:chOff x="6423103" y="8413532"/>
            <a:chExt cx="3969834" cy="1732957"/>
          </a:xfrm>
        </p:grpSpPr>
        <p:sp>
          <p:nvSpPr>
            <p:cNvPr id="16" name="正方形/長方形 15"/>
            <p:cNvSpPr/>
            <p:nvPr/>
          </p:nvSpPr>
          <p:spPr>
            <a:xfrm>
              <a:off x="6423103" y="8413532"/>
              <a:ext cx="3969834" cy="173295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589894" y="8646983"/>
              <a:ext cx="3786317" cy="1384995"/>
            </a:xfrm>
            <a:prstGeom prst="rect">
              <a:avLst/>
            </a:prstGeom>
          </p:spPr>
          <p:txBody>
            <a:bodyPr wrap="square">
              <a:spAutoFit/>
            </a:bodyPr>
            <a:lstStyle/>
            <a:p>
              <a:r>
                <a:rPr kumimoji="1" lang="ja-JP" altLang="en-US" sz="2800" b="1" dirty="0">
                  <a:solidFill>
                    <a:prstClr val="black"/>
                  </a:solidFill>
                </a:rPr>
                <a:t>非水系アミン吸収液の</a:t>
              </a:r>
              <a:br>
                <a:rPr kumimoji="1" lang="en-US" altLang="ja-JP" sz="2800" b="1" dirty="0">
                  <a:solidFill>
                    <a:prstClr val="black"/>
                  </a:solidFill>
                </a:rPr>
              </a:br>
              <a:r>
                <a:rPr kumimoji="1" lang="ja-JP" altLang="en-US" sz="2800" b="1" dirty="0">
                  <a:solidFill>
                    <a:prstClr val="black"/>
                  </a:solidFill>
                </a:rPr>
                <a:t>特性を生かした</a:t>
              </a:r>
              <a:br>
                <a:rPr kumimoji="1" lang="en-US" altLang="ja-JP" sz="2800" b="1" dirty="0">
                  <a:solidFill>
                    <a:prstClr val="black"/>
                  </a:solidFill>
                </a:rPr>
              </a:br>
              <a:r>
                <a:rPr kumimoji="1" lang="ja-JP" altLang="en-US" sz="2800" b="1" dirty="0">
                  <a:solidFill>
                    <a:prstClr val="black"/>
                  </a:solidFill>
                </a:rPr>
                <a:t>化学吸収法プロセス</a:t>
              </a:r>
              <a:endParaRPr lang="ja-JP" altLang="en-US" dirty="0"/>
            </a:p>
          </p:txBody>
        </p:sp>
      </p:grpSp>
      <p:grpSp>
        <p:nvGrpSpPr>
          <p:cNvPr id="21" name="グループ化 20"/>
          <p:cNvGrpSpPr/>
          <p:nvPr/>
        </p:nvGrpSpPr>
        <p:grpSpPr>
          <a:xfrm>
            <a:off x="1327072" y="6050534"/>
            <a:ext cx="6669520" cy="4021328"/>
            <a:chOff x="1327072" y="6050534"/>
            <a:chExt cx="6669520" cy="4021328"/>
          </a:xfrm>
        </p:grpSpPr>
        <p:pic>
          <p:nvPicPr>
            <p:cNvPr id="12" name="図 11"/>
            <p:cNvPicPr>
              <a:picLocks noChangeAspect="1"/>
            </p:cNvPicPr>
            <p:nvPr/>
          </p:nvPicPr>
          <p:blipFill>
            <a:blip r:embed="rId3"/>
            <a:stretch>
              <a:fillRect/>
            </a:stretch>
          </p:blipFill>
          <p:spPr>
            <a:xfrm>
              <a:off x="1327072" y="6050534"/>
              <a:ext cx="6669520" cy="4021328"/>
            </a:xfrm>
            <a:prstGeom prst="rect">
              <a:avLst/>
            </a:prstGeom>
          </p:spPr>
        </p:pic>
        <p:sp>
          <p:nvSpPr>
            <p:cNvPr id="19" name="正方形/長方形 18"/>
            <p:cNvSpPr/>
            <p:nvPr/>
          </p:nvSpPr>
          <p:spPr>
            <a:xfrm>
              <a:off x="4026758" y="7810169"/>
              <a:ext cx="131774" cy="11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6200000">
              <a:off x="3998360" y="7825144"/>
              <a:ext cx="152966" cy="121852"/>
            </a:xfrm>
            <a:prstGeom prst="rightArrow">
              <a:avLst>
                <a:gd name="adj1" fmla="val 50000"/>
                <a:gd name="adj2" fmla="val 87521"/>
              </a:avLst>
            </a:prstGeom>
            <a:solidFill>
              <a:srgbClr val="B7B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980662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1593</Words>
  <Application>Microsoft Office PowerPoint</Application>
  <PresentationFormat>ユーザー設定</PresentationFormat>
  <Paragraphs>203</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游ゴシック</vt:lpstr>
      <vt:lpstr>Arial</vt:lpstr>
      <vt:lpstr>Calibri</vt:lpstr>
      <vt:lpstr>Calibri Light</vt:lpstr>
      <vt:lpstr>Montserrat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2025-07-18T07:39:20Z</dcterms:modified>
</cp:coreProperties>
</file>