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69" r:id="rId2"/>
    <p:sldId id="270" r:id="rId3"/>
    <p:sldId id="271" r:id="rId4"/>
  </p:sldIdLst>
  <p:sldSz cx="10691813" cy="1511935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FFCC"/>
    <a:srgbClr val="99FF99"/>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14" autoAdjust="0"/>
    <p:restoredTop sz="94660"/>
  </p:normalViewPr>
  <p:slideViewPr>
    <p:cSldViewPr snapToGrid="0" showGuides="1">
      <p:cViewPr varScale="1">
        <p:scale>
          <a:sx n="37" d="100"/>
          <a:sy n="37" d="100"/>
        </p:scale>
        <p:origin x="2036" y="32"/>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996457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79599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97469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248809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863453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2241300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4" name="Content Placeholder 3"/>
          <p:cNvSpPr>
            <a:spLocks noGrp="1"/>
          </p:cNvSpPr>
          <p:nvPr>
            <p:ph sz="half" idx="2"/>
          </p:nvPr>
        </p:nvSpPr>
        <p:spPr>
          <a:xfrm>
            <a:off x="736456" y="5522763"/>
            <a:ext cx="4523137"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ja-JP" altLang="en-US"/>
              <a:t>マスター テキストの書式設定</a:t>
            </a:r>
          </a:p>
        </p:txBody>
      </p:sp>
      <p:sp>
        <p:nvSpPr>
          <p:cNvPr id="6" name="Content Placeholder 5"/>
          <p:cNvSpPr>
            <a:spLocks noGrp="1"/>
          </p:cNvSpPr>
          <p:nvPr>
            <p:ph sz="quarter" idx="4"/>
          </p:nvPr>
        </p:nvSpPr>
        <p:spPr>
          <a:xfrm>
            <a:off x="5412731" y="5522763"/>
            <a:ext cx="4545413" cy="812315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412029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50912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42988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3326241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0E7F748-EFF0-4734-9030-9BE5DC16CAB2}" type="datetimeFigureOut">
              <a:rPr kumimoji="1" lang="ja-JP" altLang="en-US" smtClean="0"/>
              <a:t>2025/7/3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1098385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B0E7F748-EFF0-4734-9030-9BE5DC16CAB2}" type="datetimeFigureOut">
              <a:rPr kumimoji="1" lang="ja-JP" altLang="en-US" smtClean="0"/>
              <a:t>2025/7/3</a:t>
            </a:fld>
            <a:endParaRPr kumimoji="1" lang="ja-JP" altLang="en-US"/>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AF636F32-286C-4693-906A-7189E1F5842A}" type="slidenum">
              <a:rPr kumimoji="1" lang="ja-JP" altLang="en-US" smtClean="0"/>
              <a:t>‹#›</a:t>
            </a:fld>
            <a:endParaRPr kumimoji="1" lang="ja-JP" altLang="en-US"/>
          </a:p>
        </p:txBody>
      </p:sp>
    </p:spTree>
    <p:extLst>
      <p:ext uri="{BB962C8B-B14F-4D97-AF65-F5344CB8AC3E}">
        <p14:creationId xmlns:p14="http://schemas.microsoft.com/office/powerpoint/2010/main" val="908486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kumimoji="1"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kumimoji="1"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kumimoji="1"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kumimoji="1"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kumimoji="1" sz="2105" kern="1200">
          <a:solidFill>
            <a:schemeClr val="tx1"/>
          </a:solidFill>
          <a:latin typeface="+mn-lt"/>
          <a:ea typeface="+mn-ea"/>
          <a:cs typeface="+mn-cs"/>
        </a:defRPr>
      </a:lvl9pPr>
    </p:bodyStyle>
    <p:otherStyle>
      <a:defPPr>
        <a:defRPr lang="en-US"/>
      </a:defPPr>
      <a:lvl1pPr marL="0" algn="l" defTabSz="1069208" rtl="0" eaLnBrk="1" latinLnBrk="0" hangingPunct="1">
        <a:defRPr kumimoji="1" sz="2105" kern="1200">
          <a:solidFill>
            <a:schemeClr val="tx1"/>
          </a:solidFill>
          <a:latin typeface="+mn-lt"/>
          <a:ea typeface="+mn-ea"/>
          <a:cs typeface="+mn-cs"/>
        </a:defRPr>
      </a:lvl1pPr>
      <a:lvl2pPr marL="534604" algn="l" defTabSz="1069208" rtl="0" eaLnBrk="1" latinLnBrk="0" hangingPunct="1">
        <a:defRPr kumimoji="1" sz="2105" kern="1200">
          <a:solidFill>
            <a:schemeClr val="tx1"/>
          </a:solidFill>
          <a:latin typeface="+mn-lt"/>
          <a:ea typeface="+mn-ea"/>
          <a:cs typeface="+mn-cs"/>
        </a:defRPr>
      </a:lvl2pPr>
      <a:lvl3pPr marL="1069208" algn="l" defTabSz="1069208" rtl="0" eaLnBrk="1" latinLnBrk="0" hangingPunct="1">
        <a:defRPr kumimoji="1" sz="2105" kern="1200">
          <a:solidFill>
            <a:schemeClr val="tx1"/>
          </a:solidFill>
          <a:latin typeface="+mn-lt"/>
          <a:ea typeface="+mn-ea"/>
          <a:cs typeface="+mn-cs"/>
        </a:defRPr>
      </a:lvl3pPr>
      <a:lvl4pPr marL="1603812" algn="l" defTabSz="1069208" rtl="0" eaLnBrk="1" latinLnBrk="0" hangingPunct="1">
        <a:defRPr kumimoji="1" sz="2105" kern="1200">
          <a:solidFill>
            <a:schemeClr val="tx1"/>
          </a:solidFill>
          <a:latin typeface="+mn-lt"/>
          <a:ea typeface="+mn-ea"/>
          <a:cs typeface="+mn-cs"/>
        </a:defRPr>
      </a:lvl4pPr>
      <a:lvl5pPr marL="2138416" algn="l" defTabSz="1069208" rtl="0" eaLnBrk="1" latinLnBrk="0" hangingPunct="1">
        <a:defRPr kumimoji="1" sz="2105" kern="1200">
          <a:solidFill>
            <a:schemeClr val="tx1"/>
          </a:solidFill>
          <a:latin typeface="+mn-lt"/>
          <a:ea typeface="+mn-ea"/>
          <a:cs typeface="+mn-cs"/>
        </a:defRPr>
      </a:lvl5pPr>
      <a:lvl6pPr marL="2673020" algn="l" defTabSz="1069208" rtl="0" eaLnBrk="1" latinLnBrk="0" hangingPunct="1">
        <a:defRPr kumimoji="1" sz="2105" kern="1200">
          <a:solidFill>
            <a:schemeClr val="tx1"/>
          </a:solidFill>
          <a:latin typeface="+mn-lt"/>
          <a:ea typeface="+mn-ea"/>
          <a:cs typeface="+mn-cs"/>
        </a:defRPr>
      </a:lvl6pPr>
      <a:lvl7pPr marL="3207624" algn="l" defTabSz="1069208" rtl="0" eaLnBrk="1" latinLnBrk="0" hangingPunct="1">
        <a:defRPr kumimoji="1" sz="2105" kern="1200">
          <a:solidFill>
            <a:schemeClr val="tx1"/>
          </a:solidFill>
          <a:latin typeface="+mn-lt"/>
          <a:ea typeface="+mn-ea"/>
          <a:cs typeface="+mn-cs"/>
        </a:defRPr>
      </a:lvl7pPr>
      <a:lvl8pPr marL="3742228" algn="l" defTabSz="1069208" rtl="0" eaLnBrk="1" latinLnBrk="0" hangingPunct="1">
        <a:defRPr kumimoji="1" sz="2105" kern="1200">
          <a:solidFill>
            <a:schemeClr val="tx1"/>
          </a:solidFill>
          <a:latin typeface="+mn-lt"/>
          <a:ea typeface="+mn-ea"/>
          <a:cs typeface="+mn-cs"/>
        </a:defRPr>
      </a:lvl8pPr>
      <a:lvl9pPr marL="4276832" algn="l" defTabSz="1069208" rtl="0" eaLnBrk="1" latinLnBrk="0" hangingPunct="1">
        <a:defRPr kumimoji="1"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en-US" altLang="ja-JP" sz="4800" b="1" dirty="0">
                <a:latin typeface="Meiryo UI" panose="020B0604030504040204" pitchFamily="50" charset="-128"/>
                <a:ea typeface="Meiryo UI" panose="020B0604030504040204" pitchFamily="50" charset="-128"/>
              </a:rPr>
              <a:t>e-methane</a:t>
            </a:r>
            <a:r>
              <a:rPr kumimoji="1" lang="ja-JP" altLang="en-US" sz="4800" b="1" dirty="0">
                <a:latin typeface="Meiryo UI" panose="020B0604030504040204" pitchFamily="50" charset="-128"/>
                <a:ea typeface="Meiryo UI" panose="020B0604030504040204" pitchFamily="50" charset="-128"/>
              </a:rPr>
              <a:t>製造に向けた大気からの直接</a:t>
            </a: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回収技術の開発</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18995"/>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569660"/>
          </a:xfrm>
          <a:prstGeom prst="rect">
            <a:avLst/>
          </a:prstGeom>
          <a:noFill/>
        </p:spPr>
        <p:txBody>
          <a:bodyPr wrap="square" rtlCol="0">
            <a:spAutoFit/>
          </a:bodyPr>
          <a:lstStyle/>
          <a:p>
            <a:r>
              <a:rPr kumimoji="1" lang="en-US" altLang="ja-JP" sz="2400" b="1" dirty="0"/>
              <a:t>Daigas</a:t>
            </a:r>
            <a:r>
              <a:rPr kumimoji="1" lang="ja-JP" altLang="en-US" sz="2400" b="1" dirty="0"/>
              <a:t>グループは</a:t>
            </a:r>
            <a:r>
              <a:rPr kumimoji="1" lang="en-US" altLang="ja-JP" sz="2400" b="1" dirty="0"/>
              <a:t>1905</a:t>
            </a:r>
            <a:r>
              <a:rPr kumimoji="1" lang="ja-JP" altLang="en-US" sz="2400" b="1" dirty="0"/>
              <a:t>年にガスの供給を開始しました。エネルギー事業で培ったお客さまや地域とのつながりを源泉に、事業領域を拡大し、多様な商品・サービス・ソリューションを提供する企業グループに発展してきました。</a:t>
            </a: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79034"/>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625093"/>
            <a:ext cx="8887462" cy="646331"/>
          </a:xfrm>
          <a:prstGeom prst="rect">
            <a:avLst/>
          </a:prstGeom>
          <a:noFill/>
        </p:spPr>
        <p:txBody>
          <a:bodyPr wrap="square" rtlCol="0">
            <a:spAutoFit/>
          </a:bodyPr>
          <a:lstStyle/>
          <a:p>
            <a:pPr algn="ctr"/>
            <a:r>
              <a:rPr kumimoji="1" lang="ja-JP" altLang="en-US" sz="3600" b="1" dirty="0"/>
              <a:t>大阪ガス株式会社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42714"/>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3"/>
            <a:ext cx="6528919" cy="461665"/>
          </a:xfrm>
          <a:prstGeom prst="rect">
            <a:avLst/>
          </a:prstGeom>
          <a:noFill/>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令和７年５月９日時点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2246769"/>
          </a:xfrm>
          <a:prstGeom prst="rect">
            <a:avLst/>
          </a:prstGeom>
          <a:noFill/>
        </p:spPr>
        <p:txBody>
          <a:bodyPr wrap="square" rtlCol="0">
            <a:spAutoFit/>
          </a:bodyPr>
          <a:lstStyle/>
          <a:p>
            <a:r>
              <a:rPr kumimoji="1" lang="ja-JP" altLang="en-US" sz="2800" b="1" dirty="0"/>
              <a:t>吸着材の性能向上による所要エネルギー</a:t>
            </a:r>
            <a:r>
              <a:rPr kumimoji="1" lang="en-US" altLang="ja-JP" sz="2800" b="1" dirty="0"/>
              <a:t>5GJ/t-CO2</a:t>
            </a:r>
            <a:r>
              <a:rPr kumimoji="1" lang="ja-JP" altLang="en-US" sz="2800" b="1" dirty="0"/>
              <a:t>を目指し、社外パートナーと共同でスケールアップ実証に向けた省エネルギープロセスの開発を進めていきます。</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14" name="テキスト ボックス 13">
            <a:extLst>
              <a:ext uri="{FF2B5EF4-FFF2-40B4-BE49-F238E27FC236}">
                <a16:creationId xmlns:a16="http://schemas.microsoft.com/office/drawing/2014/main" id="{F549272B-5CEE-DDEA-FC2D-6FB5E187A34B}"/>
              </a:ext>
            </a:extLst>
          </p:cNvPr>
          <p:cNvSpPr txBox="1"/>
          <p:nvPr/>
        </p:nvSpPr>
        <p:spPr>
          <a:xfrm>
            <a:off x="1560149" y="6210401"/>
            <a:ext cx="8623753" cy="2754600"/>
          </a:xfrm>
          <a:prstGeom prst="rect">
            <a:avLst/>
          </a:prstGeom>
          <a:noFill/>
        </p:spPr>
        <p:txBody>
          <a:bodyPr wrap="square" rtlCol="0">
            <a:spAutoFit/>
          </a:bodyPr>
          <a:lstStyle/>
          <a:p>
            <a:pPr>
              <a:spcBef>
                <a:spcPts val="600"/>
              </a:spcBef>
            </a:pPr>
            <a:r>
              <a:rPr kumimoji="1" lang="en-US" altLang="ja-JP" sz="2800" b="1" dirty="0"/>
              <a:t>e-</a:t>
            </a:r>
            <a:r>
              <a:rPr kumimoji="1" lang="ja-JP" altLang="en-US" sz="2800" b="1" dirty="0"/>
              <a:t>メタンの原料となる</a:t>
            </a:r>
            <a:r>
              <a:rPr kumimoji="1" lang="en-US" altLang="ja-JP" sz="2800" b="1" dirty="0"/>
              <a:t>CO2</a:t>
            </a:r>
            <a:r>
              <a:rPr kumimoji="1" lang="ja-JP" altLang="en-US" sz="2800" b="1" dirty="0"/>
              <a:t>は、将来的にはバイオマス由来や大気からの低濃度</a:t>
            </a:r>
            <a:r>
              <a:rPr kumimoji="1" lang="en-US" altLang="ja-JP" sz="2800" b="1" dirty="0"/>
              <a:t>CO2</a:t>
            </a:r>
            <a:r>
              <a:rPr kumimoji="1" lang="ja-JP" altLang="en-US" sz="2800" b="1" dirty="0"/>
              <a:t>の回収（</a:t>
            </a:r>
            <a:r>
              <a:rPr kumimoji="1" lang="en-US" altLang="ja-JP" sz="2800" b="1" dirty="0"/>
              <a:t>DAC</a:t>
            </a:r>
            <a:r>
              <a:rPr kumimoji="1" lang="ja-JP" altLang="en-US" sz="2800" b="1" dirty="0"/>
              <a:t>）の重要性が高まると考えられます。</a:t>
            </a:r>
            <a:endParaRPr kumimoji="1" lang="en-US" altLang="ja-JP" sz="2800" b="1" dirty="0"/>
          </a:p>
          <a:p>
            <a:pPr>
              <a:spcBef>
                <a:spcPts val="600"/>
              </a:spcBef>
            </a:pPr>
            <a:r>
              <a:rPr kumimoji="1" lang="ja-JP" altLang="en-US" sz="2800" b="1" dirty="0"/>
              <a:t>所要エネルギー</a:t>
            </a:r>
            <a:r>
              <a:rPr kumimoji="1" lang="en-US" altLang="ja-JP" sz="2800" b="1" dirty="0"/>
              <a:t>[GJ/t-CO2]</a:t>
            </a:r>
            <a:r>
              <a:rPr kumimoji="1" lang="ja-JP" altLang="en-US" sz="2800" b="1" dirty="0"/>
              <a:t>削減に向け、①高い</a:t>
            </a:r>
            <a:r>
              <a:rPr kumimoji="1" lang="en-US" altLang="ja-JP" sz="2800" b="1" dirty="0"/>
              <a:t>CO2</a:t>
            </a:r>
            <a:r>
              <a:rPr kumimoji="1" lang="ja-JP" altLang="en-US" sz="2800" b="1" dirty="0"/>
              <a:t>吸着量 ②低温再生 ③高耐久性 を有する</a:t>
            </a:r>
            <a:r>
              <a:rPr kumimoji="1" lang="en-US" altLang="ja-JP" sz="2800" b="1" dirty="0"/>
              <a:t>DAC</a:t>
            </a:r>
            <a:r>
              <a:rPr kumimoji="1" lang="ja-JP" altLang="en-US" sz="2800" b="1" dirty="0"/>
              <a:t>用吸着材の開発を進めています。</a:t>
            </a:r>
          </a:p>
        </p:txBody>
      </p:sp>
      <p:pic>
        <p:nvPicPr>
          <p:cNvPr id="15" name="図 14">
            <a:extLst>
              <a:ext uri="{FF2B5EF4-FFF2-40B4-BE49-F238E27FC236}">
                <a16:creationId xmlns:a16="http://schemas.microsoft.com/office/drawing/2014/main" id="{F34BD619-A9E7-65E0-C45F-E0372B560DFF}"/>
              </a:ext>
            </a:extLst>
          </p:cNvPr>
          <p:cNvPicPr>
            <a:picLocks noChangeAspect="1"/>
          </p:cNvPicPr>
          <p:nvPr/>
        </p:nvPicPr>
        <p:blipFill>
          <a:blip r:embed="rId3"/>
          <a:stretch>
            <a:fillRect/>
          </a:stretch>
        </p:blipFill>
        <p:spPr>
          <a:xfrm>
            <a:off x="5097740" y="9233027"/>
            <a:ext cx="5281034" cy="2755322"/>
          </a:xfrm>
          <a:prstGeom prst="rect">
            <a:avLst/>
          </a:prstGeom>
        </p:spPr>
      </p:pic>
      <p:sp>
        <p:nvSpPr>
          <p:cNvPr id="16" name="テキスト ボックス 15">
            <a:extLst>
              <a:ext uri="{FF2B5EF4-FFF2-40B4-BE49-F238E27FC236}">
                <a16:creationId xmlns:a16="http://schemas.microsoft.com/office/drawing/2014/main" id="{E9559B97-6DC0-E375-A28B-9454F871810B}"/>
              </a:ext>
            </a:extLst>
          </p:cNvPr>
          <p:cNvSpPr txBox="1"/>
          <p:nvPr/>
        </p:nvSpPr>
        <p:spPr>
          <a:xfrm>
            <a:off x="1530431" y="9166677"/>
            <a:ext cx="6953096" cy="2246769"/>
          </a:xfrm>
          <a:prstGeom prst="rect">
            <a:avLst/>
          </a:prstGeom>
          <a:noFill/>
        </p:spPr>
        <p:txBody>
          <a:bodyPr wrap="square" rtlCol="0">
            <a:spAutoFit/>
          </a:bodyPr>
          <a:lstStyle/>
          <a:p>
            <a:r>
              <a:rPr kumimoji="1" lang="ja-JP" altLang="en-US" sz="2800" b="1" dirty="0"/>
              <a:t>■ラボ機での実証</a:t>
            </a:r>
            <a:endParaRPr kumimoji="1" lang="en-US" altLang="ja-JP" sz="2800" b="1" dirty="0"/>
          </a:p>
          <a:p>
            <a:r>
              <a:rPr kumimoji="1" lang="ja-JP" altLang="en-US" sz="2800" b="1" dirty="0"/>
              <a:t> ・減圧下～</a:t>
            </a:r>
            <a:r>
              <a:rPr kumimoji="1" lang="en-US" altLang="ja-JP" sz="2800" b="1" dirty="0"/>
              <a:t>60℃</a:t>
            </a:r>
            <a:r>
              <a:rPr kumimoji="1" lang="ja-JP" altLang="en-US" sz="2800" b="1" dirty="0"/>
              <a:t>の低</a:t>
            </a:r>
            <a:endParaRPr kumimoji="1" lang="en-US" altLang="ja-JP" sz="2800" b="1" dirty="0"/>
          </a:p>
          <a:p>
            <a:r>
              <a:rPr kumimoji="1" lang="en-US" altLang="ja-JP" sz="2800" b="1" dirty="0"/>
              <a:t>     </a:t>
            </a:r>
            <a:r>
              <a:rPr kumimoji="1" lang="ja-JP" altLang="en-US" sz="2800" b="1" dirty="0"/>
              <a:t>温の加熱で再生</a:t>
            </a:r>
          </a:p>
          <a:p>
            <a:r>
              <a:rPr kumimoji="1" lang="ja-JP" altLang="en-US" sz="2800" b="1" dirty="0"/>
              <a:t> ・</a:t>
            </a:r>
            <a:r>
              <a:rPr kumimoji="1" lang="en-US" altLang="ja-JP" sz="2800" b="1" dirty="0"/>
              <a:t>99vol% </a:t>
            </a:r>
            <a:r>
              <a:rPr kumimoji="1" lang="ja-JP" altLang="en-US" sz="2800" b="1" dirty="0"/>
              <a:t>以上の高濃</a:t>
            </a:r>
            <a:endParaRPr kumimoji="1" lang="en-US" altLang="ja-JP" sz="2800" b="1" dirty="0"/>
          </a:p>
          <a:p>
            <a:r>
              <a:rPr kumimoji="1" lang="ja-JP" altLang="en-US" sz="2800" b="1" dirty="0"/>
              <a:t>　 度</a:t>
            </a:r>
            <a:r>
              <a:rPr kumimoji="1" lang="en-US" altLang="ja-JP" sz="2800" b="1" dirty="0"/>
              <a:t>CO2</a:t>
            </a:r>
            <a:r>
              <a:rPr kumimoji="1" lang="ja-JP" altLang="en-US" sz="2800" b="1" dirty="0"/>
              <a:t>回収を確認</a:t>
            </a:r>
          </a:p>
        </p:txBody>
      </p:sp>
    </p:spTree>
    <p:extLst>
      <p:ext uri="{BB962C8B-B14F-4D97-AF65-F5344CB8AC3E}">
        <p14:creationId xmlns:p14="http://schemas.microsoft.com/office/powerpoint/2010/main" val="83920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698289" y="1121446"/>
            <a:ext cx="8702528" cy="830997"/>
          </a:xfrm>
          <a:prstGeom prst="rect">
            <a:avLst/>
          </a:prstGeom>
          <a:noFill/>
        </p:spPr>
        <p:txBody>
          <a:bodyPr wrap="square" rtlCol="0">
            <a:spAutoFit/>
          </a:bodyPr>
          <a:lstStyle/>
          <a:p>
            <a:pPr algn="ct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ガス回収、差圧評価技術</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11366" y="4306120"/>
            <a:ext cx="9229796" cy="1938992"/>
          </a:xfrm>
          <a:prstGeom prst="rect">
            <a:avLst/>
          </a:prstGeom>
          <a:noFill/>
        </p:spPr>
        <p:txBody>
          <a:bodyPr wrap="square" rtlCol="0">
            <a:spAutoFit/>
          </a:bodyPr>
          <a:lstStyle/>
          <a:p>
            <a:r>
              <a:rPr kumimoji="1" lang="ja-JP" altLang="en-US" sz="2400" b="1" dirty="0"/>
              <a:t>株式会社北浜製作所は、</a:t>
            </a:r>
            <a:r>
              <a:rPr lang="ja-JP" altLang="en-US" sz="2400" b="1" i="0" dirty="0">
                <a:solidFill>
                  <a:srgbClr val="333333"/>
                </a:solidFill>
                <a:effectLst/>
                <a:latin typeface="Montserrat" panose="00000500000000000000" pitchFamily="2" charset="0"/>
              </a:rPr>
              <a:t>分析機器・工業計器の専門商社で得た商品技術力を活かした特注システムをベースにさまざまな製品を開発・製造をして</a:t>
            </a:r>
            <a:r>
              <a:rPr lang="ja-JP" altLang="en-US" sz="2400" b="1" dirty="0">
                <a:solidFill>
                  <a:srgbClr val="333333"/>
                </a:solidFill>
                <a:latin typeface="Montserrat" panose="00000500000000000000" pitchFamily="2" charset="0"/>
              </a:rPr>
              <a:t>おります</a:t>
            </a:r>
            <a:r>
              <a:rPr lang="ja-JP" altLang="en-US" sz="2400" b="1" i="0" dirty="0">
                <a:solidFill>
                  <a:srgbClr val="333333"/>
                </a:solidFill>
                <a:effectLst/>
                <a:latin typeface="Montserrat" panose="00000500000000000000" pitchFamily="2" charset="0"/>
              </a:rPr>
              <a:t>。この経験から</a:t>
            </a:r>
            <a:r>
              <a:rPr lang="en-US" altLang="ja-JP" sz="2400" b="1" i="0" dirty="0">
                <a:solidFill>
                  <a:srgbClr val="333333"/>
                </a:solidFill>
                <a:effectLst/>
                <a:latin typeface="Montserrat" panose="00000500000000000000" pitchFamily="2" charset="0"/>
              </a:rPr>
              <a:t>SDG</a:t>
            </a:r>
            <a:r>
              <a:rPr lang="ja-JP" altLang="en-US" sz="2400" b="1" i="0" dirty="0">
                <a:solidFill>
                  <a:srgbClr val="333333"/>
                </a:solidFill>
                <a:effectLst/>
                <a:latin typeface="Montserrat" panose="00000500000000000000" pitchFamily="2" charset="0"/>
              </a:rPr>
              <a:t>ｓに</a:t>
            </a:r>
            <a:r>
              <a:rPr lang="ja-JP" altLang="en-US" sz="2400" b="1" i="0">
                <a:solidFill>
                  <a:srgbClr val="333333"/>
                </a:solidFill>
                <a:effectLst/>
                <a:latin typeface="Montserrat" panose="00000500000000000000" pitchFamily="2" charset="0"/>
              </a:rPr>
              <a:t>対応した特異性のある開発</a:t>
            </a:r>
            <a:r>
              <a:rPr lang="ja-JP" altLang="en-US" sz="2400" b="1" i="0" dirty="0">
                <a:solidFill>
                  <a:srgbClr val="333333"/>
                </a:solidFill>
                <a:effectLst/>
                <a:latin typeface="Montserrat" panose="00000500000000000000" pitchFamily="2" charset="0"/>
              </a:rPr>
              <a:t>設計のノウハウをご提供します</a:t>
            </a:r>
            <a:endParaRPr kumimoji="1" lang="ja-JP" altLang="en-US" sz="2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endParaRPr lang="en-US" altLang="ja-JP" sz="2400" b="1" dirty="0">
              <a:solidFill>
                <a:srgbClr val="333333"/>
              </a:solidFill>
              <a:latin typeface="Montserrat" panose="00000500000000000000" pitchFamily="2" charset="0"/>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株式会社 北浜製作所</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本社：大阪市中央区</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令和７年５月２日時点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pic>
        <p:nvPicPr>
          <p:cNvPr id="3" name="図 2" descr="屋内, テーブル, カウンター, 座る が含まれている画像&#10;&#10;AI によって生成されたコンテンツは間違っている可能性があります。">
            <a:extLst>
              <a:ext uri="{FF2B5EF4-FFF2-40B4-BE49-F238E27FC236}">
                <a16:creationId xmlns:a16="http://schemas.microsoft.com/office/drawing/2014/main" id="{EC8FD8CA-6F37-CA1A-A1F9-049F561EAD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17213" y="7173963"/>
            <a:ext cx="3774535" cy="2800302"/>
          </a:xfrm>
          <a:prstGeom prst="rect">
            <a:avLst/>
          </a:prstGeom>
        </p:spPr>
      </p:pic>
      <p:sp>
        <p:nvSpPr>
          <p:cNvPr id="11" name="正方形/長方形 10">
            <a:extLst>
              <a:ext uri="{FF2B5EF4-FFF2-40B4-BE49-F238E27FC236}">
                <a16:creationId xmlns:a16="http://schemas.microsoft.com/office/drawing/2014/main" id="{AC73306F-D083-105D-E73F-50B6CB579898}"/>
              </a:ext>
            </a:extLst>
          </p:cNvPr>
          <p:cNvSpPr/>
          <p:nvPr/>
        </p:nvSpPr>
        <p:spPr>
          <a:xfrm>
            <a:off x="3935489" y="7166847"/>
            <a:ext cx="716280" cy="938178"/>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テキスト ボックス 11">
            <a:extLst>
              <a:ext uri="{FF2B5EF4-FFF2-40B4-BE49-F238E27FC236}">
                <a16:creationId xmlns:a16="http://schemas.microsoft.com/office/drawing/2014/main" id="{C2B19E5A-4F00-5DFB-0EA6-D9FF096802EB}"/>
              </a:ext>
            </a:extLst>
          </p:cNvPr>
          <p:cNvSpPr txBox="1"/>
          <p:nvPr/>
        </p:nvSpPr>
        <p:spPr>
          <a:xfrm>
            <a:off x="6043959" y="6989218"/>
            <a:ext cx="3185487" cy="1477328"/>
          </a:xfrm>
          <a:prstGeom prst="rect">
            <a:avLst/>
          </a:prstGeom>
          <a:noFill/>
        </p:spPr>
        <p:txBody>
          <a:bodyPr wrap="none" rtlCol="0">
            <a:spAutoFit/>
          </a:bodyPr>
          <a:lstStyle/>
          <a:p>
            <a:r>
              <a:rPr kumimoji="1" lang="ja-JP" altLang="en-US" dirty="0"/>
              <a:t>①マスフローコントローラー</a:t>
            </a:r>
            <a:endParaRPr kumimoji="1" lang="en-US" altLang="ja-JP" dirty="0"/>
          </a:p>
          <a:p>
            <a:r>
              <a:rPr kumimoji="1" lang="ja-JP" altLang="en-US" dirty="0"/>
              <a:t>②積算流量計</a:t>
            </a:r>
            <a:endParaRPr kumimoji="1" lang="en-US" altLang="ja-JP" dirty="0"/>
          </a:p>
          <a:p>
            <a:r>
              <a:rPr kumimoji="1" lang="ja-JP" altLang="en-US" dirty="0"/>
              <a:t>③電磁バルブ</a:t>
            </a:r>
            <a:endParaRPr kumimoji="1" lang="en-US" altLang="ja-JP" dirty="0"/>
          </a:p>
          <a:p>
            <a:r>
              <a:rPr kumimoji="1" lang="ja-JP" altLang="en-US" dirty="0"/>
              <a:t>④小型デジタル圧力計</a:t>
            </a:r>
            <a:endParaRPr kumimoji="1" lang="en-US" altLang="ja-JP" dirty="0"/>
          </a:p>
          <a:p>
            <a:r>
              <a:rPr kumimoji="1" lang="ja-JP" altLang="en-US" dirty="0"/>
              <a:t>⑤各種タンク</a:t>
            </a:r>
            <a:endParaRPr kumimoji="1" lang="en-US" altLang="ja-JP" dirty="0"/>
          </a:p>
        </p:txBody>
      </p:sp>
      <p:sp>
        <p:nvSpPr>
          <p:cNvPr id="14" name="テキスト ボックス 13">
            <a:extLst>
              <a:ext uri="{FF2B5EF4-FFF2-40B4-BE49-F238E27FC236}">
                <a16:creationId xmlns:a16="http://schemas.microsoft.com/office/drawing/2014/main" id="{958D67E8-7511-55D0-46EA-957221C7F39D}"/>
              </a:ext>
            </a:extLst>
          </p:cNvPr>
          <p:cNvSpPr txBox="1"/>
          <p:nvPr/>
        </p:nvSpPr>
        <p:spPr>
          <a:xfrm>
            <a:off x="1818432" y="6757178"/>
            <a:ext cx="2672496" cy="369332"/>
          </a:xfrm>
          <a:prstGeom prst="rect">
            <a:avLst/>
          </a:prstGeom>
          <a:noFill/>
        </p:spPr>
        <p:txBody>
          <a:bodyPr wrap="square">
            <a:spAutoFit/>
          </a:bodyPr>
          <a:lstStyle/>
          <a:p>
            <a:r>
              <a:rPr lang="ja-JP" altLang="en-US" dirty="0">
                <a:ea typeface="游明朝" panose="02020400000000000000" pitchFamily="18" charset="-128"/>
                <a:cs typeface="Times New Roman" panose="02020603050405020304" pitchFamily="18" charset="0"/>
              </a:rPr>
              <a:t>ガス捕集関連</a:t>
            </a:r>
            <a:r>
              <a:rPr lang="ja-JP" altLang="en-US" dirty="0">
                <a:effectLst/>
                <a:ea typeface="游明朝" panose="02020400000000000000" pitchFamily="18" charset="-128"/>
                <a:cs typeface="Times New Roman" panose="02020603050405020304" pitchFamily="18" charset="0"/>
              </a:rPr>
              <a:t>実験</a:t>
            </a:r>
            <a:r>
              <a:rPr lang="ja-JP" altLang="ja-JP" dirty="0">
                <a:effectLst/>
                <a:ea typeface="游明朝" panose="02020400000000000000" pitchFamily="18" charset="-128"/>
                <a:cs typeface="Times New Roman" panose="02020603050405020304" pitchFamily="18" charset="0"/>
              </a:rPr>
              <a:t>装置</a:t>
            </a:r>
            <a:endParaRPr lang="ja-JP" altLang="en-US" dirty="0"/>
          </a:p>
        </p:txBody>
      </p:sp>
      <p:sp>
        <p:nvSpPr>
          <p:cNvPr id="15" name="正方形/長方形 14">
            <a:extLst>
              <a:ext uri="{FF2B5EF4-FFF2-40B4-BE49-F238E27FC236}">
                <a16:creationId xmlns:a16="http://schemas.microsoft.com/office/drawing/2014/main" id="{B6FD677A-2374-81DE-43DD-9049DCA49079}"/>
              </a:ext>
            </a:extLst>
          </p:cNvPr>
          <p:cNvSpPr/>
          <p:nvPr/>
        </p:nvSpPr>
        <p:spPr>
          <a:xfrm>
            <a:off x="4551376" y="8631975"/>
            <a:ext cx="957883" cy="1193706"/>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153CBEE2-71BD-090E-DE83-E88FE4CE3490}"/>
              </a:ext>
            </a:extLst>
          </p:cNvPr>
          <p:cNvSpPr/>
          <p:nvPr/>
        </p:nvSpPr>
        <p:spPr>
          <a:xfrm>
            <a:off x="2556135" y="8237430"/>
            <a:ext cx="598545" cy="511041"/>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E6086D7-ECC3-57EB-1CD8-320D94B34264}"/>
              </a:ext>
            </a:extLst>
          </p:cNvPr>
          <p:cNvSpPr/>
          <p:nvPr/>
        </p:nvSpPr>
        <p:spPr>
          <a:xfrm>
            <a:off x="4993203" y="7318552"/>
            <a:ext cx="598545" cy="511041"/>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AF8B404D-E6B2-B93E-C267-719B2F422052}"/>
              </a:ext>
            </a:extLst>
          </p:cNvPr>
          <p:cNvSpPr/>
          <p:nvPr/>
        </p:nvSpPr>
        <p:spPr>
          <a:xfrm>
            <a:off x="1817214" y="8764515"/>
            <a:ext cx="2118276" cy="837396"/>
          </a:xfrm>
          <a:prstGeom prst="rect">
            <a:avLst/>
          </a:prstGeom>
          <a:noFill/>
          <a:ln w="7620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B473B8E-91E9-2344-44EE-57EA70906DE1}"/>
              </a:ext>
            </a:extLst>
          </p:cNvPr>
          <p:cNvSpPr txBox="1"/>
          <p:nvPr/>
        </p:nvSpPr>
        <p:spPr>
          <a:xfrm>
            <a:off x="3815841" y="7134855"/>
            <a:ext cx="389850" cy="338554"/>
          </a:xfrm>
          <a:prstGeom prst="rect">
            <a:avLst/>
          </a:prstGeom>
          <a:noFill/>
        </p:spPr>
        <p:txBody>
          <a:bodyPr wrap="none" rtlCol="0">
            <a:spAutoFit/>
          </a:bodyPr>
          <a:lstStyle/>
          <a:p>
            <a:r>
              <a:rPr kumimoji="1" lang="ja-JP" altLang="en-US" sz="1600" dirty="0">
                <a:highlight>
                  <a:srgbClr val="FFFF00"/>
                </a:highlight>
              </a:rPr>
              <a:t>①</a:t>
            </a:r>
          </a:p>
        </p:txBody>
      </p:sp>
      <p:sp>
        <p:nvSpPr>
          <p:cNvPr id="21" name="テキスト ボックス 20">
            <a:extLst>
              <a:ext uri="{FF2B5EF4-FFF2-40B4-BE49-F238E27FC236}">
                <a16:creationId xmlns:a16="http://schemas.microsoft.com/office/drawing/2014/main" id="{6F919FE0-461D-858C-4FD9-4A6C657E4779}"/>
              </a:ext>
            </a:extLst>
          </p:cNvPr>
          <p:cNvSpPr txBox="1"/>
          <p:nvPr/>
        </p:nvSpPr>
        <p:spPr>
          <a:xfrm>
            <a:off x="4468887" y="8623498"/>
            <a:ext cx="389850" cy="338554"/>
          </a:xfrm>
          <a:prstGeom prst="rect">
            <a:avLst/>
          </a:prstGeom>
          <a:noFill/>
        </p:spPr>
        <p:txBody>
          <a:bodyPr wrap="none" rtlCol="0">
            <a:spAutoFit/>
          </a:bodyPr>
          <a:lstStyle/>
          <a:p>
            <a:r>
              <a:rPr kumimoji="1" lang="ja-JP" altLang="en-US" sz="1600" dirty="0">
                <a:highlight>
                  <a:srgbClr val="FFFF00"/>
                </a:highlight>
              </a:rPr>
              <a:t>②</a:t>
            </a:r>
          </a:p>
        </p:txBody>
      </p:sp>
      <p:sp>
        <p:nvSpPr>
          <p:cNvPr id="22" name="テキスト ボックス 21">
            <a:extLst>
              <a:ext uri="{FF2B5EF4-FFF2-40B4-BE49-F238E27FC236}">
                <a16:creationId xmlns:a16="http://schemas.microsoft.com/office/drawing/2014/main" id="{C4CD9EE0-055A-C62C-E37F-FFCE930A2817}"/>
              </a:ext>
            </a:extLst>
          </p:cNvPr>
          <p:cNvSpPr txBox="1"/>
          <p:nvPr/>
        </p:nvSpPr>
        <p:spPr>
          <a:xfrm>
            <a:off x="4881703" y="7276076"/>
            <a:ext cx="389850" cy="338554"/>
          </a:xfrm>
          <a:prstGeom prst="rect">
            <a:avLst/>
          </a:prstGeom>
          <a:noFill/>
        </p:spPr>
        <p:txBody>
          <a:bodyPr wrap="none" rtlCol="0">
            <a:spAutoFit/>
          </a:bodyPr>
          <a:lstStyle/>
          <a:p>
            <a:r>
              <a:rPr kumimoji="1" lang="ja-JP" altLang="en-US" sz="1600" dirty="0">
                <a:highlight>
                  <a:srgbClr val="FFFF00"/>
                </a:highlight>
              </a:rPr>
              <a:t>③</a:t>
            </a:r>
          </a:p>
        </p:txBody>
      </p:sp>
      <p:sp>
        <p:nvSpPr>
          <p:cNvPr id="23" name="テキスト ボックス 22">
            <a:extLst>
              <a:ext uri="{FF2B5EF4-FFF2-40B4-BE49-F238E27FC236}">
                <a16:creationId xmlns:a16="http://schemas.microsoft.com/office/drawing/2014/main" id="{9C59F040-DB98-9047-9569-D05085F085C9}"/>
              </a:ext>
            </a:extLst>
          </p:cNvPr>
          <p:cNvSpPr txBox="1"/>
          <p:nvPr/>
        </p:nvSpPr>
        <p:spPr>
          <a:xfrm>
            <a:off x="2476495" y="8173160"/>
            <a:ext cx="389850" cy="338554"/>
          </a:xfrm>
          <a:prstGeom prst="rect">
            <a:avLst/>
          </a:prstGeom>
          <a:noFill/>
        </p:spPr>
        <p:txBody>
          <a:bodyPr wrap="none" rtlCol="0">
            <a:spAutoFit/>
          </a:bodyPr>
          <a:lstStyle/>
          <a:p>
            <a:r>
              <a:rPr kumimoji="1" lang="ja-JP" altLang="en-US" sz="1600" dirty="0">
                <a:highlight>
                  <a:srgbClr val="FFFF00"/>
                </a:highlight>
              </a:rPr>
              <a:t>④</a:t>
            </a:r>
          </a:p>
        </p:txBody>
      </p:sp>
      <p:sp>
        <p:nvSpPr>
          <p:cNvPr id="24" name="テキスト ボックス 23">
            <a:extLst>
              <a:ext uri="{FF2B5EF4-FFF2-40B4-BE49-F238E27FC236}">
                <a16:creationId xmlns:a16="http://schemas.microsoft.com/office/drawing/2014/main" id="{A2A703E9-7425-EDD8-5C60-5993D5529776}"/>
              </a:ext>
            </a:extLst>
          </p:cNvPr>
          <p:cNvSpPr txBox="1"/>
          <p:nvPr/>
        </p:nvSpPr>
        <p:spPr>
          <a:xfrm>
            <a:off x="1730717" y="8727011"/>
            <a:ext cx="389850" cy="338554"/>
          </a:xfrm>
          <a:prstGeom prst="rect">
            <a:avLst/>
          </a:prstGeom>
          <a:noFill/>
        </p:spPr>
        <p:txBody>
          <a:bodyPr wrap="none" rtlCol="0">
            <a:spAutoFit/>
          </a:bodyPr>
          <a:lstStyle/>
          <a:p>
            <a:r>
              <a:rPr kumimoji="1" lang="ja-JP" altLang="en-US" sz="1600" dirty="0">
                <a:highlight>
                  <a:srgbClr val="FFFF00"/>
                </a:highlight>
              </a:rPr>
              <a:t>⑤</a:t>
            </a:r>
          </a:p>
        </p:txBody>
      </p:sp>
      <p:sp>
        <p:nvSpPr>
          <p:cNvPr id="25" name="テキスト ボックス 24">
            <a:extLst>
              <a:ext uri="{FF2B5EF4-FFF2-40B4-BE49-F238E27FC236}">
                <a16:creationId xmlns:a16="http://schemas.microsoft.com/office/drawing/2014/main" id="{3D73E048-7329-7883-AE42-8F8119AFFD6C}"/>
              </a:ext>
            </a:extLst>
          </p:cNvPr>
          <p:cNvSpPr txBox="1"/>
          <p:nvPr/>
        </p:nvSpPr>
        <p:spPr>
          <a:xfrm>
            <a:off x="2595574" y="11116787"/>
            <a:ext cx="7003711" cy="954107"/>
          </a:xfrm>
          <a:prstGeom prst="rect">
            <a:avLst/>
          </a:prstGeom>
          <a:noFill/>
        </p:spPr>
        <p:txBody>
          <a:bodyPr wrap="square" rtlCol="0">
            <a:spAutoFit/>
          </a:bodyPr>
          <a:lstStyle/>
          <a:p>
            <a:r>
              <a:rPr kumimoji="1" lang="ja-JP" altLang="en-US" sz="2800" b="1" dirty="0"/>
              <a:t>ガス・液体の流体・流量制御</a:t>
            </a:r>
            <a:endParaRPr kumimoji="1" lang="en-US" altLang="ja-JP" sz="2800" b="1" dirty="0"/>
          </a:p>
          <a:p>
            <a:r>
              <a:rPr kumimoji="1" lang="ja-JP" altLang="en-US" sz="2800" b="1" dirty="0"/>
              <a:t>温度監視、圧力監視</a:t>
            </a:r>
            <a:r>
              <a:rPr kumimoji="1" lang="en-US" altLang="ja-JP" sz="2800" b="1" dirty="0"/>
              <a:t>(</a:t>
            </a:r>
            <a:r>
              <a:rPr kumimoji="1" lang="ja-JP" altLang="en-US" sz="2800" b="1" dirty="0"/>
              <a:t>差圧演算</a:t>
            </a:r>
            <a:r>
              <a:rPr kumimoji="1" lang="en-US" altLang="ja-JP" sz="2800" b="1" dirty="0"/>
              <a:t>)</a:t>
            </a:r>
            <a:r>
              <a:rPr kumimoji="1" lang="ja-JP" altLang="en-US" sz="2800" b="1" dirty="0"/>
              <a:t>、流量監視</a:t>
            </a:r>
            <a:endParaRPr kumimoji="1" lang="en-US" altLang="ja-JP" sz="2800" b="1" dirty="0"/>
          </a:p>
        </p:txBody>
      </p:sp>
      <p:sp>
        <p:nvSpPr>
          <p:cNvPr id="26" name="テキスト ボックス 25">
            <a:extLst>
              <a:ext uri="{FF2B5EF4-FFF2-40B4-BE49-F238E27FC236}">
                <a16:creationId xmlns:a16="http://schemas.microsoft.com/office/drawing/2014/main" id="{217CB12E-DD08-2C88-2171-685F35D12431}"/>
              </a:ext>
            </a:extLst>
          </p:cNvPr>
          <p:cNvSpPr txBox="1"/>
          <p:nvPr/>
        </p:nvSpPr>
        <p:spPr>
          <a:xfrm>
            <a:off x="6097430" y="6379379"/>
            <a:ext cx="4381334" cy="646331"/>
          </a:xfrm>
          <a:prstGeom prst="rect">
            <a:avLst/>
          </a:prstGeom>
          <a:noFill/>
        </p:spPr>
        <p:txBody>
          <a:bodyPr wrap="square" rtlCol="0">
            <a:spAutoFit/>
          </a:bodyPr>
          <a:lstStyle/>
          <a:p>
            <a:r>
              <a:rPr kumimoji="1" lang="ja-JP" altLang="en-US" dirty="0"/>
              <a:t>マスフロー制御、流路制御、データの取得を行います。</a:t>
            </a:r>
            <a:endParaRPr kumimoji="1" lang="en-US" altLang="ja-JP" dirty="0"/>
          </a:p>
        </p:txBody>
      </p:sp>
      <p:sp>
        <p:nvSpPr>
          <p:cNvPr id="27" name="テキスト ボックス 26">
            <a:extLst>
              <a:ext uri="{FF2B5EF4-FFF2-40B4-BE49-F238E27FC236}">
                <a16:creationId xmlns:a16="http://schemas.microsoft.com/office/drawing/2014/main" id="{CC748081-8412-81BB-9C62-C95845119B2A}"/>
              </a:ext>
            </a:extLst>
          </p:cNvPr>
          <p:cNvSpPr txBox="1"/>
          <p:nvPr/>
        </p:nvSpPr>
        <p:spPr>
          <a:xfrm>
            <a:off x="1579709" y="10381950"/>
            <a:ext cx="3519101" cy="523220"/>
          </a:xfrm>
          <a:prstGeom prst="rect">
            <a:avLst/>
          </a:prstGeom>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kumimoji="1" lang="ja-JP" altLang="en-US" sz="2800" b="1" dirty="0"/>
              <a:t>北浜製作所の技術力</a:t>
            </a:r>
          </a:p>
        </p:txBody>
      </p:sp>
      <p:sp>
        <p:nvSpPr>
          <p:cNvPr id="29" name="テキスト ボックス 28">
            <a:extLst>
              <a:ext uri="{FF2B5EF4-FFF2-40B4-BE49-F238E27FC236}">
                <a16:creationId xmlns:a16="http://schemas.microsoft.com/office/drawing/2014/main" id="{F3756C18-2815-3585-E698-CD4B5E8563AE}"/>
              </a:ext>
            </a:extLst>
          </p:cNvPr>
          <p:cNvSpPr txBox="1"/>
          <p:nvPr/>
        </p:nvSpPr>
        <p:spPr>
          <a:xfrm>
            <a:off x="1533539" y="6159464"/>
            <a:ext cx="1702754" cy="523220"/>
          </a:xfrm>
          <a:prstGeom prst="rect">
            <a:avLst/>
          </a:prstGeom>
          <a:effectLst>
            <a:outerShdw blurRad="50800" dist="38100" dir="2700000" algn="tl" rotWithShape="0">
              <a:prstClr val="black">
                <a:alpha val="40000"/>
              </a:prstClr>
            </a:outerShdw>
          </a:effectLst>
        </p:spPr>
        <p:style>
          <a:lnRef idx="2">
            <a:schemeClr val="accent5">
              <a:shade val="15000"/>
            </a:schemeClr>
          </a:lnRef>
          <a:fillRef idx="1">
            <a:schemeClr val="accent5"/>
          </a:fillRef>
          <a:effectRef idx="0">
            <a:schemeClr val="accent5"/>
          </a:effectRef>
          <a:fontRef idx="minor">
            <a:schemeClr val="lt1"/>
          </a:fontRef>
        </p:style>
        <p:txBody>
          <a:bodyPr wrap="square" rtlCol="0">
            <a:spAutoFit/>
          </a:bodyPr>
          <a:lstStyle/>
          <a:p>
            <a:pPr algn="ctr"/>
            <a:r>
              <a:rPr kumimoji="1" lang="ja-JP" altLang="en-US" sz="2800" b="1" dirty="0"/>
              <a:t>事例紹介</a:t>
            </a:r>
          </a:p>
        </p:txBody>
      </p:sp>
      <p:sp>
        <p:nvSpPr>
          <p:cNvPr id="31" name="テキスト ボックス 30">
            <a:extLst>
              <a:ext uri="{FF2B5EF4-FFF2-40B4-BE49-F238E27FC236}">
                <a16:creationId xmlns:a16="http://schemas.microsoft.com/office/drawing/2014/main" id="{227F440C-92D9-0E13-4D1B-5B852DC99706}"/>
              </a:ext>
            </a:extLst>
          </p:cNvPr>
          <p:cNvSpPr txBox="1"/>
          <p:nvPr/>
        </p:nvSpPr>
        <p:spPr>
          <a:xfrm>
            <a:off x="6288131" y="8522134"/>
            <a:ext cx="3502882" cy="2308324"/>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none" rtlCol="0">
            <a:spAutoFit/>
          </a:bodyPr>
          <a:lstStyle/>
          <a:p>
            <a:r>
              <a:rPr kumimoji="1" lang="ja-JP" altLang="en-US" sz="2400" dirty="0"/>
              <a:t>・</a:t>
            </a:r>
            <a:r>
              <a:rPr kumimoji="1" lang="en-US" altLang="ja-JP" sz="2400" dirty="0"/>
              <a:t>CN</a:t>
            </a:r>
            <a:r>
              <a:rPr kumimoji="1" lang="ja-JP" altLang="en-US" sz="2400" dirty="0"/>
              <a:t>関連事例一覧</a:t>
            </a:r>
            <a:r>
              <a:rPr kumimoji="1" lang="en-US" altLang="ja-JP" sz="2400" dirty="0"/>
              <a:t>(</a:t>
            </a:r>
            <a:r>
              <a:rPr kumimoji="1" lang="ja-JP" altLang="en-US" sz="2400" dirty="0"/>
              <a:t>概要</a:t>
            </a:r>
            <a:r>
              <a:rPr kumimoji="1" lang="en-US" altLang="ja-JP" sz="2400" dirty="0"/>
              <a:t>)</a:t>
            </a:r>
          </a:p>
          <a:p>
            <a:r>
              <a:rPr kumimoji="1" lang="en-US" altLang="ja-JP" sz="2400" dirty="0"/>
              <a:t>	</a:t>
            </a:r>
            <a:r>
              <a:rPr kumimoji="1" lang="ja-JP" altLang="en-US" sz="2400" dirty="0"/>
              <a:t>差圧性能評価装置</a:t>
            </a:r>
            <a:endParaRPr kumimoji="1" lang="en-US" altLang="ja-JP" sz="2400" dirty="0"/>
          </a:p>
          <a:p>
            <a:r>
              <a:rPr kumimoji="1" lang="en-US" altLang="ja-JP" sz="2400" dirty="0"/>
              <a:t>	</a:t>
            </a:r>
            <a:r>
              <a:rPr kumimoji="1" lang="ja-JP" altLang="en-US" sz="2400" dirty="0"/>
              <a:t>ガス分離評価装置</a:t>
            </a:r>
            <a:endParaRPr kumimoji="1" lang="en-US" altLang="ja-JP" sz="2400" dirty="0"/>
          </a:p>
          <a:p>
            <a:r>
              <a:rPr kumimoji="1" lang="en-US" altLang="ja-JP" sz="2400" dirty="0"/>
              <a:t>	</a:t>
            </a:r>
            <a:r>
              <a:rPr kumimoji="1" lang="ja-JP" altLang="en-US" sz="2400" dirty="0"/>
              <a:t>ガス供給装置</a:t>
            </a:r>
            <a:endParaRPr kumimoji="1" lang="en-US" altLang="ja-JP" sz="2400" dirty="0"/>
          </a:p>
          <a:p>
            <a:r>
              <a:rPr kumimoji="1" lang="en-US" altLang="ja-JP" sz="2400" dirty="0"/>
              <a:t>	</a:t>
            </a:r>
            <a:r>
              <a:rPr kumimoji="1" lang="ja-JP" altLang="en-US" sz="2400" dirty="0"/>
              <a:t>触媒反応装置</a:t>
            </a:r>
            <a:endParaRPr kumimoji="1" lang="en-US" altLang="ja-JP" sz="2400" dirty="0"/>
          </a:p>
          <a:p>
            <a:r>
              <a:rPr kumimoji="1" lang="en-US" altLang="ja-JP" sz="2400" dirty="0"/>
              <a:t>	CO2</a:t>
            </a:r>
            <a:r>
              <a:rPr kumimoji="1" lang="ja-JP" altLang="en-US" sz="2400" dirty="0"/>
              <a:t>吸着試験装置</a:t>
            </a:r>
          </a:p>
        </p:txBody>
      </p:sp>
      <p:sp>
        <p:nvSpPr>
          <p:cNvPr id="37" name="テキスト ボックス 36">
            <a:extLst>
              <a:ext uri="{FF2B5EF4-FFF2-40B4-BE49-F238E27FC236}">
                <a16:creationId xmlns:a16="http://schemas.microsoft.com/office/drawing/2014/main" id="{A3BAA0D6-B04E-AC11-10CE-B2C59A6CE6B2}"/>
              </a:ext>
            </a:extLst>
          </p:cNvPr>
          <p:cNvSpPr txBox="1"/>
          <p:nvPr/>
        </p:nvSpPr>
        <p:spPr>
          <a:xfrm>
            <a:off x="292358" y="12977820"/>
            <a:ext cx="5724644" cy="2031325"/>
          </a:xfrm>
          <a:prstGeom prst="rect">
            <a:avLst/>
          </a:prstGeom>
          <a:noFill/>
        </p:spPr>
        <p:txBody>
          <a:bodyPr wrap="none" rtlCol="0">
            <a:spAutoFit/>
          </a:bodyPr>
          <a:lstStyle/>
          <a:p>
            <a:r>
              <a:rPr kumimoji="1" lang="ja-JP" altLang="en-US" b="1" dirty="0"/>
              <a:t>活用方法</a:t>
            </a:r>
            <a:endParaRPr kumimoji="1" lang="en-US" altLang="ja-JP" b="1" dirty="0"/>
          </a:p>
          <a:p>
            <a:r>
              <a:rPr kumimoji="1" lang="ja-JP" altLang="en-US" dirty="0"/>
              <a:t>原理実験からプラントモデルまでのエンジニアリング</a:t>
            </a:r>
            <a:endParaRPr kumimoji="1" lang="en-US" altLang="ja-JP" dirty="0"/>
          </a:p>
          <a:p>
            <a:r>
              <a:rPr kumimoji="1" lang="ja-JP" altLang="en-US" b="1" dirty="0"/>
              <a:t>連携先</a:t>
            </a:r>
            <a:endParaRPr kumimoji="1" lang="en-US" altLang="ja-JP" b="1" dirty="0"/>
          </a:p>
          <a:p>
            <a:r>
              <a:rPr kumimoji="1" lang="ja-JP" altLang="en-US" dirty="0"/>
              <a:t>コア技術を持たれている企業</a:t>
            </a:r>
            <a:endParaRPr kumimoji="1" lang="en-US" altLang="ja-JP" dirty="0"/>
          </a:p>
          <a:p>
            <a:r>
              <a:rPr kumimoji="1" lang="en-US" altLang="ja-JP" dirty="0"/>
              <a:t>(</a:t>
            </a:r>
            <a:r>
              <a:rPr kumimoji="1" lang="ja-JP" altLang="en-US" dirty="0"/>
              <a:t>特殊な</a:t>
            </a:r>
            <a:r>
              <a:rPr kumimoji="1" lang="en-US" altLang="ja-JP" dirty="0"/>
              <a:t>)</a:t>
            </a:r>
            <a:r>
              <a:rPr kumimoji="1" lang="ja-JP" altLang="en-US" dirty="0"/>
              <a:t>センシング技術をお持ちの企業</a:t>
            </a:r>
            <a:endParaRPr kumimoji="1" lang="en-US" altLang="ja-JP" dirty="0"/>
          </a:p>
          <a:p>
            <a:r>
              <a:rPr kumimoji="1" lang="ja-JP" altLang="en-US" dirty="0"/>
              <a:t>流体制御で困られている企業</a:t>
            </a:r>
            <a:endParaRPr kumimoji="1" lang="en-US" altLang="ja-JP" dirty="0"/>
          </a:p>
          <a:p>
            <a:endParaRPr kumimoji="1" lang="ja-JP" altLang="en-US" dirty="0"/>
          </a:p>
        </p:txBody>
      </p:sp>
    </p:spTree>
    <p:extLst>
      <p:ext uri="{BB962C8B-B14F-4D97-AF65-F5344CB8AC3E}">
        <p14:creationId xmlns:p14="http://schemas.microsoft.com/office/powerpoint/2010/main" val="3224379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EE44540-90EF-458D-BA84-DE2A6C49202B}"/>
              </a:ext>
            </a:extLst>
          </p:cNvPr>
          <p:cNvSpPr txBox="1"/>
          <p:nvPr/>
        </p:nvSpPr>
        <p:spPr>
          <a:xfrm>
            <a:off x="125127" y="77002"/>
            <a:ext cx="9719264" cy="461665"/>
          </a:xfrm>
          <a:prstGeom prst="rect">
            <a:avLst/>
          </a:prstGeom>
          <a:noFill/>
        </p:spPr>
        <p:txBody>
          <a:bodyPr wrap="square" rtlCol="0">
            <a:spAutoFit/>
          </a:bodyPr>
          <a:lstStyle/>
          <a:p>
            <a:r>
              <a:rPr kumimoji="1" lang="ja-JP" altLang="en-US" sz="2400" dirty="0"/>
              <a:t>おおさかカーボンニュートラルビジネスネットワーク会員企業</a:t>
            </a:r>
          </a:p>
        </p:txBody>
      </p:sp>
      <p:sp>
        <p:nvSpPr>
          <p:cNvPr id="5" name="正方形/長方形 4">
            <a:extLst>
              <a:ext uri="{FF2B5EF4-FFF2-40B4-BE49-F238E27FC236}">
                <a16:creationId xmlns:a16="http://schemas.microsoft.com/office/drawing/2014/main" id="{A115B290-6D51-40E9-9512-39B20C627EA0}"/>
              </a:ext>
            </a:extLst>
          </p:cNvPr>
          <p:cNvSpPr/>
          <p:nvPr/>
        </p:nvSpPr>
        <p:spPr>
          <a:xfrm>
            <a:off x="224047" y="601133"/>
            <a:ext cx="1412400" cy="17821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800" b="1" dirty="0"/>
              <a:t>CO2</a:t>
            </a:r>
          </a:p>
          <a:p>
            <a:pPr algn="ctr"/>
            <a:r>
              <a:rPr kumimoji="1" lang="ja-JP" altLang="en-US" sz="2800" b="1" dirty="0"/>
              <a:t>回収</a:t>
            </a:r>
            <a:endParaRPr kumimoji="1" lang="en-US" altLang="ja-JP" sz="2800" b="1" dirty="0"/>
          </a:p>
        </p:txBody>
      </p:sp>
      <p:sp>
        <p:nvSpPr>
          <p:cNvPr id="6" name="テキスト ボックス 5">
            <a:extLst>
              <a:ext uri="{FF2B5EF4-FFF2-40B4-BE49-F238E27FC236}">
                <a16:creationId xmlns:a16="http://schemas.microsoft.com/office/drawing/2014/main" id="{8063834D-B00F-43C8-985D-1A1C2D0BFB8E}"/>
              </a:ext>
            </a:extLst>
          </p:cNvPr>
          <p:cNvSpPr txBox="1"/>
          <p:nvPr/>
        </p:nvSpPr>
        <p:spPr>
          <a:xfrm>
            <a:off x="1817213" y="676906"/>
            <a:ext cx="8702528" cy="1569660"/>
          </a:xfrm>
          <a:prstGeom prst="rect">
            <a:avLst/>
          </a:prstGeom>
          <a:noFill/>
        </p:spPr>
        <p:txBody>
          <a:bodyPr wrap="square" rtlCol="0">
            <a:spAutoFit/>
          </a:bodyPr>
          <a:lstStyle/>
          <a:p>
            <a:pPr algn="ctr"/>
            <a:r>
              <a:rPr kumimoji="1" lang="ja-JP" altLang="en-US" sz="4800" b="1" dirty="0">
                <a:latin typeface="Meiryo UI" panose="020B0604030504040204" pitchFamily="50" charset="-128"/>
                <a:ea typeface="Meiryo UI" panose="020B0604030504040204" pitchFamily="50" charset="-128"/>
              </a:rPr>
              <a:t>ものづくりの</a:t>
            </a:r>
            <a:r>
              <a:rPr kumimoji="1" lang="en-US" altLang="ja-JP" sz="4800" b="1" dirty="0">
                <a:latin typeface="Meiryo UI" panose="020B0604030504040204" pitchFamily="50" charset="-128"/>
                <a:ea typeface="Meiryo UI" panose="020B0604030504040204" pitchFamily="50" charset="-128"/>
              </a:rPr>
              <a:t>GX</a:t>
            </a:r>
            <a:r>
              <a:rPr kumimoji="1" lang="ja-JP" altLang="en-US" sz="4800" b="1" dirty="0">
                <a:latin typeface="Meiryo UI" panose="020B0604030504040204" pitchFamily="50" charset="-128"/>
                <a:ea typeface="Meiryo UI" panose="020B0604030504040204" pitchFamily="50" charset="-128"/>
              </a:rPr>
              <a:t>に貢献する</a:t>
            </a:r>
            <a:r>
              <a:rPr kumimoji="1" lang="en-US" altLang="ja-JP" sz="4800" b="1" dirty="0">
                <a:latin typeface="Meiryo UI" panose="020B0604030504040204" pitchFamily="50" charset="-128"/>
                <a:ea typeface="Meiryo UI" panose="020B0604030504040204" pitchFamily="50" charset="-128"/>
              </a:rPr>
              <a:t>CO2</a:t>
            </a:r>
            <a:r>
              <a:rPr kumimoji="1" lang="ja-JP" altLang="en-US" sz="4800" b="1" dirty="0">
                <a:latin typeface="Meiryo UI" panose="020B0604030504040204" pitchFamily="50" charset="-128"/>
                <a:ea typeface="Meiryo UI" panose="020B0604030504040204" pitchFamily="50" charset="-128"/>
              </a:rPr>
              <a:t>アップサイクル素材「</a:t>
            </a:r>
            <a:r>
              <a:rPr kumimoji="1" lang="en-US" altLang="ja-JP" sz="4800" b="1" dirty="0" err="1">
                <a:latin typeface="Meiryo UI" panose="020B0604030504040204" pitchFamily="50" charset="-128"/>
                <a:ea typeface="Meiryo UI" panose="020B0604030504040204" pitchFamily="50" charset="-128"/>
              </a:rPr>
              <a:t>metacol</a:t>
            </a:r>
            <a:r>
              <a:rPr kumimoji="1" lang="en-US" altLang="ja-JP" sz="4800" b="1" dirty="0">
                <a:latin typeface="Meiryo UI" panose="020B0604030504040204" pitchFamily="50" charset="-128"/>
                <a:ea typeface="Meiryo UI" panose="020B0604030504040204" pitchFamily="50" charset="-128"/>
              </a:rPr>
              <a:t>™</a:t>
            </a:r>
            <a:r>
              <a:rPr kumimoji="1" lang="ja-JP" altLang="en-US" sz="4800" b="1" dirty="0">
                <a:latin typeface="Meiryo UI" panose="020B0604030504040204" pitchFamily="50" charset="-128"/>
                <a:ea typeface="Meiryo UI" panose="020B0604030504040204" pitchFamily="50" charset="-128"/>
              </a:rPr>
              <a:t>」</a:t>
            </a:r>
          </a:p>
        </p:txBody>
      </p:sp>
      <p:sp>
        <p:nvSpPr>
          <p:cNvPr id="8" name="正方形/長方形 7">
            <a:extLst>
              <a:ext uri="{FF2B5EF4-FFF2-40B4-BE49-F238E27FC236}">
                <a16:creationId xmlns:a16="http://schemas.microsoft.com/office/drawing/2014/main" id="{DF636FCA-5910-4E7F-BED1-902ED327F9CC}"/>
              </a:ext>
            </a:extLst>
          </p:cNvPr>
          <p:cNvSpPr/>
          <p:nvPr/>
        </p:nvSpPr>
        <p:spPr>
          <a:xfrm>
            <a:off x="260273" y="4126596"/>
            <a:ext cx="1066800" cy="18072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a:t>
            </a:r>
            <a:endParaRPr kumimoji="1" lang="en-US" altLang="ja-JP" sz="2400" b="1" dirty="0"/>
          </a:p>
          <a:p>
            <a:pPr algn="ctr"/>
            <a:r>
              <a:rPr kumimoji="1" lang="ja-JP" altLang="en-US" sz="2400" b="1" dirty="0"/>
              <a:t>紹介</a:t>
            </a:r>
          </a:p>
        </p:txBody>
      </p:sp>
      <p:sp>
        <p:nvSpPr>
          <p:cNvPr id="9" name="正方形/長方形 8">
            <a:extLst>
              <a:ext uri="{FF2B5EF4-FFF2-40B4-BE49-F238E27FC236}">
                <a16:creationId xmlns:a16="http://schemas.microsoft.com/office/drawing/2014/main" id="{D365A124-1A3E-40E1-BF72-B2E415DBDBB7}"/>
              </a:ext>
            </a:extLst>
          </p:cNvPr>
          <p:cNvSpPr/>
          <p:nvPr/>
        </p:nvSpPr>
        <p:spPr>
          <a:xfrm>
            <a:off x="241300" y="4100994"/>
            <a:ext cx="10337800" cy="183287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10" name="正方形/長方形 9">
            <a:extLst>
              <a:ext uri="{FF2B5EF4-FFF2-40B4-BE49-F238E27FC236}">
                <a16:creationId xmlns:a16="http://schemas.microsoft.com/office/drawing/2014/main" id="{B27461AB-D926-48BE-91A7-118A36BD532B}"/>
              </a:ext>
            </a:extLst>
          </p:cNvPr>
          <p:cNvSpPr/>
          <p:nvPr/>
        </p:nvSpPr>
        <p:spPr>
          <a:xfrm>
            <a:off x="1621017" y="635620"/>
            <a:ext cx="8909989" cy="171728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20" name="テキスト ボックス 19">
            <a:extLst>
              <a:ext uri="{FF2B5EF4-FFF2-40B4-BE49-F238E27FC236}">
                <a16:creationId xmlns:a16="http://schemas.microsoft.com/office/drawing/2014/main" id="{D97FC27A-9BEF-4B35-A57D-7C75726647C4}"/>
              </a:ext>
            </a:extLst>
          </p:cNvPr>
          <p:cNvSpPr txBox="1"/>
          <p:nvPr/>
        </p:nvSpPr>
        <p:spPr>
          <a:xfrm>
            <a:off x="1384155" y="4263635"/>
            <a:ext cx="9229796" cy="1938992"/>
          </a:xfrm>
          <a:prstGeom prst="rect">
            <a:avLst/>
          </a:prstGeom>
          <a:noFill/>
        </p:spPr>
        <p:txBody>
          <a:bodyPr wrap="square" rtlCol="0">
            <a:spAutoFit/>
          </a:bodyPr>
          <a:lstStyle/>
          <a:p>
            <a:r>
              <a:rPr kumimoji="1" lang="ja-JP" altLang="en-US" sz="2400" b="1" dirty="0">
                <a:latin typeface="+mn-ea"/>
              </a:rPr>
              <a:t>住友電工は、</a:t>
            </a:r>
            <a:r>
              <a:rPr lang="ja-JP" altLang="en-US" sz="2400" b="1" i="0" dirty="0">
                <a:effectLst/>
                <a:latin typeface="+mn-ea"/>
              </a:rPr>
              <a:t>カーボンニュートラルな未来社会の実現に向け、</a:t>
            </a:r>
            <a:r>
              <a:rPr lang="en-US" altLang="ja-JP" sz="2400" b="1" i="0" dirty="0">
                <a:effectLst/>
                <a:latin typeface="+mn-ea"/>
              </a:rPr>
              <a:t>CO</a:t>
            </a:r>
            <a:r>
              <a:rPr lang="en-US" altLang="ja-JP" sz="2400" b="1" i="0" baseline="-25000" dirty="0">
                <a:effectLst/>
                <a:latin typeface="+mn-ea"/>
              </a:rPr>
              <a:t>2</a:t>
            </a:r>
            <a:r>
              <a:rPr lang="ja-JP" altLang="en-US" sz="2400" b="1" i="0" dirty="0">
                <a:effectLst/>
                <a:latin typeface="+mn-ea"/>
              </a:rPr>
              <a:t>排出削減技術の革新に注力しています。</a:t>
            </a:r>
            <a:r>
              <a:rPr lang="en-US" altLang="ja-JP" sz="2400" b="1" i="0" dirty="0">
                <a:effectLst/>
                <a:latin typeface="+mn-ea"/>
              </a:rPr>
              <a:t>CO</a:t>
            </a:r>
            <a:r>
              <a:rPr lang="en-US" altLang="ja-JP" sz="2400" b="1" i="0" baseline="-25000" dirty="0">
                <a:effectLst/>
                <a:latin typeface="+mn-ea"/>
              </a:rPr>
              <a:t>2</a:t>
            </a:r>
            <a:r>
              <a:rPr lang="ja-JP" altLang="en-US" sz="2400" b="1" i="0" dirty="0">
                <a:effectLst/>
                <a:latin typeface="+mn-ea"/>
              </a:rPr>
              <a:t>の回収・利用によるグリーン・イノベーション（</a:t>
            </a:r>
            <a:r>
              <a:rPr lang="en-US" altLang="ja-JP" sz="2400" b="1" i="0" dirty="0">
                <a:effectLst/>
                <a:latin typeface="+mn-ea"/>
              </a:rPr>
              <a:t>GX</a:t>
            </a:r>
            <a:r>
              <a:rPr lang="ja-JP" altLang="en-US" sz="2400" b="1" i="0" dirty="0">
                <a:effectLst/>
                <a:latin typeface="+mn-ea"/>
              </a:rPr>
              <a:t>）の推進、金属や樹脂といった限りある資源の効率的な利用により、循環型社会を目指します。</a:t>
            </a:r>
            <a:endParaRPr kumimoji="1" lang="en-US" altLang="ja-JP" sz="2400" b="1" dirty="0">
              <a:solidFill>
                <a:srgbClr val="333333"/>
              </a:solidFill>
              <a:latin typeface="+mn-ea"/>
            </a:endParaRPr>
          </a:p>
          <a:p>
            <a:endParaRPr kumimoji="1" lang="en-US" altLang="ja-JP" sz="2400" b="1" dirty="0">
              <a:latin typeface="+mn-ea"/>
            </a:endParaRPr>
          </a:p>
        </p:txBody>
      </p:sp>
      <p:sp>
        <p:nvSpPr>
          <p:cNvPr id="42" name="正方形/長方形 41">
            <a:extLst>
              <a:ext uri="{FF2B5EF4-FFF2-40B4-BE49-F238E27FC236}">
                <a16:creationId xmlns:a16="http://schemas.microsoft.com/office/drawing/2014/main" id="{A459186A-78F0-4F10-8F81-744BCCAA2BB4}"/>
              </a:ext>
            </a:extLst>
          </p:cNvPr>
          <p:cNvSpPr/>
          <p:nvPr/>
        </p:nvSpPr>
        <p:spPr>
          <a:xfrm>
            <a:off x="241299" y="6067331"/>
            <a:ext cx="1085773" cy="612575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技術</a:t>
            </a:r>
            <a:endParaRPr kumimoji="1" lang="en-US" altLang="ja-JP" sz="2400" b="1" dirty="0"/>
          </a:p>
          <a:p>
            <a:pPr algn="ctr"/>
            <a:r>
              <a:rPr kumimoji="1" lang="ja-JP" altLang="en-US" sz="2400" b="1" dirty="0"/>
              <a:t>詳細</a:t>
            </a:r>
          </a:p>
        </p:txBody>
      </p:sp>
      <p:sp>
        <p:nvSpPr>
          <p:cNvPr id="43" name="正方形/長方形 42">
            <a:extLst>
              <a:ext uri="{FF2B5EF4-FFF2-40B4-BE49-F238E27FC236}">
                <a16:creationId xmlns:a16="http://schemas.microsoft.com/office/drawing/2014/main" id="{9279C9B2-87B9-4ADB-A815-A22ECABFDB52}"/>
              </a:ext>
            </a:extLst>
          </p:cNvPr>
          <p:cNvSpPr/>
          <p:nvPr/>
        </p:nvSpPr>
        <p:spPr>
          <a:xfrm>
            <a:off x="241300" y="6041730"/>
            <a:ext cx="10337800" cy="615265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7" name="テキスト ボックス 46">
            <a:extLst>
              <a:ext uri="{FF2B5EF4-FFF2-40B4-BE49-F238E27FC236}">
                <a16:creationId xmlns:a16="http://schemas.microsoft.com/office/drawing/2014/main" id="{58ADCD66-071B-4168-8336-81C001AD3B40}"/>
              </a:ext>
            </a:extLst>
          </p:cNvPr>
          <p:cNvSpPr txBox="1"/>
          <p:nvPr/>
        </p:nvSpPr>
        <p:spPr>
          <a:xfrm>
            <a:off x="1463117" y="8954843"/>
            <a:ext cx="4946232" cy="3108543"/>
          </a:xfrm>
          <a:prstGeom prst="rect">
            <a:avLst/>
          </a:prstGeom>
          <a:noFill/>
        </p:spPr>
        <p:txBody>
          <a:bodyPr wrap="square" rtlCol="0">
            <a:spAutoFit/>
          </a:bodyPr>
          <a:lstStyle/>
          <a:p>
            <a:r>
              <a:rPr kumimoji="1" lang="ja-JP" altLang="en-US" sz="2800" b="1" dirty="0"/>
              <a:t>金属を新たに原材料にすることで、その約</a:t>
            </a:r>
            <a:r>
              <a:rPr kumimoji="1" lang="en-US" altLang="ja-JP" sz="2800" b="1" dirty="0"/>
              <a:t>4</a:t>
            </a:r>
            <a:r>
              <a:rPr kumimoji="1" lang="ja-JP" altLang="en-US" sz="2800" b="1" dirty="0"/>
              <a:t>割が</a:t>
            </a:r>
            <a:r>
              <a:rPr kumimoji="1" lang="en-US" altLang="ja-JP" sz="2800" b="1" dirty="0"/>
              <a:t>CO2</a:t>
            </a:r>
            <a:r>
              <a:rPr kumimoji="1" lang="ja-JP" altLang="en-US" sz="2800" b="1" dirty="0"/>
              <a:t>でできた機能性素材の量産プロセスを世界で初めて開発。</a:t>
            </a:r>
            <a:r>
              <a:rPr kumimoji="1" lang="en-US" altLang="ja-JP" sz="2800" b="1" dirty="0"/>
              <a:t>CO2</a:t>
            </a:r>
            <a:r>
              <a:rPr kumimoji="1" lang="ja-JP" altLang="en-US" sz="2800" b="1" dirty="0"/>
              <a:t>の高付加価値用途の不足問題を解決し、</a:t>
            </a:r>
            <a:r>
              <a:rPr kumimoji="1" lang="en-US" altLang="ja-JP" sz="2800" b="1" dirty="0"/>
              <a:t>CO2</a:t>
            </a:r>
            <a:r>
              <a:rPr kumimoji="1" lang="ja-JP" altLang="en-US" sz="2800" b="1" dirty="0"/>
              <a:t>を活用しながら発展する社会を目指します。</a:t>
            </a:r>
          </a:p>
        </p:txBody>
      </p:sp>
      <p:sp>
        <p:nvSpPr>
          <p:cNvPr id="53" name="正方形/長方形 52">
            <a:extLst>
              <a:ext uri="{FF2B5EF4-FFF2-40B4-BE49-F238E27FC236}">
                <a16:creationId xmlns:a16="http://schemas.microsoft.com/office/drawing/2014/main" id="{4C0BF7AA-2167-4541-87A6-607C263639BE}"/>
              </a:ext>
            </a:extLst>
          </p:cNvPr>
          <p:cNvSpPr/>
          <p:nvPr/>
        </p:nvSpPr>
        <p:spPr>
          <a:xfrm>
            <a:off x="231143" y="2467407"/>
            <a:ext cx="1412400" cy="92150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会社名</a:t>
            </a:r>
          </a:p>
        </p:txBody>
      </p:sp>
      <p:sp>
        <p:nvSpPr>
          <p:cNvPr id="54" name="正方形/長方形 53">
            <a:extLst>
              <a:ext uri="{FF2B5EF4-FFF2-40B4-BE49-F238E27FC236}">
                <a16:creationId xmlns:a16="http://schemas.microsoft.com/office/drawing/2014/main" id="{2C934109-4DC7-4C1B-BBE4-2B7B6D93D14B}"/>
              </a:ext>
            </a:extLst>
          </p:cNvPr>
          <p:cNvSpPr/>
          <p:nvPr/>
        </p:nvSpPr>
        <p:spPr>
          <a:xfrm>
            <a:off x="1621017" y="2495659"/>
            <a:ext cx="8909988" cy="85639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5" name="テキスト ボックス 54">
            <a:extLst>
              <a:ext uri="{FF2B5EF4-FFF2-40B4-BE49-F238E27FC236}">
                <a16:creationId xmlns:a16="http://schemas.microsoft.com/office/drawing/2014/main" id="{BA129DB4-7048-4CFE-8CC3-895E3271CC26}"/>
              </a:ext>
            </a:extLst>
          </p:cNvPr>
          <p:cNvSpPr txBox="1"/>
          <p:nvPr/>
        </p:nvSpPr>
        <p:spPr>
          <a:xfrm>
            <a:off x="1653700" y="2558593"/>
            <a:ext cx="8887462" cy="646331"/>
          </a:xfrm>
          <a:prstGeom prst="rect">
            <a:avLst/>
          </a:prstGeom>
          <a:noFill/>
        </p:spPr>
        <p:txBody>
          <a:bodyPr wrap="square" rtlCol="0">
            <a:spAutoFit/>
          </a:bodyPr>
          <a:lstStyle/>
          <a:p>
            <a:pPr algn="ctr"/>
            <a:r>
              <a:rPr kumimoji="1" lang="ja-JP" altLang="en-US" sz="3600" b="1" dirty="0"/>
              <a:t>住友電気工業株式会社</a:t>
            </a:r>
            <a:endParaRPr kumimoji="1" lang="en-US" altLang="ja-JP" sz="3600" b="1" dirty="0"/>
          </a:p>
        </p:txBody>
      </p:sp>
      <p:sp>
        <p:nvSpPr>
          <p:cNvPr id="34" name="正方形/長方形 33">
            <a:extLst>
              <a:ext uri="{FF2B5EF4-FFF2-40B4-BE49-F238E27FC236}">
                <a16:creationId xmlns:a16="http://schemas.microsoft.com/office/drawing/2014/main" id="{2039EEE3-35F8-4B71-8962-E642A02257D2}"/>
              </a:ext>
            </a:extLst>
          </p:cNvPr>
          <p:cNvSpPr/>
          <p:nvPr/>
        </p:nvSpPr>
        <p:spPr>
          <a:xfrm>
            <a:off x="231143" y="3442182"/>
            <a:ext cx="3290858" cy="58477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本社・大阪の拠点</a:t>
            </a:r>
          </a:p>
        </p:txBody>
      </p:sp>
      <p:sp>
        <p:nvSpPr>
          <p:cNvPr id="35" name="正方形/長方形 34">
            <a:extLst>
              <a:ext uri="{FF2B5EF4-FFF2-40B4-BE49-F238E27FC236}">
                <a16:creationId xmlns:a16="http://schemas.microsoft.com/office/drawing/2014/main" id="{163592EF-D567-488F-A146-CD9C2C4AD6C6}"/>
              </a:ext>
            </a:extLst>
          </p:cNvPr>
          <p:cNvSpPr/>
          <p:nvPr/>
        </p:nvSpPr>
        <p:spPr>
          <a:xfrm>
            <a:off x="3522001" y="3426089"/>
            <a:ext cx="7009004" cy="575268"/>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36" name="テキスト ボックス 35">
            <a:extLst>
              <a:ext uri="{FF2B5EF4-FFF2-40B4-BE49-F238E27FC236}">
                <a16:creationId xmlns:a16="http://schemas.microsoft.com/office/drawing/2014/main" id="{C1EC5251-42A1-497F-AA9C-C80FBB0B566E}"/>
              </a:ext>
            </a:extLst>
          </p:cNvPr>
          <p:cNvSpPr txBox="1"/>
          <p:nvPr/>
        </p:nvSpPr>
        <p:spPr>
          <a:xfrm>
            <a:off x="3694072" y="3492842"/>
            <a:ext cx="6997741" cy="461665"/>
          </a:xfrm>
          <a:prstGeom prst="rect">
            <a:avLst/>
          </a:prstGeom>
          <a:noFill/>
        </p:spPr>
        <p:txBody>
          <a:bodyPr wrap="square" rtlCol="0">
            <a:spAutoFit/>
          </a:bodyPr>
          <a:lstStyle/>
          <a:p>
            <a:pPr algn="ctr"/>
            <a:r>
              <a:rPr kumimoji="1" lang="ja-JP" altLang="en-US" sz="2400" b="1" dirty="0"/>
              <a:t>大阪市</a:t>
            </a:r>
            <a:endParaRPr kumimoji="1" lang="en-US" altLang="ja-JP" sz="2400" b="1" dirty="0"/>
          </a:p>
        </p:txBody>
      </p:sp>
      <p:sp>
        <p:nvSpPr>
          <p:cNvPr id="32" name="正方形/長方形 31">
            <a:extLst>
              <a:ext uri="{FF2B5EF4-FFF2-40B4-BE49-F238E27FC236}">
                <a16:creationId xmlns:a16="http://schemas.microsoft.com/office/drawing/2014/main" id="{35DB722F-FF24-443B-B6AB-FD787D3915D6}"/>
              </a:ext>
            </a:extLst>
          </p:cNvPr>
          <p:cNvSpPr/>
          <p:nvPr/>
        </p:nvSpPr>
        <p:spPr>
          <a:xfrm>
            <a:off x="231142" y="12301835"/>
            <a:ext cx="5732873" cy="529245"/>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期待する技術の活用方法・連携先</a:t>
            </a:r>
          </a:p>
        </p:txBody>
      </p:sp>
      <p:sp>
        <p:nvSpPr>
          <p:cNvPr id="39" name="正方形/長方形 38">
            <a:extLst>
              <a:ext uri="{FF2B5EF4-FFF2-40B4-BE49-F238E27FC236}">
                <a16:creationId xmlns:a16="http://schemas.microsoft.com/office/drawing/2014/main" id="{79ADCB95-D10C-4CAA-8E72-EAD2E2809CC7}"/>
              </a:ext>
            </a:extLst>
          </p:cNvPr>
          <p:cNvSpPr/>
          <p:nvPr/>
        </p:nvSpPr>
        <p:spPr>
          <a:xfrm>
            <a:off x="241299" y="12307041"/>
            <a:ext cx="5722716" cy="2735307"/>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40" name="テキスト ボックス 39">
            <a:extLst>
              <a:ext uri="{FF2B5EF4-FFF2-40B4-BE49-F238E27FC236}">
                <a16:creationId xmlns:a16="http://schemas.microsoft.com/office/drawing/2014/main" id="{0515E507-29CF-46C9-A3F9-2FA025DD86CB}"/>
              </a:ext>
            </a:extLst>
          </p:cNvPr>
          <p:cNvSpPr txBox="1"/>
          <p:nvPr/>
        </p:nvSpPr>
        <p:spPr>
          <a:xfrm>
            <a:off x="6848269" y="14744925"/>
            <a:ext cx="3843544" cy="400110"/>
          </a:xfrm>
          <a:prstGeom prst="rect">
            <a:avLst/>
          </a:prstGeom>
          <a:noFill/>
        </p:spPr>
        <p:txBody>
          <a:bodyPr wrap="square" rtlCol="0">
            <a:spAutoFit/>
          </a:bodyPr>
          <a:lstStyle/>
          <a:p>
            <a:pPr algn="r"/>
            <a:r>
              <a:rPr kumimoji="1" lang="ja-JP" altLang="en-US" sz="2000" dirty="0"/>
              <a:t>令和７年　</a:t>
            </a:r>
            <a:r>
              <a:rPr kumimoji="1" lang="en-US" altLang="ja-JP" sz="2000" dirty="0"/>
              <a:t>5</a:t>
            </a:r>
            <a:r>
              <a:rPr kumimoji="1" lang="ja-JP" altLang="en-US" sz="2000" dirty="0"/>
              <a:t>月　</a:t>
            </a:r>
            <a:r>
              <a:rPr kumimoji="1" lang="en-US" altLang="ja-JP" sz="2000"/>
              <a:t>2</a:t>
            </a:r>
            <a:r>
              <a:rPr kumimoji="1" lang="ja-JP" altLang="en-US" sz="2000"/>
              <a:t>日</a:t>
            </a:r>
            <a:r>
              <a:rPr kumimoji="1" lang="ja-JP" altLang="en-US" sz="2000" dirty="0"/>
              <a:t>時点</a:t>
            </a:r>
          </a:p>
        </p:txBody>
      </p:sp>
      <p:sp>
        <p:nvSpPr>
          <p:cNvPr id="48" name="正方形/長方形 47">
            <a:extLst>
              <a:ext uri="{FF2B5EF4-FFF2-40B4-BE49-F238E27FC236}">
                <a16:creationId xmlns:a16="http://schemas.microsoft.com/office/drawing/2014/main" id="{317C07BB-3F7F-4F91-9F34-638CB1CB0095}"/>
              </a:ext>
            </a:extLst>
          </p:cNvPr>
          <p:cNvSpPr/>
          <p:nvPr/>
        </p:nvSpPr>
        <p:spPr>
          <a:xfrm>
            <a:off x="6076729" y="12333317"/>
            <a:ext cx="4520286" cy="559723"/>
          </a:xfrm>
          <a:prstGeom prst="rect">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問い合わせ先</a:t>
            </a:r>
          </a:p>
        </p:txBody>
      </p:sp>
      <p:sp>
        <p:nvSpPr>
          <p:cNvPr id="51" name="正方形/長方形 50">
            <a:extLst>
              <a:ext uri="{FF2B5EF4-FFF2-40B4-BE49-F238E27FC236}">
                <a16:creationId xmlns:a16="http://schemas.microsoft.com/office/drawing/2014/main" id="{E8C738BC-C855-4226-BE06-7A889DD9448B}"/>
              </a:ext>
            </a:extLst>
          </p:cNvPr>
          <p:cNvSpPr/>
          <p:nvPr/>
        </p:nvSpPr>
        <p:spPr>
          <a:xfrm>
            <a:off x="6076729" y="12301835"/>
            <a:ext cx="4502371" cy="2443090"/>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b="1" dirty="0"/>
          </a:p>
        </p:txBody>
      </p:sp>
      <p:sp>
        <p:nvSpPr>
          <p:cNvPr id="56" name="テキスト ボックス 55">
            <a:extLst>
              <a:ext uri="{FF2B5EF4-FFF2-40B4-BE49-F238E27FC236}">
                <a16:creationId xmlns:a16="http://schemas.microsoft.com/office/drawing/2014/main" id="{9B5C7E81-478E-4B49-AF72-329C887E5BF7}"/>
              </a:ext>
            </a:extLst>
          </p:cNvPr>
          <p:cNvSpPr txBox="1"/>
          <p:nvPr/>
        </p:nvSpPr>
        <p:spPr>
          <a:xfrm>
            <a:off x="241298" y="12832378"/>
            <a:ext cx="5535033" cy="1815882"/>
          </a:xfrm>
          <a:prstGeom prst="rect">
            <a:avLst/>
          </a:prstGeom>
          <a:noFill/>
        </p:spPr>
        <p:txBody>
          <a:bodyPr wrap="square" rtlCol="0">
            <a:spAutoFit/>
          </a:bodyPr>
          <a:lstStyle/>
          <a:p>
            <a:r>
              <a:rPr kumimoji="1" lang="ja-JP" altLang="en-US" sz="2800" b="1" dirty="0"/>
              <a:t>・事業者向け産業素材（環境配慮機能性添加剤、充填剤等）</a:t>
            </a:r>
            <a:endParaRPr kumimoji="1" lang="en-US" altLang="ja-JP" sz="2800" b="1" dirty="0"/>
          </a:p>
          <a:p>
            <a:r>
              <a:rPr kumimoji="1" lang="ja-JP" altLang="en-US" sz="2800" b="1" dirty="0"/>
              <a:t>・一般向け生活用品等（環境配慮ノベルティグッズや教材等）</a:t>
            </a:r>
            <a:endParaRPr kumimoji="1" lang="en-US" altLang="ja-JP" sz="2800" b="1" dirty="0"/>
          </a:p>
        </p:txBody>
      </p:sp>
      <p:sp>
        <p:nvSpPr>
          <p:cNvPr id="57" name="テキスト ボックス 56">
            <a:extLst>
              <a:ext uri="{FF2B5EF4-FFF2-40B4-BE49-F238E27FC236}">
                <a16:creationId xmlns:a16="http://schemas.microsoft.com/office/drawing/2014/main" id="{B94DCDAA-71A5-4A58-B9B5-6BCEB2DA03DD}"/>
              </a:ext>
            </a:extLst>
          </p:cNvPr>
          <p:cNvSpPr txBox="1"/>
          <p:nvPr/>
        </p:nvSpPr>
        <p:spPr>
          <a:xfrm>
            <a:off x="6076729" y="12969964"/>
            <a:ext cx="4125403" cy="1708160"/>
          </a:xfrm>
          <a:prstGeom prst="rect">
            <a:avLst/>
          </a:prstGeom>
          <a:noFill/>
        </p:spPr>
        <p:txBody>
          <a:bodyPr wrap="square" rtlCol="0">
            <a:spAutoFit/>
          </a:bodyPr>
          <a:lstStyle/>
          <a:p>
            <a:r>
              <a:rPr kumimoji="1" lang="ja-JP" altLang="en-US" sz="1500" b="1" dirty="0"/>
              <a:t>大阪府商工労働部成長産業振興室</a:t>
            </a:r>
            <a:endParaRPr kumimoji="1" lang="en-US" altLang="ja-JP" sz="1500" b="1" dirty="0"/>
          </a:p>
          <a:p>
            <a:r>
              <a:rPr kumimoji="1" lang="ja-JP" altLang="en-US" sz="1500" b="1" dirty="0"/>
              <a:t>産業創造課グリーンビジネス</a:t>
            </a:r>
            <a:r>
              <a:rPr kumimoji="1" lang="en-US" altLang="ja-JP" sz="1500" b="1" dirty="0"/>
              <a:t>G</a:t>
            </a:r>
          </a:p>
          <a:p>
            <a:r>
              <a:rPr kumimoji="1" lang="ja-JP" altLang="en-US" sz="1500" b="1" dirty="0"/>
              <a:t>〒</a:t>
            </a:r>
            <a:r>
              <a:rPr kumimoji="1" lang="en-US" altLang="ja-JP" sz="1500" b="1" dirty="0"/>
              <a:t>559-0855 </a:t>
            </a:r>
          </a:p>
          <a:p>
            <a:r>
              <a:rPr kumimoji="1" lang="ja-JP" altLang="en-US" sz="1500" b="1" dirty="0"/>
              <a:t>大阪市住之江区南港北</a:t>
            </a:r>
            <a:r>
              <a:rPr kumimoji="1" lang="en-US" altLang="ja-JP" sz="1500" b="1" dirty="0"/>
              <a:t>1-14-16</a:t>
            </a:r>
          </a:p>
          <a:p>
            <a:r>
              <a:rPr kumimoji="1" lang="ja-JP" altLang="en-US" sz="1500" b="1" dirty="0"/>
              <a:t>大阪府咲洲庁舎</a:t>
            </a:r>
            <a:r>
              <a:rPr kumimoji="1" lang="en-US" altLang="ja-JP" sz="1500" b="1" dirty="0"/>
              <a:t>25</a:t>
            </a:r>
            <a:r>
              <a:rPr kumimoji="1" lang="ja-JP" altLang="en-US" sz="1500" b="1" dirty="0"/>
              <a:t>階</a:t>
            </a:r>
            <a:endParaRPr kumimoji="1" lang="en-US" altLang="ja-JP" sz="1500" b="1" dirty="0"/>
          </a:p>
          <a:p>
            <a:r>
              <a:rPr kumimoji="1" lang="en-US" altLang="ja-JP" sz="1500" b="1" dirty="0"/>
              <a:t>TEL</a:t>
            </a:r>
            <a:r>
              <a:rPr kumimoji="1" lang="ja-JP" altLang="en-US" sz="1500" b="1" dirty="0"/>
              <a:t>：</a:t>
            </a:r>
            <a:r>
              <a:rPr kumimoji="1" lang="en-US" altLang="ja-JP" sz="1500" b="1" dirty="0"/>
              <a:t>06-6210-9484</a:t>
            </a:r>
          </a:p>
          <a:p>
            <a:r>
              <a:rPr kumimoji="1" lang="ja-JP" altLang="en-US" sz="1500" b="1" dirty="0"/>
              <a:t>メールアドレス：</a:t>
            </a:r>
            <a:r>
              <a:rPr kumimoji="1" lang="en-US" altLang="ja-JP" sz="1500" b="1" dirty="0"/>
              <a:t>green@gbox.pref.osaka.lg.jp</a:t>
            </a:r>
            <a:endParaRPr kumimoji="1" lang="ja-JP" altLang="en-US" sz="1500" b="1" dirty="0"/>
          </a:p>
        </p:txBody>
      </p:sp>
      <p:pic>
        <p:nvPicPr>
          <p:cNvPr id="58" name="図 57">
            <a:extLst>
              <a:ext uri="{FF2B5EF4-FFF2-40B4-BE49-F238E27FC236}">
                <a16:creationId xmlns:a16="http://schemas.microsoft.com/office/drawing/2014/main" id="{1CBE5F86-7816-48E8-8BEF-61233B92A7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0367" y="12929318"/>
            <a:ext cx="1470638" cy="1470638"/>
          </a:xfrm>
          <a:prstGeom prst="rect">
            <a:avLst/>
          </a:prstGeom>
        </p:spPr>
      </p:pic>
      <p:sp>
        <p:nvSpPr>
          <p:cNvPr id="11" name="テキスト ボックス 10">
            <a:extLst>
              <a:ext uri="{FF2B5EF4-FFF2-40B4-BE49-F238E27FC236}">
                <a16:creationId xmlns:a16="http://schemas.microsoft.com/office/drawing/2014/main" id="{8EEC8ABE-656F-43FD-B0D4-4BA45372F870}"/>
              </a:ext>
            </a:extLst>
          </p:cNvPr>
          <p:cNvSpPr txBox="1"/>
          <p:nvPr/>
        </p:nvSpPr>
        <p:spPr>
          <a:xfrm>
            <a:off x="5515792" y="8126671"/>
            <a:ext cx="2821080" cy="369332"/>
          </a:xfrm>
          <a:prstGeom prst="rect">
            <a:avLst/>
          </a:prstGeom>
          <a:noFill/>
        </p:spPr>
        <p:txBody>
          <a:bodyPr wrap="square" rtlCol="0">
            <a:spAutoFit/>
          </a:bodyPr>
          <a:lstStyle/>
          <a:p>
            <a:r>
              <a:rPr kumimoji="1" lang="ja-JP" altLang="en-US" dirty="0"/>
              <a:t>製造フロー</a:t>
            </a:r>
          </a:p>
        </p:txBody>
      </p:sp>
      <p:sp>
        <p:nvSpPr>
          <p:cNvPr id="52" name="テキスト ボックス 51">
            <a:extLst>
              <a:ext uri="{FF2B5EF4-FFF2-40B4-BE49-F238E27FC236}">
                <a16:creationId xmlns:a16="http://schemas.microsoft.com/office/drawing/2014/main" id="{BF6EBB16-872C-4AF3-8A02-F40EAD622307}"/>
              </a:ext>
            </a:extLst>
          </p:cNvPr>
          <p:cNvSpPr txBox="1"/>
          <p:nvPr/>
        </p:nvSpPr>
        <p:spPr>
          <a:xfrm>
            <a:off x="7023310" y="9109579"/>
            <a:ext cx="3199681"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a:solidFill>
                  <a:schemeClr val="tx1"/>
                </a:solidFill>
              </a:rPr>
              <a:t>カーボンニュートラルへの</a:t>
            </a:r>
            <a:endParaRPr kumimoji="1" lang="en-US" altLang="ja-JP" dirty="0">
              <a:solidFill>
                <a:schemeClr val="tx1"/>
              </a:solidFill>
            </a:endParaRPr>
          </a:p>
          <a:p>
            <a:r>
              <a:rPr kumimoji="1" lang="ja-JP" altLang="en-US" dirty="0">
                <a:solidFill>
                  <a:schemeClr val="tx1"/>
                </a:solidFill>
              </a:rPr>
              <a:t>貢献効果　</a:t>
            </a:r>
            <a:r>
              <a:rPr kumimoji="1" lang="en-US" altLang="ja-JP" dirty="0">
                <a:solidFill>
                  <a:schemeClr val="tx1"/>
                </a:solidFill>
              </a:rPr>
              <a:t>CO2</a:t>
            </a:r>
            <a:r>
              <a:rPr kumimoji="1" lang="ja-JP" altLang="en-US" dirty="0">
                <a:solidFill>
                  <a:schemeClr val="tx1"/>
                </a:solidFill>
              </a:rPr>
              <a:t>削減量</a:t>
            </a:r>
            <a:endParaRPr kumimoji="1" lang="en-US" altLang="ja-JP" dirty="0">
              <a:solidFill>
                <a:schemeClr val="tx1"/>
              </a:solidFill>
            </a:endParaRPr>
          </a:p>
          <a:p>
            <a:r>
              <a:rPr kumimoji="1" lang="en-US" altLang="ja-JP" dirty="0">
                <a:solidFill>
                  <a:schemeClr val="tx1"/>
                </a:solidFill>
              </a:rPr>
              <a:t>【</a:t>
            </a:r>
            <a:r>
              <a:rPr kumimoji="1" lang="ja-JP" altLang="en-US" dirty="0">
                <a:solidFill>
                  <a:schemeClr val="tx1"/>
                </a:solidFill>
              </a:rPr>
              <a:t>代替効果</a:t>
            </a:r>
            <a:r>
              <a:rPr kumimoji="1" lang="en-US" altLang="ja-JP" dirty="0">
                <a:solidFill>
                  <a:schemeClr val="tx1"/>
                </a:solidFill>
              </a:rPr>
              <a:t>】</a:t>
            </a:r>
          </a:p>
          <a:p>
            <a:r>
              <a:rPr kumimoji="1" lang="ja-JP" altLang="en-US" dirty="0">
                <a:solidFill>
                  <a:schemeClr val="tx1"/>
                </a:solidFill>
              </a:rPr>
              <a:t>樹脂を同素材に置き換えることで排出原単位は</a:t>
            </a:r>
            <a:r>
              <a:rPr kumimoji="1" lang="en-US" altLang="ja-JP" dirty="0">
                <a:solidFill>
                  <a:schemeClr val="tx1"/>
                </a:solidFill>
              </a:rPr>
              <a:t>1/5</a:t>
            </a:r>
            <a:r>
              <a:rPr kumimoji="1" lang="ja-JP" altLang="en-US" dirty="0">
                <a:solidFill>
                  <a:schemeClr val="tx1"/>
                </a:solidFill>
              </a:rPr>
              <a:t>になる。</a:t>
            </a:r>
            <a:r>
              <a:rPr kumimoji="1" lang="en-US" altLang="ja-JP" dirty="0">
                <a:solidFill>
                  <a:schemeClr val="tx1"/>
                </a:solidFill>
              </a:rPr>
              <a:t>【</a:t>
            </a:r>
            <a:r>
              <a:rPr kumimoji="1" lang="ja-JP" altLang="en-US" dirty="0">
                <a:solidFill>
                  <a:schemeClr val="tx1"/>
                </a:solidFill>
              </a:rPr>
              <a:t>貯蔵効果</a:t>
            </a:r>
            <a:r>
              <a:rPr kumimoji="1" lang="en-US" altLang="ja-JP" dirty="0">
                <a:solidFill>
                  <a:schemeClr val="tx1"/>
                </a:solidFill>
              </a:rPr>
              <a:t>】</a:t>
            </a:r>
          </a:p>
          <a:p>
            <a:r>
              <a:rPr kumimoji="1" lang="ja-JP" altLang="en-US" dirty="0">
                <a:solidFill>
                  <a:schemeClr val="tx1"/>
                </a:solidFill>
              </a:rPr>
              <a:t>建材や路盤材等に用いることで同素材の使用量の約</a:t>
            </a:r>
            <a:r>
              <a:rPr kumimoji="1" lang="en-US" altLang="ja-JP" dirty="0">
                <a:solidFill>
                  <a:schemeClr val="tx1"/>
                </a:solidFill>
              </a:rPr>
              <a:t>4</a:t>
            </a:r>
            <a:r>
              <a:rPr kumimoji="1" lang="ja-JP" altLang="en-US" dirty="0">
                <a:solidFill>
                  <a:schemeClr val="tx1"/>
                </a:solidFill>
              </a:rPr>
              <a:t>割の</a:t>
            </a:r>
            <a:r>
              <a:rPr kumimoji="1" lang="en-US" altLang="ja-JP" dirty="0">
                <a:solidFill>
                  <a:schemeClr val="tx1"/>
                </a:solidFill>
              </a:rPr>
              <a:t>CO2</a:t>
            </a:r>
            <a:r>
              <a:rPr kumimoji="1" lang="ja-JP" altLang="en-US" dirty="0">
                <a:solidFill>
                  <a:schemeClr val="tx1"/>
                </a:solidFill>
              </a:rPr>
              <a:t>を大気から隔離できる。</a:t>
            </a:r>
          </a:p>
        </p:txBody>
      </p:sp>
      <p:pic>
        <p:nvPicPr>
          <p:cNvPr id="12" name="図 11">
            <a:extLst>
              <a:ext uri="{FF2B5EF4-FFF2-40B4-BE49-F238E27FC236}">
                <a16:creationId xmlns:a16="http://schemas.microsoft.com/office/drawing/2014/main" id="{4D6FB14C-4789-4069-AF66-A56E28965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609" y="6233603"/>
            <a:ext cx="3267011" cy="2496371"/>
          </a:xfrm>
          <a:prstGeom prst="rect">
            <a:avLst/>
          </a:prstGeom>
        </p:spPr>
      </p:pic>
      <p:pic>
        <p:nvPicPr>
          <p:cNvPr id="15" name="図 14">
            <a:extLst>
              <a:ext uri="{FF2B5EF4-FFF2-40B4-BE49-F238E27FC236}">
                <a16:creationId xmlns:a16="http://schemas.microsoft.com/office/drawing/2014/main" id="{BEA1950B-3744-4987-8737-327632F5DAA0}"/>
              </a:ext>
            </a:extLst>
          </p:cNvPr>
          <p:cNvPicPr>
            <a:picLocks noChangeAspect="1"/>
          </p:cNvPicPr>
          <p:nvPr/>
        </p:nvPicPr>
        <p:blipFill>
          <a:blip r:embed="rId4"/>
          <a:stretch>
            <a:fillRect/>
          </a:stretch>
        </p:blipFill>
        <p:spPr>
          <a:xfrm>
            <a:off x="4920479" y="6431145"/>
            <a:ext cx="5610526" cy="2024212"/>
          </a:xfrm>
          <a:prstGeom prst="rect">
            <a:avLst/>
          </a:prstGeom>
        </p:spPr>
      </p:pic>
    </p:spTree>
    <p:extLst>
      <p:ext uri="{BB962C8B-B14F-4D97-AF65-F5344CB8AC3E}">
        <p14:creationId xmlns:p14="http://schemas.microsoft.com/office/powerpoint/2010/main" val="329621522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811</Words>
  <Application>Microsoft Office PowerPoint</Application>
  <PresentationFormat>ユーザー設定</PresentationFormat>
  <Paragraphs>114</Paragraphs>
  <Slides>3</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vt:i4>
      </vt:variant>
    </vt:vector>
  </HeadingPairs>
  <TitlesOfParts>
    <vt:vector size="10" baseType="lpstr">
      <vt:lpstr>Meiryo UI</vt:lpstr>
      <vt:lpstr>游ゴシック</vt:lpstr>
      <vt:lpstr>Arial</vt:lpstr>
      <vt:lpstr>Calibri</vt:lpstr>
      <vt:lpstr>Calibri Light</vt:lpstr>
      <vt:lpstr>Montserrat</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2025-06-26T09:12:10Z</dcterms:created>
  <dcterms:modified xsi:type="dcterms:W3CDTF">2025-07-03T06:41:16Z</dcterms:modified>
</cp:coreProperties>
</file>