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 id="262" r:id="rId3"/>
    <p:sldId id="263" r:id="rId4"/>
    <p:sldId id="290" r:id="rId5"/>
    <p:sldId id="264" r:id="rId6"/>
    <p:sldId id="265" r:id="rId7"/>
    <p:sldId id="266" r:id="rId8"/>
    <p:sldId id="267" r:id="rId9"/>
    <p:sldId id="268" r:id="rId10"/>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5" d="100"/>
          <a:sy n="35" d="100"/>
        </p:scale>
        <p:origin x="1232"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676906"/>
            <a:ext cx="886604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リチウムイオン電池の高性能化と</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環境性を両立するスラリー添加剤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33355" y="4148131"/>
            <a:ext cx="9229796" cy="1785104"/>
          </a:xfrm>
          <a:prstGeom prst="rect">
            <a:avLst/>
          </a:prstGeom>
          <a:noFill/>
        </p:spPr>
        <p:txBody>
          <a:bodyPr wrap="square" rtlCol="0">
            <a:spAutoFit/>
          </a:bodyPr>
          <a:lstStyle/>
          <a:p>
            <a:r>
              <a:rPr kumimoji="1" lang="ja-JP" altLang="en-US" sz="2200" b="1" dirty="0"/>
              <a:t>  </a:t>
            </a:r>
            <a:r>
              <a:rPr kumimoji="1" lang="en-US" altLang="ja-JP" sz="2200" b="1" dirty="0"/>
              <a:t>ATTACCATO</a:t>
            </a:r>
            <a:r>
              <a:rPr kumimoji="1" lang="ja-JP" altLang="en-US" sz="2200" b="1" dirty="0"/>
              <a:t>合同会社は、</a:t>
            </a:r>
            <a:r>
              <a:rPr kumimoji="1" lang="ja-JP" altLang="en-US" sz="2200" b="1" dirty="0">
                <a:solidFill>
                  <a:srgbClr val="333333"/>
                </a:solidFill>
                <a:latin typeface="Montserrat" panose="00000500000000000000" pitchFamily="2" charset="0"/>
              </a:rPr>
              <a:t>材料開発から電極化技術、電池評価に至るまで、電池に関する技術領域に取り組み、ニーズに応じた高付加価値な専用蓄電池の早期実用化を目指しています。その一環として、リチウムイオン電池の正極用水系スラリーにおいて課題となるアルミニウム箔の腐食に着眼し、新たなスラリー用添加剤を開発したのでご紹介いたします。</a:t>
            </a:r>
            <a:endParaRPr kumimoji="1" lang="en-US" altLang="ja-JP" sz="22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27072" y="8728830"/>
            <a:ext cx="5696238" cy="3416320"/>
          </a:xfrm>
          <a:prstGeom prst="rect">
            <a:avLst/>
          </a:prstGeom>
          <a:noFill/>
        </p:spPr>
        <p:txBody>
          <a:bodyPr wrap="square" rtlCol="0">
            <a:spAutoFit/>
          </a:bodyPr>
          <a:lstStyle/>
          <a:p>
            <a:r>
              <a:rPr kumimoji="1" lang="ja-JP" altLang="en-US" sz="2400" b="1" dirty="0"/>
              <a:t>本添加剤は、正極の水系プロセス適用を可能にするだけでなく、電池の出力特性と低温環境下でのサイクル特性を向上させる効果も併せ持ちます。従来の</a:t>
            </a:r>
            <a:r>
              <a:rPr kumimoji="1" lang="en-US" altLang="ja-JP" sz="2400" b="1" dirty="0"/>
              <a:t>NMP</a:t>
            </a:r>
            <a:r>
              <a:rPr kumimoji="1" lang="ja-JP" altLang="en-US" sz="2400" b="1" dirty="0"/>
              <a:t>溶媒を使用しないことで環境負荷を低減し、カーボンニュートラルの実現にも貢献します。環境配慮と高性能化を両立した次世代二次電池の一材料として、本添加剤の製品展開を進めていきます。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91943"/>
            <a:ext cx="8887462" cy="646331"/>
          </a:xfrm>
          <a:prstGeom prst="rect">
            <a:avLst/>
          </a:prstGeom>
          <a:noFill/>
        </p:spPr>
        <p:txBody>
          <a:bodyPr wrap="square" rtlCol="0">
            <a:spAutoFit/>
          </a:bodyPr>
          <a:lstStyle/>
          <a:p>
            <a:pPr algn="ctr"/>
            <a:r>
              <a:rPr kumimoji="1" lang="ja-JP" altLang="en-US" sz="3600" b="1" dirty="0"/>
              <a:t>ＡＴＴＡＣＣＡＴＯ合同会社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和泉市</a:t>
            </a:r>
            <a:r>
              <a:rPr kumimoji="1" lang="ja-JP" altLang="en-US" dirty="0"/>
              <a:t>（大阪産業技術研究所内）</a:t>
            </a:r>
            <a:endParaRPr kumimoji="1" lang="en-US" altLang="ja-JP" sz="2400"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3048" y="12845078"/>
            <a:ext cx="5710017" cy="2092881"/>
          </a:xfrm>
          <a:prstGeom prst="rect">
            <a:avLst/>
          </a:prstGeom>
          <a:noFill/>
        </p:spPr>
        <p:txBody>
          <a:bodyPr wrap="square" rtlCol="0">
            <a:spAutoFit/>
          </a:bodyPr>
          <a:lstStyle/>
          <a:p>
            <a:r>
              <a:rPr kumimoji="1" lang="ja-JP" altLang="en-US" sz="2600" b="1" dirty="0"/>
              <a:t>水系プロセスによる正極スラリーの実用化／バッテリーパスポートを見据えたサステナブル電池の開発</a:t>
            </a:r>
            <a:endParaRPr kumimoji="1" lang="en-US" altLang="ja-JP" sz="2600" b="1" dirty="0"/>
          </a:p>
          <a:p>
            <a:r>
              <a:rPr kumimoji="1" lang="ja-JP" altLang="en-US" sz="2600" b="1" dirty="0"/>
              <a:t>／低温特性を重視する電池製造</a:t>
            </a:r>
            <a:endParaRPr kumimoji="1" lang="en-US" altLang="ja-JP" sz="2600" b="1" dirty="0"/>
          </a:p>
          <a:p>
            <a:r>
              <a:rPr kumimoji="1" lang="ja-JP" altLang="en-US" sz="2600" b="1" dirty="0"/>
              <a:t>／正極材料の新たな適用展開　など</a:t>
            </a:r>
            <a:endParaRPr kumimoji="1" lang="en-US" altLang="ja-JP" sz="26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3265268" y="8347278"/>
            <a:ext cx="4040146"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添加剤の適用プロセス</a:t>
            </a:r>
          </a:p>
        </p:txBody>
      </p:sp>
      <p:sp>
        <p:nvSpPr>
          <p:cNvPr id="2" name="テキスト ボックス 1">
            <a:extLst>
              <a:ext uri="{FF2B5EF4-FFF2-40B4-BE49-F238E27FC236}">
                <a16:creationId xmlns:a16="http://schemas.microsoft.com/office/drawing/2014/main" id="{B7AD8A44-CD01-9E41-4F89-4BB81F70357E}"/>
              </a:ext>
            </a:extLst>
          </p:cNvPr>
          <p:cNvSpPr txBox="1"/>
          <p:nvPr/>
        </p:nvSpPr>
        <p:spPr>
          <a:xfrm>
            <a:off x="3091858" y="2524921"/>
            <a:ext cx="1543002" cy="307777"/>
          </a:xfrm>
          <a:prstGeom prst="rect">
            <a:avLst/>
          </a:prstGeom>
          <a:noFill/>
        </p:spPr>
        <p:txBody>
          <a:bodyPr wrap="square" rtlCol="0">
            <a:spAutoFit/>
          </a:bodyPr>
          <a:lstStyle/>
          <a:p>
            <a:r>
              <a:rPr kumimoji="1" lang="ja-JP" altLang="en-US" sz="1400" dirty="0"/>
              <a:t>アタッカート</a:t>
            </a:r>
          </a:p>
        </p:txBody>
      </p:sp>
      <p:sp>
        <p:nvSpPr>
          <p:cNvPr id="29" name="テキスト ボックス 28">
            <a:extLst>
              <a:ext uri="{FF2B5EF4-FFF2-40B4-BE49-F238E27FC236}">
                <a16:creationId xmlns:a16="http://schemas.microsoft.com/office/drawing/2014/main" id="{1DFC565C-2833-55AA-FAF6-548736044909}"/>
              </a:ext>
            </a:extLst>
          </p:cNvPr>
          <p:cNvSpPr txBox="1"/>
          <p:nvPr/>
        </p:nvSpPr>
        <p:spPr>
          <a:xfrm rot="16200000">
            <a:off x="6419849" y="10028757"/>
            <a:ext cx="1455738" cy="294529"/>
          </a:xfrm>
          <a:prstGeom prst="rect">
            <a:avLst/>
          </a:prstGeom>
          <a:noFill/>
        </p:spPr>
        <p:txBody>
          <a:bodyPr wrap="none" rtlCol="0">
            <a:spAutoFit/>
          </a:bodyPr>
          <a:lstStyle/>
          <a:p>
            <a:r>
              <a:rPr kumimoji="1" lang="ja-JP" altLang="en-US" sz="1200"/>
              <a:t>放電容量 </a:t>
            </a:r>
            <a:r>
              <a:rPr kumimoji="1" lang="en-US" altLang="ja-JP" sz="1200"/>
              <a:t>(mAh/g)</a:t>
            </a:r>
            <a:endParaRPr kumimoji="1" lang="ja-JP" altLang="en-US" sz="1200"/>
          </a:p>
        </p:txBody>
      </p:sp>
      <p:sp>
        <p:nvSpPr>
          <p:cNvPr id="30" name="テキスト ボックス 29">
            <a:extLst>
              <a:ext uri="{FF2B5EF4-FFF2-40B4-BE49-F238E27FC236}">
                <a16:creationId xmlns:a16="http://schemas.microsoft.com/office/drawing/2014/main" id="{8B6D19A1-180E-4C85-B483-23149AE05C19}"/>
              </a:ext>
            </a:extLst>
          </p:cNvPr>
          <p:cNvSpPr txBox="1"/>
          <p:nvPr/>
        </p:nvSpPr>
        <p:spPr>
          <a:xfrm>
            <a:off x="8389495" y="11524366"/>
            <a:ext cx="1341744" cy="294529"/>
          </a:xfrm>
          <a:prstGeom prst="rect">
            <a:avLst/>
          </a:prstGeom>
          <a:noFill/>
        </p:spPr>
        <p:txBody>
          <a:bodyPr wrap="none" rtlCol="0">
            <a:spAutoFit/>
          </a:bodyPr>
          <a:lstStyle/>
          <a:p>
            <a:r>
              <a:rPr kumimoji="1" lang="ja-JP" altLang="en-US" sz="1200" dirty="0"/>
              <a:t>充放電サイクル</a:t>
            </a:r>
          </a:p>
        </p:txBody>
      </p:sp>
      <p:pic>
        <p:nvPicPr>
          <p:cNvPr id="62" name="図 61">
            <a:extLst>
              <a:ext uri="{FF2B5EF4-FFF2-40B4-BE49-F238E27FC236}">
                <a16:creationId xmlns:a16="http://schemas.microsoft.com/office/drawing/2014/main" id="{0066F24D-10BF-DBAB-4665-6A7632A0329F}"/>
              </a:ext>
            </a:extLst>
          </p:cNvPr>
          <p:cNvPicPr>
            <a:picLocks noChangeAspect="1"/>
          </p:cNvPicPr>
          <p:nvPr/>
        </p:nvPicPr>
        <p:blipFill>
          <a:blip r:embed="rId3" cstate="email">
            <a:extLst>
              <a:ext uri="{28A0092B-C50C-407E-A947-70E740481C1C}">
                <a14:useLocalDpi xmlns:a14="http://schemas.microsoft.com/office/drawing/2010/main"/>
              </a:ext>
            </a:extLst>
          </a:blip>
          <a:srcRect l="4003" r="5978"/>
          <a:stretch/>
        </p:blipFill>
        <p:spPr>
          <a:xfrm>
            <a:off x="1403695" y="6144134"/>
            <a:ext cx="1758253" cy="2205952"/>
          </a:xfrm>
          <a:prstGeom prst="rect">
            <a:avLst/>
          </a:prstGeom>
        </p:spPr>
      </p:pic>
      <p:sp>
        <p:nvSpPr>
          <p:cNvPr id="63" name="テキスト ボックス 62">
            <a:extLst>
              <a:ext uri="{FF2B5EF4-FFF2-40B4-BE49-F238E27FC236}">
                <a16:creationId xmlns:a16="http://schemas.microsoft.com/office/drawing/2014/main" id="{8B68209C-CBC4-D781-030D-8B6DD77D40E0}"/>
              </a:ext>
            </a:extLst>
          </p:cNvPr>
          <p:cNvSpPr txBox="1"/>
          <p:nvPr/>
        </p:nvSpPr>
        <p:spPr>
          <a:xfrm>
            <a:off x="1401724" y="8334742"/>
            <a:ext cx="1758253"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添加剤の外観</a:t>
            </a:r>
          </a:p>
        </p:txBody>
      </p:sp>
      <p:sp>
        <p:nvSpPr>
          <p:cNvPr id="64" name="テキスト ボックス 63">
            <a:extLst>
              <a:ext uri="{FF2B5EF4-FFF2-40B4-BE49-F238E27FC236}">
                <a16:creationId xmlns:a16="http://schemas.microsoft.com/office/drawing/2014/main" id="{3D45A812-21C7-8E71-6676-AD479239F857}"/>
              </a:ext>
            </a:extLst>
          </p:cNvPr>
          <p:cNvSpPr txBox="1"/>
          <p:nvPr/>
        </p:nvSpPr>
        <p:spPr>
          <a:xfrm>
            <a:off x="7452919" y="8603963"/>
            <a:ext cx="3032098"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水系正極</a:t>
            </a:r>
            <a:r>
              <a:rPr kumimoji="1" lang="en-US" altLang="ja-JP" sz="1600" dirty="0">
                <a:latin typeface="メイリオ" panose="020B0604030504040204" pitchFamily="50" charset="-128"/>
                <a:ea typeface="メイリオ" panose="020B0604030504040204" pitchFamily="50" charset="-128"/>
              </a:rPr>
              <a:t>(NMC811)</a:t>
            </a:r>
            <a:r>
              <a:rPr kumimoji="1" lang="ja-JP" altLang="en-US" sz="1600" dirty="0">
                <a:latin typeface="メイリオ" panose="020B0604030504040204" pitchFamily="50" charset="-128"/>
                <a:ea typeface="メイリオ" panose="020B0604030504040204" pitchFamily="50" charset="-128"/>
              </a:rPr>
              <a:t>の外観</a:t>
            </a:r>
          </a:p>
        </p:txBody>
      </p:sp>
      <p:sp>
        <p:nvSpPr>
          <p:cNvPr id="65" name="テキスト ボックス 64">
            <a:extLst>
              <a:ext uri="{FF2B5EF4-FFF2-40B4-BE49-F238E27FC236}">
                <a16:creationId xmlns:a16="http://schemas.microsoft.com/office/drawing/2014/main" id="{83BEAFEA-713D-DDDC-23C4-892EB2C7FB17}"/>
              </a:ext>
            </a:extLst>
          </p:cNvPr>
          <p:cNvSpPr txBox="1"/>
          <p:nvPr/>
        </p:nvSpPr>
        <p:spPr>
          <a:xfrm>
            <a:off x="7086600" y="11777693"/>
            <a:ext cx="3390686" cy="338554"/>
          </a:xfrm>
          <a:prstGeom prst="rect">
            <a:avLst/>
          </a:prstGeom>
          <a:solidFill>
            <a:srgbClr val="CCFFCC"/>
          </a:solid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NCA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vs.</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err="1">
                <a:latin typeface="メイリオ" panose="020B0604030504040204" pitchFamily="50" charset="-128"/>
                <a:ea typeface="メイリオ" panose="020B0604030504040204" pitchFamily="50" charset="-128"/>
              </a:rPr>
              <a:t>SiO</a:t>
            </a:r>
            <a:r>
              <a:rPr kumimoji="1" lang="ja-JP" altLang="en-US" sz="1600" dirty="0">
                <a:latin typeface="メイリオ" panose="020B0604030504040204" pitchFamily="50" charset="-128"/>
                <a:ea typeface="メイリオ" panose="020B0604030504040204" pitchFamily="50" charset="-128"/>
              </a:rPr>
              <a:t>セルのサイクル特性</a:t>
            </a:r>
            <a:endParaRPr kumimoji="1" lang="en-US" altLang="ja-JP" sz="16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423EC1C6-9A66-184A-6945-8984EA59A0C8}"/>
              </a:ext>
            </a:extLst>
          </p:cNvPr>
          <p:cNvPicPr>
            <a:picLocks noChangeAspect="1"/>
          </p:cNvPicPr>
          <p:nvPr/>
        </p:nvPicPr>
        <p:blipFill>
          <a:blip r:embed="rId4"/>
          <a:srcRect l="6586" r="16585"/>
          <a:stretch/>
        </p:blipFill>
        <p:spPr>
          <a:xfrm>
            <a:off x="7305414" y="9126955"/>
            <a:ext cx="2991581" cy="2397411"/>
          </a:xfrm>
          <a:prstGeom prst="rect">
            <a:avLst/>
          </a:prstGeom>
        </p:spPr>
      </p:pic>
      <p:sp>
        <p:nvSpPr>
          <p:cNvPr id="14" name="テキスト ボックス 13">
            <a:extLst>
              <a:ext uri="{FF2B5EF4-FFF2-40B4-BE49-F238E27FC236}">
                <a16:creationId xmlns:a16="http://schemas.microsoft.com/office/drawing/2014/main" id="{DEE3992D-E618-5B65-6AEC-48E012DBD906}"/>
              </a:ext>
            </a:extLst>
          </p:cNvPr>
          <p:cNvSpPr txBox="1"/>
          <p:nvPr/>
        </p:nvSpPr>
        <p:spPr>
          <a:xfrm>
            <a:off x="7670661" y="10216762"/>
            <a:ext cx="2531471" cy="278166"/>
          </a:xfrm>
          <a:prstGeom prst="rect">
            <a:avLst/>
          </a:prstGeom>
          <a:noFill/>
        </p:spPr>
        <p:txBody>
          <a:bodyPr wrap="square" rtlCol="0">
            <a:spAutoFit/>
          </a:bodyPr>
          <a:lstStyle/>
          <a:p>
            <a:r>
              <a:rPr kumimoji="1" lang="ja-JP" altLang="en-US" sz="1100" dirty="0"/>
              <a:t>カットオフ電圧</a:t>
            </a:r>
            <a:r>
              <a:rPr kumimoji="1" lang="en-US" altLang="ja-JP" sz="1100" dirty="0"/>
              <a:t>4.45-2.20</a:t>
            </a:r>
            <a:r>
              <a:rPr kumimoji="1" lang="ja-JP" altLang="en-US" sz="1100" dirty="0"/>
              <a:t> </a:t>
            </a:r>
            <a:r>
              <a:rPr kumimoji="1" lang="en-US" altLang="ja-JP" sz="1100" dirty="0"/>
              <a:t>V</a:t>
            </a:r>
          </a:p>
        </p:txBody>
      </p:sp>
      <p:sp>
        <p:nvSpPr>
          <p:cNvPr id="44" name="テキスト ボックス 43">
            <a:extLst>
              <a:ext uri="{FF2B5EF4-FFF2-40B4-BE49-F238E27FC236}">
                <a16:creationId xmlns:a16="http://schemas.microsoft.com/office/drawing/2014/main" id="{6779BF96-5EF1-DEA6-D1DC-45032852889C}"/>
              </a:ext>
            </a:extLst>
          </p:cNvPr>
          <p:cNvSpPr txBox="1"/>
          <p:nvPr/>
        </p:nvSpPr>
        <p:spPr>
          <a:xfrm>
            <a:off x="9078417" y="10472063"/>
            <a:ext cx="1253031" cy="338554"/>
          </a:xfrm>
          <a:prstGeom prst="rect">
            <a:avLst/>
          </a:prstGeom>
          <a:noFill/>
        </p:spPr>
        <p:txBody>
          <a:bodyPr wrap="square">
            <a:spAutoFit/>
          </a:bodyPr>
          <a:lstStyle/>
          <a:p>
            <a:r>
              <a:rPr kumimoji="1" lang="en-US" altLang="ja-JP" sz="800" dirty="0">
                <a:solidFill>
                  <a:srgbClr val="0000FF"/>
                </a:solidFill>
              </a:rPr>
              <a:t>1M</a:t>
            </a:r>
            <a:r>
              <a:rPr kumimoji="1" lang="ja-JP" altLang="en-US" sz="800" dirty="0">
                <a:solidFill>
                  <a:srgbClr val="0000FF"/>
                </a:solidFill>
              </a:rPr>
              <a:t> </a:t>
            </a:r>
            <a:r>
              <a:rPr kumimoji="1" lang="en-US" altLang="ja-JP" sz="800" dirty="0">
                <a:solidFill>
                  <a:srgbClr val="0000FF"/>
                </a:solidFill>
              </a:rPr>
              <a:t>LiPF</a:t>
            </a:r>
            <a:r>
              <a:rPr kumimoji="1" lang="en-US" altLang="ja-JP" sz="800" baseline="-25000" dirty="0">
                <a:solidFill>
                  <a:srgbClr val="0000FF"/>
                </a:solidFill>
              </a:rPr>
              <a:t>6</a:t>
            </a:r>
          </a:p>
          <a:p>
            <a:r>
              <a:rPr kumimoji="1" lang="en-US" altLang="ja-JP" sz="800" dirty="0">
                <a:solidFill>
                  <a:srgbClr val="0000FF"/>
                </a:solidFill>
              </a:rPr>
              <a:t>/EC:</a:t>
            </a:r>
            <a:r>
              <a:rPr kumimoji="1" lang="ja-JP" altLang="en-US" sz="800" dirty="0">
                <a:solidFill>
                  <a:srgbClr val="0000FF"/>
                </a:solidFill>
              </a:rPr>
              <a:t> </a:t>
            </a:r>
            <a:r>
              <a:rPr kumimoji="1" lang="en-US" altLang="ja-JP" sz="800" dirty="0">
                <a:solidFill>
                  <a:srgbClr val="0000FF"/>
                </a:solidFill>
              </a:rPr>
              <a:t>DEC=</a:t>
            </a:r>
            <a:r>
              <a:rPr kumimoji="1" lang="ja-JP" altLang="en-US" sz="800" dirty="0">
                <a:solidFill>
                  <a:srgbClr val="0000FF"/>
                </a:solidFill>
              </a:rPr>
              <a:t> </a:t>
            </a:r>
            <a:r>
              <a:rPr kumimoji="1" lang="en-US" altLang="ja-JP" sz="800" dirty="0">
                <a:solidFill>
                  <a:srgbClr val="0000FF"/>
                </a:solidFill>
              </a:rPr>
              <a:t>1:</a:t>
            </a:r>
            <a:r>
              <a:rPr kumimoji="1" lang="ja-JP" altLang="en-US" sz="800" dirty="0">
                <a:solidFill>
                  <a:srgbClr val="0000FF"/>
                </a:solidFill>
              </a:rPr>
              <a:t> </a:t>
            </a:r>
            <a:r>
              <a:rPr kumimoji="1" lang="en-US" altLang="ja-JP" sz="800" dirty="0">
                <a:solidFill>
                  <a:srgbClr val="0000FF"/>
                </a:solidFill>
              </a:rPr>
              <a:t>1</a:t>
            </a:r>
            <a:r>
              <a:rPr kumimoji="1" lang="ja-JP" altLang="en-US" sz="800" dirty="0">
                <a:solidFill>
                  <a:srgbClr val="0000FF"/>
                </a:solidFill>
              </a:rPr>
              <a:t> </a:t>
            </a:r>
            <a:r>
              <a:rPr kumimoji="1" lang="en-US" altLang="ja-JP" sz="800" dirty="0">
                <a:solidFill>
                  <a:srgbClr val="0000FF"/>
                </a:solidFill>
              </a:rPr>
              <a:t>vol.</a:t>
            </a:r>
            <a:endParaRPr kumimoji="1" lang="ja-JP" altLang="en-US" sz="800" dirty="0">
              <a:solidFill>
                <a:srgbClr val="0000FF"/>
              </a:solidFill>
            </a:endParaRPr>
          </a:p>
        </p:txBody>
      </p:sp>
      <p:sp>
        <p:nvSpPr>
          <p:cNvPr id="59" name="テキスト ボックス 58">
            <a:extLst>
              <a:ext uri="{FF2B5EF4-FFF2-40B4-BE49-F238E27FC236}">
                <a16:creationId xmlns:a16="http://schemas.microsoft.com/office/drawing/2014/main" id="{D9C8962E-C4AB-CB42-9696-EB7C56F4BD6D}"/>
              </a:ext>
            </a:extLst>
          </p:cNvPr>
          <p:cNvSpPr txBox="1"/>
          <p:nvPr/>
        </p:nvSpPr>
        <p:spPr>
          <a:xfrm>
            <a:off x="9216106" y="10877418"/>
            <a:ext cx="1033257" cy="338554"/>
          </a:xfrm>
          <a:prstGeom prst="rect">
            <a:avLst/>
          </a:prstGeom>
          <a:noFill/>
        </p:spPr>
        <p:txBody>
          <a:bodyPr wrap="square">
            <a:spAutoFit/>
          </a:bodyPr>
          <a:lstStyle/>
          <a:p>
            <a:r>
              <a:rPr kumimoji="1" lang="en-US" altLang="ja-JP" sz="800" dirty="0">
                <a:solidFill>
                  <a:srgbClr val="9900CC"/>
                </a:solidFill>
              </a:rPr>
              <a:t>1M</a:t>
            </a:r>
            <a:r>
              <a:rPr kumimoji="1" lang="ja-JP" altLang="en-US" sz="800" dirty="0">
                <a:solidFill>
                  <a:srgbClr val="9900CC"/>
                </a:solidFill>
              </a:rPr>
              <a:t> </a:t>
            </a:r>
            <a:r>
              <a:rPr kumimoji="1" lang="en-US" altLang="ja-JP" sz="800" dirty="0">
                <a:solidFill>
                  <a:srgbClr val="9900CC"/>
                </a:solidFill>
              </a:rPr>
              <a:t>LiPF</a:t>
            </a:r>
            <a:r>
              <a:rPr kumimoji="1" lang="en-US" altLang="ja-JP" sz="800" baseline="-25000" dirty="0">
                <a:solidFill>
                  <a:srgbClr val="9900CC"/>
                </a:solidFill>
              </a:rPr>
              <a:t>6</a:t>
            </a:r>
          </a:p>
          <a:p>
            <a:r>
              <a:rPr kumimoji="1" lang="en-US" altLang="ja-JP" sz="800" dirty="0">
                <a:solidFill>
                  <a:srgbClr val="9900CC"/>
                </a:solidFill>
              </a:rPr>
              <a:t>/EC:</a:t>
            </a:r>
            <a:r>
              <a:rPr kumimoji="1" lang="ja-JP" altLang="en-US" sz="800" dirty="0">
                <a:solidFill>
                  <a:srgbClr val="9900CC"/>
                </a:solidFill>
              </a:rPr>
              <a:t> </a:t>
            </a:r>
            <a:r>
              <a:rPr kumimoji="1" lang="en-US" altLang="ja-JP" sz="800" dirty="0">
                <a:solidFill>
                  <a:srgbClr val="9900CC"/>
                </a:solidFill>
              </a:rPr>
              <a:t>EMC=</a:t>
            </a:r>
            <a:r>
              <a:rPr kumimoji="1" lang="ja-JP" altLang="en-US" sz="800" dirty="0">
                <a:solidFill>
                  <a:srgbClr val="9900CC"/>
                </a:solidFill>
              </a:rPr>
              <a:t> </a:t>
            </a:r>
            <a:r>
              <a:rPr kumimoji="1" lang="en-US" altLang="ja-JP" sz="800" dirty="0">
                <a:solidFill>
                  <a:srgbClr val="9900CC"/>
                </a:solidFill>
              </a:rPr>
              <a:t>3:</a:t>
            </a:r>
            <a:r>
              <a:rPr kumimoji="1" lang="ja-JP" altLang="en-US" sz="800" dirty="0">
                <a:solidFill>
                  <a:srgbClr val="9900CC"/>
                </a:solidFill>
              </a:rPr>
              <a:t> </a:t>
            </a:r>
            <a:r>
              <a:rPr kumimoji="1" lang="en-US" altLang="ja-JP" sz="800" dirty="0">
                <a:solidFill>
                  <a:srgbClr val="9900CC"/>
                </a:solidFill>
              </a:rPr>
              <a:t>7</a:t>
            </a:r>
            <a:r>
              <a:rPr kumimoji="1" lang="ja-JP" altLang="en-US" sz="800" dirty="0">
                <a:solidFill>
                  <a:srgbClr val="9900CC"/>
                </a:solidFill>
              </a:rPr>
              <a:t> </a:t>
            </a:r>
            <a:r>
              <a:rPr kumimoji="1" lang="en-US" altLang="ja-JP" sz="800" dirty="0">
                <a:solidFill>
                  <a:srgbClr val="9900CC"/>
                </a:solidFill>
              </a:rPr>
              <a:t>vol.</a:t>
            </a:r>
            <a:endParaRPr kumimoji="1" lang="ja-JP" altLang="en-US" sz="800" dirty="0">
              <a:solidFill>
                <a:srgbClr val="9900CC"/>
              </a:solidFill>
            </a:endParaRPr>
          </a:p>
        </p:txBody>
      </p:sp>
      <p:sp>
        <p:nvSpPr>
          <p:cNvPr id="60" name="右中かっこ 59">
            <a:extLst>
              <a:ext uri="{FF2B5EF4-FFF2-40B4-BE49-F238E27FC236}">
                <a16:creationId xmlns:a16="http://schemas.microsoft.com/office/drawing/2014/main" id="{53B0CAEE-70FB-197E-37C9-4B5F29459334}"/>
              </a:ext>
            </a:extLst>
          </p:cNvPr>
          <p:cNvSpPr/>
          <p:nvPr/>
        </p:nvSpPr>
        <p:spPr>
          <a:xfrm>
            <a:off x="9089842" y="10523035"/>
            <a:ext cx="62894" cy="31670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右中かっこ 60">
            <a:extLst>
              <a:ext uri="{FF2B5EF4-FFF2-40B4-BE49-F238E27FC236}">
                <a16:creationId xmlns:a16="http://schemas.microsoft.com/office/drawing/2014/main" id="{997E2735-F559-F533-887E-DFC72F923490}"/>
              </a:ext>
            </a:extLst>
          </p:cNvPr>
          <p:cNvSpPr/>
          <p:nvPr/>
        </p:nvSpPr>
        <p:spPr>
          <a:xfrm>
            <a:off x="9205675" y="10902825"/>
            <a:ext cx="62894" cy="294529"/>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755DF1FA-1E6D-9B6C-1F1D-AC3DA05F6D67}"/>
              </a:ext>
            </a:extLst>
          </p:cNvPr>
          <p:cNvSpPr/>
          <p:nvPr/>
        </p:nvSpPr>
        <p:spPr>
          <a:xfrm rot="1177182">
            <a:off x="9199829" y="9553651"/>
            <a:ext cx="103810" cy="496592"/>
          </a:xfrm>
          <a:prstGeom prst="arc">
            <a:avLst>
              <a:gd name="adj1" fmla="val 15271229"/>
              <a:gd name="adj2" fmla="val 646643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E027960B-7B89-4D1B-0823-B8892FA8E0E8}"/>
              </a:ext>
            </a:extLst>
          </p:cNvPr>
          <p:cNvSpPr/>
          <p:nvPr/>
        </p:nvSpPr>
        <p:spPr>
          <a:xfrm rot="1177182">
            <a:off x="7864598" y="9652093"/>
            <a:ext cx="75941" cy="267739"/>
          </a:xfrm>
          <a:prstGeom prst="arc">
            <a:avLst>
              <a:gd name="adj1" fmla="val 14708258"/>
              <a:gd name="adj2" fmla="val 6876023"/>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A777A6F-5AA2-C606-90A2-AFAB81DFA775}"/>
              </a:ext>
            </a:extLst>
          </p:cNvPr>
          <p:cNvSpPr txBox="1"/>
          <p:nvPr/>
        </p:nvSpPr>
        <p:spPr>
          <a:xfrm>
            <a:off x="9119470" y="9309269"/>
            <a:ext cx="493745" cy="276999"/>
          </a:xfrm>
          <a:prstGeom prst="rect">
            <a:avLst/>
          </a:prstGeom>
          <a:noFill/>
        </p:spPr>
        <p:txBody>
          <a:bodyPr wrap="square">
            <a:spAutoFit/>
          </a:bodyPr>
          <a:lstStyle/>
          <a:p>
            <a:pPr algn="ctr"/>
            <a:r>
              <a:rPr kumimoji="1" lang="en-US" altLang="ja-JP" sz="1200" dirty="0">
                <a:solidFill>
                  <a:srgbClr val="0000FF"/>
                </a:solidFill>
                <a:latin typeface="Arial" panose="020B0604020202020204" pitchFamily="34" charset="0"/>
                <a:cs typeface="Arial" panose="020B0604020202020204" pitchFamily="34" charset="0"/>
              </a:rPr>
              <a:t>0</a:t>
            </a:r>
            <a:r>
              <a:rPr kumimoji="1" lang="ja-JP" altLang="en-US" sz="1200" dirty="0">
                <a:solidFill>
                  <a:srgbClr val="0000FF"/>
                </a:solidFill>
                <a:latin typeface="Arial" panose="020B0604020202020204" pitchFamily="34" charset="0"/>
                <a:cs typeface="Arial" panose="020B0604020202020204" pitchFamily="34" charset="0"/>
              </a:rPr>
              <a:t>℃</a:t>
            </a:r>
          </a:p>
        </p:txBody>
      </p:sp>
      <p:sp>
        <p:nvSpPr>
          <p:cNvPr id="16" name="テキスト ボックス 15">
            <a:extLst>
              <a:ext uri="{FF2B5EF4-FFF2-40B4-BE49-F238E27FC236}">
                <a16:creationId xmlns:a16="http://schemas.microsoft.com/office/drawing/2014/main" id="{E1D8E3AA-3F77-E948-705B-92D0C3D9593E}"/>
              </a:ext>
            </a:extLst>
          </p:cNvPr>
          <p:cNvSpPr txBox="1"/>
          <p:nvPr/>
        </p:nvSpPr>
        <p:spPr>
          <a:xfrm>
            <a:off x="7589938" y="9889944"/>
            <a:ext cx="669296" cy="276999"/>
          </a:xfrm>
          <a:prstGeom prst="rect">
            <a:avLst/>
          </a:prstGeom>
          <a:noFill/>
        </p:spPr>
        <p:txBody>
          <a:bodyPr wrap="square">
            <a:spAutoFit/>
          </a:bodyPr>
          <a:lstStyle/>
          <a:p>
            <a:pPr algn="ctr"/>
            <a:r>
              <a:rPr kumimoji="1" lang="en-US" altLang="ja-JP" sz="1200">
                <a:solidFill>
                  <a:srgbClr val="9900CC"/>
                </a:solidFill>
                <a:latin typeface="Arial" panose="020B0604020202020204" pitchFamily="34" charset="0"/>
                <a:cs typeface="Arial" panose="020B0604020202020204" pitchFamily="34" charset="0"/>
              </a:rPr>
              <a:t>-20</a:t>
            </a:r>
            <a:r>
              <a:rPr kumimoji="1" lang="ja-JP" altLang="en-US" sz="1200" dirty="0">
                <a:solidFill>
                  <a:srgbClr val="9900CC"/>
                </a:solidFill>
                <a:latin typeface="Arial" panose="020B0604020202020204" pitchFamily="34" charset="0"/>
                <a:cs typeface="Arial" panose="020B0604020202020204" pitchFamily="34" charset="0"/>
              </a:rPr>
              <a:t>℃</a:t>
            </a:r>
          </a:p>
        </p:txBody>
      </p:sp>
      <p:grpSp>
        <p:nvGrpSpPr>
          <p:cNvPr id="105" name="グループ化 104">
            <a:extLst>
              <a:ext uri="{FF2B5EF4-FFF2-40B4-BE49-F238E27FC236}">
                <a16:creationId xmlns:a16="http://schemas.microsoft.com/office/drawing/2014/main" id="{433A7BD3-16CA-4C83-1F37-8AA3F169AD87}"/>
              </a:ext>
            </a:extLst>
          </p:cNvPr>
          <p:cNvGrpSpPr/>
          <p:nvPr/>
        </p:nvGrpSpPr>
        <p:grpSpPr>
          <a:xfrm>
            <a:off x="3194121" y="6291212"/>
            <a:ext cx="4154752" cy="1896395"/>
            <a:chOff x="3438895" y="6312377"/>
            <a:chExt cx="4154752" cy="1896395"/>
          </a:xfrm>
        </p:grpSpPr>
        <p:sp>
          <p:nvSpPr>
            <p:cNvPr id="95" name="四角形: 角を丸くする 94">
              <a:extLst>
                <a:ext uri="{FF2B5EF4-FFF2-40B4-BE49-F238E27FC236}">
                  <a16:creationId xmlns:a16="http://schemas.microsoft.com/office/drawing/2014/main" id="{2F0E3641-32D5-F012-B4A5-29BFE390C00D}"/>
                </a:ext>
              </a:extLst>
            </p:cNvPr>
            <p:cNvSpPr/>
            <p:nvPr/>
          </p:nvSpPr>
          <p:spPr>
            <a:xfrm>
              <a:off x="3615635" y="7848017"/>
              <a:ext cx="848714" cy="33039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四角形: 角を丸くする 91">
              <a:extLst>
                <a:ext uri="{FF2B5EF4-FFF2-40B4-BE49-F238E27FC236}">
                  <a16:creationId xmlns:a16="http://schemas.microsoft.com/office/drawing/2014/main" id="{CA27EEAF-EFD4-73DC-09E2-F7A433D77195}"/>
                </a:ext>
              </a:extLst>
            </p:cNvPr>
            <p:cNvSpPr/>
            <p:nvPr/>
          </p:nvSpPr>
          <p:spPr>
            <a:xfrm>
              <a:off x="3547839" y="6824711"/>
              <a:ext cx="941909"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F1FFCE18-05C1-38F1-11F6-14278D6B52F3}"/>
                </a:ext>
              </a:extLst>
            </p:cNvPr>
            <p:cNvSpPr/>
            <p:nvPr/>
          </p:nvSpPr>
          <p:spPr>
            <a:xfrm>
              <a:off x="3483344" y="6312377"/>
              <a:ext cx="1098479"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85">
              <a:extLst>
                <a:ext uri="{FF2B5EF4-FFF2-40B4-BE49-F238E27FC236}">
                  <a16:creationId xmlns:a16="http://schemas.microsoft.com/office/drawing/2014/main" id="{CF661658-5EA6-C745-72FC-E836942E67C3}"/>
                </a:ext>
              </a:extLst>
            </p:cNvPr>
            <p:cNvSpPr/>
            <p:nvPr/>
          </p:nvSpPr>
          <p:spPr>
            <a:xfrm>
              <a:off x="4828623" y="6341660"/>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205525F7-7884-2078-1198-E326087F5F3E}"/>
                </a:ext>
              </a:extLst>
            </p:cNvPr>
            <p:cNvSpPr/>
            <p:nvPr/>
          </p:nvSpPr>
          <p:spPr>
            <a:xfrm>
              <a:off x="5418476" y="6340335"/>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AEFCF833-D03A-75C6-2749-7E8C6162792B}"/>
                </a:ext>
              </a:extLst>
            </p:cNvPr>
            <p:cNvSpPr/>
            <p:nvPr/>
          </p:nvSpPr>
          <p:spPr>
            <a:xfrm>
              <a:off x="6019265" y="6341237"/>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7D3C0400-913F-97C1-EF59-D04D2BDA0CBF}"/>
                </a:ext>
              </a:extLst>
            </p:cNvPr>
            <p:cNvSpPr/>
            <p:nvPr/>
          </p:nvSpPr>
          <p:spPr>
            <a:xfrm>
              <a:off x="6611416" y="6555206"/>
              <a:ext cx="356948" cy="1299687"/>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5ED6A5AA-CB14-A729-8F11-E1A49E940C12}"/>
                </a:ext>
              </a:extLst>
            </p:cNvPr>
            <p:cNvSpPr/>
            <p:nvPr/>
          </p:nvSpPr>
          <p:spPr>
            <a:xfrm>
              <a:off x="7202954" y="6557078"/>
              <a:ext cx="356948" cy="1299687"/>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19001A8-6431-EE77-B1DB-37AE59805B9B}"/>
                </a:ext>
              </a:extLst>
            </p:cNvPr>
            <p:cNvSpPr txBox="1"/>
            <p:nvPr/>
          </p:nvSpPr>
          <p:spPr>
            <a:xfrm>
              <a:off x="5378344" y="6343305"/>
              <a:ext cx="430887" cy="1853485"/>
            </a:xfrm>
            <a:prstGeom prst="rect">
              <a:avLst/>
            </a:prstGeom>
            <a:noFill/>
          </p:spPr>
          <p:txBody>
            <a:bodyPr vert="eaVert" wrap="square" rtlCol="0">
              <a:spAutoFit/>
            </a:bodyPr>
            <a:lstStyle/>
            <a:p>
              <a:pPr algn="ctr"/>
              <a:r>
                <a:rPr kumimoji="1" lang="ja-JP" altLang="en-US" sz="1600" dirty="0"/>
                <a:t>水系スラリー完成</a:t>
              </a:r>
            </a:p>
          </p:txBody>
        </p:sp>
        <p:sp>
          <p:nvSpPr>
            <p:cNvPr id="68" name="テキスト ボックス 67">
              <a:extLst>
                <a:ext uri="{FF2B5EF4-FFF2-40B4-BE49-F238E27FC236}">
                  <a16:creationId xmlns:a16="http://schemas.microsoft.com/office/drawing/2014/main" id="{B39BE66C-D680-9C5C-CDA5-DC4611216850}"/>
                </a:ext>
              </a:extLst>
            </p:cNvPr>
            <p:cNvSpPr txBox="1"/>
            <p:nvPr/>
          </p:nvSpPr>
          <p:spPr>
            <a:xfrm>
              <a:off x="4786375" y="6353887"/>
              <a:ext cx="430887" cy="1853560"/>
            </a:xfrm>
            <a:prstGeom prst="rect">
              <a:avLst/>
            </a:prstGeom>
            <a:noFill/>
          </p:spPr>
          <p:txBody>
            <a:bodyPr vert="eaVert" wrap="square" rtlCol="0">
              <a:spAutoFit/>
            </a:bodyPr>
            <a:lstStyle/>
            <a:p>
              <a:pPr algn="ctr"/>
              <a:r>
                <a:rPr kumimoji="1" lang="ja-JP" altLang="en-US" sz="1600" dirty="0"/>
                <a:t>混練・混合・脱泡</a:t>
              </a:r>
            </a:p>
          </p:txBody>
        </p:sp>
        <p:sp>
          <p:nvSpPr>
            <p:cNvPr id="77" name="テキスト ボックス 76">
              <a:extLst>
                <a:ext uri="{FF2B5EF4-FFF2-40B4-BE49-F238E27FC236}">
                  <a16:creationId xmlns:a16="http://schemas.microsoft.com/office/drawing/2014/main" id="{E54E720D-3AAA-44BD-9E1E-B7AAEBD17FCC}"/>
                </a:ext>
              </a:extLst>
            </p:cNvPr>
            <p:cNvSpPr txBox="1"/>
            <p:nvPr/>
          </p:nvSpPr>
          <p:spPr>
            <a:xfrm>
              <a:off x="5977216" y="6378717"/>
              <a:ext cx="430887" cy="1805373"/>
            </a:xfrm>
            <a:prstGeom prst="rect">
              <a:avLst/>
            </a:prstGeom>
            <a:noFill/>
          </p:spPr>
          <p:txBody>
            <a:bodyPr vert="eaVert" wrap="square" rtlCol="0">
              <a:spAutoFit/>
            </a:bodyPr>
            <a:lstStyle/>
            <a:p>
              <a:pPr algn="ctr"/>
              <a:r>
                <a:rPr kumimoji="1" lang="ja-JP" altLang="en-US" sz="1600" dirty="0"/>
                <a:t>アルミ箔に塗工</a:t>
              </a:r>
            </a:p>
          </p:txBody>
        </p:sp>
        <p:sp>
          <p:nvSpPr>
            <p:cNvPr id="78" name="テキスト ボックス 77">
              <a:extLst>
                <a:ext uri="{FF2B5EF4-FFF2-40B4-BE49-F238E27FC236}">
                  <a16:creationId xmlns:a16="http://schemas.microsoft.com/office/drawing/2014/main" id="{4263B81F-EC13-F830-D9C0-9ED4CCF5659E}"/>
                </a:ext>
              </a:extLst>
            </p:cNvPr>
            <p:cNvSpPr txBox="1"/>
            <p:nvPr/>
          </p:nvSpPr>
          <p:spPr>
            <a:xfrm>
              <a:off x="6568133" y="6581085"/>
              <a:ext cx="430887" cy="1231530"/>
            </a:xfrm>
            <a:prstGeom prst="rect">
              <a:avLst/>
            </a:prstGeom>
            <a:noFill/>
          </p:spPr>
          <p:txBody>
            <a:bodyPr vert="eaVert" wrap="square" rtlCol="0">
              <a:spAutoFit/>
            </a:bodyPr>
            <a:lstStyle/>
            <a:p>
              <a:pPr algn="ctr"/>
              <a:r>
                <a:rPr kumimoji="1" lang="ja-JP" altLang="en-US" sz="1600" dirty="0"/>
                <a:t>乾 燥</a:t>
              </a:r>
            </a:p>
          </p:txBody>
        </p:sp>
        <p:sp>
          <p:nvSpPr>
            <p:cNvPr id="79" name="テキスト ボックス 78">
              <a:extLst>
                <a:ext uri="{FF2B5EF4-FFF2-40B4-BE49-F238E27FC236}">
                  <a16:creationId xmlns:a16="http://schemas.microsoft.com/office/drawing/2014/main" id="{C9792459-3FF7-9D11-C216-A3AB51B33043}"/>
                </a:ext>
              </a:extLst>
            </p:cNvPr>
            <p:cNvSpPr txBox="1"/>
            <p:nvPr/>
          </p:nvSpPr>
          <p:spPr>
            <a:xfrm>
              <a:off x="7162760" y="6580715"/>
              <a:ext cx="430887" cy="1225569"/>
            </a:xfrm>
            <a:prstGeom prst="rect">
              <a:avLst/>
            </a:prstGeom>
            <a:noFill/>
          </p:spPr>
          <p:txBody>
            <a:bodyPr vert="eaVert" wrap="square" rtlCol="0">
              <a:spAutoFit/>
            </a:bodyPr>
            <a:lstStyle/>
            <a:p>
              <a:pPr algn="ctr"/>
              <a:r>
                <a:rPr kumimoji="1" lang="ja-JP" altLang="en-US" sz="1600" dirty="0"/>
                <a:t>正極完成</a:t>
              </a:r>
            </a:p>
          </p:txBody>
        </p:sp>
        <p:sp>
          <p:nvSpPr>
            <p:cNvPr id="87" name="テキスト ボックス 86">
              <a:extLst>
                <a:ext uri="{FF2B5EF4-FFF2-40B4-BE49-F238E27FC236}">
                  <a16:creationId xmlns:a16="http://schemas.microsoft.com/office/drawing/2014/main" id="{A9352B6E-A98D-A541-0CAB-F487F7979AC3}"/>
                </a:ext>
              </a:extLst>
            </p:cNvPr>
            <p:cNvSpPr txBox="1"/>
            <p:nvPr/>
          </p:nvSpPr>
          <p:spPr>
            <a:xfrm>
              <a:off x="3438895" y="6330966"/>
              <a:ext cx="1165154" cy="292388"/>
            </a:xfrm>
            <a:prstGeom prst="rect">
              <a:avLst/>
            </a:prstGeom>
            <a:noFill/>
          </p:spPr>
          <p:txBody>
            <a:bodyPr wrap="square" rtlCol="0">
              <a:spAutoFit/>
            </a:bodyPr>
            <a:lstStyle/>
            <a:p>
              <a:pPr algn="ctr"/>
              <a:r>
                <a:rPr kumimoji="1" lang="ja-JP" altLang="en-US" sz="1300" dirty="0"/>
                <a:t>正極活物質</a:t>
              </a:r>
            </a:p>
          </p:txBody>
        </p:sp>
        <p:sp>
          <p:nvSpPr>
            <p:cNvPr id="88" name="テキスト ボックス 87">
              <a:extLst>
                <a:ext uri="{FF2B5EF4-FFF2-40B4-BE49-F238E27FC236}">
                  <a16:creationId xmlns:a16="http://schemas.microsoft.com/office/drawing/2014/main" id="{9DCE90D2-356D-0ADA-5407-CA9AFF79B752}"/>
                </a:ext>
              </a:extLst>
            </p:cNvPr>
            <p:cNvSpPr txBox="1"/>
            <p:nvPr/>
          </p:nvSpPr>
          <p:spPr>
            <a:xfrm>
              <a:off x="3541580" y="6847958"/>
              <a:ext cx="949294" cy="292388"/>
            </a:xfrm>
            <a:prstGeom prst="rect">
              <a:avLst/>
            </a:prstGeom>
            <a:noFill/>
          </p:spPr>
          <p:txBody>
            <a:bodyPr wrap="square" rtlCol="0">
              <a:spAutoFit/>
            </a:bodyPr>
            <a:lstStyle/>
            <a:p>
              <a:pPr algn="ctr"/>
              <a:r>
                <a:rPr kumimoji="1" lang="ja-JP" altLang="en-US" sz="1300" dirty="0"/>
                <a:t>導電助剤</a:t>
              </a:r>
            </a:p>
          </p:txBody>
        </p:sp>
        <p:sp>
          <p:nvSpPr>
            <p:cNvPr id="90" name="テキスト ボックス 89">
              <a:extLst>
                <a:ext uri="{FF2B5EF4-FFF2-40B4-BE49-F238E27FC236}">
                  <a16:creationId xmlns:a16="http://schemas.microsoft.com/office/drawing/2014/main" id="{05ED7761-0086-09EA-B13E-E86A30024BB3}"/>
                </a:ext>
              </a:extLst>
            </p:cNvPr>
            <p:cNvSpPr txBox="1"/>
            <p:nvPr/>
          </p:nvSpPr>
          <p:spPr>
            <a:xfrm>
              <a:off x="3649439" y="7867039"/>
              <a:ext cx="760514" cy="307777"/>
            </a:xfrm>
            <a:prstGeom prst="rect">
              <a:avLst/>
            </a:prstGeom>
            <a:noFill/>
          </p:spPr>
          <p:txBody>
            <a:bodyPr wrap="square" rtlCol="0">
              <a:spAutoFit/>
            </a:bodyPr>
            <a:lstStyle/>
            <a:p>
              <a:pPr algn="ctr"/>
              <a:r>
                <a:rPr kumimoji="1" lang="ja-JP" altLang="en-US" sz="1400" b="1" dirty="0">
                  <a:solidFill>
                    <a:srgbClr val="FF0000"/>
                  </a:solidFill>
                </a:rPr>
                <a:t>添加剤</a:t>
              </a:r>
            </a:p>
          </p:txBody>
        </p:sp>
        <p:sp>
          <p:nvSpPr>
            <p:cNvPr id="94" name="四角形: 角を丸くする 93">
              <a:extLst>
                <a:ext uri="{FF2B5EF4-FFF2-40B4-BE49-F238E27FC236}">
                  <a16:creationId xmlns:a16="http://schemas.microsoft.com/office/drawing/2014/main" id="{58EE1496-43EE-CD07-D8BE-6C2C39E08FAC}"/>
                </a:ext>
              </a:extLst>
            </p:cNvPr>
            <p:cNvSpPr/>
            <p:nvPr/>
          </p:nvSpPr>
          <p:spPr>
            <a:xfrm>
              <a:off x="3490768" y="7339957"/>
              <a:ext cx="1088932"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F280F291-71AE-4187-6563-6C643500BA17}"/>
                </a:ext>
              </a:extLst>
            </p:cNvPr>
            <p:cNvSpPr txBox="1"/>
            <p:nvPr/>
          </p:nvSpPr>
          <p:spPr>
            <a:xfrm>
              <a:off x="3453431" y="7369982"/>
              <a:ext cx="1138551" cy="276999"/>
            </a:xfrm>
            <a:prstGeom prst="rect">
              <a:avLst/>
            </a:prstGeom>
            <a:noFill/>
          </p:spPr>
          <p:txBody>
            <a:bodyPr wrap="square" rtlCol="0">
              <a:spAutoFit/>
            </a:bodyPr>
            <a:lstStyle/>
            <a:p>
              <a:pPr algn="ctr"/>
              <a:r>
                <a:rPr kumimoji="1" lang="ja-JP" altLang="en-US" sz="1200" dirty="0"/>
                <a:t>水系バインダ</a:t>
              </a:r>
            </a:p>
          </p:txBody>
        </p:sp>
        <p:sp>
          <p:nvSpPr>
            <p:cNvPr id="97" name="矢印: 右 96">
              <a:extLst>
                <a:ext uri="{FF2B5EF4-FFF2-40B4-BE49-F238E27FC236}">
                  <a16:creationId xmlns:a16="http://schemas.microsoft.com/office/drawing/2014/main" id="{D28BC4C7-D5FE-AD51-306A-1845D3E080BE}"/>
                </a:ext>
              </a:extLst>
            </p:cNvPr>
            <p:cNvSpPr/>
            <p:nvPr/>
          </p:nvSpPr>
          <p:spPr>
            <a:xfrm>
              <a:off x="4618632" y="6895080"/>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5B3631BF-B7ED-AA08-41F9-F9AE13BCCCBE}"/>
                </a:ext>
              </a:extLst>
            </p:cNvPr>
            <p:cNvSpPr txBox="1"/>
            <p:nvPr/>
          </p:nvSpPr>
          <p:spPr>
            <a:xfrm>
              <a:off x="3865595" y="6556526"/>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99" name="テキスト ボックス 98">
              <a:extLst>
                <a:ext uri="{FF2B5EF4-FFF2-40B4-BE49-F238E27FC236}">
                  <a16:creationId xmlns:a16="http://schemas.microsoft.com/office/drawing/2014/main" id="{C807CF96-AEAA-29A9-661D-5DE117ED57C6}"/>
                </a:ext>
              </a:extLst>
            </p:cNvPr>
            <p:cNvSpPr txBox="1"/>
            <p:nvPr/>
          </p:nvSpPr>
          <p:spPr>
            <a:xfrm>
              <a:off x="3872598" y="7066650"/>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100" name="テキスト ボックス 99">
              <a:extLst>
                <a:ext uri="{FF2B5EF4-FFF2-40B4-BE49-F238E27FC236}">
                  <a16:creationId xmlns:a16="http://schemas.microsoft.com/office/drawing/2014/main" id="{1577B85A-EC19-1F1D-F849-466ECDCBB826}"/>
                </a:ext>
              </a:extLst>
            </p:cNvPr>
            <p:cNvSpPr txBox="1"/>
            <p:nvPr/>
          </p:nvSpPr>
          <p:spPr>
            <a:xfrm>
              <a:off x="3875980" y="7576251"/>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101" name="矢印: 右 100">
              <a:extLst>
                <a:ext uri="{FF2B5EF4-FFF2-40B4-BE49-F238E27FC236}">
                  <a16:creationId xmlns:a16="http://schemas.microsoft.com/office/drawing/2014/main" id="{D0E90F91-015C-6F0B-BE8C-508CECC4E707}"/>
                </a:ext>
              </a:extLst>
            </p:cNvPr>
            <p:cNvSpPr/>
            <p:nvPr/>
          </p:nvSpPr>
          <p:spPr>
            <a:xfrm>
              <a:off x="5211447" y="6895079"/>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右 101">
              <a:extLst>
                <a:ext uri="{FF2B5EF4-FFF2-40B4-BE49-F238E27FC236}">
                  <a16:creationId xmlns:a16="http://schemas.microsoft.com/office/drawing/2014/main" id="{CC7E45F4-AB20-DB5D-BBE7-CEBDEBC4E506}"/>
                </a:ext>
              </a:extLst>
            </p:cNvPr>
            <p:cNvSpPr/>
            <p:nvPr/>
          </p:nvSpPr>
          <p:spPr>
            <a:xfrm>
              <a:off x="5796093" y="6895078"/>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右 102">
              <a:extLst>
                <a:ext uri="{FF2B5EF4-FFF2-40B4-BE49-F238E27FC236}">
                  <a16:creationId xmlns:a16="http://schemas.microsoft.com/office/drawing/2014/main" id="{402D3383-B840-03FD-75D8-75F054CC9891}"/>
                </a:ext>
              </a:extLst>
            </p:cNvPr>
            <p:cNvSpPr/>
            <p:nvPr/>
          </p:nvSpPr>
          <p:spPr>
            <a:xfrm>
              <a:off x="6398781" y="6906922"/>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右 103">
              <a:extLst>
                <a:ext uri="{FF2B5EF4-FFF2-40B4-BE49-F238E27FC236}">
                  <a16:creationId xmlns:a16="http://schemas.microsoft.com/office/drawing/2014/main" id="{4DE50420-77A0-FCEC-2EEF-90C97FBA4E48}"/>
                </a:ext>
              </a:extLst>
            </p:cNvPr>
            <p:cNvSpPr/>
            <p:nvPr/>
          </p:nvSpPr>
          <p:spPr>
            <a:xfrm>
              <a:off x="6989320" y="6909842"/>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6" name="図 105">
            <a:extLst>
              <a:ext uri="{FF2B5EF4-FFF2-40B4-BE49-F238E27FC236}">
                <a16:creationId xmlns:a16="http://schemas.microsoft.com/office/drawing/2014/main" id="{AF7C45B3-B18E-E285-5BA7-92617B8580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35697" y="7123761"/>
            <a:ext cx="1449320" cy="1258553"/>
          </a:xfrm>
          <a:prstGeom prst="rect">
            <a:avLst/>
          </a:prstGeom>
        </p:spPr>
      </p:pic>
      <p:pic>
        <p:nvPicPr>
          <p:cNvPr id="107" name="図 106">
            <a:extLst>
              <a:ext uri="{FF2B5EF4-FFF2-40B4-BE49-F238E27FC236}">
                <a16:creationId xmlns:a16="http://schemas.microsoft.com/office/drawing/2014/main" id="{85D84359-4E51-9DBE-2400-0B571B83A3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0930"/>
          <a:stretch/>
        </p:blipFill>
        <p:spPr>
          <a:xfrm>
            <a:off x="7459244" y="7127883"/>
            <a:ext cx="1449321" cy="1254431"/>
          </a:xfrm>
          <a:prstGeom prst="rect">
            <a:avLst/>
          </a:prstGeom>
        </p:spPr>
      </p:pic>
      <p:pic>
        <p:nvPicPr>
          <p:cNvPr id="109" name="図 108">
            <a:extLst>
              <a:ext uri="{FF2B5EF4-FFF2-40B4-BE49-F238E27FC236}">
                <a16:creationId xmlns:a16="http://schemas.microsoft.com/office/drawing/2014/main" id="{FAB291AB-4343-21E8-4B78-02F43389B02E}"/>
              </a:ext>
            </a:extLst>
          </p:cNvPr>
          <p:cNvPicPr>
            <a:picLocks noChangeAspect="1"/>
          </p:cNvPicPr>
          <p:nvPr/>
        </p:nvPicPr>
        <p:blipFill>
          <a:blip r:embed="rId7" cstate="email">
            <a:extLst>
              <a:ext uri="{28A0092B-C50C-407E-A947-70E740481C1C}">
                <a14:useLocalDpi xmlns:a14="http://schemas.microsoft.com/office/drawing/2010/main"/>
              </a:ext>
            </a:extLst>
          </a:blip>
          <a:srcRect t="8064" b="10272"/>
          <a:stretch/>
        </p:blipFill>
        <p:spPr>
          <a:xfrm>
            <a:off x="7468496" y="6155269"/>
            <a:ext cx="1441272" cy="882765"/>
          </a:xfrm>
          <a:prstGeom prst="rect">
            <a:avLst/>
          </a:prstGeom>
        </p:spPr>
      </p:pic>
      <p:grpSp>
        <p:nvGrpSpPr>
          <p:cNvPr id="132" name="グループ化 131">
            <a:extLst>
              <a:ext uri="{FF2B5EF4-FFF2-40B4-BE49-F238E27FC236}">
                <a16:creationId xmlns:a16="http://schemas.microsoft.com/office/drawing/2014/main" id="{BDE8C376-772B-4F34-634B-5D5E76E72379}"/>
              </a:ext>
            </a:extLst>
          </p:cNvPr>
          <p:cNvGrpSpPr/>
          <p:nvPr/>
        </p:nvGrpSpPr>
        <p:grpSpPr>
          <a:xfrm>
            <a:off x="8387934" y="6771411"/>
            <a:ext cx="516653" cy="240851"/>
            <a:chOff x="8784084" y="5669311"/>
            <a:chExt cx="516653" cy="240851"/>
          </a:xfrm>
        </p:grpSpPr>
        <p:sp>
          <p:nvSpPr>
            <p:cNvPr id="131" name="正方形/長方形 130">
              <a:extLst>
                <a:ext uri="{FF2B5EF4-FFF2-40B4-BE49-F238E27FC236}">
                  <a16:creationId xmlns:a16="http://schemas.microsoft.com/office/drawing/2014/main" id="{61682183-A179-ABBA-D12E-ED4FAD6CF67E}"/>
                </a:ext>
              </a:extLst>
            </p:cNvPr>
            <p:cNvSpPr/>
            <p:nvPr/>
          </p:nvSpPr>
          <p:spPr>
            <a:xfrm>
              <a:off x="8864600" y="5714717"/>
              <a:ext cx="351506" cy="195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 name="直線コネクタ 113">
              <a:extLst>
                <a:ext uri="{FF2B5EF4-FFF2-40B4-BE49-F238E27FC236}">
                  <a16:creationId xmlns:a16="http://schemas.microsoft.com/office/drawing/2014/main" id="{B07837B2-1D63-F0C8-C188-E270FBF88280}"/>
                </a:ext>
              </a:extLst>
            </p:cNvPr>
            <p:cNvCxnSpPr>
              <a:cxnSpLocks/>
            </p:cNvCxnSpPr>
            <p:nvPr/>
          </p:nvCxnSpPr>
          <p:spPr>
            <a:xfrm>
              <a:off x="8908038" y="5867847"/>
              <a:ext cx="25700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5" name="テキスト ボックス 114">
              <a:extLst>
                <a:ext uri="{FF2B5EF4-FFF2-40B4-BE49-F238E27FC236}">
                  <a16:creationId xmlns:a16="http://schemas.microsoft.com/office/drawing/2014/main" id="{29D23761-3DB6-051A-6ACA-859CCDAEB012}"/>
                </a:ext>
              </a:extLst>
            </p:cNvPr>
            <p:cNvSpPr txBox="1"/>
            <p:nvPr/>
          </p:nvSpPr>
          <p:spPr>
            <a:xfrm>
              <a:off x="8784084" y="5669311"/>
              <a:ext cx="516653" cy="215444"/>
            </a:xfrm>
            <a:prstGeom prst="rect">
              <a:avLst/>
            </a:prstGeom>
            <a:noFill/>
          </p:spPr>
          <p:txBody>
            <a:bodyPr wrap="square" rtlCol="0">
              <a:spAutoFit/>
            </a:bodyPr>
            <a:lstStyle/>
            <a:p>
              <a:pPr algn="ctr"/>
              <a:r>
                <a:rPr kumimoji="1" lang="en-US" altLang="ja-JP" sz="800" dirty="0"/>
                <a:t>50µm</a:t>
              </a:r>
              <a:endParaRPr kumimoji="1" lang="ja-JP" altLang="en-US" sz="800" dirty="0"/>
            </a:p>
          </p:txBody>
        </p:sp>
      </p:grpSp>
      <p:pic>
        <p:nvPicPr>
          <p:cNvPr id="110" name="図 109">
            <a:extLst>
              <a:ext uri="{FF2B5EF4-FFF2-40B4-BE49-F238E27FC236}">
                <a16:creationId xmlns:a16="http://schemas.microsoft.com/office/drawing/2014/main" id="{C1A018A9-13E9-7EB4-50AD-55D056C6F719}"/>
              </a:ext>
            </a:extLst>
          </p:cNvPr>
          <p:cNvPicPr>
            <a:picLocks noChangeAspect="1"/>
          </p:cNvPicPr>
          <p:nvPr/>
        </p:nvPicPr>
        <p:blipFill>
          <a:blip r:embed="rId8" cstate="email">
            <a:extLst>
              <a:ext uri="{28A0092B-C50C-407E-A947-70E740481C1C}">
                <a14:useLocalDpi xmlns:a14="http://schemas.microsoft.com/office/drawing/2010/main"/>
              </a:ext>
            </a:extLst>
          </a:blip>
          <a:srcRect l="-221" t="-7517" r="221" b="17881"/>
          <a:stretch/>
        </p:blipFill>
        <p:spPr>
          <a:xfrm>
            <a:off x="9032487" y="6061543"/>
            <a:ext cx="1452530" cy="976492"/>
          </a:xfrm>
          <a:prstGeom prst="rect">
            <a:avLst/>
          </a:prstGeom>
        </p:spPr>
      </p:pic>
      <p:grpSp>
        <p:nvGrpSpPr>
          <p:cNvPr id="133" name="グループ化 132">
            <a:extLst>
              <a:ext uri="{FF2B5EF4-FFF2-40B4-BE49-F238E27FC236}">
                <a16:creationId xmlns:a16="http://schemas.microsoft.com/office/drawing/2014/main" id="{180D798A-4757-3A75-D290-16E5DED27578}"/>
              </a:ext>
            </a:extLst>
          </p:cNvPr>
          <p:cNvGrpSpPr/>
          <p:nvPr/>
        </p:nvGrpSpPr>
        <p:grpSpPr>
          <a:xfrm>
            <a:off x="9974710" y="6767289"/>
            <a:ext cx="516653" cy="240851"/>
            <a:chOff x="8784084" y="5669311"/>
            <a:chExt cx="516653" cy="240851"/>
          </a:xfrm>
        </p:grpSpPr>
        <p:sp>
          <p:nvSpPr>
            <p:cNvPr id="134" name="正方形/長方形 133">
              <a:extLst>
                <a:ext uri="{FF2B5EF4-FFF2-40B4-BE49-F238E27FC236}">
                  <a16:creationId xmlns:a16="http://schemas.microsoft.com/office/drawing/2014/main" id="{5C45C484-73D9-04FE-1681-5BCA0A5873E0}"/>
                </a:ext>
              </a:extLst>
            </p:cNvPr>
            <p:cNvSpPr/>
            <p:nvPr/>
          </p:nvSpPr>
          <p:spPr>
            <a:xfrm>
              <a:off x="8864600" y="5714717"/>
              <a:ext cx="351506" cy="195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5" name="直線コネクタ 134">
              <a:extLst>
                <a:ext uri="{FF2B5EF4-FFF2-40B4-BE49-F238E27FC236}">
                  <a16:creationId xmlns:a16="http://schemas.microsoft.com/office/drawing/2014/main" id="{53150D62-6D89-0AB0-7ACD-5F1B6D54DB6D}"/>
                </a:ext>
              </a:extLst>
            </p:cNvPr>
            <p:cNvCxnSpPr>
              <a:cxnSpLocks/>
            </p:cNvCxnSpPr>
            <p:nvPr/>
          </p:nvCxnSpPr>
          <p:spPr>
            <a:xfrm>
              <a:off x="8908038" y="5867847"/>
              <a:ext cx="25700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CD042C1F-E7FA-E5D9-A0FA-D891FB784C5B}"/>
                </a:ext>
              </a:extLst>
            </p:cNvPr>
            <p:cNvSpPr txBox="1"/>
            <p:nvPr/>
          </p:nvSpPr>
          <p:spPr>
            <a:xfrm>
              <a:off x="8784084" y="5669311"/>
              <a:ext cx="516653" cy="215444"/>
            </a:xfrm>
            <a:prstGeom prst="rect">
              <a:avLst/>
            </a:prstGeom>
            <a:noFill/>
          </p:spPr>
          <p:txBody>
            <a:bodyPr wrap="square" rtlCol="0">
              <a:spAutoFit/>
            </a:bodyPr>
            <a:lstStyle/>
            <a:p>
              <a:pPr algn="ctr"/>
              <a:r>
                <a:rPr kumimoji="1" lang="en-US" altLang="ja-JP" sz="800" dirty="0"/>
                <a:t>50µm</a:t>
              </a:r>
              <a:endParaRPr kumimoji="1" lang="ja-JP" altLang="en-US" sz="800" dirty="0"/>
            </a:p>
          </p:txBody>
        </p:sp>
      </p:grpSp>
      <p:sp>
        <p:nvSpPr>
          <p:cNvPr id="137" name="テキスト ボックス 136">
            <a:extLst>
              <a:ext uri="{FF2B5EF4-FFF2-40B4-BE49-F238E27FC236}">
                <a16:creationId xmlns:a16="http://schemas.microsoft.com/office/drawing/2014/main" id="{31123423-EBF0-A50F-3D93-8BD2670E9B29}"/>
              </a:ext>
            </a:extLst>
          </p:cNvPr>
          <p:cNvSpPr txBox="1"/>
          <p:nvPr/>
        </p:nvSpPr>
        <p:spPr>
          <a:xfrm>
            <a:off x="7595018" y="8358217"/>
            <a:ext cx="1151895" cy="276999"/>
          </a:xfrm>
          <a:prstGeom prst="rect">
            <a:avLst/>
          </a:prstGeom>
          <a:noFill/>
        </p:spPr>
        <p:txBody>
          <a:bodyPr wrap="square" rtlCol="0">
            <a:spAutoFit/>
          </a:bodyPr>
          <a:lstStyle/>
          <a:p>
            <a:pPr algn="ctr"/>
            <a:r>
              <a:rPr kumimoji="1" lang="ja-JP" altLang="en-US" sz="1200" b="1" dirty="0">
                <a:solidFill>
                  <a:srgbClr val="0000FF"/>
                </a:solidFill>
              </a:rPr>
              <a:t>添加なし</a:t>
            </a:r>
          </a:p>
        </p:txBody>
      </p:sp>
      <p:sp>
        <p:nvSpPr>
          <p:cNvPr id="138" name="テキスト ボックス 137">
            <a:extLst>
              <a:ext uri="{FF2B5EF4-FFF2-40B4-BE49-F238E27FC236}">
                <a16:creationId xmlns:a16="http://schemas.microsoft.com/office/drawing/2014/main" id="{90399FF4-EA84-DFFA-B598-D3B9B28E8040}"/>
              </a:ext>
            </a:extLst>
          </p:cNvPr>
          <p:cNvSpPr txBox="1"/>
          <p:nvPr/>
        </p:nvSpPr>
        <p:spPr>
          <a:xfrm>
            <a:off x="9065447" y="8339005"/>
            <a:ext cx="1411839" cy="276999"/>
          </a:xfrm>
          <a:prstGeom prst="rect">
            <a:avLst/>
          </a:prstGeom>
          <a:noFill/>
        </p:spPr>
        <p:txBody>
          <a:bodyPr wrap="square" rtlCol="0">
            <a:spAutoFit/>
          </a:bodyPr>
          <a:lstStyle/>
          <a:p>
            <a:pPr algn="ctr"/>
            <a:r>
              <a:rPr kumimoji="1" lang="ja-JP" altLang="en-US" sz="1200" b="1" dirty="0">
                <a:solidFill>
                  <a:srgbClr val="FF0000"/>
                </a:solidFill>
              </a:rPr>
              <a:t>添加あり</a:t>
            </a:r>
            <a:r>
              <a:rPr kumimoji="1" lang="en-US" altLang="ja-JP" sz="1200" b="1" dirty="0">
                <a:solidFill>
                  <a:srgbClr val="FF0000"/>
                </a:solidFill>
              </a:rPr>
              <a:t>(1wt%)</a:t>
            </a:r>
            <a:endParaRPr kumimoji="1" lang="ja-JP" altLang="en-US" sz="1200" b="1" dirty="0">
              <a:solidFill>
                <a:srgbClr val="FF0000"/>
              </a:solidFill>
            </a:endParaRPr>
          </a:p>
        </p:txBody>
      </p:sp>
      <p:sp>
        <p:nvSpPr>
          <p:cNvPr id="139" name="テキスト ボックス 138">
            <a:extLst>
              <a:ext uri="{FF2B5EF4-FFF2-40B4-BE49-F238E27FC236}">
                <a16:creationId xmlns:a16="http://schemas.microsoft.com/office/drawing/2014/main" id="{8FE1CE8A-0C33-DCA1-8CB2-26167240FDF1}"/>
              </a:ext>
            </a:extLst>
          </p:cNvPr>
          <p:cNvSpPr txBox="1"/>
          <p:nvPr/>
        </p:nvSpPr>
        <p:spPr>
          <a:xfrm>
            <a:off x="7452919" y="6142108"/>
            <a:ext cx="574196" cy="215444"/>
          </a:xfrm>
          <a:prstGeom prst="rect">
            <a:avLst/>
          </a:prstGeom>
          <a:noFill/>
        </p:spPr>
        <p:txBody>
          <a:bodyPr wrap="none" rtlCol="0">
            <a:spAutoFit/>
          </a:bodyPr>
          <a:lstStyle/>
          <a:p>
            <a:r>
              <a:rPr kumimoji="1" lang="ja-JP" altLang="en-US" sz="800" b="1" dirty="0">
                <a:solidFill>
                  <a:srgbClr val="FFFF00"/>
                </a:solidFill>
              </a:rPr>
              <a:t>断面</a:t>
            </a:r>
            <a:r>
              <a:rPr kumimoji="1" lang="en-US" altLang="ja-JP" sz="800" b="1" dirty="0">
                <a:solidFill>
                  <a:srgbClr val="FFFF00"/>
                </a:solidFill>
              </a:rPr>
              <a:t>SEM</a:t>
            </a:r>
            <a:endParaRPr kumimoji="1" lang="ja-JP" altLang="en-US" sz="800" b="1" dirty="0">
              <a:solidFill>
                <a:srgbClr val="FFFF00"/>
              </a:solidFill>
            </a:endParaRPr>
          </a:p>
        </p:txBody>
      </p:sp>
      <p:sp>
        <p:nvSpPr>
          <p:cNvPr id="140" name="テキスト ボックス 139">
            <a:extLst>
              <a:ext uri="{FF2B5EF4-FFF2-40B4-BE49-F238E27FC236}">
                <a16:creationId xmlns:a16="http://schemas.microsoft.com/office/drawing/2014/main" id="{69D19FB9-E95E-15B8-73E8-95A80DF9EB4A}"/>
              </a:ext>
            </a:extLst>
          </p:cNvPr>
          <p:cNvSpPr txBox="1"/>
          <p:nvPr/>
        </p:nvSpPr>
        <p:spPr>
          <a:xfrm>
            <a:off x="9024019" y="6142108"/>
            <a:ext cx="574196" cy="215444"/>
          </a:xfrm>
          <a:prstGeom prst="rect">
            <a:avLst/>
          </a:prstGeom>
          <a:noFill/>
        </p:spPr>
        <p:txBody>
          <a:bodyPr wrap="none" rtlCol="0">
            <a:spAutoFit/>
          </a:bodyPr>
          <a:lstStyle/>
          <a:p>
            <a:r>
              <a:rPr kumimoji="1" lang="ja-JP" altLang="en-US" sz="800" b="1" dirty="0">
                <a:solidFill>
                  <a:srgbClr val="FFFF00"/>
                </a:solidFill>
              </a:rPr>
              <a:t>断面</a:t>
            </a:r>
            <a:r>
              <a:rPr kumimoji="1" lang="en-US" altLang="ja-JP" sz="800" b="1" dirty="0">
                <a:solidFill>
                  <a:srgbClr val="FFFF00"/>
                </a:solidFill>
              </a:rPr>
              <a:t>SEM</a:t>
            </a:r>
            <a:endParaRPr kumimoji="1" lang="ja-JP" altLang="en-US" sz="800" b="1" dirty="0">
              <a:solidFill>
                <a:srgbClr val="FFFF00"/>
              </a:solidFill>
            </a:endParaRPr>
          </a:p>
        </p:txBody>
      </p:sp>
    </p:spTree>
    <p:extLst>
      <p:ext uri="{BB962C8B-B14F-4D97-AF65-F5344CB8AC3E}">
        <p14:creationId xmlns:p14="http://schemas.microsoft.com/office/powerpoint/2010/main" val="19824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ストーカ式</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下水汚泥焼却発電システム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60419" y="4259207"/>
            <a:ext cx="9229796" cy="1569660"/>
          </a:xfrm>
          <a:prstGeom prst="rect">
            <a:avLst/>
          </a:prstGeom>
          <a:noFill/>
        </p:spPr>
        <p:txBody>
          <a:bodyPr wrap="square" rtlCol="0">
            <a:spAutoFit/>
          </a:bodyPr>
          <a:lstStyle/>
          <a:p>
            <a:r>
              <a:rPr kumimoji="1" lang="ja-JP" altLang="en-US" sz="2400" b="1" dirty="0"/>
              <a:t>カナデビア株式会社は</a:t>
            </a:r>
            <a:r>
              <a:rPr kumimoji="1" lang="en-US" altLang="ja-JP" sz="2400" b="1" dirty="0"/>
              <a:t>1965</a:t>
            </a:r>
            <a:r>
              <a:rPr kumimoji="1" lang="ja-JP" altLang="en-US" sz="2400" b="1" dirty="0"/>
              <a:t>年大阪市西淀工場に国内初のごみ焼却発電プラントを建設し、現在はストーカ式焼却炉で世界</a:t>
            </a:r>
            <a:r>
              <a:rPr kumimoji="1" lang="en-US" altLang="ja-JP" sz="2400" b="1" dirty="0"/>
              <a:t>No.1</a:t>
            </a:r>
            <a:r>
              <a:rPr kumimoji="1" lang="ja-JP" altLang="en-US" sz="2400" b="1" dirty="0"/>
              <a:t>の実績を有します。そのノウハウを活用し、下水汚泥焼却炉の温室効果ガス排出量マイナスを実現しました。</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カナデビア株式会社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2" name="テキスト ボックス 21">
            <a:extLst>
              <a:ext uri="{FF2B5EF4-FFF2-40B4-BE49-F238E27FC236}">
                <a16:creationId xmlns:a16="http://schemas.microsoft.com/office/drawing/2014/main" id="{435D1B3D-45E8-5D3D-BD2D-9C91344E64EC}"/>
              </a:ext>
            </a:extLst>
          </p:cNvPr>
          <p:cNvSpPr txBox="1"/>
          <p:nvPr/>
        </p:nvSpPr>
        <p:spPr>
          <a:xfrm>
            <a:off x="260273" y="12929318"/>
            <a:ext cx="5535033" cy="954107"/>
          </a:xfrm>
          <a:prstGeom prst="rect">
            <a:avLst/>
          </a:prstGeom>
          <a:noFill/>
        </p:spPr>
        <p:txBody>
          <a:bodyPr wrap="square" rtlCol="0">
            <a:spAutoFit/>
          </a:bodyPr>
          <a:lstStyle/>
          <a:p>
            <a:r>
              <a:rPr kumimoji="1" lang="ja-JP" altLang="en-US" sz="2800" b="1" dirty="0"/>
              <a:t>下水道事業のカーボンニュートラル実現に</a:t>
            </a:r>
            <a:r>
              <a:rPr kumimoji="1" lang="ja-JP" altLang="en-US" sz="2800" b="1"/>
              <a:t>大きく貢献</a:t>
            </a:r>
            <a:endParaRPr kumimoji="1" lang="en-US" altLang="ja-JP" sz="2800" b="1" dirty="0"/>
          </a:p>
        </p:txBody>
      </p:sp>
      <p:sp>
        <p:nvSpPr>
          <p:cNvPr id="7" name="テキスト ボックス 6">
            <a:extLst>
              <a:ext uri="{FF2B5EF4-FFF2-40B4-BE49-F238E27FC236}">
                <a16:creationId xmlns:a16="http://schemas.microsoft.com/office/drawing/2014/main" id="{4DEDAB1B-282B-3273-EE4B-46059B102618}"/>
              </a:ext>
            </a:extLst>
          </p:cNvPr>
          <p:cNvSpPr txBox="1"/>
          <p:nvPr/>
        </p:nvSpPr>
        <p:spPr>
          <a:xfrm>
            <a:off x="1463117" y="10402637"/>
            <a:ext cx="9101612" cy="1815882"/>
          </a:xfrm>
          <a:prstGeom prst="rect">
            <a:avLst/>
          </a:prstGeom>
          <a:noFill/>
        </p:spPr>
        <p:txBody>
          <a:bodyPr wrap="square" rtlCol="0">
            <a:spAutoFit/>
          </a:bodyPr>
          <a:lstStyle/>
          <a:p>
            <a:r>
              <a:rPr kumimoji="1" lang="ja-JP" altLang="en-US" sz="2800" b="1" dirty="0"/>
              <a:t>補助燃料ゼロ、発電電力量が多く、使用電力量の削減と合わせて、温室効果ガス排出量マイナスを実現できるストーカ式下水汚泥焼却炉を通じ、カーボンニュートラル社会の実現に貢献します。</a:t>
            </a:r>
            <a:endParaRPr lang="ja-JP" altLang="en-US" sz="2800" dirty="0"/>
          </a:p>
        </p:txBody>
      </p:sp>
      <p:sp>
        <p:nvSpPr>
          <p:cNvPr id="11" name="テキスト ボックス 10">
            <a:extLst>
              <a:ext uri="{FF2B5EF4-FFF2-40B4-BE49-F238E27FC236}">
                <a16:creationId xmlns:a16="http://schemas.microsoft.com/office/drawing/2014/main" id="{BC0EE836-8555-626D-CE98-918043F731EE}"/>
              </a:ext>
            </a:extLst>
          </p:cNvPr>
          <p:cNvSpPr txBox="1"/>
          <p:nvPr/>
        </p:nvSpPr>
        <p:spPr>
          <a:xfrm>
            <a:off x="1463117" y="6051702"/>
            <a:ext cx="8739015" cy="1815882"/>
          </a:xfrm>
          <a:prstGeom prst="rect">
            <a:avLst/>
          </a:prstGeom>
          <a:noFill/>
        </p:spPr>
        <p:txBody>
          <a:bodyPr wrap="square" rtlCol="0">
            <a:spAutoFit/>
          </a:bodyPr>
          <a:lstStyle/>
          <a:p>
            <a:r>
              <a:rPr kumimoji="1" lang="ja-JP" altLang="en-US" sz="2800" b="1" dirty="0"/>
              <a:t>・下水処理場で発生する下水汚泥を高温で焼却し、廃熱回収後に発電するシステム</a:t>
            </a:r>
            <a:endParaRPr kumimoji="1" lang="en-US" altLang="ja-JP" sz="2800" b="1" dirty="0"/>
          </a:p>
          <a:p>
            <a:r>
              <a:rPr kumimoji="1" lang="ja-JP" altLang="en-US" sz="2800" b="1" dirty="0"/>
              <a:t>・</a:t>
            </a:r>
            <a:r>
              <a:rPr kumimoji="1" lang="en-US" altLang="ja-JP" sz="2800" b="1" dirty="0"/>
              <a:t>900</a:t>
            </a:r>
            <a:r>
              <a:rPr kumimoji="1" lang="ja-JP" altLang="en-US" sz="2800" b="1" dirty="0"/>
              <a:t>℃以上の高温燃焼での安定稼働と環境負荷低減の両立でき、既存の流動床炉の課題を解決</a:t>
            </a:r>
            <a:endParaRPr kumimoji="1" lang="en-US" altLang="ja-JP" sz="2800" b="1" dirty="0"/>
          </a:p>
        </p:txBody>
      </p:sp>
      <p:sp>
        <p:nvSpPr>
          <p:cNvPr id="13" name="テキスト ボックス 12">
            <a:extLst>
              <a:ext uri="{FF2B5EF4-FFF2-40B4-BE49-F238E27FC236}">
                <a16:creationId xmlns:a16="http://schemas.microsoft.com/office/drawing/2014/main" id="{0B0B44EC-1E03-D015-7793-95580D0BFC51}"/>
              </a:ext>
            </a:extLst>
          </p:cNvPr>
          <p:cNvSpPr txBox="1"/>
          <p:nvPr/>
        </p:nvSpPr>
        <p:spPr>
          <a:xfrm>
            <a:off x="1463117" y="7836945"/>
            <a:ext cx="3604993" cy="523220"/>
          </a:xfrm>
          <a:prstGeom prst="rect">
            <a:avLst/>
          </a:prstGeom>
          <a:noFill/>
        </p:spPr>
        <p:txBody>
          <a:bodyPr wrap="square" rtlCol="0">
            <a:spAutoFit/>
          </a:bodyPr>
          <a:lstStyle/>
          <a:p>
            <a:r>
              <a:rPr kumimoji="1" lang="ja-JP" altLang="en-US" sz="2800" b="1" u="sng" dirty="0"/>
              <a:t>■</a:t>
            </a:r>
            <a:r>
              <a:rPr kumimoji="1" lang="ja-JP" altLang="en-US" sz="2800" b="1" u="sng" dirty="0">
                <a:solidFill>
                  <a:srgbClr val="FF0000"/>
                </a:solidFill>
              </a:rPr>
              <a:t>３つ</a:t>
            </a:r>
            <a:r>
              <a:rPr kumimoji="1" lang="ja-JP" altLang="en-US" sz="2800" b="1" u="sng" dirty="0"/>
              <a:t>のメリット</a:t>
            </a:r>
            <a:endParaRPr kumimoji="1" lang="en-US" altLang="ja-JP" sz="2800" b="1" u="sng" dirty="0"/>
          </a:p>
        </p:txBody>
      </p:sp>
      <p:pic>
        <p:nvPicPr>
          <p:cNvPr id="14" name="図 13">
            <a:extLst>
              <a:ext uri="{FF2B5EF4-FFF2-40B4-BE49-F238E27FC236}">
                <a16:creationId xmlns:a16="http://schemas.microsoft.com/office/drawing/2014/main" id="{494B2C56-44B3-B97B-7980-2DAA841900C0}"/>
              </a:ext>
            </a:extLst>
          </p:cNvPr>
          <p:cNvPicPr>
            <a:picLocks noChangeAspect="1"/>
          </p:cNvPicPr>
          <p:nvPr/>
        </p:nvPicPr>
        <p:blipFill rotWithShape="1">
          <a:blip r:embed="rId3"/>
          <a:srcRect t="18847"/>
          <a:stretch/>
        </p:blipFill>
        <p:spPr>
          <a:xfrm>
            <a:off x="1728567" y="8295669"/>
            <a:ext cx="8133477" cy="2152123"/>
          </a:xfrm>
          <a:prstGeom prst="rect">
            <a:avLst/>
          </a:prstGeom>
        </p:spPr>
      </p:pic>
      <p:pic>
        <p:nvPicPr>
          <p:cNvPr id="12" name="図 11" descr="建物, 屋外, テーブル, 座る が含まれている画像&#10;&#10;自動的に生成された説明">
            <a:extLst>
              <a:ext uri="{FF2B5EF4-FFF2-40B4-BE49-F238E27FC236}">
                <a16:creationId xmlns:a16="http://schemas.microsoft.com/office/drawing/2014/main" id="{9CDF33BA-6AB3-D9D0-2FF9-F717CE32FD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59" b="94872" l="4258" r="99079">
                        <a14:foregroundMark x1="23130" y1="41949" x2="32106" y2="69538"/>
                        <a14:foregroundMark x1="32106" y1="69538" x2="32911" y2="69538"/>
                        <a14:foregroundMark x1="89413" y1="10462" x2="82624" y2="56718"/>
                        <a14:foregroundMark x1="23820" y1="76205" x2="61565" y2="87590"/>
                        <a14:foregroundMark x1="23130" y1="75590" x2="22325" y2="75590"/>
                        <a14:foregroundMark x1="30610" y1="70154" x2="11047" y2="77538"/>
                        <a14:foregroundMark x1="26122" y1="80205" x2="72037" y2="94872"/>
                        <a14:foregroundMark x1="72037" y1="94872" x2="79632" y2="93026"/>
                        <a14:foregroundMark x1="32106" y1="48718" x2="51669" y2="67487"/>
                        <a14:foregroundMark x1="53165" y1="45333" x2="32911" y2="60103"/>
                        <a14:foregroundMark x1="47986" y1="54769" x2="35098" y2="72821"/>
                        <a14:foregroundMark x1="91600" y1="2359" x2="99194" y2="50051"/>
                        <a14:foregroundMark x1="93901" y1="7077" x2="83314" y2="7077"/>
                        <a14:foregroundMark x1="96203" y1="8410" x2="97699" y2="62154"/>
                        <a14:foregroundMark x1="4258" y1="44615" x2="4258" y2="44615"/>
                        <a14:foregroundMark x1="58573" y1="8821" x2="58573" y2="8821"/>
                        <a14:foregroundMark x1="53855" y1="8821" x2="53855" y2="8821"/>
                        <a14:foregroundMark x1="53049" y1="9128" x2="59033" y2="9846"/>
                        <a14:foregroundMark x1="69735" y1="8821" x2="64097" y2="10872"/>
                        <a14:foregroundMark x1="51438" y1="10564" x2="49482" y2="13436"/>
                      </a14:backgroundRemoval>
                    </a14:imgEffect>
                  </a14:imgLayer>
                </a14:imgProps>
              </a:ext>
              <a:ext uri="{28A0092B-C50C-407E-A947-70E740481C1C}">
                <a14:useLocalDpi xmlns:a14="http://schemas.microsoft.com/office/drawing/2010/main" val="0"/>
              </a:ext>
            </a:extLst>
          </a:blip>
          <a:stretch>
            <a:fillRect/>
          </a:stretch>
        </p:blipFill>
        <p:spPr>
          <a:xfrm>
            <a:off x="8975031" y="7464157"/>
            <a:ext cx="1363146" cy="1529422"/>
          </a:xfrm>
          <a:prstGeom prst="rect">
            <a:avLst/>
          </a:prstGeom>
        </p:spPr>
      </p:pic>
    </p:spTree>
    <p:extLst>
      <p:ext uri="{BB962C8B-B14F-4D97-AF65-F5344CB8AC3E}">
        <p14:creationId xmlns:p14="http://schemas.microsoft.com/office/powerpoint/2010/main" val="194599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バイオマスガス化発電に用いる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タール改質再生触媒の開発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t>関西触媒化学株式会社は、金属塩類や電池材料の製造・販売をおこなっております。電池材料の製造技術である共沈技術を活かして、バイオマスガス化発電に用いるタール改質再生触媒を開発しております。</a:t>
            </a:r>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97133" y="7699280"/>
            <a:ext cx="9066359" cy="1815882"/>
          </a:xfrm>
          <a:prstGeom prst="rect">
            <a:avLst/>
          </a:prstGeom>
          <a:noFill/>
        </p:spPr>
        <p:txBody>
          <a:bodyPr wrap="square" rtlCol="0">
            <a:spAutoFit/>
          </a:bodyPr>
          <a:lstStyle/>
          <a:p>
            <a:r>
              <a:rPr kumimoji="1" lang="ja-JP" altLang="en-US" sz="2800" b="1" dirty="0"/>
              <a:t>バイオマスはカーボンニュートラルな資源であり、ガス化発電はガス化しない発電と比べて高効率。ガス化時に問題となるタールを改質できるだけでなく、再生機能を有した触媒を開発。</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関西触媒化学株式会社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堺市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令和７年４月３０日時点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・バイオマスガス化発電のタール除去</a:t>
            </a:r>
            <a:endParaRPr kumimoji="1" lang="en-US" altLang="ja-JP" sz="2800" b="1" dirty="0"/>
          </a:p>
          <a:p>
            <a:r>
              <a:rPr kumimoji="1" lang="ja-JP" altLang="en-US" sz="2800" b="1" dirty="0"/>
              <a:t>・炭化水素ガスのエネルギー化</a:t>
            </a:r>
            <a:endParaRPr kumimoji="1" lang="en-US" altLang="ja-JP" sz="2800" b="1" dirty="0"/>
          </a:p>
          <a:p>
            <a:r>
              <a:rPr kumimoji="1" lang="ja-JP" altLang="en-US" sz="2800" b="1" dirty="0"/>
              <a:t>・シフト反応による水素生成</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EE2B4892-68C9-BD12-43C7-423847174AEC}"/>
              </a:ext>
            </a:extLst>
          </p:cNvPr>
          <p:cNvPicPr>
            <a:picLocks noChangeAspect="1"/>
          </p:cNvPicPr>
          <p:nvPr/>
        </p:nvPicPr>
        <p:blipFill>
          <a:blip r:embed="rId3"/>
          <a:stretch>
            <a:fillRect/>
          </a:stretch>
        </p:blipFill>
        <p:spPr>
          <a:xfrm>
            <a:off x="1397133" y="9623020"/>
            <a:ext cx="4002403" cy="2187980"/>
          </a:xfrm>
          <a:prstGeom prst="rect">
            <a:avLst/>
          </a:prstGeom>
        </p:spPr>
      </p:pic>
      <p:sp>
        <p:nvSpPr>
          <p:cNvPr id="12" name="テキスト ボックス 11">
            <a:extLst>
              <a:ext uri="{FF2B5EF4-FFF2-40B4-BE49-F238E27FC236}">
                <a16:creationId xmlns:a16="http://schemas.microsoft.com/office/drawing/2014/main" id="{E42B16E6-D3A1-67E4-5A02-FA354CCF4417}"/>
              </a:ext>
            </a:extLst>
          </p:cNvPr>
          <p:cNvSpPr txBox="1"/>
          <p:nvPr/>
        </p:nvSpPr>
        <p:spPr>
          <a:xfrm>
            <a:off x="5345906" y="9281968"/>
            <a:ext cx="5290998" cy="2246769"/>
          </a:xfrm>
          <a:prstGeom prst="rect">
            <a:avLst/>
          </a:prstGeom>
          <a:noFill/>
        </p:spPr>
        <p:txBody>
          <a:bodyPr wrap="square" rtlCol="0">
            <a:spAutoFit/>
          </a:bodyPr>
          <a:lstStyle/>
          <a:p>
            <a:pPr algn="ctr"/>
            <a:r>
              <a:rPr kumimoji="1" lang="ja-JP" altLang="en-US" sz="2800" b="1" u="sng" dirty="0"/>
              <a:t>触媒の特徴</a:t>
            </a:r>
            <a:endParaRPr kumimoji="1" lang="en-US" altLang="ja-JP" sz="2800" b="1" u="sng" dirty="0"/>
          </a:p>
          <a:p>
            <a:pPr marL="342900" indent="-342900">
              <a:buFont typeface="Wingdings" panose="05000000000000000000" pitchFamily="2" charset="2"/>
              <a:buChar char="Ø"/>
            </a:pPr>
            <a:r>
              <a:rPr kumimoji="1" lang="ja-JP" altLang="en-US" sz="2800" b="1" dirty="0"/>
              <a:t>被毒、凝集による失活を再生</a:t>
            </a:r>
            <a:endParaRPr kumimoji="1" lang="en-US" altLang="ja-JP" sz="2800" b="1" dirty="0"/>
          </a:p>
          <a:p>
            <a:pPr marL="342900" indent="-342900">
              <a:buFont typeface="Wingdings" panose="05000000000000000000" pitchFamily="2" charset="2"/>
              <a:buChar char="Ø"/>
            </a:pPr>
            <a:r>
              <a:rPr kumimoji="1" lang="ja-JP" altLang="en-US" sz="2800" b="1" dirty="0"/>
              <a:t>メンテナンスコスト減</a:t>
            </a:r>
            <a:endParaRPr kumimoji="1" lang="en-US" altLang="ja-JP" sz="2800" b="1" dirty="0"/>
          </a:p>
          <a:p>
            <a:pPr marL="342900" indent="-342900">
              <a:buFont typeface="Wingdings" panose="05000000000000000000" pitchFamily="2" charset="2"/>
              <a:buChar char="Ø"/>
            </a:pPr>
            <a:r>
              <a:rPr kumimoji="1" lang="ja-JP" altLang="en-US" sz="2800" b="1" dirty="0"/>
              <a:t>炭化水素の改質、シフト反応触媒としても使用可能</a:t>
            </a:r>
          </a:p>
        </p:txBody>
      </p:sp>
      <p:pic>
        <p:nvPicPr>
          <p:cNvPr id="13" name="図 12">
            <a:extLst>
              <a:ext uri="{FF2B5EF4-FFF2-40B4-BE49-F238E27FC236}">
                <a16:creationId xmlns:a16="http://schemas.microsoft.com/office/drawing/2014/main" id="{3DE97A0C-F881-8741-482C-760A6E76D6FF}"/>
              </a:ext>
            </a:extLst>
          </p:cNvPr>
          <p:cNvPicPr>
            <a:picLocks noChangeAspect="1"/>
          </p:cNvPicPr>
          <p:nvPr/>
        </p:nvPicPr>
        <p:blipFill>
          <a:blip r:embed="rId4"/>
          <a:stretch>
            <a:fillRect/>
          </a:stretch>
        </p:blipFill>
        <p:spPr>
          <a:xfrm>
            <a:off x="2960492" y="6105802"/>
            <a:ext cx="5631678" cy="1492344"/>
          </a:xfrm>
          <a:prstGeom prst="rect">
            <a:avLst/>
          </a:prstGeom>
        </p:spPr>
      </p:pic>
    </p:spTree>
    <p:extLst>
      <p:ext uri="{BB962C8B-B14F-4D97-AF65-F5344CB8AC3E}">
        <p14:creationId xmlns:p14="http://schemas.microsoft.com/office/powerpoint/2010/main" val="368126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27063"/>
            <a:ext cx="8909989" cy="17276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67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4148"/>
            <a:ext cx="7009004" cy="5299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令和７年７月１４日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 name="テキスト ボックス 1">
            <a:extLst>
              <a:ext uri="{FF2B5EF4-FFF2-40B4-BE49-F238E27FC236}">
                <a16:creationId xmlns:a16="http://schemas.microsoft.com/office/drawing/2014/main" id="{BD01EC96-4D49-DA2E-09FD-529A712FBBD2}"/>
              </a:ext>
            </a:extLst>
          </p:cNvPr>
          <p:cNvSpPr txBox="1"/>
          <p:nvPr/>
        </p:nvSpPr>
        <p:spPr>
          <a:xfrm>
            <a:off x="1653700" y="706661"/>
            <a:ext cx="8869396" cy="1569660"/>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  牛ふんのみを原料とした</a:t>
            </a: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800" b="1" dirty="0">
                <a:latin typeface="Meiryo UI" panose="020B0604030504040204" pitchFamily="50" charset="-128"/>
                <a:ea typeface="Meiryo UI" panose="020B0604030504040204" pitchFamily="50" charset="-128"/>
              </a:rPr>
              <a:t>              </a:t>
            </a:r>
            <a:r>
              <a:rPr kumimoji="1" lang="ja-JP" altLang="en-US" sz="4800" b="1" dirty="0">
                <a:latin typeface="Meiryo UI" panose="020B0604030504040204" pitchFamily="50" charset="-128"/>
                <a:ea typeface="Meiryo UI" panose="020B0604030504040204" pitchFamily="50" charset="-128"/>
              </a:rPr>
              <a:t>バイオガス発電所</a:t>
            </a:r>
          </a:p>
        </p:txBody>
      </p:sp>
      <p:sp>
        <p:nvSpPr>
          <p:cNvPr id="12" name="テキスト ボックス 11">
            <a:extLst>
              <a:ext uri="{FF2B5EF4-FFF2-40B4-BE49-F238E27FC236}">
                <a16:creationId xmlns:a16="http://schemas.microsoft.com/office/drawing/2014/main" id="{7E3953F6-5263-A787-36B6-D96974F0A9D9}"/>
              </a:ext>
            </a:extLst>
          </p:cNvPr>
          <p:cNvSpPr txBox="1"/>
          <p:nvPr/>
        </p:nvSpPr>
        <p:spPr>
          <a:xfrm>
            <a:off x="1327072" y="4202985"/>
            <a:ext cx="9229796" cy="1631216"/>
          </a:xfrm>
          <a:prstGeom prst="rect">
            <a:avLst/>
          </a:prstGeom>
          <a:noFill/>
        </p:spPr>
        <p:txBody>
          <a:bodyPr wrap="square" rtlCol="0">
            <a:spAutoFit/>
          </a:bodyPr>
          <a:lstStyle/>
          <a:p>
            <a:r>
              <a:rPr kumimoji="1" lang="ja-JP" altLang="en-US" sz="2000" b="1" dirty="0"/>
              <a:t>三和電気土木工事株式会社は、</a:t>
            </a:r>
            <a:r>
              <a:rPr kumimoji="1" lang="en-US" altLang="ja-JP" sz="2000" b="1" dirty="0">
                <a:solidFill>
                  <a:srgbClr val="333333"/>
                </a:solidFill>
                <a:latin typeface="Montserrat" panose="00000500000000000000" pitchFamily="2" charset="0"/>
              </a:rPr>
              <a:t>1928</a:t>
            </a:r>
            <a:r>
              <a:rPr kumimoji="1" lang="ja-JP" altLang="en-US" sz="2000" b="1" dirty="0">
                <a:solidFill>
                  <a:srgbClr val="333333"/>
                </a:solidFill>
                <a:latin typeface="Montserrat" panose="00000500000000000000" pitchFamily="2" charset="0"/>
              </a:rPr>
              <a:t>年の設立以来、電気工事を核として日本のインフラを支え続けてまいりました。</a:t>
            </a:r>
            <a:r>
              <a:rPr lang="ja-JP" altLang="en-US" sz="2000" b="1" i="0" dirty="0">
                <a:solidFill>
                  <a:srgbClr val="333333"/>
                </a:solidFill>
                <a:effectLst/>
                <a:latin typeface="Montserrat" panose="00000500000000000000" pitchFamily="2" charset="0"/>
              </a:rPr>
              <a:t>そして、</a:t>
            </a:r>
            <a:r>
              <a:rPr lang="en-US" altLang="ja-JP" sz="2000" b="1" i="0" dirty="0">
                <a:solidFill>
                  <a:srgbClr val="333333"/>
                </a:solidFill>
                <a:effectLst/>
                <a:latin typeface="Montserrat" panose="00000500000000000000" pitchFamily="2" charset="0"/>
              </a:rPr>
              <a:t>2017</a:t>
            </a:r>
            <a:r>
              <a:rPr lang="ja-JP" altLang="en-US" sz="2000" b="1" i="0" dirty="0">
                <a:solidFill>
                  <a:srgbClr val="333333"/>
                </a:solidFill>
                <a:effectLst/>
                <a:latin typeface="Montserrat" panose="00000500000000000000" pitchFamily="2" charset="0"/>
              </a:rPr>
              <a:t>年からは、持続可能な社会の実現に貢献するため、再生可能エネルギー施設の建設工事に本格的に参入し、バイオガス発電設備の開発を進めてきました。世代のエネルギーインフラ構築の一翼を担い、地球環境に配慮した社会づくりに貢献していきます。</a:t>
            </a:r>
            <a:endParaRPr kumimoji="1" lang="en-US" altLang="ja-JP" sz="2000" b="1" dirty="0"/>
          </a:p>
        </p:txBody>
      </p:sp>
      <p:sp>
        <p:nvSpPr>
          <p:cNvPr id="13" name="テキスト ボックス 12">
            <a:extLst>
              <a:ext uri="{FF2B5EF4-FFF2-40B4-BE49-F238E27FC236}">
                <a16:creationId xmlns:a16="http://schemas.microsoft.com/office/drawing/2014/main" id="{3E74BE81-32BA-AD67-9992-97068D475C07}"/>
              </a:ext>
            </a:extLst>
          </p:cNvPr>
          <p:cNvSpPr txBox="1"/>
          <p:nvPr/>
        </p:nvSpPr>
        <p:spPr>
          <a:xfrm>
            <a:off x="1542466" y="9550569"/>
            <a:ext cx="5419468" cy="2462213"/>
          </a:xfrm>
          <a:prstGeom prst="rect">
            <a:avLst/>
          </a:prstGeom>
          <a:noFill/>
        </p:spPr>
        <p:txBody>
          <a:bodyPr wrap="square" rtlCol="0">
            <a:spAutoFit/>
          </a:bodyPr>
          <a:lstStyle/>
          <a:p>
            <a:r>
              <a:rPr kumimoji="1" lang="ja-JP" altLang="en-US" sz="2200" b="1" dirty="0"/>
              <a:t>廃棄物系バイオマス（家畜ふん）を利用することで、</a:t>
            </a:r>
            <a:r>
              <a:rPr kumimoji="1" lang="en-US" altLang="ja-JP" sz="2200" b="1" dirty="0"/>
              <a:t>CO2</a:t>
            </a:r>
            <a:r>
              <a:rPr kumimoji="1" lang="ja-JP" altLang="en-US" sz="2200" b="1" dirty="0"/>
              <a:t>排出量を年間</a:t>
            </a:r>
            <a:r>
              <a:rPr kumimoji="1" lang="en-US" altLang="ja-JP" sz="2200" b="1" dirty="0"/>
              <a:t>6,000</a:t>
            </a:r>
            <a:r>
              <a:rPr kumimoji="1" lang="ja-JP" altLang="en-US" sz="2200" b="1" dirty="0"/>
              <a:t>ｔ削減。家畜ふんによる臭気をふんの受け入れから密封された状態で処理するため牧場近くの臭気問題に対し地域貢献。これからも地球環境にやさしいクリーンエネルギーの推進を行ってまいります。</a:t>
            </a:r>
          </a:p>
        </p:txBody>
      </p:sp>
      <p:sp>
        <p:nvSpPr>
          <p:cNvPr id="14" name="テキスト ボックス 13">
            <a:extLst>
              <a:ext uri="{FF2B5EF4-FFF2-40B4-BE49-F238E27FC236}">
                <a16:creationId xmlns:a16="http://schemas.microsoft.com/office/drawing/2014/main" id="{F44918D2-A620-1094-FBC8-E66B8AA676E9}"/>
              </a:ext>
            </a:extLst>
          </p:cNvPr>
          <p:cNvSpPr txBox="1"/>
          <p:nvPr/>
        </p:nvSpPr>
        <p:spPr>
          <a:xfrm>
            <a:off x="1653700" y="2604313"/>
            <a:ext cx="8887462" cy="646331"/>
          </a:xfrm>
          <a:prstGeom prst="rect">
            <a:avLst/>
          </a:prstGeom>
          <a:noFill/>
        </p:spPr>
        <p:txBody>
          <a:bodyPr wrap="square" rtlCol="0">
            <a:spAutoFit/>
          </a:bodyPr>
          <a:lstStyle/>
          <a:p>
            <a:pPr algn="ctr"/>
            <a:r>
              <a:rPr kumimoji="1" lang="ja-JP" altLang="en-US" sz="3600" b="1" dirty="0"/>
              <a:t>三和電気土木工事株式会社</a:t>
            </a:r>
            <a:endParaRPr kumimoji="1" lang="en-US" altLang="ja-JP" sz="3600" b="1" dirty="0"/>
          </a:p>
        </p:txBody>
      </p:sp>
      <p:sp>
        <p:nvSpPr>
          <p:cNvPr id="15" name="テキスト ボックス 14">
            <a:extLst>
              <a:ext uri="{FF2B5EF4-FFF2-40B4-BE49-F238E27FC236}">
                <a16:creationId xmlns:a16="http://schemas.microsoft.com/office/drawing/2014/main" id="{4EAC094F-E7DD-7B5A-89C5-953FD91D4223}"/>
              </a:ext>
            </a:extLst>
          </p:cNvPr>
          <p:cNvSpPr txBox="1"/>
          <p:nvPr/>
        </p:nvSpPr>
        <p:spPr>
          <a:xfrm>
            <a:off x="3526432" y="3492842"/>
            <a:ext cx="6997741" cy="461665"/>
          </a:xfrm>
          <a:prstGeom prst="rect">
            <a:avLst/>
          </a:prstGeom>
          <a:noFill/>
        </p:spPr>
        <p:txBody>
          <a:bodyPr wrap="square" rtlCol="0">
            <a:spAutoFit/>
          </a:bodyPr>
          <a:lstStyle/>
          <a:p>
            <a:pPr algn="ctr"/>
            <a:r>
              <a:rPr kumimoji="1" lang="ja-JP" altLang="en-US" sz="2400" b="1" dirty="0"/>
              <a:t>大阪市北区</a:t>
            </a:r>
            <a:endParaRPr kumimoji="1" lang="en-US" altLang="ja-JP" sz="2400" b="1" dirty="0"/>
          </a:p>
        </p:txBody>
      </p:sp>
      <p:sp>
        <p:nvSpPr>
          <p:cNvPr id="16" name="テキスト ボックス 15">
            <a:extLst>
              <a:ext uri="{FF2B5EF4-FFF2-40B4-BE49-F238E27FC236}">
                <a16:creationId xmlns:a16="http://schemas.microsoft.com/office/drawing/2014/main" id="{6E84226F-497B-5EDF-611A-6D1DC97E24FC}"/>
              </a:ext>
            </a:extLst>
          </p:cNvPr>
          <p:cNvSpPr txBox="1"/>
          <p:nvPr/>
        </p:nvSpPr>
        <p:spPr>
          <a:xfrm>
            <a:off x="241298" y="13118128"/>
            <a:ext cx="5671822" cy="1446550"/>
          </a:xfrm>
          <a:prstGeom prst="rect">
            <a:avLst/>
          </a:prstGeom>
          <a:noFill/>
        </p:spPr>
        <p:txBody>
          <a:bodyPr wrap="square" rtlCol="0">
            <a:spAutoFit/>
          </a:bodyPr>
          <a:lstStyle/>
          <a:p>
            <a:r>
              <a:rPr kumimoji="1" lang="ja-JP" altLang="en-US" sz="2200" b="1" dirty="0"/>
              <a:t>・臭気問題を抱える牧場や自治体における</a:t>
            </a:r>
            <a:endParaRPr kumimoji="1" lang="en-US" altLang="ja-JP" sz="2200" b="1" dirty="0"/>
          </a:p>
          <a:p>
            <a:r>
              <a:rPr kumimoji="1" lang="ja-JP" altLang="en-US" sz="2200" b="1" dirty="0"/>
              <a:t>　牧場のふん尿対応。</a:t>
            </a:r>
            <a:endParaRPr kumimoji="1" lang="en-US" altLang="ja-JP" sz="2200" b="1" dirty="0"/>
          </a:p>
          <a:p>
            <a:r>
              <a:rPr kumimoji="1" lang="ja-JP" altLang="en-US" sz="2200" b="1" dirty="0"/>
              <a:t>・バイオガスを利用するメーカー・工場の</a:t>
            </a:r>
            <a:endParaRPr kumimoji="1" lang="en-US" altLang="ja-JP" sz="2200" b="1" dirty="0"/>
          </a:p>
          <a:p>
            <a:r>
              <a:rPr kumimoji="1" lang="ja-JP" altLang="en-US" sz="2200" b="1" dirty="0"/>
              <a:t>　燃料プラント利用。</a:t>
            </a:r>
            <a:endParaRPr kumimoji="1" lang="en-US" altLang="ja-JP" sz="2200" b="1" dirty="0"/>
          </a:p>
        </p:txBody>
      </p:sp>
      <p:sp>
        <p:nvSpPr>
          <p:cNvPr id="17" name="テキスト ボックス 16">
            <a:extLst>
              <a:ext uri="{FF2B5EF4-FFF2-40B4-BE49-F238E27FC236}">
                <a16:creationId xmlns:a16="http://schemas.microsoft.com/office/drawing/2014/main" id="{F01A0197-7A2B-BB75-E9E2-8B51A9D94F33}"/>
              </a:ext>
            </a:extLst>
          </p:cNvPr>
          <p:cNvSpPr txBox="1"/>
          <p:nvPr/>
        </p:nvSpPr>
        <p:spPr>
          <a:xfrm>
            <a:off x="7009688" y="6215983"/>
            <a:ext cx="3319306" cy="369332"/>
          </a:xfrm>
          <a:prstGeom prst="rect">
            <a:avLst/>
          </a:prstGeom>
          <a:noFill/>
        </p:spPr>
        <p:txBody>
          <a:bodyPr wrap="square" rtlCol="0">
            <a:spAutoFit/>
          </a:bodyPr>
          <a:lstStyle/>
          <a:p>
            <a:pPr algn="ctr"/>
            <a:r>
              <a:rPr kumimoji="1" lang="ja-JP" altLang="en-US" dirty="0"/>
              <a:t>資源循環フロー</a:t>
            </a:r>
            <a:endParaRPr kumimoji="1" lang="en-US" altLang="ja-JP" dirty="0"/>
          </a:p>
        </p:txBody>
      </p:sp>
      <p:sp>
        <p:nvSpPr>
          <p:cNvPr id="18" name="テキスト ボックス 17">
            <a:extLst>
              <a:ext uri="{FF2B5EF4-FFF2-40B4-BE49-F238E27FC236}">
                <a16:creationId xmlns:a16="http://schemas.microsoft.com/office/drawing/2014/main" id="{C8FD84B3-290B-2782-F334-FE4F3E9A2C6F}"/>
              </a:ext>
            </a:extLst>
          </p:cNvPr>
          <p:cNvSpPr txBox="1"/>
          <p:nvPr/>
        </p:nvSpPr>
        <p:spPr>
          <a:xfrm>
            <a:off x="7026340" y="10291945"/>
            <a:ext cx="330265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 カーボンニュートラルへの</a:t>
            </a:r>
            <a:endParaRPr kumimoji="1" lang="en-US" altLang="ja-JP" dirty="0">
              <a:solidFill>
                <a:schemeClr val="tx1"/>
              </a:solidFill>
            </a:endParaRPr>
          </a:p>
          <a:p>
            <a:r>
              <a:rPr kumimoji="1" lang="ja-JP" altLang="en-US" dirty="0">
                <a:solidFill>
                  <a:schemeClr val="tx1"/>
                </a:solidFill>
              </a:rPr>
              <a:t>  貢献効果</a:t>
            </a:r>
            <a:endParaRPr kumimoji="1" lang="en-US" altLang="ja-JP" dirty="0">
              <a:solidFill>
                <a:schemeClr val="tx1"/>
              </a:solidFill>
            </a:endParaRPr>
          </a:p>
          <a:p>
            <a:pPr algn="ctr"/>
            <a:r>
              <a:rPr kumimoji="1" lang="en-US" altLang="ja-JP" dirty="0">
                <a:solidFill>
                  <a:schemeClr val="tx1"/>
                </a:solidFill>
              </a:rPr>
              <a:t> CO2</a:t>
            </a:r>
            <a:r>
              <a:rPr kumimoji="1" lang="ja-JP" altLang="en-US" dirty="0">
                <a:solidFill>
                  <a:schemeClr val="tx1"/>
                </a:solidFill>
              </a:rPr>
              <a:t>削減量　</a:t>
            </a:r>
            <a:r>
              <a:rPr kumimoji="1" lang="en-US" altLang="ja-JP" dirty="0">
                <a:solidFill>
                  <a:schemeClr val="tx1"/>
                </a:solidFill>
              </a:rPr>
              <a:t>6,000t/</a:t>
            </a:r>
            <a:r>
              <a:rPr kumimoji="1" lang="ja-JP" altLang="en-US" dirty="0">
                <a:solidFill>
                  <a:schemeClr val="tx1"/>
                </a:solidFill>
              </a:rPr>
              <a:t>年間</a:t>
            </a:r>
            <a:endParaRPr kumimoji="1" lang="en-US" altLang="ja-JP" dirty="0">
              <a:solidFill>
                <a:schemeClr val="tx1"/>
              </a:solidFill>
            </a:endParaRPr>
          </a:p>
          <a:p>
            <a:endParaRPr kumimoji="1" lang="en-US" altLang="ja-JP" dirty="0">
              <a:solidFill>
                <a:schemeClr val="tx1"/>
              </a:solidFill>
            </a:endParaRPr>
          </a:p>
        </p:txBody>
      </p:sp>
      <p:pic>
        <p:nvPicPr>
          <p:cNvPr id="19" name="図 18" descr="草, 屋外, 建物, 小さい が含まれている画像&#10;&#10;AI 生成コンテンツは誤りを含む可能性があります。">
            <a:extLst>
              <a:ext uri="{FF2B5EF4-FFF2-40B4-BE49-F238E27FC236}">
                <a16:creationId xmlns:a16="http://schemas.microsoft.com/office/drawing/2014/main" id="{18AFE981-77F7-B3D6-6268-F7B06B53D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42466" y="6299722"/>
            <a:ext cx="5257362" cy="3155537"/>
          </a:xfrm>
          <a:prstGeom prst="rect">
            <a:avLst/>
          </a:prstGeom>
        </p:spPr>
      </p:pic>
      <p:pic>
        <p:nvPicPr>
          <p:cNvPr id="21" name="図 20">
            <a:extLst>
              <a:ext uri="{FF2B5EF4-FFF2-40B4-BE49-F238E27FC236}">
                <a16:creationId xmlns:a16="http://schemas.microsoft.com/office/drawing/2014/main" id="{1F4B9CBB-F138-1872-1905-CFD29820DA81}"/>
              </a:ext>
            </a:extLst>
          </p:cNvPr>
          <p:cNvPicPr>
            <a:picLocks noChangeAspect="1"/>
          </p:cNvPicPr>
          <p:nvPr/>
        </p:nvPicPr>
        <p:blipFill>
          <a:blip r:embed="rId4"/>
          <a:stretch>
            <a:fillRect/>
          </a:stretch>
        </p:blipFill>
        <p:spPr>
          <a:xfrm>
            <a:off x="7009688" y="6596495"/>
            <a:ext cx="3319306" cy="3341889"/>
          </a:xfrm>
          <a:prstGeom prst="rect">
            <a:avLst/>
          </a:prstGeom>
        </p:spPr>
      </p:pic>
    </p:spTree>
    <p:extLst>
      <p:ext uri="{BB962C8B-B14F-4D97-AF65-F5344CB8AC3E}">
        <p14:creationId xmlns:p14="http://schemas.microsoft.com/office/powerpoint/2010/main" val="12756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89558" y="676906"/>
            <a:ext cx="886604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世界初のブラックマスを原材料に活用した再生型リチウムイオン電池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t>1938</a:t>
            </a:r>
            <a:r>
              <a:rPr kumimoji="1" lang="ja-JP" altLang="en-US" sz="2400" b="1" dirty="0"/>
              <a:t>年の創業以来、色材事業を軸に様々な機能性材料を製造してきました。近年はこの技術を活かし、</a:t>
            </a:r>
            <a:endParaRPr kumimoji="1" lang="en-US" altLang="ja-JP" sz="2400" b="1" dirty="0">
              <a:solidFill>
                <a:srgbClr val="333333"/>
              </a:solidFill>
              <a:latin typeface="Montserrat" panose="00000500000000000000" pitchFamily="2" charset="0"/>
            </a:endParaRPr>
          </a:p>
          <a:p>
            <a:r>
              <a:rPr kumimoji="1" lang="ja-JP" altLang="en-US" sz="2400" b="1" dirty="0"/>
              <a:t>種々の二次電池を開発し、特に世界初のブラックマスを原料として再生型リチウムイオン電池を開発しました。</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リチウムイオン電池の廃棄物であるブラックマスを新たに原材料にすることで、</a:t>
            </a:r>
            <a:r>
              <a:rPr kumimoji="1" lang="en-US" altLang="ja-JP" sz="2800" b="1" dirty="0"/>
              <a:t>CO2</a:t>
            </a:r>
            <a:r>
              <a:rPr kumimoji="1" lang="ja-JP" altLang="en-US" sz="2800" b="1" dirty="0"/>
              <a:t>排出量を最大</a:t>
            </a:r>
            <a:r>
              <a:rPr kumimoji="1" lang="en-US" altLang="ja-JP" sz="2800" b="1" dirty="0"/>
              <a:t>60</a:t>
            </a:r>
            <a:r>
              <a:rPr kumimoji="1" lang="ja-JP" altLang="en-US" sz="2800" b="1" dirty="0"/>
              <a:t>％削減した再生型リチウムイオン電池を開発。世界中のリチウムイオン電池が安くなる可能性があります。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令和７年４月２３日時点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電池、自動車、</a:t>
            </a:r>
            <a:r>
              <a:rPr kumimoji="1" lang="en-US" altLang="ja-JP" sz="2800" b="1" dirty="0"/>
              <a:t>EV</a:t>
            </a:r>
            <a:r>
              <a:rPr kumimoji="1" lang="ja-JP" altLang="en-US" sz="2800" b="1" dirty="0" err="1"/>
              <a:t>、</a:t>
            </a:r>
            <a:r>
              <a:rPr kumimoji="1" lang="ja-JP" altLang="en-US" sz="2800" b="1" dirty="0"/>
              <a:t>スマホ、パソコンなどのあらゆる電化製品に使用されているリチウムイオン電池の値段が下がるので、世界市場は巨大です。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7346426" y="6133352"/>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409349" y="9849357"/>
            <a:ext cx="408128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現在、ブラックマスを硫酸などの化学処理をしてコバルト、ニッケル、リチウムなどの金属を抽出、分離していますが、危険であり、工程が複雑です。弊社の方法は、圧倒的にシンプルで安全であり、工程が少なく、</a:t>
            </a:r>
            <a:r>
              <a:rPr kumimoji="1" lang="en-US" altLang="ja-JP" dirty="0">
                <a:solidFill>
                  <a:schemeClr val="tx1"/>
                </a:solidFill>
              </a:rPr>
              <a:t>CO2</a:t>
            </a:r>
            <a:r>
              <a:rPr kumimoji="1" lang="ja-JP" altLang="en-US" dirty="0">
                <a:solidFill>
                  <a:schemeClr val="tx1"/>
                </a:solidFill>
              </a:rPr>
              <a:t>排出量も少なく、リチウムイオン電池のコストも下がります。</a:t>
            </a:r>
            <a:endParaRPr kumimoji="1" lang="en-US" altLang="ja-JP" dirty="0">
              <a:solidFill>
                <a:schemeClr val="tx1"/>
              </a:solidFill>
            </a:endParaRPr>
          </a:p>
        </p:txBody>
      </p:sp>
      <p:pic>
        <p:nvPicPr>
          <p:cNvPr id="2" name="図 1"/>
          <p:cNvPicPr>
            <a:picLocks noChangeAspect="1"/>
          </p:cNvPicPr>
          <p:nvPr/>
        </p:nvPicPr>
        <p:blipFill>
          <a:blip r:embed="rId3"/>
          <a:stretch>
            <a:fillRect/>
          </a:stretch>
        </p:blipFill>
        <p:spPr>
          <a:xfrm>
            <a:off x="1384155" y="6108412"/>
            <a:ext cx="3376068" cy="2535592"/>
          </a:xfrm>
          <a:prstGeom prst="rect">
            <a:avLst/>
          </a:prstGeom>
        </p:spPr>
      </p:pic>
      <p:pic>
        <p:nvPicPr>
          <p:cNvPr id="12" name="図 11"/>
          <p:cNvPicPr>
            <a:picLocks noChangeAspect="1"/>
          </p:cNvPicPr>
          <p:nvPr/>
        </p:nvPicPr>
        <p:blipFill>
          <a:blip r:embed="rId4"/>
          <a:stretch>
            <a:fillRect/>
          </a:stretch>
        </p:blipFill>
        <p:spPr>
          <a:xfrm>
            <a:off x="4947895" y="6109124"/>
            <a:ext cx="1840827" cy="1420741"/>
          </a:xfrm>
          <a:prstGeom prst="rect">
            <a:avLst/>
          </a:prstGeom>
        </p:spPr>
      </p:pic>
      <p:pic>
        <p:nvPicPr>
          <p:cNvPr id="37" name="図 3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95355" y="6104325"/>
            <a:ext cx="1900720" cy="1425540"/>
          </a:xfrm>
          <a:prstGeom prst="rect">
            <a:avLst/>
          </a:prstGeom>
        </p:spPr>
      </p:pic>
      <p:sp>
        <p:nvSpPr>
          <p:cNvPr id="13" name="テキスト ボックス 12"/>
          <p:cNvSpPr txBox="1"/>
          <p:nvPr/>
        </p:nvSpPr>
        <p:spPr>
          <a:xfrm>
            <a:off x="6834587" y="6194874"/>
            <a:ext cx="1569660" cy="369332"/>
          </a:xfrm>
          <a:prstGeom prst="rect">
            <a:avLst/>
          </a:prstGeom>
          <a:noFill/>
        </p:spPr>
        <p:txBody>
          <a:bodyPr wrap="none" rtlCol="0">
            <a:spAutoFit/>
          </a:bodyPr>
          <a:lstStyle/>
          <a:p>
            <a:r>
              <a:rPr kumimoji="1" lang="ja-JP" altLang="en-US" b="1" dirty="0"/>
              <a:t>直接合成再生</a:t>
            </a:r>
          </a:p>
        </p:txBody>
      </p:sp>
      <p:sp>
        <p:nvSpPr>
          <p:cNvPr id="38" name="テキスト ボックス 37"/>
          <p:cNvSpPr txBox="1"/>
          <p:nvPr/>
        </p:nvSpPr>
        <p:spPr>
          <a:xfrm>
            <a:off x="5083478" y="7515326"/>
            <a:ext cx="1569660" cy="369332"/>
          </a:xfrm>
          <a:prstGeom prst="rect">
            <a:avLst/>
          </a:prstGeom>
          <a:noFill/>
        </p:spPr>
        <p:txBody>
          <a:bodyPr wrap="none" rtlCol="0">
            <a:spAutoFit/>
          </a:bodyPr>
          <a:lstStyle/>
          <a:p>
            <a:r>
              <a:rPr kumimoji="1" lang="ja-JP" altLang="en-US" b="1" dirty="0"/>
              <a:t>ブラックマス</a:t>
            </a:r>
          </a:p>
        </p:txBody>
      </p:sp>
      <p:sp>
        <p:nvSpPr>
          <p:cNvPr id="41" name="テキスト ボックス 40"/>
          <p:cNvSpPr txBox="1"/>
          <p:nvPr/>
        </p:nvSpPr>
        <p:spPr>
          <a:xfrm>
            <a:off x="9036271" y="7509094"/>
            <a:ext cx="646331" cy="369332"/>
          </a:xfrm>
          <a:prstGeom prst="rect">
            <a:avLst/>
          </a:prstGeom>
          <a:noFill/>
        </p:spPr>
        <p:txBody>
          <a:bodyPr wrap="none" rtlCol="0">
            <a:spAutoFit/>
          </a:bodyPr>
          <a:lstStyle/>
          <a:p>
            <a:r>
              <a:rPr kumimoji="1" lang="ja-JP" altLang="en-US" b="1" dirty="0"/>
              <a:t>正極</a:t>
            </a:r>
          </a:p>
        </p:txBody>
      </p:sp>
      <p:sp>
        <p:nvSpPr>
          <p:cNvPr id="44" name="矢印: 下 6">
            <a:extLst>
              <a:ext uri="{FF2B5EF4-FFF2-40B4-BE49-F238E27FC236}">
                <a16:creationId xmlns:a16="http://schemas.microsoft.com/office/drawing/2014/main" id="{66D3082B-E7BD-4183-979C-66FF88D474DE}"/>
              </a:ext>
            </a:extLst>
          </p:cNvPr>
          <p:cNvSpPr/>
          <p:nvPr/>
        </p:nvSpPr>
        <p:spPr>
          <a:xfrm rot="16200000">
            <a:off x="7325800" y="7819794"/>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p:cNvPicPr>
            <a:picLocks noChangeAspect="1"/>
          </p:cNvPicPr>
          <p:nvPr/>
        </p:nvPicPr>
        <p:blipFill>
          <a:blip r:embed="rId3"/>
          <a:stretch>
            <a:fillRect/>
          </a:stretch>
        </p:blipFill>
        <p:spPr>
          <a:xfrm>
            <a:off x="8495355" y="7840910"/>
            <a:ext cx="1960653" cy="1472546"/>
          </a:xfrm>
          <a:prstGeom prst="rect">
            <a:avLst/>
          </a:prstGeom>
        </p:spPr>
      </p:pic>
      <p:sp>
        <p:nvSpPr>
          <p:cNvPr id="60" name="テキスト ボックス 59"/>
          <p:cNvSpPr txBox="1"/>
          <p:nvPr/>
        </p:nvSpPr>
        <p:spPr>
          <a:xfrm>
            <a:off x="7709735" y="9286464"/>
            <a:ext cx="2954655" cy="369332"/>
          </a:xfrm>
          <a:prstGeom prst="rect">
            <a:avLst/>
          </a:prstGeom>
          <a:noFill/>
        </p:spPr>
        <p:txBody>
          <a:bodyPr wrap="none" rtlCol="0">
            <a:spAutoFit/>
          </a:bodyPr>
          <a:lstStyle/>
          <a:p>
            <a:r>
              <a:rPr kumimoji="1" lang="ja-JP" altLang="en-US" b="1" dirty="0"/>
              <a:t>再生型リチウムイオン電池</a:t>
            </a:r>
          </a:p>
        </p:txBody>
      </p:sp>
    </p:spTree>
    <p:extLst>
      <p:ext uri="{BB962C8B-B14F-4D97-AF65-F5344CB8AC3E}">
        <p14:creationId xmlns:p14="http://schemas.microsoft.com/office/powerpoint/2010/main" val="299340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23">
            <a:extLst>
              <a:ext uri="{FF2B5EF4-FFF2-40B4-BE49-F238E27FC236}">
                <a16:creationId xmlns:a16="http://schemas.microsoft.com/office/drawing/2014/main" id="{D200740A-DDAA-A409-8248-6C3850F0D136}"/>
              </a:ext>
            </a:extLst>
          </p:cNvPr>
          <p:cNvPicPr>
            <a:picLocks noChangeAspect="1"/>
          </p:cNvPicPr>
          <p:nvPr/>
        </p:nvPicPr>
        <p:blipFill>
          <a:blip r:embed="rId2"/>
          <a:srcRect t="11663"/>
          <a:stretch/>
        </p:blipFill>
        <p:spPr>
          <a:xfrm>
            <a:off x="1344906" y="6037076"/>
            <a:ext cx="3620605" cy="2547831"/>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a:t>おおさかカーボンニュートラルビジネスネットワーク会員企業</a:t>
            </a:r>
            <a:endParaRPr kumimoji="1" lang="ja-JP" altLang="en-US" sz="2400" dirty="0"/>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薄膜太陽電池のパターニング工程の生産効率を向上し</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削減</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三星ダイヤモンド工業は、各種脆性材料に対するスクライビング、ブレイキング、穴あけ、パターニングなどの加工方法を自社製刃先やレーザーによる最適なプロセス条件と、それを高い生産性で実現できる装置を提供している加工装置メーカーで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92569" y="8616701"/>
            <a:ext cx="4017631" cy="3539430"/>
          </a:xfrm>
          <a:prstGeom prst="rect">
            <a:avLst/>
          </a:prstGeom>
          <a:noFill/>
        </p:spPr>
        <p:txBody>
          <a:bodyPr wrap="square" rtlCol="0">
            <a:spAutoFit/>
          </a:bodyPr>
          <a:lstStyle/>
          <a:p>
            <a:r>
              <a:rPr kumimoji="1" lang="ja-JP" altLang="en-US" sz="2800" b="1" dirty="0"/>
              <a:t>薄膜太陽電池の集積化構造形成のためのパターニング加工をノンストップ型</a:t>
            </a:r>
            <a:r>
              <a:rPr kumimoji="1" lang="en-US" altLang="ja-JP" sz="2800" b="1" dirty="0"/>
              <a:t>R2R</a:t>
            </a:r>
            <a:r>
              <a:rPr kumimoji="1" lang="ja-JP" altLang="en-US" sz="2800" b="1" dirty="0"/>
              <a:t>生産方式にて高い生産性と高精度を実現し従来型装置に比べ</a:t>
            </a:r>
            <a:r>
              <a:rPr kumimoji="1" lang="en-US" altLang="ja-JP" sz="2800" b="1" dirty="0"/>
              <a:t>25%</a:t>
            </a:r>
            <a:r>
              <a:rPr kumimoji="1" lang="ja-JP" altLang="en-US" sz="2800" b="1" dirty="0"/>
              <a:t>の</a:t>
            </a:r>
            <a:r>
              <a:rPr kumimoji="1" lang="en-US" altLang="ja-JP" sz="2800" b="1" dirty="0"/>
              <a:t>CO2</a:t>
            </a:r>
            <a:r>
              <a:rPr kumimoji="1" lang="ja-JP" altLang="en-US" sz="2800" b="1" dirty="0"/>
              <a:t>削減が可能です。</a:t>
            </a:r>
            <a:endParaRPr kumimoji="1" lang="en-US" altLang="ja-JP"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3" y="2621860"/>
            <a:ext cx="8887462" cy="646331"/>
          </a:xfrm>
          <a:prstGeom prst="rect">
            <a:avLst/>
          </a:prstGeom>
          <a:noFill/>
        </p:spPr>
        <p:txBody>
          <a:bodyPr wrap="square" rtlCol="0">
            <a:spAutoFit/>
          </a:bodyPr>
          <a:lstStyle/>
          <a:p>
            <a:pPr algn="ctr"/>
            <a:r>
              <a:rPr kumimoji="1" lang="ja-JP" altLang="en-US" sz="3600" b="1" dirty="0"/>
              <a:t>三星ダイヤモンド工業株式会社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摂津市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361950" indent="-361950"/>
            <a:r>
              <a:rPr kumimoji="1" lang="ja-JP" altLang="en-US" sz="2800" b="1" dirty="0"/>
              <a:t>・ペロブスカイト太陽電池の量産化を早期に実現できます</a:t>
            </a:r>
            <a:endParaRPr kumimoji="1" lang="en-US" altLang="ja-JP" sz="2800" b="1" dirty="0"/>
          </a:p>
          <a:p>
            <a:pPr marL="361950" indent="-361950"/>
            <a:r>
              <a:rPr kumimoji="1" lang="ja-JP" altLang="en-US" sz="2800" b="1" dirty="0"/>
              <a:t>・太陽電池以外にも</a:t>
            </a:r>
            <a:r>
              <a:rPr kumimoji="1" lang="en-US" altLang="ja-JP" sz="2800" b="1" dirty="0"/>
              <a:t>R2R</a:t>
            </a:r>
            <a:r>
              <a:rPr kumimoji="1" lang="ja-JP" altLang="en-US" sz="2800" b="1" dirty="0"/>
              <a:t>生産方式で高精度な加工を求めるレーザー加工にも活用可能です。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grpSp>
        <p:nvGrpSpPr>
          <p:cNvPr id="249" name="グループ化 248">
            <a:extLst>
              <a:ext uri="{FF2B5EF4-FFF2-40B4-BE49-F238E27FC236}">
                <a16:creationId xmlns:a16="http://schemas.microsoft.com/office/drawing/2014/main" id="{298D4219-F20C-DCDC-6FBA-45B2F19745D3}"/>
              </a:ext>
            </a:extLst>
          </p:cNvPr>
          <p:cNvGrpSpPr/>
          <p:nvPr/>
        </p:nvGrpSpPr>
        <p:grpSpPr>
          <a:xfrm>
            <a:off x="4664259" y="6142022"/>
            <a:ext cx="5719692" cy="2233310"/>
            <a:chOff x="4664259" y="6191435"/>
            <a:chExt cx="5719692" cy="2233310"/>
          </a:xfrm>
        </p:grpSpPr>
        <p:grpSp>
          <p:nvGrpSpPr>
            <p:cNvPr id="157" name="グループ化 156">
              <a:extLst>
                <a:ext uri="{FF2B5EF4-FFF2-40B4-BE49-F238E27FC236}">
                  <a16:creationId xmlns:a16="http://schemas.microsoft.com/office/drawing/2014/main" id="{71B1C61E-5B42-415C-E028-596025C52D1C}"/>
                </a:ext>
              </a:extLst>
            </p:cNvPr>
            <p:cNvGrpSpPr/>
            <p:nvPr/>
          </p:nvGrpSpPr>
          <p:grpSpPr>
            <a:xfrm>
              <a:off x="5228380" y="6515879"/>
              <a:ext cx="5155571" cy="1702613"/>
              <a:chOff x="3971059" y="4754304"/>
              <a:chExt cx="6422762" cy="1755073"/>
            </a:xfrm>
          </p:grpSpPr>
          <p:sp>
            <p:nvSpPr>
              <p:cNvPr id="158" name="正方形/長方形 157">
                <a:extLst>
                  <a:ext uri="{FF2B5EF4-FFF2-40B4-BE49-F238E27FC236}">
                    <a16:creationId xmlns:a16="http://schemas.microsoft.com/office/drawing/2014/main" id="{EFB03F6E-041D-D92F-938D-ECFE8EB2103E}"/>
                  </a:ext>
                </a:extLst>
              </p:cNvPr>
              <p:cNvSpPr/>
              <p:nvPr/>
            </p:nvSpPr>
            <p:spPr>
              <a:xfrm>
                <a:off x="3971059" y="6050531"/>
                <a:ext cx="6422754" cy="20866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bg1"/>
                    </a:solidFill>
                  </a:rPr>
                  <a:t>基材</a:t>
                </a:r>
              </a:p>
            </p:txBody>
          </p:sp>
          <p:sp>
            <p:nvSpPr>
              <p:cNvPr id="159" name="正方形/長方形 158">
                <a:extLst>
                  <a:ext uri="{FF2B5EF4-FFF2-40B4-BE49-F238E27FC236}">
                    <a16:creationId xmlns:a16="http://schemas.microsoft.com/office/drawing/2014/main" id="{E0CFE5D3-E09A-C0F9-7F02-BD1ED6A517DF}"/>
                  </a:ext>
                </a:extLst>
              </p:cNvPr>
              <p:cNvSpPr/>
              <p:nvPr/>
            </p:nvSpPr>
            <p:spPr>
              <a:xfrm>
                <a:off x="3971059" y="5791653"/>
                <a:ext cx="6422753" cy="26937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透明電極</a:t>
                </a:r>
              </a:p>
            </p:txBody>
          </p:sp>
          <p:sp>
            <p:nvSpPr>
              <p:cNvPr id="160" name="正方形/長方形 159">
                <a:extLst>
                  <a:ext uri="{FF2B5EF4-FFF2-40B4-BE49-F238E27FC236}">
                    <a16:creationId xmlns:a16="http://schemas.microsoft.com/office/drawing/2014/main" id="{B25DE9D6-3682-B867-1C7A-94FA695483C9}"/>
                  </a:ext>
                </a:extLst>
              </p:cNvPr>
              <p:cNvSpPr/>
              <p:nvPr/>
            </p:nvSpPr>
            <p:spPr>
              <a:xfrm>
                <a:off x="3971060" y="5536801"/>
                <a:ext cx="6422752" cy="25947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rPr>
                  <a:t>正孔輸送層</a:t>
                </a:r>
                <a:endParaRPr kumimoji="1" lang="ja-JP" altLang="en-US" sz="800" dirty="0">
                  <a:solidFill>
                    <a:schemeClr val="tx1"/>
                  </a:solidFill>
                </a:endParaRPr>
              </a:p>
            </p:txBody>
          </p:sp>
          <p:sp>
            <p:nvSpPr>
              <p:cNvPr id="161" name="正方形/長方形 160">
                <a:extLst>
                  <a:ext uri="{FF2B5EF4-FFF2-40B4-BE49-F238E27FC236}">
                    <a16:creationId xmlns:a16="http://schemas.microsoft.com/office/drawing/2014/main" id="{49AF6FC8-A8B0-ABD1-7F53-0FE8E36EC882}"/>
                  </a:ext>
                </a:extLst>
              </p:cNvPr>
              <p:cNvSpPr/>
              <p:nvPr/>
            </p:nvSpPr>
            <p:spPr>
              <a:xfrm>
                <a:off x="3971060" y="5276140"/>
                <a:ext cx="6422748" cy="265799"/>
              </a:xfrm>
              <a:prstGeom prst="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ペロブスカイト層</a:t>
                </a:r>
              </a:p>
            </p:txBody>
          </p:sp>
          <p:sp>
            <p:nvSpPr>
              <p:cNvPr id="162" name="正方形/長方形 161">
                <a:extLst>
                  <a:ext uri="{FF2B5EF4-FFF2-40B4-BE49-F238E27FC236}">
                    <a16:creationId xmlns:a16="http://schemas.microsoft.com/office/drawing/2014/main" id="{5B37AD4D-2B73-E88E-B95C-7A4D004A7475}"/>
                  </a:ext>
                </a:extLst>
              </p:cNvPr>
              <p:cNvSpPr/>
              <p:nvPr/>
            </p:nvSpPr>
            <p:spPr>
              <a:xfrm>
                <a:off x="3971060" y="5047313"/>
                <a:ext cx="6422747" cy="24172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rPr>
                  <a:t>電子輸送層</a:t>
                </a:r>
                <a:endParaRPr kumimoji="1" lang="ja-JP" altLang="en-US" sz="800" dirty="0">
                  <a:solidFill>
                    <a:schemeClr val="tx1"/>
                  </a:solidFill>
                </a:endParaRPr>
              </a:p>
            </p:txBody>
          </p:sp>
          <p:sp>
            <p:nvSpPr>
              <p:cNvPr id="163" name="正方形/長方形 162">
                <a:extLst>
                  <a:ext uri="{FF2B5EF4-FFF2-40B4-BE49-F238E27FC236}">
                    <a16:creationId xmlns:a16="http://schemas.microsoft.com/office/drawing/2014/main" id="{62791AE4-FBE2-A8CC-0C7A-3700AC7EF5CC}"/>
                  </a:ext>
                </a:extLst>
              </p:cNvPr>
              <p:cNvSpPr/>
              <p:nvPr/>
            </p:nvSpPr>
            <p:spPr>
              <a:xfrm>
                <a:off x="3971075" y="4809652"/>
                <a:ext cx="6422746" cy="24172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裏面電極</a:t>
                </a:r>
              </a:p>
            </p:txBody>
          </p:sp>
          <p:grpSp>
            <p:nvGrpSpPr>
              <p:cNvPr id="164" name="グループ化 163">
                <a:extLst>
                  <a:ext uri="{FF2B5EF4-FFF2-40B4-BE49-F238E27FC236}">
                    <a16:creationId xmlns:a16="http://schemas.microsoft.com/office/drawing/2014/main" id="{CB21738D-20B2-9EC2-C388-2ED24149165C}"/>
                  </a:ext>
                </a:extLst>
              </p:cNvPr>
              <p:cNvGrpSpPr/>
              <p:nvPr/>
            </p:nvGrpSpPr>
            <p:grpSpPr>
              <a:xfrm>
                <a:off x="4352623" y="4754304"/>
                <a:ext cx="1371327" cy="1296964"/>
                <a:chOff x="4203538" y="4396496"/>
                <a:chExt cx="1371327" cy="1296964"/>
              </a:xfrm>
            </p:grpSpPr>
            <p:sp>
              <p:nvSpPr>
                <p:cNvPr id="187" name="正方形/長方形 186">
                  <a:extLst>
                    <a:ext uri="{FF2B5EF4-FFF2-40B4-BE49-F238E27FC236}">
                      <a16:creationId xmlns:a16="http://schemas.microsoft.com/office/drawing/2014/main" id="{EA66F745-5014-9090-8CF3-661E14B5D128}"/>
                    </a:ext>
                  </a:extLst>
                </p:cNvPr>
                <p:cNvSpPr/>
                <p:nvPr/>
              </p:nvSpPr>
              <p:spPr>
                <a:xfrm>
                  <a:off x="4203538" y="5419858"/>
                  <a:ext cx="262240" cy="273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8" name="正方形/長方形 187">
                  <a:extLst>
                    <a:ext uri="{FF2B5EF4-FFF2-40B4-BE49-F238E27FC236}">
                      <a16:creationId xmlns:a16="http://schemas.microsoft.com/office/drawing/2014/main" id="{86DB90CF-9E9D-0C68-2320-29CA4F1CD818}"/>
                    </a:ext>
                  </a:extLst>
                </p:cNvPr>
                <p:cNvSpPr/>
                <p:nvPr/>
              </p:nvSpPr>
              <p:spPr>
                <a:xfrm>
                  <a:off x="4784909" y="4489705"/>
                  <a:ext cx="234930" cy="9611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9" name="正方形/長方形 188">
                  <a:extLst>
                    <a:ext uri="{FF2B5EF4-FFF2-40B4-BE49-F238E27FC236}">
                      <a16:creationId xmlns:a16="http://schemas.microsoft.com/office/drawing/2014/main" id="{233EF4EF-67D9-F6FD-702E-08B25D9DFA6B}"/>
                    </a:ext>
                  </a:extLst>
                </p:cNvPr>
                <p:cNvSpPr/>
                <p:nvPr/>
              </p:nvSpPr>
              <p:spPr>
                <a:xfrm>
                  <a:off x="5351978" y="4396496"/>
                  <a:ext cx="222887" cy="299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165" name="矢印: 上向き折線 164">
                <a:extLst>
                  <a:ext uri="{FF2B5EF4-FFF2-40B4-BE49-F238E27FC236}">
                    <a16:creationId xmlns:a16="http://schemas.microsoft.com/office/drawing/2014/main" id="{ED013F14-126F-14F9-9C17-91CD5354F7E6}"/>
                  </a:ext>
                </a:extLst>
              </p:cNvPr>
              <p:cNvSpPr/>
              <p:nvPr/>
            </p:nvSpPr>
            <p:spPr>
              <a:xfrm flipH="1" flipV="1">
                <a:off x="7345525" y="4946537"/>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66" name="矢印: 上向き折線 165">
                <a:extLst>
                  <a:ext uri="{FF2B5EF4-FFF2-40B4-BE49-F238E27FC236}">
                    <a16:creationId xmlns:a16="http://schemas.microsoft.com/office/drawing/2014/main" id="{D8CD25C1-F4B1-D88F-05D5-9C619CED7CFE}"/>
                  </a:ext>
                </a:extLst>
              </p:cNvPr>
              <p:cNvSpPr/>
              <p:nvPr/>
            </p:nvSpPr>
            <p:spPr>
              <a:xfrm flipH="1">
                <a:off x="4994112" y="5368326"/>
                <a:ext cx="428900" cy="620921"/>
              </a:xfrm>
              <a:prstGeom prst="bentUpArrow">
                <a:avLst>
                  <a:gd name="adj1" fmla="val 16243"/>
                  <a:gd name="adj2" fmla="val 14650"/>
                  <a:gd name="adj3" fmla="val 1783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69" name="矢印: 右 168">
                <a:extLst>
                  <a:ext uri="{FF2B5EF4-FFF2-40B4-BE49-F238E27FC236}">
                    <a16:creationId xmlns:a16="http://schemas.microsoft.com/office/drawing/2014/main" id="{DEB94DDD-3C9C-B28F-7E30-4381AA9EF1A6}"/>
                  </a:ext>
                </a:extLst>
              </p:cNvPr>
              <p:cNvSpPr/>
              <p:nvPr/>
            </p:nvSpPr>
            <p:spPr>
              <a:xfrm rot="10800000">
                <a:off x="8621426" y="6299627"/>
                <a:ext cx="593387" cy="15298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0" name="テキスト ボックス 169">
                <a:extLst>
                  <a:ext uri="{FF2B5EF4-FFF2-40B4-BE49-F238E27FC236}">
                    <a16:creationId xmlns:a16="http://schemas.microsoft.com/office/drawing/2014/main" id="{A4FC9A61-0D97-08C6-FD29-DD0CE0188E90}"/>
                  </a:ext>
                </a:extLst>
              </p:cNvPr>
              <p:cNvSpPr txBox="1"/>
              <p:nvPr/>
            </p:nvSpPr>
            <p:spPr>
              <a:xfrm>
                <a:off x="9199151" y="6287295"/>
                <a:ext cx="996905" cy="222082"/>
              </a:xfrm>
              <a:prstGeom prst="rect">
                <a:avLst/>
              </a:prstGeom>
              <a:noFill/>
            </p:spPr>
            <p:txBody>
              <a:bodyPr wrap="none" rtlCol="0">
                <a:spAutoFit/>
              </a:bodyPr>
              <a:lstStyle/>
              <a:p>
                <a:r>
                  <a:rPr kumimoji="1" lang="ja-JP" altLang="en-US" sz="800"/>
                  <a:t>：電流の流れ</a:t>
                </a:r>
              </a:p>
            </p:txBody>
          </p:sp>
          <p:grpSp>
            <p:nvGrpSpPr>
              <p:cNvPr id="171" name="グループ化 170">
                <a:extLst>
                  <a:ext uri="{FF2B5EF4-FFF2-40B4-BE49-F238E27FC236}">
                    <a16:creationId xmlns:a16="http://schemas.microsoft.com/office/drawing/2014/main" id="{0CF03CA9-12F3-2821-44CF-158D6D988867}"/>
                  </a:ext>
                </a:extLst>
              </p:cNvPr>
              <p:cNvGrpSpPr/>
              <p:nvPr/>
            </p:nvGrpSpPr>
            <p:grpSpPr>
              <a:xfrm>
                <a:off x="7595960" y="4764066"/>
                <a:ext cx="1371327" cy="1296964"/>
                <a:chOff x="4203538" y="4396496"/>
                <a:chExt cx="1371327" cy="1296964"/>
              </a:xfrm>
            </p:grpSpPr>
            <p:sp>
              <p:nvSpPr>
                <p:cNvPr id="184" name="正方形/長方形 183">
                  <a:extLst>
                    <a:ext uri="{FF2B5EF4-FFF2-40B4-BE49-F238E27FC236}">
                      <a16:creationId xmlns:a16="http://schemas.microsoft.com/office/drawing/2014/main" id="{04854528-240B-0B7D-9D4C-97822E0CADA7}"/>
                    </a:ext>
                  </a:extLst>
                </p:cNvPr>
                <p:cNvSpPr/>
                <p:nvPr/>
              </p:nvSpPr>
              <p:spPr>
                <a:xfrm>
                  <a:off x="4203538" y="5419858"/>
                  <a:ext cx="262240" cy="273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5" name="正方形/長方形 184">
                  <a:extLst>
                    <a:ext uri="{FF2B5EF4-FFF2-40B4-BE49-F238E27FC236}">
                      <a16:creationId xmlns:a16="http://schemas.microsoft.com/office/drawing/2014/main" id="{2B57A348-2C54-6136-4AE2-1E2829CC3A3B}"/>
                    </a:ext>
                  </a:extLst>
                </p:cNvPr>
                <p:cNvSpPr/>
                <p:nvPr/>
              </p:nvSpPr>
              <p:spPr>
                <a:xfrm>
                  <a:off x="4784909" y="4489705"/>
                  <a:ext cx="234930" cy="9611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6" name="正方形/長方形 185">
                  <a:extLst>
                    <a:ext uri="{FF2B5EF4-FFF2-40B4-BE49-F238E27FC236}">
                      <a16:creationId xmlns:a16="http://schemas.microsoft.com/office/drawing/2014/main" id="{8CB31863-FD7F-AF04-B934-31B38B72CF6F}"/>
                    </a:ext>
                  </a:extLst>
                </p:cNvPr>
                <p:cNvSpPr/>
                <p:nvPr/>
              </p:nvSpPr>
              <p:spPr>
                <a:xfrm>
                  <a:off x="5351978" y="4396496"/>
                  <a:ext cx="222887" cy="299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172" name="矢印: 上向き折線 171">
                <a:extLst>
                  <a:ext uri="{FF2B5EF4-FFF2-40B4-BE49-F238E27FC236}">
                    <a16:creationId xmlns:a16="http://schemas.microsoft.com/office/drawing/2014/main" id="{B4FC37F4-FC1C-CD1B-61EA-3608FAB03FB9}"/>
                  </a:ext>
                </a:extLst>
              </p:cNvPr>
              <p:cNvSpPr/>
              <p:nvPr/>
            </p:nvSpPr>
            <p:spPr>
              <a:xfrm flipH="1">
                <a:off x="8222393" y="5382093"/>
                <a:ext cx="417928" cy="580739"/>
              </a:xfrm>
              <a:prstGeom prst="bentUpArrow">
                <a:avLst>
                  <a:gd name="adj1" fmla="val 16243"/>
                  <a:gd name="adj2" fmla="val 14650"/>
                  <a:gd name="adj3" fmla="val 1783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3" name="矢印: 上向き折線 172">
                <a:extLst>
                  <a:ext uri="{FF2B5EF4-FFF2-40B4-BE49-F238E27FC236}">
                    <a16:creationId xmlns:a16="http://schemas.microsoft.com/office/drawing/2014/main" id="{F58961C8-AA88-277B-9847-35A5BCAFA7B2}"/>
                  </a:ext>
                </a:extLst>
              </p:cNvPr>
              <p:cNvSpPr/>
              <p:nvPr/>
            </p:nvSpPr>
            <p:spPr>
              <a:xfrm flipH="1" flipV="1">
                <a:off x="4057565" y="4922973"/>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4" name="矢印: 上向き折線 173">
                <a:extLst>
                  <a:ext uri="{FF2B5EF4-FFF2-40B4-BE49-F238E27FC236}">
                    <a16:creationId xmlns:a16="http://schemas.microsoft.com/office/drawing/2014/main" id="{58AF49FF-73C1-9D4E-DFE6-093400567448}"/>
                  </a:ext>
                </a:extLst>
              </p:cNvPr>
              <p:cNvSpPr/>
              <p:nvPr/>
            </p:nvSpPr>
            <p:spPr>
              <a:xfrm flipH="1" flipV="1">
                <a:off x="9085347" y="4912678"/>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5" name="テキスト ボックス 174">
                <a:extLst>
                  <a:ext uri="{FF2B5EF4-FFF2-40B4-BE49-F238E27FC236}">
                    <a16:creationId xmlns:a16="http://schemas.microsoft.com/office/drawing/2014/main" id="{BE6775ED-C3ED-DF84-0903-5BCEBFDCDB63}"/>
                  </a:ext>
                </a:extLst>
              </p:cNvPr>
              <p:cNvSpPr txBox="1"/>
              <p:nvPr/>
            </p:nvSpPr>
            <p:spPr>
              <a:xfrm>
                <a:off x="4312313" y="5810259"/>
                <a:ext cx="361857" cy="222082"/>
              </a:xfrm>
              <a:prstGeom prst="rect">
                <a:avLst/>
              </a:prstGeom>
              <a:noFill/>
            </p:spPr>
            <p:txBody>
              <a:bodyPr wrap="none" rtlCol="0">
                <a:spAutoFit/>
              </a:bodyPr>
              <a:lstStyle/>
              <a:p>
                <a:r>
                  <a:rPr kumimoji="1" lang="en-US" altLang="ja-JP" sz="800" b="1" dirty="0"/>
                  <a:t>P1</a:t>
                </a:r>
                <a:endParaRPr kumimoji="1" lang="ja-JP" altLang="en-US" sz="800" b="1" dirty="0"/>
              </a:p>
            </p:txBody>
          </p:sp>
          <p:sp>
            <p:nvSpPr>
              <p:cNvPr id="176" name="テキスト ボックス 175">
                <a:extLst>
                  <a:ext uri="{FF2B5EF4-FFF2-40B4-BE49-F238E27FC236}">
                    <a16:creationId xmlns:a16="http://schemas.microsoft.com/office/drawing/2014/main" id="{FCDA8C54-657B-AD3C-F093-BF58FAD27CB0}"/>
                  </a:ext>
                </a:extLst>
              </p:cNvPr>
              <p:cNvSpPr txBox="1"/>
              <p:nvPr/>
            </p:nvSpPr>
            <p:spPr>
              <a:xfrm>
                <a:off x="4889654" y="5026527"/>
                <a:ext cx="361857" cy="222082"/>
              </a:xfrm>
              <a:prstGeom prst="rect">
                <a:avLst/>
              </a:prstGeom>
              <a:noFill/>
            </p:spPr>
            <p:txBody>
              <a:bodyPr wrap="none" rtlCol="0">
                <a:spAutoFit/>
              </a:bodyPr>
              <a:lstStyle/>
              <a:p>
                <a:r>
                  <a:rPr kumimoji="1" lang="en-US" altLang="ja-JP" sz="800" b="1"/>
                  <a:t>P2</a:t>
                </a:r>
                <a:endParaRPr kumimoji="1" lang="ja-JP" altLang="en-US" sz="800" b="1"/>
              </a:p>
            </p:txBody>
          </p:sp>
          <p:sp>
            <p:nvSpPr>
              <p:cNvPr id="177" name="テキスト ボックス 176">
                <a:extLst>
                  <a:ext uri="{FF2B5EF4-FFF2-40B4-BE49-F238E27FC236}">
                    <a16:creationId xmlns:a16="http://schemas.microsoft.com/office/drawing/2014/main" id="{1A76D8F6-870E-5DD5-C6B7-3F4B5F1B8293}"/>
                  </a:ext>
                </a:extLst>
              </p:cNvPr>
              <p:cNvSpPr txBox="1"/>
              <p:nvPr/>
            </p:nvSpPr>
            <p:spPr>
              <a:xfrm>
                <a:off x="5443831" y="4796438"/>
                <a:ext cx="361857" cy="222082"/>
              </a:xfrm>
              <a:prstGeom prst="rect">
                <a:avLst/>
              </a:prstGeom>
              <a:noFill/>
            </p:spPr>
            <p:txBody>
              <a:bodyPr wrap="none" rtlCol="0">
                <a:spAutoFit/>
              </a:bodyPr>
              <a:lstStyle/>
              <a:p>
                <a:r>
                  <a:rPr kumimoji="1" lang="en-US" altLang="ja-JP" sz="800" b="1" dirty="0"/>
                  <a:t>P3</a:t>
                </a:r>
                <a:endParaRPr kumimoji="1" lang="ja-JP" altLang="en-US" sz="800" b="1" dirty="0"/>
              </a:p>
            </p:txBody>
          </p:sp>
          <p:sp>
            <p:nvSpPr>
              <p:cNvPr id="181" name="テキスト ボックス 180">
                <a:extLst>
                  <a:ext uri="{FF2B5EF4-FFF2-40B4-BE49-F238E27FC236}">
                    <a16:creationId xmlns:a16="http://schemas.microsoft.com/office/drawing/2014/main" id="{AAC2BF21-81CA-2354-766B-E73D1D708557}"/>
                  </a:ext>
                </a:extLst>
              </p:cNvPr>
              <p:cNvSpPr txBox="1"/>
              <p:nvPr/>
            </p:nvSpPr>
            <p:spPr>
              <a:xfrm>
                <a:off x="7561384" y="5796600"/>
                <a:ext cx="361857" cy="222082"/>
              </a:xfrm>
              <a:prstGeom prst="rect">
                <a:avLst/>
              </a:prstGeom>
              <a:noFill/>
            </p:spPr>
            <p:txBody>
              <a:bodyPr wrap="none" rtlCol="0">
                <a:spAutoFit/>
              </a:bodyPr>
              <a:lstStyle/>
              <a:p>
                <a:r>
                  <a:rPr kumimoji="1" lang="en-US" altLang="ja-JP" sz="800" b="1"/>
                  <a:t>P1</a:t>
                </a:r>
                <a:endParaRPr kumimoji="1" lang="ja-JP" altLang="en-US" sz="800" b="1"/>
              </a:p>
            </p:txBody>
          </p:sp>
          <p:sp>
            <p:nvSpPr>
              <p:cNvPr id="182" name="テキスト ボックス 181">
                <a:extLst>
                  <a:ext uri="{FF2B5EF4-FFF2-40B4-BE49-F238E27FC236}">
                    <a16:creationId xmlns:a16="http://schemas.microsoft.com/office/drawing/2014/main" id="{F15A86A4-DACA-5AF5-ABBA-E52038E62A83}"/>
                  </a:ext>
                </a:extLst>
              </p:cNvPr>
              <p:cNvSpPr txBox="1"/>
              <p:nvPr/>
            </p:nvSpPr>
            <p:spPr>
              <a:xfrm>
                <a:off x="8138724" y="5012867"/>
                <a:ext cx="361857" cy="222082"/>
              </a:xfrm>
              <a:prstGeom prst="rect">
                <a:avLst/>
              </a:prstGeom>
              <a:noFill/>
            </p:spPr>
            <p:txBody>
              <a:bodyPr wrap="none" rtlCol="0">
                <a:spAutoFit/>
              </a:bodyPr>
              <a:lstStyle/>
              <a:p>
                <a:r>
                  <a:rPr kumimoji="1" lang="en-US" altLang="ja-JP" sz="800" b="1"/>
                  <a:t>P2</a:t>
                </a:r>
                <a:endParaRPr kumimoji="1" lang="ja-JP" altLang="en-US" sz="800" b="1"/>
              </a:p>
            </p:txBody>
          </p:sp>
          <p:sp>
            <p:nvSpPr>
              <p:cNvPr id="183" name="テキスト ボックス 182">
                <a:extLst>
                  <a:ext uri="{FF2B5EF4-FFF2-40B4-BE49-F238E27FC236}">
                    <a16:creationId xmlns:a16="http://schemas.microsoft.com/office/drawing/2014/main" id="{8D1B6A92-6DB6-DE9F-25BF-22D78B4AABE4}"/>
                  </a:ext>
                </a:extLst>
              </p:cNvPr>
              <p:cNvSpPr txBox="1"/>
              <p:nvPr/>
            </p:nvSpPr>
            <p:spPr>
              <a:xfrm>
                <a:off x="8692903" y="4782779"/>
                <a:ext cx="361857" cy="222082"/>
              </a:xfrm>
              <a:prstGeom prst="rect">
                <a:avLst/>
              </a:prstGeom>
              <a:noFill/>
            </p:spPr>
            <p:txBody>
              <a:bodyPr wrap="none" rtlCol="0">
                <a:spAutoFit/>
              </a:bodyPr>
              <a:lstStyle/>
              <a:p>
                <a:r>
                  <a:rPr kumimoji="1" lang="en-US" altLang="ja-JP" sz="800" b="1"/>
                  <a:t>P3</a:t>
                </a:r>
                <a:endParaRPr kumimoji="1" lang="ja-JP" altLang="en-US" sz="800" b="1"/>
              </a:p>
            </p:txBody>
          </p:sp>
        </p:grpSp>
        <p:sp>
          <p:nvSpPr>
            <p:cNvPr id="190" name="正方形/長方形 189">
              <a:extLst>
                <a:ext uri="{FF2B5EF4-FFF2-40B4-BE49-F238E27FC236}">
                  <a16:creationId xmlns:a16="http://schemas.microsoft.com/office/drawing/2014/main" id="{554C5AC3-11E6-58F1-2D0E-305E47428DB7}"/>
                </a:ext>
              </a:extLst>
            </p:cNvPr>
            <p:cNvSpPr/>
            <p:nvPr/>
          </p:nvSpPr>
          <p:spPr>
            <a:xfrm>
              <a:off x="5502307" y="7450057"/>
              <a:ext cx="297832" cy="379986"/>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1AF9E534-9C4D-89F4-E3BF-CF304ABE496B}"/>
                </a:ext>
              </a:extLst>
            </p:cNvPr>
            <p:cNvSpPr/>
            <p:nvPr/>
          </p:nvSpPr>
          <p:spPr>
            <a:xfrm>
              <a:off x="5955431" y="6758947"/>
              <a:ext cx="308250" cy="844328"/>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D213C602-1883-271F-D4C1-B50EB94272B5}"/>
                </a:ext>
              </a:extLst>
            </p:cNvPr>
            <p:cNvSpPr/>
            <p:nvPr/>
          </p:nvSpPr>
          <p:spPr>
            <a:xfrm>
              <a:off x="6406360" y="6568819"/>
              <a:ext cx="290363" cy="287295"/>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a:extLst>
                <a:ext uri="{FF2B5EF4-FFF2-40B4-BE49-F238E27FC236}">
                  <a16:creationId xmlns:a16="http://schemas.microsoft.com/office/drawing/2014/main" id="{2939483E-24B7-E14A-6FFD-83B6DCA83CC1}"/>
                </a:ext>
              </a:extLst>
            </p:cNvPr>
            <p:cNvSpPr txBox="1"/>
            <p:nvPr/>
          </p:nvSpPr>
          <p:spPr>
            <a:xfrm>
              <a:off x="5221178" y="6251825"/>
              <a:ext cx="1108818" cy="254139"/>
            </a:xfrm>
            <a:prstGeom prst="rect">
              <a:avLst/>
            </a:prstGeom>
            <a:noFill/>
            <a:ln>
              <a:solidFill>
                <a:srgbClr val="0070C0"/>
              </a:solidFill>
            </a:ln>
          </p:spPr>
          <p:txBody>
            <a:bodyPr wrap="square" rtlCol="0" anchor="ctr" anchorCtr="0">
              <a:spAutoFit/>
            </a:bodyPr>
            <a:lstStyle/>
            <a:p>
              <a:pPr algn="ctr"/>
              <a:r>
                <a:rPr kumimoji="1" lang="ja-JP" altLang="en-US" sz="1000" dirty="0"/>
                <a:t>パターニング</a:t>
              </a:r>
            </a:p>
          </p:txBody>
        </p:sp>
        <p:cxnSp>
          <p:nvCxnSpPr>
            <p:cNvPr id="195" name="直線矢印コネクタ 194">
              <a:extLst>
                <a:ext uri="{FF2B5EF4-FFF2-40B4-BE49-F238E27FC236}">
                  <a16:creationId xmlns:a16="http://schemas.microsoft.com/office/drawing/2014/main" id="{5A5CB222-EFDC-7F09-FF7A-F766AD5175AF}"/>
                </a:ext>
              </a:extLst>
            </p:cNvPr>
            <p:cNvCxnSpPr>
              <a:stCxn id="193" idx="2"/>
              <a:endCxn id="190" idx="0"/>
            </p:cNvCxnSpPr>
            <p:nvPr/>
          </p:nvCxnSpPr>
          <p:spPr>
            <a:xfrm flipH="1">
              <a:off x="5651223" y="6505964"/>
              <a:ext cx="124364" cy="944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925F0EFF-F5B6-382C-702C-2E0AE392A2D1}"/>
                </a:ext>
              </a:extLst>
            </p:cNvPr>
            <p:cNvCxnSpPr>
              <a:cxnSpLocks/>
              <a:stCxn id="193" idx="2"/>
              <a:endCxn id="191" idx="0"/>
            </p:cNvCxnSpPr>
            <p:nvPr/>
          </p:nvCxnSpPr>
          <p:spPr>
            <a:xfrm>
              <a:off x="5775587" y="6505964"/>
              <a:ext cx="333969" cy="252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B363F55A-A6D1-96CB-CE62-0543F639DA1C}"/>
                </a:ext>
              </a:extLst>
            </p:cNvPr>
            <p:cNvCxnSpPr>
              <a:cxnSpLocks/>
              <a:stCxn id="193" idx="2"/>
              <a:endCxn id="177" idx="1"/>
            </p:cNvCxnSpPr>
            <p:nvPr/>
          </p:nvCxnSpPr>
          <p:spPr>
            <a:xfrm>
              <a:off x="5775587" y="6505964"/>
              <a:ext cx="634992" cy="158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F41770CE-3696-14A7-1365-01D044EC6886}"/>
                </a:ext>
              </a:extLst>
            </p:cNvPr>
            <p:cNvCxnSpPr>
              <a:cxnSpLocks/>
            </p:cNvCxnSpPr>
            <p:nvPr/>
          </p:nvCxnSpPr>
          <p:spPr>
            <a:xfrm>
              <a:off x="5532015" y="7732090"/>
              <a:ext cx="0" cy="680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D1ACCC9-1AAE-B2EB-3EC1-BF1D6F93B4C3}"/>
                </a:ext>
              </a:extLst>
            </p:cNvPr>
            <p:cNvCxnSpPr>
              <a:cxnSpLocks/>
            </p:cNvCxnSpPr>
            <p:nvPr/>
          </p:nvCxnSpPr>
          <p:spPr>
            <a:xfrm>
              <a:off x="5745164" y="7742516"/>
              <a:ext cx="0" cy="368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031C12E1-DBA1-DF96-63BC-ECA855069820}"/>
                </a:ext>
              </a:extLst>
            </p:cNvPr>
            <p:cNvCxnSpPr>
              <a:cxnSpLocks/>
            </p:cNvCxnSpPr>
            <p:nvPr/>
          </p:nvCxnSpPr>
          <p:spPr>
            <a:xfrm>
              <a:off x="6635431" y="6719475"/>
              <a:ext cx="0" cy="1499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D55385D8-CAC7-681B-719B-4BC9E37D013E}"/>
                </a:ext>
              </a:extLst>
            </p:cNvPr>
            <p:cNvCxnSpPr>
              <a:cxnSpLocks/>
            </p:cNvCxnSpPr>
            <p:nvPr/>
          </p:nvCxnSpPr>
          <p:spPr>
            <a:xfrm flipH="1">
              <a:off x="8138096" y="7725023"/>
              <a:ext cx="2" cy="687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矢印コネクタ 217">
              <a:extLst>
                <a:ext uri="{FF2B5EF4-FFF2-40B4-BE49-F238E27FC236}">
                  <a16:creationId xmlns:a16="http://schemas.microsoft.com/office/drawing/2014/main" id="{8DD39377-9600-06B7-A03E-AB90EBB71B58}"/>
                </a:ext>
              </a:extLst>
            </p:cNvPr>
            <p:cNvCxnSpPr>
              <a:cxnSpLocks/>
            </p:cNvCxnSpPr>
            <p:nvPr/>
          </p:nvCxnSpPr>
          <p:spPr>
            <a:xfrm flipH="1">
              <a:off x="5542661" y="8362004"/>
              <a:ext cx="2595435" cy="0"/>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21" name="直線矢印コネクタ 220">
              <a:extLst>
                <a:ext uri="{FF2B5EF4-FFF2-40B4-BE49-F238E27FC236}">
                  <a16:creationId xmlns:a16="http://schemas.microsoft.com/office/drawing/2014/main" id="{B1823FC5-01FB-DA8B-5C46-FB799A566E34}"/>
                </a:ext>
              </a:extLst>
            </p:cNvPr>
            <p:cNvCxnSpPr>
              <a:cxnSpLocks/>
            </p:cNvCxnSpPr>
            <p:nvPr/>
          </p:nvCxnSpPr>
          <p:spPr>
            <a:xfrm flipH="1">
              <a:off x="5542931" y="8192118"/>
              <a:ext cx="1084880" cy="0"/>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nvGrpSpPr>
            <p:cNvPr id="233" name="グループ化 232">
              <a:extLst>
                <a:ext uri="{FF2B5EF4-FFF2-40B4-BE49-F238E27FC236}">
                  <a16:creationId xmlns:a16="http://schemas.microsoft.com/office/drawing/2014/main" id="{DD5F60B5-112A-88BA-3944-F22710531B2B}"/>
                </a:ext>
              </a:extLst>
            </p:cNvPr>
            <p:cNvGrpSpPr/>
            <p:nvPr/>
          </p:nvGrpSpPr>
          <p:grpSpPr>
            <a:xfrm rot="10800000">
              <a:off x="5345906" y="8043748"/>
              <a:ext cx="596665" cy="1315"/>
              <a:chOff x="5345906" y="8127319"/>
              <a:chExt cx="596665" cy="1315"/>
            </a:xfrm>
          </p:grpSpPr>
          <p:cxnSp>
            <p:nvCxnSpPr>
              <p:cNvPr id="228" name="直線矢印コネクタ 227">
                <a:extLst>
                  <a:ext uri="{FF2B5EF4-FFF2-40B4-BE49-F238E27FC236}">
                    <a16:creationId xmlns:a16="http://schemas.microsoft.com/office/drawing/2014/main" id="{D3F3A96E-91AF-CB09-0642-16E9577C704F}"/>
                  </a:ext>
                </a:extLst>
              </p:cNvPr>
              <p:cNvCxnSpPr>
                <a:cxnSpLocks/>
              </p:cNvCxnSpPr>
              <p:nvPr/>
            </p:nvCxnSpPr>
            <p:spPr>
              <a:xfrm rot="10800000" flipH="1" flipV="1">
                <a:off x="5510578" y="8127319"/>
                <a:ext cx="394154" cy="16"/>
              </a:xfrm>
              <a:prstGeom prst="straightConnector1">
                <a:avLst/>
              </a:prstGeom>
              <a:ln>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223" name="直線矢印コネクタ 222">
                <a:extLst>
                  <a:ext uri="{FF2B5EF4-FFF2-40B4-BE49-F238E27FC236}">
                    <a16:creationId xmlns:a16="http://schemas.microsoft.com/office/drawing/2014/main" id="{6ACA78E2-19F2-8BB2-1F32-9ECF9648427A}"/>
                  </a:ext>
                </a:extLst>
              </p:cNvPr>
              <p:cNvCxnSpPr>
                <a:cxnSpLocks/>
              </p:cNvCxnSpPr>
              <p:nvPr/>
            </p:nvCxnSpPr>
            <p:spPr>
              <a:xfrm rot="10800000">
                <a:off x="5746612" y="8127319"/>
                <a:ext cx="195959" cy="0"/>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25" name="直線矢印コネクタ 224">
                <a:extLst>
                  <a:ext uri="{FF2B5EF4-FFF2-40B4-BE49-F238E27FC236}">
                    <a16:creationId xmlns:a16="http://schemas.microsoft.com/office/drawing/2014/main" id="{DCA03AC5-CFE4-3646-3214-28A2DE6E4E7F}"/>
                  </a:ext>
                </a:extLst>
              </p:cNvPr>
              <p:cNvCxnSpPr>
                <a:cxnSpLocks/>
              </p:cNvCxnSpPr>
              <p:nvPr/>
            </p:nvCxnSpPr>
            <p:spPr>
              <a:xfrm>
                <a:off x="5345906" y="8128634"/>
                <a:ext cx="198587" cy="0"/>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grpSp>
        <p:sp>
          <p:nvSpPr>
            <p:cNvPr id="234" name="テキスト ボックス 233">
              <a:extLst>
                <a:ext uri="{FF2B5EF4-FFF2-40B4-BE49-F238E27FC236}">
                  <a16:creationId xmlns:a16="http://schemas.microsoft.com/office/drawing/2014/main" id="{8F3D816A-77E5-13C0-BDED-43F163E97C59}"/>
                </a:ext>
              </a:extLst>
            </p:cNvPr>
            <p:cNvSpPr txBox="1"/>
            <p:nvPr/>
          </p:nvSpPr>
          <p:spPr>
            <a:xfrm>
              <a:off x="5228380" y="6191435"/>
              <a:ext cx="5155559" cy="338554"/>
            </a:xfrm>
            <a:prstGeom prst="rect">
              <a:avLst/>
            </a:prstGeom>
            <a:noFill/>
          </p:spPr>
          <p:txBody>
            <a:bodyPr wrap="square">
              <a:spAutoFit/>
            </a:bodyPr>
            <a:lstStyle/>
            <a:p>
              <a:pPr algn="ctr"/>
              <a:r>
                <a:rPr kumimoji="1" lang="ja-JP" altLang="en-US" sz="1600" dirty="0">
                  <a:solidFill>
                    <a:schemeClr val="tx1"/>
                  </a:solidFill>
                </a:rPr>
                <a:t>パターニング加工図</a:t>
              </a:r>
              <a:endParaRPr kumimoji="1" lang="en-US" altLang="ja-JP" sz="1600" dirty="0">
                <a:solidFill>
                  <a:schemeClr val="tx1"/>
                </a:solidFill>
              </a:endParaRPr>
            </a:p>
          </p:txBody>
        </p:sp>
        <p:sp>
          <p:nvSpPr>
            <p:cNvPr id="238" name="テキスト ボックス 237">
              <a:extLst>
                <a:ext uri="{FF2B5EF4-FFF2-40B4-BE49-F238E27FC236}">
                  <a16:creationId xmlns:a16="http://schemas.microsoft.com/office/drawing/2014/main" id="{970F7BD9-2BAB-8D5A-D5BE-EC57FE638817}"/>
                </a:ext>
              </a:extLst>
            </p:cNvPr>
            <p:cNvSpPr txBox="1"/>
            <p:nvPr/>
          </p:nvSpPr>
          <p:spPr>
            <a:xfrm>
              <a:off x="4664259" y="7914929"/>
              <a:ext cx="769763" cy="246221"/>
            </a:xfrm>
            <a:prstGeom prst="rect">
              <a:avLst/>
            </a:prstGeom>
            <a:noFill/>
          </p:spPr>
          <p:txBody>
            <a:bodyPr wrap="none" rtlCol="0">
              <a:spAutoFit/>
            </a:bodyPr>
            <a:lstStyle/>
            <a:p>
              <a:r>
                <a:rPr kumimoji="1" lang="en-US" altLang="ja-JP" sz="1000" b="1" dirty="0">
                  <a:latin typeface="+mn-ea"/>
                </a:rPr>
                <a:t>&lt;0.05mm</a:t>
              </a:r>
              <a:endParaRPr kumimoji="1" lang="ja-JP" altLang="en-US" sz="1000" b="1" dirty="0">
                <a:latin typeface="+mn-ea"/>
              </a:endParaRPr>
            </a:p>
          </p:txBody>
        </p:sp>
        <p:sp>
          <p:nvSpPr>
            <p:cNvPr id="244" name="テキスト ボックス 243">
              <a:extLst>
                <a:ext uri="{FF2B5EF4-FFF2-40B4-BE49-F238E27FC236}">
                  <a16:creationId xmlns:a16="http://schemas.microsoft.com/office/drawing/2014/main" id="{AD41E096-DF8D-CB51-1F99-68E41DD3FE21}"/>
                </a:ext>
              </a:extLst>
            </p:cNvPr>
            <p:cNvSpPr txBox="1"/>
            <p:nvPr/>
          </p:nvSpPr>
          <p:spPr>
            <a:xfrm>
              <a:off x="5722963" y="8010288"/>
              <a:ext cx="696024" cy="246221"/>
            </a:xfrm>
            <a:prstGeom prst="rect">
              <a:avLst/>
            </a:prstGeom>
            <a:noFill/>
          </p:spPr>
          <p:txBody>
            <a:bodyPr wrap="none" rtlCol="0">
              <a:spAutoFit/>
            </a:bodyPr>
            <a:lstStyle/>
            <a:p>
              <a:r>
                <a:rPr kumimoji="1" lang="en-US" altLang="ja-JP" sz="1000" b="1" dirty="0">
                  <a:latin typeface="+mn-ea"/>
                </a:rPr>
                <a:t>&lt;0.2mm</a:t>
              </a:r>
              <a:endParaRPr kumimoji="1" lang="ja-JP" altLang="en-US" sz="1000" b="1" dirty="0">
                <a:latin typeface="+mn-ea"/>
              </a:endParaRPr>
            </a:p>
          </p:txBody>
        </p:sp>
        <p:sp>
          <p:nvSpPr>
            <p:cNvPr id="245" name="テキスト ボックス 244">
              <a:extLst>
                <a:ext uri="{FF2B5EF4-FFF2-40B4-BE49-F238E27FC236}">
                  <a16:creationId xmlns:a16="http://schemas.microsoft.com/office/drawing/2014/main" id="{16E6F2E8-887B-70B5-332D-1476553C01AB}"/>
                </a:ext>
              </a:extLst>
            </p:cNvPr>
            <p:cNvSpPr txBox="1"/>
            <p:nvPr/>
          </p:nvSpPr>
          <p:spPr>
            <a:xfrm>
              <a:off x="6463805" y="8178524"/>
              <a:ext cx="657552" cy="246221"/>
            </a:xfrm>
            <a:prstGeom prst="rect">
              <a:avLst/>
            </a:prstGeom>
            <a:noFill/>
          </p:spPr>
          <p:txBody>
            <a:bodyPr wrap="none" rtlCol="0">
              <a:spAutoFit/>
            </a:bodyPr>
            <a:lstStyle/>
            <a:p>
              <a:r>
                <a:rPr kumimoji="1" lang="en-US" altLang="ja-JP" sz="1000" b="1" dirty="0">
                  <a:latin typeface="+mn-ea"/>
                </a:rPr>
                <a:t>3~5mm</a:t>
              </a:r>
              <a:endParaRPr kumimoji="1" lang="ja-JP" altLang="en-US" sz="1000" b="1" dirty="0">
                <a:latin typeface="+mn-ea"/>
              </a:endParaRPr>
            </a:p>
          </p:txBody>
        </p:sp>
      </p:grpSp>
      <p:grpSp>
        <p:nvGrpSpPr>
          <p:cNvPr id="254" name="グループ化 253">
            <a:extLst>
              <a:ext uri="{FF2B5EF4-FFF2-40B4-BE49-F238E27FC236}">
                <a16:creationId xmlns:a16="http://schemas.microsoft.com/office/drawing/2014/main" id="{259F2BCC-0C1E-3B60-9EC9-905E8C42D72F}"/>
              </a:ext>
            </a:extLst>
          </p:cNvPr>
          <p:cNvGrpSpPr/>
          <p:nvPr/>
        </p:nvGrpSpPr>
        <p:grpSpPr>
          <a:xfrm>
            <a:off x="5410200" y="8479274"/>
            <a:ext cx="5092685" cy="3679842"/>
            <a:chOff x="5410200" y="8479274"/>
            <a:chExt cx="5092685" cy="3679842"/>
          </a:xfrm>
        </p:grpSpPr>
        <p:grpSp>
          <p:nvGrpSpPr>
            <p:cNvPr id="22" name="グループ化 21">
              <a:extLst>
                <a:ext uri="{FF2B5EF4-FFF2-40B4-BE49-F238E27FC236}">
                  <a16:creationId xmlns:a16="http://schemas.microsoft.com/office/drawing/2014/main" id="{F1E73209-358B-E260-6EB3-F94DBA5D7549}"/>
                </a:ext>
              </a:extLst>
            </p:cNvPr>
            <p:cNvGrpSpPr/>
            <p:nvPr/>
          </p:nvGrpSpPr>
          <p:grpSpPr>
            <a:xfrm>
              <a:off x="5410200" y="8479274"/>
              <a:ext cx="5092685" cy="3679842"/>
              <a:chOff x="5429236" y="8179864"/>
              <a:chExt cx="5092685" cy="3679842"/>
            </a:xfrm>
          </p:grpSpPr>
          <p:pic>
            <p:nvPicPr>
              <p:cNvPr id="21" name="図 20">
                <a:extLst>
                  <a:ext uri="{FF2B5EF4-FFF2-40B4-BE49-F238E27FC236}">
                    <a16:creationId xmlns:a16="http://schemas.microsoft.com/office/drawing/2014/main" id="{74F6E803-3945-6AA4-FD94-9CE6C5FF8A3A}"/>
                  </a:ext>
                </a:extLst>
              </p:cNvPr>
              <p:cNvPicPr>
                <a:picLocks noChangeAspect="1"/>
              </p:cNvPicPr>
              <p:nvPr/>
            </p:nvPicPr>
            <p:blipFill>
              <a:blip r:embed="rId4"/>
              <a:stretch>
                <a:fillRect/>
              </a:stretch>
            </p:blipFill>
            <p:spPr>
              <a:xfrm>
                <a:off x="5447939" y="8522896"/>
                <a:ext cx="5073982" cy="3090589"/>
              </a:xfrm>
              <a:prstGeom prst="rect">
                <a:avLst/>
              </a:prstGeom>
            </p:spPr>
          </p:pic>
          <p:sp>
            <p:nvSpPr>
              <p:cNvPr id="13" name="テキスト ボックス 12">
                <a:extLst>
                  <a:ext uri="{FF2B5EF4-FFF2-40B4-BE49-F238E27FC236}">
                    <a16:creationId xmlns:a16="http://schemas.microsoft.com/office/drawing/2014/main" id="{1E24A6FB-B6BC-B07E-B75B-B7BA858A7BD5}"/>
                  </a:ext>
                </a:extLst>
              </p:cNvPr>
              <p:cNvSpPr txBox="1"/>
              <p:nvPr/>
            </p:nvSpPr>
            <p:spPr>
              <a:xfrm>
                <a:off x="5429236" y="11613485"/>
                <a:ext cx="4973751" cy="246221"/>
              </a:xfrm>
              <a:prstGeom prst="rect">
                <a:avLst/>
              </a:prstGeom>
              <a:noFill/>
            </p:spPr>
            <p:txBody>
              <a:bodyPr wrap="square">
                <a:spAutoFit/>
              </a:bodyPr>
              <a:lstStyle/>
              <a:p>
                <a:pPr marL="108000" lvl="1">
                  <a:buClr>
                    <a:schemeClr val="tx2"/>
                  </a:buClr>
                  <a:buSzPct val="100000"/>
                </a:pPr>
                <a:r>
                  <a:rPr kumimoji="1" lang="en-US" altLang="ja-JP" sz="1000" dirty="0">
                    <a:solidFill>
                      <a:srgbClr val="0070C0"/>
                    </a:solidFill>
                    <a:latin typeface="Meiryo UI" panose="020B0604030504040204" pitchFamily="50" charset="-128"/>
                    <a:ea typeface="Meiryo UI" panose="020B0604030504040204" pitchFamily="50" charset="-128"/>
                  </a:rPr>
                  <a:t>※</a:t>
                </a:r>
                <a:r>
                  <a:rPr kumimoji="1" lang="ja-JP" altLang="en-US" sz="1000" dirty="0">
                    <a:solidFill>
                      <a:srgbClr val="0070C0"/>
                    </a:solidFill>
                    <a:latin typeface="Meiryo UI" panose="020B0604030504040204" pitchFamily="50" charset="-128"/>
                    <a:ea typeface="Meiryo UI" panose="020B0604030504040204" pitchFamily="50" charset="-128"/>
                  </a:rPr>
                  <a:t>上図は</a:t>
                </a:r>
                <a:r>
                  <a:rPr kumimoji="1" lang="en-US" altLang="ja-JP" sz="1000" dirty="0">
                    <a:solidFill>
                      <a:srgbClr val="0070C0"/>
                    </a:solidFill>
                    <a:latin typeface="Meiryo UI" panose="020B0604030504040204" pitchFamily="50" charset="-128"/>
                    <a:ea typeface="Meiryo UI" panose="020B0604030504040204" pitchFamily="50" charset="-128"/>
                  </a:rPr>
                  <a:t>1GW</a:t>
                </a:r>
                <a:r>
                  <a:rPr kumimoji="1" lang="ja-JP" altLang="en-US" sz="1000" dirty="0">
                    <a:solidFill>
                      <a:srgbClr val="0070C0"/>
                    </a:solidFill>
                    <a:latin typeface="Meiryo UI" panose="020B0604030504040204" pitchFamily="50" charset="-128"/>
                    <a:ea typeface="Meiryo UI" panose="020B0604030504040204" pitchFamily="50" charset="-128"/>
                  </a:rPr>
                  <a:t>級のペロブスカイト太陽電池製造工場へ装置導入した仮定し記載</a:t>
                </a:r>
                <a:endParaRPr kumimoji="1" lang="en-US" altLang="ja-JP" sz="1000" dirty="0">
                  <a:solidFill>
                    <a:srgbClr val="0070C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B1B5C2-E728-45EA-8078-EA25B5AEA87B}"/>
                  </a:ext>
                </a:extLst>
              </p:cNvPr>
              <p:cNvSpPr txBox="1"/>
              <p:nvPr/>
            </p:nvSpPr>
            <p:spPr>
              <a:xfrm>
                <a:off x="5532655" y="8179864"/>
                <a:ext cx="4817825" cy="338554"/>
              </a:xfrm>
              <a:prstGeom prst="rect">
                <a:avLst/>
              </a:prstGeom>
              <a:noFill/>
            </p:spPr>
            <p:txBody>
              <a:bodyPr wrap="square">
                <a:spAutoFit/>
              </a:bodyPr>
              <a:lstStyle/>
              <a:p>
                <a:pPr algn="ctr"/>
                <a:r>
                  <a:rPr kumimoji="1" lang="ja-JP" altLang="en-US" sz="1600" dirty="0">
                    <a:solidFill>
                      <a:schemeClr val="tx1"/>
                    </a:solidFill>
                  </a:rPr>
                  <a:t>カーボンニュートラルへの貢献効果　</a:t>
                </a:r>
                <a:r>
                  <a:rPr kumimoji="1" lang="en-US" altLang="ja-JP" sz="1600" dirty="0">
                    <a:solidFill>
                      <a:schemeClr val="tx1"/>
                    </a:solidFill>
                  </a:rPr>
                  <a:t>CO2</a:t>
                </a:r>
                <a:r>
                  <a:rPr kumimoji="1" lang="ja-JP" altLang="en-US" sz="1600" dirty="0">
                    <a:solidFill>
                      <a:schemeClr val="tx1"/>
                    </a:solidFill>
                  </a:rPr>
                  <a:t>削減量</a:t>
                </a:r>
                <a:endParaRPr kumimoji="1" lang="en-US" altLang="ja-JP" sz="1600" dirty="0">
                  <a:solidFill>
                    <a:schemeClr val="tx1"/>
                  </a:solidFill>
                </a:endParaRPr>
              </a:p>
            </p:txBody>
          </p:sp>
          <p:sp>
            <p:nvSpPr>
              <p:cNvPr id="18" name="正方形/長方形 17">
                <a:extLst>
                  <a:ext uri="{FF2B5EF4-FFF2-40B4-BE49-F238E27FC236}">
                    <a16:creationId xmlns:a16="http://schemas.microsoft.com/office/drawing/2014/main" id="{48C95B41-AE2C-6088-51DC-A155B1B66DCF}"/>
                  </a:ext>
                </a:extLst>
              </p:cNvPr>
              <p:cNvSpPr/>
              <p:nvPr/>
            </p:nvSpPr>
            <p:spPr>
              <a:xfrm>
                <a:off x="8708745" y="8518202"/>
                <a:ext cx="903514" cy="31083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2" name="直線矢印コネクタ 251">
              <a:extLst>
                <a:ext uri="{FF2B5EF4-FFF2-40B4-BE49-F238E27FC236}">
                  <a16:creationId xmlns:a16="http://schemas.microsoft.com/office/drawing/2014/main" id="{BD21CA5E-FAC0-27D2-BE9D-EBC43692D1FC}"/>
                </a:ext>
              </a:extLst>
            </p:cNvPr>
            <p:cNvCxnSpPr/>
            <p:nvPr/>
          </p:nvCxnSpPr>
          <p:spPr>
            <a:xfrm flipH="1">
              <a:off x="9572519" y="11762140"/>
              <a:ext cx="409681" cy="0"/>
            </a:xfrm>
            <a:prstGeom prst="straightConnector1">
              <a:avLst/>
            </a:prstGeom>
            <a:ln w="63500">
              <a:solidFill>
                <a:schemeClr val="accent1"/>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53" name="テキスト ボックス 252">
              <a:extLst>
                <a:ext uri="{FF2B5EF4-FFF2-40B4-BE49-F238E27FC236}">
                  <a16:creationId xmlns:a16="http://schemas.microsoft.com/office/drawing/2014/main" id="{24395EE6-2C95-F163-C9EE-3F7FE77735C5}"/>
                </a:ext>
              </a:extLst>
            </p:cNvPr>
            <p:cNvSpPr txBox="1"/>
            <p:nvPr/>
          </p:nvSpPr>
          <p:spPr>
            <a:xfrm>
              <a:off x="9315383" y="11432725"/>
              <a:ext cx="1051560" cy="276999"/>
            </a:xfrm>
            <a:prstGeom prst="rect">
              <a:avLst/>
            </a:prstGeom>
            <a:noFill/>
          </p:spPr>
          <p:txBody>
            <a:bodyPr wrap="square" rtlCol="0">
              <a:spAutoFit/>
            </a:bodyPr>
            <a:lstStyle/>
            <a:p>
              <a:pPr algn="ctr"/>
              <a:r>
                <a:rPr kumimoji="1" lang="en-US" altLang="ja-JP" sz="1200" b="1" dirty="0">
                  <a:solidFill>
                    <a:schemeClr val="accent1"/>
                  </a:solidFill>
                </a:rPr>
                <a:t>25%</a:t>
              </a:r>
              <a:r>
                <a:rPr kumimoji="1" lang="ja-JP" altLang="en-US" sz="1200" b="1" dirty="0">
                  <a:solidFill>
                    <a:schemeClr val="accent1"/>
                  </a:solidFill>
                </a:rPr>
                <a:t>減</a:t>
              </a:r>
            </a:p>
          </p:txBody>
        </p:sp>
      </p:grpSp>
    </p:spTree>
    <p:extLst>
      <p:ext uri="{BB962C8B-B14F-4D97-AF65-F5344CB8AC3E}">
        <p14:creationId xmlns:p14="http://schemas.microsoft.com/office/powerpoint/2010/main" val="253643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525463" y="676906"/>
            <a:ext cx="9056624"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⾼効率メタン発酵システムと膜分離</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による次世代型バイオガス発電</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298842" y="9091051"/>
            <a:ext cx="9330346" cy="3108543"/>
          </a:xfrm>
          <a:prstGeom prst="rect">
            <a:avLst/>
          </a:prstGeom>
          <a:noFill/>
        </p:spPr>
        <p:txBody>
          <a:bodyPr wrap="square" rtlCol="0">
            <a:spAutoFit/>
          </a:bodyPr>
          <a:lstStyle/>
          <a:p>
            <a:r>
              <a:rPr kumimoji="1" lang="ja-JP" altLang="en-US" sz="2800" b="1" dirty="0"/>
              <a:t>樹皮</a:t>
            </a:r>
            <a:r>
              <a:rPr kumimoji="1" lang="en-US" altLang="ja-JP" sz="2800" b="1" dirty="0"/>
              <a:t>(</a:t>
            </a:r>
            <a:r>
              <a:rPr kumimoji="1" lang="ja-JP" altLang="en-US" sz="2800" b="1" dirty="0"/>
              <a:t>バーク</a:t>
            </a:r>
            <a:r>
              <a:rPr kumimoji="1" lang="en-US" altLang="ja-JP" sz="2800" b="1" dirty="0"/>
              <a:t>)</a:t>
            </a:r>
            <a:r>
              <a:rPr kumimoji="1" lang="ja-JP" altLang="en-US" sz="2800" b="1" dirty="0"/>
              <a:t>や廃油など、メタン発酵が難しい低・未利用バイオマス資源から、独自の前処理技術で高効率に発生させたバイオガスを活用し、発電するシステムを開発・実証。またバイオガス中の</a:t>
            </a:r>
            <a:r>
              <a:rPr kumimoji="1" lang="en-US" altLang="ja-JP" sz="2800" b="1" dirty="0"/>
              <a:t>CO</a:t>
            </a:r>
            <a:r>
              <a:rPr kumimoji="1" lang="en-US" altLang="ja-JP" sz="2400" b="1" dirty="0"/>
              <a:t>2</a:t>
            </a:r>
            <a:r>
              <a:rPr kumimoji="1" lang="ja-JP" altLang="en-US" sz="2800" b="1" dirty="0"/>
              <a:t>を分離膜で回収し、グリーンメタンを製造すると共に、回収した</a:t>
            </a:r>
            <a:r>
              <a:rPr kumimoji="1" lang="en-US" altLang="ja-JP" sz="2800" b="1" dirty="0"/>
              <a:t>CO</a:t>
            </a:r>
            <a:r>
              <a:rPr kumimoji="1" lang="en-US" altLang="ja-JP" sz="2400" b="1" dirty="0"/>
              <a:t>2</a:t>
            </a:r>
            <a:r>
              <a:rPr kumimoji="1" lang="ja-JP" altLang="en-US" sz="2800" b="1" dirty="0"/>
              <a:t>をメタン合成してグリーンメタンの拡大再生産につなげ、バイオガスの高度エネルギー利用を推進します。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令和７年４月２４日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3664853" y="8667347"/>
            <a:ext cx="4574069" cy="369332"/>
          </a:xfrm>
          <a:prstGeom prst="rect">
            <a:avLst/>
          </a:prstGeom>
          <a:noFill/>
        </p:spPr>
        <p:txBody>
          <a:bodyPr wrap="square" rtlCol="0">
            <a:spAutoFit/>
          </a:bodyPr>
          <a:lstStyle/>
          <a:p>
            <a:r>
              <a:rPr kumimoji="1" lang="ja-JP" altLang="en-US" dirty="0"/>
              <a:t>次世代型バイオガス発電トータルシステム</a:t>
            </a:r>
          </a:p>
        </p:txBody>
      </p:sp>
      <p:pic>
        <p:nvPicPr>
          <p:cNvPr id="2" name="図 1">
            <a:extLst>
              <a:ext uri="{FF2B5EF4-FFF2-40B4-BE49-F238E27FC236}">
                <a16:creationId xmlns:a16="http://schemas.microsoft.com/office/drawing/2014/main" id="{85E12B25-E8F0-EE36-D80C-F31500DA512A}"/>
              </a:ext>
            </a:extLst>
          </p:cNvPr>
          <p:cNvPicPr>
            <a:picLocks noChangeAspect="1"/>
          </p:cNvPicPr>
          <p:nvPr/>
        </p:nvPicPr>
        <p:blipFill>
          <a:blip r:embed="rId3"/>
          <a:stretch>
            <a:fillRect/>
          </a:stretch>
        </p:blipFill>
        <p:spPr>
          <a:xfrm>
            <a:off x="1372772" y="6084258"/>
            <a:ext cx="9158233" cy="2626039"/>
          </a:xfrm>
          <a:prstGeom prst="rect">
            <a:avLst/>
          </a:prstGeom>
        </p:spPr>
      </p:pic>
    </p:spTree>
    <p:extLst>
      <p:ext uri="{BB962C8B-B14F-4D97-AF65-F5344CB8AC3E}">
        <p14:creationId xmlns:p14="http://schemas.microsoft.com/office/powerpoint/2010/main" val="312555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71">
            <a:extLst>
              <a:ext uri="{FF2B5EF4-FFF2-40B4-BE49-F238E27FC236}">
                <a16:creationId xmlns:a16="http://schemas.microsoft.com/office/drawing/2014/main" id="{93D78D6E-E6C4-F4D2-09FF-9BE2EFEA8AD1}"/>
              </a:ext>
            </a:extLst>
          </p:cNvPr>
          <p:cNvGrpSpPr>
            <a:grpSpLocks noChangeAspect="1"/>
          </p:cNvGrpSpPr>
          <p:nvPr/>
        </p:nvGrpSpPr>
        <p:grpSpPr bwMode="auto">
          <a:xfrm>
            <a:off x="5697063" y="6249963"/>
            <a:ext cx="4884739" cy="3590925"/>
            <a:chOff x="3674" y="3840"/>
            <a:chExt cx="3077" cy="2262"/>
          </a:xfrm>
        </p:grpSpPr>
        <p:sp>
          <p:nvSpPr>
            <p:cNvPr id="199" name="AutoShape 170">
              <a:extLst>
                <a:ext uri="{FF2B5EF4-FFF2-40B4-BE49-F238E27FC236}">
                  <a16:creationId xmlns:a16="http://schemas.microsoft.com/office/drawing/2014/main" id="{8E3C98E7-B343-222C-8D64-7B0BDBA1DAB9}"/>
                </a:ext>
              </a:extLst>
            </p:cNvPr>
            <p:cNvSpPr>
              <a:spLocks noChangeAspect="1" noChangeArrowheads="1" noTextEdit="1"/>
            </p:cNvSpPr>
            <p:nvPr/>
          </p:nvSpPr>
          <p:spPr bwMode="auto">
            <a:xfrm>
              <a:off x="3674" y="3840"/>
              <a:ext cx="3077"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96" name="Picture 172">
              <a:extLst>
                <a:ext uri="{FF2B5EF4-FFF2-40B4-BE49-F238E27FC236}">
                  <a16:creationId xmlns:a16="http://schemas.microsoft.com/office/drawing/2014/main" id="{A5170D9D-2F97-4392-F9C3-1AD99C614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 y="4120"/>
              <a:ext cx="1954"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Freeform 173">
              <a:extLst>
                <a:ext uri="{FF2B5EF4-FFF2-40B4-BE49-F238E27FC236}">
                  <a16:creationId xmlns:a16="http://schemas.microsoft.com/office/drawing/2014/main" id="{7DBE4105-9F20-ADAE-F7CC-35F63CC42350}"/>
                </a:ext>
              </a:extLst>
            </p:cNvPr>
            <p:cNvSpPr>
              <a:spLocks/>
            </p:cNvSpPr>
            <p:nvPr/>
          </p:nvSpPr>
          <p:spPr bwMode="auto">
            <a:xfrm>
              <a:off x="5900" y="4535"/>
              <a:ext cx="731" cy="324"/>
            </a:xfrm>
            <a:custGeom>
              <a:avLst/>
              <a:gdLst>
                <a:gd name="T0" fmla="*/ 0 w 5836"/>
                <a:gd name="T1" fmla="*/ 662 h 3968"/>
                <a:gd name="T2" fmla="*/ 662 w 5836"/>
                <a:gd name="T3" fmla="*/ 0 h 3968"/>
                <a:gd name="T4" fmla="*/ 5175 w 5836"/>
                <a:gd name="T5" fmla="*/ 0 h 3968"/>
                <a:gd name="T6" fmla="*/ 5836 w 5836"/>
                <a:gd name="T7" fmla="*/ 662 h 3968"/>
                <a:gd name="T8" fmla="*/ 5836 w 5836"/>
                <a:gd name="T9" fmla="*/ 3307 h 3968"/>
                <a:gd name="T10" fmla="*/ 5175 w 5836"/>
                <a:gd name="T11" fmla="*/ 3968 h 3968"/>
                <a:gd name="T12" fmla="*/ 662 w 5836"/>
                <a:gd name="T13" fmla="*/ 3968 h 3968"/>
                <a:gd name="T14" fmla="*/ 0 w 5836"/>
                <a:gd name="T15" fmla="*/ 3307 h 3968"/>
                <a:gd name="T16" fmla="*/ 0 w 5836"/>
                <a:gd name="T17" fmla="*/ 662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6" h="3968">
                  <a:moveTo>
                    <a:pt x="0" y="662"/>
                  </a:moveTo>
                  <a:cubicBezTo>
                    <a:pt x="0" y="297"/>
                    <a:pt x="297" y="0"/>
                    <a:pt x="662" y="0"/>
                  </a:cubicBezTo>
                  <a:lnTo>
                    <a:pt x="5175" y="0"/>
                  </a:lnTo>
                  <a:cubicBezTo>
                    <a:pt x="5540" y="0"/>
                    <a:pt x="5836" y="297"/>
                    <a:pt x="5836" y="662"/>
                  </a:cubicBezTo>
                  <a:lnTo>
                    <a:pt x="5836" y="3307"/>
                  </a:lnTo>
                  <a:cubicBezTo>
                    <a:pt x="5836" y="3672"/>
                    <a:pt x="5540" y="3968"/>
                    <a:pt x="5175" y="3968"/>
                  </a:cubicBezTo>
                  <a:lnTo>
                    <a:pt x="662" y="3968"/>
                  </a:lnTo>
                  <a:cubicBezTo>
                    <a:pt x="297" y="3968"/>
                    <a:pt x="0" y="3672"/>
                    <a:pt x="0" y="3307"/>
                  </a:cubicBezTo>
                  <a:lnTo>
                    <a:pt x="0" y="662"/>
                  </a:lnTo>
                  <a:close/>
                </a:path>
              </a:pathLst>
            </a:custGeom>
            <a:solidFill>
              <a:srgbClr val="99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74">
              <a:extLst>
                <a:ext uri="{FF2B5EF4-FFF2-40B4-BE49-F238E27FC236}">
                  <a16:creationId xmlns:a16="http://schemas.microsoft.com/office/drawing/2014/main" id="{656A8E61-75C8-C9A3-EA0C-A0CBFEC38AFD}"/>
                </a:ext>
              </a:extLst>
            </p:cNvPr>
            <p:cNvSpPr>
              <a:spLocks/>
            </p:cNvSpPr>
            <p:nvPr/>
          </p:nvSpPr>
          <p:spPr bwMode="auto">
            <a:xfrm>
              <a:off x="3958" y="4271"/>
              <a:ext cx="71" cy="983"/>
            </a:xfrm>
            <a:custGeom>
              <a:avLst/>
              <a:gdLst>
                <a:gd name="T0" fmla="*/ 0 w 71"/>
                <a:gd name="T1" fmla="*/ 267 h 983"/>
                <a:gd name="T2" fmla="*/ 35 w 71"/>
                <a:gd name="T3" fmla="*/ 0 h 983"/>
                <a:gd name="T4" fmla="*/ 71 w 71"/>
                <a:gd name="T5" fmla="*/ 267 h 983"/>
                <a:gd name="T6" fmla="*/ 53 w 71"/>
                <a:gd name="T7" fmla="*/ 267 h 983"/>
                <a:gd name="T8" fmla="*/ 53 w 71"/>
                <a:gd name="T9" fmla="*/ 983 h 983"/>
                <a:gd name="T10" fmla="*/ 18 w 71"/>
                <a:gd name="T11" fmla="*/ 983 h 983"/>
                <a:gd name="T12" fmla="*/ 18 w 71"/>
                <a:gd name="T13" fmla="*/ 267 h 983"/>
                <a:gd name="T14" fmla="*/ 0 w 71"/>
                <a:gd name="T15" fmla="*/ 267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3">
                  <a:moveTo>
                    <a:pt x="0" y="267"/>
                  </a:moveTo>
                  <a:lnTo>
                    <a:pt x="35" y="0"/>
                  </a:lnTo>
                  <a:lnTo>
                    <a:pt x="71" y="267"/>
                  </a:lnTo>
                  <a:lnTo>
                    <a:pt x="53" y="267"/>
                  </a:lnTo>
                  <a:lnTo>
                    <a:pt x="53" y="983"/>
                  </a:lnTo>
                  <a:lnTo>
                    <a:pt x="18" y="983"/>
                  </a:lnTo>
                  <a:lnTo>
                    <a:pt x="18" y="267"/>
                  </a:lnTo>
                  <a:lnTo>
                    <a:pt x="0" y="26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175">
              <a:extLst>
                <a:ext uri="{FF2B5EF4-FFF2-40B4-BE49-F238E27FC236}">
                  <a16:creationId xmlns:a16="http://schemas.microsoft.com/office/drawing/2014/main" id="{282BDA6B-BAAD-8CF9-EB2E-A2E95E75D95E}"/>
                </a:ext>
              </a:extLst>
            </p:cNvPr>
            <p:cNvSpPr>
              <a:spLocks/>
            </p:cNvSpPr>
            <p:nvPr/>
          </p:nvSpPr>
          <p:spPr bwMode="auto">
            <a:xfrm>
              <a:off x="3958" y="4271"/>
              <a:ext cx="71" cy="983"/>
            </a:xfrm>
            <a:custGeom>
              <a:avLst/>
              <a:gdLst>
                <a:gd name="T0" fmla="*/ 0 w 71"/>
                <a:gd name="T1" fmla="*/ 267 h 983"/>
                <a:gd name="T2" fmla="*/ 35 w 71"/>
                <a:gd name="T3" fmla="*/ 0 h 983"/>
                <a:gd name="T4" fmla="*/ 71 w 71"/>
                <a:gd name="T5" fmla="*/ 267 h 983"/>
                <a:gd name="T6" fmla="*/ 53 w 71"/>
                <a:gd name="T7" fmla="*/ 267 h 983"/>
                <a:gd name="T8" fmla="*/ 53 w 71"/>
                <a:gd name="T9" fmla="*/ 983 h 983"/>
                <a:gd name="T10" fmla="*/ 18 w 71"/>
                <a:gd name="T11" fmla="*/ 983 h 983"/>
                <a:gd name="T12" fmla="*/ 18 w 71"/>
                <a:gd name="T13" fmla="*/ 267 h 983"/>
                <a:gd name="T14" fmla="*/ 0 w 71"/>
                <a:gd name="T15" fmla="*/ 267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3">
                  <a:moveTo>
                    <a:pt x="0" y="267"/>
                  </a:moveTo>
                  <a:lnTo>
                    <a:pt x="35" y="0"/>
                  </a:lnTo>
                  <a:lnTo>
                    <a:pt x="71" y="267"/>
                  </a:lnTo>
                  <a:lnTo>
                    <a:pt x="53" y="267"/>
                  </a:lnTo>
                  <a:lnTo>
                    <a:pt x="53" y="983"/>
                  </a:lnTo>
                  <a:lnTo>
                    <a:pt x="18" y="983"/>
                  </a:lnTo>
                  <a:lnTo>
                    <a:pt x="18" y="267"/>
                  </a:lnTo>
                  <a:lnTo>
                    <a:pt x="0" y="267"/>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76">
              <a:extLst>
                <a:ext uri="{FF2B5EF4-FFF2-40B4-BE49-F238E27FC236}">
                  <a16:creationId xmlns:a16="http://schemas.microsoft.com/office/drawing/2014/main" id="{E2F1D703-0D6B-C55D-54B5-EC5CCC4609D3}"/>
                </a:ext>
              </a:extLst>
            </p:cNvPr>
            <p:cNvSpPr>
              <a:spLocks noChangeArrowheads="1"/>
            </p:cNvSpPr>
            <p:nvPr/>
          </p:nvSpPr>
          <p:spPr bwMode="auto">
            <a:xfrm>
              <a:off x="3886" y="512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4" name="Rectangle 177">
              <a:extLst>
                <a:ext uri="{FF2B5EF4-FFF2-40B4-BE49-F238E27FC236}">
                  <a16:creationId xmlns:a16="http://schemas.microsoft.com/office/drawing/2014/main" id="{09B6CABA-1C9E-23B6-8AA1-6B22F77A1149}"/>
                </a:ext>
              </a:extLst>
            </p:cNvPr>
            <p:cNvSpPr>
              <a:spLocks noChangeArrowheads="1"/>
            </p:cNvSpPr>
            <p:nvPr/>
          </p:nvSpPr>
          <p:spPr bwMode="auto">
            <a:xfrm>
              <a:off x="3886" y="50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5" name="Rectangle 178">
              <a:extLst>
                <a:ext uri="{FF2B5EF4-FFF2-40B4-BE49-F238E27FC236}">
                  <a16:creationId xmlns:a16="http://schemas.microsoft.com/office/drawing/2014/main" id="{1C83A119-C57D-E675-98BE-AA3083B5C384}"/>
                </a:ext>
              </a:extLst>
            </p:cNvPr>
            <p:cNvSpPr>
              <a:spLocks noChangeArrowheads="1"/>
            </p:cNvSpPr>
            <p:nvPr/>
          </p:nvSpPr>
          <p:spPr bwMode="auto">
            <a:xfrm>
              <a:off x="3886" y="49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7" name="Rectangle 180">
              <a:extLst>
                <a:ext uri="{FF2B5EF4-FFF2-40B4-BE49-F238E27FC236}">
                  <a16:creationId xmlns:a16="http://schemas.microsoft.com/office/drawing/2014/main" id="{1CDAB8A0-85D8-6A84-5D24-B5A9F760BA22}"/>
                </a:ext>
              </a:extLst>
            </p:cNvPr>
            <p:cNvSpPr>
              <a:spLocks noChangeArrowheads="1"/>
            </p:cNvSpPr>
            <p:nvPr/>
          </p:nvSpPr>
          <p:spPr bwMode="auto">
            <a:xfrm>
              <a:off x="4851" y="57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8" name="Rectangle 181">
              <a:extLst>
                <a:ext uri="{FF2B5EF4-FFF2-40B4-BE49-F238E27FC236}">
                  <a16:creationId xmlns:a16="http://schemas.microsoft.com/office/drawing/2014/main" id="{27DD154A-8BFE-EB81-540B-D940E6EF23F5}"/>
                </a:ext>
              </a:extLst>
            </p:cNvPr>
            <p:cNvSpPr>
              <a:spLocks noChangeArrowheads="1"/>
            </p:cNvSpPr>
            <p:nvPr/>
          </p:nvSpPr>
          <p:spPr bwMode="auto">
            <a:xfrm>
              <a:off x="4745" y="5696"/>
              <a:ext cx="9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2</a:t>
              </a:r>
              <a:r>
                <a:rPr kumimoji="0" lang="ja-JP" altLang="en-US"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分離の</a:t>
              </a:r>
              <a:r>
                <a:rPr kumimoji="0" lang="ja-JP"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スピードの速さ</a:t>
              </a:r>
              <a:endParaRPr kumimoji="0" lang="ja-JP" altLang="ja-JP" sz="1000" b="1" i="0" u="none" strike="noStrike" cap="none" normalizeH="0" baseline="0" dirty="0">
                <a:ln>
                  <a:noFill/>
                </a:ln>
                <a:solidFill>
                  <a:schemeClr val="tx1"/>
                </a:solidFill>
                <a:effectLst/>
              </a:endParaRPr>
            </a:p>
          </p:txBody>
        </p:sp>
        <p:sp>
          <p:nvSpPr>
            <p:cNvPr id="210" name="Rectangle 183">
              <a:extLst>
                <a:ext uri="{FF2B5EF4-FFF2-40B4-BE49-F238E27FC236}">
                  <a16:creationId xmlns:a16="http://schemas.microsoft.com/office/drawing/2014/main" id="{A76BB804-7429-567C-2197-AC929E07B3A8}"/>
                </a:ext>
              </a:extLst>
            </p:cNvPr>
            <p:cNvSpPr>
              <a:spLocks noChangeArrowheads="1"/>
            </p:cNvSpPr>
            <p:nvPr/>
          </p:nvSpPr>
          <p:spPr bwMode="auto">
            <a:xfrm>
              <a:off x="4271" y="5826"/>
              <a:ext cx="21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CO</a:t>
              </a:r>
              <a:r>
                <a:rPr kumimoji="0" lang="en-US" altLang="ja-JP" sz="12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2</a:t>
              </a:r>
              <a:r>
                <a:rPr kumimoji="0" lang="ja-JP"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分離膜として世界トップレベルの性能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4" name="Rectangle 187">
              <a:extLst>
                <a:ext uri="{FF2B5EF4-FFF2-40B4-BE49-F238E27FC236}">
                  <a16:creationId xmlns:a16="http://schemas.microsoft.com/office/drawing/2014/main" id="{088F021C-B9B4-AA9B-DA10-5745D1A1ED64}"/>
                </a:ext>
              </a:extLst>
            </p:cNvPr>
            <p:cNvSpPr>
              <a:spLocks noChangeArrowheads="1"/>
            </p:cNvSpPr>
            <p:nvPr/>
          </p:nvSpPr>
          <p:spPr bwMode="auto">
            <a:xfrm>
              <a:off x="4688" y="4033"/>
              <a:ext cx="10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他の</a:t>
              </a:r>
              <a:r>
                <a:rPr kumimoji="0" lang="en-US"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105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分離膜との比較</a:t>
              </a:r>
              <a:endParaRPr kumimoji="0" lang="ja-JP" altLang="ja-JP" sz="1200" b="0" i="0" u="none" strike="noStrike" cap="none" normalizeH="0" baseline="0" dirty="0">
                <a:ln>
                  <a:noFill/>
                </a:ln>
                <a:solidFill>
                  <a:schemeClr val="tx1"/>
                </a:solidFill>
                <a:effectLst/>
              </a:endParaRPr>
            </a:p>
          </p:txBody>
        </p:sp>
        <p:sp>
          <p:nvSpPr>
            <p:cNvPr id="215" name="Rectangle 188">
              <a:extLst>
                <a:ext uri="{FF2B5EF4-FFF2-40B4-BE49-F238E27FC236}">
                  <a16:creationId xmlns:a16="http://schemas.microsoft.com/office/drawing/2014/main" id="{C5F49E58-1CFF-BBBC-537C-7F65A6BFC28A}"/>
                </a:ext>
              </a:extLst>
            </p:cNvPr>
            <p:cNvSpPr>
              <a:spLocks noChangeArrowheads="1"/>
            </p:cNvSpPr>
            <p:nvPr/>
          </p:nvSpPr>
          <p:spPr bwMode="auto">
            <a:xfrm>
              <a:off x="5956" y="4569"/>
              <a:ext cx="66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他の</a:t>
              </a:r>
              <a:r>
                <a:rPr kumimoji="0" lang="en-US"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7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分離膜より</a:t>
              </a:r>
              <a:endParaRPr kumimoji="0" lang="en-US"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900" b="1" dirty="0">
                  <a:solidFill>
                    <a:srgbClr val="000000"/>
                  </a:solidFill>
                  <a:latin typeface="ＭＳ Ｐゴシック" panose="020B0600070205080204" pitchFamily="50" charset="-128"/>
                  <a:ea typeface="ＭＳ Ｐゴシック" panose="020B0600070205080204" pitchFamily="50" charset="-128"/>
                </a:rPr>
                <a:t>分離能力、スピードの</a:t>
              </a:r>
              <a:endParaRPr lang="en-US" altLang="ja-JP" sz="900" b="1" dirty="0">
                <a:solidFill>
                  <a:srgbClr val="000000"/>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両面で桁違いの性能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6" name="Rectangle 189">
              <a:extLst>
                <a:ext uri="{FF2B5EF4-FFF2-40B4-BE49-F238E27FC236}">
                  <a16:creationId xmlns:a16="http://schemas.microsoft.com/office/drawing/2014/main" id="{B7F5EEE9-9127-2977-2A6D-DA3266A8E42F}"/>
                </a:ext>
              </a:extLst>
            </p:cNvPr>
            <p:cNvSpPr>
              <a:spLocks noChangeArrowheads="1"/>
            </p:cNvSpPr>
            <p:nvPr/>
          </p:nvSpPr>
          <p:spPr bwMode="auto">
            <a:xfrm>
              <a:off x="6090" y="462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1" name="Rectangle 194">
              <a:extLst>
                <a:ext uri="{FF2B5EF4-FFF2-40B4-BE49-F238E27FC236}">
                  <a16:creationId xmlns:a16="http://schemas.microsoft.com/office/drawing/2014/main" id="{97C7640A-DD65-4A5B-825F-6FCEC4B135D7}"/>
                </a:ext>
              </a:extLst>
            </p:cNvPr>
            <p:cNvSpPr>
              <a:spLocks noChangeArrowheads="1"/>
            </p:cNvSpPr>
            <p:nvPr/>
          </p:nvSpPr>
          <p:spPr bwMode="auto">
            <a:xfrm>
              <a:off x="4960" y="5580"/>
              <a:ext cx="3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H.Lin,Freeman</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195">
              <a:extLst>
                <a:ext uri="{FF2B5EF4-FFF2-40B4-BE49-F238E27FC236}">
                  <a16:creationId xmlns:a16="http://schemas.microsoft.com/office/drawing/2014/main" id="{B3CECB0D-B9D0-E920-112D-BE3A261CF46B}"/>
                </a:ext>
              </a:extLst>
            </p:cNvPr>
            <p:cNvSpPr>
              <a:spLocks noChangeArrowheads="1"/>
            </p:cNvSpPr>
            <p:nvPr/>
          </p:nvSpPr>
          <p:spPr bwMode="auto">
            <a:xfrm>
              <a:off x="5332" y="5580"/>
              <a:ext cx="5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et al.,Sicience,311,639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196">
              <a:extLst>
                <a:ext uri="{FF2B5EF4-FFF2-40B4-BE49-F238E27FC236}">
                  <a16:creationId xmlns:a16="http://schemas.microsoft.com/office/drawing/2014/main" id="{03B31E53-AEA9-4E00-961B-0D56F418497D}"/>
                </a:ext>
              </a:extLst>
            </p:cNvPr>
            <p:cNvSpPr>
              <a:spLocks noChangeArrowheads="1"/>
            </p:cNvSpPr>
            <p:nvPr/>
          </p:nvSpPr>
          <p:spPr bwMode="auto">
            <a:xfrm>
              <a:off x="5872" y="558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197">
              <a:extLst>
                <a:ext uri="{FF2B5EF4-FFF2-40B4-BE49-F238E27FC236}">
                  <a16:creationId xmlns:a16="http://schemas.microsoft.com/office/drawing/2014/main" id="{A603ECBE-406A-ADD1-9FC2-21C5369C4B43}"/>
                </a:ext>
              </a:extLst>
            </p:cNvPr>
            <p:cNvSpPr>
              <a:spLocks noChangeArrowheads="1"/>
            </p:cNvSpPr>
            <p:nvPr/>
          </p:nvSpPr>
          <p:spPr bwMode="auto">
            <a:xfrm>
              <a:off x="5889" y="5580"/>
              <a:ext cx="2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642(2006),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198">
              <a:extLst>
                <a:ext uri="{FF2B5EF4-FFF2-40B4-BE49-F238E27FC236}">
                  <a16:creationId xmlns:a16="http://schemas.microsoft.com/office/drawing/2014/main" id="{50D0E4E0-E8CF-FCE2-2FFC-1898698B86BF}"/>
                </a:ext>
              </a:extLst>
            </p:cNvPr>
            <p:cNvSpPr>
              <a:spLocks noChangeArrowheads="1"/>
            </p:cNvSpPr>
            <p:nvPr/>
          </p:nvSpPr>
          <p:spPr bwMode="auto">
            <a:xfrm>
              <a:off x="6148" y="5583"/>
              <a:ext cx="1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に加筆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Freeform 199">
              <a:extLst>
                <a:ext uri="{FF2B5EF4-FFF2-40B4-BE49-F238E27FC236}">
                  <a16:creationId xmlns:a16="http://schemas.microsoft.com/office/drawing/2014/main" id="{F9A74C4D-8C31-752B-D748-6775C61D89B6}"/>
                </a:ext>
              </a:extLst>
            </p:cNvPr>
            <p:cNvSpPr>
              <a:spLocks/>
            </p:cNvSpPr>
            <p:nvPr/>
          </p:nvSpPr>
          <p:spPr bwMode="auto">
            <a:xfrm>
              <a:off x="5638" y="4161"/>
              <a:ext cx="72" cy="75"/>
            </a:xfrm>
            <a:custGeom>
              <a:avLst/>
              <a:gdLst>
                <a:gd name="T0" fmla="*/ 0 w 72"/>
                <a:gd name="T1" fmla="*/ 29 h 75"/>
                <a:gd name="T2" fmla="*/ 27 w 72"/>
                <a:gd name="T3" fmla="*/ 29 h 75"/>
                <a:gd name="T4" fmla="*/ 36 w 72"/>
                <a:gd name="T5" fmla="*/ 0 h 75"/>
                <a:gd name="T6" fmla="*/ 44 w 72"/>
                <a:gd name="T7" fmla="*/ 29 h 75"/>
                <a:gd name="T8" fmla="*/ 72 w 72"/>
                <a:gd name="T9" fmla="*/ 29 h 75"/>
                <a:gd name="T10" fmla="*/ 49 w 72"/>
                <a:gd name="T11" fmla="*/ 47 h 75"/>
                <a:gd name="T12" fmla="*/ 58 w 72"/>
                <a:gd name="T13" fmla="*/ 75 h 75"/>
                <a:gd name="T14" fmla="*/ 36 w 72"/>
                <a:gd name="T15" fmla="*/ 57 h 75"/>
                <a:gd name="T16" fmla="*/ 13 w 72"/>
                <a:gd name="T17" fmla="*/ 75 h 75"/>
                <a:gd name="T18" fmla="*/ 22 w 72"/>
                <a:gd name="T19" fmla="*/ 47 h 75"/>
                <a:gd name="T20" fmla="*/ 0 w 72"/>
                <a:gd name="T21"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5">
                  <a:moveTo>
                    <a:pt x="0" y="29"/>
                  </a:moveTo>
                  <a:lnTo>
                    <a:pt x="27" y="29"/>
                  </a:lnTo>
                  <a:lnTo>
                    <a:pt x="36" y="0"/>
                  </a:lnTo>
                  <a:lnTo>
                    <a:pt x="44" y="29"/>
                  </a:lnTo>
                  <a:lnTo>
                    <a:pt x="72" y="29"/>
                  </a:lnTo>
                  <a:lnTo>
                    <a:pt x="49" y="47"/>
                  </a:lnTo>
                  <a:lnTo>
                    <a:pt x="58" y="75"/>
                  </a:lnTo>
                  <a:lnTo>
                    <a:pt x="36" y="57"/>
                  </a:lnTo>
                  <a:lnTo>
                    <a:pt x="13" y="75"/>
                  </a:lnTo>
                  <a:lnTo>
                    <a:pt x="22" y="47"/>
                  </a:lnTo>
                  <a:lnTo>
                    <a:pt x="0"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00">
              <a:extLst>
                <a:ext uri="{FF2B5EF4-FFF2-40B4-BE49-F238E27FC236}">
                  <a16:creationId xmlns:a16="http://schemas.microsoft.com/office/drawing/2014/main" id="{E39DA8EA-52AD-1810-5A92-63185CCC0B87}"/>
                </a:ext>
              </a:extLst>
            </p:cNvPr>
            <p:cNvSpPr>
              <a:spLocks/>
            </p:cNvSpPr>
            <p:nvPr/>
          </p:nvSpPr>
          <p:spPr bwMode="auto">
            <a:xfrm>
              <a:off x="4740" y="4352"/>
              <a:ext cx="754" cy="204"/>
            </a:xfrm>
            <a:custGeom>
              <a:avLst/>
              <a:gdLst>
                <a:gd name="T0" fmla="*/ 0 w 12056"/>
                <a:gd name="T1" fmla="*/ 544 h 3264"/>
                <a:gd name="T2" fmla="*/ 544 w 12056"/>
                <a:gd name="T3" fmla="*/ 0 h 3264"/>
                <a:gd name="T4" fmla="*/ 11512 w 12056"/>
                <a:gd name="T5" fmla="*/ 0 h 3264"/>
                <a:gd name="T6" fmla="*/ 12056 w 12056"/>
                <a:gd name="T7" fmla="*/ 544 h 3264"/>
                <a:gd name="T8" fmla="*/ 12056 w 12056"/>
                <a:gd name="T9" fmla="*/ 2720 h 3264"/>
                <a:gd name="T10" fmla="*/ 11512 w 12056"/>
                <a:gd name="T11" fmla="*/ 3264 h 3264"/>
                <a:gd name="T12" fmla="*/ 544 w 12056"/>
                <a:gd name="T13" fmla="*/ 3264 h 3264"/>
                <a:gd name="T14" fmla="*/ 0 w 12056"/>
                <a:gd name="T15" fmla="*/ 2720 h 3264"/>
                <a:gd name="T16" fmla="*/ 0 w 12056"/>
                <a:gd name="T17" fmla="*/ 544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56" h="3264">
                  <a:moveTo>
                    <a:pt x="0" y="544"/>
                  </a:moveTo>
                  <a:cubicBezTo>
                    <a:pt x="0" y="244"/>
                    <a:pt x="244" y="0"/>
                    <a:pt x="544" y="0"/>
                  </a:cubicBezTo>
                  <a:lnTo>
                    <a:pt x="11512" y="0"/>
                  </a:lnTo>
                  <a:cubicBezTo>
                    <a:pt x="11813" y="0"/>
                    <a:pt x="12056" y="244"/>
                    <a:pt x="12056" y="544"/>
                  </a:cubicBezTo>
                  <a:lnTo>
                    <a:pt x="12056" y="2720"/>
                  </a:lnTo>
                  <a:cubicBezTo>
                    <a:pt x="12056" y="3021"/>
                    <a:pt x="11813" y="3264"/>
                    <a:pt x="11512" y="3264"/>
                  </a:cubicBezTo>
                  <a:lnTo>
                    <a:pt x="544" y="3264"/>
                  </a:lnTo>
                  <a:cubicBezTo>
                    <a:pt x="244" y="3264"/>
                    <a:pt x="0" y="3021"/>
                    <a:pt x="0" y="2720"/>
                  </a:cubicBezTo>
                  <a:lnTo>
                    <a:pt x="0" y="54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8" name="Rectangle 201">
              <a:extLst>
                <a:ext uri="{FF2B5EF4-FFF2-40B4-BE49-F238E27FC236}">
                  <a16:creationId xmlns:a16="http://schemas.microsoft.com/office/drawing/2014/main" id="{F9C050AB-89E0-6C39-3BCF-2BC018B0F857}"/>
                </a:ext>
              </a:extLst>
            </p:cNvPr>
            <p:cNvSpPr>
              <a:spLocks noChangeArrowheads="1"/>
            </p:cNvSpPr>
            <p:nvPr/>
          </p:nvSpPr>
          <p:spPr bwMode="auto">
            <a:xfrm>
              <a:off x="4760" y="4386"/>
              <a:ext cx="7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他の膜では類を見ない</a:t>
              </a:r>
              <a:endParaRPr kumimoji="0" lang="en-US"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700" b="1" dirty="0">
                  <a:solidFill>
                    <a:srgbClr val="FF0000"/>
                  </a:solidFill>
                  <a:latin typeface="游ゴシック" panose="020B0400000000000000" pitchFamily="50" charset="-128"/>
                  <a:ea typeface="游ゴシック" panose="020B0400000000000000" pitchFamily="50" charset="-128"/>
                </a:rPr>
                <a:t>耐熱性</a:t>
              </a:r>
              <a:r>
                <a:rPr lang="ja-JP" altLang="en-US" sz="700" b="1" dirty="0">
                  <a:solidFill>
                    <a:srgbClr val="FFFFFF"/>
                  </a:solidFill>
                  <a:latin typeface="游ゴシック" panose="020B0400000000000000" pitchFamily="50" charset="-128"/>
                  <a:ea typeface="游ゴシック" panose="020B0400000000000000" pitchFamily="50" charset="-128"/>
                </a:rPr>
                <a:t>（</a:t>
              </a:r>
              <a:r>
                <a:rPr lang="en-US" altLang="ja-JP" sz="700" b="1" dirty="0">
                  <a:solidFill>
                    <a:srgbClr val="FFFFFF"/>
                  </a:solidFill>
                  <a:latin typeface="游ゴシック" panose="020B0400000000000000" pitchFamily="50" charset="-128"/>
                  <a:ea typeface="游ゴシック" panose="020B0400000000000000" pitchFamily="50" charset="-128"/>
                </a:rPr>
                <a:t>160</a:t>
              </a:r>
              <a:r>
                <a:rPr lang="ja-JP" altLang="en-US" sz="700" b="1" dirty="0">
                  <a:solidFill>
                    <a:srgbClr val="FFFFFF"/>
                  </a:solidFill>
                  <a:latin typeface="游ゴシック" panose="020B0400000000000000" pitchFamily="50" charset="-128"/>
                  <a:ea typeface="游ゴシック" panose="020B0400000000000000" pitchFamily="50" charset="-128"/>
                </a:rPr>
                <a:t>℃）を有する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4" name="Rectangle 207">
              <a:extLst>
                <a:ext uri="{FF2B5EF4-FFF2-40B4-BE49-F238E27FC236}">
                  <a16:creationId xmlns:a16="http://schemas.microsoft.com/office/drawing/2014/main" id="{4B426FAC-0275-7926-4D1D-6AB42963E469}"/>
                </a:ext>
              </a:extLst>
            </p:cNvPr>
            <p:cNvSpPr>
              <a:spLocks noChangeArrowheads="1"/>
            </p:cNvSpPr>
            <p:nvPr/>
          </p:nvSpPr>
          <p:spPr bwMode="auto">
            <a:xfrm>
              <a:off x="6098" y="4189"/>
              <a:ext cx="31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低温・低圧用の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Freeform 209">
              <a:extLst>
                <a:ext uri="{FF2B5EF4-FFF2-40B4-BE49-F238E27FC236}">
                  <a16:creationId xmlns:a16="http://schemas.microsoft.com/office/drawing/2014/main" id="{D15F5F29-34B3-02F5-776C-2609E8F7AE64}"/>
                </a:ext>
              </a:extLst>
            </p:cNvPr>
            <p:cNvSpPr>
              <a:spLocks noEditPoints="1"/>
            </p:cNvSpPr>
            <p:nvPr/>
          </p:nvSpPr>
          <p:spPr bwMode="auto">
            <a:xfrm>
              <a:off x="5760" y="4206"/>
              <a:ext cx="237" cy="58"/>
            </a:xfrm>
            <a:custGeom>
              <a:avLst/>
              <a:gdLst>
                <a:gd name="T0" fmla="*/ 236 w 237"/>
                <a:gd name="T1" fmla="*/ 58 h 58"/>
                <a:gd name="T2" fmla="*/ 20 w 237"/>
                <a:gd name="T3" fmla="*/ 12 h 58"/>
                <a:gd name="T4" fmla="*/ 21 w 237"/>
                <a:gd name="T5" fmla="*/ 10 h 58"/>
                <a:gd name="T6" fmla="*/ 237 w 237"/>
                <a:gd name="T7" fmla="*/ 56 h 58"/>
                <a:gd name="T8" fmla="*/ 236 w 237"/>
                <a:gd name="T9" fmla="*/ 58 h 58"/>
                <a:gd name="T10" fmla="*/ 22 w 237"/>
                <a:gd name="T11" fmla="*/ 24 h 58"/>
                <a:gd name="T12" fmla="*/ 0 w 237"/>
                <a:gd name="T13" fmla="*/ 7 h 58"/>
                <a:gd name="T14" fmla="*/ 27 w 237"/>
                <a:gd name="T15" fmla="*/ 0 h 58"/>
                <a:gd name="T16" fmla="*/ 22 w 237"/>
                <a:gd name="T1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58">
                  <a:moveTo>
                    <a:pt x="236" y="58"/>
                  </a:moveTo>
                  <a:lnTo>
                    <a:pt x="20" y="12"/>
                  </a:lnTo>
                  <a:lnTo>
                    <a:pt x="21" y="10"/>
                  </a:lnTo>
                  <a:lnTo>
                    <a:pt x="237" y="56"/>
                  </a:lnTo>
                  <a:lnTo>
                    <a:pt x="236" y="58"/>
                  </a:lnTo>
                  <a:close/>
                  <a:moveTo>
                    <a:pt x="22" y="24"/>
                  </a:moveTo>
                  <a:lnTo>
                    <a:pt x="0" y="7"/>
                  </a:lnTo>
                  <a:lnTo>
                    <a:pt x="27" y="0"/>
                  </a:lnTo>
                  <a:lnTo>
                    <a:pt x="22" y="2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7" name="Oval 210">
              <a:extLst>
                <a:ext uri="{FF2B5EF4-FFF2-40B4-BE49-F238E27FC236}">
                  <a16:creationId xmlns:a16="http://schemas.microsoft.com/office/drawing/2014/main" id="{133F26FC-4DD9-9271-A27B-D3A838EDC4FE}"/>
                </a:ext>
              </a:extLst>
            </p:cNvPr>
            <p:cNvSpPr>
              <a:spLocks noChangeArrowheads="1"/>
            </p:cNvSpPr>
            <p:nvPr/>
          </p:nvSpPr>
          <p:spPr bwMode="auto">
            <a:xfrm>
              <a:off x="5600" y="4154"/>
              <a:ext cx="160" cy="117"/>
            </a:xfrm>
            <a:prstGeom prst="ellipse">
              <a:avLst/>
            </a:pr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11">
              <a:extLst>
                <a:ext uri="{FF2B5EF4-FFF2-40B4-BE49-F238E27FC236}">
                  <a16:creationId xmlns:a16="http://schemas.microsoft.com/office/drawing/2014/main" id="{24307862-C1F3-0ABA-2985-54597170F689}"/>
                </a:ext>
              </a:extLst>
            </p:cNvPr>
            <p:cNvSpPr>
              <a:spLocks noEditPoints="1"/>
            </p:cNvSpPr>
            <p:nvPr/>
          </p:nvSpPr>
          <p:spPr bwMode="auto">
            <a:xfrm>
              <a:off x="5494" y="4440"/>
              <a:ext cx="123" cy="25"/>
            </a:xfrm>
            <a:custGeom>
              <a:avLst/>
              <a:gdLst>
                <a:gd name="T0" fmla="*/ 0 w 123"/>
                <a:gd name="T1" fmla="*/ 11 h 25"/>
                <a:gd name="T2" fmla="*/ 102 w 123"/>
                <a:gd name="T3" fmla="*/ 11 h 25"/>
                <a:gd name="T4" fmla="*/ 102 w 123"/>
                <a:gd name="T5" fmla="*/ 13 h 25"/>
                <a:gd name="T6" fmla="*/ 0 w 123"/>
                <a:gd name="T7" fmla="*/ 13 h 25"/>
                <a:gd name="T8" fmla="*/ 0 w 123"/>
                <a:gd name="T9" fmla="*/ 11 h 25"/>
                <a:gd name="T10" fmla="*/ 98 w 123"/>
                <a:gd name="T11" fmla="*/ 0 h 25"/>
                <a:gd name="T12" fmla="*/ 123 w 123"/>
                <a:gd name="T13" fmla="*/ 12 h 25"/>
                <a:gd name="T14" fmla="*/ 98 w 123"/>
                <a:gd name="T15" fmla="*/ 25 h 25"/>
                <a:gd name="T16" fmla="*/ 98 w 123"/>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25">
                  <a:moveTo>
                    <a:pt x="0" y="11"/>
                  </a:moveTo>
                  <a:lnTo>
                    <a:pt x="102" y="11"/>
                  </a:lnTo>
                  <a:lnTo>
                    <a:pt x="102" y="13"/>
                  </a:lnTo>
                  <a:lnTo>
                    <a:pt x="0" y="13"/>
                  </a:lnTo>
                  <a:lnTo>
                    <a:pt x="0" y="11"/>
                  </a:lnTo>
                  <a:close/>
                  <a:moveTo>
                    <a:pt x="98" y="0"/>
                  </a:moveTo>
                  <a:lnTo>
                    <a:pt x="123" y="12"/>
                  </a:lnTo>
                  <a:lnTo>
                    <a:pt x="98" y="25"/>
                  </a:lnTo>
                  <a:lnTo>
                    <a:pt x="98"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Rectangle 214">
              <a:extLst>
                <a:ext uri="{FF2B5EF4-FFF2-40B4-BE49-F238E27FC236}">
                  <a16:creationId xmlns:a16="http://schemas.microsoft.com/office/drawing/2014/main" id="{1C6DDC1D-51A0-B324-39F6-3C1205F95D9E}"/>
                </a:ext>
              </a:extLst>
            </p:cNvPr>
            <p:cNvSpPr>
              <a:spLocks noChangeArrowheads="1"/>
            </p:cNvSpPr>
            <p:nvPr/>
          </p:nvSpPr>
          <p:spPr bwMode="auto">
            <a:xfrm>
              <a:off x="3858" y="3888"/>
              <a:ext cx="99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ルネッサンス・エナジー・リサーチの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215">
              <a:extLst>
                <a:ext uri="{FF2B5EF4-FFF2-40B4-BE49-F238E27FC236}">
                  <a16:creationId xmlns:a16="http://schemas.microsoft.com/office/drawing/2014/main" id="{DF86E7AA-FE0D-5288-3E68-73E8CCCD4E05}"/>
                </a:ext>
              </a:extLst>
            </p:cNvPr>
            <p:cNvSpPr>
              <a:spLocks noChangeArrowheads="1"/>
            </p:cNvSpPr>
            <p:nvPr/>
          </p:nvSpPr>
          <p:spPr bwMode="auto">
            <a:xfrm>
              <a:off x="5569" y="3888"/>
              <a:ext cx="19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CO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216">
              <a:extLst>
                <a:ext uri="{FF2B5EF4-FFF2-40B4-BE49-F238E27FC236}">
                  <a16:creationId xmlns:a16="http://schemas.microsoft.com/office/drawing/2014/main" id="{40E97F1B-3A7C-1E7D-84B0-0F8EFC0D01AC}"/>
                </a:ext>
              </a:extLst>
            </p:cNvPr>
            <p:cNvSpPr>
              <a:spLocks noChangeArrowheads="1"/>
            </p:cNvSpPr>
            <p:nvPr/>
          </p:nvSpPr>
          <p:spPr bwMode="auto">
            <a:xfrm>
              <a:off x="5703" y="3942"/>
              <a:ext cx="8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217">
              <a:extLst>
                <a:ext uri="{FF2B5EF4-FFF2-40B4-BE49-F238E27FC236}">
                  <a16:creationId xmlns:a16="http://schemas.microsoft.com/office/drawing/2014/main" id="{2ED8FD11-F744-1E84-1069-36ADE5BDF69D}"/>
                </a:ext>
              </a:extLst>
            </p:cNvPr>
            <p:cNvSpPr>
              <a:spLocks noChangeArrowheads="1"/>
            </p:cNvSpPr>
            <p:nvPr/>
          </p:nvSpPr>
          <p:spPr bwMode="auto">
            <a:xfrm>
              <a:off x="5745" y="3888"/>
              <a:ext cx="47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分離膜の優位性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Freeform 200">
              <a:extLst>
                <a:ext uri="{FF2B5EF4-FFF2-40B4-BE49-F238E27FC236}">
                  <a16:creationId xmlns:a16="http://schemas.microsoft.com/office/drawing/2014/main" id="{4AE1FF35-B17F-C808-2F86-A80092230709}"/>
                </a:ext>
              </a:extLst>
            </p:cNvPr>
            <p:cNvSpPr>
              <a:spLocks/>
            </p:cNvSpPr>
            <p:nvPr/>
          </p:nvSpPr>
          <p:spPr bwMode="auto">
            <a:xfrm>
              <a:off x="5909" y="4177"/>
              <a:ext cx="710" cy="204"/>
            </a:xfrm>
            <a:custGeom>
              <a:avLst/>
              <a:gdLst>
                <a:gd name="T0" fmla="*/ 0 w 12056"/>
                <a:gd name="T1" fmla="*/ 544 h 3264"/>
                <a:gd name="T2" fmla="*/ 544 w 12056"/>
                <a:gd name="T3" fmla="*/ 0 h 3264"/>
                <a:gd name="T4" fmla="*/ 11512 w 12056"/>
                <a:gd name="T5" fmla="*/ 0 h 3264"/>
                <a:gd name="T6" fmla="*/ 12056 w 12056"/>
                <a:gd name="T7" fmla="*/ 544 h 3264"/>
                <a:gd name="T8" fmla="*/ 12056 w 12056"/>
                <a:gd name="T9" fmla="*/ 2720 h 3264"/>
                <a:gd name="T10" fmla="*/ 11512 w 12056"/>
                <a:gd name="T11" fmla="*/ 3264 h 3264"/>
                <a:gd name="T12" fmla="*/ 544 w 12056"/>
                <a:gd name="T13" fmla="*/ 3264 h 3264"/>
                <a:gd name="T14" fmla="*/ 0 w 12056"/>
                <a:gd name="T15" fmla="*/ 2720 h 3264"/>
                <a:gd name="T16" fmla="*/ 0 w 12056"/>
                <a:gd name="T17" fmla="*/ 544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56" h="3264">
                  <a:moveTo>
                    <a:pt x="0" y="544"/>
                  </a:moveTo>
                  <a:cubicBezTo>
                    <a:pt x="0" y="244"/>
                    <a:pt x="244" y="0"/>
                    <a:pt x="544" y="0"/>
                  </a:cubicBezTo>
                  <a:lnTo>
                    <a:pt x="11512" y="0"/>
                  </a:lnTo>
                  <a:cubicBezTo>
                    <a:pt x="11813" y="0"/>
                    <a:pt x="12056" y="244"/>
                    <a:pt x="12056" y="544"/>
                  </a:cubicBezTo>
                  <a:lnTo>
                    <a:pt x="12056" y="2720"/>
                  </a:lnTo>
                  <a:cubicBezTo>
                    <a:pt x="12056" y="3021"/>
                    <a:pt x="11813" y="3264"/>
                    <a:pt x="11512" y="3264"/>
                  </a:cubicBezTo>
                  <a:lnTo>
                    <a:pt x="544" y="3264"/>
                  </a:lnTo>
                  <a:cubicBezTo>
                    <a:pt x="244" y="3264"/>
                    <a:pt x="0" y="3021"/>
                    <a:pt x="0" y="2720"/>
                  </a:cubicBezTo>
                  <a:lnTo>
                    <a:pt x="0" y="54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0" name="Rectangle 201">
              <a:extLst>
                <a:ext uri="{FF2B5EF4-FFF2-40B4-BE49-F238E27FC236}">
                  <a16:creationId xmlns:a16="http://schemas.microsoft.com/office/drawing/2014/main" id="{C6D7BF4B-D226-AB0E-3568-DA4CDDBBC26E}"/>
                </a:ext>
              </a:extLst>
            </p:cNvPr>
            <p:cNvSpPr>
              <a:spLocks noChangeArrowheads="1"/>
            </p:cNvSpPr>
            <p:nvPr/>
          </p:nvSpPr>
          <p:spPr bwMode="auto">
            <a:xfrm>
              <a:off x="6033" y="4211"/>
              <a:ext cx="5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低温・低圧用の</a:t>
              </a:r>
              <a:endParaRPr kumimoji="0" lang="en-US"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700" b="1" dirty="0">
                  <a:solidFill>
                    <a:srgbClr val="FFFFFF"/>
                  </a:solidFill>
                  <a:latin typeface="游ゴシック" panose="020B0400000000000000" pitchFamily="50" charset="-128"/>
                  <a:ea typeface="游ゴシック" panose="020B0400000000000000" pitchFamily="50" charset="-128"/>
                </a:rPr>
                <a:t>高性能膜も開発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1" name="Rectangle 181">
              <a:extLst>
                <a:ext uri="{FF2B5EF4-FFF2-40B4-BE49-F238E27FC236}">
                  <a16:creationId xmlns:a16="http://schemas.microsoft.com/office/drawing/2014/main" id="{CA4F0244-CB8D-A14C-85C9-5B1FC95755E8}"/>
                </a:ext>
              </a:extLst>
            </p:cNvPr>
            <p:cNvSpPr>
              <a:spLocks noChangeArrowheads="1"/>
            </p:cNvSpPr>
            <p:nvPr/>
          </p:nvSpPr>
          <p:spPr bwMode="auto">
            <a:xfrm rot="16200000">
              <a:off x="3520" y="4615"/>
              <a:ext cx="74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2</a:t>
              </a:r>
              <a:r>
                <a:rPr kumimoji="0" lang="ja-JP" altLang="en-US"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分離能力</a:t>
              </a:r>
              <a:r>
                <a:rPr kumimoji="0" lang="ja-JP"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の</a:t>
              </a:r>
              <a:r>
                <a:rPr lang="ja-JP" altLang="en-US" sz="1000" b="1" dirty="0">
                  <a:solidFill>
                    <a:srgbClr val="0000FF"/>
                  </a:solidFill>
                  <a:latin typeface="ＭＳ Ｐゴシック" panose="020B0600070205080204" pitchFamily="50" charset="-128"/>
                  <a:ea typeface="ＭＳ Ｐゴシック" panose="020B0600070205080204" pitchFamily="50" charset="-128"/>
                </a:rPr>
                <a:t>高さ</a:t>
              </a:r>
              <a:endParaRPr kumimoji="0" lang="ja-JP" altLang="ja-JP" sz="1000" b="1" i="0" u="none" strike="noStrike" cap="none" normalizeH="0" baseline="0" dirty="0">
                <a:ln>
                  <a:noFill/>
                </a:ln>
                <a:solidFill>
                  <a:schemeClr val="tx1"/>
                </a:solidFill>
                <a:effectLst/>
              </a:endParaRPr>
            </a:p>
          </p:txBody>
        </p:sp>
      </p:gr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43541" y="710437"/>
            <a:ext cx="8887463"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低炭素社会の実現を加速する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革新的</a:t>
            </a: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10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膜分離技術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11682" y="9910353"/>
            <a:ext cx="9243626" cy="2246769"/>
          </a:xfrm>
          <a:prstGeom prst="rect">
            <a:avLst/>
          </a:prstGeom>
          <a:noFill/>
        </p:spPr>
        <p:txBody>
          <a:bodyPr wrap="square" rtlCol="0">
            <a:spAutoFit/>
          </a:bodyPr>
          <a:lstStyle/>
          <a:p>
            <a:r>
              <a:rPr kumimoji="1" lang="ja-JP" altLang="en-US" sz="2800" b="1" dirty="0"/>
              <a:t>既存の</a:t>
            </a:r>
            <a:r>
              <a:rPr kumimoji="1" lang="en-US" altLang="ja-JP" sz="2800" b="1" dirty="0"/>
              <a:t>CO</a:t>
            </a:r>
            <a:r>
              <a:rPr kumimoji="1" lang="en-US" altLang="ja-JP" sz="2400" b="1" dirty="0"/>
              <a:t>2</a:t>
            </a:r>
            <a:r>
              <a:rPr kumimoji="1" lang="en-US" altLang="ja-JP" sz="2800" b="1" dirty="0"/>
              <a:t> </a:t>
            </a:r>
            <a:r>
              <a:rPr kumimoji="1" lang="ja-JP" altLang="en-US" sz="2800" b="1" dirty="0"/>
              <a:t>分離・回収技術は吸収液や吸着剤を用いており、高価で大型の設備が必要で、エネルギー多消費型ですが当社が開発中の</a:t>
            </a:r>
            <a:r>
              <a:rPr kumimoji="1" lang="en-US" altLang="ja-JP" sz="2800" b="1" dirty="0"/>
              <a:t>CO</a:t>
            </a:r>
            <a:r>
              <a:rPr kumimoji="1" lang="en-US" altLang="ja-JP" sz="2400" b="1" dirty="0"/>
              <a:t>2</a:t>
            </a:r>
            <a:r>
              <a:rPr kumimoji="1" lang="ja-JP" altLang="en-US" sz="2800" b="1" dirty="0"/>
              <a:t>選択透過膜は、従来の</a:t>
            </a:r>
            <a:r>
              <a:rPr kumimoji="1" lang="en-US" altLang="ja-JP" sz="2800" b="1" dirty="0"/>
              <a:t>CO</a:t>
            </a:r>
            <a:r>
              <a:rPr kumimoji="1" lang="en-US" altLang="ja-JP" sz="2400" b="1" dirty="0"/>
              <a:t>2</a:t>
            </a:r>
            <a:r>
              <a:rPr kumimoji="1" lang="en-US" altLang="ja-JP" sz="2800" b="1" dirty="0"/>
              <a:t> </a:t>
            </a:r>
            <a:r>
              <a:rPr kumimoji="1" lang="ja-JP" altLang="en-US" sz="2800" b="1" dirty="0"/>
              <a:t>分離・回収技術とは異なり、外部からエネルギーを加える必要がない、本質的に省エネルギーな</a:t>
            </a:r>
            <a:r>
              <a:rPr kumimoji="1" lang="en-US" altLang="ja-JP" sz="2800" b="1" dirty="0"/>
              <a:t>CO</a:t>
            </a:r>
            <a:r>
              <a:rPr kumimoji="1" lang="en-US" altLang="ja-JP" sz="2400" b="1" dirty="0"/>
              <a:t>2</a:t>
            </a:r>
            <a:r>
              <a:rPr kumimoji="1" lang="en-US" altLang="ja-JP" sz="2800" b="1" dirty="0"/>
              <a:t> </a:t>
            </a:r>
            <a:r>
              <a:rPr kumimoji="1" lang="ja-JP" altLang="en-US" sz="2800" b="1"/>
              <a:t>分離技術</a:t>
            </a:r>
            <a:r>
              <a:rPr kumimoji="1" lang="ja-JP" altLang="en-US" sz="2800" b="1" dirty="0"/>
              <a:t>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grpSp>
        <p:nvGrpSpPr>
          <p:cNvPr id="14" name="Group 4">
            <a:extLst>
              <a:ext uri="{FF2B5EF4-FFF2-40B4-BE49-F238E27FC236}">
                <a16:creationId xmlns:a16="http://schemas.microsoft.com/office/drawing/2014/main" id="{884D1D28-2EBD-165A-ABE7-2DCFBD124B78}"/>
              </a:ext>
            </a:extLst>
          </p:cNvPr>
          <p:cNvGrpSpPr>
            <a:grpSpLocks noChangeAspect="1"/>
          </p:cNvGrpSpPr>
          <p:nvPr/>
        </p:nvGrpSpPr>
        <p:grpSpPr bwMode="auto">
          <a:xfrm>
            <a:off x="1374775" y="6121399"/>
            <a:ext cx="4432300" cy="3487032"/>
            <a:chOff x="846" y="3828"/>
            <a:chExt cx="2792" cy="1977"/>
          </a:xfrm>
        </p:grpSpPr>
        <p:sp>
          <p:nvSpPr>
            <p:cNvPr id="15" name="AutoShape 3">
              <a:extLst>
                <a:ext uri="{FF2B5EF4-FFF2-40B4-BE49-F238E27FC236}">
                  <a16:creationId xmlns:a16="http://schemas.microsoft.com/office/drawing/2014/main" id="{54057A36-9876-CCAC-3604-80DF273D0E00}"/>
                </a:ext>
              </a:extLst>
            </p:cNvPr>
            <p:cNvSpPr>
              <a:spLocks noChangeAspect="1" noChangeArrowheads="1" noTextEdit="1"/>
            </p:cNvSpPr>
            <p:nvPr/>
          </p:nvSpPr>
          <p:spPr bwMode="auto">
            <a:xfrm>
              <a:off x="846" y="3828"/>
              <a:ext cx="279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6">
              <a:extLst>
                <a:ext uri="{FF2B5EF4-FFF2-40B4-BE49-F238E27FC236}">
                  <a16:creationId xmlns:a16="http://schemas.microsoft.com/office/drawing/2014/main" id="{1C495E25-7896-B7AE-FA90-870A0A29612B}"/>
                </a:ext>
              </a:extLst>
            </p:cNvPr>
            <p:cNvSpPr>
              <a:spLocks noChangeArrowheads="1"/>
            </p:cNvSpPr>
            <p:nvPr/>
          </p:nvSpPr>
          <p:spPr bwMode="auto">
            <a:xfrm>
              <a:off x="1109" y="42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Rectangle 7">
              <a:extLst>
                <a:ext uri="{FF2B5EF4-FFF2-40B4-BE49-F238E27FC236}">
                  <a16:creationId xmlns:a16="http://schemas.microsoft.com/office/drawing/2014/main" id="{87CB8707-479D-96DD-98C2-AEEBA7A8FF5B}"/>
                </a:ext>
              </a:extLst>
            </p:cNvPr>
            <p:cNvSpPr>
              <a:spLocks noChangeArrowheads="1"/>
            </p:cNvSpPr>
            <p:nvPr/>
          </p:nvSpPr>
          <p:spPr bwMode="auto">
            <a:xfrm>
              <a:off x="1001" y="4157"/>
              <a:ext cx="25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105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とキャリアとの選択的反応を利用</a:t>
              </a:r>
              <a:r>
                <a:rPr kumimoji="0" lang="ja-JP" altLang="en-US"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す</a:t>
              </a:r>
              <a:r>
                <a:rPr kumimoji="0" lang="ja-JP"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る促進輸送膜の模式図</a:t>
              </a:r>
              <a:endParaRPr kumimoji="0" lang="ja-JP" altLang="ja-JP" sz="1200" b="0" i="0" u="none" strike="noStrike" cap="none" normalizeH="0" baseline="0" dirty="0">
                <a:ln>
                  <a:noFill/>
                </a:ln>
                <a:solidFill>
                  <a:schemeClr val="tx1"/>
                </a:solidFill>
                <a:effectLst/>
              </a:endParaRPr>
            </a:p>
          </p:txBody>
        </p:sp>
        <p:sp>
          <p:nvSpPr>
            <p:cNvPr id="19" name="Line 8">
              <a:extLst>
                <a:ext uri="{FF2B5EF4-FFF2-40B4-BE49-F238E27FC236}">
                  <a16:creationId xmlns:a16="http://schemas.microsoft.com/office/drawing/2014/main" id="{0BB2E29C-7585-EC1A-4AFD-5C65BFFCEF63}"/>
                </a:ext>
              </a:extLst>
            </p:cNvPr>
            <p:cNvSpPr>
              <a:spLocks noChangeShapeType="1"/>
            </p:cNvSpPr>
            <p:nvPr/>
          </p:nvSpPr>
          <p:spPr bwMode="auto">
            <a:xfrm>
              <a:off x="989" y="4274"/>
              <a:ext cx="2507" cy="0"/>
            </a:xfrm>
            <a:prstGeom prst="line">
              <a:avLst/>
            </a:prstGeom>
            <a:noFill/>
            <a:ln w="14288"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9">
              <a:extLst>
                <a:ext uri="{FF2B5EF4-FFF2-40B4-BE49-F238E27FC236}">
                  <a16:creationId xmlns:a16="http://schemas.microsoft.com/office/drawing/2014/main" id="{2BE87282-C6C7-63B4-756F-EF984DB2F54A}"/>
                </a:ext>
              </a:extLst>
            </p:cNvPr>
            <p:cNvSpPr>
              <a:spLocks noChangeArrowheads="1"/>
            </p:cNvSpPr>
            <p:nvPr/>
          </p:nvSpPr>
          <p:spPr bwMode="auto">
            <a:xfrm>
              <a:off x="1448" y="4325"/>
              <a:ext cx="4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原料側（高圧）</a:t>
              </a:r>
              <a:endParaRPr kumimoji="0" lang="ja-JP" altLang="ja-JP" sz="1000" b="0" i="0" u="none" strike="noStrike" cap="none" normalizeH="0" baseline="0" dirty="0">
                <a:ln>
                  <a:noFill/>
                </a:ln>
                <a:solidFill>
                  <a:schemeClr val="tx1"/>
                </a:solidFill>
                <a:effectLst/>
              </a:endParaRPr>
            </a:p>
          </p:txBody>
        </p:sp>
        <p:sp>
          <p:nvSpPr>
            <p:cNvPr id="22" name="Rectangle 10">
              <a:extLst>
                <a:ext uri="{FF2B5EF4-FFF2-40B4-BE49-F238E27FC236}">
                  <a16:creationId xmlns:a16="http://schemas.microsoft.com/office/drawing/2014/main" id="{C21568AF-3A6E-F415-B37C-16273193836E}"/>
                </a:ext>
              </a:extLst>
            </p:cNvPr>
            <p:cNvSpPr>
              <a:spLocks noChangeArrowheads="1"/>
            </p:cNvSpPr>
            <p:nvPr/>
          </p:nvSpPr>
          <p:spPr bwMode="auto">
            <a:xfrm>
              <a:off x="2718" y="4322"/>
              <a:ext cx="4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透過側（低圧）</a:t>
              </a:r>
              <a:endParaRPr kumimoji="0" lang="ja-JP" altLang="ja-JP" sz="1000" b="0" i="0" u="none" strike="noStrike" cap="none" normalizeH="0" baseline="0" dirty="0">
                <a:ln>
                  <a:noFill/>
                </a:ln>
                <a:solidFill>
                  <a:schemeClr val="tx1"/>
                </a:solidFill>
                <a:effectLst/>
              </a:endParaRPr>
            </a:p>
          </p:txBody>
        </p:sp>
        <p:sp>
          <p:nvSpPr>
            <p:cNvPr id="23" name="Freeform 11">
              <a:extLst>
                <a:ext uri="{FF2B5EF4-FFF2-40B4-BE49-F238E27FC236}">
                  <a16:creationId xmlns:a16="http://schemas.microsoft.com/office/drawing/2014/main" id="{7E62DEEF-3119-50DA-5ABA-65B45A4C2784}"/>
                </a:ext>
              </a:extLst>
            </p:cNvPr>
            <p:cNvSpPr>
              <a:spLocks/>
            </p:cNvSpPr>
            <p:nvPr/>
          </p:nvSpPr>
          <p:spPr bwMode="auto">
            <a:xfrm>
              <a:off x="2730" y="4697"/>
              <a:ext cx="69" cy="64"/>
            </a:xfrm>
            <a:custGeom>
              <a:avLst/>
              <a:gdLst>
                <a:gd name="T0" fmla="*/ 68 w 69"/>
                <a:gd name="T1" fmla="*/ 29 h 64"/>
                <a:gd name="T2" fmla="*/ 67 w 69"/>
                <a:gd name="T3" fmla="*/ 22 h 64"/>
                <a:gd name="T4" fmla="*/ 65 w 69"/>
                <a:gd name="T5" fmla="*/ 17 h 64"/>
                <a:gd name="T6" fmla="*/ 61 w 69"/>
                <a:gd name="T7" fmla="*/ 12 h 64"/>
                <a:gd name="T8" fmla="*/ 56 w 69"/>
                <a:gd name="T9" fmla="*/ 7 h 64"/>
                <a:gd name="T10" fmla="*/ 50 w 69"/>
                <a:gd name="T11" fmla="*/ 3 h 64"/>
                <a:gd name="T12" fmla="*/ 44 w 69"/>
                <a:gd name="T13" fmla="*/ 1 h 64"/>
                <a:gd name="T14" fmla="*/ 38 w 69"/>
                <a:gd name="T15" fmla="*/ 0 h 64"/>
                <a:gd name="T16" fmla="*/ 28 w 69"/>
                <a:gd name="T17" fmla="*/ 0 h 64"/>
                <a:gd name="T18" fmla="*/ 21 w 69"/>
                <a:gd name="T19" fmla="*/ 2 h 64"/>
                <a:gd name="T20" fmla="*/ 16 w 69"/>
                <a:gd name="T21" fmla="*/ 5 h 64"/>
                <a:gd name="T22" fmla="*/ 6 w 69"/>
                <a:gd name="T23" fmla="*/ 14 h 64"/>
                <a:gd name="T24" fmla="*/ 3 w 69"/>
                <a:gd name="T25" fmla="*/ 20 h 64"/>
                <a:gd name="T26" fmla="*/ 1 w 69"/>
                <a:gd name="T27" fmla="*/ 25 h 64"/>
                <a:gd name="T28" fmla="*/ 0 w 69"/>
                <a:gd name="T29" fmla="*/ 32 h 64"/>
                <a:gd name="T30" fmla="*/ 1 w 69"/>
                <a:gd name="T31" fmla="*/ 38 h 64"/>
                <a:gd name="T32" fmla="*/ 3 w 69"/>
                <a:gd name="T33" fmla="*/ 44 h 64"/>
                <a:gd name="T34" fmla="*/ 6 w 69"/>
                <a:gd name="T35" fmla="*/ 50 h 64"/>
                <a:gd name="T36" fmla="*/ 10 w 69"/>
                <a:gd name="T37" fmla="*/ 54 h 64"/>
                <a:gd name="T38" fmla="*/ 16 w 69"/>
                <a:gd name="T39" fmla="*/ 58 h 64"/>
                <a:gd name="T40" fmla="*/ 21 w 69"/>
                <a:gd name="T41" fmla="*/ 61 h 64"/>
                <a:gd name="T42" fmla="*/ 28 w 69"/>
                <a:gd name="T43" fmla="*/ 63 h 64"/>
                <a:gd name="T44" fmla="*/ 34 w 69"/>
                <a:gd name="T45" fmla="*/ 64 h 64"/>
                <a:gd name="T46" fmla="*/ 41 w 69"/>
                <a:gd name="T47" fmla="*/ 63 h 64"/>
                <a:gd name="T48" fmla="*/ 45 w 69"/>
                <a:gd name="T49" fmla="*/ 62 h 64"/>
                <a:gd name="T50" fmla="*/ 48 w 69"/>
                <a:gd name="T51" fmla="*/ 61 h 64"/>
                <a:gd name="T52" fmla="*/ 53 w 69"/>
                <a:gd name="T53" fmla="*/ 58 h 64"/>
                <a:gd name="T54" fmla="*/ 59 w 69"/>
                <a:gd name="T55" fmla="*/ 54 h 64"/>
                <a:gd name="T56" fmla="*/ 63 w 69"/>
                <a:gd name="T57" fmla="*/ 50 h 64"/>
                <a:gd name="T58" fmla="*/ 64 w 69"/>
                <a:gd name="T59" fmla="*/ 48 h 64"/>
                <a:gd name="T60" fmla="*/ 66 w 69"/>
                <a:gd name="T61" fmla="*/ 44 h 64"/>
                <a:gd name="T62" fmla="*/ 68 w 69"/>
                <a:gd name="T63" fmla="*/ 38 h 64"/>
                <a:gd name="T64" fmla="*/ 69 w 69"/>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69" y="32"/>
                  </a:moveTo>
                  <a:lnTo>
                    <a:pt x="68" y="29"/>
                  </a:lnTo>
                  <a:lnTo>
                    <a:pt x="68" y="25"/>
                  </a:lnTo>
                  <a:lnTo>
                    <a:pt x="67" y="22"/>
                  </a:lnTo>
                  <a:lnTo>
                    <a:pt x="66" y="20"/>
                  </a:lnTo>
                  <a:lnTo>
                    <a:pt x="65" y="17"/>
                  </a:lnTo>
                  <a:lnTo>
                    <a:pt x="63" y="14"/>
                  </a:lnTo>
                  <a:lnTo>
                    <a:pt x="61" y="12"/>
                  </a:lnTo>
                  <a:lnTo>
                    <a:pt x="59" y="10"/>
                  </a:lnTo>
                  <a:lnTo>
                    <a:pt x="56" y="7"/>
                  </a:lnTo>
                  <a:lnTo>
                    <a:pt x="53" y="5"/>
                  </a:lnTo>
                  <a:lnTo>
                    <a:pt x="50" y="3"/>
                  </a:lnTo>
                  <a:lnTo>
                    <a:pt x="48" y="2"/>
                  </a:lnTo>
                  <a:lnTo>
                    <a:pt x="44" y="1"/>
                  </a:lnTo>
                  <a:lnTo>
                    <a:pt x="41" y="0"/>
                  </a:lnTo>
                  <a:lnTo>
                    <a:pt x="38" y="0"/>
                  </a:lnTo>
                  <a:lnTo>
                    <a:pt x="34" y="0"/>
                  </a:lnTo>
                  <a:lnTo>
                    <a:pt x="28" y="0"/>
                  </a:lnTo>
                  <a:lnTo>
                    <a:pt x="24" y="1"/>
                  </a:lnTo>
                  <a:lnTo>
                    <a:pt x="21" y="2"/>
                  </a:lnTo>
                  <a:lnTo>
                    <a:pt x="18" y="3"/>
                  </a:lnTo>
                  <a:lnTo>
                    <a:pt x="16" y="5"/>
                  </a:lnTo>
                  <a:lnTo>
                    <a:pt x="10" y="10"/>
                  </a:lnTo>
                  <a:lnTo>
                    <a:pt x="6" y="14"/>
                  </a:lnTo>
                  <a:lnTo>
                    <a:pt x="4" y="17"/>
                  </a:lnTo>
                  <a:lnTo>
                    <a:pt x="3" y="20"/>
                  </a:lnTo>
                  <a:lnTo>
                    <a:pt x="1" y="22"/>
                  </a:lnTo>
                  <a:lnTo>
                    <a:pt x="1" y="25"/>
                  </a:lnTo>
                  <a:lnTo>
                    <a:pt x="0" y="29"/>
                  </a:lnTo>
                  <a:lnTo>
                    <a:pt x="0" y="32"/>
                  </a:lnTo>
                  <a:lnTo>
                    <a:pt x="0" y="35"/>
                  </a:lnTo>
                  <a:lnTo>
                    <a:pt x="1" y="38"/>
                  </a:lnTo>
                  <a:lnTo>
                    <a:pt x="1" y="41"/>
                  </a:lnTo>
                  <a:lnTo>
                    <a:pt x="3" y="44"/>
                  </a:lnTo>
                  <a:lnTo>
                    <a:pt x="4" y="47"/>
                  </a:lnTo>
                  <a:lnTo>
                    <a:pt x="6" y="50"/>
                  </a:lnTo>
                  <a:lnTo>
                    <a:pt x="8" y="52"/>
                  </a:lnTo>
                  <a:lnTo>
                    <a:pt x="10" y="54"/>
                  </a:lnTo>
                  <a:lnTo>
                    <a:pt x="13" y="57"/>
                  </a:lnTo>
                  <a:lnTo>
                    <a:pt x="16" y="58"/>
                  </a:lnTo>
                  <a:lnTo>
                    <a:pt x="18" y="60"/>
                  </a:lnTo>
                  <a:lnTo>
                    <a:pt x="21" y="61"/>
                  </a:lnTo>
                  <a:lnTo>
                    <a:pt x="24" y="62"/>
                  </a:lnTo>
                  <a:lnTo>
                    <a:pt x="28" y="63"/>
                  </a:lnTo>
                  <a:lnTo>
                    <a:pt x="31" y="64"/>
                  </a:lnTo>
                  <a:lnTo>
                    <a:pt x="34" y="64"/>
                  </a:lnTo>
                  <a:lnTo>
                    <a:pt x="38" y="64"/>
                  </a:lnTo>
                  <a:lnTo>
                    <a:pt x="41" y="63"/>
                  </a:lnTo>
                  <a:lnTo>
                    <a:pt x="44" y="62"/>
                  </a:lnTo>
                  <a:lnTo>
                    <a:pt x="45" y="62"/>
                  </a:lnTo>
                  <a:lnTo>
                    <a:pt x="46" y="62"/>
                  </a:lnTo>
                  <a:lnTo>
                    <a:pt x="48" y="61"/>
                  </a:lnTo>
                  <a:lnTo>
                    <a:pt x="50" y="60"/>
                  </a:lnTo>
                  <a:lnTo>
                    <a:pt x="53" y="58"/>
                  </a:lnTo>
                  <a:lnTo>
                    <a:pt x="56" y="57"/>
                  </a:lnTo>
                  <a:lnTo>
                    <a:pt x="59" y="54"/>
                  </a:lnTo>
                  <a:lnTo>
                    <a:pt x="61" y="52"/>
                  </a:lnTo>
                  <a:lnTo>
                    <a:pt x="63" y="50"/>
                  </a:lnTo>
                  <a:lnTo>
                    <a:pt x="63" y="49"/>
                  </a:lnTo>
                  <a:lnTo>
                    <a:pt x="64" y="48"/>
                  </a:lnTo>
                  <a:lnTo>
                    <a:pt x="65" y="47"/>
                  </a:lnTo>
                  <a:lnTo>
                    <a:pt x="66" y="44"/>
                  </a:lnTo>
                  <a:lnTo>
                    <a:pt x="67" y="41"/>
                  </a:lnTo>
                  <a:lnTo>
                    <a:pt x="68" y="38"/>
                  </a:lnTo>
                  <a:lnTo>
                    <a:pt x="68" y="35"/>
                  </a:lnTo>
                  <a:lnTo>
                    <a:pt x="6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a:extLst>
                <a:ext uri="{FF2B5EF4-FFF2-40B4-BE49-F238E27FC236}">
                  <a16:creationId xmlns:a16="http://schemas.microsoft.com/office/drawing/2014/main" id="{39A9F4B1-4DED-663A-5271-8009FD144E1A}"/>
                </a:ext>
              </a:extLst>
            </p:cNvPr>
            <p:cNvSpPr>
              <a:spLocks/>
            </p:cNvSpPr>
            <p:nvPr/>
          </p:nvSpPr>
          <p:spPr bwMode="auto">
            <a:xfrm>
              <a:off x="2572" y="4855"/>
              <a:ext cx="52" cy="48"/>
            </a:xfrm>
            <a:custGeom>
              <a:avLst/>
              <a:gdLst>
                <a:gd name="T0" fmla="*/ 44 w 52"/>
                <a:gd name="T1" fmla="*/ 6 h 48"/>
                <a:gd name="T2" fmla="*/ 44 w 52"/>
                <a:gd name="T3" fmla="*/ 6 h 48"/>
                <a:gd name="T4" fmla="*/ 40 w 52"/>
                <a:gd name="T5" fmla="*/ 3 h 48"/>
                <a:gd name="T6" fmla="*/ 38 w 52"/>
                <a:gd name="T7" fmla="*/ 2 h 48"/>
                <a:gd name="T8" fmla="*/ 35 w 52"/>
                <a:gd name="T9" fmla="*/ 1 h 48"/>
                <a:gd name="T10" fmla="*/ 33 w 52"/>
                <a:gd name="T11" fmla="*/ 0 h 48"/>
                <a:gd name="T12" fmla="*/ 31 w 52"/>
                <a:gd name="T13" fmla="*/ 0 h 48"/>
                <a:gd name="T14" fmla="*/ 28 w 52"/>
                <a:gd name="T15" fmla="*/ 0 h 48"/>
                <a:gd name="T16" fmla="*/ 26 w 52"/>
                <a:gd name="T17" fmla="*/ 0 h 48"/>
                <a:gd name="T18" fmla="*/ 21 w 52"/>
                <a:gd name="T19" fmla="*/ 0 h 48"/>
                <a:gd name="T20" fmla="*/ 16 w 52"/>
                <a:gd name="T21" fmla="*/ 1 h 48"/>
                <a:gd name="T22" fmla="*/ 11 w 52"/>
                <a:gd name="T23" fmla="*/ 3 h 48"/>
                <a:gd name="T24" fmla="*/ 8 w 52"/>
                <a:gd name="T25" fmla="*/ 6 h 48"/>
                <a:gd name="T26" fmla="*/ 7 w 52"/>
                <a:gd name="T27" fmla="*/ 6 h 48"/>
                <a:gd name="T28" fmla="*/ 4 w 52"/>
                <a:gd name="T29" fmla="*/ 10 h 48"/>
                <a:gd name="T30" fmla="*/ 1 w 52"/>
                <a:gd name="T31" fmla="*/ 14 h 48"/>
                <a:gd name="T32" fmla="*/ 0 w 52"/>
                <a:gd name="T33" fmla="*/ 19 h 48"/>
                <a:gd name="T34" fmla="*/ 0 w 52"/>
                <a:gd name="T35" fmla="*/ 24 h 48"/>
                <a:gd name="T36" fmla="*/ 0 w 52"/>
                <a:gd name="T37" fmla="*/ 26 h 48"/>
                <a:gd name="T38" fmla="*/ 0 w 52"/>
                <a:gd name="T39" fmla="*/ 29 h 48"/>
                <a:gd name="T40" fmla="*/ 1 w 52"/>
                <a:gd name="T41" fmla="*/ 31 h 48"/>
                <a:gd name="T42" fmla="*/ 1 w 52"/>
                <a:gd name="T43" fmla="*/ 33 h 48"/>
                <a:gd name="T44" fmla="*/ 2 w 52"/>
                <a:gd name="T45" fmla="*/ 35 h 48"/>
                <a:gd name="T46" fmla="*/ 4 w 52"/>
                <a:gd name="T47" fmla="*/ 37 h 48"/>
                <a:gd name="T48" fmla="*/ 5 w 52"/>
                <a:gd name="T49" fmla="*/ 39 h 48"/>
                <a:gd name="T50" fmla="*/ 7 w 52"/>
                <a:gd name="T51" fmla="*/ 41 h 48"/>
                <a:gd name="T52" fmla="*/ 11 w 52"/>
                <a:gd name="T53" fmla="*/ 45 h 48"/>
                <a:gd name="T54" fmla="*/ 14 w 52"/>
                <a:gd name="T55" fmla="*/ 46 h 48"/>
                <a:gd name="T56" fmla="*/ 17 w 52"/>
                <a:gd name="T57" fmla="*/ 47 h 48"/>
                <a:gd name="T58" fmla="*/ 20 w 52"/>
                <a:gd name="T59" fmla="*/ 48 h 48"/>
                <a:gd name="T60" fmla="*/ 23 w 52"/>
                <a:gd name="T61" fmla="*/ 48 h 48"/>
                <a:gd name="T62" fmla="*/ 26 w 52"/>
                <a:gd name="T63" fmla="*/ 48 h 48"/>
                <a:gd name="T64" fmla="*/ 28 w 52"/>
                <a:gd name="T65" fmla="*/ 48 h 48"/>
                <a:gd name="T66" fmla="*/ 31 w 52"/>
                <a:gd name="T67" fmla="*/ 48 h 48"/>
                <a:gd name="T68" fmla="*/ 33 w 52"/>
                <a:gd name="T69" fmla="*/ 47 h 48"/>
                <a:gd name="T70" fmla="*/ 34 w 52"/>
                <a:gd name="T71" fmla="*/ 47 h 48"/>
                <a:gd name="T72" fmla="*/ 36 w 52"/>
                <a:gd name="T73" fmla="*/ 46 h 48"/>
                <a:gd name="T74" fmla="*/ 38 w 52"/>
                <a:gd name="T75" fmla="*/ 45 h 48"/>
                <a:gd name="T76" fmla="*/ 40 w 52"/>
                <a:gd name="T77" fmla="*/ 44 h 48"/>
                <a:gd name="T78" fmla="*/ 41 w 52"/>
                <a:gd name="T79" fmla="*/ 43 h 48"/>
                <a:gd name="T80" fmla="*/ 41 w 52"/>
                <a:gd name="T81" fmla="*/ 43 h 48"/>
                <a:gd name="T82" fmla="*/ 41 w 52"/>
                <a:gd name="T83" fmla="*/ 43 h 48"/>
                <a:gd name="T84" fmla="*/ 42 w 52"/>
                <a:gd name="T85" fmla="*/ 43 h 48"/>
                <a:gd name="T86" fmla="*/ 42 w 52"/>
                <a:gd name="T87" fmla="*/ 43 h 48"/>
                <a:gd name="T88" fmla="*/ 44 w 52"/>
                <a:gd name="T89" fmla="*/ 41 h 48"/>
                <a:gd name="T90" fmla="*/ 46 w 52"/>
                <a:gd name="T91" fmla="*/ 39 h 48"/>
                <a:gd name="T92" fmla="*/ 46 w 52"/>
                <a:gd name="T93" fmla="*/ 38 h 48"/>
                <a:gd name="T94" fmla="*/ 46 w 52"/>
                <a:gd name="T95" fmla="*/ 38 h 48"/>
                <a:gd name="T96" fmla="*/ 46 w 52"/>
                <a:gd name="T97" fmla="*/ 38 h 48"/>
                <a:gd name="T98" fmla="*/ 47 w 52"/>
                <a:gd name="T99" fmla="*/ 38 h 48"/>
                <a:gd name="T100" fmla="*/ 48 w 52"/>
                <a:gd name="T101" fmla="*/ 37 h 48"/>
                <a:gd name="T102" fmla="*/ 49 w 52"/>
                <a:gd name="T103" fmla="*/ 35 h 48"/>
                <a:gd name="T104" fmla="*/ 50 w 52"/>
                <a:gd name="T105" fmla="*/ 33 h 48"/>
                <a:gd name="T106" fmla="*/ 50 w 52"/>
                <a:gd name="T107" fmla="*/ 32 h 48"/>
                <a:gd name="T108" fmla="*/ 51 w 52"/>
                <a:gd name="T109" fmla="*/ 31 h 48"/>
                <a:gd name="T110" fmla="*/ 52 w 52"/>
                <a:gd name="T111" fmla="*/ 29 h 48"/>
                <a:gd name="T112" fmla="*/ 52 w 52"/>
                <a:gd name="T113" fmla="*/ 26 h 48"/>
                <a:gd name="T114" fmla="*/ 52 w 52"/>
                <a:gd name="T115" fmla="*/ 24 h 48"/>
                <a:gd name="T116" fmla="*/ 52 w 52"/>
                <a:gd name="T117" fmla="*/ 19 h 48"/>
                <a:gd name="T118" fmla="*/ 50 w 52"/>
                <a:gd name="T119" fmla="*/ 14 h 48"/>
                <a:gd name="T120" fmla="*/ 48 w 52"/>
                <a:gd name="T121" fmla="*/ 10 h 48"/>
                <a:gd name="T122" fmla="*/ 44 w 52"/>
                <a:gd name="T12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48">
                  <a:moveTo>
                    <a:pt x="44" y="6"/>
                  </a:moveTo>
                  <a:lnTo>
                    <a:pt x="44" y="6"/>
                  </a:lnTo>
                  <a:lnTo>
                    <a:pt x="40" y="3"/>
                  </a:lnTo>
                  <a:lnTo>
                    <a:pt x="38" y="2"/>
                  </a:lnTo>
                  <a:lnTo>
                    <a:pt x="35" y="1"/>
                  </a:lnTo>
                  <a:lnTo>
                    <a:pt x="33" y="0"/>
                  </a:lnTo>
                  <a:lnTo>
                    <a:pt x="31" y="0"/>
                  </a:lnTo>
                  <a:lnTo>
                    <a:pt x="28" y="0"/>
                  </a:lnTo>
                  <a:lnTo>
                    <a:pt x="26" y="0"/>
                  </a:lnTo>
                  <a:lnTo>
                    <a:pt x="21" y="0"/>
                  </a:lnTo>
                  <a:lnTo>
                    <a:pt x="16" y="1"/>
                  </a:lnTo>
                  <a:lnTo>
                    <a:pt x="11" y="3"/>
                  </a:lnTo>
                  <a:lnTo>
                    <a:pt x="8" y="6"/>
                  </a:lnTo>
                  <a:lnTo>
                    <a:pt x="7" y="6"/>
                  </a:lnTo>
                  <a:lnTo>
                    <a:pt x="4" y="10"/>
                  </a:lnTo>
                  <a:lnTo>
                    <a:pt x="1" y="14"/>
                  </a:lnTo>
                  <a:lnTo>
                    <a:pt x="0" y="19"/>
                  </a:lnTo>
                  <a:lnTo>
                    <a:pt x="0" y="24"/>
                  </a:lnTo>
                  <a:lnTo>
                    <a:pt x="0" y="26"/>
                  </a:lnTo>
                  <a:lnTo>
                    <a:pt x="0" y="29"/>
                  </a:lnTo>
                  <a:lnTo>
                    <a:pt x="1" y="31"/>
                  </a:lnTo>
                  <a:lnTo>
                    <a:pt x="1" y="33"/>
                  </a:lnTo>
                  <a:lnTo>
                    <a:pt x="2" y="35"/>
                  </a:lnTo>
                  <a:lnTo>
                    <a:pt x="4" y="37"/>
                  </a:lnTo>
                  <a:lnTo>
                    <a:pt x="5" y="39"/>
                  </a:lnTo>
                  <a:lnTo>
                    <a:pt x="7" y="41"/>
                  </a:lnTo>
                  <a:lnTo>
                    <a:pt x="11" y="45"/>
                  </a:lnTo>
                  <a:lnTo>
                    <a:pt x="14" y="46"/>
                  </a:lnTo>
                  <a:lnTo>
                    <a:pt x="17" y="47"/>
                  </a:lnTo>
                  <a:lnTo>
                    <a:pt x="20" y="48"/>
                  </a:lnTo>
                  <a:lnTo>
                    <a:pt x="23" y="48"/>
                  </a:lnTo>
                  <a:lnTo>
                    <a:pt x="26" y="48"/>
                  </a:lnTo>
                  <a:lnTo>
                    <a:pt x="28" y="48"/>
                  </a:lnTo>
                  <a:lnTo>
                    <a:pt x="31" y="48"/>
                  </a:lnTo>
                  <a:lnTo>
                    <a:pt x="33" y="47"/>
                  </a:lnTo>
                  <a:lnTo>
                    <a:pt x="34" y="47"/>
                  </a:lnTo>
                  <a:lnTo>
                    <a:pt x="36" y="46"/>
                  </a:lnTo>
                  <a:lnTo>
                    <a:pt x="38" y="45"/>
                  </a:lnTo>
                  <a:lnTo>
                    <a:pt x="40" y="44"/>
                  </a:lnTo>
                  <a:lnTo>
                    <a:pt x="41" y="43"/>
                  </a:lnTo>
                  <a:lnTo>
                    <a:pt x="41" y="43"/>
                  </a:lnTo>
                  <a:lnTo>
                    <a:pt x="41" y="43"/>
                  </a:lnTo>
                  <a:lnTo>
                    <a:pt x="42" y="43"/>
                  </a:lnTo>
                  <a:lnTo>
                    <a:pt x="42" y="43"/>
                  </a:lnTo>
                  <a:lnTo>
                    <a:pt x="44" y="41"/>
                  </a:lnTo>
                  <a:lnTo>
                    <a:pt x="46" y="39"/>
                  </a:lnTo>
                  <a:lnTo>
                    <a:pt x="46" y="38"/>
                  </a:lnTo>
                  <a:lnTo>
                    <a:pt x="46" y="38"/>
                  </a:lnTo>
                  <a:lnTo>
                    <a:pt x="46" y="38"/>
                  </a:lnTo>
                  <a:lnTo>
                    <a:pt x="47" y="38"/>
                  </a:lnTo>
                  <a:lnTo>
                    <a:pt x="48" y="37"/>
                  </a:lnTo>
                  <a:lnTo>
                    <a:pt x="49" y="35"/>
                  </a:lnTo>
                  <a:lnTo>
                    <a:pt x="50" y="33"/>
                  </a:lnTo>
                  <a:lnTo>
                    <a:pt x="50" y="32"/>
                  </a:lnTo>
                  <a:lnTo>
                    <a:pt x="51" y="31"/>
                  </a:lnTo>
                  <a:lnTo>
                    <a:pt x="52" y="29"/>
                  </a:lnTo>
                  <a:lnTo>
                    <a:pt x="52" y="26"/>
                  </a:lnTo>
                  <a:lnTo>
                    <a:pt x="52" y="24"/>
                  </a:lnTo>
                  <a:lnTo>
                    <a:pt x="52" y="19"/>
                  </a:lnTo>
                  <a:lnTo>
                    <a:pt x="50" y="14"/>
                  </a:lnTo>
                  <a:lnTo>
                    <a:pt x="48" y="10"/>
                  </a:lnTo>
                  <a:lnTo>
                    <a:pt x="4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a:extLst>
                <a:ext uri="{FF2B5EF4-FFF2-40B4-BE49-F238E27FC236}">
                  <a16:creationId xmlns:a16="http://schemas.microsoft.com/office/drawing/2014/main" id="{82B7219C-6B31-45AE-D9E3-39DE26AE740A}"/>
                </a:ext>
              </a:extLst>
            </p:cNvPr>
            <p:cNvSpPr>
              <a:spLocks/>
            </p:cNvSpPr>
            <p:nvPr/>
          </p:nvSpPr>
          <p:spPr bwMode="auto">
            <a:xfrm>
              <a:off x="2577" y="4917"/>
              <a:ext cx="68" cy="65"/>
            </a:xfrm>
            <a:custGeom>
              <a:avLst/>
              <a:gdLst>
                <a:gd name="T0" fmla="*/ 60 w 68"/>
                <a:gd name="T1" fmla="*/ 52 h 65"/>
                <a:gd name="T2" fmla="*/ 62 w 68"/>
                <a:gd name="T3" fmla="*/ 49 h 65"/>
                <a:gd name="T4" fmla="*/ 64 w 68"/>
                <a:gd name="T5" fmla="*/ 47 h 65"/>
                <a:gd name="T6" fmla="*/ 64 w 68"/>
                <a:gd name="T7" fmla="*/ 46 h 65"/>
                <a:gd name="T8" fmla="*/ 66 w 68"/>
                <a:gd name="T9" fmla="*/ 41 h 65"/>
                <a:gd name="T10" fmla="*/ 68 w 68"/>
                <a:gd name="T11" fmla="*/ 35 h 65"/>
                <a:gd name="T12" fmla="*/ 68 w 68"/>
                <a:gd name="T13" fmla="*/ 33 h 65"/>
                <a:gd name="T14" fmla="*/ 68 w 68"/>
                <a:gd name="T15" fmla="*/ 32 h 65"/>
                <a:gd name="T16" fmla="*/ 68 w 68"/>
                <a:gd name="T17" fmla="*/ 29 h 65"/>
                <a:gd name="T18" fmla="*/ 66 w 68"/>
                <a:gd name="T19" fmla="*/ 23 h 65"/>
                <a:gd name="T20" fmla="*/ 62 w 68"/>
                <a:gd name="T21" fmla="*/ 14 h 65"/>
                <a:gd name="T22" fmla="*/ 58 w 68"/>
                <a:gd name="T23" fmla="*/ 10 h 65"/>
                <a:gd name="T24" fmla="*/ 52 w 68"/>
                <a:gd name="T25" fmla="*/ 5 h 65"/>
                <a:gd name="T26" fmla="*/ 47 w 68"/>
                <a:gd name="T27" fmla="*/ 2 h 65"/>
                <a:gd name="T28" fmla="*/ 40 w 68"/>
                <a:gd name="T29" fmla="*/ 1 h 65"/>
                <a:gd name="T30" fmla="*/ 34 w 68"/>
                <a:gd name="T31" fmla="*/ 0 h 65"/>
                <a:gd name="T32" fmla="*/ 23 w 68"/>
                <a:gd name="T33" fmla="*/ 1 h 65"/>
                <a:gd name="T34" fmla="*/ 15 w 68"/>
                <a:gd name="T35" fmla="*/ 5 h 65"/>
                <a:gd name="T36" fmla="*/ 8 w 68"/>
                <a:gd name="T37" fmla="*/ 11 h 65"/>
                <a:gd name="T38" fmla="*/ 3 w 68"/>
                <a:gd name="T39" fmla="*/ 18 h 65"/>
                <a:gd name="T40" fmla="*/ 0 w 68"/>
                <a:gd name="T41" fmla="*/ 27 h 65"/>
                <a:gd name="T42" fmla="*/ 0 w 68"/>
                <a:gd name="T43" fmla="*/ 36 h 65"/>
                <a:gd name="T44" fmla="*/ 2 w 68"/>
                <a:gd name="T45" fmla="*/ 43 h 65"/>
                <a:gd name="T46" fmla="*/ 6 w 68"/>
                <a:gd name="T47" fmla="*/ 51 h 65"/>
                <a:gd name="T48" fmla="*/ 12 w 68"/>
                <a:gd name="T49" fmla="*/ 57 h 65"/>
                <a:gd name="T50" fmla="*/ 18 w 68"/>
                <a:gd name="T51" fmla="*/ 61 h 65"/>
                <a:gd name="T52" fmla="*/ 23 w 68"/>
                <a:gd name="T53" fmla="*/ 63 h 65"/>
                <a:gd name="T54" fmla="*/ 30 w 68"/>
                <a:gd name="T55" fmla="*/ 65 h 65"/>
                <a:gd name="T56" fmla="*/ 34 w 68"/>
                <a:gd name="T57" fmla="*/ 65 h 65"/>
                <a:gd name="T58" fmla="*/ 34 w 68"/>
                <a:gd name="T59" fmla="*/ 65 h 65"/>
                <a:gd name="T60" fmla="*/ 37 w 68"/>
                <a:gd name="T61" fmla="*/ 65 h 65"/>
                <a:gd name="T62" fmla="*/ 43 w 68"/>
                <a:gd name="T63" fmla="*/ 63 h 65"/>
                <a:gd name="T64" fmla="*/ 45 w 68"/>
                <a:gd name="T65" fmla="*/ 63 h 65"/>
                <a:gd name="T66" fmla="*/ 49 w 68"/>
                <a:gd name="T67" fmla="*/ 61 h 65"/>
                <a:gd name="T68" fmla="*/ 55 w 68"/>
                <a:gd name="T6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58" y="55"/>
                  </a:moveTo>
                  <a:lnTo>
                    <a:pt x="60" y="52"/>
                  </a:lnTo>
                  <a:lnTo>
                    <a:pt x="62" y="50"/>
                  </a:lnTo>
                  <a:lnTo>
                    <a:pt x="62" y="49"/>
                  </a:lnTo>
                  <a:lnTo>
                    <a:pt x="63" y="48"/>
                  </a:lnTo>
                  <a:lnTo>
                    <a:pt x="64" y="47"/>
                  </a:lnTo>
                  <a:lnTo>
                    <a:pt x="64" y="46"/>
                  </a:lnTo>
                  <a:lnTo>
                    <a:pt x="64" y="46"/>
                  </a:lnTo>
                  <a:lnTo>
                    <a:pt x="65" y="45"/>
                  </a:lnTo>
                  <a:lnTo>
                    <a:pt x="66" y="41"/>
                  </a:lnTo>
                  <a:lnTo>
                    <a:pt x="67" y="38"/>
                  </a:lnTo>
                  <a:lnTo>
                    <a:pt x="68" y="35"/>
                  </a:lnTo>
                  <a:lnTo>
                    <a:pt x="68" y="34"/>
                  </a:lnTo>
                  <a:lnTo>
                    <a:pt x="68" y="33"/>
                  </a:lnTo>
                  <a:lnTo>
                    <a:pt x="68" y="32"/>
                  </a:lnTo>
                  <a:lnTo>
                    <a:pt x="68" y="32"/>
                  </a:lnTo>
                  <a:lnTo>
                    <a:pt x="68" y="32"/>
                  </a:lnTo>
                  <a:lnTo>
                    <a:pt x="68" y="29"/>
                  </a:lnTo>
                  <a:lnTo>
                    <a:pt x="67" y="26"/>
                  </a:lnTo>
                  <a:lnTo>
                    <a:pt x="66" y="23"/>
                  </a:lnTo>
                  <a:lnTo>
                    <a:pt x="65" y="20"/>
                  </a:lnTo>
                  <a:lnTo>
                    <a:pt x="62" y="14"/>
                  </a:lnTo>
                  <a:lnTo>
                    <a:pt x="60" y="12"/>
                  </a:lnTo>
                  <a:lnTo>
                    <a:pt x="58" y="10"/>
                  </a:lnTo>
                  <a:lnTo>
                    <a:pt x="55" y="7"/>
                  </a:lnTo>
                  <a:lnTo>
                    <a:pt x="52" y="5"/>
                  </a:lnTo>
                  <a:lnTo>
                    <a:pt x="49" y="3"/>
                  </a:lnTo>
                  <a:lnTo>
                    <a:pt x="47" y="2"/>
                  </a:lnTo>
                  <a:lnTo>
                    <a:pt x="43" y="1"/>
                  </a:lnTo>
                  <a:lnTo>
                    <a:pt x="40" y="1"/>
                  </a:lnTo>
                  <a:lnTo>
                    <a:pt x="37" y="0"/>
                  </a:lnTo>
                  <a:lnTo>
                    <a:pt x="34" y="0"/>
                  </a:lnTo>
                  <a:lnTo>
                    <a:pt x="27" y="1"/>
                  </a:lnTo>
                  <a:lnTo>
                    <a:pt x="23" y="1"/>
                  </a:lnTo>
                  <a:lnTo>
                    <a:pt x="20" y="2"/>
                  </a:lnTo>
                  <a:lnTo>
                    <a:pt x="15" y="5"/>
                  </a:lnTo>
                  <a:lnTo>
                    <a:pt x="10" y="10"/>
                  </a:lnTo>
                  <a:lnTo>
                    <a:pt x="8" y="11"/>
                  </a:lnTo>
                  <a:lnTo>
                    <a:pt x="7" y="14"/>
                  </a:lnTo>
                  <a:lnTo>
                    <a:pt x="3" y="18"/>
                  </a:lnTo>
                  <a:lnTo>
                    <a:pt x="1" y="22"/>
                  </a:lnTo>
                  <a:lnTo>
                    <a:pt x="0" y="27"/>
                  </a:lnTo>
                  <a:lnTo>
                    <a:pt x="0" y="32"/>
                  </a:lnTo>
                  <a:lnTo>
                    <a:pt x="0" y="36"/>
                  </a:lnTo>
                  <a:lnTo>
                    <a:pt x="1" y="39"/>
                  </a:lnTo>
                  <a:lnTo>
                    <a:pt x="2" y="43"/>
                  </a:lnTo>
                  <a:lnTo>
                    <a:pt x="4" y="48"/>
                  </a:lnTo>
                  <a:lnTo>
                    <a:pt x="6" y="51"/>
                  </a:lnTo>
                  <a:lnTo>
                    <a:pt x="10" y="55"/>
                  </a:lnTo>
                  <a:lnTo>
                    <a:pt x="12" y="57"/>
                  </a:lnTo>
                  <a:lnTo>
                    <a:pt x="15" y="59"/>
                  </a:lnTo>
                  <a:lnTo>
                    <a:pt x="18" y="61"/>
                  </a:lnTo>
                  <a:lnTo>
                    <a:pt x="20" y="62"/>
                  </a:lnTo>
                  <a:lnTo>
                    <a:pt x="23" y="63"/>
                  </a:lnTo>
                  <a:lnTo>
                    <a:pt x="27" y="64"/>
                  </a:lnTo>
                  <a:lnTo>
                    <a:pt x="30" y="65"/>
                  </a:lnTo>
                  <a:lnTo>
                    <a:pt x="34" y="65"/>
                  </a:lnTo>
                  <a:lnTo>
                    <a:pt x="34" y="65"/>
                  </a:lnTo>
                  <a:lnTo>
                    <a:pt x="34" y="65"/>
                  </a:lnTo>
                  <a:lnTo>
                    <a:pt x="34" y="65"/>
                  </a:lnTo>
                  <a:lnTo>
                    <a:pt x="35" y="65"/>
                  </a:lnTo>
                  <a:lnTo>
                    <a:pt x="37" y="65"/>
                  </a:lnTo>
                  <a:lnTo>
                    <a:pt x="40" y="64"/>
                  </a:lnTo>
                  <a:lnTo>
                    <a:pt x="43" y="63"/>
                  </a:lnTo>
                  <a:lnTo>
                    <a:pt x="44" y="63"/>
                  </a:lnTo>
                  <a:lnTo>
                    <a:pt x="45" y="63"/>
                  </a:lnTo>
                  <a:lnTo>
                    <a:pt x="47" y="62"/>
                  </a:lnTo>
                  <a:lnTo>
                    <a:pt x="49" y="61"/>
                  </a:lnTo>
                  <a:lnTo>
                    <a:pt x="52" y="59"/>
                  </a:lnTo>
                  <a:lnTo>
                    <a:pt x="55" y="57"/>
                  </a:lnTo>
                  <a:lnTo>
                    <a:pt x="58"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a:extLst>
                <a:ext uri="{FF2B5EF4-FFF2-40B4-BE49-F238E27FC236}">
                  <a16:creationId xmlns:a16="http://schemas.microsoft.com/office/drawing/2014/main" id="{A2570FFE-3513-028E-C502-5F6A1911FD2A}"/>
                </a:ext>
              </a:extLst>
            </p:cNvPr>
            <p:cNvSpPr>
              <a:spLocks/>
            </p:cNvSpPr>
            <p:nvPr/>
          </p:nvSpPr>
          <p:spPr bwMode="auto">
            <a:xfrm>
              <a:off x="2672" y="5023"/>
              <a:ext cx="68" cy="64"/>
            </a:xfrm>
            <a:custGeom>
              <a:avLst/>
              <a:gdLst>
                <a:gd name="T0" fmla="*/ 34 w 68"/>
                <a:gd name="T1" fmla="*/ 0 h 64"/>
                <a:gd name="T2" fmla="*/ 27 w 68"/>
                <a:gd name="T3" fmla="*/ 0 h 64"/>
                <a:gd name="T4" fmla="*/ 23 w 68"/>
                <a:gd name="T5" fmla="*/ 1 h 64"/>
                <a:gd name="T6" fmla="*/ 20 w 68"/>
                <a:gd name="T7" fmla="*/ 2 h 64"/>
                <a:gd name="T8" fmla="*/ 15 w 68"/>
                <a:gd name="T9" fmla="*/ 5 h 64"/>
                <a:gd name="T10" fmla="*/ 10 w 68"/>
                <a:gd name="T11" fmla="*/ 9 h 64"/>
                <a:gd name="T12" fmla="*/ 5 w 68"/>
                <a:gd name="T13" fmla="*/ 14 h 64"/>
                <a:gd name="T14" fmla="*/ 2 w 68"/>
                <a:gd name="T15" fmla="*/ 20 h 64"/>
                <a:gd name="T16" fmla="*/ 0 w 68"/>
                <a:gd name="T17" fmla="*/ 26 h 64"/>
                <a:gd name="T18" fmla="*/ 0 w 68"/>
                <a:gd name="T19" fmla="*/ 29 h 64"/>
                <a:gd name="T20" fmla="*/ 0 w 68"/>
                <a:gd name="T21" fmla="*/ 33 h 64"/>
                <a:gd name="T22" fmla="*/ 0 w 68"/>
                <a:gd name="T23" fmla="*/ 36 h 64"/>
                <a:gd name="T24" fmla="*/ 0 w 68"/>
                <a:gd name="T25" fmla="*/ 39 h 64"/>
                <a:gd name="T26" fmla="*/ 1 w 68"/>
                <a:gd name="T27" fmla="*/ 42 h 64"/>
                <a:gd name="T28" fmla="*/ 2 w 68"/>
                <a:gd name="T29" fmla="*/ 45 h 64"/>
                <a:gd name="T30" fmla="*/ 3 w 68"/>
                <a:gd name="T31" fmla="*/ 47 h 64"/>
                <a:gd name="T32" fmla="*/ 5 w 68"/>
                <a:gd name="T33" fmla="*/ 50 h 64"/>
                <a:gd name="T34" fmla="*/ 7 w 68"/>
                <a:gd name="T35" fmla="*/ 53 h 64"/>
                <a:gd name="T36" fmla="*/ 10 w 68"/>
                <a:gd name="T37" fmla="*/ 55 h 64"/>
                <a:gd name="T38" fmla="*/ 12 w 68"/>
                <a:gd name="T39" fmla="*/ 57 h 64"/>
                <a:gd name="T40" fmla="*/ 15 w 68"/>
                <a:gd name="T41" fmla="*/ 59 h 64"/>
                <a:gd name="T42" fmla="*/ 20 w 68"/>
                <a:gd name="T43" fmla="*/ 62 h 64"/>
                <a:gd name="T44" fmla="*/ 23 w 68"/>
                <a:gd name="T45" fmla="*/ 63 h 64"/>
                <a:gd name="T46" fmla="*/ 27 w 68"/>
                <a:gd name="T47" fmla="*/ 64 h 64"/>
                <a:gd name="T48" fmla="*/ 34 w 68"/>
                <a:gd name="T49" fmla="*/ 64 h 64"/>
                <a:gd name="T50" fmla="*/ 37 w 68"/>
                <a:gd name="T51" fmla="*/ 64 h 64"/>
                <a:gd name="T52" fmla="*/ 40 w 68"/>
                <a:gd name="T53" fmla="*/ 64 h 64"/>
                <a:gd name="T54" fmla="*/ 43 w 68"/>
                <a:gd name="T55" fmla="*/ 63 h 64"/>
                <a:gd name="T56" fmla="*/ 47 w 68"/>
                <a:gd name="T57" fmla="*/ 62 h 64"/>
                <a:gd name="T58" fmla="*/ 48 w 68"/>
                <a:gd name="T59" fmla="*/ 61 h 64"/>
                <a:gd name="T60" fmla="*/ 49 w 68"/>
                <a:gd name="T61" fmla="*/ 61 h 64"/>
                <a:gd name="T62" fmla="*/ 50 w 68"/>
                <a:gd name="T63" fmla="*/ 60 h 64"/>
                <a:gd name="T64" fmla="*/ 51 w 68"/>
                <a:gd name="T65" fmla="*/ 60 h 64"/>
                <a:gd name="T66" fmla="*/ 52 w 68"/>
                <a:gd name="T67" fmla="*/ 59 h 64"/>
                <a:gd name="T68" fmla="*/ 53 w 68"/>
                <a:gd name="T69" fmla="*/ 59 h 64"/>
                <a:gd name="T70" fmla="*/ 55 w 68"/>
                <a:gd name="T71" fmla="*/ 57 h 64"/>
                <a:gd name="T72" fmla="*/ 58 w 68"/>
                <a:gd name="T73" fmla="*/ 55 h 64"/>
                <a:gd name="T74" fmla="*/ 60 w 68"/>
                <a:gd name="T75" fmla="*/ 53 h 64"/>
                <a:gd name="T76" fmla="*/ 62 w 68"/>
                <a:gd name="T77" fmla="*/ 50 h 64"/>
                <a:gd name="T78" fmla="*/ 63 w 68"/>
                <a:gd name="T79" fmla="*/ 49 h 64"/>
                <a:gd name="T80" fmla="*/ 63 w 68"/>
                <a:gd name="T81" fmla="*/ 49 h 64"/>
                <a:gd name="T82" fmla="*/ 64 w 68"/>
                <a:gd name="T83" fmla="*/ 47 h 64"/>
                <a:gd name="T84" fmla="*/ 66 w 68"/>
                <a:gd name="T85" fmla="*/ 45 h 64"/>
                <a:gd name="T86" fmla="*/ 67 w 68"/>
                <a:gd name="T87" fmla="*/ 42 h 64"/>
                <a:gd name="T88" fmla="*/ 67 w 68"/>
                <a:gd name="T89" fmla="*/ 39 h 64"/>
                <a:gd name="T90" fmla="*/ 68 w 68"/>
                <a:gd name="T91" fmla="*/ 36 h 64"/>
                <a:gd name="T92" fmla="*/ 68 w 68"/>
                <a:gd name="T93" fmla="*/ 33 h 64"/>
                <a:gd name="T94" fmla="*/ 68 w 68"/>
                <a:gd name="T95" fmla="*/ 29 h 64"/>
                <a:gd name="T96" fmla="*/ 67 w 68"/>
                <a:gd name="T97" fmla="*/ 26 h 64"/>
                <a:gd name="T98" fmla="*/ 66 w 68"/>
                <a:gd name="T99" fmla="*/ 20 h 64"/>
                <a:gd name="T100" fmla="*/ 62 w 68"/>
                <a:gd name="T101" fmla="*/ 14 h 64"/>
                <a:gd name="T102" fmla="*/ 60 w 68"/>
                <a:gd name="T103" fmla="*/ 12 h 64"/>
                <a:gd name="T104" fmla="*/ 58 w 68"/>
                <a:gd name="T105" fmla="*/ 9 h 64"/>
                <a:gd name="T106" fmla="*/ 55 w 68"/>
                <a:gd name="T107" fmla="*/ 7 h 64"/>
                <a:gd name="T108" fmla="*/ 53 w 68"/>
                <a:gd name="T109" fmla="*/ 5 h 64"/>
                <a:gd name="T110" fmla="*/ 50 w 68"/>
                <a:gd name="T111" fmla="*/ 3 h 64"/>
                <a:gd name="T112" fmla="*/ 47 w 68"/>
                <a:gd name="T113" fmla="*/ 2 h 64"/>
                <a:gd name="T114" fmla="*/ 43 w 68"/>
                <a:gd name="T115" fmla="*/ 1 h 64"/>
                <a:gd name="T116" fmla="*/ 40 w 68"/>
                <a:gd name="T117" fmla="*/ 0 h 64"/>
                <a:gd name="T118" fmla="*/ 37 w 68"/>
                <a:gd name="T119" fmla="*/ 0 h 64"/>
                <a:gd name="T120" fmla="*/ 34 w 68"/>
                <a:gd name="T1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64">
                  <a:moveTo>
                    <a:pt x="34" y="0"/>
                  </a:moveTo>
                  <a:lnTo>
                    <a:pt x="27" y="0"/>
                  </a:lnTo>
                  <a:lnTo>
                    <a:pt x="23" y="1"/>
                  </a:lnTo>
                  <a:lnTo>
                    <a:pt x="20" y="2"/>
                  </a:lnTo>
                  <a:lnTo>
                    <a:pt x="15" y="5"/>
                  </a:lnTo>
                  <a:lnTo>
                    <a:pt x="10" y="9"/>
                  </a:lnTo>
                  <a:lnTo>
                    <a:pt x="5" y="14"/>
                  </a:lnTo>
                  <a:lnTo>
                    <a:pt x="2" y="20"/>
                  </a:lnTo>
                  <a:lnTo>
                    <a:pt x="0" y="26"/>
                  </a:lnTo>
                  <a:lnTo>
                    <a:pt x="0" y="29"/>
                  </a:lnTo>
                  <a:lnTo>
                    <a:pt x="0" y="33"/>
                  </a:lnTo>
                  <a:lnTo>
                    <a:pt x="0" y="36"/>
                  </a:lnTo>
                  <a:lnTo>
                    <a:pt x="0" y="39"/>
                  </a:lnTo>
                  <a:lnTo>
                    <a:pt x="1" y="42"/>
                  </a:lnTo>
                  <a:lnTo>
                    <a:pt x="2" y="45"/>
                  </a:lnTo>
                  <a:lnTo>
                    <a:pt x="3" y="47"/>
                  </a:lnTo>
                  <a:lnTo>
                    <a:pt x="5" y="50"/>
                  </a:lnTo>
                  <a:lnTo>
                    <a:pt x="7" y="53"/>
                  </a:lnTo>
                  <a:lnTo>
                    <a:pt x="10" y="55"/>
                  </a:lnTo>
                  <a:lnTo>
                    <a:pt x="12" y="57"/>
                  </a:lnTo>
                  <a:lnTo>
                    <a:pt x="15" y="59"/>
                  </a:lnTo>
                  <a:lnTo>
                    <a:pt x="20" y="62"/>
                  </a:lnTo>
                  <a:lnTo>
                    <a:pt x="23" y="63"/>
                  </a:lnTo>
                  <a:lnTo>
                    <a:pt x="27" y="64"/>
                  </a:lnTo>
                  <a:lnTo>
                    <a:pt x="34" y="64"/>
                  </a:lnTo>
                  <a:lnTo>
                    <a:pt x="37" y="64"/>
                  </a:lnTo>
                  <a:lnTo>
                    <a:pt x="40" y="64"/>
                  </a:lnTo>
                  <a:lnTo>
                    <a:pt x="43" y="63"/>
                  </a:lnTo>
                  <a:lnTo>
                    <a:pt x="47" y="62"/>
                  </a:lnTo>
                  <a:lnTo>
                    <a:pt x="48" y="61"/>
                  </a:lnTo>
                  <a:lnTo>
                    <a:pt x="49" y="61"/>
                  </a:lnTo>
                  <a:lnTo>
                    <a:pt x="50" y="60"/>
                  </a:lnTo>
                  <a:lnTo>
                    <a:pt x="51" y="60"/>
                  </a:lnTo>
                  <a:lnTo>
                    <a:pt x="52" y="59"/>
                  </a:lnTo>
                  <a:lnTo>
                    <a:pt x="53" y="59"/>
                  </a:lnTo>
                  <a:lnTo>
                    <a:pt x="55" y="57"/>
                  </a:lnTo>
                  <a:lnTo>
                    <a:pt x="58" y="55"/>
                  </a:lnTo>
                  <a:lnTo>
                    <a:pt x="60" y="53"/>
                  </a:lnTo>
                  <a:lnTo>
                    <a:pt x="62" y="50"/>
                  </a:lnTo>
                  <a:lnTo>
                    <a:pt x="63" y="49"/>
                  </a:lnTo>
                  <a:lnTo>
                    <a:pt x="63" y="49"/>
                  </a:lnTo>
                  <a:lnTo>
                    <a:pt x="64" y="47"/>
                  </a:lnTo>
                  <a:lnTo>
                    <a:pt x="66" y="45"/>
                  </a:lnTo>
                  <a:lnTo>
                    <a:pt x="67" y="42"/>
                  </a:lnTo>
                  <a:lnTo>
                    <a:pt x="67" y="39"/>
                  </a:lnTo>
                  <a:lnTo>
                    <a:pt x="68" y="36"/>
                  </a:lnTo>
                  <a:lnTo>
                    <a:pt x="68" y="33"/>
                  </a:lnTo>
                  <a:lnTo>
                    <a:pt x="68" y="29"/>
                  </a:lnTo>
                  <a:lnTo>
                    <a:pt x="67" y="26"/>
                  </a:lnTo>
                  <a:lnTo>
                    <a:pt x="66" y="20"/>
                  </a:lnTo>
                  <a:lnTo>
                    <a:pt x="62" y="14"/>
                  </a:lnTo>
                  <a:lnTo>
                    <a:pt x="60" y="12"/>
                  </a:lnTo>
                  <a:lnTo>
                    <a:pt x="58" y="9"/>
                  </a:lnTo>
                  <a:lnTo>
                    <a:pt x="55" y="7"/>
                  </a:lnTo>
                  <a:lnTo>
                    <a:pt x="53" y="5"/>
                  </a:lnTo>
                  <a:lnTo>
                    <a:pt x="50" y="3"/>
                  </a:lnTo>
                  <a:lnTo>
                    <a:pt x="47" y="2"/>
                  </a:lnTo>
                  <a:lnTo>
                    <a:pt x="43" y="1"/>
                  </a:lnTo>
                  <a:lnTo>
                    <a:pt x="40" y="0"/>
                  </a:lnTo>
                  <a:lnTo>
                    <a:pt x="37" y="0"/>
                  </a:lnTo>
                  <a:lnTo>
                    <a:pt x="3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a:extLst>
                <a:ext uri="{FF2B5EF4-FFF2-40B4-BE49-F238E27FC236}">
                  <a16:creationId xmlns:a16="http://schemas.microsoft.com/office/drawing/2014/main" id="{CB2ADC58-89C8-9169-2C23-6DAE7A87B410}"/>
                </a:ext>
              </a:extLst>
            </p:cNvPr>
            <p:cNvSpPr>
              <a:spLocks/>
            </p:cNvSpPr>
            <p:nvPr/>
          </p:nvSpPr>
          <p:spPr bwMode="auto">
            <a:xfrm>
              <a:off x="2730" y="4892"/>
              <a:ext cx="69" cy="64"/>
            </a:xfrm>
            <a:custGeom>
              <a:avLst/>
              <a:gdLst>
                <a:gd name="T0" fmla="*/ 6 w 69"/>
                <a:gd name="T1" fmla="*/ 15 h 64"/>
                <a:gd name="T2" fmla="*/ 3 w 69"/>
                <a:gd name="T3" fmla="*/ 20 h 64"/>
                <a:gd name="T4" fmla="*/ 1 w 69"/>
                <a:gd name="T5" fmla="*/ 26 h 64"/>
                <a:gd name="T6" fmla="*/ 0 w 69"/>
                <a:gd name="T7" fmla="*/ 32 h 64"/>
                <a:gd name="T8" fmla="*/ 1 w 69"/>
                <a:gd name="T9" fmla="*/ 38 h 64"/>
                <a:gd name="T10" fmla="*/ 3 w 69"/>
                <a:gd name="T11" fmla="*/ 44 h 64"/>
                <a:gd name="T12" fmla="*/ 6 w 69"/>
                <a:gd name="T13" fmla="*/ 50 h 64"/>
                <a:gd name="T14" fmla="*/ 10 w 69"/>
                <a:gd name="T15" fmla="*/ 55 h 64"/>
                <a:gd name="T16" fmla="*/ 16 w 69"/>
                <a:gd name="T17" fmla="*/ 59 h 64"/>
                <a:gd name="T18" fmla="*/ 21 w 69"/>
                <a:gd name="T19" fmla="*/ 62 h 64"/>
                <a:gd name="T20" fmla="*/ 28 w 69"/>
                <a:gd name="T21" fmla="*/ 64 h 64"/>
                <a:gd name="T22" fmla="*/ 34 w 69"/>
                <a:gd name="T23" fmla="*/ 64 h 64"/>
                <a:gd name="T24" fmla="*/ 41 w 69"/>
                <a:gd name="T25" fmla="*/ 64 h 64"/>
                <a:gd name="T26" fmla="*/ 45 w 69"/>
                <a:gd name="T27" fmla="*/ 62 h 64"/>
                <a:gd name="T28" fmla="*/ 48 w 69"/>
                <a:gd name="T29" fmla="*/ 62 h 64"/>
                <a:gd name="T30" fmla="*/ 53 w 69"/>
                <a:gd name="T31" fmla="*/ 59 h 64"/>
                <a:gd name="T32" fmla="*/ 59 w 69"/>
                <a:gd name="T33" fmla="*/ 55 h 64"/>
                <a:gd name="T34" fmla="*/ 63 w 69"/>
                <a:gd name="T35" fmla="*/ 50 h 64"/>
                <a:gd name="T36" fmla="*/ 64 w 69"/>
                <a:gd name="T37" fmla="*/ 48 h 64"/>
                <a:gd name="T38" fmla="*/ 66 w 69"/>
                <a:gd name="T39" fmla="*/ 44 h 64"/>
                <a:gd name="T40" fmla="*/ 68 w 69"/>
                <a:gd name="T41" fmla="*/ 38 h 64"/>
                <a:gd name="T42" fmla="*/ 69 w 69"/>
                <a:gd name="T43" fmla="*/ 32 h 64"/>
                <a:gd name="T44" fmla="*/ 68 w 69"/>
                <a:gd name="T45" fmla="*/ 26 h 64"/>
                <a:gd name="T46" fmla="*/ 66 w 69"/>
                <a:gd name="T47" fmla="*/ 20 h 64"/>
                <a:gd name="T48" fmla="*/ 63 w 69"/>
                <a:gd name="T49" fmla="*/ 15 h 64"/>
                <a:gd name="T50" fmla="*/ 59 w 69"/>
                <a:gd name="T51" fmla="*/ 10 h 64"/>
                <a:gd name="T52" fmla="*/ 53 w 69"/>
                <a:gd name="T53" fmla="*/ 5 h 64"/>
                <a:gd name="T54" fmla="*/ 48 w 69"/>
                <a:gd name="T55" fmla="*/ 3 h 64"/>
                <a:gd name="T56" fmla="*/ 41 w 69"/>
                <a:gd name="T57" fmla="*/ 1 h 64"/>
                <a:gd name="T58" fmla="*/ 34 w 69"/>
                <a:gd name="T59" fmla="*/ 0 h 64"/>
                <a:gd name="T60" fmla="*/ 24 w 69"/>
                <a:gd name="T61" fmla="*/ 1 h 64"/>
                <a:gd name="T62" fmla="*/ 18 w 69"/>
                <a:gd name="T63" fmla="*/ 4 h 64"/>
                <a:gd name="T64" fmla="*/ 10 w 69"/>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10" y="10"/>
                  </a:moveTo>
                  <a:lnTo>
                    <a:pt x="6" y="15"/>
                  </a:lnTo>
                  <a:lnTo>
                    <a:pt x="4" y="17"/>
                  </a:lnTo>
                  <a:lnTo>
                    <a:pt x="3" y="20"/>
                  </a:lnTo>
                  <a:lnTo>
                    <a:pt x="1" y="23"/>
                  </a:lnTo>
                  <a:lnTo>
                    <a:pt x="1" y="26"/>
                  </a:lnTo>
                  <a:lnTo>
                    <a:pt x="0" y="29"/>
                  </a:lnTo>
                  <a:lnTo>
                    <a:pt x="0" y="32"/>
                  </a:lnTo>
                  <a:lnTo>
                    <a:pt x="0" y="35"/>
                  </a:lnTo>
                  <a:lnTo>
                    <a:pt x="1" y="38"/>
                  </a:lnTo>
                  <a:lnTo>
                    <a:pt x="1" y="41"/>
                  </a:lnTo>
                  <a:lnTo>
                    <a:pt x="3" y="44"/>
                  </a:lnTo>
                  <a:lnTo>
                    <a:pt x="4" y="47"/>
                  </a:lnTo>
                  <a:lnTo>
                    <a:pt x="6" y="50"/>
                  </a:lnTo>
                  <a:lnTo>
                    <a:pt x="8" y="52"/>
                  </a:lnTo>
                  <a:lnTo>
                    <a:pt x="10" y="55"/>
                  </a:lnTo>
                  <a:lnTo>
                    <a:pt x="13" y="57"/>
                  </a:lnTo>
                  <a:lnTo>
                    <a:pt x="16" y="59"/>
                  </a:lnTo>
                  <a:lnTo>
                    <a:pt x="18" y="60"/>
                  </a:lnTo>
                  <a:lnTo>
                    <a:pt x="21" y="62"/>
                  </a:lnTo>
                  <a:lnTo>
                    <a:pt x="24" y="63"/>
                  </a:lnTo>
                  <a:lnTo>
                    <a:pt x="28" y="64"/>
                  </a:lnTo>
                  <a:lnTo>
                    <a:pt x="31" y="64"/>
                  </a:lnTo>
                  <a:lnTo>
                    <a:pt x="34" y="64"/>
                  </a:lnTo>
                  <a:lnTo>
                    <a:pt x="38" y="64"/>
                  </a:lnTo>
                  <a:lnTo>
                    <a:pt x="41" y="64"/>
                  </a:lnTo>
                  <a:lnTo>
                    <a:pt x="44" y="63"/>
                  </a:lnTo>
                  <a:lnTo>
                    <a:pt x="45" y="62"/>
                  </a:lnTo>
                  <a:lnTo>
                    <a:pt x="46" y="62"/>
                  </a:lnTo>
                  <a:lnTo>
                    <a:pt x="48" y="62"/>
                  </a:lnTo>
                  <a:lnTo>
                    <a:pt x="50" y="60"/>
                  </a:lnTo>
                  <a:lnTo>
                    <a:pt x="53" y="59"/>
                  </a:lnTo>
                  <a:lnTo>
                    <a:pt x="56" y="57"/>
                  </a:lnTo>
                  <a:lnTo>
                    <a:pt x="59" y="55"/>
                  </a:lnTo>
                  <a:lnTo>
                    <a:pt x="61" y="52"/>
                  </a:lnTo>
                  <a:lnTo>
                    <a:pt x="63" y="50"/>
                  </a:lnTo>
                  <a:lnTo>
                    <a:pt x="63" y="49"/>
                  </a:lnTo>
                  <a:lnTo>
                    <a:pt x="64" y="48"/>
                  </a:lnTo>
                  <a:lnTo>
                    <a:pt x="65" y="47"/>
                  </a:lnTo>
                  <a:lnTo>
                    <a:pt x="66" y="44"/>
                  </a:lnTo>
                  <a:lnTo>
                    <a:pt x="67" y="41"/>
                  </a:lnTo>
                  <a:lnTo>
                    <a:pt x="68" y="38"/>
                  </a:lnTo>
                  <a:lnTo>
                    <a:pt x="68" y="35"/>
                  </a:lnTo>
                  <a:lnTo>
                    <a:pt x="69" y="32"/>
                  </a:lnTo>
                  <a:lnTo>
                    <a:pt x="68" y="29"/>
                  </a:lnTo>
                  <a:lnTo>
                    <a:pt x="68" y="26"/>
                  </a:lnTo>
                  <a:lnTo>
                    <a:pt x="67" y="23"/>
                  </a:lnTo>
                  <a:lnTo>
                    <a:pt x="66" y="20"/>
                  </a:lnTo>
                  <a:lnTo>
                    <a:pt x="65" y="17"/>
                  </a:lnTo>
                  <a:lnTo>
                    <a:pt x="63" y="15"/>
                  </a:lnTo>
                  <a:lnTo>
                    <a:pt x="61" y="12"/>
                  </a:lnTo>
                  <a:lnTo>
                    <a:pt x="59" y="10"/>
                  </a:lnTo>
                  <a:lnTo>
                    <a:pt x="56" y="7"/>
                  </a:lnTo>
                  <a:lnTo>
                    <a:pt x="53" y="5"/>
                  </a:lnTo>
                  <a:lnTo>
                    <a:pt x="50" y="4"/>
                  </a:lnTo>
                  <a:lnTo>
                    <a:pt x="48" y="3"/>
                  </a:lnTo>
                  <a:lnTo>
                    <a:pt x="44" y="1"/>
                  </a:lnTo>
                  <a:lnTo>
                    <a:pt x="41" y="1"/>
                  </a:lnTo>
                  <a:lnTo>
                    <a:pt x="38" y="0"/>
                  </a:lnTo>
                  <a:lnTo>
                    <a:pt x="34" y="0"/>
                  </a:lnTo>
                  <a:lnTo>
                    <a:pt x="28" y="1"/>
                  </a:lnTo>
                  <a:lnTo>
                    <a:pt x="24" y="1"/>
                  </a:lnTo>
                  <a:lnTo>
                    <a:pt x="21" y="3"/>
                  </a:lnTo>
                  <a:lnTo>
                    <a:pt x="18" y="4"/>
                  </a:lnTo>
                  <a:lnTo>
                    <a:pt x="16" y="5"/>
                  </a:lnTo>
                  <a:lnTo>
                    <a:pt x="1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a:extLst>
                <a:ext uri="{FF2B5EF4-FFF2-40B4-BE49-F238E27FC236}">
                  <a16:creationId xmlns:a16="http://schemas.microsoft.com/office/drawing/2014/main" id="{A1BA02C1-2B45-E6A2-7D36-2E4A00091E31}"/>
                </a:ext>
              </a:extLst>
            </p:cNvPr>
            <p:cNvSpPr>
              <a:spLocks/>
            </p:cNvSpPr>
            <p:nvPr/>
          </p:nvSpPr>
          <p:spPr bwMode="auto">
            <a:xfrm>
              <a:off x="2277" y="4652"/>
              <a:ext cx="68" cy="65"/>
            </a:xfrm>
            <a:custGeom>
              <a:avLst/>
              <a:gdLst>
                <a:gd name="T0" fmla="*/ 12 w 68"/>
                <a:gd name="T1" fmla="*/ 57 h 65"/>
                <a:gd name="T2" fmla="*/ 17 w 68"/>
                <a:gd name="T3" fmla="*/ 61 h 65"/>
                <a:gd name="T4" fmla="*/ 23 w 68"/>
                <a:gd name="T5" fmla="*/ 63 h 65"/>
                <a:gd name="T6" fmla="*/ 30 w 68"/>
                <a:gd name="T7" fmla="*/ 64 h 65"/>
                <a:gd name="T8" fmla="*/ 34 w 68"/>
                <a:gd name="T9" fmla="*/ 64 h 65"/>
                <a:gd name="T10" fmla="*/ 34 w 68"/>
                <a:gd name="T11" fmla="*/ 64 h 65"/>
                <a:gd name="T12" fmla="*/ 37 w 68"/>
                <a:gd name="T13" fmla="*/ 64 h 65"/>
                <a:gd name="T14" fmla="*/ 43 w 68"/>
                <a:gd name="T15" fmla="*/ 63 h 65"/>
                <a:gd name="T16" fmla="*/ 45 w 68"/>
                <a:gd name="T17" fmla="*/ 63 h 65"/>
                <a:gd name="T18" fmla="*/ 48 w 68"/>
                <a:gd name="T19" fmla="*/ 61 h 65"/>
                <a:gd name="T20" fmla="*/ 50 w 68"/>
                <a:gd name="T21" fmla="*/ 61 h 65"/>
                <a:gd name="T22" fmla="*/ 55 w 68"/>
                <a:gd name="T23" fmla="*/ 57 h 65"/>
                <a:gd name="T24" fmla="*/ 61 w 68"/>
                <a:gd name="T25" fmla="*/ 52 h 65"/>
                <a:gd name="T26" fmla="*/ 62 w 68"/>
                <a:gd name="T27" fmla="*/ 50 h 65"/>
                <a:gd name="T28" fmla="*/ 65 w 68"/>
                <a:gd name="T29" fmla="*/ 44 h 65"/>
                <a:gd name="T30" fmla="*/ 67 w 68"/>
                <a:gd name="T31" fmla="*/ 40 h 65"/>
                <a:gd name="T32" fmla="*/ 67 w 68"/>
                <a:gd name="T33" fmla="*/ 36 h 65"/>
                <a:gd name="T34" fmla="*/ 68 w 68"/>
                <a:gd name="T35" fmla="*/ 29 h 65"/>
                <a:gd name="T36" fmla="*/ 65 w 68"/>
                <a:gd name="T37" fmla="*/ 20 h 65"/>
                <a:gd name="T38" fmla="*/ 60 w 68"/>
                <a:gd name="T39" fmla="*/ 12 h 65"/>
                <a:gd name="T40" fmla="*/ 55 w 68"/>
                <a:gd name="T41" fmla="*/ 7 h 65"/>
                <a:gd name="T42" fmla="*/ 50 w 68"/>
                <a:gd name="T43" fmla="*/ 3 h 65"/>
                <a:gd name="T44" fmla="*/ 43 w 68"/>
                <a:gd name="T45" fmla="*/ 1 h 65"/>
                <a:gd name="T46" fmla="*/ 37 w 68"/>
                <a:gd name="T47" fmla="*/ 0 h 65"/>
                <a:gd name="T48" fmla="*/ 27 w 68"/>
                <a:gd name="T49" fmla="*/ 0 h 65"/>
                <a:gd name="T50" fmla="*/ 20 w 68"/>
                <a:gd name="T51" fmla="*/ 2 h 65"/>
                <a:gd name="T52" fmla="*/ 15 w 68"/>
                <a:gd name="T53" fmla="*/ 5 h 65"/>
                <a:gd name="T54" fmla="*/ 5 w 68"/>
                <a:gd name="T55" fmla="*/ 14 h 65"/>
                <a:gd name="T56" fmla="*/ 0 w 68"/>
                <a:gd name="T57" fmla="*/ 26 h 65"/>
                <a:gd name="T58" fmla="*/ 0 w 68"/>
                <a:gd name="T59" fmla="*/ 39 h 65"/>
                <a:gd name="T60" fmla="*/ 2 w 68"/>
                <a:gd name="T61" fmla="*/ 45 h 65"/>
                <a:gd name="T62" fmla="*/ 5 w 68"/>
                <a:gd name="T63" fmla="*/ 50 h 65"/>
                <a:gd name="T64" fmla="*/ 9 w 68"/>
                <a:gd name="T65"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9" y="55"/>
                  </a:moveTo>
                  <a:lnTo>
                    <a:pt x="12" y="57"/>
                  </a:lnTo>
                  <a:lnTo>
                    <a:pt x="15" y="59"/>
                  </a:lnTo>
                  <a:lnTo>
                    <a:pt x="17" y="61"/>
                  </a:lnTo>
                  <a:lnTo>
                    <a:pt x="20" y="62"/>
                  </a:lnTo>
                  <a:lnTo>
                    <a:pt x="23" y="63"/>
                  </a:lnTo>
                  <a:lnTo>
                    <a:pt x="27" y="64"/>
                  </a:lnTo>
                  <a:lnTo>
                    <a:pt x="30" y="64"/>
                  </a:lnTo>
                  <a:lnTo>
                    <a:pt x="34" y="65"/>
                  </a:lnTo>
                  <a:lnTo>
                    <a:pt x="34" y="64"/>
                  </a:lnTo>
                  <a:lnTo>
                    <a:pt x="34" y="64"/>
                  </a:lnTo>
                  <a:lnTo>
                    <a:pt x="34" y="64"/>
                  </a:lnTo>
                  <a:lnTo>
                    <a:pt x="35" y="64"/>
                  </a:lnTo>
                  <a:lnTo>
                    <a:pt x="37" y="64"/>
                  </a:lnTo>
                  <a:lnTo>
                    <a:pt x="40" y="64"/>
                  </a:lnTo>
                  <a:lnTo>
                    <a:pt x="43" y="63"/>
                  </a:lnTo>
                  <a:lnTo>
                    <a:pt x="44" y="63"/>
                  </a:lnTo>
                  <a:lnTo>
                    <a:pt x="45" y="63"/>
                  </a:lnTo>
                  <a:lnTo>
                    <a:pt x="47" y="62"/>
                  </a:lnTo>
                  <a:lnTo>
                    <a:pt x="48" y="61"/>
                  </a:lnTo>
                  <a:lnTo>
                    <a:pt x="49" y="61"/>
                  </a:lnTo>
                  <a:lnTo>
                    <a:pt x="50" y="61"/>
                  </a:lnTo>
                  <a:lnTo>
                    <a:pt x="52" y="59"/>
                  </a:lnTo>
                  <a:lnTo>
                    <a:pt x="55" y="57"/>
                  </a:lnTo>
                  <a:lnTo>
                    <a:pt x="58" y="55"/>
                  </a:lnTo>
                  <a:lnTo>
                    <a:pt x="61" y="52"/>
                  </a:lnTo>
                  <a:lnTo>
                    <a:pt x="61" y="51"/>
                  </a:lnTo>
                  <a:lnTo>
                    <a:pt x="62" y="50"/>
                  </a:lnTo>
                  <a:lnTo>
                    <a:pt x="63" y="48"/>
                  </a:lnTo>
                  <a:lnTo>
                    <a:pt x="65" y="44"/>
                  </a:lnTo>
                  <a:lnTo>
                    <a:pt x="66" y="42"/>
                  </a:lnTo>
                  <a:lnTo>
                    <a:pt x="67" y="40"/>
                  </a:lnTo>
                  <a:lnTo>
                    <a:pt x="67" y="38"/>
                  </a:lnTo>
                  <a:lnTo>
                    <a:pt x="67" y="36"/>
                  </a:lnTo>
                  <a:lnTo>
                    <a:pt x="68" y="32"/>
                  </a:lnTo>
                  <a:lnTo>
                    <a:pt x="68" y="29"/>
                  </a:lnTo>
                  <a:lnTo>
                    <a:pt x="67" y="26"/>
                  </a:lnTo>
                  <a:lnTo>
                    <a:pt x="65" y="20"/>
                  </a:lnTo>
                  <a:lnTo>
                    <a:pt x="62" y="14"/>
                  </a:lnTo>
                  <a:lnTo>
                    <a:pt x="60" y="12"/>
                  </a:lnTo>
                  <a:lnTo>
                    <a:pt x="58" y="9"/>
                  </a:lnTo>
                  <a:lnTo>
                    <a:pt x="55" y="7"/>
                  </a:lnTo>
                  <a:lnTo>
                    <a:pt x="52" y="5"/>
                  </a:lnTo>
                  <a:lnTo>
                    <a:pt x="50" y="3"/>
                  </a:lnTo>
                  <a:lnTo>
                    <a:pt x="47" y="2"/>
                  </a:lnTo>
                  <a:lnTo>
                    <a:pt x="43" y="1"/>
                  </a:lnTo>
                  <a:lnTo>
                    <a:pt x="40" y="0"/>
                  </a:lnTo>
                  <a:lnTo>
                    <a:pt x="37" y="0"/>
                  </a:lnTo>
                  <a:lnTo>
                    <a:pt x="34" y="0"/>
                  </a:lnTo>
                  <a:lnTo>
                    <a:pt x="27" y="0"/>
                  </a:lnTo>
                  <a:lnTo>
                    <a:pt x="23" y="1"/>
                  </a:lnTo>
                  <a:lnTo>
                    <a:pt x="20" y="2"/>
                  </a:lnTo>
                  <a:lnTo>
                    <a:pt x="17" y="3"/>
                  </a:lnTo>
                  <a:lnTo>
                    <a:pt x="15" y="5"/>
                  </a:lnTo>
                  <a:lnTo>
                    <a:pt x="9" y="9"/>
                  </a:lnTo>
                  <a:lnTo>
                    <a:pt x="5" y="14"/>
                  </a:lnTo>
                  <a:lnTo>
                    <a:pt x="2" y="20"/>
                  </a:lnTo>
                  <a:lnTo>
                    <a:pt x="0" y="26"/>
                  </a:lnTo>
                  <a:lnTo>
                    <a:pt x="0" y="32"/>
                  </a:lnTo>
                  <a:lnTo>
                    <a:pt x="0" y="39"/>
                  </a:lnTo>
                  <a:lnTo>
                    <a:pt x="1" y="42"/>
                  </a:lnTo>
                  <a:lnTo>
                    <a:pt x="2" y="45"/>
                  </a:lnTo>
                  <a:lnTo>
                    <a:pt x="3" y="48"/>
                  </a:lnTo>
                  <a:lnTo>
                    <a:pt x="5" y="50"/>
                  </a:lnTo>
                  <a:lnTo>
                    <a:pt x="7" y="52"/>
                  </a:lnTo>
                  <a:lnTo>
                    <a:pt x="9"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a:extLst>
                <a:ext uri="{FF2B5EF4-FFF2-40B4-BE49-F238E27FC236}">
                  <a16:creationId xmlns:a16="http://schemas.microsoft.com/office/drawing/2014/main" id="{E598C58F-95E9-FCCA-45D4-A2E61D92B564}"/>
                </a:ext>
              </a:extLst>
            </p:cNvPr>
            <p:cNvSpPr>
              <a:spLocks/>
            </p:cNvSpPr>
            <p:nvPr/>
          </p:nvSpPr>
          <p:spPr bwMode="auto">
            <a:xfrm>
              <a:off x="2417" y="4689"/>
              <a:ext cx="52" cy="49"/>
            </a:xfrm>
            <a:custGeom>
              <a:avLst/>
              <a:gdLst>
                <a:gd name="T0" fmla="*/ 7 w 52"/>
                <a:gd name="T1" fmla="*/ 7 h 49"/>
                <a:gd name="T2" fmla="*/ 4 w 52"/>
                <a:gd name="T3" fmla="*/ 11 h 49"/>
                <a:gd name="T4" fmla="*/ 1 w 52"/>
                <a:gd name="T5" fmla="*/ 15 h 49"/>
                <a:gd name="T6" fmla="*/ 0 w 52"/>
                <a:gd name="T7" fmla="*/ 19 h 49"/>
                <a:gd name="T8" fmla="*/ 0 w 52"/>
                <a:gd name="T9" fmla="*/ 25 h 49"/>
                <a:gd name="T10" fmla="*/ 0 w 52"/>
                <a:gd name="T11" fmla="*/ 27 h 49"/>
                <a:gd name="T12" fmla="*/ 0 w 52"/>
                <a:gd name="T13" fmla="*/ 29 h 49"/>
                <a:gd name="T14" fmla="*/ 1 w 52"/>
                <a:gd name="T15" fmla="*/ 34 h 49"/>
                <a:gd name="T16" fmla="*/ 4 w 52"/>
                <a:gd name="T17" fmla="*/ 38 h 49"/>
                <a:gd name="T18" fmla="*/ 5 w 52"/>
                <a:gd name="T19" fmla="*/ 40 h 49"/>
                <a:gd name="T20" fmla="*/ 7 w 52"/>
                <a:gd name="T21" fmla="*/ 42 h 49"/>
                <a:gd name="T22" fmla="*/ 11 w 52"/>
                <a:gd name="T23" fmla="*/ 45 h 49"/>
                <a:gd name="T24" fmla="*/ 15 w 52"/>
                <a:gd name="T25" fmla="*/ 47 h 49"/>
                <a:gd name="T26" fmla="*/ 20 w 52"/>
                <a:gd name="T27" fmla="*/ 48 h 49"/>
                <a:gd name="T28" fmla="*/ 23 w 52"/>
                <a:gd name="T29" fmla="*/ 49 h 49"/>
                <a:gd name="T30" fmla="*/ 26 w 52"/>
                <a:gd name="T31" fmla="*/ 49 h 49"/>
                <a:gd name="T32" fmla="*/ 28 w 52"/>
                <a:gd name="T33" fmla="*/ 49 h 49"/>
                <a:gd name="T34" fmla="*/ 31 w 52"/>
                <a:gd name="T35" fmla="*/ 48 h 49"/>
                <a:gd name="T36" fmla="*/ 33 w 52"/>
                <a:gd name="T37" fmla="*/ 48 h 49"/>
                <a:gd name="T38" fmla="*/ 34 w 52"/>
                <a:gd name="T39" fmla="*/ 47 h 49"/>
                <a:gd name="T40" fmla="*/ 35 w 52"/>
                <a:gd name="T41" fmla="*/ 47 h 49"/>
                <a:gd name="T42" fmla="*/ 36 w 52"/>
                <a:gd name="T43" fmla="*/ 47 h 49"/>
                <a:gd name="T44" fmla="*/ 37 w 52"/>
                <a:gd name="T45" fmla="*/ 46 h 49"/>
                <a:gd name="T46" fmla="*/ 40 w 52"/>
                <a:gd name="T47" fmla="*/ 45 h 49"/>
                <a:gd name="T48" fmla="*/ 44 w 52"/>
                <a:gd name="T49" fmla="*/ 42 h 49"/>
                <a:gd name="T50" fmla="*/ 45 w 52"/>
                <a:gd name="T51" fmla="*/ 40 h 49"/>
                <a:gd name="T52" fmla="*/ 45 w 52"/>
                <a:gd name="T53" fmla="*/ 40 h 49"/>
                <a:gd name="T54" fmla="*/ 45 w 52"/>
                <a:gd name="T55" fmla="*/ 40 h 49"/>
                <a:gd name="T56" fmla="*/ 45 w 52"/>
                <a:gd name="T57" fmla="*/ 40 h 49"/>
                <a:gd name="T58" fmla="*/ 46 w 52"/>
                <a:gd name="T59" fmla="*/ 39 h 49"/>
                <a:gd name="T60" fmla="*/ 47 w 52"/>
                <a:gd name="T61" fmla="*/ 38 h 49"/>
                <a:gd name="T62" fmla="*/ 49 w 52"/>
                <a:gd name="T63" fmla="*/ 34 h 49"/>
                <a:gd name="T64" fmla="*/ 50 w 52"/>
                <a:gd name="T65" fmla="*/ 32 h 49"/>
                <a:gd name="T66" fmla="*/ 51 w 52"/>
                <a:gd name="T67" fmla="*/ 29 h 49"/>
                <a:gd name="T68" fmla="*/ 51 w 52"/>
                <a:gd name="T69" fmla="*/ 27 h 49"/>
                <a:gd name="T70" fmla="*/ 52 w 52"/>
                <a:gd name="T71" fmla="*/ 25 h 49"/>
                <a:gd name="T72" fmla="*/ 51 w 52"/>
                <a:gd name="T73" fmla="*/ 19 h 49"/>
                <a:gd name="T74" fmla="*/ 50 w 52"/>
                <a:gd name="T75" fmla="*/ 17 h 49"/>
                <a:gd name="T76" fmla="*/ 49 w 52"/>
                <a:gd name="T77" fmla="*/ 15 h 49"/>
                <a:gd name="T78" fmla="*/ 47 w 52"/>
                <a:gd name="T79" fmla="*/ 11 h 49"/>
                <a:gd name="T80" fmla="*/ 44 w 52"/>
                <a:gd name="T81" fmla="*/ 7 h 49"/>
                <a:gd name="T82" fmla="*/ 44 w 52"/>
                <a:gd name="T83" fmla="*/ 7 h 49"/>
                <a:gd name="T84" fmla="*/ 40 w 52"/>
                <a:gd name="T85" fmla="*/ 4 h 49"/>
                <a:gd name="T86" fmla="*/ 37 w 52"/>
                <a:gd name="T87" fmla="*/ 2 h 49"/>
                <a:gd name="T88" fmla="*/ 35 w 52"/>
                <a:gd name="T89" fmla="*/ 1 h 49"/>
                <a:gd name="T90" fmla="*/ 33 w 52"/>
                <a:gd name="T91" fmla="*/ 1 h 49"/>
                <a:gd name="T92" fmla="*/ 31 w 52"/>
                <a:gd name="T93" fmla="*/ 0 h 49"/>
                <a:gd name="T94" fmla="*/ 28 w 52"/>
                <a:gd name="T95" fmla="*/ 0 h 49"/>
                <a:gd name="T96" fmla="*/ 26 w 52"/>
                <a:gd name="T97" fmla="*/ 0 h 49"/>
                <a:gd name="T98" fmla="*/ 21 w 52"/>
                <a:gd name="T99" fmla="*/ 0 h 49"/>
                <a:gd name="T100" fmla="*/ 16 w 52"/>
                <a:gd name="T101" fmla="*/ 1 h 49"/>
                <a:gd name="T102" fmla="*/ 11 w 52"/>
                <a:gd name="T103" fmla="*/ 4 h 49"/>
                <a:gd name="T104" fmla="*/ 7 w 52"/>
                <a:gd name="T105" fmla="*/ 7 h 49"/>
                <a:gd name="T106" fmla="*/ 7 w 52"/>
                <a:gd name="T10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7" y="7"/>
                  </a:moveTo>
                  <a:lnTo>
                    <a:pt x="4" y="11"/>
                  </a:lnTo>
                  <a:lnTo>
                    <a:pt x="1" y="15"/>
                  </a:lnTo>
                  <a:lnTo>
                    <a:pt x="0" y="19"/>
                  </a:lnTo>
                  <a:lnTo>
                    <a:pt x="0" y="25"/>
                  </a:lnTo>
                  <a:lnTo>
                    <a:pt x="0" y="27"/>
                  </a:lnTo>
                  <a:lnTo>
                    <a:pt x="0" y="29"/>
                  </a:lnTo>
                  <a:lnTo>
                    <a:pt x="1" y="34"/>
                  </a:lnTo>
                  <a:lnTo>
                    <a:pt x="4" y="38"/>
                  </a:lnTo>
                  <a:lnTo>
                    <a:pt x="5" y="40"/>
                  </a:lnTo>
                  <a:lnTo>
                    <a:pt x="7" y="42"/>
                  </a:lnTo>
                  <a:lnTo>
                    <a:pt x="11" y="45"/>
                  </a:lnTo>
                  <a:lnTo>
                    <a:pt x="15" y="47"/>
                  </a:lnTo>
                  <a:lnTo>
                    <a:pt x="20" y="48"/>
                  </a:lnTo>
                  <a:lnTo>
                    <a:pt x="23" y="49"/>
                  </a:lnTo>
                  <a:lnTo>
                    <a:pt x="26" y="49"/>
                  </a:lnTo>
                  <a:lnTo>
                    <a:pt x="28" y="49"/>
                  </a:lnTo>
                  <a:lnTo>
                    <a:pt x="31" y="48"/>
                  </a:lnTo>
                  <a:lnTo>
                    <a:pt x="33" y="48"/>
                  </a:lnTo>
                  <a:lnTo>
                    <a:pt x="34" y="47"/>
                  </a:lnTo>
                  <a:lnTo>
                    <a:pt x="35" y="47"/>
                  </a:lnTo>
                  <a:lnTo>
                    <a:pt x="36" y="47"/>
                  </a:lnTo>
                  <a:lnTo>
                    <a:pt x="37" y="46"/>
                  </a:lnTo>
                  <a:lnTo>
                    <a:pt x="40" y="45"/>
                  </a:lnTo>
                  <a:lnTo>
                    <a:pt x="44" y="42"/>
                  </a:lnTo>
                  <a:lnTo>
                    <a:pt x="45" y="40"/>
                  </a:lnTo>
                  <a:lnTo>
                    <a:pt x="45" y="40"/>
                  </a:lnTo>
                  <a:lnTo>
                    <a:pt x="45" y="40"/>
                  </a:lnTo>
                  <a:lnTo>
                    <a:pt x="45" y="40"/>
                  </a:lnTo>
                  <a:lnTo>
                    <a:pt x="46" y="39"/>
                  </a:lnTo>
                  <a:lnTo>
                    <a:pt x="47" y="38"/>
                  </a:lnTo>
                  <a:lnTo>
                    <a:pt x="49" y="34"/>
                  </a:lnTo>
                  <a:lnTo>
                    <a:pt x="50" y="32"/>
                  </a:lnTo>
                  <a:lnTo>
                    <a:pt x="51" y="29"/>
                  </a:lnTo>
                  <a:lnTo>
                    <a:pt x="51" y="27"/>
                  </a:lnTo>
                  <a:lnTo>
                    <a:pt x="52" y="25"/>
                  </a:lnTo>
                  <a:lnTo>
                    <a:pt x="51" y="19"/>
                  </a:lnTo>
                  <a:lnTo>
                    <a:pt x="50" y="17"/>
                  </a:lnTo>
                  <a:lnTo>
                    <a:pt x="49" y="15"/>
                  </a:lnTo>
                  <a:lnTo>
                    <a:pt x="47" y="11"/>
                  </a:lnTo>
                  <a:lnTo>
                    <a:pt x="44" y="7"/>
                  </a:lnTo>
                  <a:lnTo>
                    <a:pt x="44" y="7"/>
                  </a:lnTo>
                  <a:lnTo>
                    <a:pt x="40" y="4"/>
                  </a:lnTo>
                  <a:lnTo>
                    <a:pt x="37" y="2"/>
                  </a:lnTo>
                  <a:lnTo>
                    <a:pt x="35" y="1"/>
                  </a:lnTo>
                  <a:lnTo>
                    <a:pt x="33" y="1"/>
                  </a:lnTo>
                  <a:lnTo>
                    <a:pt x="31" y="0"/>
                  </a:lnTo>
                  <a:lnTo>
                    <a:pt x="28" y="0"/>
                  </a:lnTo>
                  <a:lnTo>
                    <a:pt x="26" y="0"/>
                  </a:lnTo>
                  <a:lnTo>
                    <a:pt x="21" y="0"/>
                  </a:lnTo>
                  <a:lnTo>
                    <a:pt x="16" y="1"/>
                  </a:lnTo>
                  <a:lnTo>
                    <a:pt x="11" y="4"/>
                  </a:lnTo>
                  <a:lnTo>
                    <a:pt x="7"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2222041C-5E8C-E6BC-69E8-9C9E279A1223}"/>
                </a:ext>
              </a:extLst>
            </p:cNvPr>
            <p:cNvSpPr>
              <a:spLocks/>
            </p:cNvSpPr>
            <p:nvPr/>
          </p:nvSpPr>
          <p:spPr bwMode="auto">
            <a:xfrm>
              <a:off x="2472" y="4689"/>
              <a:ext cx="69" cy="65"/>
            </a:xfrm>
            <a:custGeom>
              <a:avLst/>
              <a:gdLst>
                <a:gd name="T0" fmla="*/ 69 w 69"/>
                <a:gd name="T1" fmla="*/ 32 h 65"/>
                <a:gd name="T2" fmla="*/ 68 w 69"/>
                <a:gd name="T3" fmla="*/ 26 h 65"/>
                <a:gd name="T4" fmla="*/ 67 w 69"/>
                <a:gd name="T5" fmla="*/ 23 h 65"/>
                <a:gd name="T6" fmla="*/ 66 w 69"/>
                <a:gd name="T7" fmla="*/ 20 h 65"/>
                <a:gd name="T8" fmla="*/ 63 w 69"/>
                <a:gd name="T9" fmla="*/ 14 h 65"/>
                <a:gd name="T10" fmla="*/ 61 w 69"/>
                <a:gd name="T11" fmla="*/ 12 h 65"/>
                <a:gd name="T12" fmla="*/ 58 w 69"/>
                <a:gd name="T13" fmla="*/ 9 h 65"/>
                <a:gd name="T14" fmla="*/ 55 w 69"/>
                <a:gd name="T15" fmla="*/ 7 h 65"/>
                <a:gd name="T16" fmla="*/ 53 w 69"/>
                <a:gd name="T17" fmla="*/ 5 h 65"/>
                <a:gd name="T18" fmla="*/ 50 w 69"/>
                <a:gd name="T19" fmla="*/ 4 h 65"/>
                <a:gd name="T20" fmla="*/ 47 w 69"/>
                <a:gd name="T21" fmla="*/ 3 h 65"/>
                <a:gd name="T22" fmla="*/ 44 w 69"/>
                <a:gd name="T23" fmla="*/ 1 h 65"/>
                <a:gd name="T24" fmla="*/ 41 w 69"/>
                <a:gd name="T25" fmla="*/ 1 h 65"/>
                <a:gd name="T26" fmla="*/ 37 w 69"/>
                <a:gd name="T27" fmla="*/ 0 h 65"/>
                <a:gd name="T28" fmla="*/ 34 w 69"/>
                <a:gd name="T29" fmla="*/ 0 h 65"/>
                <a:gd name="T30" fmla="*/ 27 w 69"/>
                <a:gd name="T31" fmla="*/ 1 h 65"/>
                <a:gd name="T32" fmla="*/ 24 w 69"/>
                <a:gd name="T33" fmla="*/ 1 h 65"/>
                <a:gd name="T34" fmla="*/ 21 w 69"/>
                <a:gd name="T35" fmla="*/ 3 h 65"/>
                <a:gd name="T36" fmla="*/ 18 w 69"/>
                <a:gd name="T37" fmla="*/ 4 h 65"/>
                <a:gd name="T38" fmla="*/ 15 w 69"/>
                <a:gd name="T39" fmla="*/ 5 h 65"/>
                <a:gd name="T40" fmla="*/ 10 w 69"/>
                <a:gd name="T41" fmla="*/ 9 h 65"/>
                <a:gd name="T42" fmla="*/ 5 w 69"/>
                <a:gd name="T43" fmla="*/ 14 h 65"/>
                <a:gd name="T44" fmla="*/ 3 w 69"/>
                <a:gd name="T45" fmla="*/ 20 h 65"/>
                <a:gd name="T46" fmla="*/ 1 w 69"/>
                <a:gd name="T47" fmla="*/ 26 h 65"/>
                <a:gd name="T48" fmla="*/ 0 w 69"/>
                <a:gd name="T49" fmla="*/ 32 h 65"/>
                <a:gd name="T50" fmla="*/ 0 w 69"/>
                <a:gd name="T51" fmla="*/ 36 h 65"/>
                <a:gd name="T52" fmla="*/ 1 w 69"/>
                <a:gd name="T53" fmla="*/ 39 h 65"/>
                <a:gd name="T54" fmla="*/ 1 w 69"/>
                <a:gd name="T55" fmla="*/ 41 h 65"/>
                <a:gd name="T56" fmla="*/ 3 w 69"/>
                <a:gd name="T57" fmla="*/ 45 h 65"/>
                <a:gd name="T58" fmla="*/ 4 w 69"/>
                <a:gd name="T59" fmla="*/ 47 h 65"/>
                <a:gd name="T60" fmla="*/ 5 w 69"/>
                <a:gd name="T61" fmla="*/ 50 h 65"/>
                <a:gd name="T62" fmla="*/ 7 w 69"/>
                <a:gd name="T63" fmla="*/ 53 h 65"/>
                <a:gd name="T64" fmla="*/ 10 w 69"/>
                <a:gd name="T65" fmla="*/ 55 h 65"/>
                <a:gd name="T66" fmla="*/ 13 w 69"/>
                <a:gd name="T67" fmla="*/ 58 h 65"/>
                <a:gd name="T68" fmla="*/ 17 w 69"/>
                <a:gd name="T69" fmla="*/ 60 h 65"/>
                <a:gd name="T70" fmla="*/ 21 w 69"/>
                <a:gd name="T71" fmla="*/ 62 h 65"/>
                <a:gd name="T72" fmla="*/ 26 w 69"/>
                <a:gd name="T73" fmla="*/ 63 h 65"/>
                <a:gd name="T74" fmla="*/ 29 w 69"/>
                <a:gd name="T75" fmla="*/ 64 h 65"/>
                <a:gd name="T76" fmla="*/ 34 w 69"/>
                <a:gd name="T77" fmla="*/ 65 h 65"/>
                <a:gd name="T78" fmla="*/ 37 w 69"/>
                <a:gd name="T79" fmla="*/ 65 h 65"/>
                <a:gd name="T80" fmla="*/ 41 w 69"/>
                <a:gd name="T81" fmla="*/ 64 h 65"/>
                <a:gd name="T82" fmla="*/ 44 w 69"/>
                <a:gd name="T83" fmla="*/ 63 h 65"/>
                <a:gd name="T84" fmla="*/ 45 w 69"/>
                <a:gd name="T85" fmla="*/ 63 h 65"/>
                <a:gd name="T86" fmla="*/ 45 w 69"/>
                <a:gd name="T87" fmla="*/ 63 h 65"/>
                <a:gd name="T88" fmla="*/ 47 w 69"/>
                <a:gd name="T89" fmla="*/ 62 h 65"/>
                <a:gd name="T90" fmla="*/ 50 w 69"/>
                <a:gd name="T91" fmla="*/ 61 h 65"/>
                <a:gd name="T92" fmla="*/ 53 w 69"/>
                <a:gd name="T93" fmla="*/ 59 h 65"/>
                <a:gd name="T94" fmla="*/ 55 w 69"/>
                <a:gd name="T95" fmla="*/ 57 h 65"/>
                <a:gd name="T96" fmla="*/ 58 w 69"/>
                <a:gd name="T97" fmla="*/ 55 h 65"/>
                <a:gd name="T98" fmla="*/ 61 w 69"/>
                <a:gd name="T99" fmla="*/ 53 h 65"/>
                <a:gd name="T100" fmla="*/ 63 w 69"/>
                <a:gd name="T101" fmla="*/ 50 h 65"/>
                <a:gd name="T102" fmla="*/ 63 w 69"/>
                <a:gd name="T103" fmla="*/ 49 h 65"/>
                <a:gd name="T104" fmla="*/ 63 w 69"/>
                <a:gd name="T105" fmla="*/ 48 h 65"/>
                <a:gd name="T106" fmla="*/ 64 w 69"/>
                <a:gd name="T107" fmla="*/ 47 h 65"/>
                <a:gd name="T108" fmla="*/ 66 w 69"/>
                <a:gd name="T109" fmla="*/ 45 h 65"/>
                <a:gd name="T110" fmla="*/ 66 w 69"/>
                <a:gd name="T111" fmla="*/ 43 h 65"/>
                <a:gd name="T112" fmla="*/ 66 w 69"/>
                <a:gd name="T113" fmla="*/ 42 h 65"/>
                <a:gd name="T114" fmla="*/ 67 w 69"/>
                <a:gd name="T115" fmla="*/ 41 h 65"/>
                <a:gd name="T116" fmla="*/ 68 w 69"/>
                <a:gd name="T117" fmla="*/ 39 h 65"/>
                <a:gd name="T118" fmla="*/ 68 w 69"/>
                <a:gd name="T119" fmla="*/ 36 h 65"/>
                <a:gd name="T120" fmla="*/ 69 w 69"/>
                <a:gd name="T12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65">
                  <a:moveTo>
                    <a:pt x="69" y="32"/>
                  </a:moveTo>
                  <a:lnTo>
                    <a:pt x="68" y="26"/>
                  </a:lnTo>
                  <a:lnTo>
                    <a:pt x="67" y="23"/>
                  </a:lnTo>
                  <a:lnTo>
                    <a:pt x="66" y="20"/>
                  </a:lnTo>
                  <a:lnTo>
                    <a:pt x="63" y="14"/>
                  </a:lnTo>
                  <a:lnTo>
                    <a:pt x="61" y="12"/>
                  </a:lnTo>
                  <a:lnTo>
                    <a:pt x="58" y="9"/>
                  </a:lnTo>
                  <a:lnTo>
                    <a:pt x="55" y="7"/>
                  </a:lnTo>
                  <a:lnTo>
                    <a:pt x="53" y="5"/>
                  </a:lnTo>
                  <a:lnTo>
                    <a:pt x="50" y="4"/>
                  </a:lnTo>
                  <a:lnTo>
                    <a:pt x="47" y="3"/>
                  </a:lnTo>
                  <a:lnTo>
                    <a:pt x="44" y="1"/>
                  </a:lnTo>
                  <a:lnTo>
                    <a:pt x="41" y="1"/>
                  </a:lnTo>
                  <a:lnTo>
                    <a:pt x="37" y="0"/>
                  </a:lnTo>
                  <a:lnTo>
                    <a:pt x="34" y="0"/>
                  </a:lnTo>
                  <a:lnTo>
                    <a:pt x="27" y="1"/>
                  </a:lnTo>
                  <a:lnTo>
                    <a:pt x="24" y="1"/>
                  </a:lnTo>
                  <a:lnTo>
                    <a:pt x="21" y="3"/>
                  </a:lnTo>
                  <a:lnTo>
                    <a:pt x="18" y="4"/>
                  </a:lnTo>
                  <a:lnTo>
                    <a:pt x="15" y="5"/>
                  </a:lnTo>
                  <a:lnTo>
                    <a:pt x="10" y="9"/>
                  </a:lnTo>
                  <a:lnTo>
                    <a:pt x="5" y="14"/>
                  </a:lnTo>
                  <a:lnTo>
                    <a:pt x="3" y="20"/>
                  </a:lnTo>
                  <a:lnTo>
                    <a:pt x="1" y="26"/>
                  </a:lnTo>
                  <a:lnTo>
                    <a:pt x="0" y="32"/>
                  </a:lnTo>
                  <a:lnTo>
                    <a:pt x="0" y="36"/>
                  </a:lnTo>
                  <a:lnTo>
                    <a:pt x="1" y="39"/>
                  </a:lnTo>
                  <a:lnTo>
                    <a:pt x="1" y="41"/>
                  </a:lnTo>
                  <a:lnTo>
                    <a:pt x="3" y="45"/>
                  </a:lnTo>
                  <a:lnTo>
                    <a:pt x="4" y="47"/>
                  </a:lnTo>
                  <a:lnTo>
                    <a:pt x="5" y="50"/>
                  </a:lnTo>
                  <a:lnTo>
                    <a:pt x="7" y="53"/>
                  </a:lnTo>
                  <a:lnTo>
                    <a:pt x="10" y="55"/>
                  </a:lnTo>
                  <a:lnTo>
                    <a:pt x="13" y="58"/>
                  </a:lnTo>
                  <a:lnTo>
                    <a:pt x="17" y="60"/>
                  </a:lnTo>
                  <a:lnTo>
                    <a:pt x="21" y="62"/>
                  </a:lnTo>
                  <a:lnTo>
                    <a:pt x="26" y="63"/>
                  </a:lnTo>
                  <a:lnTo>
                    <a:pt x="29" y="64"/>
                  </a:lnTo>
                  <a:lnTo>
                    <a:pt x="34" y="65"/>
                  </a:lnTo>
                  <a:lnTo>
                    <a:pt x="37" y="65"/>
                  </a:lnTo>
                  <a:lnTo>
                    <a:pt x="41" y="64"/>
                  </a:lnTo>
                  <a:lnTo>
                    <a:pt x="44" y="63"/>
                  </a:lnTo>
                  <a:lnTo>
                    <a:pt x="45" y="63"/>
                  </a:lnTo>
                  <a:lnTo>
                    <a:pt x="45" y="63"/>
                  </a:lnTo>
                  <a:lnTo>
                    <a:pt x="47" y="62"/>
                  </a:lnTo>
                  <a:lnTo>
                    <a:pt x="50" y="61"/>
                  </a:lnTo>
                  <a:lnTo>
                    <a:pt x="53" y="59"/>
                  </a:lnTo>
                  <a:lnTo>
                    <a:pt x="55" y="57"/>
                  </a:lnTo>
                  <a:lnTo>
                    <a:pt x="58" y="55"/>
                  </a:lnTo>
                  <a:lnTo>
                    <a:pt x="61" y="53"/>
                  </a:lnTo>
                  <a:lnTo>
                    <a:pt x="63" y="50"/>
                  </a:lnTo>
                  <a:lnTo>
                    <a:pt x="63" y="49"/>
                  </a:lnTo>
                  <a:lnTo>
                    <a:pt x="63" y="48"/>
                  </a:lnTo>
                  <a:lnTo>
                    <a:pt x="64" y="47"/>
                  </a:lnTo>
                  <a:lnTo>
                    <a:pt x="66" y="45"/>
                  </a:lnTo>
                  <a:lnTo>
                    <a:pt x="66" y="43"/>
                  </a:lnTo>
                  <a:lnTo>
                    <a:pt x="66" y="42"/>
                  </a:lnTo>
                  <a:lnTo>
                    <a:pt x="67" y="41"/>
                  </a:lnTo>
                  <a:lnTo>
                    <a:pt x="68" y="39"/>
                  </a:lnTo>
                  <a:lnTo>
                    <a:pt x="68" y="36"/>
                  </a:lnTo>
                  <a:lnTo>
                    <a:pt x="6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a:extLst>
                <a:ext uri="{FF2B5EF4-FFF2-40B4-BE49-F238E27FC236}">
                  <a16:creationId xmlns:a16="http://schemas.microsoft.com/office/drawing/2014/main" id="{27A49944-22C0-91F2-0AA8-712FFCB36915}"/>
                </a:ext>
              </a:extLst>
            </p:cNvPr>
            <p:cNvSpPr>
              <a:spLocks/>
            </p:cNvSpPr>
            <p:nvPr/>
          </p:nvSpPr>
          <p:spPr bwMode="auto">
            <a:xfrm>
              <a:off x="1804" y="4504"/>
              <a:ext cx="68" cy="65"/>
            </a:xfrm>
            <a:custGeom>
              <a:avLst/>
              <a:gdLst>
                <a:gd name="T0" fmla="*/ 0 w 68"/>
                <a:gd name="T1" fmla="*/ 36 h 65"/>
                <a:gd name="T2" fmla="*/ 1 w 68"/>
                <a:gd name="T3" fmla="*/ 42 h 65"/>
                <a:gd name="T4" fmla="*/ 4 w 68"/>
                <a:gd name="T5" fmla="*/ 47 h 65"/>
                <a:gd name="T6" fmla="*/ 8 w 68"/>
                <a:gd name="T7" fmla="*/ 53 h 65"/>
                <a:gd name="T8" fmla="*/ 12 w 68"/>
                <a:gd name="T9" fmla="*/ 57 h 65"/>
                <a:gd name="T10" fmla="*/ 21 w 68"/>
                <a:gd name="T11" fmla="*/ 62 h 65"/>
                <a:gd name="T12" fmla="*/ 27 w 68"/>
                <a:gd name="T13" fmla="*/ 64 h 65"/>
                <a:gd name="T14" fmla="*/ 34 w 68"/>
                <a:gd name="T15" fmla="*/ 65 h 65"/>
                <a:gd name="T16" fmla="*/ 34 w 68"/>
                <a:gd name="T17" fmla="*/ 64 h 65"/>
                <a:gd name="T18" fmla="*/ 35 w 68"/>
                <a:gd name="T19" fmla="*/ 64 h 65"/>
                <a:gd name="T20" fmla="*/ 40 w 68"/>
                <a:gd name="T21" fmla="*/ 64 h 65"/>
                <a:gd name="T22" fmla="*/ 44 w 68"/>
                <a:gd name="T23" fmla="*/ 63 h 65"/>
                <a:gd name="T24" fmla="*/ 47 w 68"/>
                <a:gd name="T25" fmla="*/ 62 h 65"/>
                <a:gd name="T26" fmla="*/ 49 w 68"/>
                <a:gd name="T27" fmla="*/ 61 h 65"/>
                <a:gd name="T28" fmla="*/ 51 w 68"/>
                <a:gd name="T29" fmla="*/ 60 h 65"/>
                <a:gd name="T30" fmla="*/ 53 w 68"/>
                <a:gd name="T31" fmla="*/ 59 h 65"/>
                <a:gd name="T32" fmla="*/ 58 w 68"/>
                <a:gd name="T33" fmla="*/ 55 h 65"/>
                <a:gd name="T34" fmla="*/ 63 w 68"/>
                <a:gd name="T35" fmla="*/ 50 h 65"/>
                <a:gd name="T36" fmla="*/ 63 w 68"/>
                <a:gd name="T37" fmla="*/ 49 h 65"/>
                <a:gd name="T38" fmla="*/ 66 w 68"/>
                <a:gd name="T39" fmla="*/ 45 h 65"/>
                <a:gd name="T40" fmla="*/ 67 w 68"/>
                <a:gd name="T41" fmla="*/ 39 h 65"/>
                <a:gd name="T42" fmla="*/ 68 w 68"/>
                <a:gd name="T43" fmla="*/ 33 h 65"/>
                <a:gd name="T44" fmla="*/ 67 w 68"/>
                <a:gd name="T45" fmla="*/ 26 h 65"/>
                <a:gd name="T46" fmla="*/ 63 w 68"/>
                <a:gd name="T47" fmla="*/ 15 h 65"/>
                <a:gd name="T48" fmla="*/ 58 w 68"/>
                <a:gd name="T49" fmla="*/ 10 h 65"/>
                <a:gd name="T50" fmla="*/ 53 w 68"/>
                <a:gd name="T51" fmla="*/ 6 h 65"/>
                <a:gd name="T52" fmla="*/ 47 w 68"/>
                <a:gd name="T53" fmla="*/ 3 h 65"/>
                <a:gd name="T54" fmla="*/ 40 w 68"/>
                <a:gd name="T55" fmla="*/ 1 h 65"/>
                <a:gd name="T56" fmla="*/ 34 w 68"/>
                <a:gd name="T57" fmla="*/ 0 h 65"/>
                <a:gd name="T58" fmla="*/ 21 w 68"/>
                <a:gd name="T59" fmla="*/ 3 h 65"/>
                <a:gd name="T60" fmla="*/ 10 w 68"/>
                <a:gd name="T61" fmla="*/ 10 h 65"/>
                <a:gd name="T62" fmla="*/ 3 w 68"/>
                <a:gd name="T63" fmla="*/ 20 h 65"/>
                <a:gd name="T64" fmla="*/ 0 w 68"/>
                <a:gd name="T6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0" y="33"/>
                  </a:moveTo>
                  <a:lnTo>
                    <a:pt x="0" y="36"/>
                  </a:lnTo>
                  <a:lnTo>
                    <a:pt x="1" y="39"/>
                  </a:lnTo>
                  <a:lnTo>
                    <a:pt x="1" y="42"/>
                  </a:lnTo>
                  <a:lnTo>
                    <a:pt x="3" y="45"/>
                  </a:lnTo>
                  <a:lnTo>
                    <a:pt x="4" y="47"/>
                  </a:lnTo>
                  <a:lnTo>
                    <a:pt x="5" y="50"/>
                  </a:lnTo>
                  <a:lnTo>
                    <a:pt x="8" y="53"/>
                  </a:lnTo>
                  <a:lnTo>
                    <a:pt x="10" y="55"/>
                  </a:lnTo>
                  <a:lnTo>
                    <a:pt x="12" y="57"/>
                  </a:lnTo>
                  <a:lnTo>
                    <a:pt x="15" y="59"/>
                  </a:lnTo>
                  <a:lnTo>
                    <a:pt x="21" y="62"/>
                  </a:lnTo>
                  <a:lnTo>
                    <a:pt x="24" y="63"/>
                  </a:lnTo>
                  <a:lnTo>
                    <a:pt x="27" y="64"/>
                  </a:lnTo>
                  <a:lnTo>
                    <a:pt x="30" y="64"/>
                  </a:lnTo>
                  <a:lnTo>
                    <a:pt x="34" y="65"/>
                  </a:lnTo>
                  <a:lnTo>
                    <a:pt x="34" y="64"/>
                  </a:lnTo>
                  <a:lnTo>
                    <a:pt x="34" y="64"/>
                  </a:lnTo>
                  <a:lnTo>
                    <a:pt x="34" y="64"/>
                  </a:lnTo>
                  <a:lnTo>
                    <a:pt x="35" y="64"/>
                  </a:lnTo>
                  <a:lnTo>
                    <a:pt x="37" y="64"/>
                  </a:lnTo>
                  <a:lnTo>
                    <a:pt x="40" y="64"/>
                  </a:lnTo>
                  <a:lnTo>
                    <a:pt x="44" y="63"/>
                  </a:lnTo>
                  <a:lnTo>
                    <a:pt x="44" y="63"/>
                  </a:lnTo>
                  <a:lnTo>
                    <a:pt x="45" y="63"/>
                  </a:lnTo>
                  <a:lnTo>
                    <a:pt x="47" y="62"/>
                  </a:lnTo>
                  <a:lnTo>
                    <a:pt x="48" y="61"/>
                  </a:lnTo>
                  <a:lnTo>
                    <a:pt x="49" y="61"/>
                  </a:lnTo>
                  <a:lnTo>
                    <a:pt x="50" y="61"/>
                  </a:lnTo>
                  <a:lnTo>
                    <a:pt x="51" y="60"/>
                  </a:lnTo>
                  <a:lnTo>
                    <a:pt x="52" y="59"/>
                  </a:lnTo>
                  <a:lnTo>
                    <a:pt x="53" y="59"/>
                  </a:lnTo>
                  <a:lnTo>
                    <a:pt x="55" y="57"/>
                  </a:lnTo>
                  <a:lnTo>
                    <a:pt x="58" y="55"/>
                  </a:lnTo>
                  <a:lnTo>
                    <a:pt x="61" y="53"/>
                  </a:lnTo>
                  <a:lnTo>
                    <a:pt x="63" y="50"/>
                  </a:lnTo>
                  <a:lnTo>
                    <a:pt x="63" y="49"/>
                  </a:lnTo>
                  <a:lnTo>
                    <a:pt x="63" y="49"/>
                  </a:lnTo>
                  <a:lnTo>
                    <a:pt x="64" y="47"/>
                  </a:lnTo>
                  <a:lnTo>
                    <a:pt x="66" y="45"/>
                  </a:lnTo>
                  <a:lnTo>
                    <a:pt x="66" y="42"/>
                  </a:lnTo>
                  <a:lnTo>
                    <a:pt x="67" y="39"/>
                  </a:lnTo>
                  <a:lnTo>
                    <a:pt x="68" y="36"/>
                  </a:lnTo>
                  <a:lnTo>
                    <a:pt x="68" y="33"/>
                  </a:lnTo>
                  <a:lnTo>
                    <a:pt x="68" y="30"/>
                  </a:lnTo>
                  <a:lnTo>
                    <a:pt x="67" y="26"/>
                  </a:lnTo>
                  <a:lnTo>
                    <a:pt x="66" y="20"/>
                  </a:lnTo>
                  <a:lnTo>
                    <a:pt x="63" y="15"/>
                  </a:lnTo>
                  <a:lnTo>
                    <a:pt x="61" y="12"/>
                  </a:lnTo>
                  <a:lnTo>
                    <a:pt x="58" y="10"/>
                  </a:lnTo>
                  <a:lnTo>
                    <a:pt x="55" y="7"/>
                  </a:lnTo>
                  <a:lnTo>
                    <a:pt x="53" y="6"/>
                  </a:lnTo>
                  <a:lnTo>
                    <a:pt x="50" y="4"/>
                  </a:lnTo>
                  <a:lnTo>
                    <a:pt x="47" y="3"/>
                  </a:lnTo>
                  <a:lnTo>
                    <a:pt x="44" y="1"/>
                  </a:lnTo>
                  <a:lnTo>
                    <a:pt x="40" y="1"/>
                  </a:lnTo>
                  <a:lnTo>
                    <a:pt x="37" y="0"/>
                  </a:lnTo>
                  <a:lnTo>
                    <a:pt x="34" y="0"/>
                  </a:lnTo>
                  <a:lnTo>
                    <a:pt x="27" y="1"/>
                  </a:lnTo>
                  <a:lnTo>
                    <a:pt x="21" y="3"/>
                  </a:lnTo>
                  <a:lnTo>
                    <a:pt x="15" y="6"/>
                  </a:lnTo>
                  <a:lnTo>
                    <a:pt x="10" y="10"/>
                  </a:lnTo>
                  <a:lnTo>
                    <a:pt x="5" y="15"/>
                  </a:lnTo>
                  <a:lnTo>
                    <a:pt x="3" y="20"/>
                  </a:lnTo>
                  <a:lnTo>
                    <a:pt x="1" y="26"/>
                  </a:lnTo>
                  <a:lnTo>
                    <a:pt x="0"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0">
              <a:extLst>
                <a:ext uri="{FF2B5EF4-FFF2-40B4-BE49-F238E27FC236}">
                  <a16:creationId xmlns:a16="http://schemas.microsoft.com/office/drawing/2014/main" id="{A28967A5-09D7-D479-924B-9532284C4127}"/>
                </a:ext>
              </a:extLst>
            </p:cNvPr>
            <p:cNvSpPr>
              <a:spLocks/>
            </p:cNvSpPr>
            <p:nvPr/>
          </p:nvSpPr>
          <p:spPr bwMode="auto">
            <a:xfrm>
              <a:off x="1641" y="4666"/>
              <a:ext cx="68" cy="65"/>
            </a:xfrm>
            <a:custGeom>
              <a:avLst/>
              <a:gdLst>
                <a:gd name="T0" fmla="*/ 27 w 68"/>
                <a:gd name="T1" fmla="*/ 1 h 65"/>
                <a:gd name="T2" fmla="*/ 15 w 68"/>
                <a:gd name="T3" fmla="*/ 5 h 65"/>
                <a:gd name="T4" fmla="*/ 6 w 68"/>
                <a:gd name="T5" fmla="*/ 15 h 65"/>
                <a:gd name="T6" fmla="*/ 3 w 68"/>
                <a:gd name="T7" fmla="*/ 20 h 65"/>
                <a:gd name="T8" fmla="*/ 1 w 68"/>
                <a:gd name="T9" fmla="*/ 26 h 65"/>
                <a:gd name="T10" fmla="*/ 0 w 68"/>
                <a:gd name="T11" fmla="*/ 36 h 65"/>
                <a:gd name="T12" fmla="*/ 1 w 68"/>
                <a:gd name="T13" fmla="*/ 42 h 65"/>
                <a:gd name="T14" fmla="*/ 4 w 68"/>
                <a:gd name="T15" fmla="*/ 48 h 65"/>
                <a:gd name="T16" fmla="*/ 8 w 68"/>
                <a:gd name="T17" fmla="*/ 53 h 65"/>
                <a:gd name="T18" fmla="*/ 13 w 68"/>
                <a:gd name="T19" fmla="*/ 58 h 65"/>
                <a:gd name="T20" fmla="*/ 21 w 68"/>
                <a:gd name="T21" fmla="*/ 63 h 65"/>
                <a:gd name="T22" fmla="*/ 27 w 68"/>
                <a:gd name="T23" fmla="*/ 65 h 65"/>
                <a:gd name="T24" fmla="*/ 37 w 68"/>
                <a:gd name="T25" fmla="*/ 65 h 65"/>
                <a:gd name="T26" fmla="*/ 44 w 68"/>
                <a:gd name="T27" fmla="*/ 64 h 65"/>
                <a:gd name="T28" fmla="*/ 45 w 68"/>
                <a:gd name="T29" fmla="*/ 63 h 65"/>
                <a:gd name="T30" fmla="*/ 48 w 68"/>
                <a:gd name="T31" fmla="*/ 62 h 65"/>
                <a:gd name="T32" fmla="*/ 50 w 68"/>
                <a:gd name="T33" fmla="*/ 61 h 65"/>
                <a:gd name="T34" fmla="*/ 52 w 68"/>
                <a:gd name="T35" fmla="*/ 60 h 65"/>
                <a:gd name="T36" fmla="*/ 55 w 68"/>
                <a:gd name="T37" fmla="*/ 58 h 65"/>
                <a:gd name="T38" fmla="*/ 61 w 68"/>
                <a:gd name="T39" fmla="*/ 53 h 65"/>
                <a:gd name="T40" fmla="*/ 64 w 68"/>
                <a:gd name="T41" fmla="*/ 48 h 65"/>
                <a:gd name="T42" fmla="*/ 65 w 68"/>
                <a:gd name="T43" fmla="*/ 46 h 65"/>
                <a:gd name="T44" fmla="*/ 66 w 68"/>
                <a:gd name="T45" fmla="*/ 42 h 65"/>
                <a:gd name="T46" fmla="*/ 68 w 68"/>
                <a:gd name="T47" fmla="*/ 36 h 65"/>
                <a:gd name="T48" fmla="*/ 68 w 68"/>
                <a:gd name="T49" fmla="*/ 33 h 65"/>
                <a:gd name="T50" fmla="*/ 68 w 68"/>
                <a:gd name="T51" fmla="*/ 32 h 65"/>
                <a:gd name="T52" fmla="*/ 68 w 68"/>
                <a:gd name="T53" fmla="*/ 29 h 65"/>
                <a:gd name="T54" fmla="*/ 66 w 68"/>
                <a:gd name="T55" fmla="*/ 23 h 65"/>
                <a:gd name="T56" fmla="*/ 64 w 68"/>
                <a:gd name="T57" fmla="*/ 17 h 65"/>
                <a:gd name="T58" fmla="*/ 61 w 68"/>
                <a:gd name="T59" fmla="*/ 12 h 65"/>
                <a:gd name="T60" fmla="*/ 55 w 68"/>
                <a:gd name="T61" fmla="*/ 7 h 65"/>
                <a:gd name="T62" fmla="*/ 50 w 68"/>
                <a:gd name="T63" fmla="*/ 4 h 65"/>
                <a:gd name="T64" fmla="*/ 44 w 68"/>
                <a:gd name="T65" fmla="*/ 1 h 65"/>
                <a:gd name="T66" fmla="*/ 37 w 68"/>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5">
                  <a:moveTo>
                    <a:pt x="34" y="1"/>
                  </a:moveTo>
                  <a:lnTo>
                    <a:pt x="27" y="1"/>
                  </a:lnTo>
                  <a:lnTo>
                    <a:pt x="21" y="3"/>
                  </a:lnTo>
                  <a:lnTo>
                    <a:pt x="15" y="5"/>
                  </a:lnTo>
                  <a:lnTo>
                    <a:pt x="10" y="10"/>
                  </a:lnTo>
                  <a:lnTo>
                    <a:pt x="6" y="15"/>
                  </a:lnTo>
                  <a:lnTo>
                    <a:pt x="4" y="17"/>
                  </a:lnTo>
                  <a:lnTo>
                    <a:pt x="3" y="20"/>
                  </a:lnTo>
                  <a:lnTo>
                    <a:pt x="1" y="23"/>
                  </a:lnTo>
                  <a:lnTo>
                    <a:pt x="1" y="26"/>
                  </a:lnTo>
                  <a:lnTo>
                    <a:pt x="0" y="32"/>
                  </a:lnTo>
                  <a:lnTo>
                    <a:pt x="0" y="36"/>
                  </a:lnTo>
                  <a:lnTo>
                    <a:pt x="1" y="39"/>
                  </a:lnTo>
                  <a:lnTo>
                    <a:pt x="1" y="42"/>
                  </a:lnTo>
                  <a:lnTo>
                    <a:pt x="3" y="45"/>
                  </a:lnTo>
                  <a:lnTo>
                    <a:pt x="4" y="48"/>
                  </a:lnTo>
                  <a:lnTo>
                    <a:pt x="6" y="50"/>
                  </a:lnTo>
                  <a:lnTo>
                    <a:pt x="8" y="53"/>
                  </a:lnTo>
                  <a:lnTo>
                    <a:pt x="10" y="56"/>
                  </a:lnTo>
                  <a:lnTo>
                    <a:pt x="13" y="58"/>
                  </a:lnTo>
                  <a:lnTo>
                    <a:pt x="15" y="60"/>
                  </a:lnTo>
                  <a:lnTo>
                    <a:pt x="21" y="63"/>
                  </a:lnTo>
                  <a:lnTo>
                    <a:pt x="24" y="64"/>
                  </a:lnTo>
                  <a:lnTo>
                    <a:pt x="27" y="65"/>
                  </a:lnTo>
                  <a:lnTo>
                    <a:pt x="34" y="65"/>
                  </a:lnTo>
                  <a:lnTo>
                    <a:pt x="37" y="65"/>
                  </a:lnTo>
                  <a:lnTo>
                    <a:pt x="40" y="65"/>
                  </a:lnTo>
                  <a:lnTo>
                    <a:pt x="44" y="64"/>
                  </a:lnTo>
                  <a:lnTo>
                    <a:pt x="44" y="63"/>
                  </a:lnTo>
                  <a:lnTo>
                    <a:pt x="45" y="63"/>
                  </a:lnTo>
                  <a:lnTo>
                    <a:pt x="47" y="63"/>
                  </a:lnTo>
                  <a:lnTo>
                    <a:pt x="48" y="62"/>
                  </a:lnTo>
                  <a:lnTo>
                    <a:pt x="49" y="61"/>
                  </a:lnTo>
                  <a:lnTo>
                    <a:pt x="50" y="61"/>
                  </a:lnTo>
                  <a:lnTo>
                    <a:pt x="51" y="60"/>
                  </a:lnTo>
                  <a:lnTo>
                    <a:pt x="52" y="60"/>
                  </a:lnTo>
                  <a:lnTo>
                    <a:pt x="53" y="60"/>
                  </a:lnTo>
                  <a:lnTo>
                    <a:pt x="55" y="58"/>
                  </a:lnTo>
                  <a:lnTo>
                    <a:pt x="58" y="56"/>
                  </a:lnTo>
                  <a:lnTo>
                    <a:pt x="61" y="53"/>
                  </a:lnTo>
                  <a:lnTo>
                    <a:pt x="63" y="50"/>
                  </a:lnTo>
                  <a:lnTo>
                    <a:pt x="64" y="48"/>
                  </a:lnTo>
                  <a:lnTo>
                    <a:pt x="64" y="47"/>
                  </a:lnTo>
                  <a:lnTo>
                    <a:pt x="65" y="46"/>
                  </a:lnTo>
                  <a:lnTo>
                    <a:pt x="66" y="45"/>
                  </a:lnTo>
                  <a:lnTo>
                    <a:pt x="66" y="42"/>
                  </a:lnTo>
                  <a:lnTo>
                    <a:pt x="67" y="39"/>
                  </a:lnTo>
                  <a:lnTo>
                    <a:pt x="68" y="36"/>
                  </a:lnTo>
                  <a:lnTo>
                    <a:pt x="68" y="34"/>
                  </a:lnTo>
                  <a:lnTo>
                    <a:pt x="68" y="33"/>
                  </a:lnTo>
                  <a:lnTo>
                    <a:pt x="68" y="33"/>
                  </a:lnTo>
                  <a:lnTo>
                    <a:pt x="68" y="32"/>
                  </a:lnTo>
                  <a:lnTo>
                    <a:pt x="68" y="32"/>
                  </a:lnTo>
                  <a:lnTo>
                    <a:pt x="68" y="29"/>
                  </a:lnTo>
                  <a:lnTo>
                    <a:pt x="67" y="26"/>
                  </a:lnTo>
                  <a:lnTo>
                    <a:pt x="66" y="23"/>
                  </a:lnTo>
                  <a:lnTo>
                    <a:pt x="66" y="20"/>
                  </a:lnTo>
                  <a:lnTo>
                    <a:pt x="64" y="17"/>
                  </a:lnTo>
                  <a:lnTo>
                    <a:pt x="63" y="15"/>
                  </a:lnTo>
                  <a:lnTo>
                    <a:pt x="61" y="12"/>
                  </a:lnTo>
                  <a:lnTo>
                    <a:pt x="58" y="10"/>
                  </a:lnTo>
                  <a:lnTo>
                    <a:pt x="55" y="7"/>
                  </a:lnTo>
                  <a:lnTo>
                    <a:pt x="53" y="5"/>
                  </a:lnTo>
                  <a:lnTo>
                    <a:pt x="50" y="4"/>
                  </a:lnTo>
                  <a:lnTo>
                    <a:pt x="47" y="3"/>
                  </a:lnTo>
                  <a:lnTo>
                    <a:pt x="44" y="1"/>
                  </a:lnTo>
                  <a:lnTo>
                    <a:pt x="40" y="1"/>
                  </a:lnTo>
                  <a:lnTo>
                    <a:pt x="37" y="0"/>
                  </a:lnTo>
                  <a:lnTo>
                    <a:pt x="34" y="1"/>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1">
              <a:extLst>
                <a:ext uri="{FF2B5EF4-FFF2-40B4-BE49-F238E27FC236}">
                  <a16:creationId xmlns:a16="http://schemas.microsoft.com/office/drawing/2014/main" id="{E9E9B146-6829-FCF7-B385-B04F7C786666}"/>
                </a:ext>
              </a:extLst>
            </p:cNvPr>
            <p:cNvSpPr>
              <a:spLocks/>
            </p:cNvSpPr>
            <p:nvPr/>
          </p:nvSpPr>
          <p:spPr bwMode="auto">
            <a:xfrm>
              <a:off x="1757" y="4695"/>
              <a:ext cx="69" cy="65"/>
            </a:xfrm>
            <a:custGeom>
              <a:avLst/>
              <a:gdLst>
                <a:gd name="T0" fmla="*/ 5 w 69"/>
                <a:gd name="T1" fmla="*/ 14 h 65"/>
                <a:gd name="T2" fmla="*/ 0 w 69"/>
                <a:gd name="T3" fmla="*/ 26 h 65"/>
                <a:gd name="T4" fmla="*/ 0 w 69"/>
                <a:gd name="T5" fmla="*/ 33 h 65"/>
                <a:gd name="T6" fmla="*/ 0 w 69"/>
                <a:gd name="T7" fmla="*/ 39 h 65"/>
                <a:gd name="T8" fmla="*/ 2 w 69"/>
                <a:gd name="T9" fmla="*/ 45 h 65"/>
                <a:gd name="T10" fmla="*/ 5 w 69"/>
                <a:gd name="T11" fmla="*/ 50 h 65"/>
                <a:gd name="T12" fmla="*/ 10 w 69"/>
                <a:gd name="T13" fmla="*/ 55 h 65"/>
                <a:gd name="T14" fmla="*/ 15 w 69"/>
                <a:gd name="T15" fmla="*/ 59 h 65"/>
                <a:gd name="T16" fmla="*/ 24 w 69"/>
                <a:gd name="T17" fmla="*/ 63 h 65"/>
                <a:gd name="T18" fmla="*/ 31 w 69"/>
                <a:gd name="T19" fmla="*/ 64 h 65"/>
                <a:gd name="T20" fmla="*/ 34 w 69"/>
                <a:gd name="T21" fmla="*/ 64 h 65"/>
                <a:gd name="T22" fmla="*/ 35 w 69"/>
                <a:gd name="T23" fmla="*/ 64 h 65"/>
                <a:gd name="T24" fmla="*/ 38 w 69"/>
                <a:gd name="T25" fmla="*/ 64 h 65"/>
                <a:gd name="T26" fmla="*/ 44 w 69"/>
                <a:gd name="T27" fmla="*/ 63 h 65"/>
                <a:gd name="T28" fmla="*/ 46 w 69"/>
                <a:gd name="T29" fmla="*/ 63 h 65"/>
                <a:gd name="T30" fmla="*/ 50 w 69"/>
                <a:gd name="T31" fmla="*/ 61 h 65"/>
                <a:gd name="T32" fmla="*/ 52 w 69"/>
                <a:gd name="T33" fmla="*/ 59 h 65"/>
                <a:gd name="T34" fmla="*/ 56 w 69"/>
                <a:gd name="T35" fmla="*/ 57 h 65"/>
                <a:gd name="T36" fmla="*/ 61 w 69"/>
                <a:gd name="T37" fmla="*/ 53 h 65"/>
                <a:gd name="T38" fmla="*/ 63 w 69"/>
                <a:gd name="T39" fmla="*/ 49 h 65"/>
                <a:gd name="T40" fmla="*/ 64 w 69"/>
                <a:gd name="T41" fmla="*/ 47 h 65"/>
                <a:gd name="T42" fmla="*/ 67 w 69"/>
                <a:gd name="T43" fmla="*/ 43 h 65"/>
                <a:gd name="T44" fmla="*/ 67 w 69"/>
                <a:gd name="T45" fmla="*/ 42 h 65"/>
                <a:gd name="T46" fmla="*/ 69 w 69"/>
                <a:gd name="T47" fmla="*/ 36 h 65"/>
                <a:gd name="T48" fmla="*/ 69 w 69"/>
                <a:gd name="T49" fmla="*/ 29 h 65"/>
                <a:gd name="T50" fmla="*/ 67 w 69"/>
                <a:gd name="T51" fmla="*/ 23 h 65"/>
                <a:gd name="T52" fmla="*/ 63 w 69"/>
                <a:gd name="T53" fmla="*/ 14 h 65"/>
                <a:gd name="T54" fmla="*/ 59 w 69"/>
                <a:gd name="T55" fmla="*/ 9 h 65"/>
                <a:gd name="T56" fmla="*/ 53 w 69"/>
                <a:gd name="T57" fmla="*/ 5 h 65"/>
                <a:gd name="T58" fmla="*/ 47 w 69"/>
                <a:gd name="T59" fmla="*/ 2 h 65"/>
                <a:gd name="T60" fmla="*/ 41 w 69"/>
                <a:gd name="T61" fmla="*/ 0 h 65"/>
                <a:gd name="T62" fmla="*/ 34 w 69"/>
                <a:gd name="T63" fmla="*/ 0 h 65"/>
                <a:gd name="T64" fmla="*/ 24 w 69"/>
                <a:gd name="T65" fmla="*/ 1 h 65"/>
                <a:gd name="T66" fmla="*/ 15 w 69"/>
                <a:gd name="T6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5" y="14"/>
                  </a:lnTo>
                  <a:lnTo>
                    <a:pt x="2" y="20"/>
                  </a:lnTo>
                  <a:lnTo>
                    <a:pt x="0" y="26"/>
                  </a:lnTo>
                  <a:lnTo>
                    <a:pt x="0" y="29"/>
                  </a:lnTo>
                  <a:lnTo>
                    <a:pt x="0" y="33"/>
                  </a:lnTo>
                  <a:lnTo>
                    <a:pt x="0" y="36"/>
                  </a:lnTo>
                  <a:lnTo>
                    <a:pt x="0" y="39"/>
                  </a:lnTo>
                  <a:lnTo>
                    <a:pt x="1" y="42"/>
                  </a:lnTo>
                  <a:lnTo>
                    <a:pt x="2" y="45"/>
                  </a:lnTo>
                  <a:lnTo>
                    <a:pt x="3" y="47"/>
                  </a:lnTo>
                  <a:lnTo>
                    <a:pt x="5" y="50"/>
                  </a:lnTo>
                  <a:lnTo>
                    <a:pt x="7" y="53"/>
                  </a:lnTo>
                  <a:lnTo>
                    <a:pt x="10" y="55"/>
                  </a:lnTo>
                  <a:lnTo>
                    <a:pt x="12" y="57"/>
                  </a:lnTo>
                  <a:lnTo>
                    <a:pt x="15" y="59"/>
                  </a:lnTo>
                  <a:lnTo>
                    <a:pt x="21" y="62"/>
                  </a:lnTo>
                  <a:lnTo>
                    <a:pt x="24" y="63"/>
                  </a:lnTo>
                  <a:lnTo>
                    <a:pt x="27" y="64"/>
                  </a:lnTo>
                  <a:lnTo>
                    <a:pt x="31" y="64"/>
                  </a:lnTo>
                  <a:lnTo>
                    <a:pt x="34" y="65"/>
                  </a:lnTo>
                  <a:lnTo>
                    <a:pt x="34" y="64"/>
                  </a:lnTo>
                  <a:lnTo>
                    <a:pt x="34" y="64"/>
                  </a:lnTo>
                  <a:lnTo>
                    <a:pt x="35" y="64"/>
                  </a:lnTo>
                  <a:lnTo>
                    <a:pt x="36" y="64"/>
                  </a:lnTo>
                  <a:lnTo>
                    <a:pt x="38" y="64"/>
                  </a:lnTo>
                  <a:lnTo>
                    <a:pt x="41" y="64"/>
                  </a:lnTo>
                  <a:lnTo>
                    <a:pt x="44" y="63"/>
                  </a:lnTo>
                  <a:lnTo>
                    <a:pt x="45" y="63"/>
                  </a:lnTo>
                  <a:lnTo>
                    <a:pt x="46" y="63"/>
                  </a:lnTo>
                  <a:lnTo>
                    <a:pt x="47" y="62"/>
                  </a:lnTo>
                  <a:lnTo>
                    <a:pt x="50" y="61"/>
                  </a:lnTo>
                  <a:lnTo>
                    <a:pt x="51" y="60"/>
                  </a:lnTo>
                  <a:lnTo>
                    <a:pt x="52" y="59"/>
                  </a:lnTo>
                  <a:lnTo>
                    <a:pt x="53" y="59"/>
                  </a:lnTo>
                  <a:lnTo>
                    <a:pt x="56" y="57"/>
                  </a:lnTo>
                  <a:lnTo>
                    <a:pt x="59" y="55"/>
                  </a:lnTo>
                  <a:lnTo>
                    <a:pt x="61" y="53"/>
                  </a:lnTo>
                  <a:lnTo>
                    <a:pt x="63" y="50"/>
                  </a:lnTo>
                  <a:lnTo>
                    <a:pt x="63" y="49"/>
                  </a:lnTo>
                  <a:lnTo>
                    <a:pt x="64" y="49"/>
                  </a:lnTo>
                  <a:lnTo>
                    <a:pt x="64" y="47"/>
                  </a:lnTo>
                  <a:lnTo>
                    <a:pt x="66" y="45"/>
                  </a:lnTo>
                  <a:lnTo>
                    <a:pt x="67" y="43"/>
                  </a:lnTo>
                  <a:lnTo>
                    <a:pt x="67" y="42"/>
                  </a:lnTo>
                  <a:lnTo>
                    <a:pt x="67" y="42"/>
                  </a:lnTo>
                  <a:lnTo>
                    <a:pt x="68" y="39"/>
                  </a:lnTo>
                  <a:lnTo>
                    <a:pt x="69" y="36"/>
                  </a:lnTo>
                  <a:lnTo>
                    <a:pt x="69" y="33"/>
                  </a:lnTo>
                  <a:lnTo>
                    <a:pt x="69" y="29"/>
                  </a:lnTo>
                  <a:lnTo>
                    <a:pt x="68" y="26"/>
                  </a:lnTo>
                  <a:lnTo>
                    <a:pt x="67" y="23"/>
                  </a:lnTo>
                  <a:lnTo>
                    <a:pt x="66" y="20"/>
                  </a:lnTo>
                  <a:lnTo>
                    <a:pt x="63" y="14"/>
                  </a:lnTo>
                  <a:lnTo>
                    <a:pt x="61" y="12"/>
                  </a:lnTo>
                  <a:lnTo>
                    <a:pt x="59" y="9"/>
                  </a:lnTo>
                  <a:lnTo>
                    <a:pt x="56" y="7"/>
                  </a:lnTo>
                  <a:lnTo>
                    <a:pt x="53" y="5"/>
                  </a:lnTo>
                  <a:lnTo>
                    <a:pt x="50" y="3"/>
                  </a:lnTo>
                  <a:lnTo>
                    <a:pt x="47" y="2"/>
                  </a:lnTo>
                  <a:lnTo>
                    <a:pt x="44" y="1"/>
                  </a:lnTo>
                  <a:lnTo>
                    <a:pt x="41" y="0"/>
                  </a:lnTo>
                  <a:lnTo>
                    <a:pt x="38" y="0"/>
                  </a:lnTo>
                  <a:lnTo>
                    <a:pt x="34" y="0"/>
                  </a:lnTo>
                  <a:lnTo>
                    <a:pt x="27" y="0"/>
                  </a:lnTo>
                  <a:lnTo>
                    <a:pt x="24" y="1"/>
                  </a:lnTo>
                  <a:lnTo>
                    <a:pt x="21" y="2"/>
                  </a:lnTo>
                  <a:lnTo>
                    <a:pt x="15" y="5"/>
                  </a:lnTo>
                  <a:lnTo>
                    <a:pt x="10" y="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2">
              <a:extLst>
                <a:ext uri="{FF2B5EF4-FFF2-40B4-BE49-F238E27FC236}">
                  <a16:creationId xmlns:a16="http://schemas.microsoft.com/office/drawing/2014/main" id="{DBE14E89-CE25-3092-8BA2-C0C448438EA5}"/>
                </a:ext>
              </a:extLst>
            </p:cNvPr>
            <p:cNvSpPr>
              <a:spLocks/>
            </p:cNvSpPr>
            <p:nvPr/>
          </p:nvSpPr>
          <p:spPr bwMode="auto">
            <a:xfrm>
              <a:off x="1827" y="4614"/>
              <a:ext cx="69" cy="63"/>
            </a:xfrm>
            <a:custGeom>
              <a:avLst/>
              <a:gdLst>
                <a:gd name="T0" fmla="*/ 68 w 69"/>
                <a:gd name="T1" fmla="*/ 26 h 63"/>
                <a:gd name="T2" fmla="*/ 66 w 69"/>
                <a:gd name="T3" fmla="*/ 20 h 63"/>
                <a:gd name="T4" fmla="*/ 63 w 69"/>
                <a:gd name="T5" fmla="*/ 15 h 63"/>
                <a:gd name="T6" fmla="*/ 58 w 69"/>
                <a:gd name="T7" fmla="*/ 9 h 63"/>
                <a:gd name="T8" fmla="*/ 53 w 69"/>
                <a:gd name="T9" fmla="*/ 5 h 63"/>
                <a:gd name="T10" fmla="*/ 47 w 69"/>
                <a:gd name="T11" fmla="*/ 2 h 63"/>
                <a:gd name="T12" fmla="*/ 41 w 69"/>
                <a:gd name="T13" fmla="*/ 1 h 63"/>
                <a:gd name="T14" fmla="*/ 34 w 69"/>
                <a:gd name="T15" fmla="*/ 0 h 63"/>
                <a:gd name="T16" fmla="*/ 24 w 69"/>
                <a:gd name="T17" fmla="*/ 1 h 63"/>
                <a:gd name="T18" fmla="*/ 17 w 69"/>
                <a:gd name="T19" fmla="*/ 4 h 63"/>
                <a:gd name="T20" fmla="*/ 9 w 69"/>
                <a:gd name="T21" fmla="*/ 9 h 63"/>
                <a:gd name="T22" fmla="*/ 3 w 69"/>
                <a:gd name="T23" fmla="*/ 17 h 63"/>
                <a:gd name="T24" fmla="*/ 1 w 69"/>
                <a:gd name="T25" fmla="*/ 22 h 63"/>
                <a:gd name="T26" fmla="*/ 0 w 69"/>
                <a:gd name="T27" fmla="*/ 32 h 63"/>
                <a:gd name="T28" fmla="*/ 1 w 69"/>
                <a:gd name="T29" fmla="*/ 41 h 63"/>
                <a:gd name="T30" fmla="*/ 3 w 69"/>
                <a:gd name="T31" fmla="*/ 46 h 63"/>
                <a:gd name="T32" fmla="*/ 7 w 69"/>
                <a:gd name="T33" fmla="*/ 52 h 63"/>
                <a:gd name="T34" fmla="*/ 12 w 69"/>
                <a:gd name="T35" fmla="*/ 56 h 63"/>
                <a:gd name="T36" fmla="*/ 17 w 69"/>
                <a:gd name="T37" fmla="*/ 60 h 63"/>
                <a:gd name="T38" fmla="*/ 24 w 69"/>
                <a:gd name="T39" fmla="*/ 62 h 63"/>
                <a:gd name="T40" fmla="*/ 34 w 69"/>
                <a:gd name="T41" fmla="*/ 63 h 63"/>
                <a:gd name="T42" fmla="*/ 41 w 69"/>
                <a:gd name="T43" fmla="*/ 63 h 63"/>
                <a:gd name="T44" fmla="*/ 47 w 69"/>
                <a:gd name="T45" fmla="*/ 61 h 63"/>
                <a:gd name="T46" fmla="*/ 51 w 69"/>
                <a:gd name="T47" fmla="*/ 59 h 63"/>
                <a:gd name="T48" fmla="*/ 53 w 69"/>
                <a:gd name="T49" fmla="*/ 58 h 63"/>
                <a:gd name="T50" fmla="*/ 58 w 69"/>
                <a:gd name="T51" fmla="*/ 54 h 63"/>
                <a:gd name="T52" fmla="*/ 60 w 69"/>
                <a:gd name="T53" fmla="*/ 53 h 63"/>
                <a:gd name="T54" fmla="*/ 63 w 69"/>
                <a:gd name="T55" fmla="*/ 48 h 63"/>
                <a:gd name="T56" fmla="*/ 64 w 69"/>
                <a:gd name="T57" fmla="*/ 47 h 63"/>
                <a:gd name="T58" fmla="*/ 66 w 69"/>
                <a:gd name="T59" fmla="*/ 43 h 63"/>
                <a:gd name="T60" fmla="*/ 67 w 69"/>
                <a:gd name="T61" fmla="*/ 39 h 63"/>
                <a:gd name="T62" fmla="*/ 67 w 69"/>
                <a:gd name="T63" fmla="*/ 39 h 63"/>
                <a:gd name="T64" fmla="*/ 68 w 69"/>
                <a:gd name="T6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26"/>
                  </a:lnTo>
                  <a:lnTo>
                    <a:pt x="67" y="23"/>
                  </a:lnTo>
                  <a:lnTo>
                    <a:pt x="66" y="20"/>
                  </a:lnTo>
                  <a:lnTo>
                    <a:pt x="65" y="17"/>
                  </a:lnTo>
                  <a:lnTo>
                    <a:pt x="63" y="15"/>
                  </a:lnTo>
                  <a:lnTo>
                    <a:pt x="60" y="11"/>
                  </a:lnTo>
                  <a:lnTo>
                    <a:pt x="58" y="9"/>
                  </a:lnTo>
                  <a:lnTo>
                    <a:pt x="55" y="7"/>
                  </a:lnTo>
                  <a:lnTo>
                    <a:pt x="53" y="5"/>
                  </a:lnTo>
                  <a:lnTo>
                    <a:pt x="50" y="4"/>
                  </a:lnTo>
                  <a:lnTo>
                    <a:pt x="47" y="2"/>
                  </a:lnTo>
                  <a:lnTo>
                    <a:pt x="44" y="1"/>
                  </a:lnTo>
                  <a:lnTo>
                    <a:pt x="41" y="1"/>
                  </a:lnTo>
                  <a:lnTo>
                    <a:pt x="37" y="0"/>
                  </a:lnTo>
                  <a:lnTo>
                    <a:pt x="34" y="0"/>
                  </a:lnTo>
                  <a:lnTo>
                    <a:pt x="27" y="1"/>
                  </a:lnTo>
                  <a:lnTo>
                    <a:pt x="24" y="1"/>
                  </a:lnTo>
                  <a:lnTo>
                    <a:pt x="20" y="2"/>
                  </a:lnTo>
                  <a:lnTo>
                    <a:pt x="17" y="4"/>
                  </a:lnTo>
                  <a:lnTo>
                    <a:pt x="15" y="5"/>
                  </a:lnTo>
                  <a:lnTo>
                    <a:pt x="9" y="9"/>
                  </a:lnTo>
                  <a:lnTo>
                    <a:pt x="5" y="14"/>
                  </a:lnTo>
                  <a:lnTo>
                    <a:pt x="3" y="17"/>
                  </a:lnTo>
                  <a:lnTo>
                    <a:pt x="2" y="20"/>
                  </a:lnTo>
                  <a:lnTo>
                    <a:pt x="1" y="22"/>
                  </a:lnTo>
                  <a:lnTo>
                    <a:pt x="0" y="25"/>
                  </a:lnTo>
                  <a:lnTo>
                    <a:pt x="0" y="32"/>
                  </a:lnTo>
                  <a:lnTo>
                    <a:pt x="0" y="38"/>
                  </a:lnTo>
                  <a:lnTo>
                    <a:pt x="1" y="41"/>
                  </a:lnTo>
                  <a:lnTo>
                    <a:pt x="2" y="44"/>
                  </a:lnTo>
                  <a:lnTo>
                    <a:pt x="3" y="46"/>
                  </a:lnTo>
                  <a:lnTo>
                    <a:pt x="5" y="49"/>
                  </a:lnTo>
                  <a:lnTo>
                    <a:pt x="7" y="52"/>
                  </a:lnTo>
                  <a:lnTo>
                    <a:pt x="9" y="54"/>
                  </a:lnTo>
                  <a:lnTo>
                    <a:pt x="12" y="56"/>
                  </a:lnTo>
                  <a:lnTo>
                    <a:pt x="15" y="58"/>
                  </a:lnTo>
                  <a:lnTo>
                    <a:pt x="17" y="60"/>
                  </a:lnTo>
                  <a:lnTo>
                    <a:pt x="20" y="61"/>
                  </a:lnTo>
                  <a:lnTo>
                    <a:pt x="24" y="62"/>
                  </a:lnTo>
                  <a:lnTo>
                    <a:pt x="27" y="63"/>
                  </a:lnTo>
                  <a:lnTo>
                    <a:pt x="34" y="63"/>
                  </a:lnTo>
                  <a:lnTo>
                    <a:pt x="37" y="63"/>
                  </a:lnTo>
                  <a:lnTo>
                    <a:pt x="41" y="63"/>
                  </a:lnTo>
                  <a:lnTo>
                    <a:pt x="44" y="62"/>
                  </a:lnTo>
                  <a:lnTo>
                    <a:pt x="47" y="61"/>
                  </a:lnTo>
                  <a:lnTo>
                    <a:pt x="50" y="60"/>
                  </a:lnTo>
                  <a:lnTo>
                    <a:pt x="51" y="59"/>
                  </a:lnTo>
                  <a:lnTo>
                    <a:pt x="52" y="58"/>
                  </a:lnTo>
                  <a:lnTo>
                    <a:pt x="53" y="58"/>
                  </a:lnTo>
                  <a:lnTo>
                    <a:pt x="55" y="56"/>
                  </a:lnTo>
                  <a:lnTo>
                    <a:pt x="58" y="54"/>
                  </a:lnTo>
                  <a:lnTo>
                    <a:pt x="59" y="53"/>
                  </a:lnTo>
                  <a:lnTo>
                    <a:pt x="60" y="53"/>
                  </a:lnTo>
                  <a:lnTo>
                    <a:pt x="61" y="50"/>
                  </a:lnTo>
                  <a:lnTo>
                    <a:pt x="63" y="48"/>
                  </a:lnTo>
                  <a:lnTo>
                    <a:pt x="64" y="47"/>
                  </a:lnTo>
                  <a:lnTo>
                    <a:pt x="64" y="47"/>
                  </a:lnTo>
                  <a:lnTo>
                    <a:pt x="65" y="45"/>
                  </a:lnTo>
                  <a:lnTo>
                    <a:pt x="66" y="43"/>
                  </a:lnTo>
                  <a:lnTo>
                    <a:pt x="67" y="40"/>
                  </a:lnTo>
                  <a:lnTo>
                    <a:pt x="67" y="39"/>
                  </a:lnTo>
                  <a:lnTo>
                    <a:pt x="67" y="39"/>
                  </a:lnTo>
                  <a:lnTo>
                    <a:pt x="67" y="39"/>
                  </a:lnTo>
                  <a:lnTo>
                    <a:pt x="67" y="39"/>
                  </a:lnTo>
                  <a:lnTo>
                    <a:pt x="68" y="37"/>
                  </a:lnTo>
                  <a:lnTo>
                    <a:pt x="69"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3">
              <a:extLst>
                <a:ext uri="{FF2B5EF4-FFF2-40B4-BE49-F238E27FC236}">
                  <a16:creationId xmlns:a16="http://schemas.microsoft.com/office/drawing/2014/main" id="{A21ECB30-1135-26D8-E1AB-4E84D8D39ADF}"/>
                </a:ext>
              </a:extLst>
            </p:cNvPr>
            <p:cNvSpPr>
              <a:spLocks/>
            </p:cNvSpPr>
            <p:nvPr/>
          </p:nvSpPr>
          <p:spPr bwMode="auto">
            <a:xfrm>
              <a:off x="2096" y="4690"/>
              <a:ext cx="53" cy="48"/>
            </a:xfrm>
            <a:custGeom>
              <a:avLst/>
              <a:gdLst>
                <a:gd name="T0" fmla="*/ 45 w 53"/>
                <a:gd name="T1" fmla="*/ 41 h 48"/>
                <a:gd name="T2" fmla="*/ 46 w 53"/>
                <a:gd name="T3" fmla="*/ 39 h 48"/>
                <a:gd name="T4" fmla="*/ 46 w 53"/>
                <a:gd name="T5" fmla="*/ 38 h 48"/>
                <a:gd name="T6" fmla="*/ 46 w 53"/>
                <a:gd name="T7" fmla="*/ 38 h 48"/>
                <a:gd name="T8" fmla="*/ 47 w 53"/>
                <a:gd name="T9" fmla="*/ 38 h 48"/>
                <a:gd name="T10" fmla="*/ 47 w 53"/>
                <a:gd name="T11" fmla="*/ 38 h 48"/>
                <a:gd name="T12" fmla="*/ 48 w 53"/>
                <a:gd name="T13" fmla="*/ 37 h 48"/>
                <a:gd name="T14" fmla="*/ 49 w 53"/>
                <a:gd name="T15" fmla="*/ 35 h 48"/>
                <a:gd name="T16" fmla="*/ 51 w 53"/>
                <a:gd name="T17" fmla="*/ 33 h 48"/>
                <a:gd name="T18" fmla="*/ 52 w 53"/>
                <a:gd name="T19" fmla="*/ 29 h 48"/>
                <a:gd name="T20" fmla="*/ 52 w 53"/>
                <a:gd name="T21" fmla="*/ 26 h 48"/>
                <a:gd name="T22" fmla="*/ 52 w 53"/>
                <a:gd name="T23" fmla="*/ 25 h 48"/>
                <a:gd name="T24" fmla="*/ 52 w 53"/>
                <a:gd name="T25" fmla="*/ 24 h 48"/>
                <a:gd name="T26" fmla="*/ 53 w 53"/>
                <a:gd name="T27" fmla="*/ 24 h 48"/>
                <a:gd name="T28" fmla="*/ 52 w 53"/>
                <a:gd name="T29" fmla="*/ 21 h 48"/>
                <a:gd name="T30" fmla="*/ 52 w 53"/>
                <a:gd name="T31" fmla="*/ 19 h 48"/>
                <a:gd name="T32" fmla="*/ 51 w 53"/>
                <a:gd name="T33" fmla="*/ 14 h 48"/>
                <a:gd name="T34" fmla="*/ 48 w 53"/>
                <a:gd name="T35" fmla="*/ 10 h 48"/>
                <a:gd name="T36" fmla="*/ 45 w 53"/>
                <a:gd name="T37" fmla="*/ 7 h 48"/>
                <a:gd name="T38" fmla="*/ 44 w 53"/>
                <a:gd name="T39" fmla="*/ 6 h 48"/>
                <a:gd name="T40" fmla="*/ 40 w 53"/>
                <a:gd name="T41" fmla="*/ 3 h 48"/>
                <a:gd name="T42" fmla="*/ 38 w 53"/>
                <a:gd name="T43" fmla="*/ 2 h 48"/>
                <a:gd name="T44" fmla="*/ 36 w 53"/>
                <a:gd name="T45" fmla="*/ 1 h 48"/>
                <a:gd name="T46" fmla="*/ 34 w 53"/>
                <a:gd name="T47" fmla="*/ 0 h 48"/>
                <a:gd name="T48" fmla="*/ 31 w 53"/>
                <a:gd name="T49" fmla="*/ 0 h 48"/>
                <a:gd name="T50" fmla="*/ 29 w 53"/>
                <a:gd name="T51" fmla="*/ 0 h 48"/>
                <a:gd name="T52" fmla="*/ 27 w 53"/>
                <a:gd name="T53" fmla="*/ 0 h 48"/>
                <a:gd name="T54" fmla="*/ 21 w 53"/>
                <a:gd name="T55" fmla="*/ 0 h 48"/>
                <a:gd name="T56" fmla="*/ 17 w 53"/>
                <a:gd name="T57" fmla="*/ 1 h 48"/>
                <a:gd name="T58" fmla="*/ 12 w 53"/>
                <a:gd name="T59" fmla="*/ 3 h 48"/>
                <a:gd name="T60" fmla="*/ 8 w 53"/>
                <a:gd name="T61" fmla="*/ 6 h 48"/>
                <a:gd name="T62" fmla="*/ 8 w 53"/>
                <a:gd name="T63" fmla="*/ 7 h 48"/>
                <a:gd name="T64" fmla="*/ 4 w 53"/>
                <a:gd name="T65" fmla="*/ 10 h 48"/>
                <a:gd name="T66" fmla="*/ 2 w 53"/>
                <a:gd name="T67" fmla="*/ 14 h 48"/>
                <a:gd name="T68" fmla="*/ 1 w 53"/>
                <a:gd name="T69" fmla="*/ 19 h 48"/>
                <a:gd name="T70" fmla="*/ 0 w 53"/>
                <a:gd name="T71" fmla="*/ 24 h 48"/>
                <a:gd name="T72" fmla="*/ 0 w 53"/>
                <a:gd name="T73" fmla="*/ 26 h 48"/>
                <a:gd name="T74" fmla="*/ 1 w 53"/>
                <a:gd name="T75" fmla="*/ 29 h 48"/>
                <a:gd name="T76" fmla="*/ 2 w 53"/>
                <a:gd name="T77" fmla="*/ 33 h 48"/>
                <a:gd name="T78" fmla="*/ 3 w 53"/>
                <a:gd name="T79" fmla="*/ 35 h 48"/>
                <a:gd name="T80" fmla="*/ 4 w 53"/>
                <a:gd name="T81" fmla="*/ 37 h 48"/>
                <a:gd name="T82" fmla="*/ 6 w 53"/>
                <a:gd name="T83" fmla="*/ 39 h 48"/>
                <a:gd name="T84" fmla="*/ 8 w 53"/>
                <a:gd name="T85" fmla="*/ 41 h 48"/>
                <a:gd name="T86" fmla="*/ 12 w 53"/>
                <a:gd name="T87" fmla="*/ 44 h 48"/>
                <a:gd name="T88" fmla="*/ 17 w 53"/>
                <a:gd name="T89" fmla="*/ 46 h 48"/>
                <a:gd name="T90" fmla="*/ 21 w 53"/>
                <a:gd name="T91" fmla="*/ 48 h 48"/>
                <a:gd name="T92" fmla="*/ 24 w 53"/>
                <a:gd name="T93" fmla="*/ 48 h 48"/>
                <a:gd name="T94" fmla="*/ 27 w 53"/>
                <a:gd name="T95" fmla="*/ 48 h 48"/>
                <a:gd name="T96" fmla="*/ 29 w 53"/>
                <a:gd name="T97" fmla="*/ 48 h 48"/>
                <a:gd name="T98" fmla="*/ 32 w 53"/>
                <a:gd name="T99" fmla="*/ 48 h 48"/>
                <a:gd name="T100" fmla="*/ 34 w 53"/>
                <a:gd name="T101" fmla="*/ 47 h 48"/>
                <a:gd name="T102" fmla="*/ 35 w 53"/>
                <a:gd name="T103" fmla="*/ 47 h 48"/>
                <a:gd name="T104" fmla="*/ 36 w 53"/>
                <a:gd name="T105" fmla="*/ 46 h 48"/>
                <a:gd name="T106" fmla="*/ 38 w 53"/>
                <a:gd name="T107" fmla="*/ 45 h 48"/>
                <a:gd name="T108" fmla="*/ 41 w 53"/>
                <a:gd name="T109" fmla="*/ 44 h 48"/>
                <a:gd name="T110" fmla="*/ 41 w 53"/>
                <a:gd name="T111" fmla="*/ 43 h 48"/>
                <a:gd name="T112" fmla="*/ 42 w 53"/>
                <a:gd name="T113" fmla="*/ 43 h 48"/>
                <a:gd name="T114" fmla="*/ 42 w 53"/>
                <a:gd name="T115" fmla="*/ 42 h 48"/>
                <a:gd name="T116" fmla="*/ 42 w 53"/>
                <a:gd name="T117" fmla="*/ 42 h 48"/>
                <a:gd name="T118" fmla="*/ 42 w 53"/>
                <a:gd name="T119" fmla="*/ 42 h 48"/>
                <a:gd name="T120" fmla="*/ 45 w 53"/>
                <a:gd name="T12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8">
                  <a:moveTo>
                    <a:pt x="45" y="41"/>
                  </a:moveTo>
                  <a:lnTo>
                    <a:pt x="46" y="39"/>
                  </a:lnTo>
                  <a:lnTo>
                    <a:pt x="46" y="38"/>
                  </a:lnTo>
                  <a:lnTo>
                    <a:pt x="46" y="38"/>
                  </a:lnTo>
                  <a:lnTo>
                    <a:pt x="47" y="38"/>
                  </a:lnTo>
                  <a:lnTo>
                    <a:pt x="47" y="38"/>
                  </a:lnTo>
                  <a:lnTo>
                    <a:pt x="48" y="37"/>
                  </a:lnTo>
                  <a:lnTo>
                    <a:pt x="49" y="35"/>
                  </a:lnTo>
                  <a:lnTo>
                    <a:pt x="51" y="33"/>
                  </a:lnTo>
                  <a:lnTo>
                    <a:pt x="52" y="29"/>
                  </a:lnTo>
                  <a:lnTo>
                    <a:pt x="52" y="26"/>
                  </a:lnTo>
                  <a:lnTo>
                    <a:pt x="52" y="25"/>
                  </a:lnTo>
                  <a:lnTo>
                    <a:pt x="52" y="24"/>
                  </a:lnTo>
                  <a:lnTo>
                    <a:pt x="53" y="24"/>
                  </a:lnTo>
                  <a:lnTo>
                    <a:pt x="52" y="21"/>
                  </a:lnTo>
                  <a:lnTo>
                    <a:pt x="52" y="19"/>
                  </a:lnTo>
                  <a:lnTo>
                    <a:pt x="51" y="14"/>
                  </a:lnTo>
                  <a:lnTo>
                    <a:pt x="48" y="10"/>
                  </a:lnTo>
                  <a:lnTo>
                    <a:pt x="45" y="7"/>
                  </a:lnTo>
                  <a:lnTo>
                    <a:pt x="44" y="6"/>
                  </a:lnTo>
                  <a:lnTo>
                    <a:pt x="40" y="3"/>
                  </a:lnTo>
                  <a:lnTo>
                    <a:pt x="38" y="2"/>
                  </a:lnTo>
                  <a:lnTo>
                    <a:pt x="36" y="1"/>
                  </a:lnTo>
                  <a:lnTo>
                    <a:pt x="34" y="0"/>
                  </a:lnTo>
                  <a:lnTo>
                    <a:pt x="31" y="0"/>
                  </a:lnTo>
                  <a:lnTo>
                    <a:pt x="29" y="0"/>
                  </a:lnTo>
                  <a:lnTo>
                    <a:pt x="27" y="0"/>
                  </a:lnTo>
                  <a:lnTo>
                    <a:pt x="21" y="0"/>
                  </a:lnTo>
                  <a:lnTo>
                    <a:pt x="17" y="1"/>
                  </a:lnTo>
                  <a:lnTo>
                    <a:pt x="12" y="3"/>
                  </a:lnTo>
                  <a:lnTo>
                    <a:pt x="8" y="6"/>
                  </a:lnTo>
                  <a:lnTo>
                    <a:pt x="8" y="7"/>
                  </a:lnTo>
                  <a:lnTo>
                    <a:pt x="4" y="10"/>
                  </a:lnTo>
                  <a:lnTo>
                    <a:pt x="2" y="14"/>
                  </a:lnTo>
                  <a:lnTo>
                    <a:pt x="1" y="19"/>
                  </a:lnTo>
                  <a:lnTo>
                    <a:pt x="0" y="24"/>
                  </a:lnTo>
                  <a:lnTo>
                    <a:pt x="0" y="26"/>
                  </a:lnTo>
                  <a:lnTo>
                    <a:pt x="1" y="29"/>
                  </a:lnTo>
                  <a:lnTo>
                    <a:pt x="2" y="33"/>
                  </a:lnTo>
                  <a:lnTo>
                    <a:pt x="3" y="35"/>
                  </a:lnTo>
                  <a:lnTo>
                    <a:pt x="4" y="37"/>
                  </a:lnTo>
                  <a:lnTo>
                    <a:pt x="6" y="39"/>
                  </a:lnTo>
                  <a:lnTo>
                    <a:pt x="8" y="41"/>
                  </a:lnTo>
                  <a:lnTo>
                    <a:pt x="12" y="44"/>
                  </a:lnTo>
                  <a:lnTo>
                    <a:pt x="17" y="46"/>
                  </a:lnTo>
                  <a:lnTo>
                    <a:pt x="21" y="48"/>
                  </a:lnTo>
                  <a:lnTo>
                    <a:pt x="24" y="48"/>
                  </a:lnTo>
                  <a:lnTo>
                    <a:pt x="27" y="48"/>
                  </a:lnTo>
                  <a:lnTo>
                    <a:pt x="29" y="48"/>
                  </a:lnTo>
                  <a:lnTo>
                    <a:pt x="32" y="48"/>
                  </a:lnTo>
                  <a:lnTo>
                    <a:pt x="34" y="47"/>
                  </a:lnTo>
                  <a:lnTo>
                    <a:pt x="35" y="47"/>
                  </a:lnTo>
                  <a:lnTo>
                    <a:pt x="36" y="46"/>
                  </a:lnTo>
                  <a:lnTo>
                    <a:pt x="38" y="45"/>
                  </a:lnTo>
                  <a:lnTo>
                    <a:pt x="41" y="44"/>
                  </a:lnTo>
                  <a:lnTo>
                    <a:pt x="41" y="43"/>
                  </a:lnTo>
                  <a:lnTo>
                    <a:pt x="42" y="43"/>
                  </a:lnTo>
                  <a:lnTo>
                    <a:pt x="42" y="42"/>
                  </a:lnTo>
                  <a:lnTo>
                    <a:pt x="42" y="42"/>
                  </a:lnTo>
                  <a:lnTo>
                    <a:pt x="42" y="42"/>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4">
              <a:extLst>
                <a:ext uri="{FF2B5EF4-FFF2-40B4-BE49-F238E27FC236}">
                  <a16:creationId xmlns:a16="http://schemas.microsoft.com/office/drawing/2014/main" id="{654D1114-D867-B516-BC2E-688AE87A384D}"/>
                </a:ext>
              </a:extLst>
            </p:cNvPr>
            <p:cNvSpPr>
              <a:spLocks/>
            </p:cNvSpPr>
            <p:nvPr/>
          </p:nvSpPr>
          <p:spPr bwMode="auto">
            <a:xfrm>
              <a:off x="2145" y="4733"/>
              <a:ext cx="62" cy="59"/>
            </a:xfrm>
            <a:custGeom>
              <a:avLst/>
              <a:gdLst>
                <a:gd name="T0" fmla="*/ 0 w 62"/>
                <a:gd name="T1" fmla="*/ 30 h 59"/>
                <a:gd name="T2" fmla="*/ 0 w 62"/>
                <a:gd name="T3" fmla="*/ 31 h 59"/>
                <a:gd name="T4" fmla="*/ 0 w 62"/>
                <a:gd name="T5" fmla="*/ 34 h 59"/>
                <a:gd name="T6" fmla="*/ 0 w 62"/>
                <a:gd name="T7" fmla="*/ 36 h 59"/>
                <a:gd name="T8" fmla="*/ 2 w 62"/>
                <a:gd name="T9" fmla="*/ 41 h 59"/>
                <a:gd name="T10" fmla="*/ 3 w 62"/>
                <a:gd name="T11" fmla="*/ 43 h 59"/>
                <a:gd name="T12" fmla="*/ 5 w 62"/>
                <a:gd name="T13" fmla="*/ 46 h 59"/>
                <a:gd name="T14" fmla="*/ 7 w 62"/>
                <a:gd name="T15" fmla="*/ 48 h 59"/>
                <a:gd name="T16" fmla="*/ 9 w 62"/>
                <a:gd name="T17" fmla="*/ 50 h 59"/>
                <a:gd name="T18" fmla="*/ 14 w 62"/>
                <a:gd name="T19" fmla="*/ 54 h 59"/>
                <a:gd name="T20" fmla="*/ 16 w 62"/>
                <a:gd name="T21" fmla="*/ 55 h 59"/>
                <a:gd name="T22" fmla="*/ 19 w 62"/>
                <a:gd name="T23" fmla="*/ 57 h 59"/>
                <a:gd name="T24" fmla="*/ 25 w 62"/>
                <a:gd name="T25" fmla="*/ 58 h 59"/>
                <a:gd name="T26" fmla="*/ 31 w 62"/>
                <a:gd name="T27" fmla="*/ 59 h 59"/>
                <a:gd name="T28" fmla="*/ 34 w 62"/>
                <a:gd name="T29" fmla="*/ 59 h 59"/>
                <a:gd name="T30" fmla="*/ 37 w 62"/>
                <a:gd name="T31" fmla="*/ 58 h 59"/>
                <a:gd name="T32" fmla="*/ 40 w 62"/>
                <a:gd name="T33" fmla="*/ 58 h 59"/>
                <a:gd name="T34" fmla="*/ 43 w 62"/>
                <a:gd name="T35" fmla="*/ 57 h 59"/>
                <a:gd name="T36" fmla="*/ 44 w 62"/>
                <a:gd name="T37" fmla="*/ 56 h 59"/>
                <a:gd name="T38" fmla="*/ 45 w 62"/>
                <a:gd name="T39" fmla="*/ 55 h 59"/>
                <a:gd name="T40" fmla="*/ 48 w 62"/>
                <a:gd name="T41" fmla="*/ 54 h 59"/>
                <a:gd name="T42" fmla="*/ 53 w 62"/>
                <a:gd name="T43" fmla="*/ 50 h 59"/>
                <a:gd name="T44" fmla="*/ 55 w 62"/>
                <a:gd name="T45" fmla="*/ 48 h 59"/>
                <a:gd name="T46" fmla="*/ 57 w 62"/>
                <a:gd name="T47" fmla="*/ 46 h 59"/>
                <a:gd name="T48" fmla="*/ 58 w 62"/>
                <a:gd name="T49" fmla="*/ 43 h 59"/>
                <a:gd name="T50" fmla="*/ 60 w 62"/>
                <a:gd name="T51" fmla="*/ 41 h 59"/>
                <a:gd name="T52" fmla="*/ 61 w 62"/>
                <a:gd name="T53" fmla="*/ 38 h 59"/>
                <a:gd name="T54" fmla="*/ 62 w 62"/>
                <a:gd name="T55" fmla="*/ 35 h 59"/>
                <a:gd name="T56" fmla="*/ 62 w 62"/>
                <a:gd name="T57" fmla="*/ 32 h 59"/>
                <a:gd name="T58" fmla="*/ 62 w 62"/>
                <a:gd name="T59" fmla="*/ 31 h 59"/>
                <a:gd name="T60" fmla="*/ 62 w 62"/>
                <a:gd name="T61" fmla="*/ 30 h 59"/>
                <a:gd name="T62" fmla="*/ 62 w 62"/>
                <a:gd name="T63" fmla="*/ 27 h 59"/>
                <a:gd name="T64" fmla="*/ 62 w 62"/>
                <a:gd name="T65" fmla="*/ 24 h 59"/>
                <a:gd name="T66" fmla="*/ 60 w 62"/>
                <a:gd name="T67" fmla="*/ 18 h 59"/>
                <a:gd name="T68" fmla="*/ 58 w 62"/>
                <a:gd name="T69" fmla="*/ 15 h 59"/>
                <a:gd name="T70" fmla="*/ 57 w 62"/>
                <a:gd name="T71" fmla="*/ 13 h 59"/>
                <a:gd name="T72" fmla="*/ 55 w 62"/>
                <a:gd name="T73" fmla="*/ 11 h 59"/>
                <a:gd name="T74" fmla="*/ 53 w 62"/>
                <a:gd name="T75" fmla="*/ 9 h 59"/>
                <a:gd name="T76" fmla="*/ 48 w 62"/>
                <a:gd name="T77" fmla="*/ 5 h 59"/>
                <a:gd name="T78" fmla="*/ 45 w 62"/>
                <a:gd name="T79" fmla="*/ 3 h 59"/>
                <a:gd name="T80" fmla="*/ 43 w 62"/>
                <a:gd name="T81" fmla="*/ 2 h 59"/>
                <a:gd name="T82" fmla="*/ 40 w 62"/>
                <a:gd name="T83" fmla="*/ 1 h 59"/>
                <a:gd name="T84" fmla="*/ 37 w 62"/>
                <a:gd name="T85" fmla="*/ 1 h 59"/>
                <a:gd name="T86" fmla="*/ 34 w 62"/>
                <a:gd name="T87" fmla="*/ 0 h 59"/>
                <a:gd name="T88" fmla="*/ 31 w 62"/>
                <a:gd name="T89" fmla="*/ 1 h 59"/>
                <a:gd name="T90" fmla="*/ 25 w 62"/>
                <a:gd name="T91" fmla="*/ 1 h 59"/>
                <a:gd name="T92" fmla="*/ 19 w 62"/>
                <a:gd name="T93" fmla="*/ 2 h 59"/>
                <a:gd name="T94" fmla="*/ 16 w 62"/>
                <a:gd name="T95" fmla="*/ 3 h 59"/>
                <a:gd name="T96" fmla="*/ 14 w 62"/>
                <a:gd name="T97" fmla="*/ 5 h 59"/>
                <a:gd name="T98" fmla="*/ 9 w 62"/>
                <a:gd name="T99" fmla="*/ 9 h 59"/>
                <a:gd name="T100" fmla="*/ 5 w 62"/>
                <a:gd name="T101" fmla="*/ 13 h 59"/>
                <a:gd name="T102" fmla="*/ 2 w 62"/>
                <a:gd name="T103" fmla="*/ 18 h 59"/>
                <a:gd name="T104" fmla="*/ 0 w 62"/>
                <a:gd name="T105" fmla="*/ 24 h 59"/>
                <a:gd name="T106" fmla="*/ 0 w 62"/>
                <a:gd name="T10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59">
                  <a:moveTo>
                    <a:pt x="0" y="30"/>
                  </a:moveTo>
                  <a:lnTo>
                    <a:pt x="0" y="31"/>
                  </a:lnTo>
                  <a:lnTo>
                    <a:pt x="0" y="34"/>
                  </a:lnTo>
                  <a:lnTo>
                    <a:pt x="0" y="36"/>
                  </a:lnTo>
                  <a:lnTo>
                    <a:pt x="2" y="41"/>
                  </a:lnTo>
                  <a:lnTo>
                    <a:pt x="3" y="43"/>
                  </a:lnTo>
                  <a:lnTo>
                    <a:pt x="5" y="46"/>
                  </a:lnTo>
                  <a:lnTo>
                    <a:pt x="7" y="48"/>
                  </a:lnTo>
                  <a:lnTo>
                    <a:pt x="9" y="50"/>
                  </a:lnTo>
                  <a:lnTo>
                    <a:pt x="14" y="54"/>
                  </a:lnTo>
                  <a:lnTo>
                    <a:pt x="16" y="55"/>
                  </a:lnTo>
                  <a:lnTo>
                    <a:pt x="19" y="57"/>
                  </a:lnTo>
                  <a:lnTo>
                    <a:pt x="25" y="58"/>
                  </a:lnTo>
                  <a:lnTo>
                    <a:pt x="31" y="59"/>
                  </a:lnTo>
                  <a:lnTo>
                    <a:pt x="34" y="59"/>
                  </a:lnTo>
                  <a:lnTo>
                    <a:pt x="37" y="58"/>
                  </a:lnTo>
                  <a:lnTo>
                    <a:pt x="40" y="58"/>
                  </a:lnTo>
                  <a:lnTo>
                    <a:pt x="43" y="57"/>
                  </a:lnTo>
                  <a:lnTo>
                    <a:pt x="44" y="56"/>
                  </a:lnTo>
                  <a:lnTo>
                    <a:pt x="45" y="55"/>
                  </a:lnTo>
                  <a:lnTo>
                    <a:pt x="48" y="54"/>
                  </a:lnTo>
                  <a:lnTo>
                    <a:pt x="53" y="50"/>
                  </a:lnTo>
                  <a:lnTo>
                    <a:pt x="55" y="48"/>
                  </a:lnTo>
                  <a:lnTo>
                    <a:pt x="57" y="46"/>
                  </a:lnTo>
                  <a:lnTo>
                    <a:pt x="58" y="43"/>
                  </a:lnTo>
                  <a:lnTo>
                    <a:pt x="60" y="41"/>
                  </a:lnTo>
                  <a:lnTo>
                    <a:pt x="61" y="38"/>
                  </a:lnTo>
                  <a:lnTo>
                    <a:pt x="62" y="35"/>
                  </a:lnTo>
                  <a:lnTo>
                    <a:pt x="62" y="32"/>
                  </a:lnTo>
                  <a:lnTo>
                    <a:pt x="62" y="31"/>
                  </a:lnTo>
                  <a:lnTo>
                    <a:pt x="62" y="30"/>
                  </a:lnTo>
                  <a:lnTo>
                    <a:pt x="62" y="27"/>
                  </a:lnTo>
                  <a:lnTo>
                    <a:pt x="62" y="24"/>
                  </a:lnTo>
                  <a:lnTo>
                    <a:pt x="60" y="18"/>
                  </a:lnTo>
                  <a:lnTo>
                    <a:pt x="58" y="15"/>
                  </a:lnTo>
                  <a:lnTo>
                    <a:pt x="57" y="13"/>
                  </a:lnTo>
                  <a:lnTo>
                    <a:pt x="55" y="11"/>
                  </a:lnTo>
                  <a:lnTo>
                    <a:pt x="53" y="9"/>
                  </a:lnTo>
                  <a:lnTo>
                    <a:pt x="48" y="5"/>
                  </a:lnTo>
                  <a:lnTo>
                    <a:pt x="45" y="3"/>
                  </a:lnTo>
                  <a:lnTo>
                    <a:pt x="43" y="2"/>
                  </a:lnTo>
                  <a:lnTo>
                    <a:pt x="40" y="1"/>
                  </a:lnTo>
                  <a:lnTo>
                    <a:pt x="37" y="1"/>
                  </a:lnTo>
                  <a:lnTo>
                    <a:pt x="34" y="0"/>
                  </a:lnTo>
                  <a:lnTo>
                    <a:pt x="31" y="1"/>
                  </a:lnTo>
                  <a:lnTo>
                    <a:pt x="25" y="1"/>
                  </a:lnTo>
                  <a:lnTo>
                    <a:pt x="19" y="2"/>
                  </a:lnTo>
                  <a:lnTo>
                    <a:pt x="16" y="3"/>
                  </a:lnTo>
                  <a:lnTo>
                    <a:pt x="14" y="5"/>
                  </a:lnTo>
                  <a:lnTo>
                    <a:pt x="9" y="9"/>
                  </a:lnTo>
                  <a:lnTo>
                    <a:pt x="5" y="13"/>
                  </a:lnTo>
                  <a:lnTo>
                    <a:pt x="2" y="18"/>
                  </a:lnTo>
                  <a:lnTo>
                    <a:pt x="0" y="24"/>
                  </a:lnTo>
                  <a:lnTo>
                    <a:pt x="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5">
              <a:extLst>
                <a:ext uri="{FF2B5EF4-FFF2-40B4-BE49-F238E27FC236}">
                  <a16:creationId xmlns:a16="http://schemas.microsoft.com/office/drawing/2014/main" id="{9145334A-52AA-7CD5-ACCE-821EE41257C2}"/>
                </a:ext>
              </a:extLst>
            </p:cNvPr>
            <p:cNvSpPr>
              <a:spLocks/>
            </p:cNvSpPr>
            <p:nvPr/>
          </p:nvSpPr>
          <p:spPr bwMode="auto">
            <a:xfrm>
              <a:off x="2001" y="4862"/>
              <a:ext cx="53" cy="49"/>
            </a:xfrm>
            <a:custGeom>
              <a:avLst/>
              <a:gdLst>
                <a:gd name="T0" fmla="*/ 53 w 53"/>
                <a:gd name="T1" fmla="*/ 25 h 49"/>
                <a:gd name="T2" fmla="*/ 52 w 53"/>
                <a:gd name="T3" fmla="*/ 22 h 49"/>
                <a:gd name="T4" fmla="*/ 52 w 53"/>
                <a:gd name="T5" fmla="*/ 19 h 49"/>
                <a:gd name="T6" fmla="*/ 51 w 53"/>
                <a:gd name="T7" fmla="*/ 15 h 49"/>
                <a:gd name="T8" fmla="*/ 48 w 53"/>
                <a:gd name="T9" fmla="*/ 11 h 49"/>
                <a:gd name="T10" fmla="*/ 45 w 53"/>
                <a:gd name="T11" fmla="*/ 7 h 49"/>
                <a:gd name="T12" fmla="*/ 42 w 53"/>
                <a:gd name="T13" fmla="*/ 5 h 49"/>
                <a:gd name="T14" fmla="*/ 41 w 53"/>
                <a:gd name="T15" fmla="*/ 4 h 49"/>
                <a:gd name="T16" fmla="*/ 38 w 53"/>
                <a:gd name="T17" fmla="*/ 2 h 49"/>
                <a:gd name="T18" fmla="*/ 36 w 53"/>
                <a:gd name="T19" fmla="*/ 2 h 49"/>
                <a:gd name="T20" fmla="*/ 34 w 53"/>
                <a:gd name="T21" fmla="*/ 1 h 49"/>
                <a:gd name="T22" fmla="*/ 31 w 53"/>
                <a:gd name="T23" fmla="*/ 0 h 49"/>
                <a:gd name="T24" fmla="*/ 29 w 53"/>
                <a:gd name="T25" fmla="*/ 0 h 49"/>
                <a:gd name="T26" fmla="*/ 27 w 53"/>
                <a:gd name="T27" fmla="*/ 0 h 49"/>
                <a:gd name="T28" fmla="*/ 21 w 53"/>
                <a:gd name="T29" fmla="*/ 0 h 49"/>
                <a:gd name="T30" fmla="*/ 16 w 53"/>
                <a:gd name="T31" fmla="*/ 2 h 49"/>
                <a:gd name="T32" fmla="*/ 11 w 53"/>
                <a:gd name="T33" fmla="*/ 4 h 49"/>
                <a:gd name="T34" fmla="*/ 8 w 53"/>
                <a:gd name="T35" fmla="*/ 7 h 49"/>
                <a:gd name="T36" fmla="*/ 4 w 53"/>
                <a:gd name="T37" fmla="*/ 11 h 49"/>
                <a:gd name="T38" fmla="*/ 2 w 53"/>
                <a:gd name="T39" fmla="*/ 15 h 49"/>
                <a:gd name="T40" fmla="*/ 1 w 53"/>
                <a:gd name="T41" fmla="*/ 19 h 49"/>
                <a:gd name="T42" fmla="*/ 0 w 53"/>
                <a:gd name="T43" fmla="*/ 25 h 49"/>
                <a:gd name="T44" fmla="*/ 1 w 53"/>
                <a:gd name="T45" fmla="*/ 29 h 49"/>
                <a:gd name="T46" fmla="*/ 1 w 53"/>
                <a:gd name="T47" fmla="*/ 31 h 49"/>
                <a:gd name="T48" fmla="*/ 2 w 53"/>
                <a:gd name="T49" fmla="*/ 34 h 49"/>
                <a:gd name="T50" fmla="*/ 4 w 53"/>
                <a:gd name="T51" fmla="*/ 38 h 49"/>
                <a:gd name="T52" fmla="*/ 6 w 53"/>
                <a:gd name="T53" fmla="*/ 40 h 49"/>
                <a:gd name="T54" fmla="*/ 8 w 53"/>
                <a:gd name="T55" fmla="*/ 42 h 49"/>
                <a:gd name="T56" fmla="*/ 11 w 53"/>
                <a:gd name="T57" fmla="*/ 45 h 49"/>
                <a:gd name="T58" fmla="*/ 16 w 53"/>
                <a:gd name="T59" fmla="*/ 47 h 49"/>
                <a:gd name="T60" fmla="*/ 18 w 53"/>
                <a:gd name="T61" fmla="*/ 48 h 49"/>
                <a:gd name="T62" fmla="*/ 21 w 53"/>
                <a:gd name="T63" fmla="*/ 49 h 49"/>
                <a:gd name="T64" fmla="*/ 27 w 53"/>
                <a:gd name="T65" fmla="*/ 49 h 49"/>
                <a:gd name="T66" fmla="*/ 32 w 53"/>
                <a:gd name="T67" fmla="*/ 49 h 49"/>
                <a:gd name="T68" fmla="*/ 34 w 53"/>
                <a:gd name="T69" fmla="*/ 48 h 49"/>
                <a:gd name="T70" fmla="*/ 36 w 53"/>
                <a:gd name="T71" fmla="*/ 47 h 49"/>
                <a:gd name="T72" fmla="*/ 38 w 53"/>
                <a:gd name="T73" fmla="*/ 46 h 49"/>
                <a:gd name="T74" fmla="*/ 41 w 53"/>
                <a:gd name="T75" fmla="*/ 45 h 49"/>
                <a:gd name="T76" fmla="*/ 45 w 53"/>
                <a:gd name="T77" fmla="*/ 42 h 49"/>
                <a:gd name="T78" fmla="*/ 46 w 53"/>
                <a:gd name="T79" fmla="*/ 40 h 49"/>
                <a:gd name="T80" fmla="*/ 46 w 53"/>
                <a:gd name="T81" fmla="*/ 39 h 49"/>
                <a:gd name="T82" fmla="*/ 46 w 53"/>
                <a:gd name="T83" fmla="*/ 39 h 49"/>
                <a:gd name="T84" fmla="*/ 47 w 53"/>
                <a:gd name="T85" fmla="*/ 39 h 49"/>
                <a:gd name="T86" fmla="*/ 47 w 53"/>
                <a:gd name="T87" fmla="*/ 39 h 49"/>
                <a:gd name="T88" fmla="*/ 48 w 53"/>
                <a:gd name="T89" fmla="*/ 38 h 49"/>
                <a:gd name="T90" fmla="*/ 51 w 53"/>
                <a:gd name="T91" fmla="*/ 34 h 49"/>
                <a:gd name="T92" fmla="*/ 51 w 53"/>
                <a:gd name="T93" fmla="*/ 32 h 49"/>
                <a:gd name="T94" fmla="*/ 51 w 53"/>
                <a:gd name="T95" fmla="*/ 31 h 49"/>
                <a:gd name="T96" fmla="*/ 52 w 53"/>
                <a:gd name="T97" fmla="*/ 29 h 49"/>
                <a:gd name="T98" fmla="*/ 52 w 53"/>
                <a:gd name="T99" fmla="*/ 27 h 49"/>
                <a:gd name="T100" fmla="*/ 53 w 53"/>
                <a:gd name="T101"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49">
                  <a:moveTo>
                    <a:pt x="53" y="25"/>
                  </a:moveTo>
                  <a:lnTo>
                    <a:pt x="52" y="22"/>
                  </a:lnTo>
                  <a:lnTo>
                    <a:pt x="52" y="19"/>
                  </a:lnTo>
                  <a:lnTo>
                    <a:pt x="51" y="15"/>
                  </a:lnTo>
                  <a:lnTo>
                    <a:pt x="48" y="11"/>
                  </a:lnTo>
                  <a:lnTo>
                    <a:pt x="45" y="7"/>
                  </a:lnTo>
                  <a:lnTo>
                    <a:pt x="42" y="5"/>
                  </a:lnTo>
                  <a:lnTo>
                    <a:pt x="41" y="4"/>
                  </a:lnTo>
                  <a:lnTo>
                    <a:pt x="38" y="2"/>
                  </a:lnTo>
                  <a:lnTo>
                    <a:pt x="36" y="2"/>
                  </a:lnTo>
                  <a:lnTo>
                    <a:pt x="34" y="1"/>
                  </a:lnTo>
                  <a:lnTo>
                    <a:pt x="31" y="0"/>
                  </a:lnTo>
                  <a:lnTo>
                    <a:pt x="29" y="0"/>
                  </a:lnTo>
                  <a:lnTo>
                    <a:pt x="27" y="0"/>
                  </a:lnTo>
                  <a:lnTo>
                    <a:pt x="21" y="0"/>
                  </a:lnTo>
                  <a:lnTo>
                    <a:pt x="16" y="2"/>
                  </a:lnTo>
                  <a:lnTo>
                    <a:pt x="11" y="4"/>
                  </a:lnTo>
                  <a:lnTo>
                    <a:pt x="8" y="7"/>
                  </a:lnTo>
                  <a:lnTo>
                    <a:pt x="4" y="11"/>
                  </a:lnTo>
                  <a:lnTo>
                    <a:pt x="2" y="15"/>
                  </a:lnTo>
                  <a:lnTo>
                    <a:pt x="1" y="19"/>
                  </a:lnTo>
                  <a:lnTo>
                    <a:pt x="0" y="25"/>
                  </a:lnTo>
                  <a:lnTo>
                    <a:pt x="1" y="29"/>
                  </a:lnTo>
                  <a:lnTo>
                    <a:pt x="1" y="31"/>
                  </a:lnTo>
                  <a:lnTo>
                    <a:pt x="2" y="34"/>
                  </a:lnTo>
                  <a:lnTo>
                    <a:pt x="4" y="38"/>
                  </a:lnTo>
                  <a:lnTo>
                    <a:pt x="6" y="40"/>
                  </a:lnTo>
                  <a:lnTo>
                    <a:pt x="8" y="42"/>
                  </a:lnTo>
                  <a:lnTo>
                    <a:pt x="11" y="45"/>
                  </a:lnTo>
                  <a:lnTo>
                    <a:pt x="16" y="47"/>
                  </a:lnTo>
                  <a:lnTo>
                    <a:pt x="18" y="48"/>
                  </a:lnTo>
                  <a:lnTo>
                    <a:pt x="21" y="49"/>
                  </a:lnTo>
                  <a:lnTo>
                    <a:pt x="27" y="49"/>
                  </a:lnTo>
                  <a:lnTo>
                    <a:pt x="32" y="49"/>
                  </a:lnTo>
                  <a:lnTo>
                    <a:pt x="34" y="48"/>
                  </a:lnTo>
                  <a:lnTo>
                    <a:pt x="36" y="47"/>
                  </a:lnTo>
                  <a:lnTo>
                    <a:pt x="38" y="46"/>
                  </a:lnTo>
                  <a:lnTo>
                    <a:pt x="41" y="45"/>
                  </a:lnTo>
                  <a:lnTo>
                    <a:pt x="45" y="42"/>
                  </a:lnTo>
                  <a:lnTo>
                    <a:pt x="46" y="40"/>
                  </a:lnTo>
                  <a:lnTo>
                    <a:pt x="46" y="39"/>
                  </a:lnTo>
                  <a:lnTo>
                    <a:pt x="46" y="39"/>
                  </a:lnTo>
                  <a:lnTo>
                    <a:pt x="47" y="39"/>
                  </a:lnTo>
                  <a:lnTo>
                    <a:pt x="47" y="39"/>
                  </a:lnTo>
                  <a:lnTo>
                    <a:pt x="48" y="38"/>
                  </a:lnTo>
                  <a:lnTo>
                    <a:pt x="51" y="34"/>
                  </a:lnTo>
                  <a:lnTo>
                    <a:pt x="51" y="32"/>
                  </a:lnTo>
                  <a:lnTo>
                    <a:pt x="51" y="31"/>
                  </a:lnTo>
                  <a:lnTo>
                    <a:pt x="52" y="29"/>
                  </a:lnTo>
                  <a:lnTo>
                    <a:pt x="52" y="27"/>
                  </a:lnTo>
                  <a:lnTo>
                    <a:pt x="5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6">
              <a:extLst>
                <a:ext uri="{FF2B5EF4-FFF2-40B4-BE49-F238E27FC236}">
                  <a16:creationId xmlns:a16="http://schemas.microsoft.com/office/drawing/2014/main" id="{85918ADB-FE93-A46E-1F72-9987A064813A}"/>
                </a:ext>
              </a:extLst>
            </p:cNvPr>
            <p:cNvSpPr>
              <a:spLocks/>
            </p:cNvSpPr>
            <p:nvPr/>
          </p:nvSpPr>
          <p:spPr bwMode="auto">
            <a:xfrm>
              <a:off x="1933" y="4884"/>
              <a:ext cx="68" cy="65"/>
            </a:xfrm>
            <a:custGeom>
              <a:avLst/>
              <a:gdLst>
                <a:gd name="T0" fmla="*/ 68 w 68"/>
                <a:gd name="T1" fmla="*/ 35 h 65"/>
                <a:gd name="T2" fmla="*/ 68 w 68"/>
                <a:gd name="T3" fmla="*/ 33 h 65"/>
                <a:gd name="T4" fmla="*/ 68 w 68"/>
                <a:gd name="T5" fmla="*/ 29 h 65"/>
                <a:gd name="T6" fmla="*/ 68 w 68"/>
                <a:gd name="T7" fmla="*/ 26 h 65"/>
                <a:gd name="T8" fmla="*/ 67 w 68"/>
                <a:gd name="T9" fmla="*/ 23 h 65"/>
                <a:gd name="T10" fmla="*/ 65 w 68"/>
                <a:gd name="T11" fmla="*/ 20 h 65"/>
                <a:gd name="T12" fmla="*/ 64 w 68"/>
                <a:gd name="T13" fmla="*/ 17 h 65"/>
                <a:gd name="T14" fmla="*/ 62 w 68"/>
                <a:gd name="T15" fmla="*/ 14 h 65"/>
                <a:gd name="T16" fmla="*/ 60 w 68"/>
                <a:gd name="T17" fmla="*/ 12 h 65"/>
                <a:gd name="T18" fmla="*/ 58 w 68"/>
                <a:gd name="T19" fmla="*/ 10 h 65"/>
                <a:gd name="T20" fmla="*/ 55 w 68"/>
                <a:gd name="T21" fmla="*/ 7 h 65"/>
                <a:gd name="T22" fmla="*/ 53 w 68"/>
                <a:gd name="T23" fmla="*/ 5 h 65"/>
                <a:gd name="T24" fmla="*/ 50 w 68"/>
                <a:gd name="T25" fmla="*/ 3 h 65"/>
                <a:gd name="T26" fmla="*/ 47 w 68"/>
                <a:gd name="T27" fmla="*/ 2 h 65"/>
                <a:gd name="T28" fmla="*/ 44 w 68"/>
                <a:gd name="T29" fmla="*/ 1 h 65"/>
                <a:gd name="T30" fmla="*/ 41 w 68"/>
                <a:gd name="T31" fmla="*/ 0 h 65"/>
                <a:gd name="T32" fmla="*/ 37 w 68"/>
                <a:gd name="T33" fmla="*/ 0 h 65"/>
                <a:gd name="T34" fmla="*/ 34 w 68"/>
                <a:gd name="T35" fmla="*/ 0 h 65"/>
                <a:gd name="T36" fmla="*/ 27 w 68"/>
                <a:gd name="T37" fmla="*/ 0 h 65"/>
                <a:gd name="T38" fmla="*/ 21 w 68"/>
                <a:gd name="T39" fmla="*/ 2 h 65"/>
                <a:gd name="T40" fmla="*/ 16 w 68"/>
                <a:gd name="T41" fmla="*/ 5 h 65"/>
                <a:gd name="T42" fmla="*/ 11 w 68"/>
                <a:gd name="T43" fmla="*/ 10 h 65"/>
                <a:gd name="T44" fmla="*/ 6 w 68"/>
                <a:gd name="T45" fmla="*/ 14 h 65"/>
                <a:gd name="T46" fmla="*/ 3 w 68"/>
                <a:gd name="T47" fmla="*/ 20 h 65"/>
                <a:gd name="T48" fmla="*/ 1 w 68"/>
                <a:gd name="T49" fmla="*/ 26 h 65"/>
                <a:gd name="T50" fmla="*/ 0 w 68"/>
                <a:gd name="T51" fmla="*/ 29 h 65"/>
                <a:gd name="T52" fmla="*/ 0 w 68"/>
                <a:gd name="T53" fmla="*/ 33 h 65"/>
                <a:gd name="T54" fmla="*/ 0 w 68"/>
                <a:gd name="T55" fmla="*/ 36 h 65"/>
                <a:gd name="T56" fmla="*/ 1 w 68"/>
                <a:gd name="T57" fmla="*/ 39 h 65"/>
                <a:gd name="T58" fmla="*/ 1 w 68"/>
                <a:gd name="T59" fmla="*/ 42 h 65"/>
                <a:gd name="T60" fmla="*/ 3 w 68"/>
                <a:gd name="T61" fmla="*/ 45 h 65"/>
                <a:gd name="T62" fmla="*/ 4 w 68"/>
                <a:gd name="T63" fmla="*/ 48 h 65"/>
                <a:gd name="T64" fmla="*/ 6 w 68"/>
                <a:gd name="T65" fmla="*/ 50 h 65"/>
                <a:gd name="T66" fmla="*/ 8 w 68"/>
                <a:gd name="T67" fmla="*/ 53 h 65"/>
                <a:gd name="T68" fmla="*/ 11 w 68"/>
                <a:gd name="T69" fmla="*/ 56 h 65"/>
                <a:gd name="T70" fmla="*/ 13 w 68"/>
                <a:gd name="T71" fmla="*/ 58 h 65"/>
                <a:gd name="T72" fmla="*/ 16 w 68"/>
                <a:gd name="T73" fmla="*/ 60 h 65"/>
                <a:gd name="T74" fmla="*/ 21 w 68"/>
                <a:gd name="T75" fmla="*/ 63 h 65"/>
                <a:gd name="T76" fmla="*/ 27 w 68"/>
                <a:gd name="T77" fmla="*/ 64 h 65"/>
                <a:gd name="T78" fmla="*/ 31 w 68"/>
                <a:gd name="T79" fmla="*/ 65 h 65"/>
                <a:gd name="T80" fmla="*/ 34 w 68"/>
                <a:gd name="T81" fmla="*/ 65 h 65"/>
                <a:gd name="T82" fmla="*/ 34 w 68"/>
                <a:gd name="T83" fmla="*/ 65 h 65"/>
                <a:gd name="T84" fmla="*/ 34 w 68"/>
                <a:gd name="T85" fmla="*/ 65 h 65"/>
                <a:gd name="T86" fmla="*/ 35 w 68"/>
                <a:gd name="T87" fmla="*/ 65 h 65"/>
                <a:gd name="T88" fmla="*/ 36 w 68"/>
                <a:gd name="T89" fmla="*/ 65 h 65"/>
                <a:gd name="T90" fmla="*/ 37 w 68"/>
                <a:gd name="T91" fmla="*/ 65 h 65"/>
                <a:gd name="T92" fmla="*/ 41 w 68"/>
                <a:gd name="T93" fmla="*/ 64 h 65"/>
                <a:gd name="T94" fmla="*/ 44 w 68"/>
                <a:gd name="T95" fmla="*/ 64 h 65"/>
                <a:gd name="T96" fmla="*/ 47 w 68"/>
                <a:gd name="T97" fmla="*/ 63 h 65"/>
                <a:gd name="T98" fmla="*/ 50 w 68"/>
                <a:gd name="T99" fmla="*/ 61 h 65"/>
                <a:gd name="T100" fmla="*/ 51 w 68"/>
                <a:gd name="T101" fmla="*/ 60 h 65"/>
                <a:gd name="T102" fmla="*/ 52 w 68"/>
                <a:gd name="T103" fmla="*/ 60 h 65"/>
                <a:gd name="T104" fmla="*/ 53 w 68"/>
                <a:gd name="T105" fmla="*/ 60 h 65"/>
                <a:gd name="T106" fmla="*/ 55 w 68"/>
                <a:gd name="T107" fmla="*/ 58 h 65"/>
                <a:gd name="T108" fmla="*/ 58 w 68"/>
                <a:gd name="T109" fmla="*/ 56 h 65"/>
                <a:gd name="T110" fmla="*/ 61 w 68"/>
                <a:gd name="T111" fmla="*/ 52 h 65"/>
                <a:gd name="T112" fmla="*/ 64 w 68"/>
                <a:gd name="T113" fmla="*/ 49 h 65"/>
                <a:gd name="T114" fmla="*/ 65 w 68"/>
                <a:gd name="T115" fmla="*/ 46 h 65"/>
                <a:gd name="T116" fmla="*/ 67 w 68"/>
                <a:gd name="T117" fmla="*/ 42 h 65"/>
                <a:gd name="T118" fmla="*/ 68 w 68"/>
                <a:gd name="T119" fmla="*/ 38 h 65"/>
                <a:gd name="T120" fmla="*/ 68 w 68"/>
                <a:gd name="T121" fmla="*/ 37 h 65"/>
                <a:gd name="T122" fmla="*/ 68 w 68"/>
                <a:gd name="T123" fmla="*/ 37 h 65"/>
                <a:gd name="T124" fmla="*/ 68 w 68"/>
                <a:gd name="T125"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5">
                  <a:moveTo>
                    <a:pt x="68" y="35"/>
                  </a:moveTo>
                  <a:lnTo>
                    <a:pt x="68" y="33"/>
                  </a:lnTo>
                  <a:lnTo>
                    <a:pt x="68" y="29"/>
                  </a:lnTo>
                  <a:lnTo>
                    <a:pt x="68" y="26"/>
                  </a:lnTo>
                  <a:lnTo>
                    <a:pt x="67" y="23"/>
                  </a:lnTo>
                  <a:lnTo>
                    <a:pt x="65" y="20"/>
                  </a:lnTo>
                  <a:lnTo>
                    <a:pt x="64" y="17"/>
                  </a:lnTo>
                  <a:lnTo>
                    <a:pt x="62" y="14"/>
                  </a:lnTo>
                  <a:lnTo>
                    <a:pt x="60" y="12"/>
                  </a:lnTo>
                  <a:lnTo>
                    <a:pt x="58" y="10"/>
                  </a:lnTo>
                  <a:lnTo>
                    <a:pt x="55" y="7"/>
                  </a:lnTo>
                  <a:lnTo>
                    <a:pt x="53" y="5"/>
                  </a:lnTo>
                  <a:lnTo>
                    <a:pt x="50" y="3"/>
                  </a:lnTo>
                  <a:lnTo>
                    <a:pt x="47" y="2"/>
                  </a:lnTo>
                  <a:lnTo>
                    <a:pt x="44" y="1"/>
                  </a:lnTo>
                  <a:lnTo>
                    <a:pt x="41" y="0"/>
                  </a:lnTo>
                  <a:lnTo>
                    <a:pt x="37" y="0"/>
                  </a:lnTo>
                  <a:lnTo>
                    <a:pt x="34" y="0"/>
                  </a:lnTo>
                  <a:lnTo>
                    <a:pt x="27" y="0"/>
                  </a:lnTo>
                  <a:lnTo>
                    <a:pt x="21" y="2"/>
                  </a:lnTo>
                  <a:lnTo>
                    <a:pt x="16" y="5"/>
                  </a:lnTo>
                  <a:lnTo>
                    <a:pt x="11" y="10"/>
                  </a:lnTo>
                  <a:lnTo>
                    <a:pt x="6" y="14"/>
                  </a:lnTo>
                  <a:lnTo>
                    <a:pt x="3" y="20"/>
                  </a:lnTo>
                  <a:lnTo>
                    <a:pt x="1" y="26"/>
                  </a:lnTo>
                  <a:lnTo>
                    <a:pt x="0" y="29"/>
                  </a:lnTo>
                  <a:lnTo>
                    <a:pt x="0" y="33"/>
                  </a:lnTo>
                  <a:lnTo>
                    <a:pt x="0" y="36"/>
                  </a:lnTo>
                  <a:lnTo>
                    <a:pt x="1" y="39"/>
                  </a:lnTo>
                  <a:lnTo>
                    <a:pt x="1" y="42"/>
                  </a:lnTo>
                  <a:lnTo>
                    <a:pt x="3" y="45"/>
                  </a:lnTo>
                  <a:lnTo>
                    <a:pt x="4" y="48"/>
                  </a:lnTo>
                  <a:lnTo>
                    <a:pt x="6" y="50"/>
                  </a:lnTo>
                  <a:lnTo>
                    <a:pt x="8" y="53"/>
                  </a:lnTo>
                  <a:lnTo>
                    <a:pt x="11" y="56"/>
                  </a:lnTo>
                  <a:lnTo>
                    <a:pt x="13" y="58"/>
                  </a:lnTo>
                  <a:lnTo>
                    <a:pt x="16" y="60"/>
                  </a:lnTo>
                  <a:lnTo>
                    <a:pt x="21" y="63"/>
                  </a:lnTo>
                  <a:lnTo>
                    <a:pt x="27" y="64"/>
                  </a:lnTo>
                  <a:lnTo>
                    <a:pt x="31" y="65"/>
                  </a:lnTo>
                  <a:lnTo>
                    <a:pt x="34" y="65"/>
                  </a:lnTo>
                  <a:lnTo>
                    <a:pt x="34" y="65"/>
                  </a:lnTo>
                  <a:lnTo>
                    <a:pt x="34" y="65"/>
                  </a:lnTo>
                  <a:lnTo>
                    <a:pt x="35" y="65"/>
                  </a:lnTo>
                  <a:lnTo>
                    <a:pt x="36" y="65"/>
                  </a:lnTo>
                  <a:lnTo>
                    <a:pt x="37" y="65"/>
                  </a:lnTo>
                  <a:lnTo>
                    <a:pt x="41" y="64"/>
                  </a:lnTo>
                  <a:lnTo>
                    <a:pt x="44" y="64"/>
                  </a:lnTo>
                  <a:lnTo>
                    <a:pt x="47" y="63"/>
                  </a:lnTo>
                  <a:lnTo>
                    <a:pt x="50" y="61"/>
                  </a:lnTo>
                  <a:lnTo>
                    <a:pt x="51" y="60"/>
                  </a:lnTo>
                  <a:lnTo>
                    <a:pt x="52" y="60"/>
                  </a:lnTo>
                  <a:lnTo>
                    <a:pt x="53" y="60"/>
                  </a:lnTo>
                  <a:lnTo>
                    <a:pt x="55" y="58"/>
                  </a:lnTo>
                  <a:lnTo>
                    <a:pt x="58" y="56"/>
                  </a:lnTo>
                  <a:lnTo>
                    <a:pt x="61" y="52"/>
                  </a:lnTo>
                  <a:lnTo>
                    <a:pt x="64" y="49"/>
                  </a:lnTo>
                  <a:lnTo>
                    <a:pt x="65" y="46"/>
                  </a:lnTo>
                  <a:lnTo>
                    <a:pt x="67" y="42"/>
                  </a:lnTo>
                  <a:lnTo>
                    <a:pt x="68" y="38"/>
                  </a:lnTo>
                  <a:lnTo>
                    <a:pt x="68" y="37"/>
                  </a:lnTo>
                  <a:lnTo>
                    <a:pt x="68" y="37"/>
                  </a:lnTo>
                  <a:lnTo>
                    <a:pt x="68"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7">
              <a:extLst>
                <a:ext uri="{FF2B5EF4-FFF2-40B4-BE49-F238E27FC236}">
                  <a16:creationId xmlns:a16="http://schemas.microsoft.com/office/drawing/2014/main" id="{943DADC1-F204-4D33-4DFB-FC6D8C9716A4}"/>
                </a:ext>
              </a:extLst>
            </p:cNvPr>
            <p:cNvSpPr>
              <a:spLocks/>
            </p:cNvSpPr>
            <p:nvPr/>
          </p:nvSpPr>
          <p:spPr bwMode="auto">
            <a:xfrm>
              <a:off x="1734" y="4809"/>
              <a:ext cx="67" cy="65"/>
            </a:xfrm>
            <a:custGeom>
              <a:avLst/>
              <a:gdLst>
                <a:gd name="T0" fmla="*/ 60 w 67"/>
                <a:gd name="T1" fmla="*/ 53 h 65"/>
                <a:gd name="T2" fmla="*/ 62 w 67"/>
                <a:gd name="T3" fmla="*/ 49 h 65"/>
                <a:gd name="T4" fmla="*/ 63 w 67"/>
                <a:gd name="T5" fmla="*/ 48 h 65"/>
                <a:gd name="T6" fmla="*/ 64 w 67"/>
                <a:gd name="T7" fmla="*/ 46 h 65"/>
                <a:gd name="T8" fmla="*/ 66 w 67"/>
                <a:gd name="T9" fmla="*/ 42 h 65"/>
                <a:gd name="T10" fmla="*/ 67 w 67"/>
                <a:gd name="T11" fmla="*/ 35 h 65"/>
                <a:gd name="T12" fmla="*/ 67 w 67"/>
                <a:gd name="T13" fmla="*/ 33 h 65"/>
                <a:gd name="T14" fmla="*/ 67 w 67"/>
                <a:gd name="T15" fmla="*/ 32 h 65"/>
                <a:gd name="T16" fmla="*/ 67 w 67"/>
                <a:gd name="T17" fmla="*/ 29 h 65"/>
                <a:gd name="T18" fmla="*/ 65 w 67"/>
                <a:gd name="T19" fmla="*/ 20 h 65"/>
                <a:gd name="T20" fmla="*/ 62 w 67"/>
                <a:gd name="T21" fmla="*/ 14 h 65"/>
                <a:gd name="T22" fmla="*/ 58 w 67"/>
                <a:gd name="T23" fmla="*/ 9 h 65"/>
                <a:gd name="T24" fmla="*/ 52 w 67"/>
                <a:gd name="T25" fmla="*/ 5 h 65"/>
                <a:gd name="T26" fmla="*/ 46 w 67"/>
                <a:gd name="T27" fmla="*/ 2 h 65"/>
                <a:gd name="T28" fmla="*/ 40 w 67"/>
                <a:gd name="T29" fmla="*/ 0 h 65"/>
                <a:gd name="T30" fmla="*/ 34 w 67"/>
                <a:gd name="T31" fmla="*/ 0 h 65"/>
                <a:gd name="T32" fmla="*/ 23 w 67"/>
                <a:gd name="T33" fmla="*/ 1 h 65"/>
                <a:gd name="T34" fmla="*/ 17 w 67"/>
                <a:gd name="T35" fmla="*/ 3 h 65"/>
                <a:gd name="T36" fmla="*/ 9 w 67"/>
                <a:gd name="T37" fmla="*/ 9 h 65"/>
                <a:gd name="T38" fmla="*/ 3 w 67"/>
                <a:gd name="T39" fmla="*/ 17 h 65"/>
                <a:gd name="T40" fmla="*/ 0 w 67"/>
                <a:gd name="T41" fmla="*/ 26 h 65"/>
                <a:gd name="T42" fmla="*/ 0 w 67"/>
                <a:gd name="T43" fmla="*/ 35 h 65"/>
                <a:gd name="T44" fmla="*/ 1 w 67"/>
                <a:gd name="T45" fmla="*/ 42 h 65"/>
                <a:gd name="T46" fmla="*/ 3 w 67"/>
                <a:gd name="T47" fmla="*/ 48 h 65"/>
                <a:gd name="T48" fmla="*/ 7 w 67"/>
                <a:gd name="T49" fmla="*/ 53 h 65"/>
                <a:gd name="T50" fmla="*/ 12 w 67"/>
                <a:gd name="T51" fmla="*/ 58 h 65"/>
                <a:gd name="T52" fmla="*/ 17 w 67"/>
                <a:gd name="T53" fmla="*/ 61 h 65"/>
                <a:gd name="T54" fmla="*/ 23 w 67"/>
                <a:gd name="T55" fmla="*/ 64 h 65"/>
                <a:gd name="T56" fmla="*/ 30 w 67"/>
                <a:gd name="T57" fmla="*/ 65 h 65"/>
                <a:gd name="T58" fmla="*/ 37 w 67"/>
                <a:gd name="T59" fmla="*/ 65 h 65"/>
                <a:gd name="T60" fmla="*/ 43 w 67"/>
                <a:gd name="T61" fmla="*/ 64 h 65"/>
                <a:gd name="T62" fmla="*/ 45 w 67"/>
                <a:gd name="T63" fmla="*/ 63 h 65"/>
                <a:gd name="T64" fmla="*/ 49 w 67"/>
                <a:gd name="T65" fmla="*/ 61 h 65"/>
                <a:gd name="T66" fmla="*/ 51 w 67"/>
                <a:gd name="T67" fmla="*/ 60 h 65"/>
                <a:gd name="T68" fmla="*/ 55 w 67"/>
                <a:gd name="T6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58" y="56"/>
                  </a:moveTo>
                  <a:lnTo>
                    <a:pt x="60" y="53"/>
                  </a:lnTo>
                  <a:lnTo>
                    <a:pt x="62" y="50"/>
                  </a:lnTo>
                  <a:lnTo>
                    <a:pt x="62" y="49"/>
                  </a:lnTo>
                  <a:lnTo>
                    <a:pt x="62" y="49"/>
                  </a:lnTo>
                  <a:lnTo>
                    <a:pt x="63" y="48"/>
                  </a:lnTo>
                  <a:lnTo>
                    <a:pt x="64" y="47"/>
                  </a:lnTo>
                  <a:lnTo>
                    <a:pt x="64" y="46"/>
                  </a:lnTo>
                  <a:lnTo>
                    <a:pt x="65" y="45"/>
                  </a:lnTo>
                  <a:lnTo>
                    <a:pt x="66" y="42"/>
                  </a:lnTo>
                  <a:lnTo>
                    <a:pt x="67" y="39"/>
                  </a:lnTo>
                  <a:lnTo>
                    <a:pt x="67" y="35"/>
                  </a:lnTo>
                  <a:lnTo>
                    <a:pt x="67" y="34"/>
                  </a:lnTo>
                  <a:lnTo>
                    <a:pt x="67" y="33"/>
                  </a:lnTo>
                  <a:lnTo>
                    <a:pt x="67" y="32"/>
                  </a:lnTo>
                  <a:lnTo>
                    <a:pt x="67" y="32"/>
                  </a:lnTo>
                  <a:lnTo>
                    <a:pt x="67" y="32"/>
                  </a:lnTo>
                  <a:lnTo>
                    <a:pt x="67" y="29"/>
                  </a:lnTo>
                  <a:lnTo>
                    <a:pt x="67" y="26"/>
                  </a:lnTo>
                  <a:lnTo>
                    <a:pt x="65" y="20"/>
                  </a:lnTo>
                  <a:lnTo>
                    <a:pt x="63" y="17"/>
                  </a:lnTo>
                  <a:lnTo>
                    <a:pt x="62" y="14"/>
                  </a:lnTo>
                  <a:lnTo>
                    <a:pt x="60" y="12"/>
                  </a:lnTo>
                  <a:lnTo>
                    <a:pt x="58" y="9"/>
                  </a:lnTo>
                  <a:lnTo>
                    <a:pt x="55" y="7"/>
                  </a:lnTo>
                  <a:lnTo>
                    <a:pt x="52" y="5"/>
                  </a:lnTo>
                  <a:lnTo>
                    <a:pt x="49" y="3"/>
                  </a:lnTo>
                  <a:lnTo>
                    <a:pt x="46" y="2"/>
                  </a:lnTo>
                  <a:lnTo>
                    <a:pt x="43" y="1"/>
                  </a:lnTo>
                  <a:lnTo>
                    <a:pt x="40" y="0"/>
                  </a:lnTo>
                  <a:lnTo>
                    <a:pt x="37" y="0"/>
                  </a:lnTo>
                  <a:lnTo>
                    <a:pt x="34" y="0"/>
                  </a:lnTo>
                  <a:lnTo>
                    <a:pt x="27" y="0"/>
                  </a:lnTo>
                  <a:lnTo>
                    <a:pt x="23" y="1"/>
                  </a:lnTo>
                  <a:lnTo>
                    <a:pt x="20" y="2"/>
                  </a:lnTo>
                  <a:lnTo>
                    <a:pt x="17" y="3"/>
                  </a:lnTo>
                  <a:lnTo>
                    <a:pt x="15" y="5"/>
                  </a:lnTo>
                  <a:lnTo>
                    <a:pt x="9" y="9"/>
                  </a:lnTo>
                  <a:lnTo>
                    <a:pt x="5" y="14"/>
                  </a:lnTo>
                  <a:lnTo>
                    <a:pt x="3" y="17"/>
                  </a:lnTo>
                  <a:lnTo>
                    <a:pt x="2" y="20"/>
                  </a:lnTo>
                  <a:lnTo>
                    <a:pt x="0" y="26"/>
                  </a:lnTo>
                  <a:lnTo>
                    <a:pt x="0" y="32"/>
                  </a:lnTo>
                  <a:lnTo>
                    <a:pt x="0" y="35"/>
                  </a:lnTo>
                  <a:lnTo>
                    <a:pt x="0" y="39"/>
                  </a:lnTo>
                  <a:lnTo>
                    <a:pt x="1" y="42"/>
                  </a:lnTo>
                  <a:lnTo>
                    <a:pt x="2" y="45"/>
                  </a:lnTo>
                  <a:lnTo>
                    <a:pt x="3" y="48"/>
                  </a:lnTo>
                  <a:lnTo>
                    <a:pt x="5" y="50"/>
                  </a:lnTo>
                  <a:lnTo>
                    <a:pt x="7" y="53"/>
                  </a:lnTo>
                  <a:lnTo>
                    <a:pt x="9" y="56"/>
                  </a:lnTo>
                  <a:lnTo>
                    <a:pt x="12" y="58"/>
                  </a:lnTo>
                  <a:lnTo>
                    <a:pt x="15" y="60"/>
                  </a:lnTo>
                  <a:lnTo>
                    <a:pt x="17" y="61"/>
                  </a:lnTo>
                  <a:lnTo>
                    <a:pt x="20" y="63"/>
                  </a:lnTo>
                  <a:lnTo>
                    <a:pt x="23" y="64"/>
                  </a:lnTo>
                  <a:lnTo>
                    <a:pt x="27" y="65"/>
                  </a:lnTo>
                  <a:lnTo>
                    <a:pt x="30" y="65"/>
                  </a:lnTo>
                  <a:lnTo>
                    <a:pt x="34" y="65"/>
                  </a:lnTo>
                  <a:lnTo>
                    <a:pt x="37" y="65"/>
                  </a:lnTo>
                  <a:lnTo>
                    <a:pt x="40" y="65"/>
                  </a:lnTo>
                  <a:lnTo>
                    <a:pt x="43" y="64"/>
                  </a:lnTo>
                  <a:lnTo>
                    <a:pt x="44" y="63"/>
                  </a:lnTo>
                  <a:lnTo>
                    <a:pt x="45" y="63"/>
                  </a:lnTo>
                  <a:lnTo>
                    <a:pt x="46" y="63"/>
                  </a:lnTo>
                  <a:lnTo>
                    <a:pt x="49" y="61"/>
                  </a:lnTo>
                  <a:lnTo>
                    <a:pt x="51" y="60"/>
                  </a:lnTo>
                  <a:lnTo>
                    <a:pt x="51" y="60"/>
                  </a:lnTo>
                  <a:lnTo>
                    <a:pt x="52" y="60"/>
                  </a:lnTo>
                  <a:lnTo>
                    <a:pt x="55" y="58"/>
                  </a:lnTo>
                  <a:lnTo>
                    <a:pt x="58" y="56"/>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8">
              <a:extLst>
                <a:ext uri="{FF2B5EF4-FFF2-40B4-BE49-F238E27FC236}">
                  <a16:creationId xmlns:a16="http://schemas.microsoft.com/office/drawing/2014/main" id="{862ED584-FCE2-AAA2-7D33-D890FC0835EE}"/>
                </a:ext>
              </a:extLst>
            </p:cNvPr>
            <p:cNvSpPr>
              <a:spLocks/>
            </p:cNvSpPr>
            <p:nvPr/>
          </p:nvSpPr>
          <p:spPr bwMode="auto">
            <a:xfrm>
              <a:off x="1844" y="4809"/>
              <a:ext cx="67" cy="64"/>
            </a:xfrm>
            <a:custGeom>
              <a:avLst/>
              <a:gdLst>
                <a:gd name="T0" fmla="*/ 0 w 67"/>
                <a:gd name="T1" fmla="*/ 35 h 64"/>
                <a:gd name="T2" fmla="*/ 1 w 67"/>
                <a:gd name="T3" fmla="*/ 41 h 64"/>
                <a:gd name="T4" fmla="*/ 3 w 67"/>
                <a:gd name="T5" fmla="*/ 46 h 64"/>
                <a:gd name="T6" fmla="*/ 7 w 67"/>
                <a:gd name="T7" fmla="*/ 51 h 64"/>
                <a:gd name="T8" fmla="*/ 12 w 67"/>
                <a:gd name="T9" fmla="*/ 56 h 64"/>
                <a:gd name="T10" fmla="*/ 17 w 67"/>
                <a:gd name="T11" fmla="*/ 60 h 64"/>
                <a:gd name="T12" fmla="*/ 23 w 67"/>
                <a:gd name="T13" fmla="*/ 62 h 64"/>
                <a:gd name="T14" fmla="*/ 30 w 67"/>
                <a:gd name="T15" fmla="*/ 64 h 64"/>
                <a:gd name="T16" fmla="*/ 33 w 67"/>
                <a:gd name="T17" fmla="*/ 64 h 64"/>
                <a:gd name="T18" fmla="*/ 34 w 67"/>
                <a:gd name="T19" fmla="*/ 64 h 64"/>
                <a:gd name="T20" fmla="*/ 37 w 67"/>
                <a:gd name="T21" fmla="*/ 64 h 64"/>
                <a:gd name="T22" fmla="*/ 43 w 67"/>
                <a:gd name="T23" fmla="*/ 62 h 64"/>
                <a:gd name="T24" fmla="*/ 45 w 67"/>
                <a:gd name="T25" fmla="*/ 62 h 64"/>
                <a:gd name="T26" fmla="*/ 49 w 67"/>
                <a:gd name="T27" fmla="*/ 60 h 64"/>
                <a:gd name="T28" fmla="*/ 55 w 67"/>
                <a:gd name="T29" fmla="*/ 56 h 64"/>
                <a:gd name="T30" fmla="*/ 60 w 67"/>
                <a:gd name="T31" fmla="*/ 51 h 64"/>
                <a:gd name="T32" fmla="*/ 62 w 67"/>
                <a:gd name="T33" fmla="*/ 48 h 64"/>
                <a:gd name="T34" fmla="*/ 64 w 67"/>
                <a:gd name="T35" fmla="*/ 46 h 64"/>
                <a:gd name="T36" fmla="*/ 66 w 67"/>
                <a:gd name="T37" fmla="*/ 41 h 64"/>
                <a:gd name="T38" fmla="*/ 67 w 67"/>
                <a:gd name="T39" fmla="*/ 35 h 64"/>
                <a:gd name="T40" fmla="*/ 67 w 67"/>
                <a:gd name="T41" fmla="*/ 28 h 64"/>
                <a:gd name="T42" fmla="*/ 65 w 67"/>
                <a:gd name="T43" fmla="*/ 19 h 64"/>
                <a:gd name="T44" fmla="*/ 60 w 67"/>
                <a:gd name="T45" fmla="*/ 11 h 64"/>
                <a:gd name="T46" fmla="*/ 55 w 67"/>
                <a:gd name="T47" fmla="*/ 6 h 64"/>
                <a:gd name="T48" fmla="*/ 49 w 67"/>
                <a:gd name="T49" fmla="*/ 3 h 64"/>
                <a:gd name="T50" fmla="*/ 43 w 67"/>
                <a:gd name="T51" fmla="*/ 1 h 64"/>
                <a:gd name="T52" fmla="*/ 37 w 67"/>
                <a:gd name="T53" fmla="*/ 0 h 64"/>
                <a:gd name="T54" fmla="*/ 27 w 67"/>
                <a:gd name="T55" fmla="*/ 0 h 64"/>
                <a:gd name="T56" fmla="*/ 20 w 67"/>
                <a:gd name="T57" fmla="*/ 2 h 64"/>
                <a:gd name="T58" fmla="*/ 15 w 67"/>
                <a:gd name="T59" fmla="*/ 5 h 64"/>
                <a:gd name="T60" fmla="*/ 5 w 67"/>
                <a:gd name="T61" fmla="*/ 14 h 64"/>
                <a:gd name="T62" fmla="*/ 0 w 67"/>
                <a:gd name="T63" fmla="*/ 25 h 64"/>
                <a:gd name="T64" fmla="*/ 0 w 67"/>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0" y="32"/>
                  </a:moveTo>
                  <a:lnTo>
                    <a:pt x="0" y="35"/>
                  </a:lnTo>
                  <a:lnTo>
                    <a:pt x="0" y="38"/>
                  </a:lnTo>
                  <a:lnTo>
                    <a:pt x="1" y="41"/>
                  </a:lnTo>
                  <a:lnTo>
                    <a:pt x="2" y="44"/>
                  </a:lnTo>
                  <a:lnTo>
                    <a:pt x="3" y="46"/>
                  </a:lnTo>
                  <a:lnTo>
                    <a:pt x="5" y="49"/>
                  </a:lnTo>
                  <a:lnTo>
                    <a:pt x="7" y="51"/>
                  </a:lnTo>
                  <a:lnTo>
                    <a:pt x="9" y="54"/>
                  </a:lnTo>
                  <a:lnTo>
                    <a:pt x="12" y="56"/>
                  </a:lnTo>
                  <a:lnTo>
                    <a:pt x="15" y="58"/>
                  </a:lnTo>
                  <a:lnTo>
                    <a:pt x="17" y="60"/>
                  </a:lnTo>
                  <a:lnTo>
                    <a:pt x="20" y="61"/>
                  </a:lnTo>
                  <a:lnTo>
                    <a:pt x="23" y="62"/>
                  </a:lnTo>
                  <a:lnTo>
                    <a:pt x="27" y="63"/>
                  </a:lnTo>
                  <a:lnTo>
                    <a:pt x="30" y="64"/>
                  </a:lnTo>
                  <a:lnTo>
                    <a:pt x="33" y="64"/>
                  </a:lnTo>
                  <a:lnTo>
                    <a:pt x="33" y="64"/>
                  </a:lnTo>
                  <a:lnTo>
                    <a:pt x="34" y="64"/>
                  </a:lnTo>
                  <a:lnTo>
                    <a:pt x="34" y="64"/>
                  </a:lnTo>
                  <a:lnTo>
                    <a:pt x="35" y="64"/>
                  </a:lnTo>
                  <a:lnTo>
                    <a:pt x="37" y="64"/>
                  </a:lnTo>
                  <a:lnTo>
                    <a:pt x="40" y="63"/>
                  </a:lnTo>
                  <a:lnTo>
                    <a:pt x="43" y="62"/>
                  </a:lnTo>
                  <a:lnTo>
                    <a:pt x="44" y="62"/>
                  </a:lnTo>
                  <a:lnTo>
                    <a:pt x="45" y="62"/>
                  </a:lnTo>
                  <a:lnTo>
                    <a:pt x="47" y="61"/>
                  </a:lnTo>
                  <a:lnTo>
                    <a:pt x="49" y="60"/>
                  </a:lnTo>
                  <a:lnTo>
                    <a:pt x="52" y="58"/>
                  </a:lnTo>
                  <a:lnTo>
                    <a:pt x="55" y="56"/>
                  </a:lnTo>
                  <a:lnTo>
                    <a:pt x="58" y="54"/>
                  </a:lnTo>
                  <a:lnTo>
                    <a:pt x="60" y="51"/>
                  </a:lnTo>
                  <a:lnTo>
                    <a:pt x="62" y="49"/>
                  </a:lnTo>
                  <a:lnTo>
                    <a:pt x="62" y="48"/>
                  </a:lnTo>
                  <a:lnTo>
                    <a:pt x="63" y="47"/>
                  </a:lnTo>
                  <a:lnTo>
                    <a:pt x="64" y="46"/>
                  </a:lnTo>
                  <a:lnTo>
                    <a:pt x="65" y="44"/>
                  </a:lnTo>
                  <a:lnTo>
                    <a:pt x="66" y="41"/>
                  </a:lnTo>
                  <a:lnTo>
                    <a:pt x="67" y="38"/>
                  </a:lnTo>
                  <a:lnTo>
                    <a:pt x="67" y="35"/>
                  </a:lnTo>
                  <a:lnTo>
                    <a:pt x="67" y="32"/>
                  </a:lnTo>
                  <a:lnTo>
                    <a:pt x="67" y="28"/>
                  </a:lnTo>
                  <a:lnTo>
                    <a:pt x="67" y="25"/>
                  </a:lnTo>
                  <a:lnTo>
                    <a:pt x="65" y="19"/>
                  </a:lnTo>
                  <a:lnTo>
                    <a:pt x="62" y="14"/>
                  </a:lnTo>
                  <a:lnTo>
                    <a:pt x="60" y="11"/>
                  </a:lnTo>
                  <a:lnTo>
                    <a:pt x="58" y="9"/>
                  </a:lnTo>
                  <a:lnTo>
                    <a:pt x="55" y="6"/>
                  </a:lnTo>
                  <a:lnTo>
                    <a:pt x="52" y="5"/>
                  </a:lnTo>
                  <a:lnTo>
                    <a:pt x="49" y="3"/>
                  </a:lnTo>
                  <a:lnTo>
                    <a:pt x="47" y="2"/>
                  </a:lnTo>
                  <a:lnTo>
                    <a:pt x="43" y="1"/>
                  </a:lnTo>
                  <a:lnTo>
                    <a:pt x="40" y="0"/>
                  </a:lnTo>
                  <a:lnTo>
                    <a:pt x="37" y="0"/>
                  </a:lnTo>
                  <a:lnTo>
                    <a:pt x="33" y="0"/>
                  </a:lnTo>
                  <a:lnTo>
                    <a:pt x="27" y="0"/>
                  </a:lnTo>
                  <a:lnTo>
                    <a:pt x="23" y="1"/>
                  </a:lnTo>
                  <a:lnTo>
                    <a:pt x="20" y="2"/>
                  </a:lnTo>
                  <a:lnTo>
                    <a:pt x="17" y="3"/>
                  </a:lnTo>
                  <a:lnTo>
                    <a:pt x="15" y="5"/>
                  </a:lnTo>
                  <a:lnTo>
                    <a:pt x="9" y="9"/>
                  </a:lnTo>
                  <a:lnTo>
                    <a:pt x="5" y="14"/>
                  </a:lnTo>
                  <a:lnTo>
                    <a:pt x="2" y="19"/>
                  </a:lnTo>
                  <a:lnTo>
                    <a:pt x="0" y="25"/>
                  </a:lnTo>
                  <a:lnTo>
                    <a:pt x="0" y="28"/>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9">
              <a:extLst>
                <a:ext uri="{FF2B5EF4-FFF2-40B4-BE49-F238E27FC236}">
                  <a16:creationId xmlns:a16="http://schemas.microsoft.com/office/drawing/2014/main" id="{BF5D631D-1029-E073-17D4-22BC43006560}"/>
                </a:ext>
              </a:extLst>
            </p:cNvPr>
            <p:cNvSpPr>
              <a:spLocks/>
            </p:cNvSpPr>
            <p:nvPr/>
          </p:nvSpPr>
          <p:spPr bwMode="auto">
            <a:xfrm>
              <a:off x="1629" y="4864"/>
              <a:ext cx="68" cy="64"/>
            </a:xfrm>
            <a:custGeom>
              <a:avLst/>
              <a:gdLst>
                <a:gd name="T0" fmla="*/ 27 w 68"/>
                <a:gd name="T1" fmla="*/ 1 h 64"/>
                <a:gd name="T2" fmla="*/ 21 w 68"/>
                <a:gd name="T3" fmla="*/ 2 h 64"/>
                <a:gd name="T4" fmla="*/ 15 w 68"/>
                <a:gd name="T5" fmla="*/ 5 h 64"/>
                <a:gd name="T6" fmla="*/ 5 w 68"/>
                <a:gd name="T7" fmla="*/ 14 h 64"/>
                <a:gd name="T8" fmla="*/ 2 w 68"/>
                <a:gd name="T9" fmla="*/ 20 h 64"/>
                <a:gd name="T10" fmla="*/ 0 w 68"/>
                <a:gd name="T11" fmla="*/ 26 h 64"/>
                <a:gd name="T12" fmla="*/ 0 w 68"/>
                <a:gd name="T13" fmla="*/ 35 h 64"/>
                <a:gd name="T14" fmla="*/ 1 w 68"/>
                <a:gd name="T15" fmla="*/ 41 h 64"/>
                <a:gd name="T16" fmla="*/ 4 w 68"/>
                <a:gd name="T17" fmla="*/ 47 h 64"/>
                <a:gd name="T18" fmla="*/ 7 w 68"/>
                <a:gd name="T19" fmla="*/ 52 h 64"/>
                <a:gd name="T20" fmla="*/ 12 w 68"/>
                <a:gd name="T21" fmla="*/ 57 h 64"/>
                <a:gd name="T22" fmla="*/ 18 w 68"/>
                <a:gd name="T23" fmla="*/ 60 h 64"/>
                <a:gd name="T24" fmla="*/ 24 w 68"/>
                <a:gd name="T25" fmla="*/ 63 h 64"/>
                <a:gd name="T26" fmla="*/ 30 w 68"/>
                <a:gd name="T27" fmla="*/ 64 h 64"/>
                <a:gd name="T28" fmla="*/ 34 w 68"/>
                <a:gd name="T29" fmla="*/ 64 h 64"/>
                <a:gd name="T30" fmla="*/ 35 w 68"/>
                <a:gd name="T31" fmla="*/ 64 h 64"/>
                <a:gd name="T32" fmla="*/ 37 w 68"/>
                <a:gd name="T33" fmla="*/ 64 h 64"/>
                <a:gd name="T34" fmla="*/ 44 w 68"/>
                <a:gd name="T35" fmla="*/ 63 h 64"/>
                <a:gd name="T36" fmla="*/ 45 w 68"/>
                <a:gd name="T37" fmla="*/ 62 h 64"/>
                <a:gd name="T38" fmla="*/ 50 w 68"/>
                <a:gd name="T39" fmla="*/ 60 h 64"/>
                <a:gd name="T40" fmla="*/ 55 w 68"/>
                <a:gd name="T41" fmla="*/ 57 h 64"/>
                <a:gd name="T42" fmla="*/ 60 w 68"/>
                <a:gd name="T43" fmla="*/ 52 h 64"/>
                <a:gd name="T44" fmla="*/ 62 w 68"/>
                <a:gd name="T45" fmla="*/ 49 h 64"/>
                <a:gd name="T46" fmla="*/ 64 w 68"/>
                <a:gd name="T47" fmla="*/ 47 h 64"/>
                <a:gd name="T48" fmla="*/ 66 w 68"/>
                <a:gd name="T49" fmla="*/ 43 h 64"/>
                <a:gd name="T50" fmla="*/ 66 w 68"/>
                <a:gd name="T51" fmla="*/ 41 h 64"/>
                <a:gd name="T52" fmla="*/ 68 w 68"/>
                <a:gd name="T53" fmla="*/ 35 h 64"/>
                <a:gd name="T54" fmla="*/ 67 w 68"/>
                <a:gd name="T55" fmla="*/ 26 h 64"/>
                <a:gd name="T56" fmla="*/ 65 w 68"/>
                <a:gd name="T57" fmla="*/ 20 h 64"/>
                <a:gd name="T58" fmla="*/ 62 w 68"/>
                <a:gd name="T59" fmla="*/ 14 h 64"/>
                <a:gd name="T60" fmla="*/ 58 w 68"/>
                <a:gd name="T61" fmla="*/ 9 h 64"/>
                <a:gd name="T62" fmla="*/ 53 w 68"/>
                <a:gd name="T63" fmla="*/ 5 h 64"/>
                <a:gd name="T64" fmla="*/ 47 w 68"/>
                <a:gd name="T65" fmla="*/ 2 h 64"/>
                <a:gd name="T66" fmla="*/ 40 w 68"/>
                <a:gd name="T67" fmla="*/ 1 h 64"/>
                <a:gd name="T68" fmla="*/ 34 w 68"/>
                <a:gd name="T6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4">
                  <a:moveTo>
                    <a:pt x="34" y="0"/>
                  </a:moveTo>
                  <a:lnTo>
                    <a:pt x="27" y="1"/>
                  </a:lnTo>
                  <a:lnTo>
                    <a:pt x="24" y="1"/>
                  </a:lnTo>
                  <a:lnTo>
                    <a:pt x="21" y="2"/>
                  </a:lnTo>
                  <a:lnTo>
                    <a:pt x="18" y="4"/>
                  </a:lnTo>
                  <a:lnTo>
                    <a:pt x="15" y="5"/>
                  </a:lnTo>
                  <a:lnTo>
                    <a:pt x="10" y="9"/>
                  </a:lnTo>
                  <a:lnTo>
                    <a:pt x="5" y="14"/>
                  </a:lnTo>
                  <a:lnTo>
                    <a:pt x="4" y="17"/>
                  </a:lnTo>
                  <a:lnTo>
                    <a:pt x="2" y="20"/>
                  </a:lnTo>
                  <a:lnTo>
                    <a:pt x="1" y="22"/>
                  </a:lnTo>
                  <a:lnTo>
                    <a:pt x="0" y="26"/>
                  </a:lnTo>
                  <a:lnTo>
                    <a:pt x="0" y="32"/>
                  </a:lnTo>
                  <a:lnTo>
                    <a:pt x="0" y="35"/>
                  </a:lnTo>
                  <a:lnTo>
                    <a:pt x="0" y="38"/>
                  </a:lnTo>
                  <a:lnTo>
                    <a:pt x="1" y="41"/>
                  </a:lnTo>
                  <a:lnTo>
                    <a:pt x="2" y="44"/>
                  </a:lnTo>
                  <a:lnTo>
                    <a:pt x="4" y="47"/>
                  </a:lnTo>
                  <a:lnTo>
                    <a:pt x="5" y="49"/>
                  </a:lnTo>
                  <a:lnTo>
                    <a:pt x="7" y="52"/>
                  </a:lnTo>
                  <a:lnTo>
                    <a:pt x="10" y="55"/>
                  </a:lnTo>
                  <a:lnTo>
                    <a:pt x="12" y="57"/>
                  </a:lnTo>
                  <a:lnTo>
                    <a:pt x="15" y="59"/>
                  </a:lnTo>
                  <a:lnTo>
                    <a:pt x="18" y="60"/>
                  </a:lnTo>
                  <a:lnTo>
                    <a:pt x="21" y="62"/>
                  </a:lnTo>
                  <a:lnTo>
                    <a:pt x="24" y="63"/>
                  </a:lnTo>
                  <a:lnTo>
                    <a:pt x="27" y="64"/>
                  </a:lnTo>
                  <a:lnTo>
                    <a:pt x="30" y="64"/>
                  </a:lnTo>
                  <a:lnTo>
                    <a:pt x="34" y="64"/>
                  </a:lnTo>
                  <a:lnTo>
                    <a:pt x="34" y="64"/>
                  </a:lnTo>
                  <a:lnTo>
                    <a:pt x="34" y="64"/>
                  </a:lnTo>
                  <a:lnTo>
                    <a:pt x="35" y="64"/>
                  </a:lnTo>
                  <a:lnTo>
                    <a:pt x="35" y="64"/>
                  </a:lnTo>
                  <a:lnTo>
                    <a:pt x="37" y="64"/>
                  </a:lnTo>
                  <a:lnTo>
                    <a:pt x="40" y="64"/>
                  </a:lnTo>
                  <a:lnTo>
                    <a:pt x="44" y="63"/>
                  </a:lnTo>
                  <a:lnTo>
                    <a:pt x="44" y="62"/>
                  </a:lnTo>
                  <a:lnTo>
                    <a:pt x="45" y="62"/>
                  </a:lnTo>
                  <a:lnTo>
                    <a:pt x="47" y="62"/>
                  </a:lnTo>
                  <a:lnTo>
                    <a:pt x="50" y="60"/>
                  </a:lnTo>
                  <a:lnTo>
                    <a:pt x="53" y="59"/>
                  </a:lnTo>
                  <a:lnTo>
                    <a:pt x="55" y="57"/>
                  </a:lnTo>
                  <a:lnTo>
                    <a:pt x="58" y="55"/>
                  </a:lnTo>
                  <a:lnTo>
                    <a:pt x="60" y="52"/>
                  </a:lnTo>
                  <a:lnTo>
                    <a:pt x="62" y="49"/>
                  </a:lnTo>
                  <a:lnTo>
                    <a:pt x="62" y="49"/>
                  </a:lnTo>
                  <a:lnTo>
                    <a:pt x="63" y="48"/>
                  </a:lnTo>
                  <a:lnTo>
                    <a:pt x="64" y="47"/>
                  </a:lnTo>
                  <a:lnTo>
                    <a:pt x="65" y="44"/>
                  </a:lnTo>
                  <a:lnTo>
                    <a:pt x="66" y="43"/>
                  </a:lnTo>
                  <a:lnTo>
                    <a:pt x="66" y="42"/>
                  </a:lnTo>
                  <a:lnTo>
                    <a:pt x="66" y="41"/>
                  </a:lnTo>
                  <a:lnTo>
                    <a:pt x="67" y="38"/>
                  </a:lnTo>
                  <a:lnTo>
                    <a:pt x="68" y="35"/>
                  </a:lnTo>
                  <a:lnTo>
                    <a:pt x="68" y="32"/>
                  </a:lnTo>
                  <a:lnTo>
                    <a:pt x="67" y="26"/>
                  </a:lnTo>
                  <a:lnTo>
                    <a:pt x="66" y="22"/>
                  </a:lnTo>
                  <a:lnTo>
                    <a:pt x="65" y="20"/>
                  </a:lnTo>
                  <a:lnTo>
                    <a:pt x="64" y="17"/>
                  </a:lnTo>
                  <a:lnTo>
                    <a:pt x="62" y="14"/>
                  </a:lnTo>
                  <a:lnTo>
                    <a:pt x="60" y="12"/>
                  </a:lnTo>
                  <a:lnTo>
                    <a:pt x="58" y="9"/>
                  </a:lnTo>
                  <a:lnTo>
                    <a:pt x="55" y="7"/>
                  </a:lnTo>
                  <a:lnTo>
                    <a:pt x="53" y="5"/>
                  </a:lnTo>
                  <a:lnTo>
                    <a:pt x="50" y="4"/>
                  </a:lnTo>
                  <a:lnTo>
                    <a:pt x="47" y="2"/>
                  </a:lnTo>
                  <a:lnTo>
                    <a:pt x="44" y="1"/>
                  </a:lnTo>
                  <a:lnTo>
                    <a:pt x="40" y="1"/>
                  </a:lnTo>
                  <a:lnTo>
                    <a:pt x="37" y="0"/>
                  </a:lnTo>
                  <a:lnTo>
                    <a:pt x="34" y="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30">
              <a:extLst>
                <a:ext uri="{FF2B5EF4-FFF2-40B4-BE49-F238E27FC236}">
                  <a16:creationId xmlns:a16="http://schemas.microsoft.com/office/drawing/2014/main" id="{A2A390F7-1DB6-9768-BC42-EAA23634CC34}"/>
                </a:ext>
              </a:extLst>
            </p:cNvPr>
            <p:cNvSpPr>
              <a:spLocks/>
            </p:cNvSpPr>
            <p:nvPr/>
          </p:nvSpPr>
          <p:spPr bwMode="auto">
            <a:xfrm>
              <a:off x="1728" y="4912"/>
              <a:ext cx="69" cy="64"/>
            </a:xfrm>
            <a:custGeom>
              <a:avLst/>
              <a:gdLst>
                <a:gd name="T0" fmla="*/ 10 w 69"/>
                <a:gd name="T1" fmla="*/ 10 h 64"/>
                <a:gd name="T2" fmla="*/ 5 w 69"/>
                <a:gd name="T3" fmla="*/ 15 h 64"/>
                <a:gd name="T4" fmla="*/ 4 w 69"/>
                <a:gd name="T5" fmla="*/ 17 h 64"/>
                <a:gd name="T6" fmla="*/ 3 w 69"/>
                <a:gd name="T7" fmla="*/ 20 h 64"/>
                <a:gd name="T8" fmla="*/ 1 w 69"/>
                <a:gd name="T9" fmla="*/ 23 h 64"/>
                <a:gd name="T10" fmla="*/ 1 w 69"/>
                <a:gd name="T11" fmla="*/ 26 h 64"/>
                <a:gd name="T12" fmla="*/ 0 w 69"/>
                <a:gd name="T13" fmla="*/ 32 h 64"/>
                <a:gd name="T14" fmla="*/ 1 w 69"/>
                <a:gd name="T15" fmla="*/ 38 h 64"/>
                <a:gd name="T16" fmla="*/ 1 w 69"/>
                <a:gd name="T17" fmla="*/ 41 h 64"/>
                <a:gd name="T18" fmla="*/ 3 w 69"/>
                <a:gd name="T19" fmla="*/ 44 h 64"/>
                <a:gd name="T20" fmla="*/ 4 w 69"/>
                <a:gd name="T21" fmla="*/ 47 h 64"/>
                <a:gd name="T22" fmla="*/ 5 w 69"/>
                <a:gd name="T23" fmla="*/ 50 h 64"/>
                <a:gd name="T24" fmla="*/ 8 w 69"/>
                <a:gd name="T25" fmla="*/ 52 h 64"/>
                <a:gd name="T26" fmla="*/ 10 w 69"/>
                <a:gd name="T27" fmla="*/ 55 h 64"/>
                <a:gd name="T28" fmla="*/ 13 w 69"/>
                <a:gd name="T29" fmla="*/ 57 h 64"/>
                <a:gd name="T30" fmla="*/ 15 w 69"/>
                <a:gd name="T31" fmla="*/ 59 h 64"/>
                <a:gd name="T32" fmla="*/ 18 w 69"/>
                <a:gd name="T33" fmla="*/ 60 h 64"/>
                <a:gd name="T34" fmla="*/ 21 w 69"/>
                <a:gd name="T35" fmla="*/ 62 h 64"/>
                <a:gd name="T36" fmla="*/ 27 w 69"/>
                <a:gd name="T37" fmla="*/ 64 h 64"/>
                <a:gd name="T38" fmla="*/ 31 w 69"/>
                <a:gd name="T39" fmla="*/ 64 h 64"/>
                <a:gd name="T40" fmla="*/ 35 w 69"/>
                <a:gd name="T41" fmla="*/ 64 h 64"/>
                <a:gd name="T42" fmla="*/ 38 w 69"/>
                <a:gd name="T43" fmla="*/ 64 h 64"/>
                <a:gd name="T44" fmla="*/ 41 w 69"/>
                <a:gd name="T45" fmla="*/ 64 h 64"/>
                <a:gd name="T46" fmla="*/ 44 w 69"/>
                <a:gd name="T47" fmla="*/ 63 h 64"/>
                <a:gd name="T48" fmla="*/ 47 w 69"/>
                <a:gd name="T49" fmla="*/ 62 h 64"/>
                <a:gd name="T50" fmla="*/ 50 w 69"/>
                <a:gd name="T51" fmla="*/ 60 h 64"/>
                <a:gd name="T52" fmla="*/ 51 w 69"/>
                <a:gd name="T53" fmla="*/ 60 h 64"/>
                <a:gd name="T54" fmla="*/ 52 w 69"/>
                <a:gd name="T55" fmla="*/ 59 h 64"/>
                <a:gd name="T56" fmla="*/ 53 w 69"/>
                <a:gd name="T57" fmla="*/ 59 h 64"/>
                <a:gd name="T58" fmla="*/ 56 w 69"/>
                <a:gd name="T59" fmla="*/ 57 h 64"/>
                <a:gd name="T60" fmla="*/ 59 w 69"/>
                <a:gd name="T61" fmla="*/ 55 h 64"/>
                <a:gd name="T62" fmla="*/ 61 w 69"/>
                <a:gd name="T63" fmla="*/ 52 h 64"/>
                <a:gd name="T64" fmla="*/ 63 w 69"/>
                <a:gd name="T65" fmla="*/ 50 h 64"/>
                <a:gd name="T66" fmla="*/ 64 w 69"/>
                <a:gd name="T67" fmla="*/ 47 h 64"/>
                <a:gd name="T68" fmla="*/ 65 w 69"/>
                <a:gd name="T69" fmla="*/ 46 h 64"/>
                <a:gd name="T70" fmla="*/ 65 w 69"/>
                <a:gd name="T71" fmla="*/ 45 h 64"/>
                <a:gd name="T72" fmla="*/ 66 w 69"/>
                <a:gd name="T73" fmla="*/ 44 h 64"/>
                <a:gd name="T74" fmla="*/ 66 w 69"/>
                <a:gd name="T75" fmla="*/ 43 h 64"/>
                <a:gd name="T76" fmla="*/ 67 w 69"/>
                <a:gd name="T77" fmla="*/ 42 h 64"/>
                <a:gd name="T78" fmla="*/ 67 w 69"/>
                <a:gd name="T79" fmla="*/ 41 h 64"/>
                <a:gd name="T80" fmla="*/ 68 w 69"/>
                <a:gd name="T81" fmla="*/ 38 h 64"/>
                <a:gd name="T82" fmla="*/ 69 w 69"/>
                <a:gd name="T83" fmla="*/ 32 h 64"/>
                <a:gd name="T84" fmla="*/ 68 w 69"/>
                <a:gd name="T85" fmla="*/ 26 h 64"/>
                <a:gd name="T86" fmla="*/ 67 w 69"/>
                <a:gd name="T87" fmla="*/ 23 h 64"/>
                <a:gd name="T88" fmla="*/ 66 w 69"/>
                <a:gd name="T89" fmla="*/ 20 h 64"/>
                <a:gd name="T90" fmla="*/ 64 w 69"/>
                <a:gd name="T91" fmla="*/ 17 h 64"/>
                <a:gd name="T92" fmla="*/ 63 w 69"/>
                <a:gd name="T93" fmla="*/ 15 h 64"/>
                <a:gd name="T94" fmla="*/ 61 w 69"/>
                <a:gd name="T95" fmla="*/ 12 h 64"/>
                <a:gd name="T96" fmla="*/ 59 w 69"/>
                <a:gd name="T97" fmla="*/ 10 h 64"/>
                <a:gd name="T98" fmla="*/ 56 w 69"/>
                <a:gd name="T99" fmla="*/ 7 h 64"/>
                <a:gd name="T100" fmla="*/ 53 w 69"/>
                <a:gd name="T101" fmla="*/ 6 h 64"/>
                <a:gd name="T102" fmla="*/ 50 w 69"/>
                <a:gd name="T103" fmla="*/ 4 h 64"/>
                <a:gd name="T104" fmla="*/ 47 w 69"/>
                <a:gd name="T105" fmla="*/ 3 h 64"/>
                <a:gd name="T106" fmla="*/ 44 w 69"/>
                <a:gd name="T107" fmla="*/ 1 h 64"/>
                <a:gd name="T108" fmla="*/ 41 w 69"/>
                <a:gd name="T109" fmla="*/ 1 h 64"/>
                <a:gd name="T110" fmla="*/ 38 w 69"/>
                <a:gd name="T111" fmla="*/ 0 h 64"/>
                <a:gd name="T112" fmla="*/ 35 w 69"/>
                <a:gd name="T113" fmla="*/ 0 h 64"/>
                <a:gd name="T114" fmla="*/ 27 w 69"/>
                <a:gd name="T115" fmla="*/ 1 h 64"/>
                <a:gd name="T116" fmla="*/ 21 w 69"/>
                <a:gd name="T117" fmla="*/ 3 h 64"/>
                <a:gd name="T118" fmla="*/ 18 w 69"/>
                <a:gd name="T119" fmla="*/ 4 h 64"/>
                <a:gd name="T120" fmla="*/ 15 w 69"/>
                <a:gd name="T121" fmla="*/ 6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5" y="15"/>
                  </a:lnTo>
                  <a:lnTo>
                    <a:pt x="4" y="17"/>
                  </a:lnTo>
                  <a:lnTo>
                    <a:pt x="3" y="20"/>
                  </a:lnTo>
                  <a:lnTo>
                    <a:pt x="1" y="23"/>
                  </a:lnTo>
                  <a:lnTo>
                    <a:pt x="1" y="26"/>
                  </a:lnTo>
                  <a:lnTo>
                    <a:pt x="0" y="32"/>
                  </a:lnTo>
                  <a:lnTo>
                    <a:pt x="1" y="38"/>
                  </a:lnTo>
                  <a:lnTo>
                    <a:pt x="1" y="41"/>
                  </a:lnTo>
                  <a:lnTo>
                    <a:pt x="3" y="44"/>
                  </a:lnTo>
                  <a:lnTo>
                    <a:pt x="4" y="47"/>
                  </a:lnTo>
                  <a:lnTo>
                    <a:pt x="5" y="50"/>
                  </a:lnTo>
                  <a:lnTo>
                    <a:pt x="8" y="52"/>
                  </a:lnTo>
                  <a:lnTo>
                    <a:pt x="10" y="55"/>
                  </a:lnTo>
                  <a:lnTo>
                    <a:pt x="13" y="57"/>
                  </a:lnTo>
                  <a:lnTo>
                    <a:pt x="15" y="59"/>
                  </a:lnTo>
                  <a:lnTo>
                    <a:pt x="18" y="60"/>
                  </a:lnTo>
                  <a:lnTo>
                    <a:pt x="21" y="62"/>
                  </a:lnTo>
                  <a:lnTo>
                    <a:pt x="27" y="64"/>
                  </a:lnTo>
                  <a:lnTo>
                    <a:pt x="31" y="64"/>
                  </a:lnTo>
                  <a:lnTo>
                    <a:pt x="35" y="64"/>
                  </a:lnTo>
                  <a:lnTo>
                    <a:pt x="38" y="64"/>
                  </a:lnTo>
                  <a:lnTo>
                    <a:pt x="41" y="64"/>
                  </a:lnTo>
                  <a:lnTo>
                    <a:pt x="44" y="63"/>
                  </a:lnTo>
                  <a:lnTo>
                    <a:pt x="47" y="62"/>
                  </a:lnTo>
                  <a:lnTo>
                    <a:pt x="50" y="60"/>
                  </a:lnTo>
                  <a:lnTo>
                    <a:pt x="51" y="60"/>
                  </a:lnTo>
                  <a:lnTo>
                    <a:pt x="52" y="59"/>
                  </a:lnTo>
                  <a:lnTo>
                    <a:pt x="53" y="59"/>
                  </a:lnTo>
                  <a:lnTo>
                    <a:pt x="56" y="57"/>
                  </a:lnTo>
                  <a:lnTo>
                    <a:pt x="59" y="55"/>
                  </a:lnTo>
                  <a:lnTo>
                    <a:pt x="61" y="52"/>
                  </a:lnTo>
                  <a:lnTo>
                    <a:pt x="63" y="50"/>
                  </a:lnTo>
                  <a:lnTo>
                    <a:pt x="64" y="47"/>
                  </a:lnTo>
                  <a:lnTo>
                    <a:pt x="65" y="46"/>
                  </a:lnTo>
                  <a:lnTo>
                    <a:pt x="65" y="45"/>
                  </a:lnTo>
                  <a:lnTo>
                    <a:pt x="66" y="44"/>
                  </a:lnTo>
                  <a:lnTo>
                    <a:pt x="66" y="43"/>
                  </a:lnTo>
                  <a:lnTo>
                    <a:pt x="67" y="42"/>
                  </a:lnTo>
                  <a:lnTo>
                    <a:pt x="67" y="41"/>
                  </a:lnTo>
                  <a:lnTo>
                    <a:pt x="68" y="38"/>
                  </a:lnTo>
                  <a:lnTo>
                    <a:pt x="69" y="32"/>
                  </a:lnTo>
                  <a:lnTo>
                    <a:pt x="68" y="26"/>
                  </a:lnTo>
                  <a:lnTo>
                    <a:pt x="67" y="23"/>
                  </a:lnTo>
                  <a:lnTo>
                    <a:pt x="66" y="20"/>
                  </a:lnTo>
                  <a:lnTo>
                    <a:pt x="64" y="17"/>
                  </a:lnTo>
                  <a:lnTo>
                    <a:pt x="63" y="15"/>
                  </a:lnTo>
                  <a:lnTo>
                    <a:pt x="61" y="12"/>
                  </a:lnTo>
                  <a:lnTo>
                    <a:pt x="59" y="10"/>
                  </a:lnTo>
                  <a:lnTo>
                    <a:pt x="56" y="7"/>
                  </a:lnTo>
                  <a:lnTo>
                    <a:pt x="53" y="6"/>
                  </a:lnTo>
                  <a:lnTo>
                    <a:pt x="50" y="4"/>
                  </a:lnTo>
                  <a:lnTo>
                    <a:pt x="47" y="3"/>
                  </a:lnTo>
                  <a:lnTo>
                    <a:pt x="44" y="1"/>
                  </a:lnTo>
                  <a:lnTo>
                    <a:pt x="41" y="1"/>
                  </a:lnTo>
                  <a:lnTo>
                    <a:pt x="38" y="0"/>
                  </a:lnTo>
                  <a:lnTo>
                    <a:pt x="35" y="0"/>
                  </a:lnTo>
                  <a:lnTo>
                    <a:pt x="27" y="1"/>
                  </a:lnTo>
                  <a:lnTo>
                    <a:pt x="21" y="3"/>
                  </a:lnTo>
                  <a:lnTo>
                    <a:pt x="18" y="4"/>
                  </a:lnTo>
                  <a:lnTo>
                    <a:pt x="15" y="6"/>
                  </a:lnTo>
                  <a:lnTo>
                    <a:pt x="10"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31">
              <a:extLst>
                <a:ext uri="{FF2B5EF4-FFF2-40B4-BE49-F238E27FC236}">
                  <a16:creationId xmlns:a16="http://schemas.microsoft.com/office/drawing/2014/main" id="{DEE81FAD-C365-6242-E9A2-F4952A61BE9B}"/>
                </a:ext>
              </a:extLst>
            </p:cNvPr>
            <p:cNvSpPr>
              <a:spLocks/>
            </p:cNvSpPr>
            <p:nvPr/>
          </p:nvSpPr>
          <p:spPr bwMode="auto">
            <a:xfrm>
              <a:off x="1624" y="4961"/>
              <a:ext cx="68" cy="64"/>
            </a:xfrm>
            <a:custGeom>
              <a:avLst/>
              <a:gdLst>
                <a:gd name="T0" fmla="*/ 37 w 68"/>
                <a:gd name="T1" fmla="*/ 64 h 64"/>
                <a:gd name="T2" fmla="*/ 44 w 68"/>
                <a:gd name="T3" fmla="*/ 62 h 64"/>
                <a:gd name="T4" fmla="*/ 50 w 68"/>
                <a:gd name="T5" fmla="*/ 60 h 64"/>
                <a:gd name="T6" fmla="*/ 52 w 68"/>
                <a:gd name="T7" fmla="*/ 59 h 64"/>
                <a:gd name="T8" fmla="*/ 56 w 68"/>
                <a:gd name="T9" fmla="*/ 57 h 64"/>
                <a:gd name="T10" fmla="*/ 61 w 68"/>
                <a:gd name="T11" fmla="*/ 52 h 64"/>
                <a:gd name="T12" fmla="*/ 63 w 68"/>
                <a:gd name="T13" fmla="*/ 49 h 64"/>
                <a:gd name="T14" fmla="*/ 64 w 68"/>
                <a:gd name="T15" fmla="*/ 47 h 64"/>
                <a:gd name="T16" fmla="*/ 65 w 68"/>
                <a:gd name="T17" fmla="*/ 45 h 64"/>
                <a:gd name="T18" fmla="*/ 67 w 68"/>
                <a:gd name="T19" fmla="*/ 41 h 64"/>
                <a:gd name="T20" fmla="*/ 68 w 68"/>
                <a:gd name="T21" fmla="*/ 35 h 64"/>
                <a:gd name="T22" fmla="*/ 68 w 68"/>
                <a:gd name="T23" fmla="*/ 33 h 64"/>
                <a:gd name="T24" fmla="*/ 68 w 68"/>
                <a:gd name="T25" fmla="*/ 32 h 64"/>
                <a:gd name="T26" fmla="*/ 68 w 68"/>
                <a:gd name="T27" fmla="*/ 29 h 64"/>
                <a:gd name="T28" fmla="*/ 66 w 68"/>
                <a:gd name="T29" fmla="*/ 19 h 64"/>
                <a:gd name="T30" fmla="*/ 63 w 68"/>
                <a:gd name="T31" fmla="*/ 14 h 64"/>
                <a:gd name="T32" fmla="*/ 58 w 68"/>
                <a:gd name="T33" fmla="*/ 9 h 64"/>
                <a:gd name="T34" fmla="*/ 53 w 68"/>
                <a:gd name="T35" fmla="*/ 5 h 64"/>
                <a:gd name="T36" fmla="*/ 47 w 68"/>
                <a:gd name="T37" fmla="*/ 2 h 64"/>
                <a:gd name="T38" fmla="*/ 41 w 68"/>
                <a:gd name="T39" fmla="*/ 0 h 64"/>
                <a:gd name="T40" fmla="*/ 34 w 68"/>
                <a:gd name="T41" fmla="*/ 0 h 64"/>
                <a:gd name="T42" fmla="*/ 24 w 68"/>
                <a:gd name="T43" fmla="*/ 1 h 64"/>
                <a:gd name="T44" fmla="*/ 17 w 68"/>
                <a:gd name="T45" fmla="*/ 3 h 64"/>
                <a:gd name="T46" fmla="*/ 10 w 68"/>
                <a:gd name="T47" fmla="*/ 9 h 64"/>
                <a:gd name="T48" fmla="*/ 3 w 68"/>
                <a:gd name="T49" fmla="*/ 16 h 64"/>
                <a:gd name="T50" fmla="*/ 0 w 68"/>
                <a:gd name="T51" fmla="*/ 25 h 64"/>
                <a:gd name="T52" fmla="*/ 0 w 68"/>
                <a:gd name="T53" fmla="*/ 35 h 64"/>
                <a:gd name="T54" fmla="*/ 1 w 68"/>
                <a:gd name="T55" fmla="*/ 41 h 64"/>
                <a:gd name="T56" fmla="*/ 3 w 68"/>
                <a:gd name="T57" fmla="*/ 47 h 64"/>
                <a:gd name="T58" fmla="*/ 7 w 68"/>
                <a:gd name="T59" fmla="*/ 52 h 64"/>
                <a:gd name="T60" fmla="*/ 12 w 68"/>
                <a:gd name="T61" fmla="*/ 57 h 64"/>
                <a:gd name="T62" fmla="*/ 17 w 68"/>
                <a:gd name="T63" fmla="*/ 60 h 64"/>
                <a:gd name="T64" fmla="*/ 24 w 68"/>
                <a:gd name="T65" fmla="*/ 62 h 64"/>
                <a:gd name="T66" fmla="*/ 34 w 68"/>
                <a:gd name="T6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34" y="64"/>
                  </a:moveTo>
                  <a:lnTo>
                    <a:pt x="37" y="64"/>
                  </a:lnTo>
                  <a:lnTo>
                    <a:pt x="41" y="63"/>
                  </a:lnTo>
                  <a:lnTo>
                    <a:pt x="44" y="62"/>
                  </a:lnTo>
                  <a:lnTo>
                    <a:pt x="47" y="61"/>
                  </a:lnTo>
                  <a:lnTo>
                    <a:pt x="50" y="60"/>
                  </a:lnTo>
                  <a:lnTo>
                    <a:pt x="51" y="59"/>
                  </a:lnTo>
                  <a:lnTo>
                    <a:pt x="52" y="59"/>
                  </a:lnTo>
                  <a:lnTo>
                    <a:pt x="53" y="59"/>
                  </a:lnTo>
                  <a:lnTo>
                    <a:pt x="56" y="57"/>
                  </a:lnTo>
                  <a:lnTo>
                    <a:pt x="58" y="55"/>
                  </a:lnTo>
                  <a:lnTo>
                    <a:pt x="61" y="52"/>
                  </a:lnTo>
                  <a:lnTo>
                    <a:pt x="63" y="50"/>
                  </a:lnTo>
                  <a:lnTo>
                    <a:pt x="63" y="49"/>
                  </a:lnTo>
                  <a:lnTo>
                    <a:pt x="64" y="48"/>
                  </a:lnTo>
                  <a:lnTo>
                    <a:pt x="64" y="47"/>
                  </a:lnTo>
                  <a:lnTo>
                    <a:pt x="65" y="46"/>
                  </a:lnTo>
                  <a:lnTo>
                    <a:pt x="65" y="45"/>
                  </a:lnTo>
                  <a:lnTo>
                    <a:pt x="66" y="44"/>
                  </a:lnTo>
                  <a:lnTo>
                    <a:pt x="67" y="41"/>
                  </a:lnTo>
                  <a:lnTo>
                    <a:pt x="68" y="38"/>
                  </a:lnTo>
                  <a:lnTo>
                    <a:pt x="68" y="35"/>
                  </a:lnTo>
                  <a:lnTo>
                    <a:pt x="68" y="33"/>
                  </a:lnTo>
                  <a:lnTo>
                    <a:pt x="68" y="33"/>
                  </a:lnTo>
                  <a:lnTo>
                    <a:pt x="68" y="32"/>
                  </a:lnTo>
                  <a:lnTo>
                    <a:pt x="68" y="32"/>
                  </a:lnTo>
                  <a:lnTo>
                    <a:pt x="68" y="32"/>
                  </a:lnTo>
                  <a:lnTo>
                    <a:pt x="68" y="29"/>
                  </a:lnTo>
                  <a:lnTo>
                    <a:pt x="68" y="25"/>
                  </a:lnTo>
                  <a:lnTo>
                    <a:pt x="66" y="19"/>
                  </a:lnTo>
                  <a:lnTo>
                    <a:pt x="64" y="16"/>
                  </a:lnTo>
                  <a:lnTo>
                    <a:pt x="63" y="14"/>
                  </a:lnTo>
                  <a:lnTo>
                    <a:pt x="61" y="12"/>
                  </a:lnTo>
                  <a:lnTo>
                    <a:pt x="58" y="9"/>
                  </a:lnTo>
                  <a:lnTo>
                    <a:pt x="56" y="7"/>
                  </a:lnTo>
                  <a:lnTo>
                    <a:pt x="53" y="5"/>
                  </a:lnTo>
                  <a:lnTo>
                    <a:pt x="50" y="3"/>
                  </a:lnTo>
                  <a:lnTo>
                    <a:pt x="47" y="2"/>
                  </a:lnTo>
                  <a:lnTo>
                    <a:pt x="44" y="1"/>
                  </a:lnTo>
                  <a:lnTo>
                    <a:pt x="41" y="0"/>
                  </a:lnTo>
                  <a:lnTo>
                    <a:pt x="37" y="0"/>
                  </a:lnTo>
                  <a:lnTo>
                    <a:pt x="34" y="0"/>
                  </a:lnTo>
                  <a:lnTo>
                    <a:pt x="27" y="0"/>
                  </a:lnTo>
                  <a:lnTo>
                    <a:pt x="24" y="1"/>
                  </a:lnTo>
                  <a:lnTo>
                    <a:pt x="21" y="2"/>
                  </a:lnTo>
                  <a:lnTo>
                    <a:pt x="17" y="3"/>
                  </a:lnTo>
                  <a:lnTo>
                    <a:pt x="15" y="5"/>
                  </a:lnTo>
                  <a:lnTo>
                    <a:pt x="10" y="9"/>
                  </a:lnTo>
                  <a:lnTo>
                    <a:pt x="5" y="14"/>
                  </a:lnTo>
                  <a:lnTo>
                    <a:pt x="3" y="16"/>
                  </a:lnTo>
                  <a:lnTo>
                    <a:pt x="2" y="19"/>
                  </a:lnTo>
                  <a:lnTo>
                    <a:pt x="0" y="25"/>
                  </a:lnTo>
                  <a:lnTo>
                    <a:pt x="0" y="32"/>
                  </a:lnTo>
                  <a:lnTo>
                    <a:pt x="0" y="35"/>
                  </a:lnTo>
                  <a:lnTo>
                    <a:pt x="0" y="38"/>
                  </a:lnTo>
                  <a:lnTo>
                    <a:pt x="1" y="41"/>
                  </a:lnTo>
                  <a:lnTo>
                    <a:pt x="2" y="44"/>
                  </a:lnTo>
                  <a:lnTo>
                    <a:pt x="3" y="47"/>
                  </a:lnTo>
                  <a:lnTo>
                    <a:pt x="5" y="50"/>
                  </a:lnTo>
                  <a:lnTo>
                    <a:pt x="7" y="52"/>
                  </a:lnTo>
                  <a:lnTo>
                    <a:pt x="10" y="55"/>
                  </a:lnTo>
                  <a:lnTo>
                    <a:pt x="12" y="57"/>
                  </a:lnTo>
                  <a:lnTo>
                    <a:pt x="15" y="59"/>
                  </a:lnTo>
                  <a:lnTo>
                    <a:pt x="17" y="60"/>
                  </a:lnTo>
                  <a:lnTo>
                    <a:pt x="21" y="61"/>
                  </a:lnTo>
                  <a:lnTo>
                    <a:pt x="24" y="62"/>
                  </a:lnTo>
                  <a:lnTo>
                    <a:pt x="27" y="63"/>
                  </a:lnTo>
                  <a:lnTo>
                    <a:pt x="34"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32">
              <a:extLst>
                <a:ext uri="{FF2B5EF4-FFF2-40B4-BE49-F238E27FC236}">
                  <a16:creationId xmlns:a16="http://schemas.microsoft.com/office/drawing/2014/main" id="{46F13E08-C2E8-274D-4E76-F256F6E55F15}"/>
                </a:ext>
              </a:extLst>
            </p:cNvPr>
            <p:cNvSpPr>
              <a:spLocks/>
            </p:cNvSpPr>
            <p:nvPr/>
          </p:nvSpPr>
          <p:spPr bwMode="auto">
            <a:xfrm>
              <a:off x="1716" y="5037"/>
              <a:ext cx="69" cy="64"/>
            </a:xfrm>
            <a:custGeom>
              <a:avLst/>
              <a:gdLst>
                <a:gd name="T0" fmla="*/ 27 w 69"/>
                <a:gd name="T1" fmla="*/ 0 h 64"/>
                <a:gd name="T2" fmla="*/ 21 w 69"/>
                <a:gd name="T3" fmla="*/ 2 h 64"/>
                <a:gd name="T4" fmla="*/ 15 w 69"/>
                <a:gd name="T5" fmla="*/ 5 h 64"/>
                <a:gd name="T6" fmla="*/ 5 w 69"/>
                <a:gd name="T7" fmla="*/ 14 h 64"/>
                <a:gd name="T8" fmla="*/ 1 w 69"/>
                <a:gd name="T9" fmla="*/ 26 h 64"/>
                <a:gd name="T10" fmla="*/ 0 w 69"/>
                <a:gd name="T11" fmla="*/ 32 h 64"/>
                <a:gd name="T12" fmla="*/ 1 w 69"/>
                <a:gd name="T13" fmla="*/ 38 h 64"/>
                <a:gd name="T14" fmla="*/ 2 w 69"/>
                <a:gd name="T15" fmla="*/ 44 h 64"/>
                <a:gd name="T16" fmla="*/ 5 w 69"/>
                <a:gd name="T17" fmla="*/ 49 h 64"/>
                <a:gd name="T18" fmla="*/ 10 w 69"/>
                <a:gd name="T19" fmla="*/ 54 h 64"/>
                <a:gd name="T20" fmla="*/ 15 w 69"/>
                <a:gd name="T21" fmla="*/ 58 h 64"/>
                <a:gd name="T22" fmla="*/ 21 w 69"/>
                <a:gd name="T23" fmla="*/ 61 h 64"/>
                <a:gd name="T24" fmla="*/ 27 w 69"/>
                <a:gd name="T25" fmla="*/ 63 h 64"/>
                <a:gd name="T26" fmla="*/ 34 w 69"/>
                <a:gd name="T27" fmla="*/ 64 h 64"/>
                <a:gd name="T28" fmla="*/ 41 w 69"/>
                <a:gd name="T29" fmla="*/ 63 h 64"/>
                <a:gd name="T30" fmla="*/ 45 w 69"/>
                <a:gd name="T31" fmla="*/ 62 h 64"/>
                <a:gd name="T32" fmla="*/ 48 w 69"/>
                <a:gd name="T33" fmla="*/ 61 h 64"/>
                <a:gd name="T34" fmla="*/ 53 w 69"/>
                <a:gd name="T35" fmla="*/ 58 h 64"/>
                <a:gd name="T36" fmla="*/ 59 w 69"/>
                <a:gd name="T37" fmla="*/ 54 h 64"/>
                <a:gd name="T38" fmla="*/ 63 w 69"/>
                <a:gd name="T39" fmla="*/ 49 h 64"/>
                <a:gd name="T40" fmla="*/ 64 w 69"/>
                <a:gd name="T41" fmla="*/ 48 h 64"/>
                <a:gd name="T42" fmla="*/ 66 w 69"/>
                <a:gd name="T43" fmla="*/ 44 h 64"/>
                <a:gd name="T44" fmla="*/ 67 w 69"/>
                <a:gd name="T45" fmla="*/ 42 h 64"/>
                <a:gd name="T46" fmla="*/ 68 w 69"/>
                <a:gd name="T47" fmla="*/ 38 h 64"/>
                <a:gd name="T48" fmla="*/ 69 w 69"/>
                <a:gd name="T49" fmla="*/ 32 h 64"/>
                <a:gd name="T50" fmla="*/ 68 w 69"/>
                <a:gd name="T51" fmla="*/ 26 h 64"/>
                <a:gd name="T52" fmla="*/ 66 w 69"/>
                <a:gd name="T53" fmla="*/ 20 h 64"/>
                <a:gd name="T54" fmla="*/ 61 w 69"/>
                <a:gd name="T55" fmla="*/ 12 h 64"/>
                <a:gd name="T56" fmla="*/ 56 w 69"/>
                <a:gd name="T57" fmla="*/ 7 h 64"/>
                <a:gd name="T58" fmla="*/ 50 w 69"/>
                <a:gd name="T59" fmla="*/ 3 h 64"/>
                <a:gd name="T60" fmla="*/ 44 w 69"/>
                <a:gd name="T61" fmla="*/ 1 h 64"/>
                <a:gd name="T62" fmla="*/ 38 w 69"/>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4">
                  <a:moveTo>
                    <a:pt x="34" y="0"/>
                  </a:moveTo>
                  <a:lnTo>
                    <a:pt x="27" y="0"/>
                  </a:lnTo>
                  <a:lnTo>
                    <a:pt x="24" y="1"/>
                  </a:lnTo>
                  <a:lnTo>
                    <a:pt x="21" y="2"/>
                  </a:lnTo>
                  <a:lnTo>
                    <a:pt x="18" y="3"/>
                  </a:lnTo>
                  <a:lnTo>
                    <a:pt x="15" y="5"/>
                  </a:lnTo>
                  <a:lnTo>
                    <a:pt x="10" y="9"/>
                  </a:lnTo>
                  <a:lnTo>
                    <a:pt x="5" y="14"/>
                  </a:lnTo>
                  <a:lnTo>
                    <a:pt x="2" y="20"/>
                  </a:lnTo>
                  <a:lnTo>
                    <a:pt x="1" y="26"/>
                  </a:lnTo>
                  <a:lnTo>
                    <a:pt x="0" y="29"/>
                  </a:lnTo>
                  <a:lnTo>
                    <a:pt x="0" y="32"/>
                  </a:lnTo>
                  <a:lnTo>
                    <a:pt x="0" y="35"/>
                  </a:lnTo>
                  <a:lnTo>
                    <a:pt x="1" y="38"/>
                  </a:lnTo>
                  <a:lnTo>
                    <a:pt x="1" y="41"/>
                  </a:lnTo>
                  <a:lnTo>
                    <a:pt x="2" y="44"/>
                  </a:lnTo>
                  <a:lnTo>
                    <a:pt x="4" y="46"/>
                  </a:lnTo>
                  <a:lnTo>
                    <a:pt x="5" y="49"/>
                  </a:lnTo>
                  <a:lnTo>
                    <a:pt x="8" y="52"/>
                  </a:lnTo>
                  <a:lnTo>
                    <a:pt x="10" y="54"/>
                  </a:lnTo>
                  <a:lnTo>
                    <a:pt x="13" y="56"/>
                  </a:lnTo>
                  <a:lnTo>
                    <a:pt x="15" y="58"/>
                  </a:lnTo>
                  <a:lnTo>
                    <a:pt x="18" y="60"/>
                  </a:lnTo>
                  <a:lnTo>
                    <a:pt x="21" y="61"/>
                  </a:lnTo>
                  <a:lnTo>
                    <a:pt x="24" y="62"/>
                  </a:lnTo>
                  <a:lnTo>
                    <a:pt x="27" y="63"/>
                  </a:lnTo>
                  <a:lnTo>
                    <a:pt x="31" y="64"/>
                  </a:lnTo>
                  <a:lnTo>
                    <a:pt x="34" y="64"/>
                  </a:lnTo>
                  <a:lnTo>
                    <a:pt x="38" y="64"/>
                  </a:lnTo>
                  <a:lnTo>
                    <a:pt x="41" y="63"/>
                  </a:lnTo>
                  <a:lnTo>
                    <a:pt x="44" y="62"/>
                  </a:lnTo>
                  <a:lnTo>
                    <a:pt x="45" y="62"/>
                  </a:lnTo>
                  <a:lnTo>
                    <a:pt x="46" y="62"/>
                  </a:lnTo>
                  <a:lnTo>
                    <a:pt x="48" y="61"/>
                  </a:lnTo>
                  <a:lnTo>
                    <a:pt x="50" y="60"/>
                  </a:lnTo>
                  <a:lnTo>
                    <a:pt x="53" y="58"/>
                  </a:lnTo>
                  <a:lnTo>
                    <a:pt x="56" y="56"/>
                  </a:lnTo>
                  <a:lnTo>
                    <a:pt x="59" y="54"/>
                  </a:lnTo>
                  <a:lnTo>
                    <a:pt x="61" y="52"/>
                  </a:lnTo>
                  <a:lnTo>
                    <a:pt x="63" y="49"/>
                  </a:lnTo>
                  <a:lnTo>
                    <a:pt x="63" y="48"/>
                  </a:lnTo>
                  <a:lnTo>
                    <a:pt x="64" y="48"/>
                  </a:lnTo>
                  <a:lnTo>
                    <a:pt x="65" y="46"/>
                  </a:lnTo>
                  <a:lnTo>
                    <a:pt x="66" y="44"/>
                  </a:lnTo>
                  <a:lnTo>
                    <a:pt x="67" y="42"/>
                  </a:lnTo>
                  <a:lnTo>
                    <a:pt x="67" y="42"/>
                  </a:lnTo>
                  <a:lnTo>
                    <a:pt x="67" y="41"/>
                  </a:lnTo>
                  <a:lnTo>
                    <a:pt x="68" y="38"/>
                  </a:lnTo>
                  <a:lnTo>
                    <a:pt x="69" y="35"/>
                  </a:lnTo>
                  <a:lnTo>
                    <a:pt x="69" y="32"/>
                  </a:lnTo>
                  <a:lnTo>
                    <a:pt x="69" y="29"/>
                  </a:lnTo>
                  <a:lnTo>
                    <a:pt x="68" y="26"/>
                  </a:lnTo>
                  <a:lnTo>
                    <a:pt x="67" y="22"/>
                  </a:lnTo>
                  <a:lnTo>
                    <a:pt x="66" y="20"/>
                  </a:lnTo>
                  <a:lnTo>
                    <a:pt x="63" y="14"/>
                  </a:lnTo>
                  <a:lnTo>
                    <a:pt x="61" y="12"/>
                  </a:lnTo>
                  <a:lnTo>
                    <a:pt x="59" y="9"/>
                  </a:lnTo>
                  <a:lnTo>
                    <a:pt x="56" y="7"/>
                  </a:lnTo>
                  <a:lnTo>
                    <a:pt x="53" y="5"/>
                  </a:lnTo>
                  <a:lnTo>
                    <a:pt x="50" y="3"/>
                  </a:lnTo>
                  <a:lnTo>
                    <a:pt x="48" y="2"/>
                  </a:lnTo>
                  <a:lnTo>
                    <a:pt x="44" y="1"/>
                  </a:lnTo>
                  <a:lnTo>
                    <a:pt x="41" y="0"/>
                  </a:lnTo>
                  <a:lnTo>
                    <a:pt x="38" y="0"/>
                  </a:lnTo>
                  <a:lnTo>
                    <a:pt x="34" y="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3">
              <a:extLst>
                <a:ext uri="{FF2B5EF4-FFF2-40B4-BE49-F238E27FC236}">
                  <a16:creationId xmlns:a16="http://schemas.microsoft.com/office/drawing/2014/main" id="{C28E9D71-9BC0-930B-2522-A825F25101D7}"/>
                </a:ext>
              </a:extLst>
            </p:cNvPr>
            <p:cNvSpPr>
              <a:spLocks/>
            </p:cNvSpPr>
            <p:nvPr/>
          </p:nvSpPr>
          <p:spPr bwMode="auto">
            <a:xfrm>
              <a:off x="1844" y="4960"/>
              <a:ext cx="67" cy="64"/>
            </a:xfrm>
            <a:custGeom>
              <a:avLst/>
              <a:gdLst>
                <a:gd name="T0" fmla="*/ 27 w 67"/>
                <a:gd name="T1" fmla="*/ 0 h 64"/>
                <a:gd name="T2" fmla="*/ 20 w 67"/>
                <a:gd name="T3" fmla="*/ 2 h 64"/>
                <a:gd name="T4" fmla="*/ 15 w 67"/>
                <a:gd name="T5" fmla="*/ 5 h 64"/>
                <a:gd name="T6" fmla="*/ 5 w 67"/>
                <a:gd name="T7" fmla="*/ 14 h 64"/>
                <a:gd name="T8" fmla="*/ 0 w 67"/>
                <a:gd name="T9" fmla="*/ 25 h 64"/>
                <a:gd name="T10" fmla="*/ 0 w 67"/>
                <a:gd name="T11" fmla="*/ 35 h 64"/>
                <a:gd name="T12" fmla="*/ 1 w 67"/>
                <a:gd name="T13" fmla="*/ 41 h 64"/>
                <a:gd name="T14" fmla="*/ 3 w 67"/>
                <a:gd name="T15" fmla="*/ 47 h 64"/>
                <a:gd name="T16" fmla="*/ 7 w 67"/>
                <a:gd name="T17" fmla="*/ 52 h 64"/>
                <a:gd name="T18" fmla="*/ 12 w 67"/>
                <a:gd name="T19" fmla="*/ 57 h 64"/>
                <a:gd name="T20" fmla="*/ 17 w 67"/>
                <a:gd name="T21" fmla="*/ 60 h 64"/>
                <a:gd name="T22" fmla="*/ 23 w 67"/>
                <a:gd name="T23" fmla="*/ 63 h 64"/>
                <a:gd name="T24" fmla="*/ 30 w 67"/>
                <a:gd name="T25" fmla="*/ 64 h 64"/>
                <a:gd name="T26" fmla="*/ 33 w 67"/>
                <a:gd name="T27" fmla="*/ 64 h 64"/>
                <a:gd name="T28" fmla="*/ 34 w 67"/>
                <a:gd name="T29" fmla="*/ 64 h 64"/>
                <a:gd name="T30" fmla="*/ 37 w 67"/>
                <a:gd name="T31" fmla="*/ 64 h 64"/>
                <a:gd name="T32" fmla="*/ 43 w 67"/>
                <a:gd name="T33" fmla="*/ 63 h 64"/>
                <a:gd name="T34" fmla="*/ 45 w 67"/>
                <a:gd name="T35" fmla="*/ 62 h 64"/>
                <a:gd name="T36" fmla="*/ 49 w 67"/>
                <a:gd name="T37" fmla="*/ 60 h 64"/>
                <a:gd name="T38" fmla="*/ 55 w 67"/>
                <a:gd name="T39" fmla="*/ 57 h 64"/>
                <a:gd name="T40" fmla="*/ 60 w 67"/>
                <a:gd name="T41" fmla="*/ 52 h 64"/>
                <a:gd name="T42" fmla="*/ 62 w 67"/>
                <a:gd name="T43" fmla="*/ 49 h 64"/>
                <a:gd name="T44" fmla="*/ 64 w 67"/>
                <a:gd name="T45" fmla="*/ 47 h 64"/>
                <a:gd name="T46" fmla="*/ 64 w 67"/>
                <a:gd name="T47" fmla="*/ 45 h 64"/>
                <a:gd name="T48" fmla="*/ 66 w 67"/>
                <a:gd name="T49" fmla="*/ 41 h 64"/>
                <a:gd name="T50" fmla="*/ 67 w 67"/>
                <a:gd name="T51" fmla="*/ 35 h 64"/>
                <a:gd name="T52" fmla="*/ 67 w 67"/>
                <a:gd name="T53" fmla="*/ 29 h 64"/>
                <a:gd name="T54" fmla="*/ 65 w 67"/>
                <a:gd name="T55" fmla="*/ 19 h 64"/>
                <a:gd name="T56" fmla="*/ 60 w 67"/>
                <a:gd name="T57" fmla="*/ 11 h 64"/>
                <a:gd name="T58" fmla="*/ 55 w 67"/>
                <a:gd name="T59" fmla="*/ 7 h 64"/>
                <a:gd name="T60" fmla="*/ 49 w 67"/>
                <a:gd name="T61" fmla="*/ 3 h 64"/>
                <a:gd name="T62" fmla="*/ 43 w 67"/>
                <a:gd name="T63" fmla="*/ 1 h 64"/>
                <a:gd name="T64" fmla="*/ 37 w 6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33" y="0"/>
                  </a:moveTo>
                  <a:lnTo>
                    <a:pt x="27" y="0"/>
                  </a:lnTo>
                  <a:lnTo>
                    <a:pt x="23" y="1"/>
                  </a:lnTo>
                  <a:lnTo>
                    <a:pt x="20" y="2"/>
                  </a:lnTo>
                  <a:lnTo>
                    <a:pt x="17" y="3"/>
                  </a:lnTo>
                  <a:lnTo>
                    <a:pt x="15" y="5"/>
                  </a:lnTo>
                  <a:lnTo>
                    <a:pt x="9" y="9"/>
                  </a:lnTo>
                  <a:lnTo>
                    <a:pt x="5" y="14"/>
                  </a:lnTo>
                  <a:lnTo>
                    <a:pt x="2" y="19"/>
                  </a:lnTo>
                  <a:lnTo>
                    <a:pt x="0" y="25"/>
                  </a:lnTo>
                  <a:lnTo>
                    <a:pt x="0" y="32"/>
                  </a:lnTo>
                  <a:lnTo>
                    <a:pt x="0" y="35"/>
                  </a:lnTo>
                  <a:lnTo>
                    <a:pt x="0" y="38"/>
                  </a:lnTo>
                  <a:lnTo>
                    <a:pt x="1" y="41"/>
                  </a:lnTo>
                  <a:lnTo>
                    <a:pt x="2" y="44"/>
                  </a:lnTo>
                  <a:lnTo>
                    <a:pt x="3" y="47"/>
                  </a:lnTo>
                  <a:lnTo>
                    <a:pt x="5" y="49"/>
                  </a:lnTo>
                  <a:lnTo>
                    <a:pt x="7" y="52"/>
                  </a:lnTo>
                  <a:lnTo>
                    <a:pt x="9" y="55"/>
                  </a:lnTo>
                  <a:lnTo>
                    <a:pt x="12" y="57"/>
                  </a:lnTo>
                  <a:lnTo>
                    <a:pt x="15" y="59"/>
                  </a:lnTo>
                  <a:lnTo>
                    <a:pt x="17" y="60"/>
                  </a:lnTo>
                  <a:lnTo>
                    <a:pt x="20" y="62"/>
                  </a:lnTo>
                  <a:lnTo>
                    <a:pt x="23" y="63"/>
                  </a:lnTo>
                  <a:lnTo>
                    <a:pt x="27" y="64"/>
                  </a:lnTo>
                  <a:lnTo>
                    <a:pt x="30" y="64"/>
                  </a:lnTo>
                  <a:lnTo>
                    <a:pt x="33" y="64"/>
                  </a:lnTo>
                  <a:lnTo>
                    <a:pt x="33" y="64"/>
                  </a:lnTo>
                  <a:lnTo>
                    <a:pt x="34" y="64"/>
                  </a:lnTo>
                  <a:lnTo>
                    <a:pt x="34" y="64"/>
                  </a:lnTo>
                  <a:lnTo>
                    <a:pt x="35" y="64"/>
                  </a:lnTo>
                  <a:lnTo>
                    <a:pt x="37" y="64"/>
                  </a:lnTo>
                  <a:lnTo>
                    <a:pt x="40" y="64"/>
                  </a:lnTo>
                  <a:lnTo>
                    <a:pt x="43" y="63"/>
                  </a:lnTo>
                  <a:lnTo>
                    <a:pt x="44" y="62"/>
                  </a:lnTo>
                  <a:lnTo>
                    <a:pt x="45" y="62"/>
                  </a:lnTo>
                  <a:lnTo>
                    <a:pt x="47" y="62"/>
                  </a:lnTo>
                  <a:lnTo>
                    <a:pt x="49" y="60"/>
                  </a:lnTo>
                  <a:lnTo>
                    <a:pt x="52" y="59"/>
                  </a:lnTo>
                  <a:lnTo>
                    <a:pt x="55" y="57"/>
                  </a:lnTo>
                  <a:lnTo>
                    <a:pt x="58" y="55"/>
                  </a:lnTo>
                  <a:lnTo>
                    <a:pt x="60" y="52"/>
                  </a:lnTo>
                  <a:lnTo>
                    <a:pt x="62" y="49"/>
                  </a:lnTo>
                  <a:lnTo>
                    <a:pt x="62" y="49"/>
                  </a:lnTo>
                  <a:lnTo>
                    <a:pt x="63" y="48"/>
                  </a:lnTo>
                  <a:lnTo>
                    <a:pt x="64" y="47"/>
                  </a:lnTo>
                  <a:lnTo>
                    <a:pt x="64" y="46"/>
                  </a:lnTo>
                  <a:lnTo>
                    <a:pt x="64" y="45"/>
                  </a:lnTo>
                  <a:lnTo>
                    <a:pt x="65" y="44"/>
                  </a:lnTo>
                  <a:lnTo>
                    <a:pt x="66" y="41"/>
                  </a:lnTo>
                  <a:lnTo>
                    <a:pt x="67" y="38"/>
                  </a:lnTo>
                  <a:lnTo>
                    <a:pt x="67" y="35"/>
                  </a:lnTo>
                  <a:lnTo>
                    <a:pt x="67" y="32"/>
                  </a:lnTo>
                  <a:lnTo>
                    <a:pt x="67" y="29"/>
                  </a:lnTo>
                  <a:lnTo>
                    <a:pt x="67" y="25"/>
                  </a:lnTo>
                  <a:lnTo>
                    <a:pt x="65" y="19"/>
                  </a:lnTo>
                  <a:lnTo>
                    <a:pt x="62" y="14"/>
                  </a:lnTo>
                  <a:lnTo>
                    <a:pt x="60" y="11"/>
                  </a:lnTo>
                  <a:lnTo>
                    <a:pt x="58" y="9"/>
                  </a:lnTo>
                  <a:lnTo>
                    <a:pt x="55" y="7"/>
                  </a:lnTo>
                  <a:lnTo>
                    <a:pt x="52" y="5"/>
                  </a:lnTo>
                  <a:lnTo>
                    <a:pt x="49" y="3"/>
                  </a:lnTo>
                  <a:lnTo>
                    <a:pt x="47" y="2"/>
                  </a:lnTo>
                  <a:lnTo>
                    <a:pt x="43" y="1"/>
                  </a:lnTo>
                  <a:lnTo>
                    <a:pt x="40" y="0"/>
                  </a:lnTo>
                  <a:lnTo>
                    <a:pt x="37" y="0"/>
                  </a:lnTo>
                  <a:lnTo>
                    <a:pt x="3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4">
              <a:extLst>
                <a:ext uri="{FF2B5EF4-FFF2-40B4-BE49-F238E27FC236}">
                  <a16:creationId xmlns:a16="http://schemas.microsoft.com/office/drawing/2014/main" id="{343EAB3B-D86A-C807-D43F-FF174D018B69}"/>
                </a:ext>
              </a:extLst>
            </p:cNvPr>
            <p:cNvSpPr>
              <a:spLocks/>
            </p:cNvSpPr>
            <p:nvPr/>
          </p:nvSpPr>
          <p:spPr bwMode="auto">
            <a:xfrm>
              <a:off x="1681" y="5108"/>
              <a:ext cx="69" cy="64"/>
            </a:xfrm>
            <a:custGeom>
              <a:avLst/>
              <a:gdLst>
                <a:gd name="T0" fmla="*/ 55 w 69"/>
                <a:gd name="T1" fmla="*/ 7 h 64"/>
                <a:gd name="T2" fmla="*/ 50 w 69"/>
                <a:gd name="T3" fmla="*/ 3 h 64"/>
                <a:gd name="T4" fmla="*/ 44 w 69"/>
                <a:gd name="T5" fmla="*/ 1 h 64"/>
                <a:gd name="T6" fmla="*/ 37 w 69"/>
                <a:gd name="T7" fmla="*/ 0 h 64"/>
                <a:gd name="T8" fmla="*/ 27 w 69"/>
                <a:gd name="T9" fmla="*/ 0 h 64"/>
                <a:gd name="T10" fmla="*/ 21 w 69"/>
                <a:gd name="T11" fmla="*/ 2 h 64"/>
                <a:gd name="T12" fmla="*/ 15 w 69"/>
                <a:gd name="T13" fmla="*/ 5 h 64"/>
                <a:gd name="T14" fmla="*/ 5 w 69"/>
                <a:gd name="T15" fmla="*/ 14 h 64"/>
                <a:gd name="T16" fmla="*/ 0 w 69"/>
                <a:gd name="T17" fmla="*/ 26 h 64"/>
                <a:gd name="T18" fmla="*/ 0 w 69"/>
                <a:gd name="T19" fmla="*/ 32 h 64"/>
                <a:gd name="T20" fmla="*/ 0 w 69"/>
                <a:gd name="T21" fmla="*/ 38 h 64"/>
                <a:gd name="T22" fmla="*/ 2 w 69"/>
                <a:gd name="T23" fmla="*/ 44 h 64"/>
                <a:gd name="T24" fmla="*/ 5 w 69"/>
                <a:gd name="T25" fmla="*/ 49 h 64"/>
                <a:gd name="T26" fmla="*/ 10 w 69"/>
                <a:gd name="T27" fmla="*/ 55 h 64"/>
                <a:gd name="T28" fmla="*/ 15 w 69"/>
                <a:gd name="T29" fmla="*/ 59 h 64"/>
                <a:gd name="T30" fmla="*/ 21 w 69"/>
                <a:gd name="T31" fmla="*/ 62 h 64"/>
                <a:gd name="T32" fmla="*/ 27 w 69"/>
                <a:gd name="T33" fmla="*/ 64 h 64"/>
                <a:gd name="T34" fmla="*/ 34 w 69"/>
                <a:gd name="T35" fmla="*/ 64 h 64"/>
                <a:gd name="T36" fmla="*/ 34 w 69"/>
                <a:gd name="T37" fmla="*/ 64 h 64"/>
                <a:gd name="T38" fmla="*/ 36 w 69"/>
                <a:gd name="T39" fmla="*/ 64 h 64"/>
                <a:gd name="T40" fmla="*/ 41 w 69"/>
                <a:gd name="T41" fmla="*/ 64 h 64"/>
                <a:gd name="T42" fmla="*/ 44 w 69"/>
                <a:gd name="T43" fmla="*/ 62 h 64"/>
                <a:gd name="T44" fmla="*/ 47 w 69"/>
                <a:gd name="T45" fmla="*/ 62 h 64"/>
                <a:gd name="T46" fmla="*/ 53 w 69"/>
                <a:gd name="T47" fmla="*/ 59 h 64"/>
                <a:gd name="T48" fmla="*/ 58 w 69"/>
                <a:gd name="T49" fmla="*/ 55 h 64"/>
                <a:gd name="T50" fmla="*/ 62 w 69"/>
                <a:gd name="T51" fmla="*/ 49 h 64"/>
                <a:gd name="T52" fmla="*/ 66 w 69"/>
                <a:gd name="T53" fmla="*/ 44 h 64"/>
                <a:gd name="T54" fmla="*/ 66 w 69"/>
                <a:gd name="T55" fmla="*/ 42 h 64"/>
                <a:gd name="T56" fmla="*/ 68 w 69"/>
                <a:gd name="T57" fmla="*/ 38 h 64"/>
                <a:gd name="T58" fmla="*/ 69 w 69"/>
                <a:gd name="T59" fmla="*/ 32 h 64"/>
                <a:gd name="T60" fmla="*/ 68 w 69"/>
                <a:gd name="T61" fmla="*/ 26 h 64"/>
                <a:gd name="T62" fmla="*/ 66 w 69"/>
                <a:gd name="T63" fmla="*/ 20 h 64"/>
                <a:gd name="T64" fmla="*/ 62 w 69"/>
                <a:gd name="T65" fmla="*/ 14 h 64"/>
                <a:gd name="T66" fmla="*/ 58 w 69"/>
                <a:gd name="T67"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4">
                  <a:moveTo>
                    <a:pt x="58" y="9"/>
                  </a:moveTo>
                  <a:lnTo>
                    <a:pt x="55" y="7"/>
                  </a:lnTo>
                  <a:lnTo>
                    <a:pt x="53" y="5"/>
                  </a:lnTo>
                  <a:lnTo>
                    <a:pt x="50" y="3"/>
                  </a:lnTo>
                  <a:lnTo>
                    <a:pt x="47" y="2"/>
                  </a:lnTo>
                  <a:lnTo>
                    <a:pt x="44" y="1"/>
                  </a:lnTo>
                  <a:lnTo>
                    <a:pt x="41" y="0"/>
                  </a:lnTo>
                  <a:lnTo>
                    <a:pt x="37" y="0"/>
                  </a:lnTo>
                  <a:lnTo>
                    <a:pt x="34" y="0"/>
                  </a:lnTo>
                  <a:lnTo>
                    <a:pt x="27" y="0"/>
                  </a:lnTo>
                  <a:lnTo>
                    <a:pt x="24" y="1"/>
                  </a:lnTo>
                  <a:lnTo>
                    <a:pt x="21" y="2"/>
                  </a:lnTo>
                  <a:lnTo>
                    <a:pt x="18" y="3"/>
                  </a:lnTo>
                  <a:lnTo>
                    <a:pt x="15" y="5"/>
                  </a:lnTo>
                  <a:lnTo>
                    <a:pt x="10" y="9"/>
                  </a:lnTo>
                  <a:lnTo>
                    <a:pt x="5" y="14"/>
                  </a:lnTo>
                  <a:lnTo>
                    <a:pt x="2" y="20"/>
                  </a:lnTo>
                  <a:lnTo>
                    <a:pt x="0" y="26"/>
                  </a:lnTo>
                  <a:lnTo>
                    <a:pt x="0" y="29"/>
                  </a:lnTo>
                  <a:lnTo>
                    <a:pt x="0" y="32"/>
                  </a:lnTo>
                  <a:lnTo>
                    <a:pt x="0" y="35"/>
                  </a:lnTo>
                  <a:lnTo>
                    <a:pt x="0" y="38"/>
                  </a:lnTo>
                  <a:lnTo>
                    <a:pt x="1" y="41"/>
                  </a:lnTo>
                  <a:lnTo>
                    <a:pt x="2" y="44"/>
                  </a:lnTo>
                  <a:lnTo>
                    <a:pt x="3" y="47"/>
                  </a:lnTo>
                  <a:lnTo>
                    <a:pt x="5" y="49"/>
                  </a:lnTo>
                  <a:lnTo>
                    <a:pt x="7" y="52"/>
                  </a:lnTo>
                  <a:lnTo>
                    <a:pt x="10" y="55"/>
                  </a:lnTo>
                  <a:lnTo>
                    <a:pt x="12" y="57"/>
                  </a:lnTo>
                  <a:lnTo>
                    <a:pt x="15" y="59"/>
                  </a:lnTo>
                  <a:lnTo>
                    <a:pt x="18" y="60"/>
                  </a:lnTo>
                  <a:lnTo>
                    <a:pt x="21" y="62"/>
                  </a:lnTo>
                  <a:lnTo>
                    <a:pt x="24" y="63"/>
                  </a:lnTo>
                  <a:lnTo>
                    <a:pt x="27" y="64"/>
                  </a:lnTo>
                  <a:lnTo>
                    <a:pt x="30" y="64"/>
                  </a:lnTo>
                  <a:lnTo>
                    <a:pt x="34" y="64"/>
                  </a:lnTo>
                  <a:lnTo>
                    <a:pt x="34" y="64"/>
                  </a:lnTo>
                  <a:lnTo>
                    <a:pt x="34" y="64"/>
                  </a:lnTo>
                  <a:lnTo>
                    <a:pt x="35" y="64"/>
                  </a:lnTo>
                  <a:lnTo>
                    <a:pt x="36" y="64"/>
                  </a:lnTo>
                  <a:lnTo>
                    <a:pt x="37" y="64"/>
                  </a:lnTo>
                  <a:lnTo>
                    <a:pt x="41" y="64"/>
                  </a:lnTo>
                  <a:lnTo>
                    <a:pt x="44" y="63"/>
                  </a:lnTo>
                  <a:lnTo>
                    <a:pt x="44" y="62"/>
                  </a:lnTo>
                  <a:lnTo>
                    <a:pt x="45" y="62"/>
                  </a:lnTo>
                  <a:lnTo>
                    <a:pt x="47" y="62"/>
                  </a:lnTo>
                  <a:lnTo>
                    <a:pt x="50" y="60"/>
                  </a:lnTo>
                  <a:lnTo>
                    <a:pt x="53" y="59"/>
                  </a:lnTo>
                  <a:lnTo>
                    <a:pt x="55" y="57"/>
                  </a:lnTo>
                  <a:lnTo>
                    <a:pt x="58" y="55"/>
                  </a:lnTo>
                  <a:lnTo>
                    <a:pt x="60" y="52"/>
                  </a:lnTo>
                  <a:lnTo>
                    <a:pt x="62" y="49"/>
                  </a:lnTo>
                  <a:lnTo>
                    <a:pt x="64" y="47"/>
                  </a:lnTo>
                  <a:lnTo>
                    <a:pt x="66" y="44"/>
                  </a:lnTo>
                  <a:lnTo>
                    <a:pt x="66" y="43"/>
                  </a:lnTo>
                  <a:lnTo>
                    <a:pt x="66" y="42"/>
                  </a:lnTo>
                  <a:lnTo>
                    <a:pt x="67" y="41"/>
                  </a:lnTo>
                  <a:lnTo>
                    <a:pt x="68" y="38"/>
                  </a:lnTo>
                  <a:lnTo>
                    <a:pt x="68" y="35"/>
                  </a:lnTo>
                  <a:lnTo>
                    <a:pt x="69" y="32"/>
                  </a:lnTo>
                  <a:lnTo>
                    <a:pt x="68" y="29"/>
                  </a:lnTo>
                  <a:lnTo>
                    <a:pt x="68" y="26"/>
                  </a:lnTo>
                  <a:lnTo>
                    <a:pt x="67" y="22"/>
                  </a:lnTo>
                  <a:lnTo>
                    <a:pt x="66" y="20"/>
                  </a:lnTo>
                  <a:lnTo>
                    <a:pt x="64" y="17"/>
                  </a:lnTo>
                  <a:lnTo>
                    <a:pt x="62" y="14"/>
                  </a:lnTo>
                  <a:lnTo>
                    <a:pt x="60" y="11"/>
                  </a:lnTo>
                  <a:lnTo>
                    <a:pt x="58"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5">
              <a:extLst>
                <a:ext uri="{FF2B5EF4-FFF2-40B4-BE49-F238E27FC236}">
                  <a16:creationId xmlns:a16="http://schemas.microsoft.com/office/drawing/2014/main" id="{33EA1DA2-1727-D84C-E1FD-C6D24723A8A8}"/>
                </a:ext>
              </a:extLst>
            </p:cNvPr>
            <p:cNvSpPr>
              <a:spLocks/>
            </p:cNvSpPr>
            <p:nvPr/>
          </p:nvSpPr>
          <p:spPr bwMode="auto">
            <a:xfrm>
              <a:off x="2121" y="5057"/>
              <a:ext cx="51" cy="48"/>
            </a:xfrm>
            <a:custGeom>
              <a:avLst/>
              <a:gdLst>
                <a:gd name="T0" fmla="*/ 43 w 51"/>
                <a:gd name="T1" fmla="*/ 7 h 48"/>
                <a:gd name="T2" fmla="*/ 39 w 51"/>
                <a:gd name="T3" fmla="*/ 4 h 48"/>
                <a:gd name="T4" fmla="*/ 37 w 51"/>
                <a:gd name="T5" fmla="*/ 2 h 48"/>
                <a:gd name="T6" fmla="*/ 35 w 51"/>
                <a:gd name="T7" fmla="*/ 1 h 48"/>
                <a:gd name="T8" fmla="*/ 32 w 51"/>
                <a:gd name="T9" fmla="*/ 1 h 48"/>
                <a:gd name="T10" fmla="*/ 30 w 51"/>
                <a:gd name="T11" fmla="*/ 0 h 48"/>
                <a:gd name="T12" fmla="*/ 25 w 51"/>
                <a:gd name="T13" fmla="*/ 0 h 48"/>
                <a:gd name="T14" fmla="*/ 20 w 51"/>
                <a:gd name="T15" fmla="*/ 0 h 48"/>
                <a:gd name="T16" fmla="*/ 16 w 51"/>
                <a:gd name="T17" fmla="*/ 1 h 48"/>
                <a:gd name="T18" fmla="*/ 12 w 51"/>
                <a:gd name="T19" fmla="*/ 4 h 48"/>
                <a:gd name="T20" fmla="*/ 8 w 51"/>
                <a:gd name="T21" fmla="*/ 7 h 48"/>
                <a:gd name="T22" fmla="*/ 7 w 51"/>
                <a:gd name="T23" fmla="*/ 7 h 48"/>
                <a:gd name="T24" fmla="*/ 4 w 51"/>
                <a:gd name="T25" fmla="*/ 10 h 48"/>
                <a:gd name="T26" fmla="*/ 2 w 51"/>
                <a:gd name="T27" fmla="*/ 14 h 48"/>
                <a:gd name="T28" fmla="*/ 0 w 51"/>
                <a:gd name="T29" fmla="*/ 19 h 48"/>
                <a:gd name="T30" fmla="*/ 0 w 51"/>
                <a:gd name="T31" fmla="*/ 24 h 48"/>
                <a:gd name="T32" fmla="*/ 0 w 51"/>
                <a:gd name="T33" fmla="*/ 29 h 48"/>
                <a:gd name="T34" fmla="*/ 1 w 51"/>
                <a:gd name="T35" fmla="*/ 31 h 48"/>
                <a:gd name="T36" fmla="*/ 2 w 51"/>
                <a:gd name="T37" fmla="*/ 33 h 48"/>
                <a:gd name="T38" fmla="*/ 4 w 51"/>
                <a:gd name="T39" fmla="*/ 37 h 48"/>
                <a:gd name="T40" fmla="*/ 6 w 51"/>
                <a:gd name="T41" fmla="*/ 39 h 48"/>
                <a:gd name="T42" fmla="*/ 7 w 51"/>
                <a:gd name="T43" fmla="*/ 41 h 48"/>
                <a:gd name="T44" fmla="*/ 11 w 51"/>
                <a:gd name="T45" fmla="*/ 44 h 48"/>
                <a:gd name="T46" fmla="*/ 16 w 51"/>
                <a:gd name="T47" fmla="*/ 46 h 48"/>
                <a:gd name="T48" fmla="*/ 20 w 51"/>
                <a:gd name="T49" fmla="*/ 47 h 48"/>
                <a:gd name="T50" fmla="*/ 23 w 51"/>
                <a:gd name="T51" fmla="*/ 48 h 48"/>
                <a:gd name="T52" fmla="*/ 25 w 51"/>
                <a:gd name="T53" fmla="*/ 48 h 48"/>
                <a:gd name="T54" fmla="*/ 26 w 51"/>
                <a:gd name="T55" fmla="*/ 48 h 48"/>
                <a:gd name="T56" fmla="*/ 28 w 51"/>
                <a:gd name="T57" fmla="*/ 48 h 48"/>
                <a:gd name="T58" fmla="*/ 30 w 51"/>
                <a:gd name="T59" fmla="*/ 47 h 48"/>
                <a:gd name="T60" fmla="*/ 33 w 51"/>
                <a:gd name="T61" fmla="*/ 47 h 48"/>
                <a:gd name="T62" fmla="*/ 34 w 51"/>
                <a:gd name="T63" fmla="*/ 46 h 48"/>
                <a:gd name="T64" fmla="*/ 35 w 51"/>
                <a:gd name="T65" fmla="*/ 46 h 48"/>
                <a:gd name="T66" fmla="*/ 36 w 51"/>
                <a:gd name="T67" fmla="*/ 45 h 48"/>
                <a:gd name="T68" fmla="*/ 37 w 51"/>
                <a:gd name="T69" fmla="*/ 45 h 48"/>
                <a:gd name="T70" fmla="*/ 39 w 51"/>
                <a:gd name="T71" fmla="*/ 44 h 48"/>
                <a:gd name="T72" fmla="*/ 43 w 51"/>
                <a:gd name="T73" fmla="*/ 41 h 48"/>
                <a:gd name="T74" fmla="*/ 45 w 51"/>
                <a:gd name="T75" fmla="*/ 39 h 48"/>
                <a:gd name="T76" fmla="*/ 45 w 51"/>
                <a:gd name="T77" fmla="*/ 38 h 48"/>
                <a:gd name="T78" fmla="*/ 45 w 51"/>
                <a:gd name="T79" fmla="*/ 38 h 48"/>
                <a:gd name="T80" fmla="*/ 45 w 51"/>
                <a:gd name="T81" fmla="*/ 38 h 48"/>
                <a:gd name="T82" fmla="*/ 45 w 51"/>
                <a:gd name="T83" fmla="*/ 38 h 48"/>
                <a:gd name="T84" fmla="*/ 46 w 51"/>
                <a:gd name="T85" fmla="*/ 37 h 48"/>
                <a:gd name="T86" fmla="*/ 49 w 51"/>
                <a:gd name="T87" fmla="*/ 33 h 48"/>
                <a:gd name="T88" fmla="*/ 49 w 51"/>
                <a:gd name="T89" fmla="*/ 32 h 48"/>
                <a:gd name="T90" fmla="*/ 49 w 51"/>
                <a:gd name="T91" fmla="*/ 31 h 48"/>
                <a:gd name="T92" fmla="*/ 50 w 51"/>
                <a:gd name="T93" fmla="*/ 29 h 48"/>
                <a:gd name="T94" fmla="*/ 50 w 51"/>
                <a:gd name="T95" fmla="*/ 26 h 48"/>
                <a:gd name="T96" fmla="*/ 51 w 51"/>
                <a:gd name="T97" fmla="*/ 24 h 48"/>
                <a:gd name="T98" fmla="*/ 50 w 51"/>
                <a:gd name="T99" fmla="*/ 21 h 48"/>
                <a:gd name="T100" fmla="*/ 50 w 51"/>
                <a:gd name="T101" fmla="*/ 19 h 48"/>
                <a:gd name="T102" fmla="*/ 49 w 51"/>
                <a:gd name="T103" fmla="*/ 14 h 48"/>
                <a:gd name="T104" fmla="*/ 46 w 51"/>
                <a:gd name="T105" fmla="*/ 10 h 48"/>
                <a:gd name="T106" fmla="*/ 43 w 51"/>
                <a:gd name="T107" fmla="*/ 7 h 48"/>
                <a:gd name="T108" fmla="*/ 43 w 51"/>
                <a:gd name="T109"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8">
                  <a:moveTo>
                    <a:pt x="43" y="7"/>
                  </a:moveTo>
                  <a:lnTo>
                    <a:pt x="39" y="4"/>
                  </a:lnTo>
                  <a:lnTo>
                    <a:pt x="37" y="2"/>
                  </a:lnTo>
                  <a:lnTo>
                    <a:pt x="35" y="1"/>
                  </a:lnTo>
                  <a:lnTo>
                    <a:pt x="32" y="1"/>
                  </a:lnTo>
                  <a:lnTo>
                    <a:pt x="30" y="0"/>
                  </a:lnTo>
                  <a:lnTo>
                    <a:pt x="25" y="0"/>
                  </a:lnTo>
                  <a:lnTo>
                    <a:pt x="20" y="0"/>
                  </a:lnTo>
                  <a:lnTo>
                    <a:pt x="16" y="1"/>
                  </a:lnTo>
                  <a:lnTo>
                    <a:pt x="12" y="4"/>
                  </a:lnTo>
                  <a:lnTo>
                    <a:pt x="8" y="7"/>
                  </a:lnTo>
                  <a:lnTo>
                    <a:pt x="7" y="7"/>
                  </a:lnTo>
                  <a:lnTo>
                    <a:pt x="4" y="10"/>
                  </a:lnTo>
                  <a:lnTo>
                    <a:pt x="2" y="14"/>
                  </a:lnTo>
                  <a:lnTo>
                    <a:pt x="0" y="19"/>
                  </a:lnTo>
                  <a:lnTo>
                    <a:pt x="0" y="24"/>
                  </a:lnTo>
                  <a:lnTo>
                    <a:pt x="0" y="29"/>
                  </a:lnTo>
                  <a:lnTo>
                    <a:pt x="1" y="31"/>
                  </a:lnTo>
                  <a:lnTo>
                    <a:pt x="2" y="33"/>
                  </a:lnTo>
                  <a:lnTo>
                    <a:pt x="4" y="37"/>
                  </a:lnTo>
                  <a:lnTo>
                    <a:pt x="6" y="39"/>
                  </a:lnTo>
                  <a:lnTo>
                    <a:pt x="7" y="41"/>
                  </a:lnTo>
                  <a:lnTo>
                    <a:pt x="11" y="44"/>
                  </a:lnTo>
                  <a:lnTo>
                    <a:pt x="16" y="46"/>
                  </a:lnTo>
                  <a:lnTo>
                    <a:pt x="20" y="47"/>
                  </a:lnTo>
                  <a:lnTo>
                    <a:pt x="23" y="48"/>
                  </a:lnTo>
                  <a:lnTo>
                    <a:pt x="25" y="48"/>
                  </a:lnTo>
                  <a:lnTo>
                    <a:pt x="26" y="48"/>
                  </a:lnTo>
                  <a:lnTo>
                    <a:pt x="28" y="48"/>
                  </a:lnTo>
                  <a:lnTo>
                    <a:pt x="30" y="47"/>
                  </a:lnTo>
                  <a:lnTo>
                    <a:pt x="33" y="47"/>
                  </a:lnTo>
                  <a:lnTo>
                    <a:pt x="34" y="46"/>
                  </a:lnTo>
                  <a:lnTo>
                    <a:pt x="35" y="46"/>
                  </a:lnTo>
                  <a:lnTo>
                    <a:pt x="36" y="45"/>
                  </a:lnTo>
                  <a:lnTo>
                    <a:pt x="37" y="45"/>
                  </a:lnTo>
                  <a:lnTo>
                    <a:pt x="39" y="44"/>
                  </a:lnTo>
                  <a:lnTo>
                    <a:pt x="43" y="41"/>
                  </a:lnTo>
                  <a:lnTo>
                    <a:pt x="45" y="39"/>
                  </a:lnTo>
                  <a:lnTo>
                    <a:pt x="45" y="38"/>
                  </a:lnTo>
                  <a:lnTo>
                    <a:pt x="45" y="38"/>
                  </a:lnTo>
                  <a:lnTo>
                    <a:pt x="45" y="38"/>
                  </a:lnTo>
                  <a:lnTo>
                    <a:pt x="45" y="38"/>
                  </a:lnTo>
                  <a:lnTo>
                    <a:pt x="46" y="37"/>
                  </a:lnTo>
                  <a:lnTo>
                    <a:pt x="49" y="33"/>
                  </a:lnTo>
                  <a:lnTo>
                    <a:pt x="49" y="32"/>
                  </a:lnTo>
                  <a:lnTo>
                    <a:pt x="49" y="31"/>
                  </a:lnTo>
                  <a:lnTo>
                    <a:pt x="50" y="29"/>
                  </a:lnTo>
                  <a:lnTo>
                    <a:pt x="50" y="26"/>
                  </a:lnTo>
                  <a:lnTo>
                    <a:pt x="51" y="24"/>
                  </a:lnTo>
                  <a:lnTo>
                    <a:pt x="50" y="21"/>
                  </a:lnTo>
                  <a:lnTo>
                    <a:pt x="50" y="19"/>
                  </a:lnTo>
                  <a:lnTo>
                    <a:pt x="49" y="14"/>
                  </a:lnTo>
                  <a:lnTo>
                    <a:pt x="46" y="10"/>
                  </a:lnTo>
                  <a:lnTo>
                    <a:pt x="43" y="7"/>
                  </a:lnTo>
                  <a:lnTo>
                    <a:pt x="4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6">
              <a:extLst>
                <a:ext uri="{FF2B5EF4-FFF2-40B4-BE49-F238E27FC236}">
                  <a16:creationId xmlns:a16="http://schemas.microsoft.com/office/drawing/2014/main" id="{5D66CD15-93D0-DFB1-B1B8-DE622850F67B}"/>
                </a:ext>
              </a:extLst>
            </p:cNvPr>
            <p:cNvSpPr>
              <a:spLocks/>
            </p:cNvSpPr>
            <p:nvPr/>
          </p:nvSpPr>
          <p:spPr bwMode="auto">
            <a:xfrm>
              <a:off x="2283" y="5078"/>
              <a:ext cx="53" cy="48"/>
            </a:xfrm>
            <a:custGeom>
              <a:avLst/>
              <a:gdLst>
                <a:gd name="T0" fmla="*/ 45 w 53"/>
                <a:gd name="T1" fmla="*/ 41 h 48"/>
                <a:gd name="T2" fmla="*/ 46 w 53"/>
                <a:gd name="T3" fmla="*/ 39 h 48"/>
                <a:gd name="T4" fmla="*/ 46 w 53"/>
                <a:gd name="T5" fmla="*/ 39 h 48"/>
                <a:gd name="T6" fmla="*/ 46 w 53"/>
                <a:gd name="T7" fmla="*/ 38 h 48"/>
                <a:gd name="T8" fmla="*/ 47 w 53"/>
                <a:gd name="T9" fmla="*/ 38 h 48"/>
                <a:gd name="T10" fmla="*/ 47 w 53"/>
                <a:gd name="T11" fmla="*/ 38 h 48"/>
                <a:gd name="T12" fmla="*/ 48 w 53"/>
                <a:gd name="T13" fmla="*/ 37 h 48"/>
                <a:gd name="T14" fmla="*/ 51 w 53"/>
                <a:gd name="T15" fmla="*/ 33 h 48"/>
                <a:gd name="T16" fmla="*/ 52 w 53"/>
                <a:gd name="T17" fmla="*/ 28 h 48"/>
                <a:gd name="T18" fmla="*/ 52 w 53"/>
                <a:gd name="T19" fmla="*/ 26 h 48"/>
                <a:gd name="T20" fmla="*/ 52 w 53"/>
                <a:gd name="T21" fmla="*/ 25 h 48"/>
                <a:gd name="T22" fmla="*/ 52 w 53"/>
                <a:gd name="T23" fmla="*/ 24 h 48"/>
                <a:gd name="T24" fmla="*/ 53 w 53"/>
                <a:gd name="T25" fmla="*/ 24 h 48"/>
                <a:gd name="T26" fmla="*/ 52 w 53"/>
                <a:gd name="T27" fmla="*/ 21 h 48"/>
                <a:gd name="T28" fmla="*/ 52 w 53"/>
                <a:gd name="T29" fmla="*/ 19 h 48"/>
                <a:gd name="T30" fmla="*/ 51 w 53"/>
                <a:gd name="T31" fmla="*/ 15 h 48"/>
                <a:gd name="T32" fmla="*/ 48 w 53"/>
                <a:gd name="T33" fmla="*/ 10 h 48"/>
                <a:gd name="T34" fmla="*/ 45 w 53"/>
                <a:gd name="T35" fmla="*/ 7 h 48"/>
                <a:gd name="T36" fmla="*/ 45 w 53"/>
                <a:gd name="T37" fmla="*/ 7 h 48"/>
                <a:gd name="T38" fmla="*/ 41 w 53"/>
                <a:gd name="T39" fmla="*/ 4 h 48"/>
                <a:gd name="T40" fmla="*/ 38 w 53"/>
                <a:gd name="T41" fmla="*/ 2 h 48"/>
                <a:gd name="T42" fmla="*/ 36 w 53"/>
                <a:gd name="T43" fmla="*/ 2 h 48"/>
                <a:gd name="T44" fmla="*/ 34 w 53"/>
                <a:gd name="T45" fmla="*/ 1 h 48"/>
                <a:gd name="T46" fmla="*/ 32 w 53"/>
                <a:gd name="T47" fmla="*/ 0 h 48"/>
                <a:gd name="T48" fmla="*/ 29 w 53"/>
                <a:gd name="T49" fmla="*/ 0 h 48"/>
                <a:gd name="T50" fmla="*/ 27 w 53"/>
                <a:gd name="T51" fmla="*/ 0 h 48"/>
                <a:gd name="T52" fmla="*/ 21 w 53"/>
                <a:gd name="T53" fmla="*/ 0 h 48"/>
                <a:gd name="T54" fmla="*/ 17 w 53"/>
                <a:gd name="T55" fmla="*/ 2 h 48"/>
                <a:gd name="T56" fmla="*/ 12 w 53"/>
                <a:gd name="T57" fmla="*/ 4 h 48"/>
                <a:gd name="T58" fmla="*/ 8 w 53"/>
                <a:gd name="T59" fmla="*/ 7 h 48"/>
                <a:gd name="T60" fmla="*/ 8 w 53"/>
                <a:gd name="T61" fmla="*/ 7 h 48"/>
                <a:gd name="T62" fmla="*/ 4 w 53"/>
                <a:gd name="T63" fmla="*/ 10 h 48"/>
                <a:gd name="T64" fmla="*/ 2 w 53"/>
                <a:gd name="T65" fmla="*/ 15 h 48"/>
                <a:gd name="T66" fmla="*/ 1 w 53"/>
                <a:gd name="T67" fmla="*/ 19 h 48"/>
                <a:gd name="T68" fmla="*/ 0 w 53"/>
                <a:gd name="T69" fmla="*/ 24 h 48"/>
                <a:gd name="T70" fmla="*/ 0 w 53"/>
                <a:gd name="T71" fmla="*/ 26 h 48"/>
                <a:gd name="T72" fmla="*/ 1 w 53"/>
                <a:gd name="T73" fmla="*/ 28 h 48"/>
                <a:gd name="T74" fmla="*/ 2 w 53"/>
                <a:gd name="T75" fmla="*/ 33 h 48"/>
                <a:gd name="T76" fmla="*/ 4 w 53"/>
                <a:gd name="T77" fmla="*/ 37 h 48"/>
                <a:gd name="T78" fmla="*/ 6 w 53"/>
                <a:gd name="T79" fmla="*/ 39 h 48"/>
                <a:gd name="T80" fmla="*/ 8 w 53"/>
                <a:gd name="T81" fmla="*/ 41 h 48"/>
                <a:gd name="T82" fmla="*/ 11 w 53"/>
                <a:gd name="T83" fmla="*/ 43 h 48"/>
                <a:gd name="T84" fmla="*/ 14 w 53"/>
                <a:gd name="T85" fmla="*/ 45 h 48"/>
                <a:gd name="T86" fmla="*/ 17 w 53"/>
                <a:gd name="T87" fmla="*/ 47 h 48"/>
                <a:gd name="T88" fmla="*/ 20 w 53"/>
                <a:gd name="T89" fmla="*/ 48 h 48"/>
                <a:gd name="T90" fmla="*/ 23 w 53"/>
                <a:gd name="T91" fmla="*/ 48 h 48"/>
                <a:gd name="T92" fmla="*/ 27 w 53"/>
                <a:gd name="T93" fmla="*/ 48 h 48"/>
                <a:gd name="T94" fmla="*/ 27 w 53"/>
                <a:gd name="T95" fmla="*/ 48 h 48"/>
                <a:gd name="T96" fmla="*/ 28 w 53"/>
                <a:gd name="T97" fmla="*/ 48 h 48"/>
                <a:gd name="T98" fmla="*/ 29 w 53"/>
                <a:gd name="T99" fmla="*/ 48 h 48"/>
                <a:gd name="T100" fmla="*/ 32 w 53"/>
                <a:gd name="T101" fmla="*/ 48 h 48"/>
                <a:gd name="T102" fmla="*/ 33 w 53"/>
                <a:gd name="T103" fmla="*/ 47 h 48"/>
                <a:gd name="T104" fmla="*/ 33 w 53"/>
                <a:gd name="T105" fmla="*/ 47 h 48"/>
                <a:gd name="T106" fmla="*/ 35 w 53"/>
                <a:gd name="T107" fmla="*/ 47 h 48"/>
                <a:gd name="T108" fmla="*/ 36 w 53"/>
                <a:gd name="T109" fmla="*/ 46 h 48"/>
                <a:gd name="T110" fmla="*/ 37 w 53"/>
                <a:gd name="T111" fmla="*/ 46 h 48"/>
                <a:gd name="T112" fmla="*/ 39 w 53"/>
                <a:gd name="T113" fmla="*/ 45 h 48"/>
                <a:gd name="T114" fmla="*/ 42 w 53"/>
                <a:gd name="T115" fmla="*/ 43 h 48"/>
                <a:gd name="T116" fmla="*/ 45 w 53"/>
                <a:gd name="T11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48">
                  <a:moveTo>
                    <a:pt x="45" y="41"/>
                  </a:moveTo>
                  <a:lnTo>
                    <a:pt x="46" y="39"/>
                  </a:lnTo>
                  <a:lnTo>
                    <a:pt x="46" y="39"/>
                  </a:lnTo>
                  <a:lnTo>
                    <a:pt x="46" y="38"/>
                  </a:lnTo>
                  <a:lnTo>
                    <a:pt x="47" y="38"/>
                  </a:lnTo>
                  <a:lnTo>
                    <a:pt x="47" y="38"/>
                  </a:lnTo>
                  <a:lnTo>
                    <a:pt x="48" y="37"/>
                  </a:lnTo>
                  <a:lnTo>
                    <a:pt x="51" y="33"/>
                  </a:lnTo>
                  <a:lnTo>
                    <a:pt x="52" y="28"/>
                  </a:lnTo>
                  <a:lnTo>
                    <a:pt x="52" y="26"/>
                  </a:lnTo>
                  <a:lnTo>
                    <a:pt x="52" y="25"/>
                  </a:lnTo>
                  <a:lnTo>
                    <a:pt x="52" y="24"/>
                  </a:lnTo>
                  <a:lnTo>
                    <a:pt x="53" y="24"/>
                  </a:lnTo>
                  <a:lnTo>
                    <a:pt x="52" y="21"/>
                  </a:lnTo>
                  <a:lnTo>
                    <a:pt x="52" y="19"/>
                  </a:lnTo>
                  <a:lnTo>
                    <a:pt x="51" y="15"/>
                  </a:lnTo>
                  <a:lnTo>
                    <a:pt x="48" y="10"/>
                  </a:lnTo>
                  <a:lnTo>
                    <a:pt x="45" y="7"/>
                  </a:lnTo>
                  <a:lnTo>
                    <a:pt x="45" y="7"/>
                  </a:lnTo>
                  <a:lnTo>
                    <a:pt x="41" y="4"/>
                  </a:lnTo>
                  <a:lnTo>
                    <a:pt x="38" y="2"/>
                  </a:lnTo>
                  <a:lnTo>
                    <a:pt x="36" y="2"/>
                  </a:lnTo>
                  <a:lnTo>
                    <a:pt x="34" y="1"/>
                  </a:lnTo>
                  <a:lnTo>
                    <a:pt x="32" y="0"/>
                  </a:lnTo>
                  <a:lnTo>
                    <a:pt x="29" y="0"/>
                  </a:lnTo>
                  <a:lnTo>
                    <a:pt x="27" y="0"/>
                  </a:lnTo>
                  <a:lnTo>
                    <a:pt x="21" y="0"/>
                  </a:lnTo>
                  <a:lnTo>
                    <a:pt x="17" y="2"/>
                  </a:lnTo>
                  <a:lnTo>
                    <a:pt x="12" y="4"/>
                  </a:lnTo>
                  <a:lnTo>
                    <a:pt x="8" y="7"/>
                  </a:lnTo>
                  <a:lnTo>
                    <a:pt x="8" y="7"/>
                  </a:lnTo>
                  <a:lnTo>
                    <a:pt x="4" y="10"/>
                  </a:lnTo>
                  <a:lnTo>
                    <a:pt x="2" y="15"/>
                  </a:lnTo>
                  <a:lnTo>
                    <a:pt x="1" y="19"/>
                  </a:lnTo>
                  <a:lnTo>
                    <a:pt x="0" y="24"/>
                  </a:lnTo>
                  <a:lnTo>
                    <a:pt x="0" y="26"/>
                  </a:lnTo>
                  <a:lnTo>
                    <a:pt x="1" y="28"/>
                  </a:lnTo>
                  <a:lnTo>
                    <a:pt x="2" y="33"/>
                  </a:lnTo>
                  <a:lnTo>
                    <a:pt x="4" y="37"/>
                  </a:lnTo>
                  <a:lnTo>
                    <a:pt x="6" y="39"/>
                  </a:lnTo>
                  <a:lnTo>
                    <a:pt x="8" y="41"/>
                  </a:lnTo>
                  <a:lnTo>
                    <a:pt x="11" y="43"/>
                  </a:lnTo>
                  <a:lnTo>
                    <a:pt x="14" y="45"/>
                  </a:lnTo>
                  <a:lnTo>
                    <a:pt x="17" y="47"/>
                  </a:lnTo>
                  <a:lnTo>
                    <a:pt x="20" y="48"/>
                  </a:lnTo>
                  <a:lnTo>
                    <a:pt x="23" y="48"/>
                  </a:lnTo>
                  <a:lnTo>
                    <a:pt x="27" y="48"/>
                  </a:lnTo>
                  <a:lnTo>
                    <a:pt x="27" y="48"/>
                  </a:lnTo>
                  <a:lnTo>
                    <a:pt x="28" y="48"/>
                  </a:lnTo>
                  <a:lnTo>
                    <a:pt x="29" y="48"/>
                  </a:lnTo>
                  <a:lnTo>
                    <a:pt x="32" y="48"/>
                  </a:lnTo>
                  <a:lnTo>
                    <a:pt x="33" y="47"/>
                  </a:lnTo>
                  <a:lnTo>
                    <a:pt x="33" y="47"/>
                  </a:lnTo>
                  <a:lnTo>
                    <a:pt x="35" y="47"/>
                  </a:lnTo>
                  <a:lnTo>
                    <a:pt x="36" y="46"/>
                  </a:lnTo>
                  <a:lnTo>
                    <a:pt x="37" y="46"/>
                  </a:lnTo>
                  <a:lnTo>
                    <a:pt x="39" y="45"/>
                  </a:lnTo>
                  <a:lnTo>
                    <a:pt x="42" y="43"/>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37">
              <a:extLst>
                <a:ext uri="{FF2B5EF4-FFF2-40B4-BE49-F238E27FC236}">
                  <a16:creationId xmlns:a16="http://schemas.microsoft.com/office/drawing/2014/main" id="{A508E6D1-F1CD-9427-DFF1-A2D258B8BEDE}"/>
                </a:ext>
              </a:extLst>
            </p:cNvPr>
            <p:cNvSpPr>
              <a:spLocks noEditPoints="1"/>
            </p:cNvSpPr>
            <p:nvPr/>
          </p:nvSpPr>
          <p:spPr bwMode="auto">
            <a:xfrm>
              <a:off x="2443" y="5066"/>
              <a:ext cx="52" cy="49"/>
            </a:xfrm>
            <a:custGeom>
              <a:avLst/>
              <a:gdLst>
                <a:gd name="T0" fmla="*/ 36 w 52"/>
                <a:gd name="T1" fmla="*/ 7 h 49"/>
                <a:gd name="T2" fmla="*/ 36 w 52"/>
                <a:gd name="T3" fmla="*/ 1 h 49"/>
                <a:gd name="T4" fmla="*/ 34 w 52"/>
                <a:gd name="T5" fmla="*/ 0 h 49"/>
                <a:gd name="T6" fmla="*/ 31 w 52"/>
                <a:gd name="T7" fmla="*/ 0 h 49"/>
                <a:gd name="T8" fmla="*/ 26 w 52"/>
                <a:gd name="T9" fmla="*/ 0 h 49"/>
                <a:gd name="T10" fmla="*/ 21 w 52"/>
                <a:gd name="T11" fmla="*/ 0 h 49"/>
                <a:gd name="T12" fmla="*/ 16 w 52"/>
                <a:gd name="T13" fmla="*/ 1 h 49"/>
                <a:gd name="T14" fmla="*/ 12 w 52"/>
                <a:gd name="T15" fmla="*/ 4 h 49"/>
                <a:gd name="T16" fmla="*/ 8 w 52"/>
                <a:gd name="T17" fmla="*/ 7 h 49"/>
                <a:gd name="T18" fmla="*/ 7 w 52"/>
                <a:gd name="T19" fmla="*/ 7 h 49"/>
                <a:gd name="T20" fmla="*/ 4 w 52"/>
                <a:gd name="T21" fmla="*/ 11 h 49"/>
                <a:gd name="T22" fmla="*/ 2 w 52"/>
                <a:gd name="T23" fmla="*/ 15 h 49"/>
                <a:gd name="T24" fmla="*/ 1 w 52"/>
                <a:gd name="T25" fmla="*/ 19 h 49"/>
                <a:gd name="T26" fmla="*/ 0 w 52"/>
                <a:gd name="T27" fmla="*/ 24 h 49"/>
                <a:gd name="T28" fmla="*/ 0 w 52"/>
                <a:gd name="T29" fmla="*/ 26 h 49"/>
                <a:gd name="T30" fmla="*/ 1 w 52"/>
                <a:gd name="T31" fmla="*/ 29 h 49"/>
                <a:gd name="T32" fmla="*/ 2 w 52"/>
                <a:gd name="T33" fmla="*/ 33 h 49"/>
                <a:gd name="T34" fmla="*/ 4 w 52"/>
                <a:gd name="T35" fmla="*/ 38 h 49"/>
                <a:gd name="T36" fmla="*/ 6 w 52"/>
                <a:gd name="T37" fmla="*/ 39 h 49"/>
                <a:gd name="T38" fmla="*/ 7 w 52"/>
                <a:gd name="T39" fmla="*/ 42 h 49"/>
                <a:gd name="T40" fmla="*/ 10 w 52"/>
                <a:gd name="T41" fmla="*/ 44 h 49"/>
                <a:gd name="T42" fmla="*/ 14 w 52"/>
                <a:gd name="T43" fmla="*/ 45 h 49"/>
                <a:gd name="T44" fmla="*/ 17 w 52"/>
                <a:gd name="T45" fmla="*/ 47 h 49"/>
                <a:gd name="T46" fmla="*/ 21 w 52"/>
                <a:gd name="T47" fmla="*/ 48 h 49"/>
                <a:gd name="T48" fmla="*/ 23 w 52"/>
                <a:gd name="T49" fmla="*/ 48 h 49"/>
                <a:gd name="T50" fmla="*/ 26 w 52"/>
                <a:gd name="T51" fmla="*/ 49 h 49"/>
                <a:gd name="T52" fmla="*/ 29 w 52"/>
                <a:gd name="T53" fmla="*/ 48 h 49"/>
                <a:gd name="T54" fmla="*/ 32 w 52"/>
                <a:gd name="T55" fmla="*/ 48 h 49"/>
                <a:gd name="T56" fmla="*/ 32 w 52"/>
                <a:gd name="T57" fmla="*/ 48 h 49"/>
                <a:gd name="T58" fmla="*/ 33 w 52"/>
                <a:gd name="T59" fmla="*/ 47 h 49"/>
                <a:gd name="T60" fmla="*/ 35 w 52"/>
                <a:gd name="T61" fmla="*/ 47 h 49"/>
                <a:gd name="T62" fmla="*/ 37 w 52"/>
                <a:gd name="T63" fmla="*/ 46 h 49"/>
                <a:gd name="T64" fmla="*/ 39 w 52"/>
                <a:gd name="T65" fmla="*/ 45 h 49"/>
                <a:gd name="T66" fmla="*/ 42 w 52"/>
                <a:gd name="T67" fmla="*/ 44 h 49"/>
                <a:gd name="T68" fmla="*/ 45 w 52"/>
                <a:gd name="T69" fmla="*/ 42 h 49"/>
                <a:gd name="T70" fmla="*/ 46 w 52"/>
                <a:gd name="T71" fmla="*/ 39 h 49"/>
                <a:gd name="T72" fmla="*/ 46 w 52"/>
                <a:gd name="T73" fmla="*/ 39 h 49"/>
                <a:gd name="T74" fmla="*/ 46 w 52"/>
                <a:gd name="T75" fmla="*/ 39 h 49"/>
                <a:gd name="T76" fmla="*/ 47 w 52"/>
                <a:gd name="T77" fmla="*/ 39 h 49"/>
                <a:gd name="T78" fmla="*/ 47 w 52"/>
                <a:gd name="T79" fmla="*/ 38 h 49"/>
                <a:gd name="T80" fmla="*/ 48 w 52"/>
                <a:gd name="T81" fmla="*/ 38 h 49"/>
                <a:gd name="T82" fmla="*/ 50 w 52"/>
                <a:gd name="T83" fmla="*/ 33 h 49"/>
                <a:gd name="T84" fmla="*/ 51 w 52"/>
                <a:gd name="T85" fmla="*/ 29 h 49"/>
                <a:gd name="T86" fmla="*/ 52 w 52"/>
                <a:gd name="T87" fmla="*/ 26 h 49"/>
                <a:gd name="T88" fmla="*/ 52 w 52"/>
                <a:gd name="T89" fmla="*/ 25 h 49"/>
                <a:gd name="T90" fmla="*/ 52 w 52"/>
                <a:gd name="T91" fmla="*/ 25 h 49"/>
                <a:gd name="T92" fmla="*/ 52 w 52"/>
                <a:gd name="T93" fmla="*/ 24 h 49"/>
                <a:gd name="T94" fmla="*/ 52 w 52"/>
                <a:gd name="T95" fmla="*/ 21 h 49"/>
                <a:gd name="T96" fmla="*/ 51 w 52"/>
                <a:gd name="T97" fmla="*/ 19 h 49"/>
                <a:gd name="T98" fmla="*/ 50 w 52"/>
                <a:gd name="T99" fmla="*/ 15 h 49"/>
                <a:gd name="T100" fmla="*/ 48 w 52"/>
                <a:gd name="T101" fmla="*/ 11 h 49"/>
                <a:gd name="T102" fmla="*/ 45 w 52"/>
                <a:gd name="T103" fmla="*/ 7 h 49"/>
                <a:gd name="T104" fmla="*/ 44 w 52"/>
                <a:gd name="T105" fmla="*/ 7 h 49"/>
                <a:gd name="T106" fmla="*/ 36 w 52"/>
                <a:gd name="T107" fmla="*/ 7 h 49"/>
                <a:gd name="T108" fmla="*/ 40 w 52"/>
                <a:gd name="T109" fmla="*/ 13 h 49"/>
                <a:gd name="T110" fmla="*/ 42 w 52"/>
                <a:gd name="T111" fmla="*/ 14 h 49"/>
                <a:gd name="T112" fmla="*/ 45 w 52"/>
                <a:gd name="T113" fmla="*/ 15 h 49"/>
                <a:gd name="T114" fmla="*/ 46 w 52"/>
                <a:gd name="T115" fmla="*/ 16 h 49"/>
                <a:gd name="T116" fmla="*/ 48 w 52"/>
                <a:gd name="T117" fmla="*/ 18 h 49"/>
                <a:gd name="T118" fmla="*/ 46 w 52"/>
                <a:gd name="T119" fmla="*/ 16 h 49"/>
                <a:gd name="T120" fmla="*/ 45 w 52"/>
                <a:gd name="T121" fmla="*/ 15 h 49"/>
                <a:gd name="T122" fmla="*/ 42 w 52"/>
                <a:gd name="T123" fmla="*/ 14 h 49"/>
                <a:gd name="T124" fmla="*/ 40 w 52"/>
                <a:gd name="T125"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49">
                  <a:moveTo>
                    <a:pt x="36" y="7"/>
                  </a:moveTo>
                  <a:lnTo>
                    <a:pt x="36" y="1"/>
                  </a:lnTo>
                  <a:lnTo>
                    <a:pt x="34" y="0"/>
                  </a:lnTo>
                  <a:lnTo>
                    <a:pt x="31" y="0"/>
                  </a:lnTo>
                  <a:lnTo>
                    <a:pt x="26" y="0"/>
                  </a:lnTo>
                  <a:lnTo>
                    <a:pt x="21" y="0"/>
                  </a:lnTo>
                  <a:lnTo>
                    <a:pt x="16" y="1"/>
                  </a:lnTo>
                  <a:lnTo>
                    <a:pt x="12" y="4"/>
                  </a:lnTo>
                  <a:lnTo>
                    <a:pt x="8" y="7"/>
                  </a:lnTo>
                  <a:lnTo>
                    <a:pt x="7" y="7"/>
                  </a:lnTo>
                  <a:lnTo>
                    <a:pt x="4" y="11"/>
                  </a:lnTo>
                  <a:lnTo>
                    <a:pt x="2" y="15"/>
                  </a:lnTo>
                  <a:lnTo>
                    <a:pt x="1" y="19"/>
                  </a:lnTo>
                  <a:lnTo>
                    <a:pt x="0" y="24"/>
                  </a:lnTo>
                  <a:lnTo>
                    <a:pt x="0" y="26"/>
                  </a:lnTo>
                  <a:lnTo>
                    <a:pt x="1" y="29"/>
                  </a:lnTo>
                  <a:lnTo>
                    <a:pt x="2" y="33"/>
                  </a:lnTo>
                  <a:lnTo>
                    <a:pt x="4" y="38"/>
                  </a:lnTo>
                  <a:lnTo>
                    <a:pt x="6" y="39"/>
                  </a:lnTo>
                  <a:lnTo>
                    <a:pt x="7" y="42"/>
                  </a:lnTo>
                  <a:lnTo>
                    <a:pt x="10" y="44"/>
                  </a:lnTo>
                  <a:lnTo>
                    <a:pt x="14" y="45"/>
                  </a:lnTo>
                  <a:lnTo>
                    <a:pt x="17" y="47"/>
                  </a:lnTo>
                  <a:lnTo>
                    <a:pt x="21" y="48"/>
                  </a:lnTo>
                  <a:lnTo>
                    <a:pt x="23" y="48"/>
                  </a:lnTo>
                  <a:lnTo>
                    <a:pt x="26" y="49"/>
                  </a:lnTo>
                  <a:lnTo>
                    <a:pt x="29" y="48"/>
                  </a:lnTo>
                  <a:lnTo>
                    <a:pt x="32" y="48"/>
                  </a:lnTo>
                  <a:lnTo>
                    <a:pt x="32" y="48"/>
                  </a:lnTo>
                  <a:lnTo>
                    <a:pt x="33" y="47"/>
                  </a:lnTo>
                  <a:lnTo>
                    <a:pt x="35" y="47"/>
                  </a:lnTo>
                  <a:lnTo>
                    <a:pt x="37" y="46"/>
                  </a:lnTo>
                  <a:lnTo>
                    <a:pt x="39" y="45"/>
                  </a:lnTo>
                  <a:lnTo>
                    <a:pt x="42" y="44"/>
                  </a:lnTo>
                  <a:lnTo>
                    <a:pt x="45" y="42"/>
                  </a:lnTo>
                  <a:lnTo>
                    <a:pt x="46" y="39"/>
                  </a:lnTo>
                  <a:lnTo>
                    <a:pt x="46" y="39"/>
                  </a:lnTo>
                  <a:lnTo>
                    <a:pt x="46" y="39"/>
                  </a:lnTo>
                  <a:lnTo>
                    <a:pt x="47" y="39"/>
                  </a:lnTo>
                  <a:lnTo>
                    <a:pt x="47" y="38"/>
                  </a:lnTo>
                  <a:lnTo>
                    <a:pt x="48" y="38"/>
                  </a:lnTo>
                  <a:lnTo>
                    <a:pt x="50" y="33"/>
                  </a:lnTo>
                  <a:lnTo>
                    <a:pt x="51" y="29"/>
                  </a:lnTo>
                  <a:lnTo>
                    <a:pt x="52" y="26"/>
                  </a:lnTo>
                  <a:lnTo>
                    <a:pt x="52" y="25"/>
                  </a:lnTo>
                  <a:lnTo>
                    <a:pt x="52" y="25"/>
                  </a:lnTo>
                  <a:lnTo>
                    <a:pt x="52" y="24"/>
                  </a:lnTo>
                  <a:lnTo>
                    <a:pt x="52" y="21"/>
                  </a:lnTo>
                  <a:lnTo>
                    <a:pt x="51" y="19"/>
                  </a:lnTo>
                  <a:lnTo>
                    <a:pt x="50" y="15"/>
                  </a:lnTo>
                  <a:lnTo>
                    <a:pt x="48" y="11"/>
                  </a:lnTo>
                  <a:lnTo>
                    <a:pt x="45" y="7"/>
                  </a:lnTo>
                  <a:lnTo>
                    <a:pt x="44" y="7"/>
                  </a:lnTo>
                  <a:lnTo>
                    <a:pt x="36" y="7"/>
                  </a:lnTo>
                  <a:close/>
                  <a:moveTo>
                    <a:pt x="40" y="13"/>
                  </a:moveTo>
                  <a:lnTo>
                    <a:pt x="42" y="14"/>
                  </a:lnTo>
                  <a:lnTo>
                    <a:pt x="45" y="15"/>
                  </a:lnTo>
                  <a:lnTo>
                    <a:pt x="46" y="16"/>
                  </a:lnTo>
                  <a:lnTo>
                    <a:pt x="48" y="18"/>
                  </a:lnTo>
                  <a:lnTo>
                    <a:pt x="46" y="16"/>
                  </a:lnTo>
                  <a:lnTo>
                    <a:pt x="45" y="15"/>
                  </a:lnTo>
                  <a:lnTo>
                    <a:pt x="42" y="14"/>
                  </a:lnTo>
                  <a:lnTo>
                    <a:pt x="4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38">
              <a:extLst>
                <a:ext uri="{FF2B5EF4-FFF2-40B4-BE49-F238E27FC236}">
                  <a16:creationId xmlns:a16="http://schemas.microsoft.com/office/drawing/2014/main" id="{8E3FB58A-E555-4F8A-8F90-1CC959237D5F}"/>
                </a:ext>
              </a:extLst>
            </p:cNvPr>
            <p:cNvSpPr>
              <a:spLocks/>
            </p:cNvSpPr>
            <p:nvPr/>
          </p:nvSpPr>
          <p:spPr bwMode="auto">
            <a:xfrm>
              <a:off x="1541" y="4573"/>
              <a:ext cx="68" cy="64"/>
            </a:xfrm>
            <a:custGeom>
              <a:avLst/>
              <a:gdLst>
                <a:gd name="T0" fmla="*/ 0 w 68"/>
                <a:gd name="T1" fmla="*/ 35 h 64"/>
                <a:gd name="T2" fmla="*/ 1 w 68"/>
                <a:gd name="T3" fmla="*/ 41 h 64"/>
                <a:gd name="T4" fmla="*/ 3 w 68"/>
                <a:gd name="T5" fmla="*/ 47 h 64"/>
                <a:gd name="T6" fmla="*/ 7 w 68"/>
                <a:gd name="T7" fmla="*/ 52 h 64"/>
                <a:gd name="T8" fmla="*/ 12 w 68"/>
                <a:gd name="T9" fmla="*/ 57 h 64"/>
                <a:gd name="T10" fmla="*/ 17 w 68"/>
                <a:gd name="T11" fmla="*/ 60 h 64"/>
                <a:gd name="T12" fmla="*/ 23 w 68"/>
                <a:gd name="T13" fmla="*/ 63 h 64"/>
                <a:gd name="T14" fmla="*/ 30 w 68"/>
                <a:gd name="T15" fmla="*/ 64 h 64"/>
                <a:gd name="T16" fmla="*/ 33 w 68"/>
                <a:gd name="T17" fmla="*/ 64 h 64"/>
                <a:gd name="T18" fmla="*/ 34 w 68"/>
                <a:gd name="T19" fmla="*/ 64 h 64"/>
                <a:gd name="T20" fmla="*/ 37 w 68"/>
                <a:gd name="T21" fmla="*/ 64 h 64"/>
                <a:gd name="T22" fmla="*/ 43 w 68"/>
                <a:gd name="T23" fmla="*/ 63 h 64"/>
                <a:gd name="T24" fmla="*/ 45 w 68"/>
                <a:gd name="T25" fmla="*/ 62 h 64"/>
                <a:gd name="T26" fmla="*/ 48 w 68"/>
                <a:gd name="T27" fmla="*/ 61 h 64"/>
                <a:gd name="T28" fmla="*/ 49 w 68"/>
                <a:gd name="T29" fmla="*/ 60 h 64"/>
                <a:gd name="T30" fmla="*/ 55 w 68"/>
                <a:gd name="T31" fmla="*/ 57 h 64"/>
                <a:gd name="T32" fmla="*/ 60 w 68"/>
                <a:gd name="T33" fmla="*/ 52 h 64"/>
                <a:gd name="T34" fmla="*/ 63 w 68"/>
                <a:gd name="T35" fmla="*/ 49 h 64"/>
                <a:gd name="T36" fmla="*/ 64 w 68"/>
                <a:gd name="T37" fmla="*/ 47 h 64"/>
                <a:gd name="T38" fmla="*/ 65 w 68"/>
                <a:gd name="T39" fmla="*/ 45 h 64"/>
                <a:gd name="T40" fmla="*/ 66 w 68"/>
                <a:gd name="T41" fmla="*/ 41 h 64"/>
                <a:gd name="T42" fmla="*/ 68 w 68"/>
                <a:gd name="T43" fmla="*/ 35 h 64"/>
                <a:gd name="T44" fmla="*/ 68 w 68"/>
                <a:gd name="T45" fmla="*/ 29 h 64"/>
                <a:gd name="T46" fmla="*/ 66 w 68"/>
                <a:gd name="T47" fmla="*/ 20 h 64"/>
                <a:gd name="T48" fmla="*/ 60 w 68"/>
                <a:gd name="T49" fmla="*/ 12 h 64"/>
                <a:gd name="T50" fmla="*/ 55 w 68"/>
                <a:gd name="T51" fmla="*/ 7 h 64"/>
                <a:gd name="T52" fmla="*/ 49 w 68"/>
                <a:gd name="T53" fmla="*/ 4 h 64"/>
                <a:gd name="T54" fmla="*/ 43 w 68"/>
                <a:gd name="T55" fmla="*/ 1 h 64"/>
                <a:gd name="T56" fmla="*/ 37 w 68"/>
                <a:gd name="T57" fmla="*/ 0 h 64"/>
                <a:gd name="T58" fmla="*/ 26 w 68"/>
                <a:gd name="T59" fmla="*/ 1 h 64"/>
                <a:gd name="T60" fmla="*/ 15 w 68"/>
                <a:gd name="T61" fmla="*/ 5 h 64"/>
                <a:gd name="T62" fmla="*/ 5 w 68"/>
                <a:gd name="T63" fmla="*/ 14 h 64"/>
                <a:gd name="T64" fmla="*/ 0 w 68"/>
                <a:gd name="T65"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4">
                  <a:moveTo>
                    <a:pt x="0" y="32"/>
                  </a:moveTo>
                  <a:lnTo>
                    <a:pt x="0" y="35"/>
                  </a:lnTo>
                  <a:lnTo>
                    <a:pt x="0" y="38"/>
                  </a:lnTo>
                  <a:lnTo>
                    <a:pt x="1" y="41"/>
                  </a:lnTo>
                  <a:lnTo>
                    <a:pt x="2" y="44"/>
                  </a:lnTo>
                  <a:lnTo>
                    <a:pt x="3" y="47"/>
                  </a:lnTo>
                  <a:lnTo>
                    <a:pt x="5" y="49"/>
                  </a:lnTo>
                  <a:lnTo>
                    <a:pt x="7" y="52"/>
                  </a:lnTo>
                  <a:lnTo>
                    <a:pt x="10" y="55"/>
                  </a:lnTo>
                  <a:lnTo>
                    <a:pt x="12" y="57"/>
                  </a:lnTo>
                  <a:lnTo>
                    <a:pt x="15" y="59"/>
                  </a:lnTo>
                  <a:lnTo>
                    <a:pt x="17" y="60"/>
                  </a:lnTo>
                  <a:lnTo>
                    <a:pt x="20" y="62"/>
                  </a:lnTo>
                  <a:lnTo>
                    <a:pt x="23" y="63"/>
                  </a:lnTo>
                  <a:lnTo>
                    <a:pt x="26" y="64"/>
                  </a:lnTo>
                  <a:lnTo>
                    <a:pt x="30" y="64"/>
                  </a:lnTo>
                  <a:lnTo>
                    <a:pt x="33" y="64"/>
                  </a:lnTo>
                  <a:lnTo>
                    <a:pt x="33" y="64"/>
                  </a:lnTo>
                  <a:lnTo>
                    <a:pt x="33" y="64"/>
                  </a:lnTo>
                  <a:lnTo>
                    <a:pt x="34" y="64"/>
                  </a:lnTo>
                  <a:lnTo>
                    <a:pt x="35" y="64"/>
                  </a:lnTo>
                  <a:lnTo>
                    <a:pt x="37" y="64"/>
                  </a:lnTo>
                  <a:lnTo>
                    <a:pt x="40" y="64"/>
                  </a:lnTo>
                  <a:lnTo>
                    <a:pt x="43" y="63"/>
                  </a:lnTo>
                  <a:lnTo>
                    <a:pt x="44" y="62"/>
                  </a:lnTo>
                  <a:lnTo>
                    <a:pt x="45" y="62"/>
                  </a:lnTo>
                  <a:lnTo>
                    <a:pt x="47" y="62"/>
                  </a:lnTo>
                  <a:lnTo>
                    <a:pt x="48" y="61"/>
                  </a:lnTo>
                  <a:lnTo>
                    <a:pt x="49" y="60"/>
                  </a:lnTo>
                  <a:lnTo>
                    <a:pt x="49" y="60"/>
                  </a:lnTo>
                  <a:lnTo>
                    <a:pt x="53" y="59"/>
                  </a:lnTo>
                  <a:lnTo>
                    <a:pt x="55" y="57"/>
                  </a:lnTo>
                  <a:lnTo>
                    <a:pt x="58" y="55"/>
                  </a:lnTo>
                  <a:lnTo>
                    <a:pt x="60" y="52"/>
                  </a:lnTo>
                  <a:lnTo>
                    <a:pt x="62" y="49"/>
                  </a:lnTo>
                  <a:lnTo>
                    <a:pt x="63" y="49"/>
                  </a:lnTo>
                  <a:lnTo>
                    <a:pt x="63" y="48"/>
                  </a:lnTo>
                  <a:lnTo>
                    <a:pt x="64" y="47"/>
                  </a:lnTo>
                  <a:lnTo>
                    <a:pt x="64" y="46"/>
                  </a:lnTo>
                  <a:lnTo>
                    <a:pt x="65" y="45"/>
                  </a:lnTo>
                  <a:lnTo>
                    <a:pt x="66" y="44"/>
                  </a:lnTo>
                  <a:lnTo>
                    <a:pt x="66" y="41"/>
                  </a:lnTo>
                  <a:lnTo>
                    <a:pt x="67" y="38"/>
                  </a:lnTo>
                  <a:lnTo>
                    <a:pt x="68" y="35"/>
                  </a:lnTo>
                  <a:lnTo>
                    <a:pt x="68" y="32"/>
                  </a:lnTo>
                  <a:lnTo>
                    <a:pt x="68" y="29"/>
                  </a:lnTo>
                  <a:lnTo>
                    <a:pt x="67" y="26"/>
                  </a:lnTo>
                  <a:lnTo>
                    <a:pt x="66" y="20"/>
                  </a:lnTo>
                  <a:lnTo>
                    <a:pt x="62" y="14"/>
                  </a:lnTo>
                  <a:lnTo>
                    <a:pt x="60" y="12"/>
                  </a:lnTo>
                  <a:lnTo>
                    <a:pt x="58" y="10"/>
                  </a:lnTo>
                  <a:lnTo>
                    <a:pt x="55" y="7"/>
                  </a:lnTo>
                  <a:lnTo>
                    <a:pt x="53" y="5"/>
                  </a:lnTo>
                  <a:lnTo>
                    <a:pt x="49" y="4"/>
                  </a:lnTo>
                  <a:lnTo>
                    <a:pt x="47" y="3"/>
                  </a:lnTo>
                  <a:lnTo>
                    <a:pt x="43" y="1"/>
                  </a:lnTo>
                  <a:lnTo>
                    <a:pt x="40" y="1"/>
                  </a:lnTo>
                  <a:lnTo>
                    <a:pt x="37" y="0"/>
                  </a:lnTo>
                  <a:lnTo>
                    <a:pt x="33" y="0"/>
                  </a:lnTo>
                  <a:lnTo>
                    <a:pt x="26" y="1"/>
                  </a:lnTo>
                  <a:lnTo>
                    <a:pt x="20" y="3"/>
                  </a:lnTo>
                  <a:lnTo>
                    <a:pt x="15" y="5"/>
                  </a:lnTo>
                  <a:lnTo>
                    <a:pt x="10" y="10"/>
                  </a:lnTo>
                  <a:lnTo>
                    <a:pt x="5" y="14"/>
                  </a:lnTo>
                  <a:lnTo>
                    <a:pt x="2" y="20"/>
                  </a:lnTo>
                  <a:lnTo>
                    <a:pt x="0" y="26"/>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39">
              <a:extLst>
                <a:ext uri="{FF2B5EF4-FFF2-40B4-BE49-F238E27FC236}">
                  <a16:creationId xmlns:a16="http://schemas.microsoft.com/office/drawing/2014/main" id="{3D359744-CB88-6D43-DEF2-C4A9E648C0C6}"/>
                </a:ext>
              </a:extLst>
            </p:cNvPr>
            <p:cNvSpPr>
              <a:spLocks/>
            </p:cNvSpPr>
            <p:nvPr/>
          </p:nvSpPr>
          <p:spPr bwMode="auto">
            <a:xfrm>
              <a:off x="1536" y="4795"/>
              <a:ext cx="69" cy="64"/>
            </a:xfrm>
            <a:custGeom>
              <a:avLst/>
              <a:gdLst>
                <a:gd name="T0" fmla="*/ 56 w 69"/>
                <a:gd name="T1" fmla="*/ 7 h 64"/>
                <a:gd name="T2" fmla="*/ 51 w 69"/>
                <a:gd name="T3" fmla="*/ 4 h 64"/>
                <a:gd name="T4" fmla="*/ 44 w 69"/>
                <a:gd name="T5" fmla="*/ 1 h 64"/>
                <a:gd name="T6" fmla="*/ 38 w 69"/>
                <a:gd name="T7" fmla="*/ 0 h 64"/>
                <a:gd name="T8" fmla="*/ 27 w 69"/>
                <a:gd name="T9" fmla="*/ 1 h 64"/>
                <a:gd name="T10" fmla="*/ 21 w 69"/>
                <a:gd name="T11" fmla="*/ 3 h 64"/>
                <a:gd name="T12" fmla="*/ 10 w 69"/>
                <a:gd name="T13" fmla="*/ 10 h 64"/>
                <a:gd name="T14" fmla="*/ 4 w 69"/>
                <a:gd name="T15" fmla="*/ 17 h 64"/>
                <a:gd name="T16" fmla="*/ 1 w 69"/>
                <a:gd name="T17" fmla="*/ 23 h 64"/>
                <a:gd name="T18" fmla="*/ 0 w 69"/>
                <a:gd name="T19" fmla="*/ 29 h 64"/>
                <a:gd name="T20" fmla="*/ 0 w 69"/>
                <a:gd name="T21" fmla="*/ 35 h 64"/>
                <a:gd name="T22" fmla="*/ 1 w 69"/>
                <a:gd name="T23" fmla="*/ 41 h 64"/>
                <a:gd name="T24" fmla="*/ 4 w 69"/>
                <a:gd name="T25" fmla="*/ 47 h 64"/>
                <a:gd name="T26" fmla="*/ 8 w 69"/>
                <a:gd name="T27" fmla="*/ 52 h 64"/>
                <a:gd name="T28" fmla="*/ 13 w 69"/>
                <a:gd name="T29" fmla="*/ 57 h 64"/>
                <a:gd name="T30" fmla="*/ 18 w 69"/>
                <a:gd name="T31" fmla="*/ 60 h 64"/>
                <a:gd name="T32" fmla="*/ 24 w 69"/>
                <a:gd name="T33" fmla="*/ 63 h 64"/>
                <a:gd name="T34" fmla="*/ 31 w 69"/>
                <a:gd name="T35" fmla="*/ 64 h 64"/>
                <a:gd name="T36" fmla="*/ 34 w 69"/>
                <a:gd name="T37" fmla="*/ 64 h 64"/>
                <a:gd name="T38" fmla="*/ 35 w 69"/>
                <a:gd name="T39" fmla="*/ 64 h 64"/>
                <a:gd name="T40" fmla="*/ 38 w 69"/>
                <a:gd name="T41" fmla="*/ 64 h 64"/>
                <a:gd name="T42" fmla="*/ 44 w 69"/>
                <a:gd name="T43" fmla="*/ 63 h 64"/>
                <a:gd name="T44" fmla="*/ 46 w 69"/>
                <a:gd name="T45" fmla="*/ 62 h 64"/>
                <a:gd name="T46" fmla="*/ 51 w 69"/>
                <a:gd name="T47" fmla="*/ 60 h 64"/>
                <a:gd name="T48" fmla="*/ 56 w 69"/>
                <a:gd name="T49" fmla="*/ 57 h 64"/>
                <a:gd name="T50" fmla="*/ 61 w 69"/>
                <a:gd name="T51" fmla="*/ 52 h 64"/>
                <a:gd name="T52" fmla="*/ 63 w 69"/>
                <a:gd name="T53" fmla="*/ 49 h 64"/>
                <a:gd name="T54" fmla="*/ 65 w 69"/>
                <a:gd name="T55" fmla="*/ 47 h 64"/>
                <a:gd name="T56" fmla="*/ 67 w 69"/>
                <a:gd name="T57" fmla="*/ 43 h 64"/>
                <a:gd name="T58" fmla="*/ 68 w 69"/>
                <a:gd name="T59" fmla="*/ 41 h 64"/>
                <a:gd name="T60" fmla="*/ 69 w 69"/>
                <a:gd name="T61" fmla="*/ 35 h 64"/>
                <a:gd name="T62" fmla="*/ 69 w 69"/>
                <a:gd name="T63" fmla="*/ 29 h 64"/>
                <a:gd name="T64" fmla="*/ 68 w 69"/>
                <a:gd name="T65" fmla="*/ 23 h 64"/>
                <a:gd name="T66" fmla="*/ 65 w 69"/>
                <a:gd name="T67" fmla="*/ 17 h 64"/>
                <a:gd name="T68" fmla="*/ 61 w 69"/>
                <a:gd name="T6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4">
                  <a:moveTo>
                    <a:pt x="59" y="10"/>
                  </a:moveTo>
                  <a:lnTo>
                    <a:pt x="56" y="7"/>
                  </a:lnTo>
                  <a:lnTo>
                    <a:pt x="53" y="6"/>
                  </a:lnTo>
                  <a:lnTo>
                    <a:pt x="51" y="4"/>
                  </a:lnTo>
                  <a:lnTo>
                    <a:pt x="48" y="3"/>
                  </a:lnTo>
                  <a:lnTo>
                    <a:pt x="44" y="1"/>
                  </a:lnTo>
                  <a:lnTo>
                    <a:pt x="41" y="1"/>
                  </a:lnTo>
                  <a:lnTo>
                    <a:pt x="38" y="0"/>
                  </a:lnTo>
                  <a:lnTo>
                    <a:pt x="34" y="0"/>
                  </a:lnTo>
                  <a:lnTo>
                    <a:pt x="27" y="1"/>
                  </a:lnTo>
                  <a:lnTo>
                    <a:pt x="24" y="1"/>
                  </a:lnTo>
                  <a:lnTo>
                    <a:pt x="21" y="3"/>
                  </a:lnTo>
                  <a:lnTo>
                    <a:pt x="16" y="6"/>
                  </a:lnTo>
                  <a:lnTo>
                    <a:pt x="10" y="10"/>
                  </a:lnTo>
                  <a:lnTo>
                    <a:pt x="6" y="14"/>
                  </a:lnTo>
                  <a:lnTo>
                    <a:pt x="4" y="17"/>
                  </a:lnTo>
                  <a:lnTo>
                    <a:pt x="3" y="20"/>
                  </a:lnTo>
                  <a:lnTo>
                    <a:pt x="1" y="23"/>
                  </a:lnTo>
                  <a:lnTo>
                    <a:pt x="1" y="26"/>
                  </a:lnTo>
                  <a:lnTo>
                    <a:pt x="0" y="29"/>
                  </a:lnTo>
                  <a:lnTo>
                    <a:pt x="0" y="32"/>
                  </a:lnTo>
                  <a:lnTo>
                    <a:pt x="0" y="35"/>
                  </a:lnTo>
                  <a:lnTo>
                    <a:pt x="1" y="38"/>
                  </a:lnTo>
                  <a:lnTo>
                    <a:pt x="1" y="41"/>
                  </a:lnTo>
                  <a:lnTo>
                    <a:pt x="3" y="44"/>
                  </a:lnTo>
                  <a:lnTo>
                    <a:pt x="4" y="47"/>
                  </a:lnTo>
                  <a:lnTo>
                    <a:pt x="6" y="50"/>
                  </a:lnTo>
                  <a:lnTo>
                    <a:pt x="8" y="52"/>
                  </a:lnTo>
                  <a:lnTo>
                    <a:pt x="10" y="55"/>
                  </a:lnTo>
                  <a:lnTo>
                    <a:pt x="13" y="57"/>
                  </a:lnTo>
                  <a:lnTo>
                    <a:pt x="16" y="58"/>
                  </a:lnTo>
                  <a:lnTo>
                    <a:pt x="18" y="60"/>
                  </a:lnTo>
                  <a:lnTo>
                    <a:pt x="21" y="61"/>
                  </a:lnTo>
                  <a:lnTo>
                    <a:pt x="24" y="63"/>
                  </a:lnTo>
                  <a:lnTo>
                    <a:pt x="27" y="63"/>
                  </a:lnTo>
                  <a:lnTo>
                    <a:pt x="31" y="64"/>
                  </a:lnTo>
                  <a:lnTo>
                    <a:pt x="34" y="64"/>
                  </a:lnTo>
                  <a:lnTo>
                    <a:pt x="34" y="64"/>
                  </a:lnTo>
                  <a:lnTo>
                    <a:pt x="35" y="64"/>
                  </a:lnTo>
                  <a:lnTo>
                    <a:pt x="35" y="64"/>
                  </a:lnTo>
                  <a:lnTo>
                    <a:pt x="36" y="64"/>
                  </a:lnTo>
                  <a:lnTo>
                    <a:pt x="38" y="64"/>
                  </a:lnTo>
                  <a:lnTo>
                    <a:pt x="41" y="63"/>
                  </a:lnTo>
                  <a:lnTo>
                    <a:pt x="44" y="63"/>
                  </a:lnTo>
                  <a:lnTo>
                    <a:pt x="45" y="62"/>
                  </a:lnTo>
                  <a:lnTo>
                    <a:pt x="46" y="62"/>
                  </a:lnTo>
                  <a:lnTo>
                    <a:pt x="48" y="61"/>
                  </a:lnTo>
                  <a:lnTo>
                    <a:pt x="51" y="60"/>
                  </a:lnTo>
                  <a:lnTo>
                    <a:pt x="53" y="58"/>
                  </a:lnTo>
                  <a:lnTo>
                    <a:pt x="56" y="57"/>
                  </a:lnTo>
                  <a:lnTo>
                    <a:pt x="59" y="55"/>
                  </a:lnTo>
                  <a:lnTo>
                    <a:pt x="61" y="52"/>
                  </a:lnTo>
                  <a:lnTo>
                    <a:pt x="63" y="50"/>
                  </a:lnTo>
                  <a:lnTo>
                    <a:pt x="63" y="49"/>
                  </a:lnTo>
                  <a:lnTo>
                    <a:pt x="64" y="48"/>
                  </a:lnTo>
                  <a:lnTo>
                    <a:pt x="65" y="47"/>
                  </a:lnTo>
                  <a:lnTo>
                    <a:pt x="66" y="44"/>
                  </a:lnTo>
                  <a:lnTo>
                    <a:pt x="67" y="43"/>
                  </a:lnTo>
                  <a:lnTo>
                    <a:pt x="67" y="42"/>
                  </a:lnTo>
                  <a:lnTo>
                    <a:pt x="68" y="41"/>
                  </a:lnTo>
                  <a:lnTo>
                    <a:pt x="68" y="38"/>
                  </a:lnTo>
                  <a:lnTo>
                    <a:pt x="69" y="35"/>
                  </a:lnTo>
                  <a:lnTo>
                    <a:pt x="69" y="32"/>
                  </a:lnTo>
                  <a:lnTo>
                    <a:pt x="69" y="29"/>
                  </a:lnTo>
                  <a:lnTo>
                    <a:pt x="68" y="26"/>
                  </a:lnTo>
                  <a:lnTo>
                    <a:pt x="68" y="23"/>
                  </a:lnTo>
                  <a:lnTo>
                    <a:pt x="66" y="20"/>
                  </a:lnTo>
                  <a:lnTo>
                    <a:pt x="65" y="17"/>
                  </a:lnTo>
                  <a:lnTo>
                    <a:pt x="63" y="14"/>
                  </a:lnTo>
                  <a:lnTo>
                    <a:pt x="61" y="12"/>
                  </a:lnTo>
                  <a:lnTo>
                    <a:pt x="59"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40">
              <a:extLst>
                <a:ext uri="{FF2B5EF4-FFF2-40B4-BE49-F238E27FC236}">
                  <a16:creationId xmlns:a16="http://schemas.microsoft.com/office/drawing/2014/main" id="{AF25F836-5834-5AE9-378D-58BF8339B075}"/>
                </a:ext>
              </a:extLst>
            </p:cNvPr>
            <p:cNvSpPr>
              <a:spLocks/>
            </p:cNvSpPr>
            <p:nvPr/>
          </p:nvSpPr>
          <p:spPr bwMode="auto">
            <a:xfrm>
              <a:off x="2121" y="5057"/>
              <a:ext cx="51" cy="48"/>
            </a:xfrm>
            <a:custGeom>
              <a:avLst/>
              <a:gdLst>
                <a:gd name="T0" fmla="*/ 26 w 51"/>
                <a:gd name="T1" fmla="*/ 48 h 48"/>
                <a:gd name="T2" fmla="*/ 28 w 51"/>
                <a:gd name="T3" fmla="*/ 48 h 48"/>
                <a:gd name="T4" fmla="*/ 30 w 51"/>
                <a:gd name="T5" fmla="*/ 47 h 48"/>
                <a:gd name="T6" fmla="*/ 33 w 51"/>
                <a:gd name="T7" fmla="*/ 47 h 48"/>
                <a:gd name="T8" fmla="*/ 34 w 51"/>
                <a:gd name="T9" fmla="*/ 46 h 48"/>
                <a:gd name="T10" fmla="*/ 35 w 51"/>
                <a:gd name="T11" fmla="*/ 46 h 48"/>
                <a:gd name="T12" fmla="*/ 36 w 51"/>
                <a:gd name="T13" fmla="*/ 45 h 48"/>
                <a:gd name="T14" fmla="*/ 37 w 51"/>
                <a:gd name="T15" fmla="*/ 45 h 48"/>
                <a:gd name="T16" fmla="*/ 39 w 51"/>
                <a:gd name="T17" fmla="*/ 44 h 48"/>
                <a:gd name="T18" fmla="*/ 43 w 51"/>
                <a:gd name="T19" fmla="*/ 41 h 48"/>
                <a:gd name="T20" fmla="*/ 45 w 51"/>
                <a:gd name="T21" fmla="*/ 39 h 48"/>
                <a:gd name="T22" fmla="*/ 45 w 51"/>
                <a:gd name="T23" fmla="*/ 38 h 48"/>
                <a:gd name="T24" fmla="*/ 45 w 51"/>
                <a:gd name="T25" fmla="*/ 38 h 48"/>
                <a:gd name="T26" fmla="*/ 45 w 51"/>
                <a:gd name="T27" fmla="*/ 38 h 48"/>
                <a:gd name="T28" fmla="*/ 45 w 51"/>
                <a:gd name="T29" fmla="*/ 38 h 48"/>
                <a:gd name="T30" fmla="*/ 46 w 51"/>
                <a:gd name="T31" fmla="*/ 37 h 48"/>
                <a:gd name="T32" fmla="*/ 49 w 51"/>
                <a:gd name="T33" fmla="*/ 33 h 48"/>
                <a:gd name="T34" fmla="*/ 49 w 51"/>
                <a:gd name="T35" fmla="*/ 32 h 48"/>
                <a:gd name="T36" fmla="*/ 49 w 51"/>
                <a:gd name="T37" fmla="*/ 31 h 48"/>
                <a:gd name="T38" fmla="*/ 50 w 51"/>
                <a:gd name="T39" fmla="*/ 29 h 48"/>
                <a:gd name="T40" fmla="*/ 50 w 51"/>
                <a:gd name="T41" fmla="*/ 26 h 48"/>
                <a:gd name="T42" fmla="*/ 51 w 51"/>
                <a:gd name="T43" fmla="*/ 24 h 48"/>
                <a:gd name="T44" fmla="*/ 50 w 51"/>
                <a:gd name="T45" fmla="*/ 21 h 48"/>
                <a:gd name="T46" fmla="*/ 50 w 51"/>
                <a:gd name="T47" fmla="*/ 19 h 48"/>
                <a:gd name="T48" fmla="*/ 49 w 51"/>
                <a:gd name="T49" fmla="*/ 14 h 48"/>
                <a:gd name="T50" fmla="*/ 46 w 51"/>
                <a:gd name="T51" fmla="*/ 10 h 48"/>
                <a:gd name="T52" fmla="*/ 43 w 51"/>
                <a:gd name="T53" fmla="*/ 7 h 48"/>
                <a:gd name="T54" fmla="*/ 43 w 51"/>
                <a:gd name="T55" fmla="*/ 7 h 48"/>
                <a:gd name="T56" fmla="*/ 39 w 51"/>
                <a:gd name="T57" fmla="*/ 4 h 48"/>
                <a:gd name="T58" fmla="*/ 37 w 51"/>
                <a:gd name="T59" fmla="*/ 2 h 48"/>
                <a:gd name="T60" fmla="*/ 35 w 51"/>
                <a:gd name="T61" fmla="*/ 1 h 48"/>
                <a:gd name="T62" fmla="*/ 32 w 51"/>
                <a:gd name="T63" fmla="*/ 1 h 48"/>
                <a:gd name="T64" fmla="*/ 30 w 51"/>
                <a:gd name="T65" fmla="*/ 0 h 48"/>
                <a:gd name="T66" fmla="*/ 25 w 51"/>
                <a:gd name="T67" fmla="*/ 0 h 48"/>
                <a:gd name="T68" fmla="*/ 20 w 51"/>
                <a:gd name="T69" fmla="*/ 0 h 48"/>
                <a:gd name="T70" fmla="*/ 16 w 51"/>
                <a:gd name="T71" fmla="*/ 1 h 48"/>
                <a:gd name="T72" fmla="*/ 12 w 51"/>
                <a:gd name="T73" fmla="*/ 4 h 48"/>
                <a:gd name="T74" fmla="*/ 8 w 51"/>
                <a:gd name="T75" fmla="*/ 7 h 48"/>
                <a:gd name="T76" fmla="*/ 7 w 51"/>
                <a:gd name="T77" fmla="*/ 7 h 48"/>
                <a:gd name="T78" fmla="*/ 4 w 51"/>
                <a:gd name="T79" fmla="*/ 10 h 48"/>
                <a:gd name="T80" fmla="*/ 2 w 51"/>
                <a:gd name="T81" fmla="*/ 14 h 48"/>
                <a:gd name="T82" fmla="*/ 0 w 51"/>
                <a:gd name="T83" fmla="*/ 19 h 48"/>
                <a:gd name="T84" fmla="*/ 0 w 51"/>
                <a:gd name="T85" fmla="*/ 24 h 48"/>
                <a:gd name="T86" fmla="*/ 0 w 51"/>
                <a:gd name="T87" fmla="*/ 29 h 48"/>
                <a:gd name="T88" fmla="*/ 1 w 51"/>
                <a:gd name="T89" fmla="*/ 31 h 48"/>
                <a:gd name="T90" fmla="*/ 2 w 51"/>
                <a:gd name="T91" fmla="*/ 33 h 48"/>
                <a:gd name="T92" fmla="*/ 4 w 51"/>
                <a:gd name="T93" fmla="*/ 37 h 48"/>
                <a:gd name="T94" fmla="*/ 6 w 51"/>
                <a:gd name="T95" fmla="*/ 39 h 48"/>
                <a:gd name="T96" fmla="*/ 7 w 51"/>
                <a:gd name="T97" fmla="*/ 41 h 48"/>
                <a:gd name="T98" fmla="*/ 11 w 51"/>
                <a:gd name="T99" fmla="*/ 44 h 48"/>
                <a:gd name="T100" fmla="*/ 16 w 51"/>
                <a:gd name="T101" fmla="*/ 46 h 48"/>
                <a:gd name="T102" fmla="*/ 20 w 51"/>
                <a:gd name="T103" fmla="*/ 47 h 48"/>
                <a:gd name="T104" fmla="*/ 23 w 51"/>
                <a:gd name="T105" fmla="*/ 48 h 48"/>
                <a:gd name="T106" fmla="*/ 25 w 51"/>
                <a:gd name="T107" fmla="*/ 48 h 48"/>
                <a:gd name="T108" fmla="*/ 26 w 51"/>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8">
                  <a:moveTo>
                    <a:pt x="26" y="48"/>
                  </a:moveTo>
                  <a:lnTo>
                    <a:pt x="28" y="48"/>
                  </a:lnTo>
                  <a:lnTo>
                    <a:pt x="30" y="47"/>
                  </a:lnTo>
                  <a:lnTo>
                    <a:pt x="33" y="47"/>
                  </a:lnTo>
                  <a:lnTo>
                    <a:pt x="34" y="46"/>
                  </a:lnTo>
                  <a:lnTo>
                    <a:pt x="35" y="46"/>
                  </a:lnTo>
                  <a:lnTo>
                    <a:pt x="36" y="45"/>
                  </a:lnTo>
                  <a:lnTo>
                    <a:pt x="37" y="45"/>
                  </a:lnTo>
                  <a:lnTo>
                    <a:pt x="39" y="44"/>
                  </a:lnTo>
                  <a:lnTo>
                    <a:pt x="43" y="41"/>
                  </a:lnTo>
                  <a:lnTo>
                    <a:pt x="45" y="39"/>
                  </a:lnTo>
                  <a:lnTo>
                    <a:pt x="45" y="38"/>
                  </a:lnTo>
                  <a:lnTo>
                    <a:pt x="45" y="38"/>
                  </a:lnTo>
                  <a:lnTo>
                    <a:pt x="45" y="38"/>
                  </a:lnTo>
                  <a:lnTo>
                    <a:pt x="45" y="38"/>
                  </a:lnTo>
                  <a:lnTo>
                    <a:pt x="46" y="37"/>
                  </a:lnTo>
                  <a:lnTo>
                    <a:pt x="49" y="33"/>
                  </a:lnTo>
                  <a:lnTo>
                    <a:pt x="49" y="32"/>
                  </a:lnTo>
                  <a:lnTo>
                    <a:pt x="49" y="31"/>
                  </a:lnTo>
                  <a:lnTo>
                    <a:pt x="50" y="29"/>
                  </a:lnTo>
                  <a:lnTo>
                    <a:pt x="50" y="26"/>
                  </a:lnTo>
                  <a:lnTo>
                    <a:pt x="51" y="24"/>
                  </a:lnTo>
                  <a:lnTo>
                    <a:pt x="50" y="21"/>
                  </a:lnTo>
                  <a:lnTo>
                    <a:pt x="50" y="19"/>
                  </a:lnTo>
                  <a:lnTo>
                    <a:pt x="49" y="14"/>
                  </a:lnTo>
                  <a:lnTo>
                    <a:pt x="46" y="10"/>
                  </a:lnTo>
                  <a:lnTo>
                    <a:pt x="43" y="7"/>
                  </a:lnTo>
                  <a:lnTo>
                    <a:pt x="43" y="7"/>
                  </a:lnTo>
                  <a:lnTo>
                    <a:pt x="39" y="4"/>
                  </a:lnTo>
                  <a:lnTo>
                    <a:pt x="37" y="2"/>
                  </a:lnTo>
                  <a:lnTo>
                    <a:pt x="35" y="1"/>
                  </a:lnTo>
                  <a:lnTo>
                    <a:pt x="32" y="1"/>
                  </a:lnTo>
                  <a:lnTo>
                    <a:pt x="30" y="0"/>
                  </a:lnTo>
                  <a:lnTo>
                    <a:pt x="25" y="0"/>
                  </a:lnTo>
                  <a:lnTo>
                    <a:pt x="20" y="0"/>
                  </a:lnTo>
                  <a:lnTo>
                    <a:pt x="16" y="1"/>
                  </a:lnTo>
                  <a:lnTo>
                    <a:pt x="12" y="4"/>
                  </a:lnTo>
                  <a:lnTo>
                    <a:pt x="8" y="7"/>
                  </a:lnTo>
                  <a:lnTo>
                    <a:pt x="7" y="7"/>
                  </a:lnTo>
                  <a:lnTo>
                    <a:pt x="4" y="10"/>
                  </a:lnTo>
                  <a:lnTo>
                    <a:pt x="2" y="14"/>
                  </a:lnTo>
                  <a:lnTo>
                    <a:pt x="0" y="19"/>
                  </a:lnTo>
                  <a:lnTo>
                    <a:pt x="0" y="24"/>
                  </a:lnTo>
                  <a:lnTo>
                    <a:pt x="0" y="29"/>
                  </a:lnTo>
                  <a:lnTo>
                    <a:pt x="1" y="31"/>
                  </a:lnTo>
                  <a:lnTo>
                    <a:pt x="2" y="33"/>
                  </a:lnTo>
                  <a:lnTo>
                    <a:pt x="4" y="37"/>
                  </a:lnTo>
                  <a:lnTo>
                    <a:pt x="6" y="39"/>
                  </a:lnTo>
                  <a:lnTo>
                    <a:pt x="7" y="41"/>
                  </a:lnTo>
                  <a:lnTo>
                    <a:pt x="11" y="44"/>
                  </a:lnTo>
                  <a:lnTo>
                    <a:pt x="16" y="46"/>
                  </a:lnTo>
                  <a:lnTo>
                    <a:pt x="20" y="47"/>
                  </a:lnTo>
                  <a:lnTo>
                    <a:pt x="23" y="48"/>
                  </a:lnTo>
                  <a:lnTo>
                    <a:pt x="25" y="48"/>
                  </a:lnTo>
                  <a:lnTo>
                    <a:pt x="26"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41">
              <a:extLst>
                <a:ext uri="{FF2B5EF4-FFF2-40B4-BE49-F238E27FC236}">
                  <a16:creationId xmlns:a16="http://schemas.microsoft.com/office/drawing/2014/main" id="{88FF4241-13C0-CAF8-BAFC-9DFAC699F852}"/>
                </a:ext>
              </a:extLst>
            </p:cNvPr>
            <p:cNvSpPr>
              <a:spLocks/>
            </p:cNvSpPr>
            <p:nvPr/>
          </p:nvSpPr>
          <p:spPr bwMode="auto">
            <a:xfrm>
              <a:off x="2572" y="4855"/>
              <a:ext cx="52" cy="48"/>
            </a:xfrm>
            <a:custGeom>
              <a:avLst/>
              <a:gdLst>
                <a:gd name="T0" fmla="*/ 11 w 52"/>
                <a:gd name="T1" fmla="*/ 45 h 48"/>
                <a:gd name="T2" fmla="*/ 14 w 52"/>
                <a:gd name="T3" fmla="*/ 46 h 48"/>
                <a:gd name="T4" fmla="*/ 17 w 52"/>
                <a:gd name="T5" fmla="*/ 47 h 48"/>
                <a:gd name="T6" fmla="*/ 20 w 52"/>
                <a:gd name="T7" fmla="*/ 48 h 48"/>
                <a:gd name="T8" fmla="*/ 23 w 52"/>
                <a:gd name="T9" fmla="*/ 48 h 48"/>
                <a:gd name="T10" fmla="*/ 26 w 52"/>
                <a:gd name="T11" fmla="*/ 48 h 48"/>
                <a:gd name="T12" fmla="*/ 28 w 52"/>
                <a:gd name="T13" fmla="*/ 48 h 48"/>
                <a:gd name="T14" fmla="*/ 31 w 52"/>
                <a:gd name="T15" fmla="*/ 48 h 48"/>
                <a:gd name="T16" fmla="*/ 33 w 52"/>
                <a:gd name="T17" fmla="*/ 47 h 48"/>
                <a:gd name="T18" fmla="*/ 34 w 52"/>
                <a:gd name="T19" fmla="*/ 47 h 48"/>
                <a:gd name="T20" fmla="*/ 36 w 52"/>
                <a:gd name="T21" fmla="*/ 46 h 48"/>
                <a:gd name="T22" fmla="*/ 38 w 52"/>
                <a:gd name="T23" fmla="*/ 45 h 48"/>
                <a:gd name="T24" fmla="*/ 40 w 52"/>
                <a:gd name="T25" fmla="*/ 44 h 48"/>
                <a:gd name="T26" fmla="*/ 41 w 52"/>
                <a:gd name="T27" fmla="*/ 43 h 48"/>
                <a:gd name="T28" fmla="*/ 41 w 52"/>
                <a:gd name="T29" fmla="*/ 43 h 48"/>
                <a:gd name="T30" fmla="*/ 41 w 52"/>
                <a:gd name="T31" fmla="*/ 43 h 48"/>
                <a:gd name="T32" fmla="*/ 42 w 52"/>
                <a:gd name="T33" fmla="*/ 43 h 48"/>
                <a:gd name="T34" fmla="*/ 42 w 52"/>
                <a:gd name="T35" fmla="*/ 43 h 48"/>
                <a:gd name="T36" fmla="*/ 44 w 52"/>
                <a:gd name="T37" fmla="*/ 41 h 48"/>
                <a:gd name="T38" fmla="*/ 46 w 52"/>
                <a:gd name="T39" fmla="*/ 39 h 48"/>
                <a:gd name="T40" fmla="*/ 46 w 52"/>
                <a:gd name="T41" fmla="*/ 38 h 48"/>
                <a:gd name="T42" fmla="*/ 46 w 52"/>
                <a:gd name="T43" fmla="*/ 38 h 48"/>
                <a:gd name="T44" fmla="*/ 46 w 52"/>
                <a:gd name="T45" fmla="*/ 38 h 48"/>
                <a:gd name="T46" fmla="*/ 47 w 52"/>
                <a:gd name="T47" fmla="*/ 38 h 48"/>
                <a:gd name="T48" fmla="*/ 48 w 52"/>
                <a:gd name="T49" fmla="*/ 37 h 48"/>
                <a:gd name="T50" fmla="*/ 49 w 52"/>
                <a:gd name="T51" fmla="*/ 35 h 48"/>
                <a:gd name="T52" fmla="*/ 50 w 52"/>
                <a:gd name="T53" fmla="*/ 33 h 48"/>
                <a:gd name="T54" fmla="*/ 50 w 52"/>
                <a:gd name="T55" fmla="*/ 32 h 48"/>
                <a:gd name="T56" fmla="*/ 51 w 52"/>
                <a:gd name="T57" fmla="*/ 31 h 48"/>
                <a:gd name="T58" fmla="*/ 52 w 52"/>
                <a:gd name="T59" fmla="*/ 29 h 48"/>
                <a:gd name="T60" fmla="*/ 52 w 52"/>
                <a:gd name="T61" fmla="*/ 26 h 48"/>
                <a:gd name="T62" fmla="*/ 52 w 52"/>
                <a:gd name="T63" fmla="*/ 24 h 48"/>
                <a:gd name="T64" fmla="*/ 52 w 52"/>
                <a:gd name="T65" fmla="*/ 19 h 48"/>
                <a:gd name="T66" fmla="*/ 50 w 52"/>
                <a:gd name="T67" fmla="*/ 14 h 48"/>
                <a:gd name="T68" fmla="*/ 48 w 52"/>
                <a:gd name="T69" fmla="*/ 10 h 48"/>
                <a:gd name="T70" fmla="*/ 44 w 52"/>
                <a:gd name="T71" fmla="*/ 6 h 48"/>
                <a:gd name="T72" fmla="*/ 44 w 52"/>
                <a:gd name="T73" fmla="*/ 6 h 48"/>
                <a:gd name="T74" fmla="*/ 40 w 52"/>
                <a:gd name="T75" fmla="*/ 3 h 48"/>
                <a:gd name="T76" fmla="*/ 38 w 52"/>
                <a:gd name="T77" fmla="*/ 2 h 48"/>
                <a:gd name="T78" fmla="*/ 35 w 52"/>
                <a:gd name="T79" fmla="*/ 1 h 48"/>
                <a:gd name="T80" fmla="*/ 33 w 52"/>
                <a:gd name="T81" fmla="*/ 0 h 48"/>
                <a:gd name="T82" fmla="*/ 31 w 52"/>
                <a:gd name="T83" fmla="*/ 0 h 48"/>
                <a:gd name="T84" fmla="*/ 28 w 52"/>
                <a:gd name="T85" fmla="*/ 0 h 48"/>
                <a:gd name="T86" fmla="*/ 26 w 52"/>
                <a:gd name="T87" fmla="*/ 0 h 48"/>
                <a:gd name="T88" fmla="*/ 21 w 52"/>
                <a:gd name="T89" fmla="*/ 0 h 48"/>
                <a:gd name="T90" fmla="*/ 16 w 52"/>
                <a:gd name="T91" fmla="*/ 1 h 48"/>
                <a:gd name="T92" fmla="*/ 11 w 52"/>
                <a:gd name="T93" fmla="*/ 3 h 48"/>
                <a:gd name="T94" fmla="*/ 8 w 52"/>
                <a:gd name="T95" fmla="*/ 6 h 48"/>
                <a:gd name="T96" fmla="*/ 7 w 52"/>
                <a:gd name="T97" fmla="*/ 6 h 48"/>
                <a:gd name="T98" fmla="*/ 4 w 52"/>
                <a:gd name="T99" fmla="*/ 10 h 48"/>
                <a:gd name="T100" fmla="*/ 1 w 52"/>
                <a:gd name="T101" fmla="*/ 14 h 48"/>
                <a:gd name="T102" fmla="*/ 0 w 52"/>
                <a:gd name="T103" fmla="*/ 19 h 48"/>
                <a:gd name="T104" fmla="*/ 0 w 52"/>
                <a:gd name="T105" fmla="*/ 24 h 48"/>
                <a:gd name="T106" fmla="*/ 0 w 52"/>
                <a:gd name="T107" fmla="*/ 26 h 48"/>
                <a:gd name="T108" fmla="*/ 0 w 52"/>
                <a:gd name="T109" fmla="*/ 29 h 48"/>
                <a:gd name="T110" fmla="*/ 1 w 52"/>
                <a:gd name="T111" fmla="*/ 31 h 48"/>
                <a:gd name="T112" fmla="*/ 1 w 52"/>
                <a:gd name="T113" fmla="*/ 33 h 48"/>
                <a:gd name="T114" fmla="*/ 2 w 52"/>
                <a:gd name="T115" fmla="*/ 35 h 48"/>
                <a:gd name="T116" fmla="*/ 4 w 52"/>
                <a:gd name="T117" fmla="*/ 37 h 48"/>
                <a:gd name="T118" fmla="*/ 5 w 52"/>
                <a:gd name="T119" fmla="*/ 39 h 48"/>
                <a:gd name="T120" fmla="*/ 7 w 52"/>
                <a:gd name="T121" fmla="*/ 41 h 48"/>
                <a:gd name="T122" fmla="*/ 11 w 52"/>
                <a:gd name="T12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48">
                  <a:moveTo>
                    <a:pt x="11" y="45"/>
                  </a:moveTo>
                  <a:lnTo>
                    <a:pt x="14" y="46"/>
                  </a:lnTo>
                  <a:lnTo>
                    <a:pt x="17" y="47"/>
                  </a:lnTo>
                  <a:lnTo>
                    <a:pt x="20" y="48"/>
                  </a:lnTo>
                  <a:lnTo>
                    <a:pt x="23" y="48"/>
                  </a:lnTo>
                  <a:lnTo>
                    <a:pt x="26" y="48"/>
                  </a:lnTo>
                  <a:lnTo>
                    <a:pt x="28" y="48"/>
                  </a:lnTo>
                  <a:lnTo>
                    <a:pt x="31" y="48"/>
                  </a:lnTo>
                  <a:lnTo>
                    <a:pt x="33" y="47"/>
                  </a:lnTo>
                  <a:lnTo>
                    <a:pt x="34" y="47"/>
                  </a:lnTo>
                  <a:lnTo>
                    <a:pt x="36" y="46"/>
                  </a:lnTo>
                  <a:lnTo>
                    <a:pt x="38" y="45"/>
                  </a:lnTo>
                  <a:lnTo>
                    <a:pt x="40" y="44"/>
                  </a:lnTo>
                  <a:lnTo>
                    <a:pt x="41" y="43"/>
                  </a:lnTo>
                  <a:lnTo>
                    <a:pt x="41" y="43"/>
                  </a:lnTo>
                  <a:lnTo>
                    <a:pt x="41" y="43"/>
                  </a:lnTo>
                  <a:lnTo>
                    <a:pt x="42" y="43"/>
                  </a:lnTo>
                  <a:lnTo>
                    <a:pt x="42" y="43"/>
                  </a:lnTo>
                  <a:lnTo>
                    <a:pt x="44" y="41"/>
                  </a:lnTo>
                  <a:lnTo>
                    <a:pt x="46" y="39"/>
                  </a:lnTo>
                  <a:lnTo>
                    <a:pt x="46" y="38"/>
                  </a:lnTo>
                  <a:lnTo>
                    <a:pt x="46" y="38"/>
                  </a:lnTo>
                  <a:lnTo>
                    <a:pt x="46" y="38"/>
                  </a:lnTo>
                  <a:lnTo>
                    <a:pt x="47" y="38"/>
                  </a:lnTo>
                  <a:lnTo>
                    <a:pt x="48" y="37"/>
                  </a:lnTo>
                  <a:lnTo>
                    <a:pt x="49" y="35"/>
                  </a:lnTo>
                  <a:lnTo>
                    <a:pt x="50" y="33"/>
                  </a:lnTo>
                  <a:lnTo>
                    <a:pt x="50" y="32"/>
                  </a:lnTo>
                  <a:lnTo>
                    <a:pt x="51" y="31"/>
                  </a:lnTo>
                  <a:lnTo>
                    <a:pt x="52" y="29"/>
                  </a:lnTo>
                  <a:lnTo>
                    <a:pt x="52" y="26"/>
                  </a:lnTo>
                  <a:lnTo>
                    <a:pt x="52" y="24"/>
                  </a:lnTo>
                  <a:lnTo>
                    <a:pt x="52" y="19"/>
                  </a:lnTo>
                  <a:lnTo>
                    <a:pt x="50" y="14"/>
                  </a:lnTo>
                  <a:lnTo>
                    <a:pt x="48" y="10"/>
                  </a:lnTo>
                  <a:lnTo>
                    <a:pt x="44" y="6"/>
                  </a:lnTo>
                  <a:lnTo>
                    <a:pt x="44" y="6"/>
                  </a:lnTo>
                  <a:lnTo>
                    <a:pt x="40" y="3"/>
                  </a:lnTo>
                  <a:lnTo>
                    <a:pt x="38" y="2"/>
                  </a:lnTo>
                  <a:lnTo>
                    <a:pt x="35" y="1"/>
                  </a:lnTo>
                  <a:lnTo>
                    <a:pt x="33" y="0"/>
                  </a:lnTo>
                  <a:lnTo>
                    <a:pt x="31" y="0"/>
                  </a:lnTo>
                  <a:lnTo>
                    <a:pt x="28" y="0"/>
                  </a:lnTo>
                  <a:lnTo>
                    <a:pt x="26" y="0"/>
                  </a:lnTo>
                  <a:lnTo>
                    <a:pt x="21" y="0"/>
                  </a:lnTo>
                  <a:lnTo>
                    <a:pt x="16" y="1"/>
                  </a:lnTo>
                  <a:lnTo>
                    <a:pt x="11" y="3"/>
                  </a:lnTo>
                  <a:lnTo>
                    <a:pt x="8" y="6"/>
                  </a:lnTo>
                  <a:lnTo>
                    <a:pt x="7" y="6"/>
                  </a:lnTo>
                  <a:lnTo>
                    <a:pt x="4" y="10"/>
                  </a:lnTo>
                  <a:lnTo>
                    <a:pt x="1" y="14"/>
                  </a:lnTo>
                  <a:lnTo>
                    <a:pt x="0" y="19"/>
                  </a:lnTo>
                  <a:lnTo>
                    <a:pt x="0" y="24"/>
                  </a:lnTo>
                  <a:lnTo>
                    <a:pt x="0" y="26"/>
                  </a:lnTo>
                  <a:lnTo>
                    <a:pt x="0" y="29"/>
                  </a:lnTo>
                  <a:lnTo>
                    <a:pt x="1" y="31"/>
                  </a:lnTo>
                  <a:lnTo>
                    <a:pt x="1" y="33"/>
                  </a:lnTo>
                  <a:lnTo>
                    <a:pt x="2" y="35"/>
                  </a:lnTo>
                  <a:lnTo>
                    <a:pt x="4" y="37"/>
                  </a:lnTo>
                  <a:lnTo>
                    <a:pt x="5" y="39"/>
                  </a:lnTo>
                  <a:lnTo>
                    <a:pt x="7" y="41"/>
                  </a:lnTo>
                  <a:lnTo>
                    <a:pt x="11" y="4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42">
              <a:extLst>
                <a:ext uri="{FF2B5EF4-FFF2-40B4-BE49-F238E27FC236}">
                  <a16:creationId xmlns:a16="http://schemas.microsoft.com/office/drawing/2014/main" id="{B5DA263E-C5A8-A52C-F297-2767A2A156C9}"/>
                </a:ext>
              </a:extLst>
            </p:cNvPr>
            <p:cNvSpPr>
              <a:spLocks/>
            </p:cNvSpPr>
            <p:nvPr/>
          </p:nvSpPr>
          <p:spPr bwMode="auto">
            <a:xfrm>
              <a:off x="2672" y="5023"/>
              <a:ext cx="68" cy="64"/>
            </a:xfrm>
            <a:custGeom>
              <a:avLst/>
              <a:gdLst>
                <a:gd name="T0" fmla="*/ 34 w 68"/>
                <a:gd name="T1" fmla="*/ 0 h 64"/>
                <a:gd name="T2" fmla="*/ 37 w 68"/>
                <a:gd name="T3" fmla="*/ 0 h 64"/>
                <a:gd name="T4" fmla="*/ 40 w 68"/>
                <a:gd name="T5" fmla="*/ 0 h 64"/>
                <a:gd name="T6" fmla="*/ 43 w 68"/>
                <a:gd name="T7" fmla="*/ 1 h 64"/>
                <a:gd name="T8" fmla="*/ 47 w 68"/>
                <a:gd name="T9" fmla="*/ 2 h 64"/>
                <a:gd name="T10" fmla="*/ 50 w 68"/>
                <a:gd name="T11" fmla="*/ 3 h 64"/>
                <a:gd name="T12" fmla="*/ 53 w 68"/>
                <a:gd name="T13" fmla="*/ 5 h 64"/>
                <a:gd name="T14" fmla="*/ 55 w 68"/>
                <a:gd name="T15" fmla="*/ 7 h 64"/>
                <a:gd name="T16" fmla="*/ 58 w 68"/>
                <a:gd name="T17" fmla="*/ 9 h 64"/>
                <a:gd name="T18" fmla="*/ 60 w 68"/>
                <a:gd name="T19" fmla="*/ 12 h 64"/>
                <a:gd name="T20" fmla="*/ 62 w 68"/>
                <a:gd name="T21" fmla="*/ 14 h 64"/>
                <a:gd name="T22" fmla="*/ 66 w 68"/>
                <a:gd name="T23" fmla="*/ 20 h 64"/>
                <a:gd name="T24" fmla="*/ 67 w 68"/>
                <a:gd name="T25" fmla="*/ 26 h 64"/>
                <a:gd name="T26" fmla="*/ 68 w 68"/>
                <a:gd name="T27" fmla="*/ 29 h 64"/>
                <a:gd name="T28" fmla="*/ 68 w 68"/>
                <a:gd name="T29" fmla="*/ 33 h 64"/>
                <a:gd name="T30" fmla="*/ 68 w 68"/>
                <a:gd name="T31" fmla="*/ 36 h 64"/>
                <a:gd name="T32" fmla="*/ 67 w 68"/>
                <a:gd name="T33" fmla="*/ 39 h 64"/>
                <a:gd name="T34" fmla="*/ 67 w 68"/>
                <a:gd name="T35" fmla="*/ 42 h 64"/>
                <a:gd name="T36" fmla="*/ 66 w 68"/>
                <a:gd name="T37" fmla="*/ 45 h 64"/>
                <a:gd name="T38" fmla="*/ 64 w 68"/>
                <a:gd name="T39" fmla="*/ 47 h 64"/>
                <a:gd name="T40" fmla="*/ 63 w 68"/>
                <a:gd name="T41" fmla="*/ 49 h 64"/>
                <a:gd name="T42" fmla="*/ 63 w 68"/>
                <a:gd name="T43" fmla="*/ 49 h 64"/>
                <a:gd name="T44" fmla="*/ 62 w 68"/>
                <a:gd name="T45" fmla="*/ 50 h 64"/>
                <a:gd name="T46" fmla="*/ 60 w 68"/>
                <a:gd name="T47" fmla="*/ 53 h 64"/>
                <a:gd name="T48" fmla="*/ 58 w 68"/>
                <a:gd name="T49" fmla="*/ 55 h 64"/>
                <a:gd name="T50" fmla="*/ 55 w 68"/>
                <a:gd name="T51" fmla="*/ 57 h 64"/>
                <a:gd name="T52" fmla="*/ 53 w 68"/>
                <a:gd name="T53" fmla="*/ 59 h 64"/>
                <a:gd name="T54" fmla="*/ 52 w 68"/>
                <a:gd name="T55" fmla="*/ 59 h 64"/>
                <a:gd name="T56" fmla="*/ 51 w 68"/>
                <a:gd name="T57" fmla="*/ 60 h 64"/>
                <a:gd name="T58" fmla="*/ 50 w 68"/>
                <a:gd name="T59" fmla="*/ 60 h 64"/>
                <a:gd name="T60" fmla="*/ 49 w 68"/>
                <a:gd name="T61" fmla="*/ 61 h 64"/>
                <a:gd name="T62" fmla="*/ 48 w 68"/>
                <a:gd name="T63" fmla="*/ 61 h 64"/>
                <a:gd name="T64" fmla="*/ 47 w 68"/>
                <a:gd name="T65" fmla="*/ 62 h 64"/>
                <a:gd name="T66" fmla="*/ 43 w 68"/>
                <a:gd name="T67" fmla="*/ 63 h 64"/>
                <a:gd name="T68" fmla="*/ 40 w 68"/>
                <a:gd name="T69" fmla="*/ 64 h 64"/>
                <a:gd name="T70" fmla="*/ 37 w 68"/>
                <a:gd name="T71" fmla="*/ 64 h 64"/>
                <a:gd name="T72" fmla="*/ 34 w 68"/>
                <a:gd name="T73" fmla="*/ 64 h 64"/>
                <a:gd name="T74" fmla="*/ 27 w 68"/>
                <a:gd name="T75" fmla="*/ 64 h 64"/>
                <a:gd name="T76" fmla="*/ 23 w 68"/>
                <a:gd name="T77" fmla="*/ 63 h 64"/>
                <a:gd name="T78" fmla="*/ 20 w 68"/>
                <a:gd name="T79" fmla="*/ 62 h 64"/>
                <a:gd name="T80" fmla="*/ 15 w 68"/>
                <a:gd name="T81" fmla="*/ 59 h 64"/>
                <a:gd name="T82" fmla="*/ 12 w 68"/>
                <a:gd name="T83" fmla="*/ 57 h 64"/>
                <a:gd name="T84" fmla="*/ 10 w 68"/>
                <a:gd name="T85" fmla="*/ 55 h 64"/>
                <a:gd name="T86" fmla="*/ 7 w 68"/>
                <a:gd name="T87" fmla="*/ 53 h 64"/>
                <a:gd name="T88" fmla="*/ 5 w 68"/>
                <a:gd name="T89" fmla="*/ 50 h 64"/>
                <a:gd name="T90" fmla="*/ 3 w 68"/>
                <a:gd name="T91" fmla="*/ 47 h 64"/>
                <a:gd name="T92" fmla="*/ 2 w 68"/>
                <a:gd name="T93" fmla="*/ 45 h 64"/>
                <a:gd name="T94" fmla="*/ 1 w 68"/>
                <a:gd name="T95" fmla="*/ 42 h 64"/>
                <a:gd name="T96" fmla="*/ 0 w 68"/>
                <a:gd name="T97" fmla="*/ 39 h 64"/>
                <a:gd name="T98" fmla="*/ 0 w 68"/>
                <a:gd name="T99" fmla="*/ 36 h 64"/>
                <a:gd name="T100" fmla="*/ 0 w 68"/>
                <a:gd name="T101" fmla="*/ 33 h 64"/>
                <a:gd name="T102" fmla="*/ 0 w 68"/>
                <a:gd name="T103" fmla="*/ 29 h 64"/>
                <a:gd name="T104" fmla="*/ 0 w 68"/>
                <a:gd name="T105" fmla="*/ 26 h 64"/>
                <a:gd name="T106" fmla="*/ 2 w 68"/>
                <a:gd name="T107" fmla="*/ 20 h 64"/>
                <a:gd name="T108" fmla="*/ 5 w 68"/>
                <a:gd name="T109" fmla="*/ 14 h 64"/>
                <a:gd name="T110" fmla="*/ 10 w 68"/>
                <a:gd name="T111" fmla="*/ 9 h 64"/>
                <a:gd name="T112" fmla="*/ 15 w 68"/>
                <a:gd name="T113" fmla="*/ 5 h 64"/>
                <a:gd name="T114" fmla="*/ 20 w 68"/>
                <a:gd name="T115" fmla="*/ 2 h 64"/>
                <a:gd name="T116" fmla="*/ 23 w 68"/>
                <a:gd name="T117" fmla="*/ 1 h 64"/>
                <a:gd name="T118" fmla="*/ 27 w 68"/>
                <a:gd name="T119" fmla="*/ 0 h 64"/>
                <a:gd name="T120" fmla="*/ 34 w 68"/>
                <a:gd name="T1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64">
                  <a:moveTo>
                    <a:pt x="34" y="0"/>
                  </a:moveTo>
                  <a:lnTo>
                    <a:pt x="37" y="0"/>
                  </a:lnTo>
                  <a:lnTo>
                    <a:pt x="40" y="0"/>
                  </a:lnTo>
                  <a:lnTo>
                    <a:pt x="43" y="1"/>
                  </a:lnTo>
                  <a:lnTo>
                    <a:pt x="47" y="2"/>
                  </a:lnTo>
                  <a:lnTo>
                    <a:pt x="50" y="3"/>
                  </a:lnTo>
                  <a:lnTo>
                    <a:pt x="53" y="5"/>
                  </a:lnTo>
                  <a:lnTo>
                    <a:pt x="55" y="7"/>
                  </a:lnTo>
                  <a:lnTo>
                    <a:pt x="58" y="9"/>
                  </a:lnTo>
                  <a:lnTo>
                    <a:pt x="60" y="12"/>
                  </a:lnTo>
                  <a:lnTo>
                    <a:pt x="62" y="14"/>
                  </a:lnTo>
                  <a:lnTo>
                    <a:pt x="66" y="20"/>
                  </a:lnTo>
                  <a:lnTo>
                    <a:pt x="67" y="26"/>
                  </a:lnTo>
                  <a:lnTo>
                    <a:pt x="68" y="29"/>
                  </a:lnTo>
                  <a:lnTo>
                    <a:pt x="68" y="33"/>
                  </a:lnTo>
                  <a:lnTo>
                    <a:pt x="68" y="36"/>
                  </a:lnTo>
                  <a:lnTo>
                    <a:pt x="67" y="39"/>
                  </a:lnTo>
                  <a:lnTo>
                    <a:pt x="67" y="42"/>
                  </a:lnTo>
                  <a:lnTo>
                    <a:pt x="66" y="45"/>
                  </a:lnTo>
                  <a:lnTo>
                    <a:pt x="64" y="47"/>
                  </a:lnTo>
                  <a:lnTo>
                    <a:pt x="63" y="49"/>
                  </a:lnTo>
                  <a:lnTo>
                    <a:pt x="63" y="49"/>
                  </a:lnTo>
                  <a:lnTo>
                    <a:pt x="62" y="50"/>
                  </a:lnTo>
                  <a:lnTo>
                    <a:pt x="60" y="53"/>
                  </a:lnTo>
                  <a:lnTo>
                    <a:pt x="58" y="55"/>
                  </a:lnTo>
                  <a:lnTo>
                    <a:pt x="55" y="57"/>
                  </a:lnTo>
                  <a:lnTo>
                    <a:pt x="53" y="59"/>
                  </a:lnTo>
                  <a:lnTo>
                    <a:pt x="52" y="59"/>
                  </a:lnTo>
                  <a:lnTo>
                    <a:pt x="51" y="60"/>
                  </a:lnTo>
                  <a:lnTo>
                    <a:pt x="50" y="60"/>
                  </a:lnTo>
                  <a:lnTo>
                    <a:pt x="49" y="61"/>
                  </a:lnTo>
                  <a:lnTo>
                    <a:pt x="48" y="61"/>
                  </a:lnTo>
                  <a:lnTo>
                    <a:pt x="47" y="62"/>
                  </a:lnTo>
                  <a:lnTo>
                    <a:pt x="43" y="63"/>
                  </a:lnTo>
                  <a:lnTo>
                    <a:pt x="40" y="64"/>
                  </a:lnTo>
                  <a:lnTo>
                    <a:pt x="37" y="64"/>
                  </a:lnTo>
                  <a:lnTo>
                    <a:pt x="34" y="64"/>
                  </a:lnTo>
                  <a:lnTo>
                    <a:pt x="27" y="64"/>
                  </a:lnTo>
                  <a:lnTo>
                    <a:pt x="23" y="63"/>
                  </a:lnTo>
                  <a:lnTo>
                    <a:pt x="20"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lnTo>
                    <a:pt x="15" y="5"/>
                  </a:lnTo>
                  <a:lnTo>
                    <a:pt x="20" y="2"/>
                  </a:lnTo>
                  <a:lnTo>
                    <a:pt x="23" y="1"/>
                  </a:lnTo>
                  <a:lnTo>
                    <a:pt x="27" y="0"/>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43">
              <a:extLst>
                <a:ext uri="{FF2B5EF4-FFF2-40B4-BE49-F238E27FC236}">
                  <a16:creationId xmlns:a16="http://schemas.microsoft.com/office/drawing/2014/main" id="{B70958D3-A62C-F0D9-6423-C18D51B93766}"/>
                </a:ext>
              </a:extLst>
            </p:cNvPr>
            <p:cNvSpPr>
              <a:spLocks/>
            </p:cNvSpPr>
            <p:nvPr/>
          </p:nvSpPr>
          <p:spPr bwMode="auto">
            <a:xfrm>
              <a:off x="2730" y="4892"/>
              <a:ext cx="69" cy="64"/>
            </a:xfrm>
            <a:custGeom>
              <a:avLst/>
              <a:gdLst>
                <a:gd name="T0" fmla="*/ 16 w 69"/>
                <a:gd name="T1" fmla="*/ 5 h 64"/>
                <a:gd name="T2" fmla="*/ 21 w 69"/>
                <a:gd name="T3" fmla="*/ 3 h 64"/>
                <a:gd name="T4" fmla="*/ 28 w 69"/>
                <a:gd name="T5" fmla="*/ 1 h 64"/>
                <a:gd name="T6" fmla="*/ 38 w 69"/>
                <a:gd name="T7" fmla="*/ 0 h 64"/>
                <a:gd name="T8" fmla="*/ 44 w 69"/>
                <a:gd name="T9" fmla="*/ 1 h 64"/>
                <a:gd name="T10" fmla="*/ 50 w 69"/>
                <a:gd name="T11" fmla="*/ 4 h 64"/>
                <a:gd name="T12" fmla="*/ 56 w 69"/>
                <a:gd name="T13" fmla="*/ 7 h 64"/>
                <a:gd name="T14" fmla="*/ 61 w 69"/>
                <a:gd name="T15" fmla="*/ 12 h 64"/>
                <a:gd name="T16" fmla="*/ 65 w 69"/>
                <a:gd name="T17" fmla="*/ 17 h 64"/>
                <a:gd name="T18" fmla="*/ 67 w 69"/>
                <a:gd name="T19" fmla="*/ 23 h 64"/>
                <a:gd name="T20" fmla="*/ 68 w 69"/>
                <a:gd name="T21" fmla="*/ 29 h 64"/>
                <a:gd name="T22" fmla="*/ 68 w 69"/>
                <a:gd name="T23" fmla="*/ 35 h 64"/>
                <a:gd name="T24" fmla="*/ 67 w 69"/>
                <a:gd name="T25" fmla="*/ 41 h 64"/>
                <a:gd name="T26" fmla="*/ 65 w 69"/>
                <a:gd name="T27" fmla="*/ 47 h 64"/>
                <a:gd name="T28" fmla="*/ 63 w 69"/>
                <a:gd name="T29" fmla="*/ 49 h 64"/>
                <a:gd name="T30" fmla="*/ 61 w 69"/>
                <a:gd name="T31" fmla="*/ 52 h 64"/>
                <a:gd name="T32" fmla="*/ 56 w 69"/>
                <a:gd name="T33" fmla="*/ 57 h 64"/>
                <a:gd name="T34" fmla="*/ 50 w 69"/>
                <a:gd name="T35" fmla="*/ 60 h 64"/>
                <a:gd name="T36" fmla="*/ 46 w 69"/>
                <a:gd name="T37" fmla="*/ 62 h 64"/>
                <a:gd name="T38" fmla="*/ 44 w 69"/>
                <a:gd name="T39" fmla="*/ 63 h 64"/>
                <a:gd name="T40" fmla="*/ 38 w 69"/>
                <a:gd name="T41" fmla="*/ 64 h 64"/>
                <a:gd name="T42" fmla="*/ 31 w 69"/>
                <a:gd name="T43" fmla="*/ 64 h 64"/>
                <a:gd name="T44" fmla="*/ 24 w 69"/>
                <a:gd name="T45" fmla="*/ 63 h 64"/>
                <a:gd name="T46" fmla="*/ 18 w 69"/>
                <a:gd name="T47" fmla="*/ 60 h 64"/>
                <a:gd name="T48" fmla="*/ 13 w 69"/>
                <a:gd name="T49" fmla="*/ 57 h 64"/>
                <a:gd name="T50" fmla="*/ 8 w 69"/>
                <a:gd name="T51" fmla="*/ 52 h 64"/>
                <a:gd name="T52" fmla="*/ 4 w 69"/>
                <a:gd name="T53" fmla="*/ 47 h 64"/>
                <a:gd name="T54" fmla="*/ 1 w 69"/>
                <a:gd name="T55" fmla="*/ 41 h 64"/>
                <a:gd name="T56" fmla="*/ 0 w 69"/>
                <a:gd name="T57" fmla="*/ 35 h 64"/>
                <a:gd name="T58" fmla="*/ 0 w 69"/>
                <a:gd name="T59" fmla="*/ 29 h 64"/>
                <a:gd name="T60" fmla="*/ 1 w 69"/>
                <a:gd name="T61" fmla="*/ 23 h 64"/>
                <a:gd name="T62" fmla="*/ 4 w 69"/>
                <a:gd name="T63" fmla="*/ 17 h 64"/>
                <a:gd name="T64" fmla="*/ 10 w 69"/>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10" y="10"/>
                  </a:moveTo>
                  <a:lnTo>
                    <a:pt x="16" y="5"/>
                  </a:lnTo>
                  <a:lnTo>
                    <a:pt x="18" y="4"/>
                  </a:lnTo>
                  <a:lnTo>
                    <a:pt x="21" y="3"/>
                  </a:lnTo>
                  <a:lnTo>
                    <a:pt x="24" y="1"/>
                  </a:lnTo>
                  <a:lnTo>
                    <a:pt x="28" y="1"/>
                  </a:lnTo>
                  <a:lnTo>
                    <a:pt x="34" y="0"/>
                  </a:lnTo>
                  <a:lnTo>
                    <a:pt x="38" y="0"/>
                  </a:lnTo>
                  <a:lnTo>
                    <a:pt x="41" y="1"/>
                  </a:lnTo>
                  <a:lnTo>
                    <a:pt x="44" y="1"/>
                  </a:lnTo>
                  <a:lnTo>
                    <a:pt x="48" y="3"/>
                  </a:lnTo>
                  <a:lnTo>
                    <a:pt x="50" y="4"/>
                  </a:lnTo>
                  <a:lnTo>
                    <a:pt x="53" y="5"/>
                  </a:lnTo>
                  <a:lnTo>
                    <a:pt x="56" y="7"/>
                  </a:lnTo>
                  <a:lnTo>
                    <a:pt x="59" y="10"/>
                  </a:lnTo>
                  <a:lnTo>
                    <a:pt x="61" y="12"/>
                  </a:lnTo>
                  <a:lnTo>
                    <a:pt x="63" y="15"/>
                  </a:lnTo>
                  <a:lnTo>
                    <a:pt x="65" y="17"/>
                  </a:lnTo>
                  <a:lnTo>
                    <a:pt x="66" y="20"/>
                  </a:lnTo>
                  <a:lnTo>
                    <a:pt x="67" y="23"/>
                  </a:lnTo>
                  <a:lnTo>
                    <a:pt x="68" y="26"/>
                  </a:lnTo>
                  <a:lnTo>
                    <a:pt x="68" y="29"/>
                  </a:lnTo>
                  <a:lnTo>
                    <a:pt x="69" y="32"/>
                  </a:lnTo>
                  <a:lnTo>
                    <a:pt x="68" y="35"/>
                  </a:lnTo>
                  <a:lnTo>
                    <a:pt x="68" y="38"/>
                  </a:lnTo>
                  <a:lnTo>
                    <a:pt x="67" y="41"/>
                  </a:lnTo>
                  <a:lnTo>
                    <a:pt x="66" y="44"/>
                  </a:lnTo>
                  <a:lnTo>
                    <a:pt x="65" y="47"/>
                  </a:lnTo>
                  <a:lnTo>
                    <a:pt x="64" y="48"/>
                  </a:lnTo>
                  <a:lnTo>
                    <a:pt x="63" y="49"/>
                  </a:lnTo>
                  <a:lnTo>
                    <a:pt x="63" y="50"/>
                  </a:lnTo>
                  <a:lnTo>
                    <a:pt x="61" y="52"/>
                  </a:lnTo>
                  <a:lnTo>
                    <a:pt x="59" y="55"/>
                  </a:lnTo>
                  <a:lnTo>
                    <a:pt x="56" y="57"/>
                  </a:lnTo>
                  <a:lnTo>
                    <a:pt x="53" y="59"/>
                  </a:lnTo>
                  <a:lnTo>
                    <a:pt x="50" y="60"/>
                  </a:lnTo>
                  <a:lnTo>
                    <a:pt x="48" y="62"/>
                  </a:lnTo>
                  <a:lnTo>
                    <a:pt x="46" y="62"/>
                  </a:lnTo>
                  <a:lnTo>
                    <a:pt x="45" y="62"/>
                  </a:lnTo>
                  <a:lnTo>
                    <a:pt x="44" y="63"/>
                  </a:lnTo>
                  <a:lnTo>
                    <a:pt x="41" y="64"/>
                  </a:lnTo>
                  <a:lnTo>
                    <a:pt x="38" y="64"/>
                  </a:lnTo>
                  <a:lnTo>
                    <a:pt x="34" y="64"/>
                  </a:lnTo>
                  <a:lnTo>
                    <a:pt x="31" y="64"/>
                  </a:lnTo>
                  <a:lnTo>
                    <a:pt x="28" y="64"/>
                  </a:lnTo>
                  <a:lnTo>
                    <a:pt x="24" y="63"/>
                  </a:lnTo>
                  <a:lnTo>
                    <a:pt x="21" y="62"/>
                  </a:lnTo>
                  <a:lnTo>
                    <a:pt x="18" y="60"/>
                  </a:lnTo>
                  <a:lnTo>
                    <a:pt x="16" y="59"/>
                  </a:lnTo>
                  <a:lnTo>
                    <a:pt x="13" y="57"/>
                  </a:lnTo>
                  <a:lnTo>
                    <a:pt x="10" y="55"/>
                  </a:lnTo>
                  <a:lnTo>
                    <a:pt x="8" y="52"/>
                  </a:lnTo>
                  <a:lnTo>
                    <a:pt x="6" y="50"/>
                  </a:lnTo>
                  <a:lnTo>
                    <a:pt x="4" y="47"/>
                  </a:lnTo>
                  <a:lnTo>
                    <a:pt x="3" y="44"/>
                  </a:lnTo>
                  <a:lnTo>
                    <a:pt x="1" y="41"/>
                  </a:lnTo>
                  <a:lnTo>
                    <a:pt x="1" y="38"/>
                  </a:lnTo>
                  <a:lnTo>
                    <a:pt x="0" y="35"/>
                  </a:lnTo>
                  <a:lnTo>
                    <a:pt x="0" y="32"/>
                  </a:lnTo>
                  <a:lnTo>
                    <a:pt x="0" y="29"/>
                  </a:lnTo>
                  <a:lnTo>
                    <a:pt x="1" y="26"/>
                  </a:lnTo>
                  <a:lnTo>
                    <a:pt x="1" y="23"/>
                  </a:lnTo>
                  <a:lnTo>
                    <a:pt x="3" y="20"/>
                  </a:lnTo>
                  <a:lnTo>
                    <a:pt x="4" y="17"/>
                  </a:lnTo>
                  <a:lnTo>
                    <a:pt x="6" y="15"/>
                  </a:lnTo>
                  <a:lnTo>
                    <a:pt x="10"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44">
              <a:extLst>
                <a:ext uri="{FF2B5EF4-FFF2-40B4-BE49-F238E27FC236}">
                  <a16:creationId xmlns:a16="http://schemas.microsoft.com/office/drawing/2014/main" id="{21D00C8A-038C-5605-9573-9D99826F2499}"/>
                </a:ext>
              </a:extLst>
            </p:cNvPr>
            <p:cNvSpPr>
              <a:spLocks/>
            </p:cNvSpPr>
            <p:nvPr/>
          </p:nvSpPr>
          <p:spPr bwMode="auto">
            <a:xfrm>
              <a:off x="2577" y="4917"/>
              <a:ext cx="68" cy="65"/>
            </a:xfrm>
            <a:custGeom>
              <a:avLst/>
              <a:gdLst>
                <a:gd name="T0" fmla="*/ 1 w 68"/>
                <a:gd name="T1" fmla="*/ 43 h 65"/>
                <a:gd name="T2" fmla="*/ 6 w 68"/>
                <a:gd name="T3" fmla="*/ 51 h 65"/>
                <a:gd name="T4" fmla="*/ 12 w 68"/>
                <a:gd name="T5" fmla="*/ 57 h 65"/>
                <a:gd name="T6" fmla="*/ 17 w 68"/>
                <a:gd name="T7" fmla="*/ 61 h 65"/>
                <a:gd name="T8" fmla="*/ 23 w 68"/>
                <a:gd name="T9" fmla="*/ 63 h 65"/>
                <a:gd name="T10" fmla="*/ 30 w 68"/>
                <a:gd name="T11" fmla="*/ 65 h 65"/>
                <a:gd name="T12" fmla="*/ 33 w 68"/>
                <a:gd name="T13" fmla="*/ 65 h 65"/>
                <a:gd name="T14" fmla="*/ 34 w 68"/>
                <a:gd name="T15" fmla="*/ 65 h 65"/>
                <a:gd name="T16" fmla="*/ 37 w 68"/>
                <a:gd name="T17" fmla="*/ 65 h 65"/>
                <a:gd name="T18" fmla="*/ 43 w 68"/>
                <a:gd name="T19" fmla="*/ 63 h 65"/>
                <a:gd name="T20" fmla="*/ 45 w 68"/>
                <a:gd name="T21" fmla="*/ 63 h 65"/>
                <a:gd name="T22" fmla="*/ 49 w 68"/>
                <a:gd name="T23" fmla="*/ 61 h 65"/>
                <a:gd name="T24" fmla="*/ 55 w 68"/>
                <a:gd name="T25" fmla="*/ 57 h 65"/>
                <a:gd name="T26" fmla="*/ 60 w 68"/>
                <a:gd name="T27" fmla="*/ 52 h 65"/>
                <a:gd name="T28" fmla="*/ 62 w 68"/>
                <a:gd name="T29" fmla="*/ 49 h 65"/>
                <a:gd name="T30" fmla="*/ 64 w 68"/>
                <a:gd name="T31" fmla="*/ 47 h 65"/>
                <a:gd name="T32" fmla="*/ 64 w 68"/>
                <a:gd name="T33" fmla="*/ 46 h 65"/>
                <a:gd name="T34" fmla="*/ 66 w 68"/>
                <a:gd name="T35" fmla="*/ 41 h 65"/>
                <a:gd name="T36" fmla="*/ 68 w 68"/>
                <a:gd name="T37" fmla="*/ 35 h 65"/>
                <a:gd name="T38" fmla="*/ 68 w 68"/>
                <a:gd name="T39" fmla="*/ 33 h 65"/>
                <a:gd name="T40" fmla="*/ 68 w 68"/>
                <a:gd name="T41" fmla="*/ 32 h 65"/>
                <a:gd name="T42" fmla="*/ 68 w 68"/>
                <a:gd name="T43" fmla="*/ 29 h 65"/>
                <a:gd name="T44" fmla="*/ 66 w 68"/>
                <a:gd name="T45" fmla="*/ 23 h 65"/>
                <a:gd name="T46" fmla="*/ 62 w 68"/>
                <a:gd name="T47" fmla="*/ 14 h 65"/>
                <a:gd name="T48" fmla="*/ 58 w 68"/>
                <a:gd name="T49" fmla="*/ 10 h 65"/>
                <a:gd name="T50" fmla="*/ 52 w 68"/>
                <a:gd name="T51" fmla="*/ 5 h 65"/>
                <a:gd name="T52" fmla="*/ 47 w 68"/>
                <a:gd name="T53" fmla="*/ 2 h 65"/>
                <a:gd name="T54" fmla="*/ 40 w 68"/>
                <a:gd name="T55" fmla="*/ 1 h 65"/>
                <a:gd name="T56" fmla="*/ 33 w 68"/>
                <a:gd name="T57" fmla="*/ 0 h 65"/>
                <a:gd name="T58" fmla="*/ 23 w 68"/>
                <a:gd name="T59" fmla="*/ 1 h 65"/>
                <a:gd name="T60" fmla="*/ 14 w 68"/>
                <a:gd name="T61" fmla="*/ 5 h 65"/>
                <a:gd name="T62" fmla="*/ 7 w 68"/>
                <a:gd name="T6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5">
                  <a:moveTo>
                    <a:pt x="0" y="39"/>
                  </a:moveTo>
                  <a:lnTo>
                    <a:pt x="1" y="43"/>
                  </a:lnTo>
                  <a:lnTo>
                    <a:pt x="3" y="48"/>
                  </a:lnTo>
                  <a:lnTo>
                    <a:pt x="6" y="51"/>
                  </a:lnTo>
                  <a:lnTo>
                    <a:pt x="9" y="55"/>
                  </a:lnTo>
                  <a:lnTo>
                    <a:pt x="12" y="57"/>
                  </a:lnTo>
                  <a:lnTo>
                    <a:pt x="14" y="59"/>
                  </a:lnTo>
                  <a:lnTo>
                    <a:pt x="17" y="61"/>
                  </a:lnTo>
                  <a:lnTo>
                    <a:pt x="20" y="62"/>
                  </a:lnTo>
                  <a:lnTo>
                    <a:pt x="23" y="63"/>
                  </a:lnTo>
                  <a:lnTo>
                    <a:pt x="26" y="64"/>
                  </a:lnTo>
                  <a:lnTo>
                    <a:pt x="30" y="65"/>
                  </a:lnTo>
                  <a:lnTo>
                    <a:pt x="33" y="65"/>
                  </a:lnTo>
                  <a:lnTo>
                    <a:pt x="33" y="65"/>
                  </a:lnTo>
                  <a:lnTo>
                    <a:pt x="33" y="65"/>
                  </a:lnTo>
                  <a:lnTo>
                    <a:pt x="34" y="65"/>
                  </a:lnTo>
                  <a:lnTo>
                    <a:pt x="35" y="65"/>
                  </a:lnTo>
                  <a:lnTo>
                    <a:pt x="37" y="65"/>
                  </a:lnTo>
                  <a:lnTo>
                    <a:pt x="40" y="64"/>
                  </a:lnTo>
                  <a:lnTo>
                    <a:pt x="43" y="63"/>
                  </a:lnTo>
                  <a:lnTo>
                    <a:pt x="44" y="63"/>
                  </a:lnTo>
                  <a:lnTo>
                    <a:pt x="45" y="63"/>
                  </a:lnTo>
                  <a:lnTo>
                    <a:pt x="47" y="62"/>
                  </a:lnTo>
                  <a:lnTo>
                    <a:pt x="49" y="61"/>
                  </a:lnTo>
                  <a:lnTo>
                    <a:pt x="52" y="59"/>
                  </a:lnTo>
                  <a:lnTo>
                    <a:pt x="55" y="57"/>
                  </a:lnTo>
                  <a:lnTo>
                    <a:pt x="58" y="55"/>
                  </a:lnTo>
                  <a:lnTo>
                    <a:pt x="60" y="52"/>
                  </a:lnTo>
                  <a:lnTo>
                    <a:pt x="62" y="50"/>
                  </a:lnTo>
                  <a:lnTo>
                    <a:pt x="62" y="49"/>
                  </a:lnTo>
                  <a:lnTo>
                    <a:pt x="63" y="48"/>
                  </a:lnTo>
                  <a:lnTo>
                    <a:pt x="64" y="47"/>
                  </a:lnTo>
                  <a:lnTo>
                    <a:pt x="64" y="46"/>
                  </a:lnTo>
                  <a:lnTo>
                    <a:pt x="64" y="46"/>
                  </a:lnTo>
                  <a:lnTo>
                    <a:pt x="65" y="45"/>
                  </a:lnTo>
                  <a:lnTo>
                    <a:pt x="66" y="41"/>
                  </a:lnTo>
                  <a:lnTo>
                    <a:pt x="67" y="38"/>
                  </a:lnTo>
                  <a:lnTo>
                    <a:pt x="68" y="35"/>
                  </a:lnTo>
                  <a:lnTo>
                    <a:pt x="68" y="34"/>
                  </a:lnTo>
                  <a:lnTo>
                    <a:pt x="68" y="33"/>
                  </a:lnTo>
                  <a:lnTo>
                    <a:pt x="68" y="32"/>
                  </a:lnTo>
                  <a:lnTo>
                    <a:pt x="68" y="32"/>
                  </a:lnTo>
                  <a:lnTo>
                    <a:pt x="68" y="32"/>
                  </a:lnTo>
                  <a:lnTo>
                    <a:pt x="68" y="29"/>
                  </a:lnTo>
                  <a:lnTo>
                    <a:pt x="67" y="26"/>
                  </a:lnTo>
                  <a:lnTo>
                    <a:pt x="66" y="23"/>
                  </a:lnTo>
                  <a:lnTo>
                    <a:pt x="65" y="20"/>
                  </a:lnTo>
                  <a:lnTo>
                    <a:pt x="62" y="14"/>
                  </a:lnTo>
                  <a:lnTo>
                    <a:pt x="60" y="12"/>
                  </a:lnTo>
                  <a:lnTo>
                    <a:pt x="58" y="10"/>
                  </a:lnTo>
                  <a:lnTo>
                    <a:pt x="55" y="7"/>
                  </a:lnTo>
                  <a:lnTo>
                    <a:pt x="52" y="5"/>
                  </a:lnTo>
                  <a:lnTo>
                    <a:pt x="49" y="3"/>
                  </a:lnTo>
                  <a:lnTo>
                    <a:pt x="47" y="2"/>
                  </a:lnTo>
                  <a:lnTo>
                    <a:pt x="43" y="1"/>
                  </a:lnTo>
                  <a:lnTo>
                    <a:pt x="40" y="1"/>
                  </a:lnTo>
                  <a:lnTo>
                    <a:pt x="37" y="0"/>
                  </a:lnTo>
                  <a:lnTo>
                    <a:pt x="33" y="0"/>
                  </a:lnTo>
                  <a:lnTo>
                    <a:pt x="26" y="1"/>
                  </a:lnTo>
                  <a:lnTo>
                    <a:pt x="23" y="1"/>
                  </a:lnTo>
                  <a:lnTo>
                    <a:pt x="20" y="2"/>
                  </a:lnTo>
                  <a:lnTo>
                    <a:pt x="14" y="5"/>
                  </a:lnTo>
                  <a:lnTo>
                    <a:pt x="9" y="10"/>
                  </a:lnTo>
                  <a:lnTo>
                    <a:pt x="7" y="11"/>
                  </a:lnTo>
                  <a:lnTo>
                    <a:pt x="6" y="1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45">
              <a:extLst>
                <a:ext uri="{FF2B5EF4-FFF2-40B4-BE49-F238E27FC236}">
                  <a16:creationId xmlns:a16="http://schemas.microsoft.com/office/drawing/2014/main" id="{7926415D-91F4-3EEB-9BA4-0F78BBC5C9B3}"/>
                </a:ext>
              </a:extLst>
            </p:cNvPr>
            <p:cNvSpPr>
              <a:spLocks noChangeShapeType="1"/>
            </p:cNvSpPr>
            <p:nvPr/>
          </p:nvSpPr>
          <p:spPr bwMode="auto">
            <a:xfrm flipV="1">
              <a:off x="2643" y="4992"/>
              <a:ext cx="2" cy="24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46">
              <a:extLst>
                <a:ext uri="{FF2B5EF4-FFF2-40B4-BE49-F238E27FC236}">
                  <a16:creationId xmlns:a16="http://schemas.microsoft.com/office/drawing/2014/main" id="{2DAC2D6E-1029-9455-B628-DE81FB148184}"/>
                </a:ext>
              </a:extLst>
            </p:cNvPr>
            <p:cNvSpPr>
              <a:spLocks noChangeShapeType="1"/>
            </p:cNvSpPr>
            <p:nvPr/>
          </p:nvSpPr>
          <p:spPr bwMode="auto">
            <a:xfrm flipV="1">
              <a:off x="2643" y="4378"/>
              <a:ext cx="2" cy="4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47">
              <a:extLst>
                <a:ext uri="{FF2B5EF4-FFF2-40B4-BE49-F238E27FC236}">
                  <a16:creationId xmlns:a16="http://schemas.microsoft.com/office/drawing/2014/main" id="{578E1BD4-C2BC-02B4-C2C9-2441B316B3D4}"/>
                </a:ext>
              </a:extLst>
            </p:cNvPr>
            <p:cNvSpPr>
              <a:spLocks/>
            </p:cNvSpPr>
            <p:nvPr/>
          </p:nvSpPr>
          <p:spPr bwMode="auto">
            <a:xfrm>
              <a:off x="2280" y="4693"/>
              <a:ext cx="64" cy="24"/>
            </a:xfrm>
            <a:custGeom>
              <a:avLst/>
              <a:gdLst>
                <a:gd name="T0" fmla="*/ 64 w 64"/>
                <a:gd name="T1" fmla="*/ 0 h 24"/>
                <a:gd name="T2" fmla="*/ 63 w 64"/>
                <a:gd name="T3" fmla="*/ 2 h 24"/>
                <a:gd name="T4" fmla="*/ 62 w 64"/>
                <a:gd name="T5" fmla="*/ 4 h 24"/>
                <a:gd name="T6" fmla="*/ 60 w 64"/>
                <a:gd name="T7" fmla="*/ 7 h 24"/>
                <a:gd name="T8" fmla="*/ 59 w 64"/>
                <a:gd name="T9" fmla="*/ 9 h 24"/>
                <a:gd name="T10" fmla="*/ 58 w 64"/>
                <a:gd name="T11" fmla="*/ 10 h 24"/>
                <a:gd name="T12" fmla="*/ 58 w 64"/>
                <a:gd name="T13" fmla="*/ 11 h 24"/>
                <a:gd name="T14" fmla="*/ 55 w 64"/>
                <a:gd name="T15" fmla="*/ 14 h 24"/>
                <a:gd name="T16" fmla="*/ 52 w 64"/>
                <a:gd name="T17" fmla="*/ 16 h 24"/>
                <a:gd name="T18" fmla="*/ 49 w 64"/>
                <a:gd name="T19" fmla="*/ 18 h 24"/>
                <a:gd name="T20" fmla="*/ 47 w 64"/>
                <a:gd name="T21" fmla="*/ 20 h 24"/>
                <a:gd name="T22" fmla="*/ 46 w 64"/>
                <a:gd name="T23" fmla="*/ 20 h 24"/>
                <a:gd name="T24" fmla="*/ 45 w 64"/>
                <a:gd name="T25" fmla="*/ 20 h 24"/>
                <a:gd name="T26" fmla="*/ 44 w 64"/>
                <a:gd name="T27" fmla="*/ 21 h 24"/>
                <a:gd name="T28" fmla="*/ 42 w 64"/>
                <a:gd name="T29" fmla="*/ 22 h 24"/>
                <a:gd name="T30" fmla="*/ 41 w 64"/>
                <a:gd name="T31" fmla="*/ 22 h 24"/>
                <a:gd name="T32" fmla="*/ 40 w 64"/>
                <a:gd name="T33" fmla="*/ 22 h 24"/>
                <a:gd name="T34" fmla="*/ 37 w 64"/>
                <a:gd name="T35" fmla="*/ 23 h 24"/>
                <a:gd name="T36" fmla="*/ 34 w 64"/>
                <a:gd name="T37" fmla="*/ 23 h 24"/>
                <a:gd name="T38" fmla="*/ 32 w 64"/>
                <a:gd name="T39" fmla="*/ 23 h 24"/>
                <a:gd name="T40" fmla="*/ 31 w 64"/>
                <a:gd name="T41" fmla="*/ 23 h 24"/>
                <a:gd name="T42" fmla="*/ 31 w 64"/>
                <a:gd name="T43" fmla="*/ 23 h 24"/>
                <a:gd name="T44" fmla="*/ 31 w 64"/>
                <a:gd name="T45" fmla="*/ 23 h 24"/>
                <a:gd name="T46" fmla="*/ 31 w 64"/>
                <a:gd name="T47" fmla="*/ 24 h 24"/>
                <a:gd name="T48" fmla="*/ 27 w 64"/>
                <a:gd name="T49" fmla="*/ 23 h 24"/>
                <a:gd name="T50" fmla="*/ 24 w 64"/>
                <a:gd name="T51" fmla="*/ 23 h 24"/>
                <a:gd name="T52" fmla="*/ 20 w 64"/>
                <a:gd name="T53" fmla="*/ 22 h 24"/>
                <a:gd name="T54" fmla="*/ 18 w 64"/>
                <a:gd name="T55" fmla="*/ 21 h 24"/>
                <a:gd name="T56" fmla="*/ 14 w 64"/>
                <a:gd name="T57" fmla="*/ 20 h 24"/>
                <a:gd name="T58" fmla="*/ 12 w 64"/>
                <a:gd name="T59" fmla="*/ 18 h 24"/>
                <a:gd name="T60" fmla="*/ 9 w 64"/>
                <a:gd name="T61" fmla="*/ 16 h 24"/>
                <a:gd name="T62" fmla="*/ 7 w 64"/>
                <a:gd name="T63" fmla="*/ 14 h 24"/>
                <a:gd name="T64" fmla="*/ 4 w 64"/>
                <a:gd name="T65" fmla="*/ 12 h 24"/>
                <a:gd name="T66" fmla="*/ 3 w 64"/>
                <a:gd name="T67" fmla="*/ 10 h 24"/>
                <a:gd name="T68" fmla="*/ 1 w 64"/>
                <a:gd name="T69" fmla="*/ 7 h 24"/>
                <a:gd name="T70" fmla="*/ 0 w 64"/>
                <a:gd name="T7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4">
                  <a:moveTo>
                    <a:pt x="64" y="0"/>
                  </a:moveTo>
                  <a:lnTo>
                    <a:pt x="63" y="2"/>
                  </a:lnTo>
                  <a:lnTo>
                    <a:pt x="62" y="4"/>
                  </a:lnTo>
                  <a:lnTo>
                    <a:pt x="60" y="7"/>
                  </a:lnTo>
                  <a:lnTo>
                    <a:pt x="59" y="9"/>
                  </a:lnTo>
                  <a:lnTo>
                    <a:pt x="58" y="10"/>
                  </a:lnTo>
                  <a:lnTo>
                    <a:pt x="58" y="11"/>
                  </a:lnTo>
                  <a:lnTo>
                    <a:pt x="55" y="14"/>
                  </a:lnTo>
                  <a:lnTo>
                    <a:pt x="52" y="16"/>
                  </a:lnTo>
                  <a:lnTo>
                    <a:pt x="49" y="18"/>
                  </a:lnTo>
                  <a:lnTo>
                    <a:pt x="47" y="20"/>
                  </a:lnTo>
                  <a:lnTo>
                    <a:pt x="46" y="20"/>
                  </a:lnTo>
                  <a:lnTo>
                    <a:pt x="45" y="20"/>
                  </a:lnTo>
                  <a:lnTo>
                    <a:pt x="44" y="21"/>
                  </a:lnTo>
                  <a:lnTo>
                    <a:pt x="42" y="22"/>
                  </a:lnTo>
                  <a:lnTo>
                    <a:pt x="41" y="22"/>
                  </a:lnTo>
                  <a:lnTo>
                    <a:pt x="40" y="22"/>
                  </a:lnTo>
                  <a:lnTo>
                    <a:pt x="37" y="23"/>
                  </a:lnTo>
                  <a:lnTo>
                    <a:pt x="34" y="23"/>
                  </a:lnTo>
                  <a:lnTo>
                    <a:pt x="32" y="23"/>
                  </a:lnTo>
                  <a:lnTo>
                    <a:pt x="31" y="23"/>
                  </a:lnTo>
                  <a:lnTo>
                    <a:pt x="31" y="23"/>
                  </a:lnTo>
                  <a:lnTo>
                    <a:pt x="31" y="23"/>
                  </a:lnTo>
                  <a:lnTo>
                    <a:pt x="31" y="24"/>
                  </a:lnTo>
                  <a:lnTo>
                    <a:pt x="27" y="23"/>
                  </a:lnTo>
                  <a:lnTo>
                    <a:pt x="24" y="23"/>
                  </a:lnTo>
                  <a:lnTo>
                    <a:pt x="20" y="22"/>
                  </a:lnTo>
                  <a:lnTo>
                    <a:pt x="18" y="21"/>
                  </a:lnTo>
                  <a:lnTo>
                    <a:pt x="14" y="20"/>
                  </a:lnTo>
                  <a:lnTo>
                    <a:pt x="12" y="18"/>
                  </a:lnTo>
                  <a:lnTo>
                    <a:pt x="9" y="16"/>
                  </a:lnTo>
                  <a:lnTo>
                    <a:pt x="7" y="14"/>
                  </a:lnTo>
                  <a:lnTo>
                    <a:pt x="4" y="12"/>
                  </a:lnTo>
                  <a:lnTo>
                    <a:pt x="3" y="10"/>
                  </a:lnTo>
                  <a:lnTo>
                    <a:pt x="1" y="7"/>
                  </a:lnTo>
                  <a:lnTo>
                    <a:pt x="0" y="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48">
              <a:extLst>
                <a:ext uri="{FF2B5EF4-FFF2-40B4-BE49-F238E27FC236}">
                  <a16:creationId xmlns:a16="http://schemas.microsoft.com/office/drawing/2014/main" id="{CCB40D66-9D51-9D6A-2632-885A397E50B1}"/>
                </a:ext>
              </a:extLst>
            </p:cNvPr>
            <p:cNvSpPr>
              <a:spLocks/>
            </p:cNvSpPr>
            <p:nvPr/>
          </p:nvSpPr>
          <p:spPr bwMode="auto">
            <a:xfrm>
              <a:off x="2277" y="4652"/>
              <a:ext cx="68" cy="45"/>
            </a:xfrm>
            <a:custGeom>
              <a:avLst/>
              <a:gdLst>
                <a:gd name="T0" fmla="*/ 2 w 68"/>
                <a:gd name="T1" fmla="*/ 45 h 45"/>
                <a:gd name="T2" fmla="*/ 1 w 68"/>
                <a:gd name="T3" fmla="*/ 42 h 45"/>
                <a:gd name="T4" fmla="*/ 0 w 68"/>
                <a:gd name="T5" fmla="*/ 39 h 45"/>
                <a:gd name="T6" fmla="*/ 0 w 68"/>
                <a:gd name="T7" fmla="*/ 32 h 45"/>
                <a:gd name="T8" fmla="*/ 0 w 68"/>
                <a:gd name="T9" fmla="*/ 26 h 45"/>
                <a:gd name="T10" fmla="*/ 2 w 68"/>
                <a:gd name="T11" fmla="*/ 20 h 45"/>
                <a:gd name="T12" fmla="*/ 5 w 68"/>
                <a:gd name="T13" fmla="*/ 14 h 45"/>
                <a:gd name="T14" fmla="*/ 9 w 68"/>
                <a:gd name="T15" fmla="*/ 9 h 45"/>
                <a:gd name="T16" fmla="*/ 15 w 68"/>
                <a:gd name="T17" fmla="*/ 5 h 45"/>
                <a:gd name="T18" fmla="*/ 17 w 68"/>
                <a:gd name="T19" fmla="*/ 3 h 45"/>
                <a:gd name="T20" fmla="*/ 20 w 68"/>
                <a:gd name="T21" fmla="*/ 2 h 45"/>
                <a:gd name="T22" fmla="*/ 23 w 68"/>
                <a:gd name="T23" fmla="*/ 1 h 45"/>
                <a:gd name="T24" fmla="*/ 27 w 68"/>
                <a:gd name="T25" fmla="*/ 0 h 45"/>
                <a:gd name="T26" fmla="*/ 34 w 68"/>
                <a:gd name="T27" fmla="*/ 0 h 45"/>
                <a:gd name="T28" fmla="*/ 37 w 68"/>
                <a:gd name="T29" fmla="*/ 0 h 45"/>
                <a:gd name="T30" fmla="*/ 40 w 68"/>
                <a:gd name="T31" fmla="*/ 0 h 45"/>
                <a:gd name="T32" fmla="*/ 43 w 68"/>
                <a:gd name="T33" fmla="*/ 1 h 45"/>
                <a:gd name="T34" fmla="*/ 47 w 68"/>
                <a:gd name="T35" fmla="*/ 2 h 45"/>
                <a:gd name="T36" fmla="*/ 50 w 68"/>
                <a:gd name="T37" fmla="*/ 3 h 45"/>
                <a:gd name="T38" fmla="*/ 52 w 68"/>
                <a:gd name="T39" fmla="*/ 5 h 45"/>
                <a:gd name="T40" fmla="*/ 55 w 68"/>
                <a:gd name="T41" fmla="*/ 7 h 45"/>
                <a:gd name="T42" fmla="*/ 58 w 68"/>
                <a:gd name="T43" fmla="*/ 9 h 45"/>
                <a:gd name="T44" fmla="*/ 60 w 68"/>
                <a:gd name="T45" fmla="*/ 12 h 45"/>
                <a:gd name="T46" fmla="*/ 62 w 68"/>
                <a:gd name="T47" fmla="*/ 14 h 45"/>
                <a:gd name="T48" fmla="*/ 65 w 68"/>
                <a:gd name="T49" fmla="*/ 20 h 45"/>
                <a:gd name="T50" fmla="*/ 67 w 68"/>
                <a:gd name="T51" fmla="*/ 26 h 45"/>
                <a:gd name="T52" fmla="*/ 68 w 68"/>
                <a:gd name="T53" fmla="*/ 29 h 45"/>
                <a:gd name="T54" fmla="*/ 68 w 68"/>
                <a:gd name="T55" fmla="*/ 32 h 45"/>
                <a:gd name="T56" fmla="*/ 67 w 68"/>
                <a:gd name="T57" fmla="*/ 36 h 45"/>
                <a:gd name="T58" fmla="*/ 67 w 68"/>
                <a:gd name="T59" fmla="*/ 38 h 45"/>
                <a:gd name="T60" fmla="*/ 67 w 68"/>
                <a:gd name="T61"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45">
                  <a:moveTo>
                    <a:pt x="2" y="45"/>
                  </a:moveTo>
                  <a:lnTo>
                    <a:pt x="1" y="42"/>
                  </a:lnTo>
                  <a:lnTo>
                    <a:pt x="0" y="39"/>
                  </a:lnTo>
                  <a:lnTo>
                    <a:pt x="0" y="32"/>
                  </a:lnTo>
                  <a:lnTo>
                    <a:pt x="0" y="26"/>
                  </a:lnTo>
                  <a:lnTo>
                    <a:pt x="2" y="20"/>
                  </a:lnTo>
                  <a:lnTo>
                    <a:pt x="5" y="14"/>
                  </a:lnTo>
                  <a:lnTo>
                    <a:pt x="9" y="9"/>
                  </a:lnTo>
                  <a:lnTo>
                    <a:pt x="15" y="5"/>
                  </a:lnTo>
                  <a:lnTo>
                    <a:pt x="17" y="3"/>
                  </a:lnTo>
                  <a:lnTo>
                    <a:pt x="20" y="2"/>
                  </a:lnTo>
                  <a:lnTo>
                    <a:pt x="23" y="1"/>
                  </a:lnTo>
                  <a:lnTo>
                    <a:pt x="27" y="0"/>
                  </a:lnTo>
                  <a:lnTo>
                    <a:pt x="34" y="0"/>
                  </a:lnTo>
                  <a:lnTo>
                    <a:pt x="37" y="0"/>
                  </a:lnTo>
                  <a:lnTo>
                    <a:pt x="40" y="0"/>
                  </a:lnTo>
                  <a:lnTo>
                    <a:pt x="43" y="1"/>
                  </a:lnTo>
                  <a:lnTo>
                    <a:pt x="47" y="2"/>
                  </a:lnTo>
                  <a:lnTo>
                    <a:pt x="50" y="3"/>
                  </a:lnTo>
                  <a:lnTo>
                    <a:pt x="52" y="5"/>
                  </a:lnTo>
                  <a:lnTo>
                    <a:pt x="55" y="7"/>
                  </a:lnTo>
                  <a:lnTo>
                    <a:pt x="58" y="9"/>
                  </a:lnTo>
                  <a:lnTo>
                    <a:pt x="60" y="12"/>
                  </a:lnTo>
                  <a:lnTo>
                    <a:pt x="62" y="14"/>
                  </a:lnTo>
                  <a:lnTo>
                    <a:pt x="65" y="20"/>
                  </a:lnTo>
                  <a:lnTo>
                    <a:pt x="67" y="26"/>
                  </a:lnTo>
                  <a:lnTo>
                    <a:pt x="68" y="29"/>
                  </a:lnTo>
                  <a:lnTo>
                    <a:pt x="68" y="32"/>
                  </a:lnTo>
                  <a:lnTo>
                    <a:pt x="67" y="36"/>
                  </a:lnTo>
                  <a:lnTo>
                    <a:pt x="67" y="38"/>
                  </a:lnTo>
                  <a:lnTo>
                    <a:pt x="67" y="4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49">
              <a:extLst>
                <a:ext uri="{FF2B5EF4-FFF2-40B4-BE49-F238E27FC236}">
                  <a16:creationId xmlns:a16="http://schemas.microsoft.com/office/drawing/2014/main" id="{558B4F9E-68FF-44C0-3501-E3EEACABBE63}"/>
                </a:ext>
              </a:extLst>
            </p:cNvPr>
            <p:cNvSpPr>
              <a:spLocks/>
            </p:cNvSpPr>
            <p:nvPr/>
          </p:nvSpPr>
          <p:spPr bwMode="auto">
            <a:xfrm>
              <a:off x="2417" y="4689"/>
              <a:ext cx="52" cy="49"/>
            </a:xfrm>
            <a:custGeom>
              <a:avLst/>
              <a:gdLst>
                <a:gd name="T0" fmla="*/ 0 w 52"/>
                <a:gd name="T1" fmla="*/ 25 h 49"/>
                <a:gd name="T2" fmla="*/ 0 w 52"/>
                <a:gd name="T3" fmla="*/ 27 h 49"/>
                <a:gd name="T4" fmla="*/ 0 w 52"/>
                <a:gd name="T5" fmla="*/ 29 h 49"/>
                <a:gd name="T6" fmla="*/ 1 w 52"/>
                <a:gd name="T7" fmla="*/ 34 h 49"/>
                <a:gd name="T8" fmla="*/ 4 w 52"/>
                <a:gd name="T9" fmla="*/ 38 h 49"/>
                <a:gd name="T10" fmla="*/ 5 w 52"/>
                <a:gd name="T11" fmla="*/ 40 h 49"/>
                <a:gd name="T12" fmla="*/ 7 w 52"/>
                <a:gd name="T13" fmla="*/ 42 h 49"/>
                <a:gd name="T14" fmla="*/ 11 w 52"/>
                <a:gd name="T15" fmla="*/ 45 h 49"/>
                <a:gd name="T16" fmla="*/ 15 w 52"/>
                <a:gd name="T17" fmla="*/ 47 h 49"/>
                <a:gd name="T18" fmla="*/ 20 w 52"/>
                <a:gd name="T19" fmla="*/ 48 h 49"/>
                <a:gd name="T20" fmla="*/ 23 w 52"/>
                <a:gd name="T21" fmla="*/ 49 h 49"/>
                <a:gd name="T22" fmla="*/ 26 w 52"/>
                <a:gd name="T23" fmla="*/ 49 h 49"/>
                <a:gd name="T24" fmla="*/ 28 w 52"/>
                <a:gd name="T25" fmla="*/ 49 h 49"/>
                <a:gd name="T26" fmla="*/ 31 w 52"/>
                <a:gd name="T27" fmla="*/ 48 h 49"/>
                <a:gd name="T28" fmla="*/ 33 w 52"/>
                <a:gd name="T29" fmla="*/ 48 h 49"/>
                <a:gd name="T30" fmla="*/ 34 w 52"/>
                <a:gd name="T31" fmla="*/ 47 h 49"/>
                <a:gd name="T32" fmla="*/ 35 w 52"/>
                <a:gd name="T33" fmla="*/ 47 h 49"/>
                <a:gd name="T34" fmla="*/ 36 w 52"/>
                <a:gd name="T35" fmla="*/ 47 h 49"/>
                <a:gd name="T36" fmla="*/ 37 w 52"/>
                <a:gd name="T37" fmla="*/ 46 h 49"/>
                <a:gd name="T38" fmla="*/ 40 w 52"/>
                <a:gd name="T39" fmla="*/ 45 h 49"/>
                <a:gd name="T40" fmla="*/ 44 w 52"/>
                <a:gd name="T41" fmla="*/ 42 h 49"/>
                <a:gd name="T42" fmla="*/ 45 w 52"/>
                <a:gd name="T43" fmla="*/ 40 h 49"/>
                <a:gd name="T44" fmla="*/ 45 w 52"/>
                <a:gd name="T45" fmla="*/ 40 h 49"/>
                <a:gd name="T46" fmla="*/ 45 w 52"/>
                <a:gd name="T47" fmla="*/ 40 h 49"/>
                <a:gd name="T48" fmla="*/ 45 w 52"/>
                <a:gd name="T49" fmla="*/ 40 h 49"/>
                <a:gd name="T50" fmla="*/ 46 w 52"/>
                <a:gd name="T51" fmla="*/ 39 h 49"/>
                <a:gd name="T52" fmla="*/ 47 w 52"/>
                <a:gd name="T53" fmla="*/ 38 h 49"/>
                <a:gd name="T54" fmla="*/ 49 w 52"/>
                <a:gd name="T55" fmla="*/ 34 h 49"/>
                <a:gd name="T56" fmla="*/ 50 w 52"/>
                <a:gd name="T57" fmla="*/ 32 h 49"/>
                <a:gd name="T58" fmla="*/ 51 w 52"/>
                <a:gd name="T59" fmla="*/ 29 h 49"/>
                <a:gd name="T60" fmla="*/ 51 w 52"/>
                <a:gd name="T61" fmla="*/ 27 h 49"/>
                <a:gd name="T62" fmla="*/ 52 w 52"/>
                <a:gd name="T63" fmla="*/ 25 h 49"/>
                <a:gd name="T64" fmla="*/ 51 w 52"/>
                <a:gd name="T65" fmla="*/ 19 h 49"/>
                <a:gd name="T66" fmla="*/ 50 w 52"/>
                <a:gd name="T67" fmla="*/ 17 h 49"/>
                <a:gd name="T68" fmla="*/ 49 w 52"/>
                <a:gd name="T69" fmla="*/ 15 h 49"/>
                <a:gd name="T70" fmla="*/ 47 w 52"/>
                <a:gd name="T71" fmla="*/ 11 h 49"/>
                <a:gd name="T72" fmla="*/ 44 w 52"/>
                <a:gd name="T73" fmla="*/ 7 h 49"/>
                <a:gd name="T74" fmla="*/ 44 w 52"/>
                <a:gd name="T75" fmla="*/ 7 h 49"/>
                <a:gd name="T76" fmla="*/ 40 w 52"/>
                <a:gd name="T77" fmla="*/ 4 h 49"/>
                <a:gd name="T78" fmla="*/ 37 w 52"/>
                <a:gd name="T79" fmla="*/ 2 h 49"/>
                <a:gd name="T80" fmla="*/ 35 w 52"/>
                <a:gd name="T81" fmla="*/ 1 h 49"/>
                <a:gd name="T82" fmla="*/ 33 w 52"/>
                <a:gd name="T83" fmla="*/ 1 h 49"/>
                <a:gd name="T84" fmla="*/ 31 w 52"/>
                <a:gd name="T85" fmla="*/ 0 h 49"/>
                <a:gd name="T86" fmla="*/ 28 w 52"/>
                <a:gd name="T87" fmla="*/ 0 h 49"/>
                <a:gd name="T88" fmla="*/ 26 w 52"/>
                <a:gd name="T89" fmla="*/ 0 h 49"/>
                <a:gd name="T90" fmla="*/ 21 w 52"/>
                <a:gd name="T91" fmla="*/ 0 h 49"/>
                <a:gd name="T92" fmla="*/ 16 w 52"/>
                <a:gd name="T93" fmla="*/ 1 h 49"/>
                <a:gd name="T94" fmla="*/ 11 w 52"/>
                <a:gd name="T95" fmla="*/ 4 h 49"/>
                <a:gd name="T96" fmla="*/ 7 w 52"/>
                <a:gd name="T97" fmla="*/ 7 h 49"/>
                <a:gd name="T98" fmla="*/ 7 w 52"/>
                <a:gd name="T99" fmla="*/ 7 h 49"/>
                <a:gd name="T100" fmla="*/ 4 w 52"/>
                <a:gd name="T101" fmla="*/ 11 h 49"/>
                <a:gd name="T102" fmla="*/ 1 w 52"/>
                <a:gd name="T103" fmla="*/ 15 h 49"/>
                <a:gd name="T104" fmla="*/ 0 w 52"/>
                <a:gd name="T105" fmla="*/ 19 h 49"/>
                <a:gd name="T106" fmla="*/ 0 w 52"/>
                <a:gd name="T10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0" y="25"/>
                  </a:moveTo>
                  <a:lnTo>
                    <a:pt x="0" y="27"/>
                  </a:lnTo>
                  <a:lnTo>
                    <a:pt x="0" y="29"/>
                  </a:lnTo>
                  <a:lnTo>
                    <a:pt x="1" y="34"/>
                  </a:lnTo>
                  <a:lnTo>
                    <a:pt x="4" y="38"/>
                  </a:lnTo>
                  <a:lnTo>
                    <a:pt x="5" y="40"/>
                  </a:lnTo>
                  <a:lnTo>
                    <a:pt x="7" y="42"/>
                  </a:lnTo>
                  <a:lnTo>
                    <a:pt x="11" y="45"/>
                  </a:lnTo>
                  <a:lnTo>
                    <a:pt x="15" y="47"/>
                  </a:lnTo>
                  <a:lnTo>
                    <a:pt x="20" y="48"/>
                  </a:lnTo>
                  <a:lnTo>
                    <a:pt x="23" y="49"/>
                  </a:lnTo>
                  <a:lnTo>
                    <a:pt x="26" y="49"/>
                  </a:lnTo>
                  <a:lnTo>
                    <a:pt x="28" y="49"/>
                  </a:lnTo>
                  <a:lnTo>
                    <a:pt x="31" y="48"/>
                  </a:lnTo>
                  <a:lnTo>
                    <a:pt x="33" y="48"/>
                  </a:lnTo>
                  <a:lnTo>
                    <a:pt x="34" y="47"/>
                  </a:lnTo>
                  <a:lnTo>
                    <a:pt x="35" y="47"/>
                  </a:lnTo>
                  <a:lnTo>
                    <a:pt x="36" y="47"/>
                  </a:lnTo>
                  <a:lnTo>
                    <a:pt x="37" y="46"/>
                  </a:lnTo>
                  <a:lnTo>
                    <a:pt x="40" y="45"/>
                  </a:lnTo>
                  <a:lnTo>
                    <a:pt x="44" y="42"/>
                  </a:lnTo>
                  <a:lnTo>
                    <a:pt x="45" y="40"/>
                  </a:lnTo>
                  <a:lnTo>
                    <a:pt x="45" y="40"/>
                  </a:lnTo>
                  <a:lnTo>
                    <a:pt x="45" y="40"/>
                  </a:lnTo>
                  <a:lnTo>
                    <a:pt x="45" y="40"/>
                  </a:lnTo>
                  <a:lnTo>
                    <a:pt x="46" y="39"/>
                  </a:lnTo>
                  <a:lnTo>
                    <a:pt x="47" y="38"/>
                  </a:lnTo>
                  <a:lnTo>
                    <a:pt x="49" y="34"/>
                  </a:lnTo>
                  <a:lnTo>
                    <a:pt x="50" y="32"/>
                  </a:lnTo>
                  <a:lnTo>
                    <a:pt x="51" y="29"/>
                  </a:lnTo>
                  <a:lnTo>
                    <a:pt x="51" y="27"/>
                  </a:lnTo>
                  <a:lnTo>
                    <a:pt x="52" y="25"/>
                  </a:lnTo>
                  <a:lnTo>
                    <a:pt x="51" y="19"/>
                  </a:lnTo>
                  <a:lnTo>
                    <a:pt x="50" y="17"/>
                  </a:lnTo>
                  <a:lnTo>
                    <a:pt x="49" y="15"/>
                  </a:lnTo>
                  <a:lnTo>
                    <a:pt x="47" y="11"/>
                  </a:lnTo>
                  <a:lnTo>
                    <a:pt x="44" y="7"/>
                  </a:lnTo>
                  <a:lnTo>
                    <a:pt x="44" y="7"/>
                  </a:lnTo>
                  <a:lnTo>
                    <a:pt x="40" y="4"/>
                  </a:lnTo>
                  <a:lnTo>
                    <a:pt x="37" y="2"/>
                  </a:lnTo>
                  <a:lnTo>
                    <a:pt x="35" y="1"/>
                  </a:lnTo>
                  <a:lnTo>
                    <a:pt x="33" y="1"/>
                  </a:lnTo>
                  <a:lnTo>
                    <a:pt x="31" y="0"/>
                  </a:lnTo>
                  <a:lnTo>
                    <a:pt x="28" y="0"/>
                  </a:lnTo>
                  <a:lnTo>
                    <a:pt x="26" y="0"/>
                  </a:lnTo>
                  <a:lnTo>
                    <a:pt x="21" y="0"/>
                  </a:lnTo>
                  <a:lnTo>
                    <a:pt x="16" y="1"/>
                  </a:lnTo>
                  <a:lnTo>
                    <a:pt x="11" y="4"/>
                  </a:lnTo>
                  <a:lnTo>
                    <a:pt x="7" y="7"/>
                  </a:lnTo>
                  <a:lnTo>
                    <a:pt x="7" y="7"/>
                  </a:lnTo>
                  <a:lnTo>
                    <a:pt x="4" y="11"/>
                  </a:lnTo>
                  <a:lnTo>
                    <a:pt x="1" y="15"/>
                  </a:lnTo>
                  <a:lnTo>
                    <a:pt x="0" y="19"/>
                  </a:lnTo>
                  <a:lnTo>
                    <a:pt x="0" y="2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50">
              <a:extLst>
                <a:ext uri="{FF2B5EF4-FFF2-40B4-BE49-F238E27FC236}">
                  <a16:creationId xmlns:a16="http://schemas.microsoft.com/office/drawing/2014/main" id="{D1A73920-770D-05F5-0DEE-917D66533CF2}"/>
                </a:ext>
              </a:extLst>
            </p:cNvPr>
            <p:cNvSpPr>
              <a:spLocks/>
            </p:cNvSpPr>
            <p:nvPr/>
          </p:nvSpPr>
          <p:spPr bwMode="auto">
            <a:xfrm>
              <a:off x="2472" y="4689"/>
              <a:ext cx="69" cy="65"/>
            </a:xfrm>
            <a:custGeom>
              <a:avLst/>
              <a:gdLst>
                <a:gd name="T0" fmla="*/ 26 w 69"/>
                <a:gd name="T1" fmla="*/ 63 h 65"/>
                <a:gd name="T2" fmla="*/ 21 w 69"/>
                <a:gd name="T3" fmla="*/ 62 h 65"/>
                <a:gd name="T4" fmla="*/ 17 w 69"/>
                <a:gd name="T5" fmla="*/ 60 h 65"/>
                <a:gd name="T6" fmla="*/ 13 w 69"/>
                <a:gd name="T7" fmla="*/ 58 h 65"/>
                <a:gd name="T8" fmla="*/ 10 w 69"/>
                <a:gd name="T9" fmla="*/ 55 h 65"/>
                <a:gd name="T10" fmla="*/ 7 w 69"/>
                <a:gd name="T11" fmla="*/ 53 h 65"/>
                <a:gd name="T12" fmla="*/ 5 w 69"/>
                <a:gd name="T13" fmla="*/ 50 h 65"/>
                <a:gd name="T14" fmla="*/ 4 w 69"/>
                <a:gd name="T15" fmla="*/ 47 h 65"/>
                <a:gd name="T16" fmla="*/ 3 w 69"/>
                <a:gd name="T17" fmla="*/ 45 h 65"/>
                <a:gd name="T18" fmla="*/ 1 w 69"/>
                <a:gd name="T19" fmla="*/ 41 h 65"/>
                <a:gd name="T20" fmla="*/ 1 w 69"/>
                <a:gd name="T21" fmla="*/ 39 h 65"/>
                <a:gd name="T22" fmla="*/ 0 w 69"/>
                <a:gd name="T23" fmla="*/ 36 h 65"/>
                <a:gd name="T24" fmla="*/ 0 w 69"/>
                <a:gd name="T25" fmla="*/ 32 h 65"/>
                <a:gd name="T26" fmla="*/ 1 w 69"/>
                <a:gd name="T27" fmla="*/ 26 h 65"/>
                <a:gd name="T28" fmla="*/ 3 w 69"/>
                <a:gd name="T29" fmla="*/ 20 h 65"/>
                <a:gd name="T30" fmla="*/ 5 w 69"/>
                <a:gd name="T31" fmla="*/ 14 h 65"/>
                <a:gd name="T32" fmla="*/ 10 w 69"/>
                <a:gd name="T33" fmla="*/ 9 h 65"/>
                <a:gd name="T34" fmla="*/ 15 w 69"/>
                <a:gd name="T35" fmla="*/ 5 h 65"/>
                <a:gd name="T36" fmla="*/ 18 w 69"/>
                <a:gd name="T37" fmla="*/ 4 h 65"/>
                <a:gd name="T38" fmla="*/ 21 w 69"/>
                <a:gd name="T39" fmla="*/ 3 h 65"/>
                <a:gd name="T40" fmla="*/ 24 w 69"/>
                <a:gd name="T41" fmla="*/ 1 h 65"/>
                <a:gd name="T42" fmla="*/ 27 w 69"/>
                <a:gd name="T43" fmla="*/ 1 h 65"/>
                <a:gd name="T44" fmla="*/ 34 w 69"/>
                <a:gd name="T45" fmla="*/ 0 h 65"/>
                <a:gd name="T46" fmla="*/ 37 w 69"/>
                <a:gd name="T47" fmla="*/ 0 h 65"/>
                <a:gd name="T48" fmla="*/ 41 w 69"/>
                <a:gd name="T49" fmla="*/ 1 h 65"/>
                <a:gd name="T50" fmla="*/ 44 w 69"/>
                <a:gd name="T51" fmla="*/ 1 h 65"/>
                <a:gd name="T52" fmla="*/ 47 w 69"/>
                <a:gd name="T53" fmla="*/ 3 h 65"/>
                <a:gd name="T54" fmla="*/ 50 w 69"/>
                <a:gd name="T55" fmla="*/ 4 h 65"/>
                <a:gd name="T56" fmla="*/ 53 w 69"/>
                <a:gd name="T57" fmla="*/ 5 h 65"/>
                <a:gd name="T58" fmla="*/ 55 w 69"/>
                <a:gd name="T59" fmla="*/ 7 h 65"/>
                <a:gd name="T60" fmla="*/ 58 w 69"/>
                <a:gd name="T61" fmla="*/ 9 h 65"/>
                <a:gd name="T62" fmla="*/ 61 w 69"/>
                <a:gd name="T63" fmla="*/ 12 h 65"/>
                <a:gd name="T64" fmla="*/ 63 w 69"/>
                <a:gd name="T65" fmla="*/ 14 h 65"/>
                <a:gd name="T66" fmla="*/ 66 w 69"/>
                <a:gd name="T67" fmla="*/ 20 h 65"/>
                <a:gd name="T68" fmla="*/ 67 w 69"/>
                <a:gd name="T69" fmla="*/ 23 h 65"/>
                <a:gd name="T70" fmla="*/ 68 w 69"/>
                <a:gd name="T71" fmla="*/ 26 h 65"/>
                <a:gd name="T72" fmla="*/ 69 w 69"/>
                <a:gd name="T73" fmla="*/ 32 h 65"/>
                <a:gd name="T74" fmla="*/ 68 w 69"/>
                <a:gd name="T75" fmla="*/ 36 h 65"/>
                <a:gd name="T76" fmla="*/ 68 w 69"/>
                <a:gd name="T77" fmla="*/ 39 h 65"/>
                <a:gd name="T78" fmla="*/ 67 w 69"/>
                <a:gd name="T79" fmla="*/ 41 h 65"/>
                <a:gd name="T80" fmla="*/ 66 w 69"/>
                <a:gd name="T81" fmla="*/ 42 h 65"/>
                <a:gd name="T82" fmla="*/ 66 w 69"/>
                <a:gd name="T83" fmla="*/ 43 h 65"/>
                <a:gd name="T84" fmla="*/ 66 w 69"/>
                <a:gd name="T85" fmla="*/ 45 h 65"/>
                <a:gd name="T86" fmla="*/ 64 w 69"/>
                <a:gd name="T87" fmla="*/ 47 h 65"/>
                <a:gd name="T88" fmla="*/ 63 w 69"/>
                <a:gd name="T89" fmla="*/ 48 h 65"/>
                <a:gd name="T90" fmla="*/ 63 w 69"/>
                <a:gd name="T91" fmla="*/ 49 h 65"/>
                <a:gd name="T92" fmla="*/ 63 w 69"/>
                <a:gd name="T93" fmla="*/ 50 h 65"/>
                <a:gd name="T94" fmla="*/ 61 w 69"/>
                <a:gd name="T95" fmla="*/ 53 h 65"/>
                <a:gd name="T96" fmla="*/ 58 w 69"/>
                <a:gd name="T97" fmla="*/ 55 h 65"/>
                <a:gd name="T98" fmla="*/ 55 w 69"/>
                <a:gd name="T99" fmla="*/ 57 h 65"/>
                <a:gd name="T100" fmla="*/ 53 w 69"/>
                <a:gd name="T101" fmla="*/ 59 h 65"/>
                <a:gd name="T102" fmla="*/ 50 w 69"/>
                <a:gd name="T103" fmla="*/ 61 h 65"/>
                <a:gd name="T104" fmla="*/ 47 w 69"/>
                <a:gd name="T105" fmla="*/ 62 h 65"/>
                <a:gd name="T106" fmla="*/ 45 w 69"/>
                <a:gd name="T107" fmla="*/ 63 h 65"/>
                <a:gd name="T108" fmla="*/ 45 w 69"/>
                <a:gd name="T109" fmla="*/ 63 h 65"/>
                <a:gd name="T110" fmla="*/ 44 w 69"/>
                <a:gd name="T111" fmla="*/ 63 h 65"/>
                <a:gd name="T112" fmla="*/ 41 w 69"/>
                <a:gd name="T113" fmla="*/ 64 h 65"/>
                <a:gd name="T114" fmla="*/ 37 w 69"/>
                <a:gd name="T115" fmla="*/ 65 h 65"/>
                <a:gd name="T116" fmla="*/ 34 w 69"/>
                <a:gd name="T117" fmla="*/ 65 h 65"/>
                <a:gd name="T118" fmla="*/ 29 w 69"/>
                <a:gd name="T119" fmla="*/ 64 h 65"/>
                <a:gd name="T120" fmla="*/ 26 w 69"/>
                <a:gd name="T12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65">
                  <a:moveTo>
                    <a:pt x="26" y="63"/>
                  </a:moveTo>
                  <a:lnTo>
                    <a:pt x="21" y="62"/>
                  </a:lnTo>
                  <a:lnTo>
                    <a:pt x="17" y="60"/>
                  </a:lnTo>
                  <a:lnTo>
                    <a:pt x="13" y="58"/>
                  </a:lnTo>
                  <a:lnTo>
                    <a:pt x="10" y="55"/>
                  </a:lnTo>
                  <a:lnTo>
                    <a:pt x="7" y="53"/>
                  </a:lnTo>
                  <a:lnTo>
                    <a:pt x="5" y="50"/>
                  </a:lnTo>
                  <a:lnTo>
                    <a:pt x="4" y="47"/>
                  </a:lnTo>
                  <a:lnTo>
                    <a:pt x="3" y="45"/>
                  </a:lnTo>
                  <a:lnTo>
                    <a:pt x="1" y="41"/>
                  </a:lnTo>
                  <a:lnTo>
                    <a:pt x="1" y="39"/>
                  </a:lnTo>
                  <a:lnTo>
                    <a:pt x="0" y="36"/>
                  </a:lnTo>
                  <a:lnTo>
                    <a:pt x="0" y="32"/>
                  </a:lnTo>
                  <a:lnTo>
                    <a:pt x="1" y="26"/>
                  </a:lnTo>
                  <a:lnTo>
                    <a:pt x="3" y="20"/>
                  </a:lnTo>
                  <a:lnTo>
                    <a:pt x="5" y="14"/>
                  </a:lnTo>
                  <a:lnTo>
                    <a:pt x="10" y="9"/>
                  </a:lnTo>
                  <a:lnTo>
                    <a:pt x="15" y="5"/>
                  </a:lnTo>
                  <a:lnTo>
                    <a:pt x="18" y="4"/>
                  </a:lnTo>
                  <a:lnTo>
                    <a:pt x="21" y="3"/>
                  </a:lnTo>
                  <a:lnTo>
                    <a:pt x="24" y="1"/>
                  </a:lnTo>
                  <a:lnTo>
                    <a:pt x="27" y="1"/>
                  </a:lnTo>
                  <a:lnTo>
                    <a:pt x="34" y="0"/>
                  </a:lnTo>
                  <a:lnTo>
                    <a:pt x="37" y="0"/>
                  </a:lnTo>
                  <a:lnTo>
                    <a:pt x="41" y="1"/>
                  </a:lnTo>
                  <a:lnTo>
                    <a:pt x="44" y="1"/>
                  </a:lnTo>
                  <a:lnTo>
                    <a:pt x="47" y="3"/>
                  </a:lnTo>
                  <a:lnTo>
                    <a:pt x="50" y="4"/>
                  </a:lnTo>
                  <a:lnTo>
                    <a:pt x="53" y="5"/>
                  </a:lnTo>
                  <a:lnTo>
                    <a:pt x="55" y="7"/>
                  </a:lnTo>
                  <a:lnTo>
                    <a:pt x="58" y="9"/>
                  </a:lnTo>
                  <a:lnTo>
                    <a:pt x="61" y="12"/>
                  </a:lnTo>
                  <a:lnTo>
                    <a:pt x="63" y="14"/>
                  </a:lnTo>
                  <a:lnTo>
                    <a:pt x="66" y="20"/>
                  </a:lnTo>
                  <a:lnTo>
                    <a:pt x="67" y="23"/>
                  </a:lnTo>
                  <a:lnTo>
                    <a:pt x="68" y="26"/>
                  </a:lnTo>
                  <a:lnTo>
                    <a:pt x="69" y="32"/>
                  </a:lnTo>
                  <a:lnTo>
                    <a:pt x="68" y="36"/>
                  </a:lnTo>
                  <a:lnTo>
                    <a:pt x="68" y="39"/>
                  </a:lnTo>
                  <a:lnTo>
                    <a:pt x="67" y="41"/>
                  </a:lnTo>
                  <a:lnTo>
                    <a:pt x="66" y="42"/>
                  </a:lnTo>
                  <a:lnTo>
                    <a:pt x="66" y="43"/>
                  </a:lnTo>
                  <a:lnTo>
                    <a:pt x="66" y="45"/>
                  </a:lnTo>
                  <a:lnTo>
                    <a:pt x="64" y="47"/>
                  </a:lnTo>
                  <a:lnTo>
                    <a:pt x="63" y="48"/>
                  </a:lnTo>
                  <a:lnTo>
                    <a:pt x="63" y="49"/>
                  </a:lnTo>
                  <a:lnTo>
                    <a:pt x="63" y="50"/>
                  </a:lnTo>
                  <a:lnTo>
                    <a:pt x="61" y="53"/>
                  </a:lnTo>
                  <a:lnTo>
                    <a:pt x="58" y="55"/>
                  </a:lnTo>
                  <a:lnTo>
                    <a:pt x="55" y="57"/>
                  </a:lnTo>
                  <a:lnTo>
                    <a:pt x="53" y="59"/>
                  </a:lnTo>
                  <a:lnTo>
                    <a:pt x="50" y="61"/>
                  </a:lnTo>
                  <a:lnTo>
                    <a:pt x="47" y="62"/>
                  </a:lnTo>
                  <a:lnTo>
                    <a:pt x="45" y="63"/>
                  </a:lnTo>
                  <a:lnTo>
                    <a:pt x="45" y="63"/>
                  </a:lnTo>
                  <a:lnTo>
                    <a:pt x="44" y="63"/>
                  </a:lnTo>
                  <a:lnTo>
                    <a:pt x="41" y="64"/>
                  </a:lnTo>
                  <a:lnTo>
                    <a:pt x="37" y="65"/>
                  </a:lnTo>
                  <a:lnTo>
                    <a:pt x="34" y="65"/>
                  </a:lnTo>
                  <a:lnTo>
                    <a:pt x="29" y="64"/>
                  </a:lnTo>
                  <a:lnTo>
                    <a:pt x="26" y="63"/>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51">
              <a:extLst>
                <a:ext uri="{FF2B5EF4-FFF2-40B4-BE49-F238E27FC236}">
                  <a16:creationId xmlns:a16="http://schemas.microsoft.com/office/drawing/2014/main" id="{98B2DFAA-2ED1-D510-40E2-2281591638E3}"/>
                </a:ext>
              </a:extLst>
            </p:cNvPr>
            <p:cNvSpPr>
              <a:spLocks/>
            </p:cNvSpPr>
            <p:nvPr/>
          </p:nvSpPr>
          <p:spPr bwMode="auto">
            <a:xfrm>
              <a:off x="1804" y="4504"/>
              <a:ext cx="68" cy="65"/>
            </a:xfrm>
            <a:custGeom>
              <a:avLst/>
              <a:gdLst>
                <a:gd name="T0" fmla="*/ 1 w 68"/>
                <a:gd name="T1" fmla="*/ 26 h 65"/>
                <a:gd name="T2" fmla="*/ 5 w 68"/>
                <a:gd name="T3" fmla="*/ 15 h 65"/>
                <a:gd name="T4" fmla="*/ 15 w 68"/>
                <a:gd name="T5" fmla="*/ 6 h 65"/>
                <a:gd name="T6" fmla="*/ 27 w 68"/>
                <a:gd name="T7" fmla="*/ 1 h 65"/>
                <a:gd name="T8" fmla="*/ 37 w 68"/>
                <a:gd name="T9" fmla="*/ 0 h 65"/>
                <a:gd name="T10" fmla="*/ 44 w 68"/>
                <a:gd name="T11" fmla="*/ 1 h 65"/>
                <a:gd name="T12" fmla="*/ 50 w 68"/>
                <a:gd name="T13" fmla="*/ 4 h 65"/>
                <a:gd name="T14" fmla="*/ 55 w 68"/>
                <a:gd name="T15" fmla="*/ 7 h 65"/>
                <a:gd name="T16" fmla="*/ 61 w 68"/>
                <a:gd name="T17" fmla="*/ 12 h 65"/>
                <a:gd name="T18" fmla="*/ 66 w 68"/>
                <a:gd name="T19" fmla="*/ 20 h 65"/>
                <a:gd name="T20" fmla="*/ 68 w 68"/>
                <a:gd name="T21" fmla="*/ 30 h 65"/>
                <a:gd name="T22" fmla="*/ 68 w 68"/>
                <a:gd name="T23" fmla="*/ 36 h 65"/>
                <a:gd name="T24" fmla="*/ 66 w 68"/>
                <a:gd name="T25" fmla="*/ 42 h 65"/>
                <a:gd name="T26" fmla="*/ 64 w 68"/>
                <a:gd name="T27" fmla="*/ 47 h 65"/>
                <a:gd name="T28" fmla="*/ 63 w 68"/>
                <a:gd name="T29" fmla="*/ 49 h 65"/>
                <a:gd name="T30" fmla="*/ 61 w 68"/>
                <a:gd name="T31" fmla="*/ 53 h 65"/>
                <a:gd name="T32" fmla="*/ 55 w 68"/>
                <a:gd name="T33" fmla="*/ 57 h 65"/>
                <a:gd name="T34" fmla="*/ 52 w 68"/>
                <a:gd name="T35" fmla="*/ 59 h 65"/>
                <a:gd name="T36" fmla="*/ 50 w 68"/>
                <a:gd name="T37" fmla="*/ 61 h 65"/>
                <a:gd name="T38" fmla="*/ 48 w 68"/>
                <a:gd name="T39" fmla="*/ 61 h 65"/>
                <a:gd name="T40" fmla="*/ 45 w 68"/>
                <a:gd name="T41" fmla="*/ 63 h 65"/>
                <a:gd name="T42" fmla="*/ 44 w 68"/>
                <a:gd name="T43" fmla="*/ 63 h 65"/>
                <a:gd name="T44" fmla="*/ 37 w 68"/>
                <a:gd name="T45" fmla="*/ 64 h 65"/>
                <a:gd name="T46" fmla="*/ 34 w 68"/>
                <a:gd name="T47" fmla="*/ 64 h 65"/>
                <a:gd name="T48" fmla="*/ 34 w 68"/>
                <a:gd name="T49" fmla="*/ 64 h 65"/>
                <a:gd name="T50" fmla="*/ 30 w 68"/>
                <a:gd name="T51" fmla="*/ 64 h 65"/>
                <a:gd name="T52" fmla="*/ 24 w 68"/>
                <a:gd name="T53" fmla="*/ 63 h 65"/>
                <a:gd name="T54" fmla="*/ 15 w 68"/>
                <a:gd name="T55" fmla="*/ 59 h 65"/>
                <a:gd name="T56" fmla="*/ 10 w 68"/>
                <a:gd name="T57" fmla="*/ 55 h 65"/>
                <a:gd name="T58" fmla="*/ 5 w 68"/>
                <a:gd name="T59" fmla="*/ 50 h 65"/>
                <a:gd name="T60" fmla="*/ 3 w 68"/>
                <a:gd name="T61" fmla="*/ 45 h 65"/>
                <a:gd name="T62" fmla="*/ 1 w 68"/>
                <a:gd name="T63" fmla="*/ 39 h 65"/>
                <a:gd name="T64" fmla="*/ 0 w 68"/>
                <a:gd name="T6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0" y="33"/>
                  </a:moveTo>
                  <a:lnTo>
                    <a:pt x="1" y="26"/>
                  </a:lnTo>
                  <a:lnTo>
                    <a:pt x="3" y="20"/>
                  </a:lnTo>
                  <a:lnTo>
                    <a:pt x="5" y="15"/>
                  </a:lnTo>
                  <a:lnTo>
                    <a:pt x="10" y="10"/>
                  </a:lnTo>
                  <a:lnTo>
                    <a:pt x="15" y="6"/>
                  </a:lnTo>
                  <a:lnTo>
                    <a:pt x="21" y="3"/>
                  </a:lnTo>
                  <a:lnTo>
                    <a:pt x="27" y="1"/>
                  </a:lnTo>
                  <a:lnTo>
                    <a:pt x="34" y="0"/>
                  </a:lnTo>
                  <a:lnTo>
                    <a:pt x="37" y="0"/>
                  </a:lnTo>
                  <a:lnTo>
                    <a:pt x="40" y="1"/>
                  </a:lnTo>
                  <a:lnTo>
                    <a:pt x="44" y="1"/>
                  </a:lnTo>
                  <a:lnTo>
                    <a:pt x="47" y="3"/>
                  </a:lnTo>
                  <a:lnTo>
                    <a:pt x="50" y="4"/>
                  </a:lnTo>
                  <a:lnTo>
                    <a:pt x="53" y="6"/>
                  </a:lnTo>
                  <a:lnTo>
                    <a:pt x="55" y="7"/>
                  </a:lnTo>
                  <a:lnTo>
                    <a:pt x="58" y="10"/>
                  </a:lnTo>
                  <a:lnTo>
                    <a:pt x="61" y="12"/>
                  </a:lnTo>
                  <a:lnTo>
                    <a:pt x="63" y="15"/>
                  </a:lnTo>
                  <a:lnTo>
                    <a:pt x="66" y="20"/>
                  </a:lnTo>
                  <a:lnTo>
                    <a:pt x="67" y="26"/>
                  </a:lnTo>
                  <a:lnTo>
                    <a:pt x="68" y="30"/>
                  </a:lnTo>
                  <a:lnTo>
                    <a:pt x="68" y="33"/>
                  </a:lnTo>
                  <a:lnTo>
                    <a:pt x="68" y="36"/>
                  </a:lnTo>
                  <a:lnTo>
                    <a:pt x="67" y="39"/>
                  </a:lnTo>
                  <a:lnTo>
                    <a:pt x="66" y="42"/>
                  </a:lnTo>
                  <a:lnTo>
                    <a:pt x="66" y="45"/>
                  </a:lnTo>
                  <a:lnTo>
                    <a:pt x="64" y="47"/>
                  </a:lnTo>
                  <a:lnTo>
                    <a:pt x="63" y="49"/>
                  </a:lnTo>
                  <a:lnTo>
                    <a:pt x="63" y="49"/>
                  </a:lnTo>
                  <a:lnTo>
                    <a:pt x="63" y="50"/>
                  </a:lnTo>
                  <a:lnTo>
                    <a:pt x="61" y="53"/>
                  </a:lnTo>
                  <a:lnTo>
                    <a:pt x="58" y="55"/>
                  </a:lnTo>
                  <a:lnTo>
                    <a:pt x="55" y="57"/>
                  </a:lnTo>
                  <a:lnTo>
                    <a:pt x="53" y="59"/>
                  </a:lnTo>
                  <a:lnTo>
                    <a:pt x="52" y="59"/>
                  </a:lnTo>
                  <a:lnTo>
                    <a:pt x="51" y="60"/>
                  </a:lnTo>
                  <a:lnTo>
                    <a:pt x="50" y="61"/>
                  </a:lnTo>
                  <a:lnTo>
                    <a:pt x="49" y="61"/>
                  </a:lnTo>
                  <a:lnTo>
                    <a:pt x="48" y="61"/>
                  </a:lnTo>
                  <a:lnTo>
                    <a:pt x="47" y="62"/>
                  </a:lnTo>
                  <a:lnTo>
                    <a:pt x="45" y="63"/>
                  </a:lnTo>
                  <a:lnTo>
                    <a:pt x="44" y="63"/>
                  </a:lnTo>
                  <a:lnTo>
                    <a:pt x="44" y="63"/>
                  </a:lnTo>
                  <a:lnTo>
                    <a:pt x="40" y="64"/>
                  </a:lnTo>
                  <a:lnTo>
                    <a:pt x="37" y="64"/>
                  </a:lnTo>
                  <a:lnTo>
                    <a:pt x="35" y="64"/>
                  </a:lnTo>
                  <a:lnTo>
                    <a:pt x="34" y="64"/>
                  </a:lnTo>
                  <a:lnTo>
                    <a:pt x="34" y="64"/>
                  </a:lnTo>
                  <a:lnTo>
                    <a:pt x="34" y="64"/>
                  </a:lnTo>
                  <a:lnTo>
                    <a:pt x="34" y="65"/>
                  </a:lnTo>
                  <a:lnTo>
                    <a:pt x="30" y="64"/>
                  </a:lnTo>
                  <a:lnTo>
                    <a:pt x="27" y="64"/>
                  </a:lnTo>
                  <a:lnTo>
                    <a:pt x="24" y="63"/>
                  </a:lnTo>
                  <a:lnTo>
                    <a:pt x="21" y="62"/>
                  </a:lnTo>
                  <a:lnTo>
                    <a:pt x="15" y="59"/>
                  </a:lnTo>
                  <a:lnTo>
                    <a:pt x="12" y="57"/>
                  </a:lnTo>
                  <a:lnTo>
                    <a:pt x="10" y="55"/>
                  </a:lnTo>
                  <a:lnTo>
                    <a:pt x="8" y="53"/>
                  </a:lnTo>
                  <a:lnTo>
                    <a:pt x="5" y="50"/>
                  </a:lnTo>
                  <a:lnTo>
                    <a:pt x="4" y="47"/>
                  </a:lnTo>
                  <a:lnTo>
                    <a:pt x="3" y="45"/>
                  </a:lnTo>
                  <a:lnTo>
                    <a:pt x="1" y="42"/>
                  </a:lnTo>
                  <a:lnTo>
                    <a:pt x="1" y="39"/>
                  </a:lnTo>
                  <a:lnTo>
                    <a:pt x="0" y="36"/>
                  </a:lnTo>
                  <a:lnTo>
                    <a:pt x="0" y="33"/>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52">
              <a:extLst>
                <a:ext uri="{FF2B5EF4-FFF2-40B4-BE49-F238E27FC236}">
                  <a16:creationId xmlns:a16="http://schemas.microsoft.com/office/drawing/2014/main" id="{026F40C6-159D-159F-7BB6-F20FC69083E7}"/>
                </a:ext>
              </a:extLst>
            </p:cNvPr>
            <p:cNvSpPr>
              <a:spLocks/>
            </p:cNvSpPr>
            <p:nvPr/>
          </p:nvSpPr>
          <p:spPr bwMode="auto">
            <a:xfrm>
              <a:off x="1641" y="4666"/>
              <a:ext cx="68" cy="65"/>
            </a:xfrm>
            <a:custGeom>
              <a:avLst/>
              <a:gdLst>
                <a:gd name="T0" fmla="*/ 37 w 68"/>
                <a:gd name="T1" fmla="*/ 0 h 65"/>
                <a:gd name="T2" fmla="*/ 44 w 68"/>
                <a:gd name="T3" fmla="*/ 1 h 65"/>
                <a:gd name="T4" fmla="*/ 50 w 68"/>
                <a:gd name="T5" fmla="*/ 4 h 65"/>
                <a:gd name="T6" fmla="*/ 55 w 68"/>
                <a:gd name="T7" fmla="*/ 7 h 65"/>
                <a:gd name="T8" fmla="*/ 61 w 68"/>
                <a:gd name="T9" fmla="*/ 12 h 65"/>
                <a:gd name="T10" fmla="*/ 64 w 68"/>
                <a:gd name="T11" fmla="*/ 17 h 65"/>
                <a:gd name="T12" fmla="*/ 66 w 68"/>
                <a:gd name="T13" fmla="*/ 23 h 65"/>
                <a:gd name="T14" fmla="*/ 68 w 68"/>
                <a:gd name="T15" fmla="*/ 29 h 65"/>
                <a:gd name="T16" fmla="*/ 68 w 68"/>
                <a:gd name="T17" fmla="*/ 32 h 65"/>
                <a:gd name="T18" fmla="*/ 68 w 68"/>
                <a:gd name="T19" fmla="*/ 33 h 65"/>
                <a:gd name="T20" fmla="*/ 68 w 68"/>
                <a:gd name="T21" fmla="*/ 36 h 65"/>
                <a:gd name="T22" fmla="*/ 66 w 68"/>
                <a:gd name="T23" fmla="*/ 42 h 65"/>
                <a:gd name="T24" fmla="*/ 65 w 68"/>
                <a:gd name="T25" fmla="*/ 46 h 65"/>
                <a:gd name="T26" fmla="*/ 64 w 68"/>
                <a:gd name="T27" fmla="*/ 48 h 65"/>
                <a:gd name="T28" fmla="*/ 61 w 68"/>
                <a:gd name="T29" fmla="*/ 53 h 65"/>
                <a:gd name="T30" fmla="*/ 55 w 68"/>
                <a:gd name="T31" fmla="*/ 58 h 65"/>
                <a:gd name="T32" fmla="*/ 52 w 68"/>
                <a:gd name="T33" fmla="*/ 60 h 65"/>
                <a:gd name="T34" fmla="*/ 50 w 68"/>
                <a:gd name="T35" fmla="*/ 61 h 65"/>
                <a:gd name="T36" fmla="*/ 48 w 68"/>
                <a:gd name="T37" fmla="*/ 62 h 65"/>
                <a:gd name="T38" fmla="*/ 45 w 68"/>
                <a:gd name="T39" fmla="*/ 63 h 65"/>
                <a:gd name="T40" fmla="*/ 44 w 68"/>
                <a:gd name="T41" fmla="*/ 64 h 65"/>
                <a:gd name="T42" fmla="*/ 37 w 68"/>
                <a:gd name="T43" fmla="*/ 65 h 65"/>
                <a:gd name="T44" fmla="*/ 27 w 68"/>
                <a:gd name="T45" fmla="*/ 65 h 65"/>
                <a:gd name="T46" fmla="*/ 21 w 68"/>
                <a:gd name="T47" fmla="*/ 63 h 65"/>
                <a:gd name="T48" fmla="*/ 13 w 68"/>
                <a:gd name="T49" fmla="*/ 58 h 65"/>
                <a:gd name="T50" fmla="*/ 8 w 68"/>
                <a:gd name="T51" fmla="*/ 53 h 65"/>
                <a:gd name="T52" fmla="*/ 4 w 68"/>
                <a:gd name="T53" fmla="*/ 48 h 65"/>
                <a:gd name="T54" fmla="*/ 1 w 68"/>
                <a:gd name="T55" fmla="*/ 42 h 65"/>
                <a:gd name="T56" fmla="*/ 0 w 68"/>
                <a:gd name="T57" fmla="*/ 36 h 65"/>
                <a:gd name="T58" fmla="*/ 1 w 68"/>
                <a:gd name="T59" fmla="*/ 26 h 65"/>
                <a:gd name="T60" fmla="*/ 3 w 68"/>
                <a:gd name="T61" fmla="*/ 20 h 65"/>
                <a:gd name="T62" fmla="*/ 6 w 68"/>
                <a:gd name="T63" fmla="*/ 15 h 65"/>
                <a:gd name="T64" fmla="*/ 15 w 68"/>
                <a:gd name="T65" fmla="*/ 5 h 65"/>
                <a:gd name="T66" fmla="*/ 27 w 68"/>
                <a:gd name="T6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5">
                  <a:moveTo>
                    <a:pt x="34" y="1"/>
                  </a:moveTo>
                  <a:lnTo>
                    <a:pt x="37" y="0"/>
                  </a:lnTo>
                  <a:lnTo>
                    <a:pt x="40" y="1"/>
                  </a:lnTo>
                  <a:lnTo>
                    <a:pt x="44" y="1"/>
                  </a:lnTo>
                  <a:lnTo>
                    <a:pt x="47" y="3"/>
                  </a:lnTo>
                  <a:lnTo>
                    <a:pt x="50" y="4"/>
                  </a:lnTo>
                  <a:lnTo>
                    <a:pt x="53" y="5"/>
                  </a:lnTo>
                  <a:lnTo>
                    <a:pt x="55" y="7"/>
                  </a:lnTo>
                  <a:lnTo>
                    <a:pt x="58" y="10"/>
                  </a:lnTo>
                  <a:lnTo>
                    <a:pt x="61" y="12"/>
                  </a:lnTo>
                  <a:lnTo>
                    <a:pt x="63" y="15"/>
                  </a:lnTo>
                  <a:lnTo>
                    <a:pt x="64" y="17"/>
                  </a:lnTo>
                  <a:lnTo>
                    <a:pt x="66" y="20"/>
                  </a:lnTo>
                  <a:lnTo>
                    <a:pt x="66" y="23"/>
                  </a:lnTo>
                  <a:lnTo>
                    <a:pt x="67" y="26"/>
                  </a:lnTo>
                  <a:lnTo>
                    <a:pt x="68" y="29"/>
                  </a:lnTo>
                  <a:lnTo>
                    <a:pt x="68" y="32"/>
                  </a:lnTo>
                  <a:lnTo>
                    <a:pt x="68" y="32"/>
                  </a:lnTo>
                  <a:lnTo>
                    <a:pt x="68" y="33"/>
                  </a:lnTo>
                  <a:lnTo>
                    <a:pt x="68" y="33"/>
                  </a:lnTo>
                  <a:lnTo>
                    <a:pt x="68" y="34"/>
                  </a:lnTo>
                  <a:lnTo>
                    <a:pt x="68" y="36"/>
                  </a:lnTo>
                  <a:lnTo>
                    <a:pt x="67" y="39"/>
                  </a:lnTo>
                  <a:lnTo>
                    <a:pt x="66" y="42"/>
                  </a:lnTo>
                  <a:lnTo>
                    <a:pt x="66" y="45"/>
                  </a:lnTo>
                  <a:lnTo>
                    <a:pt x="65" y="46"/>
                  </a:lnTo>
                  <a:lnTo>
                    <a:pt x="64" y="47"/>
                  </a:lnTo>
                  <a:lnTo>
                    <a:pt x="64" y="48"/>
                  </a:lnTo>
                  <a:lnTo>
                    <a:pt x="63" y="50"/>
                  </a:lnTo>
                  <a:lnTo>
                    <a:pt x="61" y="53"/>
                  </a:lnTo>
                  <a:lnTo>
                    <a:pt x="58" y="56"/>
                  </a:lnTo>
                  <a:lnTo>
                    <a:pt x="55" y="58"/>
                  </a:lnTo>
                  <a:lnTo>
                    <a:pt x="53" y="60"/>
                  </a:lnTo>
                  <a:lnTo>
                    <a:pt x="52" y="60"/>
                  </a:lnTo>
                  <a:lnTo>
                    <a:pt x="51" y="60"/>
                  </a:lnTo>
                  <a:lnTo>
                    <a:pt x="50" y="61"/>
                  </a:lnTo>
                  <a:lnTo>
                    <a:pt x="49" y="61"/>
                  </a:lnTo>
                  <a:lnTo>
                    <a:pt x="48" y="62"/>
                  </a:lnTo>
                  <a:lnTo>
                    <a:pt x="47" y="63"/>
                  </a:lnTo>
                  <a:lnTo>
                    <a:pt x="45" y="63"/>
                  </a:lnTo>
                  <a:lnTo>
                    <a:pt x="44" y="63"/>
                  </a:lnTo>
                  <a:lnTo>
                    <a:pt x="44" y="64"/>
                  </a:lnTo>
                  <a:lnTo>
                    <a:pt x="40" y="65"/>
                  </a:lnTo>
                  <a:lnTo>
                    <a:pt x="37" y="65"/>
                  </a:lnTo>
                  <a:lnTo>
                    <a:pt x="34" y="65"/>
                  </a:lnTo>
                  <a:lnTo>
                    <a:pt x="27" y="65"/>
                  </a:lnTo>
                  <a:lnTo>
                    <a:pt x="24" y="64"/>
                  </a:lnTo>
                  <a:lnTo>
                    <a:pt x="21" y="63"/>
                  </a:lnTo>
                  <a:lnTo>
                    <a:pt x="15" y="60"/>
                  </a:lnTo>
                  <a:lnTo>
                    <a:pt x="13" y="58"/>
                  </a:lnTo>
                  <a:lnTo>
                    <a:pt x="10" y="56"/>
                  </a:lnTo>
                  <a:lnTo>
                    <a:pt x="8" y="53"/>
                  </a:lnTo>
                  <a:lnTo>
                    <a:pt x="6" y="50"/>
                  </a:lnTo>
                  <a:lnTo>
                    <a:pt x="4" y="48"/>
                  </a:lnTo>
                  <a:lnTo>
                    <a:pt x="3" y="45"/>
                  </a:lnTo>
                  <a:lnTo>
                    <a:pt x="1" y="42"/>
                  </a:lnTo>
                  <a:lnTo>
                    <a:pt x="1" y="39"/>
                  </a:lnTo>
                  <a:lnTo>
                    <a:pt x="0" y="36"/>
                  </a:lnTo>
                  <a:lnTo>
                    <a:pt x="0" y="32"/>
                  </a:lnTo>
                  <a:lnTo>
                    <a:pt x="1" y="26"/>
                  </a:lnTo>
                  <a:lnTo>
                    <a:pt x="1" y="23"/>
                  </a:lnTo>
                  <a:lnTo>
                    <a:pt x="3" y="20"/>
                  </a:lnTo>
                  <a:lnTo>
                    <a:pt x="4" y="17"/>
                  </a:lnTo>
                  <a:lnTo>
                    <a:pt x="6" y="15"/>
                  </a:lnTo>
                  <a:lnTo>
                    <a:pt x="10" y="10"/>
                  </a:lnTo>
                  <a:lnTo>
                    <a:pt x="15" y="5"/>
                  </a:lnTo>
                  <a:lnTo>
                    <a:pt x="21" y="3"/>
                  </a:lnTo>
                  <a:lnTo>
                    <a:pt x="27" y="1"/>
                  </a:lnTo>
                  <a:lnTo>
                    <a:pt x="34" y="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53">
              <a:extLst>
                <a:ext uri="{FF2B5EF4-FFF2-40B4-BE49-F238E27FC236}">
                  <a16:creationId xmlns:a16="http://schemas.microsoft.com/office/drawing/2014/main" id="{C62E0E12-0C13-2CE3-DE0B-4853361B9C15}"/>
                </a:ext>
              </a:extLst>
            </p:cNvPr>
            <p:cNvSpPr>
              <a:spLocks/>
            </p:cNvSpPr>
            <p:nvPr/>
          </p:nvSpPr>
          <p:spPr bwMode="auto">
            <a:xfrm>
              <a:off x="1757" y="4695"/>
              <a:ext cx="69" cy="65"/>
            </a:xfrm>
            <a:custGeom>
              <a:avLst/>
              <a:gdLst>
                <a:gd name="T0" fmla="*/ 15 w 69"/>
                <a:gd name="T1" fmla="*/ 5 h 65"/>
                <a:gd name="T2" fmla="*/ 24 w 69"/>
                <a:gd name="T3" fmla="*/ 1 h 65"/>
                <a:gd name="T4" fmla="*/ 34 w 69"/>
                <a:gd name="T5" fmla="*/ 0 h 65"/>
                <a:gd name="T6" fmla="*/ 41 w 69"/>
                <a:gd name="T7" fmla="*/ 0 h 65"/>
                <a:gd name="T8" fmla="*/ 47 w 69"/>
                <a:gd name="T9" fmla="*/ 2 h 65"/>
                <a:gd name="T10" fmla="*/ 53 w 69"/>
                <a:gd name="T11" fmla="*/ 5 h 65"/>
                <a:gd name="T12" fmla="*/ 59 w 69"/>
                <a:gd name="T13" fmla="*/ 9 h 65"/>
                <a:gd name="T14" fmla="*/ 63 w 69"/>
                <a:gd name="T15" fmla="*/ 14 h 65"/>
                <a:gd name="T16" fmla="*/ 67 w 69"/>
                <a:gd name="T17" fmla="*/ 23 h 65"/>
                <a:gd name="T18" fmla="*/ 69 w 69"/>
                <a:gd name="T19" fmla="*/ 29 h 65"/>
                <a:gd name="T20" fmla="*/ 69 w 69"/>
                <a:gd name="T21" fmla="*/ 36 h 65"/>
                <a:gd name="T22" fmla="*/ 67 w 69"/>
                <a:gd name="T23" fmla="*/ 42 h 65"/>
                <a:gd name="T24" fmla="*/ 67 w 69"/>
                <a:gd name="T25" fmla="*/ 43 h 65"/>
                <a:gd name="T26" fmla="*/ 64 w 69"/>
                <a:gd name="T27" fmla="*/ 47 h 65"/>
                <a:gd name="T28" fmla="*/ 63 w 69"/>
                <a:gd name="T29" fmla="*/ 49 h 65"/>
                <a:gd name="T30" fmla="*/ 61 w 69"/>
                <a:gd name="T31" fmla="*/ 53 h 65"/>
                <a:gd name="T32" fmla="*/ 56 w 69"/>
                <a:gd name="T33" fmla="*/ 57 h 65"/>
                <a:gd name="T34" fmla="*/ 52 w 69"/>
                <a:gd name="T35" fmla="*/ 59 h 65"/>
                <a:gd name="T36" fmla="*/ 50 w 69"/>
                <a:gd name="T37" fmla="*/ 61 h 65"/>
                <a:gd name="T38" fmla="*/ 46 w 69"/>
                <a:gd name="T39" fmla="*/ 63 h 65"/>
                <a:gd name="T40" fmla="*/ 44 w 69"/>
                <a:gd name="T41" fmla="*/ 63 h 65"/>
                <a:gd name="T42" fmla="*/ 38 w 69"/>
                <a:gd name="T43" fmla="*/ 64 h 65"/>
                <a:gd name="T44" fmla="*/ 35 w 69"/>
                <a:gd name="T45" fmla="*/ 64 h 65"/>
                <a:gd name="T46" fmla="*/ 34 w 69"/>
                <a:gd name="T47" fmla="*/ 64 h 65"/>
                <a:gd name="T48" fmla="*/ 31 w 69"/>
                <a:gd name="T49" fmla="*/ 64 h 65"/>
                <a:gd name="T50" fmla="*/ 24 w 69"/>
                <a:gd name="T51" fmla="*/ 63 h 65"/>
                <a:gd name="T52" fmla="*/ 15 w 69"/>
                <a:gd name="T53" fmla="*/ 59 h 65"/>
                <a:gd name="T54" fmla="*/ 10 w 69"/>
                <a:gd name="T55" fmla="*/ 55 h 65"/>
                <a:gd name="T56" fmla="*/ 5 w 69"/>
                <a:gd name="T57" fmla="*/ 50 h 65"/>
                <a:gd name="T58" fmla="*/ 2 w 69"/>
                <a:gd name="T59" fmla="*/ 45 h 65"/>
                <a:gd name="T60" fmla="*/ 0 w 69"/>
                <a:gd name="T61" fmla="*/ 39 h 65"/>
                <a:gd name="T62" fmla="*/ 0 w 69"/>
                <a:gd name="T63" fmla="*/ 33 h 65"/>
                <a:gd name="T64" fmla="*/ 0 w 69"/>
                <a:gd name="T65" fmla="*/ 26 h 65"/>
                <a:gd name="T66" fmla="*/ 5 w 69"/>
                <a:gd name="T6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15" y="5"/>
                  </a:lnTo>
                  <a:lnTo>
                    <a:pt x="21" y="2"/>
                  </a:lnTo>
                  <a:lnTo>
                    <a:pt x="24" y="1"/>
                  </a:lnTo>
                  <a:lnTo>
                    <a:pt x="27" y="0"/>
                  </a:lnTo>
                  <a:lnTo>
                    <a:pt x="34" y="0"/>
                  </a:lnTo>
                  <a:lnTo>
                    <a:pt x="38" y="0"/>
                  </a:lnTo>
                  <a:lnTo>
                    <a:pt x="41" y="0"/>
                  </a:lnTo>
                  <a:lnTo>
                    <a:pt x="44" y="1"/>
                  </a:lnTo>
                  <a:lnTo>
                    <a:pt x="47" y="2"/>
                  </a:lnTo>
                  <a:lnTo>
                    <a:pt x="50" y="3"/>
                  </a:lnTo>
                  <a:lnTo>
                    <a:pt x="53" y="5"/>
                  </a:lnTo>
                  <a:lnTo>
                    <a:pt x="56" y="7"/>
                  </a:lnTo>
                  <a:lnTo>
                    <a:pt x="59" y="9"/>
                  </a:lnTo>
                  <a:lnTo>
                    <a:pt x="61" y="12"/>
                  </a:lnTo>
                  <a:lnTo>
                    <a:pt x="63" y="14"/>
                  </a:lnTo>
                  <a:lnTo>
                    <a:pt x="66" y="20"/>
                  </a:lnTo>
                  <a:lnTo>
                    <a:pt x="67" y="23"/>
                  </a:lnTo>
                  <a:lnTo>
                    <a:pt x="68" y="26"/>
                  </a:lnTo>
                  <a:lnTo>
                    <a:pt x="69" y="29"/>
                  </a:lnTo>
                  <a:lnTo>
                    <a:pt x="69" y="33"/>
                  </a:lnTo>
                  <a:lnTo>
                    <a:pt x="69" y="36"/>
                  </a:lnTo>
                  <a:lnTo>
                    <a:pt x="68" y="39"/>
                  </a:lnTo>
                  <a:lnTo>
                    <a:pt x="67" y="42"/>
                  </a:lnTo>
                  <a:lnTo>
                    <a:pt x="67" y="42"/>
                  </a:lnTo>
                  <a:lnTo>
                    <a:pt x="67" y="43"/>
                  </a:lnTo>
                  <a:lnTo>
                    <a:pt x="66" y="45"/>
                  </a:lnTo>
                  <a:lnTo>
                    <a:pt x="64" y="47"/>
                  </a:lnTo>
                  <a:lnTo>
                    <a:pt x="64" y="49"/>
                  </a:lnTo>
                  <a:lnTo>
                    <a:pt x="63" y="49"/>
                  </a:lnTo>
                  <a:lnTo>
                    <a:pt x="63" y="50"/>
                  </a:lnTo>
                  <a:lnTo>
                    <a:pt x="61" y="53"/>
                  </a:lnTo>
                  <a:lnTo>
                    <a:pt x="59" y="55"/>
                  </a:lnTo>
                  <a:lnTo>
                    <a:pt x="56" y="57"/>
                  </a:lnTo>
                  <a:lnTo>
                    <a:pt x="53" y="59"/>
                  </a:lnTo>
                  <a:lnTo>
                    <a:pt x="52" y="59"/>
                  </a:lnTo>
                  <a:lnTo>
                    <a:pt x="51" y="60"/>
                  </a:lnTo>
                  <a:lnTo>
                    <a:pt x="50" y="61"/>
                  </a:lnTo>
                  <a:lnTo>
                    <a:pt x="47" y="62"/>
                  </a:lnTo>
                  <a:lnTo>
                    <a:pt x="46" y="63"/>
                  </a:lnTo>
                  <a:lnTo>
                    <a:pt x="45" y="63"/>
                  </a:lnTo>
                  <a:lnTo>
                    <a:pt x="44" y="63"/>
                  </a:lnTo>
                  <a:lnTo>
                    <a:pt x="41" y="64"/>
                  </a:lnTo>
                  <a:lnTo>
                    <a:pt x="38" y="64"/>
                  </a:lnTo>
                  <a:lnTo>
                    <a:pt x="36" y="64"/>
                  </a:lnTo>
                  <a:lnTo>
                    <a:pt x="35" y="64"/>
                  </a:lnTo>
                  <a:lnTo>
                    <a:pt x="34" y="64"/>
                  </a:lnTo>
                  <a:lnTo>
                    <a:pt x="34" y="64"/>
                  </a:lnTo>
                  <a:lnTo>
                    <a:pt x="34" y="65"/>
                  </a:lnTo>
                  <a:lnTo>
                    <a:pt x="31" y="64"/>
                  </a:lnTo>
                  <a:lnTo>
                    <a:pt x="27" y="64"/>
                  </a:lnTo>
                  <a:lnTo>
                    <a:pt x="24" y="63"/>
                  </a:lnTo>
                  <a:lnTo>
                    <a:pt x="21"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54">
              <a:extLst>
                <a:ext uri="{FF2B5EF4-FFF2-40B4-BE49-F238E27FC236}">
                  <a16:creationId xmlns:a16="http://schemas.microsoft.com/office/drawing/2014/main" id="{84C343BD-B53D-DD95-02F6-375EACDF2144}"/>
                </a:ext>
              </a:extLst>
            </p:cNvPr>
            <p:cNvSpPr>
              <a:spLocks/>
            </p:cNvSpPr>
            <p:nvPr/>
          </p:nvSpPr>
          <p:spPr bwMode="auto">
            <a:xfrm>
              <a:off x="1757" y="4695"/>
              <a:ext cx="69" cy="65"/>
            </a:xfrm>
            <a:custGeom>
              <a:avLst/>
              <a:gdLst>
                <a:gd name="T0" fmla="*/ 15 w 69"/>
                <a:gd name="T1" fmla="*/ 5 h 65"/>
                <a:gd name="T2" fmla="*/ 24 w 69"/>
                <a:gd name="T3" fmla="*/ 1 h 65"/>
                <a:gd name="T4" fmla="*/ 34 w 69"/>
                <a:gd name="T5" fmla="*/ 0 h 65"/>
                <a:gd name="T6" fmla="*/ 41 w 69"/>
                <a:gd name="T7" fmla="*/ 0 h 65"/>
                <a:gd name="T8" fmla="*/ 47 w 69"/>
                <a:gd name="T9" fmla="*/ 2 h 65"/>
                <a:gd name="T10" fmla="*/ 53 w 69"/>
                <a:gd name="T11" fmla="*/ 5 h 65"/>
                <a:gd name="T12" fmla="*/ 59 w 69"/>
                <a:gd name="T13" fmla="*/ 9 h 65"/>
                <a:gd name="T14" fmla="*/ 63 w 69"/>
                <a:gd name="T15" fmla="*/ 14 h 65"/>
                <a:gd name="T16" fmla="*/ 67 w 69"/>
                <a:gd name="T17" fmla="*/ 23 h 65"/>
                <a:gd name="T18" fmla="*/ 69 w 69"/>
                <a:gd name="T19" fmla="*/ 29 h 65"/>
                <a:gd name="T20" fmla="*/ 69 w 69"/>
                <a:gd name="T21" fmla="*/ 36 h 65"/>
                <a:gd name="T22" fmla="*/ 67 w 69"/>
                <a:gd name="T23" fmla="*/ 42 h 65"/>
                <a:gd name="T24" fmla="*/ 67 w 69"/>
                <a:gd name="T25" fmla="*/ 43 h 65"/>
                <a:gd name="T26" fmla="*/ 64 w 69"/>
                <a:gd name="T27" fmla="*/ 47 h 65"/>
                <a:gd name="T28" fmla="*/ 63 w 69"/>
                <a:gd name="T29" fmla="*/ 49 h 65"/>
                <a:gd name="T30" fmla="*/ 61 w 69"/>
                <a:gd name="T31" fmla="*/ 53 h 65"/>
                <a:gd name="T32" fmla="*/ 56 w 69"/>
                <a:gd name="T33" fmla="*/ 57 h 65"/>
                <a:gd name="T34" fmla="*/ 52 w 69"/>
                <a:gd name="T35" fmla="*/ 59 h 65"/>
                <a:gd name="T36" fmla="*/ 50 w 69"/>
                <a:gd name="T37" fmla="*/ 61 h 65"/>
                <a:gd name="T38" fmla="*/ 46 w 69"/>
                <a:gd name="T39" fmla="*/ 63 h 65"/>
                <a:gd name="T40" fmla="*/ 44 w 69"/>
                <a:gd name="T41" fmla="*/ 63 h 65"/>
                <a:gd name="T42" fmla="*/ 38 w 69"/>
                <a:gd name="T43" fmla="*/ 64 h 65"/>
                <a:gd name="T44" fmla="*/ 35 w 69"/>
                <a:gd name="T45" fmla="*/ 64 h 65"/>
                <a:gd name="T46" fmla="*/ 34 w 69"/>
                <a:gd name="T47" fmla="*/ 64 h 65"/>
                <a:gd name="T48" fmla="*/ 31 w 69"/>
                <a:gd name="T49" fmla="*/ 64 h 65"/>
                <a:gd name="T50" fmla="*/ 24 w 69"/>
                <a:gd name="T51" fmla="*/ 63 h 65"/>
                <a:gd name="T52" fmla="*/ 15 w 69"/>
                <a:gd name="T53" fmla="*/ 59 h 65"/>
                <a:gd name="T54" fmla="*/ 10 w 69"/>
                <a:gd name="T55" fmla="*/ 55 h 65"/>
                <a:gd name="T56" fmla="*/ 5 w 69"/>
                <a:gd name="T57" fmla="*/ 50 h 65"/>
                <a:gd name="T58" fmla="*/ 2 w 69"/>
                <a:gd name="T59" fmla="*/ 45 h 65"/>
                <a:gd name="T60" fmla="*/ 0 w 69"/>
                <a:gd name="T61" fmla="*/ 39 h 65"/>
                <a:gd name="T62" fmla="*/ 0 w 69"/>
                <a:gd name="T63" fmla="*/ 33 h 65"/>
                <a:gd name="T64" fmla="*/ 0 w 69"/>
                <a:gd name="T65" fmla="*/ 26 h 65"/>
                <a:gd name="T66" fmla="*/ 5 w 69"/>
                <a:gd name="T6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15" y="5"/>
                  </a:lnTo>
                  <a:lnTo>
                    <a:pt x="21" y="2"/>
                  </a:lnTo>
                  <a:lnTo>
                    <a:pt x="24" y="1"/>
                  </a:lnTo>
                  <a:lnTo>
                    <a:pt x="27" y="0"/>
                  </a:lnTo>
                  <a:lnTo>
                    <a:pt x="34" y="0"/>
                  </a:lnTo>
                  <a:lnTo>
                    <a:pt x="38" y="0"/>
                  </a:lnTo>
                  <a:lnTo>
                    <a:pt x="41" y="0"/>
                  </a:lnTo>
                  <a:lnTo>
                    <a:pt x="44" y="1"/>
                  </a:lnTo>
                  <a:lnTo>
                    <a:pt x="47" y="2"/>
                  </a:lnTo>
                  <a:lnTo>
                    <a:pt x="50" y="3"/>
                  </a:lnTo>
                  <a:lnTo>
                    <a:pt x="53" y="5"/>
                  </a:lnTo>
                  <a:lnTo>
                    <a:pt x="56" y="7"/>
                  </a:lnTo>
                  <a:lnTo>
                    <a:pt x="59" y="9"/>
                  </a:lnTo>
                  <a:lnTo>
                    <a:pt x="61" y="12"/>
                  </a:lnTo>
                  <a:lnTo>
                    <a:pt x="63" y="14"/>
                  </a:lnTo>
                  <a:lnTo>
                    <a:pt x="66" y="20"/>
                  </a:lnTo>
                  <a:lnTo>
                    <a:pt x="67" y="23"/>
                  </a:lnTo>
                  <a:lnTo>
                    <a:pt x="68" y="26"/>
                  </a:lnTo>
                  <a:lnTo>
                    <a:pt x="69" y="29"/>
                  </a:lnTo>
                  <a:lnTo>
                    <a:pt x="69" y="33"/>
                  </a:lnTo>
                  <a:lnTo>
                    <a:pt x="69" y="36"/>
                  </a:lnTo>
                  <a:lnTo>
                    <a:pt x="68" y="39"/>
                  </a:lnTo>
                  <a:lnTo>
                    <a:pt x="67" y="42"/>
                  </a:lnTo>
                  <a:lnTo>
                    <a:pt x="67" y="42"/>
                  </a:lnTo>
                  <a:lnTo>
                    <a:pt x="67" y="43"/>
                  </a:lnTo>
                  <a:lnTo>
                    <a:pt x="66" y="45"/>
                  </a:lnTo>
                  <a:lnTo>
                    <a:pt x="64" y="47"/>
                  </a:lnTo>
                  <a:lnTo>
                    <a:pt x="64" y="49"/>
                  </a:lnTo>
                  <a:lnTo>
                    <a:pt x="63" y="49"/>
                  </a:lnTo>
                  <a:lnTo>
                    <a:pt x="63" y="50"/>
                  </a:lnTo>
                  <a:lnTo>
                    <a:pt x="61" y="53"/>
                  </a:lnTo>
                  <a:lnTo>
                    <a:pt x="59" y="55"/>
                  </a:lnTo>
                  <a:lnTo>
                    <a:pt x="56" y="57"/>
                  </a:lnTo>
                  <a:lnTo>
                    <a:pt x="53" y="59"/>
                  </a:lnTo>
                  <a:lnTo>
                    <a:pt x="52" y="59"/>
                  </a:lnTo>
                  <a:lnTo>
                    <a:pt x="51" y="60"/>
                  </a:lnTo>
                  <a:lnTo>
                    <a:pt x="50" y="61"/>
                  </a:lnTo>
                  <a:lnTo>
                    <a:pt x="47" y="62"/>
                  </a:lnTo>
                  <a:lnTo>
                    <a:pt x="46" y="63"/>
                  </a:lnTo>
                  <a:lnTo>
                    <a:pt x="45" y="63"/>
                  </a:lnTo>
                  <a:lnTo>
                    <a:pt x="44" y="63"/>
                  </a:lnTo>
                  <a:lnTo>
                    <a:pt x="41" y="64"/>
                  </a:lnTo>
                  <a:lnTo>
                    <a:pt x="38" y="64"/>
                  </a:lnTo>
                  <a:lnTo>
                    <a:pt x="36" y="64"/>
                  </a:lnTo>
                  <a:lnTo>
                    <a:pt x="35" y="64"/>
                  </a:lnTo>
                  <a:lnTo>
                    <a:pt x="34" y="64"/>
                  </a:lnTo>
                  <a:lnTo>
                    <a:pt x="34" y="64"/>
                  </a:lnTo>
                  <a:lnTo>
                    <a:pt x="34" y="65"/>
                  </a:lnTo>
                  <a:lnTo>
                    <a:pt x="31" y="64"/>
                  </a:lnTo>
                  <a:lnTo>
                    <a:pt x="27" y="64"/>
                  </a:lnTo>
                  <a:lnTo>
                    <a:pt x="24" y="63"/>
                  </a:lnTo>
                  <a:lnTo>
                    <a:pt x="21"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55">
              <a:extLst>
                <a:ext uri="{FF2B5EF4-FFF2-40B4-BE49-F238E27FC236}">
                  <a16:creationId xmlns:a16="http://schemas.microsoft.com/office/drawing/2014/main" id="{16D0B52A-D903-E239-1E1A-D418EEBCCD50}"/>
                </a:ext>
              </a:extLst>
            </p:cNvPr>
            <p:cNvSpPr>
              <a:spLocks/>
            </p:cNvSpPr>
            <p:nvPr/>
          </p:nvSpPr>
          <p:spPr bwMode="auto">
            <a:xfrm>
              <a:off x="1827" y="4614"/>
              <a:ext cx="69" cy="63"/>
            </a:xfrm>
            <a:custGeom>
              <a:avLst/>
              <a:gdLst>
                <a:gd name="T0" fmla="*/ 68 w 69"/>
                <a:gd name="T1" fmla="*/ 37 h 63"/>
                <a:gd name="T2" fmla="*/ 67 w 69"/>
                <a:gd name="T3" fmla="*/ 39 h 63"/>
                <a:gd name="T4" fmla="*/ 67 w 69"/>
                <a:gd name="T5" fmla="*/ 39 h 63"/>
                <a:gd name="T6" fmla="*/ 66 w 69"/>
                <a:gd name="T7" fmla="*/ 43 h 63"/>
                <a:gd name="T8" fmla="*/ 64 w 69"/>
                <a:gd name="T9" fmla="*/ 47 h 63"/>
                <a:gd name="T10" fmla="*/ 63 w 69"/>
                <a:gd name="T11" fmla="*/ 48 h 63"/>
                <a:gd name="T12" fmla="*/ 60 w 69"/>
                <a:gd name="T13" fmla="*/ 53 h 63"/>
                <a:gd name="T14" fmla="*/ 58 w 69"/>
                <a:gd name="T15" fmla="*/ 54 h 63"/>
                <a:gd name="T16" fmla="*/ 53 w 69"/>
                <a:gd name="T17" fmla="*/ 58 h 63"/>
                <a:gd name="T18" fmla="*/ 51 w 69"/>
                <a:gd name="T19" fmla="*/ 59 h 63"/>
                <a:gd name="T20" fmla="*/ 47 w 69"/>
                <a:gd name="T21" fmla="*/ 61 h 63"/>
                <a:gd name="T22" fmla="*/ 41 w 69"/>
                <a:gd name="T23" fmla="*/ 63 h 63"/>
                <a:gd name="T24" fmla="*/ 34 w 69"/>
                <a:gd name="T25" fmla="*/ 63 h 63"/>
                <a:gd name="T26" fmla="*/ 24 w 69"/>
                <a:gd name="T27" fmla="*/ 62 h 63"/>
                <a:gd name="T28" fmla="*/ 17 w 69"/>
                <a:gd name="T29" fmla="*/ 60 h 63"/>
                <a:gd name="T30" fmla="*/ 12 w 69"/>
                <a:gd name="T31" fmla="*/ 56 h 63"/>
                <a:gd name="T32" fmla="*/ 7 w 69"/>
                <a:gd name="T33" fmla="*/ 52 h 63"/>
                <a:gd name="T34" fmla="*/ 3 w 69"/>
                <a:gd name="T35" fmla="*/ 46 h 63"/>
                <a:gd name="T36" fmla="*/ 1 w 69"/>
                <a:gd name="T37" fmla="*/ 41 h 63"/>
                <a:gd name="T38" fmla="*/ 0 w 69"/>
                <a:gd name="T39" fmla="*/ 32 h 63"/>
                <a:gd name="T40" fmla="*/ 1 w 69"/>
                <a:gd name="T41" fmla="*/ 22 h 63"/>
                <a:gd name="T42" fmla="*/ 3 w 69"/>
                <a:gd name="T43" fmla="*/ 17 h 63"/>
                <a:gd name="T44" fmla="*/ 9 w 69"/>
                <a:gd name="T45" fmla="*/ 9 h 63"/>
                <a:gd name="T46" fmla="*/ 17 w 69"/>
                <a:gd name="T47" fmla="*/ 4 h 63"/>
                <a:gd name="T48" fmla="*/ 24 w 69"/>
                <a:gd name="T49" fmla="*/ 1 h 63"/>
                <a:gd name="T50" fmla="*/ 34 w 69"/>
                <a:gd name="T51" fmla="*/ 0 h 63"/>
                <a:gd name="T52" fmla="*/ 41 w 69"/>
                <a:gd name="T53" fmla="*/ 1 h 63"/>
                <a:gd name="T54" fmla="*/ 47 w 69"/>
                <a:gd name="T55" fmla="*/ 2 h 63"/>
                <a:gd name="T56" fmla="*/ 53 w 69"/>
                <a:gd name="T57" fmla="*/ 5 h 63"/>
                <a:gd name="T58" fmla="*/ 58 w 69"/>
                <a:gd name="T59" fmla="*/ 9 h 63"/>
                <a:gd name="T60" fmla="*/ 63 w 69"/>
                <a:gd name="T61" fmla="*/ 15 h 63"/>
                <a:gd name="T62" fmla="*/ 66 w 69"/>
                <a:gd name="T63" fmla="*/ 20 h 63"/>
                <a:gd name="T64" fmla="*/ 68 w 69"/>
                <a:gd name="T6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37"/>
                  </a:lnTo>
                  <a:lnTo>
                    <a:pt x="67" y="39"/>
                  </a:lnTo>
                  <a:lnTo>
                    <a:pt x="67" y="39"/>
                  </a:lnTo>
                  <a:lnTo>
                    <a:pt x="67" y="39"/>
                  </a:lnTo>
                  <a:lnTo>
                    <a:pt x="67" y="39"/>
                  </a:lnTo>
                  <a:lnTo>
                    <a:pt x="67" y="40"/>
                  </a:lnTo>
                  <a:lnTo>
                    <a:pt x="66" y="43"/>
                  </a:lnTo>
                  <a:lnTo>
                    <a:pt x="65" y="45"/>
                  </a:lnTo>
                  <a:lnTo>
                    <a:pt x="64" y="47"/>
                  </a:lnTo>
                  <a:lnTo>
                    <a:pt x="64" y="47"/>
                  </a:lnTo>
                  <a:lnTo>
                    <a:pt x="63" y="48"/>
                  </a:lnTo>
                  <a:lnTo>
                    <a:pt x="61" y="50"/>
                  </a:lnTo>
                  <a:lnTo>
                    <a:pt x="60" y="53"/>
                  </a:lnTo>
                  <a:lnTo>
                    <a:pt x="59" y="53"/>
                  </a:lnTo>
                  <a:lnTo>
                    <a:pt x="58" y="54"/>
                  </a:lnTo>
                  <a:lnTo>
                    <a:pt x="55" y="56"/>
                  </a:lnTo>
                  <a:lnTo>
                    <a:pt x="53" y="58"/>
                  </a:lnTo>
                  <a:lnTo>
                    <a:pt x="52" y="58"/>
                  </a:lnTo>
                  <a:lnTo>
                    <a:pt x="51" y="59"/>
                  </a:lnTo>
                  <a:lnTo>
                    <a:pt x="50" y="60"/>
                  </a:lnTo>
                  <a:lnTo>
                    <a:pt x="47" y="61"/>
                  </a:lnTo>
                  <a:lnTo>
                    <a:pt x="44" y="62"/>
                  </a:lnTo>
                  <a:lnTo>
                    <a:pt x="41" y="63"/>
                  </a:lnTo>
                  <a:lnTo>
                    <a:pt x="37" y="63"/>
                  </a:lnTo>
                  <a:lnTo>
                    <a:pt x="34" y="63"/>
                  </a:lnTo>
                  <a:lnTo>
                    <a:pt x="27" y="63"/>
                  </a:lnTo>
                  <a:lnTo>
                    <a:pt x="24" y="62"/>
                  </a:lnTo>
                  <a:lnTo>
                    <a:pt x="20" y="61"/>
                  </a:lnTo>
                  <a:lnTo>
                    <a:pt x="17" y="60"/>
                  </a:lnTo>
                  <a:lnTo>
                    <a:pt x="15" y="58"/>
                  </a:lnTo>
                  <a:lnTo>
                    <a:pt x="12" y="56"/>
                  </a:lnTo>
                  <a:lnTo>
                    <a:pt x="9" y="54"/>
                  </a:lnTo>
                  <a:lnTo>
                    <a:pt x="7" y="52"/>
                  </a:lnTo>
                  <a:lnTo>
                    <a:pt x="5" y="49"/>
                  </a:lnTo>
                  <a:lnTo>
                    <a:pt x="3" y="46"/>
                  </a:lnTo>
                  <a:lnTo>
                    <a:pt x="2" y="44"/>
                  </a:lnTo>
                  <a:lnTo>
                    <a:pt x="1" y="41"/>
                  </a:lnTo>
                  <a:lnTo>
                    <a:pt x="0" y="38"/>
                  </a:lnTo>
                  <a:lnTo>
                    <a:pt x="0" y="32"/>
                  </a:lnTo>
                  <a:lnTo>
                    <a:pt x="0" y="25"/>
                  </a:lnTo>
                  <a:lnTo>
                    <a:pt x="1" y="22"/>
                  </a:lnTo>
                  <a:lnTo>
                    <a:pt x="2" y="20"/>
                  </a:lnTo>
                  <a:lnTo>
                    <a:pt x="3" y="17"/>
                  </a:lnTo>
                  <a:lnTo>
                    <a:pt x="5" y="14"/>
                  </a:lnTo>
                  <a:lnTo>
                    <a:pt x="9" y="9"/>
                  </a:lnTo>
                  <a:lnTo>
                    <a:pt x="15" y="5"/>
                  </a:lnTo>
                  <a:lnTo>
                    <a:pt x="17" y="4"/>
                  </a:lnTo>
                  <a:lnTo>
                    <a:pt x="20" y="2"/>
                  </a:lnTo>
                  <a:lnTo>
                    <a:pt x="24" y="1"/>
                  </a:lnTo>
                  <a:lnTo>
                    <a:pt x="27" y="1"/>
                  </a:lnTo>
                  <a:lnTo>
                    <a:pt x="34" y="0"/>
                  </a:lnTo>
                  <a:lnTo>
                    <a:pt x="37" y="0"/>
                  </a:lnTo>
                  <a:lnTo>
                    <a:pt x="41" y="1"/>
                  </a:lnTo>
                  <a:lnTo>
                    <a:pt x="44" y="1"/>
                  </a:lnTo>
                  <a:lnTo>
                    <a:pt x="47" y="2"/>
                  </a:lnTo>
                  <a:lnTo>
                    <a:pt x="50" y="4"/>
                  </a:lnTo>
                  <a:lnTo>
                    <a:pt x="53" y="5"/>
                  </a:lnTo>
                  <a:lnTo>
                    <a:pt x="55" y="7"/>
                  </a:lnTo>
                  <a:lnTo>
                    <a:pt x="58" y="9"/>
                  </a:lnTo>
                  <a:lnTo>
                    <a:pt x="60" y="11"/>
                  </a:lnTo>
                  <a:lnTo>
                    <a:pt x="63" y="15"/>
                  </a:lnTo>
                  <a:lnTo>
                    <a:pt x="65" y="17"/>
                  </a:lnTo>
                  <a:lnTo>
                    <a:pt x="66" y="20"/>
                  </a:lnTo>
                  <a:lnTo>
                    <a:pt x="67" y="23"/>
                  </a:lnTo>
                  <a:lnTo>
                    <a:pt x="68" y="26"/>
                  </a:lnTo>
                  <a:lnTo>
                    <a:pt x="69" y="32"/>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56">
              <a:extLst>
                <a:ext uri="{FF2B5EF4-FFF2-40B4-BE49-F238E27FC236}">
                  <a16:creationId xmlns:a16="http://schemas.microsoft.com/office/drawing/2014/main" id="{3E71471D-E594-DCBA-E3B8-A53284168D12}"/>
                </a:ext>
              </a:extLst>
            </p:cNvPr>
            <p:cNvSpPr>
              <a:spLocks/>
            </p:cNvSpPr>
            <p:nvPr/>
          </p:nvSpPr>
          <p:spPr bwMode="auto">
            <a:xfrm>
              <a:off x="1827" y="4614"/>
              <a:ext cx="69" cy="63"/>
            </a:xfrm>
            <a:custGeom>
              <a:avLst/>
              <a:gdLst>
                <a:gd name="T0" fmla="*/ 68 w 69"/>
                <a:gd name="T1" fmla="*/ 37 h 63"/>
                <a:gd name="T2" fmla="*/ 67 w 69"/>
                <a:gd name="T3" fmla="*/ 39 h 63"/>
                <a:gd name="T4" fmla="*/ 67 w 69"/>
                <a:gd name="T5" fmla="*/ 39 h 63"/>
                <a:gd name="T6" fmla="*/ 66 w 69"/>
                <a:gd name="T7" fmla="*/ 43 h 63"/>
                <a:gd name="T8" fmla="*/ 64 w 69"/>
                <a:gd name="T9" fmla="*/ 47 h 63"/>
                <a:gd name="T10" fmla="*/ 63 w 69"/>
                <a:gd name="T11" fmla="*/ 48 h 63"/>
                <a:gd name="T12" fmla="*/ 60 w 69"/>
                <a:gd name="T13" fmla="*/ 53 h 63"/>
                <a:gd name="T14" fmla="*/ 58 w 69"/>
                <a:gd name="T15" fmla="*/ 54 h 63"/>
                <a:gd name="T16" fmla="*/ 53 w 69"/>
                <a:gd name="T17" fmla="*/ 58 h 63"/>
                <a:gd name="T18" fmla="*/ 51 w 69"/>
                <a:gd name="T19" fmla="*/ 59 h 63"/>
                <a:gd name="T20" fmla="*/ 47 w 69"/>
                <a:gd name="T21" fmla="*/ 61 h 63"/>
                <a:gd name="T22" fmla="*/ 41 w 69"/>
                <a:gd name="T23" fmla="*/ 63 h 63"/>
                <a:gd name="T24" fmla="*/ 34 w 69"/>
                <a:gd name="T25" fmla="*/ 63 h 63"/>
                <a:gd name="T26" fmla="*/ 24 w 69"/>
                <a:gd name="T27" fmla="*/ 62 h 63"/>
                <a:gd name="T28" fmla="*/ 17 w 69"/>
                <a:gd name="T29" fmla="*/ 60 h 63"/>
                <a:gd name="T30" fmla="*/ 12 w 69"/>
                <a:gd name="T31" fmla="*/ 56 h 63"/>
                <a:gd name="T32" fmla="*/ 7 w 69"/>
                <a:gd name="T33" fmla="*/ 52 h 63"/>
                <a:gd name="T34" fmla="*/ 3 w 69"/>
                <a:gd name="T35" fmla="*/ 46 h 63"/>
                <a:gd name="T36" fmla="*/ 1 w 69"/>
                <a:gd name="T37" fmla="*/ 41 h 63"/>
                <a:gd name="T38" fmla="*/ 0 w 69"/>
                <a:gd name="T39" fmla="*/ 32 h 63"/>
                <a:gd name="T40" fmla="*/ 1 w 69"/>
                <a:gd name="T41" fmla="*/ 22 h 63"/>
                <a:gd name="T42" fmla="*/ 3 w 69"/>
                <a:gd name="T43" fmla="*/ 17 h 63"/>
                <a:gd name="T44" fmla="*/ 9 w 69"/>
                <a:gd name="T45" fmla="*/ 9 h 63"/>
                <a:gd name="T46" fmla="*/ 17 w 69"/>
                <a:gd name="T47" fmla="*/ 4 h 63"/>
                <a:gd name="T48" fmla="*/ 24 w 69"/>
                <a:gd name="T49" fmla="*/ 1 h 63"/>
                <a:gd name="T50" fmla="*/ 34 w 69"/>
                <a:gd name="T51" fmla="*/ 0 h 63"/>
                <a:gd name="T52" fmla="*/ 41 w 69"/>
                <a:gd name="T53" fmla="*/ 1 h 63"/>
                <a:gd name="T54" fmla="*/ 47 w 69"/>
                <a:gd name="T55" fmla="*/ 2 h 63"/>
                <a:gd name="T56" fmla="*/ 53 w 69"/>
                <a:gd name="T57" fmla="*/ 5 h 63"/>
                <a:gd name="T58" fmla="*/ 58 w 69"/>
                <a:gd name="T59" fmla="*/ 9 h 63"/>
                <a:gd name="T60" fmla="*/ 63 w 69"/>
                <a:gd name="T61" fmla="*/ 15 h 63"/>
                <a:gd name="T62" fmla="*/ 66 w 69"/>
                <a:gd name="T63" fmla="*/ 20 h 63"/>
                <a:gd name="T64" fmla="*/ 68 w 69"/>
                <a:gd name="T6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37"/>
                  </a:lnTo>
                  <a:lnTo>
                    <a:pt x="67" y="39"/>
                  </a:lnTo>
                  <a:lnTo>
                    <a:pt x="67" y="39"/>
                  </a:lnTo>
                  <a:lnTo>
                    <a:pt x="67" y="39"/>
                  </a:lnTo>
                  <a:lnTo>
                    <a:pt x="67" y="39"/>
                  </a:lnTo>
                  <a:lnTo>
                    <a:pt x="67" y="40"/>
                  </a:lnTo>
                  <a:lnTo>
                    <a:pt x="66" y="43"/>
                  </a:lnTo>
                  <a:lnTo>
                    <a:pt x="65" y="45"/>
                  </a:lnTo>
                  <a:lnTo>
                    <a:pt x="64" y="47"/>
                  </a:lnTo>
                  <a:lnTo>
                    <a:pt x="64" y="47"/>
                  </a:lnTo>
                  <a:lnTo>
                    <a:pt x="63" y="48"/>
                  </a:lnTo>
                  <a:lnTo>
                    <a:pt x="61" y="50"/>
                  </a:lnTo>
                  <a:lnTo>
                    <a:pt x="60" y="53"/>
                  </a:lnTo>
                  <a:lnTo>
                    <a:pt x="59" y="53"/>
                  </a:lnTo>
                  <a:lnTo>
                    <a:pt x="58" y="54"/>
                  </a:lnTo>
                  <a:lnTo>
                    <a:pt x="55" y="56"/>
                  </a:lnTo>
                  <a:lnTo>
                    <a:pt x="53" y="58"/>
                  </a:lnTo>
                  <a:lnTo>
                    <a:pt x="52" y="58"/>
                  </a:lnTo>
                  <a:lnTo>
                    <a:pt x="51" y="59"/>
                  </a:lnTo>
                  <a:lnTo>
                    <a:pt x="50" y="60"/>
                  </a:lnTo>
                  <a:lnTo>
                    <a:pt x="47" y="61"/>
                  </a:lnTo>
                  <a:lnTo>
                    <a:pt x="44" y="62"/>
                  </a:lnTo>
                  <a:lnTo>
                    <a:pt x="41" y="63"/>
                  </a:lnTo>
                  <a:lnTo>
                    <a:pt x="37" y="63"/>
                  </a:lnTo>
                  <a:lnTo>
                    <a:pt x="34" y="63"/>
                  </a:lnTo>
                  <a:lnTo>
                    <a:pt x="27" y="63"/>
                  </a:lnTo>
                  <a:lnTo>
                    <a:pt x="24" y="62"/>
                  </a:lnTo>
                  <a:lnTo>
                    <a:pt x="20" y="61"/>
                  </a:lnTo>
                  <a:lnTo>
                    <a:pt x="17" y="60"/>
                  </a:lnTo>
                  <a:lnTo>
                    <a:pt x="15" y="58"/>
                  </a:lnTo>
                  <a:lnTo>
                    <a:pt x="12" y="56"/>
                  </a:lnTo>
                  <a:lnTo>
                    <a:pt x="9" y="54"/>
                  </a:lnTo>
                  <a:lnTo>
                    <a:pt x="7" y="52"/>
                  </a:lnTo>
                  <a:lnTo>
                    <a:pt x="5" y="49"/>
                  </a:lnTo>
                  <a:lnTo>
                    <a:pt x="3" y="46"/>
                  </a:lnTo>
                  <a:lnTo>
                    <a:pt x="2" y="44"/>
                  </a:lnTo>
                  <a:lnTo>
                    <a:pt x="1" y="41"/>
                  </a:lnTo>
                  <a:lnTo>
                    <a:pt x="0" y="38"/>
                  </a:lnTo>
                  <a:lnTo>
                    <a:pt x="0" y="32"/>
                  </a:lnTo>
                  <a:lnTo>
                    <a:pt x="0" y="25"/>
                  </a:lnTo>
                  <a:lnTo>
                    <a:pt x="1" y="22"/>
                  </a:lnTo>
                  <a:lnTo>
                    <a:pt x="2" y="20"/>
                  </a:lnTo>
                  <a:lnTo>
                    <a:pt x="3" y="17"/>
                  </a:lnTo>
                  <a:lnTo>
                    <a:pt x="5" y="14"/>
                  </a:lnTo>
                  <a:lnTo>
                    <a:pt x="9" y="9"/>
                  </a:lnTo>
                  <a:lnTo>
                    <a:pt x="15" y="5"/>
                  </a:lnTo>
                  <a:lnTo>
                    <a:pt x="17" y="4"/>
                  </a:lnTo>
                  <a:lnTo>
                    <a:pt x="20" y="2"/>
                  </a:lnTo>
                  <a:lnTo>
                    <a:pt x="24" y="1"/>
                  </a:lnTo>
                  <a:lnTo>
                    <a:pt x="27" y="1"/>
                  </a:lnTo>
                  <a:lnTo>
                    <a:pt x="34" y="0"/>
                  </a:lnTo>
                  <a:lnTo>
                    <a:pt x="37" y="0"/>
                  </a:lnTo>
                  <a:lnTo>
                    <a:pt x="41" y="1"/>
                  </a:lnTo>
                  <a:lnTo>
                    <a:pt x="44" y="1"/>
                  </a:lnTo>
                  <a:lnTo>
                    <a:pt x="47" y="2"/>
                  </a:lnTo>
                  <a:lnTo>
                    <a:pt x="50" y="4"/>
                  </a:lnTo>
                  <a:lnTo>
                    <a:pt x="53" y="5"/>
                  </a:lnTo>
                  <a:lnTo>
                    <a:pt x="55" y="7"/>
                  </a:lnTo>
                  <a:lnTo>
                    <a:pt x="58" y="9"/>
                  </a:lnTo>
                  <a:lnTo>
                    <a:pt x="60" y="11"/>
                  </a:lnTo>
                  <a:lnTo>
                    <a:pt x="63" y="15"/>
                  </a:lnTo>
                  <a:lnTo>
                    <a:pt x="65" y="17"/>
                  </a:lnTo>
                  <a:lnTo>
                    <a:pt x="66" y="20"/>
                  </a:lnTo>
                  <a:lnTo>
                    <a:pt x="67" y="23"/>
                  </a:lnTo>
                  <a:lnTo>
                    <a:pt x="68" y="26"/>
                  </a:lnTo>
                  <a:lnTo>
                    <a:pt x="69"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57">
              <a:extLst>
                <a:ext uri="{FF2B5EF4-FFF2-40B4-BE49-F238E27FC236}">
                  <a16:creationId xmlns:a16="http://schemas.microsoft.com/office/drawing/2014/main" id="{3DB7FFF5-3F29-1F2A-2C47-2D013CAE73E1}"/>
                </a:ext>
              </a:extLst>
            </p:cNvPr>
            <p:cNvSpPr>
              <a:spLocks/>
            </p:cNvSpPr>
            <p:nvPr/>
          </p:nvSpPr>
          <p:spPr bwMode="auto">
            <a:xfrm>
              <a:off x="2096" y="4690"/>
              <a:ext cx="53" cy="48"/>
            </a:xfrm>
            <a:custGeom>
              <a:avLst/>
              <a:gdLst>
                <a:gd name="T0" fmla="*/ 27 w 53"/>
                <a:gd name="T1" fmla="*/ 48 h 48"/>
                <a:gd name="T2" fmla="*/ 29 w 53"/>
                <a:gd name="T3" fmla="*/ 48 h 48"/>
                <a:gd name="T4" fmla="*/ 32 w 53"/>
                <a:gd name="T5" fmla="*/ 48 h 48"/>
                <a:gd name="T6" fmla="*/ 34 w 53"/>
                <a:gd name="T7" fmla="*/ 47 h 48"/>
                <a:gd name="T8" fmla="*/ 35 w 53"/>
                <a:gd name="T9" fmla="*/ 47 h 48"/>
                <a:gd name="T10" fmla="*/ 36 w 53"/>
                <a:gd name="T11" fmla="*/ 46 h 48"/>
                <a:gd name="T12" fmla="*/ 38 w 53"/>
                <a:gd name="T13" fmla="*/ 45 h 48"/>
                <a:gd name="T14" fmla="*/ 41 w 53"/>
                <a:gd name="T15" fmla="*/ 44 h 48"/>
                <a:gd name="T16" fmla="*/ 41 w 53"/>
                <a:gd name="T17" fmla="*/ 43 h 48"/>
                <a:gd name="T18" fmla="*/ 42 w 53"/>
                <a:gd name="T19" fmla="*/ 43 h 48"/>
                <a:gd name="T20" fmla="*/ 42 w 53"/>
                <a:gd name="T21" fmla="*/ 42 h 48"/>
                <a:gd name="T22" fmla="*/ 42 w 53"/>
                <a:gd name="T23" fmla="*/ 42 h 48"/>
                <a:gd name="T24" fmla="*/ 42 w 53"/>
                <a:gd name="T25" fmla="*/ 42 h 48"/>
                <a:gd name="T26" fmla="*/ 45 w 53"/>
                <a:gd name="T27" fmla="*/ 41 h 48"/>
                <a:gd name="T28" fmla="*/ 46 w 53"/>
                <a:gd name="T29" fmla="*/ 39 h 48"/>
                <a:gd name="T30" fmla="*/ 46 w 53"/>
                <a:gd name="T31" fmla="*/ 38 h 48"/>
                <a:gd name="T32" fmla="*/ 46 w 53"/>
                <a:gd name="T33" fmla="*/ 38 h 48"/>
                <a:gd name="T34" fmla="*/ 47 w 53"/>
                <a:gd name="T35" fmla="*/ 38 h 48"/>
                <a:gd name="T36" fmla="*/ 47 w 53"/>
                <a:gd name="T37" fmla="*/ 38 h 48"/>
                <a:gd name="T38" fmla="*/ 48 w 53"/>
                <a:gd name="T39" fmla="*/ 37 h 48"/>
                <a:gd name="T40" fmla="*/ 49 w 53"/>
                <a:gd name="T41" fmla="*/ 35 h 48"/>
                <a:gd name="T42" fmla="*/ 51 w 53"/>
                <a:gd name="T43" fmla="*/ 33 h 48"/>
                <a:gd name="T44" fmla="*/ 52 w 53"/>
                <a:gd name="T45" fmla="*/ 29 h 48"/>
                <a:gd name="T46" fmla="*/ 52 w 53"/>
                <a:gd name="T47" fmla="*/ 26 h 48"/>
                <a:gd name="T48" fmla="*/ 52 w 53"/>
                <a:gd name="T49" fmla="*/ 25 h 48"/>
                <a:gd name="T50" fmla="*/ 52 w 53"/>
                <a:gd name="T51" fmla="*/ 24 h 48"/>
                <a:gd name="T52" fmla="*/ 53 w 53"/>
                <a:gd name="T53" fmla="*/ 24 h 48"/>
                <a:gd name="T54" fmla="*/ 52 w 53"/>
                <a:gd name="T55" fmla="*/ 21 h 48"/>
                <a:gd name="T56" fmla="*/ 52 w 53"/>
                <a:gd name="T57" fmla="*/ 19 h 48"/>
                <a:gd name="T58" fmla="*/ 51 w 53"/>
                <a:gd name="T59" fmla="*/ 14 h 48"/>
                <a:gd name="T60" fmla="*/ 48 w 53"/>
                <a:gd name="T61" fmla="*/ 10 h 48"/>
                <a:gd name="T62" fmla="*/ 45 w 53"/>
                <a:gd name="T63" fmla="*/ 7 h 48"/>
                <a:gd name="T64" fmla="*/ 44 w 53"/>
                <a:gd name="T65" fmla="*/ 6 h 48"/>
                <a:gd name="T66" fmla="*/ 40 w 53"/>
                <a:gd name="T67" fmla="*/ 3 h 48"/>
                <a:gd name="T68" fmla="*/ 38 w 53"/>
                <a:gd name="T69" fmla="*/ 2 h 48"/>
                <a:gd name="T70" fmla="*/ 36 w 53"/>
                <a:gd name="T71" fmla="*/ 1 h 48"/>
                <a:gd name="T72" fmla="*/ 34 w 53"/>
                <a:gd name="T73" fmla="*/ 0 h 48"/>
                <a:gd name="T74" fmla="*/ 31 w 53"/>
                <a:gd name="T75" fmla="*/ 0 h 48"/>
                <a:gd name="T76" fmla="*/ 29 w 53"/>
                <a:gd name="T77" fmla="*/ 0 h 48"/>
                <a:gd name="T78" fmla="*/ 27 w 53"/>
                <a:gd name="T79" fmla="*/ 0 h 48"/>
                <a:gd name="T80" fmla="*/ 21 w 53"/>
                <a:gd name="T81" fmla="*/ 0 h 48"/>
                <a:gd name="T82" fmla="*/ 17 w 53"/>
                <a:gd name="T83" fmla="*/ 1 h 48"/>
                <a:gd name="T84" fmla="*/ 12 w 53"/>
                <a:gd name="T85" fmla="*/ 3 h 48"/>
                <a:gd name="T86" fmla="*/ 8 w 53"/>
                <a:gd name="T87" fmla="*/ 6 h 48"/>
                <a:gd name="T88" fmla="*/ 8 w 53"/>
                <a:gd name="T89" fmla="*/ 7 h 48"/>
                <a:gd name="T90" fmla="*/ 4 w 53"/>
                <a:gd name="T91" fmla="*/ 10 h 48"/>
                <a:gd name="T92" fmla="*/ 2 w 53"/>
                <a:gd name="T93" fmla="*/ 14 h 48"/>
                <a:gd name="T94" fmla="*/ 1 w 53"/>
                <a:gd name="T95" fmla="*/ 19 h 48"/>
                <a:gd name="T96" fmla="*/ 0 w 53"/>
                <a:gd name="T97" fmla="*/ 24 h 48"/>
                <a:gd name="T98" fmla="*/ 0 w 53"/>
                <a:gd name="T99" fmla="*/ 26 h 48"/>
                <a:gd name="T100" fmla="*/ 1 w 53"/>
                <a:gd name="T101" fmla="*/ 29 h 48"/>
                <a:gd name="T102" fmla="*/ 2 w 53"/>
                <a:gd name="T103" fmla="*/ 33 h 48"/>
                <a:gd name="T104" fmla="*/ 3 w 53"/>
                <a:gd name="T105" fmla="*/ 35 h 48"/>
                <a:gd name="T106" fmla="*/ 4 w 53"/>
                <a:gd name="T107" fmla="*/ 37 h 48"/>
                <a:gd name="T108" fmla="*/ 6 w 53"/>
                <a:gd name="T109" fmla="*/ 39 h 48"/>
                <a:gd name="T110" fmla="*/ 8 w 53"/>
                <a:gd name="T111" fmla="*/ 41 h 48"/>
                <a:gd name="T112" fmla="*/ 12 w 53"/>
                <a:gd name="T113" fmla="*/ 44 h 48"/>
                <a:gd name="T114" fmla="*/ 17 w 53"/>
                <a:gd name="T115" fmla="*/ 46 h 48"/>
                <a:gd name="T116" fmla="*/ 21 w 53"/>
                <a:gd name="T117" fmla="*/ 48 h 48"/>
                <a:gd name="T118" fmla="*/ 24 w 53"/>
                <a:gd name="T119" fmla="*/ 48 h 48"/>
                <a:gd name="T120" fmla="*/ 27 w 53"/>
                <a:gd name="T1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8">
                  <a:moveTo>
                    <a:pt x="27" y="48"/>
                  </a:moveTo>
                  <a:lnTo>
                    <a:pt x="29" y="48"/>
                  </a:lnTo>
                  <a:lnTo>
                    <a:pt x="32" y="48"/>
                  </a:lnTo>
                  <a:lnTo>
                    <a:pt x="34" y="47"/>
                  </a:lnTo>
                  <a:lnTo>
                    <a:pt x="35" y="47"/>
                  </a:lnTo>
                  <a:lnTo>
                    <a:pt x="36" y="46"/>
                  </a:lnTo>
                  <a:lnTo>
                    <a:pt x="38" y="45"/>
                  </a:lnTo>
                  <a:lnTo>
                    <a:pt x="41" y="44"/>
                  </a:lnTo>
                  <a:lnTo>
                    <a:pt x="41" y="43"/>
                  </a:lnTo>
                  <a:lnTo>
                    <a:pt x="42" y="43"/>
                  </a:lnTo>
                  <a:lnTo>
                    <a:pt x="42" y="42"/>
                  </a:lnTo>
                  <a:lnTo>
                    <a:pt x="42" y="42"/>
                  </a:lnTo>
                  <a:lnTo>
                    <a:pt x="42" y="42"/>
                  </a:lnTo>
                  <a:lnTo>
                    <a:pt x="45" y="41"/>
                  </a:lnTo>
                  <a:lnTo>
                    <a:pt x="46" y="39"/>
                  </a:lnTo>
                  <a:lnTo>
                    <a:pt x="46" y="38"/>
                  </a:lnTo>
                  <a:lnTo>
                    <a:pt x="46" y="38"/>
                  </a:lnTo>
                  <a:lnTo>
                    <a:pt x="47" y="38"/>
                  </a:lnTo>
                  <a:lnTo>
                    <a:pt x="47" y="38"/>
                  </a:lnTo>
                  <a:lnTo>
                    <a:pt x="48" y="37"/>
                  </a:lnTo>
                  <a:lnTo>
                    <a:pt x="49" y="35"/>
                  </a:lnTo>
                  <a:lnTo>
                    <a:pt x="51" y="33"/>
                  </a:lnTo>
                  <a:lnTo>
                    <a:pt x="52" y="29"/>
                  </a:lnTo>
                  <a:lnTo>
                    <a:pt x="52" y="26"/>
                  </a:lnTo>
                  <a:lnTo>
                    <a:pt x="52" y="25"/>
                  </a:lnTo>
                  <a:lnTo>
                    <a:pt x="52" y="24"/>
                  </a:lnTo>
                  <a:lnTo>
                    <a:pt x="53" y="24"/>
                  </a:lnTo>
                  <a:lnTo>
                    <a:pt x="52" y="21"/>
                  </a:lnTo>
                  <a:lnTo>
                    <a:pt x="52" y="19"/>
                  </a:lnTo>
                  <a:lnTo>
                    <a:pt x="51" y="14"/>
                  </a:lnTo>
                  <a:lnTo>
                    <a:pt x="48" y="10"/>
                  </a:lnTo>
                  <a:lnTo>
                    <a:pt x="45" y="7"/>
                  </a:lnTo>
                  <a:lnTo>
                    <a:pt x="44" y="6"/>
                  </a:lnTo>
                  <a:lnTo>
                    <a:pt x="40" y="3"/>
                  </a:lnTo>
                  <a:lnTo>
                    <a:pt x="38" y="2"/>
                  </a:lnTo>
                  <a:lnTo>
                    <a:pt x="36" y="1"/>
                  </a:lnTo>
                  <a:lnTo>
                    <a:pt x="34" y="0"/>
                  </a:lnTo>
                  <a:lnTo>
                    <a:pt x="31" y="0"/>
                  </a:lnTo>
                  <a:lnTo>
                    <a:pt x="29" y="0"/>
                  </a:lnTo>
                  <a:lnTo>
                    <a:pt x="27" y="0"/>
                  </a:lnTo>
                  <a:lnTo>
                    <a:pt x="21" y="0"/>
                  </a:lnTo>
                  <a:lnTo>
                    <a:pt x="17" y="1"/>
                  </a:lnTo>
                  <a:lnTo>
                    <a:pt x="12" y="3"/>
                  </a:lnTo>
                  <a:lnTo>
                    <a:pt x="8" y="6"/>
                  </a:lnTo>
                  <a:lnTo>
                    <a:pt x="8" y="7"/>
                  </a:lnTo>
                  <a:lnTo>
                    <a:pt x="4" y="10"/>
                  </a:lnTo>
                  <a:lnTo>
                    <a:pt x="2" y="14"/>
                  </a:lnTo>
                  <a:lnTo>
                    <a:pt x="1" y="19"/>
                  </a:lnTo>
                  <a:lnTo>
                    <a:pt x="0" y="24"/>
                  </a:lnTo>
                  <a:lnTo>
                    <a:pt x="0" y="26"/>
                  </a:lnTo>
                  <a:lnTo>
                    <a:pt x="1" y="29"/>
                  </a:lnTo>
                  <a:lnTo>
                    <a:pt x="2" y="33"/>
                  </a:lnTo>
                  <a:lnTo>
                    <a:pt x="3" y="35"/>
                  </a:lnTo>
                  <a:lnTo>
                    <a:pt x="4" y="37"/>
                  </a:lnTo>
                  <a:lnTo>
                    <a:pt x="6" y="39"/>
                  </a:lnTo>
                  <a:lnTo>
                    <a:pt x="8" y="41"/>
                  </a:lnTo>
                  <a:lnTo>
                    <a:pt x="12" y="44"/>
                  </a:lnTo>
                  <a:lnTo>
                    <a:pt x="17" y="46"/>
                  </a:lnTo>
                  <a:lnTo>
                    <a:pt x="21" y="48"/>
                  </a:lnTo>
                  <a:lnTo>
                    <a:pt x="24" y="48"/>
                  </a:lnTo>
                  <a:lnTo>
                    <a:pt x="27"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58">
              <a:extLst>
                <a:ext uri="{FF2B5EF4-FFF2-40B4-BE49-F238E27FC236}">
                  <a16:creationId xmlns:a16="http://schemas.microsoft.com/office/drawing/2014/main" id="{A8A74A18-95F4-E700-C282-2D5192E3DFB8}"/>
                </a:ext>
              </a:extLst>
            </p:cNvPr>
            <p:cNvSpPr>
              <a:spLocks noChangeShapeType="1"/>
            </p:cNvSpPr>
            <p:nvPr/>
          </p:nvSpPr>
          <p:spPr bwMode="auto">
            <a:xfrm flipH="1" flipV="1">
              <a:off x="2122" y="4738"/>
              <a:ext cx="20" cy="1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59">
              <a:extLst>
                <a:ext uri="{FF2B5EF4-FFF2-40B4-BE49-F238E27FC236}">
                  <a16:creationId xmlns:a16="http://schemas.microsoft.com/office/drawing/2014/main" id="{27F36615-8016-1D11-08A1-758415B4F401}"/>
                </a:ext>
              </a:extLst>
            </p:cNvPr>
            <p:cNvSpPr>
              <a:spLocks noChangeShapeType="1"/>
            </p:cNvSpPr>
            <p:nvPr/>
          </p:nvSpPr>
          <p:spPr bwMode="auto">
            <a:xfrm>
              <a:off x="2122" y="4764"/>
              <a:ext cx="23" cy="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60">
              <a:extLst>
                <a:ext uri="{FF2B5EF4-FFF2-40B4-BE49-F238E27FC236}">
                  <a16:creationId xmlns:a16="http://schemas.microsoft.com/office/drawing/2014/main" id="{C9A38BD0-5E19-6C7D-364C-A67DB8239749}"/>
                </a:ext>
              </a:extLst>
            </p:cNvPr>
            <p:cNvSpPr>
              <a:spLocks noChangeShapeType="1"/>
            </p:cNvSpPr>
            <p:nvPr/>
          </p:nvSpPr>
          <p:spPr bwMode="auto">
            <a:xfrm flipV="1">
              <a:off x="2122" y="4738"/>
              <a:ext cx="1"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61">
              <a:extLst>
                <a:ext uri="{FF2B5EF4-FFF2-40B4-BE49-F238E27FC236}">
                  <a16:creationId xmlns:a16="http://schemas.microsoft.com/office/drawing/2014/main" id="{99CE65F2-B3E6-1D8D-51C3-12EFF042E22C}"/>
                </a:ext>
              </a:extLst>
            </p:cNvPr>
            <p:cNvSpPr>
              <a:spLocks/>
            </p:cNvSpPr>
            <p:nvPr/>
          </p:nvSpPr>
          <p:spPr bwMode="auto">
            <a:xfrm>
              <a:off x="2145" y="4733"/>
              <a:ext cx="62" cy="59"/>
            </a:xfrm>
            <a:custGeom>
              <a:avLst/>
              <a:gdLst>
                <a:gd name="T0" fmla="*/ 0 w 62"/>
                <a:gd name="T1" fmla="*/ 31 h 59"/>
                <a:gd name="T2" fmla="*/ 0 w 62"/>
                <a:gd name="T3" fmla="*/ 30 h 59"/>
                <a:gd name="T4" fmla="*/ 0 w 62"/>
                <a:gd name="T5" fmla="*/ 24 h 59"/>
                <a:gd name="T6" fmla="*/ 2 w 62"/>
                <a:gd name="T7" fmla="*/ 18 h 59"/>
                <a:gd name="T8" fmla="*/ 5 w 62"/>
                <a:gd name="T9" fmla="*/ 13 h 59"/>
                <a:gd name="T10" fmla="*/ 9 w 62"/>
                <a:gd name="T11" fmla="*/ 9 h 59"/>
                <a:gd name="T12" fmla="*/ 14 w 62"/>
                <a:gd name="T13" fmla="*/ 5 h 59"/>
                <a:gd name="T14" fmla="*/ 16 w 62"/>
                <a:gd name="T15" fmla="*/ 3 h 59"/>
                <a:gd name="T16" fmla="*/ 19 w 62"/>
                <a:gd name="T17" fmla="*/ 2 h 59"/>
                <a:gd name="T18" fmla="*/ 25 w 62"/>
                <a:gd name="T19" fmla="*/ 1 h 59"/>
                <a:gd name="T20" fmla="*/ 31 w 62"/>
                <a:gd name="T21" fmla="*/ 1 h 59"/>
                <a:gd name="T22" fmla="*/ 34 w 62"/>
                <a:gd name="T23" fmla="*/ 0 h 59"/>
                <a:gd name="T24" fmla="*/ 37 w 62"/>
                <a:gd name="T25" fmla="*/ 1 h 59"/>
                <a:gd name="T26" fmla="*/ 40 w 62"/>
                <a:gd name="T27" fmla="*/ 1 h 59"/>
                <a:gd name="T28" fmla="*/ 43 w 62"/>
                <a:gd name="T29" fmla="*/ 2 h 59"/>
                <a:gd name="T30" fmla="*/ 45 w 62"/>
                <a:gd name="T31" fmla="*/ 3 h 59"/>
                <a:gd name="T32" fmla="*/ 48 w 62"/>
                <a:gd name="T33" fmla="*/ 5 h 59"/>
                <a:gd name="T34" fmla="*/ 53 w 62"/>
                <a:gd name="T35" fmla="*/ 9 h 59"/>
                <a:gd name="T36" fmla="*/ 55 w 62"/>
                <a:gd name="T37" fmla="*/ 11 h 59"/>
                <a:gd name="T38" fmla="*/ 57 w 62"/>
                <a:gd name="T39" fmla="*/ 13 h 59"/>
                <a:gd name="T40" fmla="*/ 58 w 62"/>
                <a:gd name="T41" fmla="*/ 15 h 59"/>
                <a:gd name="T42" fmla="*/ 60 w 62"/>
                <a:gd name="T43" fmla="*/ 18 h 59"/>
                <a:gd name="T44" fmla="*/ 62 w 62"/>
                <a:gd name="T45" fmla="*/ 24 h 59"/>
                <a:gd name="T46" fmla="*/ 62 w 62"/>
                <a:gd name="T47" fmla="*/ 27 h 59"/>
                <a:gd name="T48" fmla="*/ 62 w 62"/>
                <a:gd name="T49" fmla="*/ 30 h 59"/>
                <a:gd name="T50" fmla="*/ 62 w 62"/>
                <a:gd name="T51" fmla="*/ 31 h 59"/>
                <a:gd name="T52" fmla="*/ 62 w 62"/>
                <a:gd name="T53" fmla="*/ 32 h 59"/>
                <a:gd name="T54" fmla="*/ 62 w 62"/>
                <a:gd name="T55" fmla="*/ 35 h 59"/>
                <a:gd name="T56" fmla="*/ 61 w 62"/>
                <a:gd name="T57" fmla="*/ 38 h 59"/>
                <a:gd name="T58" fmla="*/ 60 w 62"/>
                <a:gd name="T59" fmla="*/ 41 h 59"/>
                <a:gd name="T60" fmla="*/ 58 w 62"/>
                <a:gd name="T61" fmla="*/ 43 h 59"/>
                <a:gd name="T62" fmla="*/ 57 w 62"/>
                <a:gd name="T63" fmla="*/ 46 h 59"/>
                <a:gd name="T64" fmla="*/ 55 w 62"/>
                <a:gd name="T65" fmla="*/ 48 h 59"/>
                <a:gd name="T66" fmla="*/ 53 w 62"/>
                <a:gd name="T67" fmla="*/ 50 h 59"/>
                <a:gd name="T68" fmla="*/ 48 w 62"/>
                <a:gd name="T69" fmla="*/ 54 h 59"/>
                <a:gd name="T70" fmla="*/ 45 w 62"/>
                <a:gd name="T71" fmla="*/ 55 h 59"/>
                <a:gd name="T72" fmla="*/ 44 w 62"/>
                <a:gd name="T73" fmla="*/ 56 h 59"/>
                <a:gd name="T74" fmla="*/ 43 w 62"/>
                <a:gd name="T75" fmla="*/ 57 h 59"/>
                <a:gd name="T76" fmla="*/ 40 w 62"/>
                <a:gd name="T77" fmla="*/ 58 h 59"/>
                <a:gd name="T78" fmla="*/ 37 w 62"/>
                <a:gd name="T79" fmla="*/ 58 h 59"/>
                <a:gd name="T80" fmla="*/ 34 w 62"/>
                <a:gd name="T81" fmla="*/ 59 h 59"/>
                <a:gd name="T82" fmla="*/ 31 w 62"/>
                <a:gd name="T83" fmla="*/ 59 h 59"/>
                <a:gd name="T84" fmla="*/ 25 w 62"/>
                <a:gd name="T85" fmla="*/ 58 h 59"/>
                <a:gd name="T86" fmla="*/ 19 w 62"/>
                <a:gd name="T87" fmla="*/ 57 h 59"/>
                <a:gd name="T88" fmla="*/ 16 w 62"/>
                <a:gd name="T89" fmla="*/ 55 h 59"/>
                <a:gd name="T90" fmla="*/ 14 w 62"/>
                <a:gd name="T91" fmla="*/ 54 h 59"/>
                <a:gd name="T92" fmla="*/ 9 w 62"/>
                <a:gd name="T93" fmla="*/ 50 h 59"/>
                <a:gd name="T94" fmla="*/ 7 w 62"/>
                <a:gd name="T95" fmla="*/ 48 h 59"/>
                <a:gd name="T96" fmla="*/ 5 w 62"/>
                <a:gd name="T97" fmla="*/ 46 h 59"/>
                <a:gd name="T98" fmla="*/ 3 w 62"/>
                <a:gd name="T99" fmla="*/ 43 h 59"/>
                <a:gd name="T100" fmla="*/ 2 w 62"/>
                <a:gd name="T101" fmla="*/ 41 h 59"/>
                <a:gd name="T102" fmla="*/ 0 w 62"/>
                <a:gd name="T103" fmla="*/ 36 h 59"/>
                <a:gd name="T104" fmla="*/ 0 w 62"/>
                <a:gd name="T105" fmla="*/ 34 h 59"/>
                <a:gd name="T106" fmla="*/ 0 w 62"/>
                <a:gd name="T10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59">
                  <a:moveTo>
                    <a:pt x="0" y="31"/>
                  </a:moveTo>
                  <a:lnTo>
                    <a:pt x="0" y="30"/>
                  </a:lnTo>
                  <a:lnTo>
                    <a:pt x="0" y="24"/>
                  </a:lnTo>
                  <a:lnTo>
                    <a:pt x="2" y="18"/>
                  </a:lnTo>
                  <a:lnTo>
                    <a:pt x="5" y="13"/>
                  </a:lnTo>
                  <a:lnTo>
                    <a:pt x="9" y="9"/>
                  </a:lnTo>
                  <a:lnTo>
                    <a:pt x="14" y="5"/>
                  </a:lnTo>
                  <a:lnTo>
                    <a:pt x="16" y="3"/>
                  </a:lnTo>
                  <a:lnTo>
                    <a:pt x="19" y="2"/>
                  </a:lnTo>
                  <a:lnTo>
                    <a:pt x="25" y="1"/>
                  </a:lnTo>
                  <a:lnTo>
                    <a:pt x="31" y="1"/>
                  </a:lnTo>
                  <a:lnTo>
                    <a:pt x="34" y="0"/>
                  </a:lnTo>
                  <a:lnTo>
                    <a:pt x="37" y="1"/>
                  </a:lnTo>
                  <a:lnTo>
                    <a:pt x="40" y="1"/>
                  </a:lnTo>
                  <a:lnTo>
                    <a:pt x="43" y="2"/>
                  </a:lnTo>
                  <a:lnTo>
                    <a:pt x="45" y="3"/>
                  </a:lnTo>
                  <a:lnTo>
                    <a:pt x="48" y="5"/>
                  </a:lnTo>
                  <a:lnTo>
                    <a:pt x="53" y="9"/>
                  </a:lnTo>
                  <a:lnTo>
                    <a:pt x="55" y="11"/>
                  </a:lnTo>
                  <a:lnTo>
                    <a:pt x="57" y="13"/>
                  </a:lnTo>
                  <a:lnTo>
                    <a:pt x="58" y="15"/>
                  </a:lnTo>
                  <a:lnTo>
                    <a:pt x="60" y="18"/>
                  </a:lnTo>
                  <a:lnTo>
                    <a:pt x="62" y="24"/>
                  </a:lnTo>
                  <a:lnTo>
                    <a:pt x="62" y="27"/>
                  </a:lnTo>
                  <a:lnTo>
                    <a:pt x="62" y="30"/>
                  </a:lnTo>
                  <a:lnTo>
                    <a:pt x="62" y="31"/>
                  </a:lnTo>
                  <a:lnTo>
                    <a:pt x="62" y="32"/>
                  </a:lnTo>
                  <a:lnTo>
                    <a:pt x="62" y="35"/>
                  </a:lnTo>
                  <a:lnTo>
                    <a:pt x="61" y="38"/>
                  </a:lnTo>
                  <a:lnTo>
                    <a:pt x="60" y="41"/>
                  </a:lnTo>
                  <a:lnTo>
                    <a:pt x="58" y="43"/>
                  </a:lnTo>
                  <a:lnTo>
                    <a:pt x="57" y="46"/>
                  </a:lnTo>
                  <a:lnTo>
                    <a:pt x="55" y="48"/>
                  </a:lnTo>
                  <a:lnTo>
                    <a:pt x="53" y="50"/>
                  </a:lnTo>
                  <a:lnTo>
                    <a:pt x="48" y="54"/>
                  </a:lnTo>
                  <a:lnTo>
                    <a:pt x="45" y="55"/>
                  </a:lnTo>
                  <a:lnTo>
                    <a:pt x="44" y="56"/>
                  </a:lnTo>
                  <a:lnTo>
                    <a:pt x="43" y="57"/>
                  </a:lnTo>
                  <a:lnTo>
                    <a:pt x="40" y="58"/>
                  </a:lnTo>
                  <a:lnTo>
                    <a:pt x="37" y="58"/>
                  </a:lnTo>
                  <a:lnTo>
                    <a:pt x="34" y="59"/>
                  </a:lnTo>
                  <a:lnTo>
                    <a:pt x="31" y="59"/>
                  </a:lnTo>
                  <a:lnTo>
                    <a:pt x="25" y="58"/>
                  </a:lnTo>
                  <a:lnTo>
                    <a:pt x="19" y="57"/>
                  </a:lnTo>
                  <a:lnTo>
                    <a:pt x="16" y="55"/>
                  </a:lnTo>
                  <a:lnTo>
                    <a:pt x="14" y="54"/>
                  </a:lnTo>
                  <a:lnTo>
                    <a:pt x="9" y="50"/>
                  </a:lnTo>
                  <a:lnTo>
                    <a:pt x="7" y="48"/>
                  </a:lnTo>
                  <a:lnTo>
                    <a:pt x="5" y="46"/>
                  </a:lnTo>
                  <a:lnTo>
                    <a:pt x="3" y="43"/>
                  </a:lnTo>
                  <a:lnTo>
                    <a:pt x="2" y="41"/>
                  </a:lnTo>
                  <a:lnTo>
                    <a:pt x="0" y="36"/>
                  </a:lnTo>
                  <a:lnTo>
                    <a:pt x="0" y="34"/>
                  </a:lnTo>
                  <a:lnTo>
                    <a:pt x="0" y="3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62">
              <a:extLst>
                <a:ext uri="{FF2B5EF4-FFF2-40B4-BE49-F238E27FC236}">
                  <a16:creationId xmlns:a16="http://schemas.microsoft.com/office/drawing/2014/main" id="{1252AC85-0234-E91F-3212-5EF2AD9DC163}"/>
                </a:ext>
              </a:extLst>
            </p:cNvPr>
            <p:cNvSpPr>
              <a:spLocks noChangeShapeType="1"/>
            </p:cNvSpPr>
            <p:nvPr/>
          </p:nvSpPr>
          <p:spPr bwMode="auto">
            <a:xfrm flipV="1">
              <a:off x="2122" y="4764"/>
              <a:ext cx="1" cy="2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63">
              <a:extLst>
                <a:ext uri="{FF2B5EF4-FFF2-40B4-BE49-F238E27FC236}">
                  <a16:creationId xmlns:a16="http://schemas.microsoft.com/office/drawing/2014/main" id="{FC80053A-C00E-47B8-6FBE-0EF06DD484D3}"/>
                </a:ext>
              </a:extLst>
            </p:cNvPr>
            <p:cNvSpPr>
              <a:spLocks/>
            </p:cNvSpPr>
            <p:nvPr/>
          </p:nvSpPr>
          <p:spPr bwMode="auto">
            <a:xfrm>
              <a:off x="2122" y="4789"/>
              <a:ext cx="39" cy="34"/>
            </a:xfrm>
            <a:custGeom>
              <a:avLst/>
              <a:gdLst>
                <a:gd name="T0" fmla="*/ 39 w 39"/>
                <a:gd name="T1" fmla="*/ 34 h 34"/>
                <a:gd name="T2" fmla="*/ 25 w 39"/>
                <a:gd name="T3" fmla="*/ 15 h 34"/>
                <a:gd name="T4" fmla="*/ 0 w 39"/>
                <a:gd name="T5" fmla="*/ 0 h 34"/>
              </a:gdLst>
              <a:ahLst/>
              <a:cxnLst>
                <a:cxn ang="0">
                  <a:pos x="T0" y="T1"/>
                </a:cxn>
                <a:cxn ang="0">
                  <a:pos x="T2" y="T3"/>
                </a:cxn>
                <a:cxn ang="0">
                  <a:pos x="T4" y="T5"/>
                </a:cxn>
              </a:cxnLst>
              <a:rect l="0" t="0" r="r" b="b"/>
              <a:pathLst>
                <a:path w="39" h="34">
                  <a:moveTo>
                    <a:pt x="39" y="34"/>
                  </a:moveTo>
                  <a:lnTo>
                    <a:pt x="25" y="1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64">
              <a:extLst>
                <a:ext uri="{FF2B5EF4-FFF2-40B4-BE49-F238E27FC236}">
                  <a16:creationId xmlns:a16="http://schemas.microsoft.com/office/drawing/2014/main" id="{91A5E921-65C2-78E2-C23E-0097C7FD7561}"/>
                </a:ext>
              </a:extLst>
            </p:cNvPr>
            <p:cNvSpPr>
              <a:spLocks/>
            </p:cNvSpPr>
            <p:nvPr/>
          </p:nvSpPr>
          <p:spPr bwMode="auto">
            <a:xfrm>
              <a:off x="2001" y="4862"/>
              <a:ext cx="53" cy="49"/>
            </a:xfrm>
            <a:custGeom>
              <a:avLst/>
              <a:gdLst>
                <a:gd name="T0" fmla="*/ 27 w 53"/>
                <a:gd name="T1" fmla="*/ 49 h 49"/>
                <a:gd name="T2" fmla="*/ 32 w 53"/>
                <a:gd name="T3" fmla="*/ 49 h 49"/>
                <a:gd name="T4" fmla="*/ 34 w 53"/>
                <a:gd name="T5" fmla="*/ 48 h 49"/>
                <a:gd name="T6" fmla="*/ 36 w 53"/>
                <a:gd name="T7" fmla="*/ 47 h 49"/>
                <a:gd name="T8" fmla="*/ 38 w 53"/>
                <a:gd name="T9" fmla="*/ 46 h 49"/>
                <a:gd name="T10" fmla="*/ 41 w 53"/>
                <a:gd name="T11" fmla="*/ 45 h 49"/>
                <a:gd name="T12" fmla="*/ 45 w 53"/>
                <a:gd name="T13" fmla="*/ 42 h 49"/>
                <a:gd name="T14" fmla="*/ 46 w 53"/>
                <a:gd name="T15" fmla="*/ 40 h 49"/>
                <a:gd name="T16" fmla="*/ 46 w 53"/>
                <a:gd name="T17" fmla="*/ 39 h 49"/>
                <a:gd name="T18" fmla="*/ 46 w 53"/>
                <a:gd name="T19" fmla="*/ 39 h 49"/>
                <a:gd name="T20" fmla="*/ 47 w 53"/>
                <a:gd name="T21" fmla="*/ 39 h 49"/>
                <a:gd name="T22" fmla="*/ 47 w 53"/>
                <a:gd name="T23" fmla="*/ 39 h 49"/>
                <a:gd name="T24" fmla="*/ 48 w 53"/>
                <a:gd name="T25" fmla="*/ 38 h 49"/>
                <a:gd name="T26" fmla="*/ 51 w 53"/>
                <a:gd name="T27" fmla="*/ 34 h 49"/>
                <a:gd name="T28" fmla="*/ 51 w 53"/>
                <a:gd name="T29" fmla="*/ 32 h 49"/>
                <a:gd name="T30" fmla="*/ 51 w 53"/>
                <a:gd name="T31" fmla="*/ 31 h 49"/>
                <a:gd name="T32" fmla="*/ 52 w 53"/>
                <a:gd name="T33" fmla="*/ 29 h 49"/>
                <a:gd name="T34" fmla="*/ 52 w 53"/>
                <a:gd name="T35" fmla="*/ 27 h 49"/>
                <a:gd name="T36" fmla="*/ 53 w 53"/>
                <a:gd name="T37" fmla="*/ 25 h 49"/>
                <a:gd name="T38" fmla="*/ 52 w 53"/>
                <a:gd name="T39" fmla="*/ 22 h 49"/>
                <a:gd name="T40" fmla="*/ 52 w 53"/>
                <a:gd name="T41" fmla="*/ 19 h 49"/>
                <a:gd name="T42" fmla="*/ 51 w 53"/>
                <a:gd name="T43" fmla="*/ 15 h 49"/>
                <a:gd name="T44" fmla="*/ 48 w 53"/>
                <a:gd name="T45" fmla="*/ 11 h 49"/>
                <a:gd name="T46" fmla="*/ 45 w 53"/>
                <a:gd name="T47" fmla="*/ 7 h 49"/>
                <a:gd name="T48" fmla="*/ 42 w 53"/>
                <a:gd name="T49" fmla="*/ 5 h 49"/>
                <a:gd name="T50" fmla="*/ 41 w 53"/>
                <a:gd name="T51" fmla="*/ 4 h 49"/>
                <a:gd name="T52" fmla="*/ 38 w 53"/>
                <a:gd name="T53" fmla="*/ 2 h 49"/>
                <a:gd name="T54" fmla="*/ 36 w 53"/>
                <a:gd name="T55" fmla="*/ 2 h 49"/>
                <a:gd name="T56" fmla="*/ 34 w 53"/>
                <a:gd name="T57" fmla="*/ 1 h 49"/>
                <a:gd name="T58" fmla="*/ 31 w 53"/>
                <a:gd name="T59" fmla="*/ 0 h 49"/>
                <a:gd name="T60" fmla="*/ 29 w 53"/>
                <a:gd name="T61" fmla="*/ 0 h 49"/>
                <a:gd name="T62" fmla="*/ 27 w 53"/>
                <a:gd name="T63" fmla="*/ 0 h 49"/>
                <a:gd name="T64" fmla="*/ 21 w 53"/>
                <a:gd name="T65" fmla="*/ 0 h 49"/>
                <a:gd name="T66" fmla="*/ 16 w 53"/>
                <a:gd name="T67" fmla="*/ 2 h 49"/>
                <a:gd name="T68" fmla="*/ 11 w 53"/>
                <a:gd name="T69" fmla="*/ 4 h 49"/>
                <a:gd name="T70" fmla="*/ 8 w 53"/>
                <a:gd name="T71" fmla="*/ 7 h 49"/>
                <a:gd name="T72" fmla="*/ 4 w 53"/>
                <a:gd name="T73" fmla="*/ 11 h 49"/>
                <a:gd name="T74" fmla="*/ 2 w 53"/>
                <a:gd name="T75" fmla="*/ 15 h 49"/>
                <a:gd name="T76" fmla="*/ 1 w 53"/>
                <a:gd name="T77" fmla="*/ 19 h 49"/>
                <a:gd name="T78" fmla="*/ 0 w 53"/>
                <a:gd name="T79" fmla="*/ 25 h 49"/>
                <a:gd name="T80" fmla="*/ 1 w 53"/>
                <a:gd name="T81" fmla="*/ 29 h 49"/>
                <a:gd name="T82" fmla="*/ 1 w 53"/>
                <a:gd name="T83" fmla="*/ 31 h 49"/>
                <a:gd name="T84" fmla="*/ 2 w 53"/>
                <a:gd name="T85" fmla="*/ 34 h 49"/>
                <a:gd name="T86" fmla="*/ 4 w 53"/>
                <a:gd name="T87" fmla="*/ 38 h 49"/>
                <a:gd name="T88" fmla="*/ 6 w 53"/>
                <a:gd name="T89" fmla="*/ 40 h 49"/>
                <a:gd name="T90" fmla="*/ 8 w 53"/>
                <a:gd name="T91" fmla="*/ 42 h 49"/>
                <a:gd name="T92" fmla="*/ 11 w 53"/>
                <a:gd name="T93" fmla="*/ 45 h 49"/>
                <a:gd name="T94" fmla="*/ 16 w 53"/>
                <a:gd name="T95" fmla="*/ 47 h 49"/>
                <a:gd name="T96" fmla="*/ 18 w 53"/>
                <a:gd name="T97" fmla="*/ 48 h 49"/>
                <a:gd name="T98" fmla="*/ 21 w 53"/>
                <a:gd name="T99" fmla="*/ 49 h 49"/>
                <a:gd name="T100" fmla="*/ 27 w 53"/>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49">
                  <a:moveTo>
                    <a:pt x="27" y="49"/>
                  </a:moveTo>
                  <a:lnTo>
                    <a:pt x="32" y="49"/>
                  </a:lnTo>
                  <a:lnTo>
                    <a:pt x="34" y="48"/>
                  </a:lnTo>
                  <a:lnTo>
                    <a:pt x="36" y="47"/>
                  </a:lnTo>
                  <a:lnTo>
                    <a:pt x="38" y="46"/>
                  </a:lnTo>
                  <a:lnTo>
                    <a:pt x="41" y="45"/>
                  </a:lnTo>
                  <a:lnTo>
                    <a:pt x="45" y="42"/>
                  </a:lnTo>
                  <a:lnTo>
                    <a:pt x="46" y="40"/>
                  </a:lnTo>
                  <a:lnTo>
                    <a:pt x="46" y="39"/>
                  </a:lnTo>
                  <a:lnTo>
                    <a:pt x="46" y="39"/>
                  </a:lnTo>
                  <a:lnTo>
                    <a:pt x="47" y="39"/>
                  </a:lnTo>
                  <a:lnTo>
                    <a:pt x="47" y="39"/>
                  </a:lnTo>
                  <a:lnTo>
                    <a:pt x="48" y="38"/>
                  </a:lnTo>
                  <a:lnTo>
                    <a:pt x="51" y="34"/>
                  </a:lnTo>
                  <a:lnTo>
                    <a:pt x="51" y="32"/>
                  </a:lnTo>
                  <a:lnTo>
                    <a:pt x="51" y="31"/>
                  </a:lnTo>
                  <a:lnTo>
                    <a:pt x="52" y="29"/>
                  </a:lnTo>
                  <a:lnTo>
                    <a:pt x="52" y="27"/>
                  </a:lnTo>
                  <a:lnTo>
                    <a:pt x="53" y="25"/>
                  </a:lnTo>
                  <a:lnTo>
                    <a:pt x="52" y="22"/>
                  </a:lnTo>
                  <a:lnTo>
                    <a:pt x="52" y="19"/>
                  </a:lnTo>
                  <a:lnTo>
                    <a:pt x="51" y="15"/>
                  </a:lnTo>
                  <a:lnTo>
                    <a:pt x="48" y="11"/>
                  </a:lnTo>
                  <a:lnTo>
                    <a:pt x="45" y="7"/>
                  </a:lnTo>
                  <a:lnTo>
                    <a:pt x="42" y="5"/>
                  </a:lnTo>
                  <a:lnTo>
                    <a:pt x="41" y="4"/>
                  </a:lnTo>
                  <a:lnTo>
                    <a:pt x="38" y="2"/>
                  </a:lnTo>
                  <a:lnTo>
                    <a:pt x="36" y="2"/>
                  </a:lnTo>
                  <a:lnTo>
                    <a:pt x="34" y="1"/>
                  </a:lnTo>
                  <a:lnTo>
                    <a:pt x="31" y="0"/>
                  </a:lnTo>
                  <a:lnTo>
                    <a:pt x="29" y="0"/>
                  </a:lnTo>
                  <a:lnTo>
                    <a:pt x="27" y="0"/>
                  </a:lnTo>
                  <a:lnTo>
                    <a:pt x="21" y="0"/>
                  </a:lnTo>
                  <a:lnTo>
                    <a:pt x="16" y="2"/>
                  </a:lnTo>
                  <a:lnTo>
                    <a:pt x="11" y="4"/>
                  </a:lnTo>
                  <a:lnTo>
                    <a:pt x="8" y="7"/>
                  </a:lnTo>
                  <a:lnTo>
                    <a:pt x="4" y="11"/>
                  </a:lnTo>
                  <a:lnTo>
                    <a:pt x="2" y="15"/>
                  </a:lnTo>
                  <a:lnTo>
                    <a:pt x="1" y="19"/>
                  </a:lnTo>
                  <a:lnTo>
                    <a:pt x="0" y="25"/>
                  </a:lnTo>
                  <a:lnTo>
                    <a:pt x="1" y="29"/>
                  </a:lnTo>
                  <a:lnTo>
                    <a:pt x="1" y="31"/>
                  </a:lnTo>
                  <a:lnTo>
                    <a:pt x="2" y="34"/>
                  </a:lnTo>
                  <a:lnTo>
                    <a:pt x="4" y="38"/>
                  </a:lnTo>
                  <a:lnTo>
                    <a:pt x="6" y="40"/>
                  </a:lnTo>
                  <a:lnTo>
                    <a:pt x="8" y="42"/>
                  </a:lnTo>
                  <a:lnTo>
                    <a:pt x="11" y="45"/>
                  </a:lnTo>
                  <a:lnTo>
                    <a:pt x="16" y="47"/>
                  </a:lnTo>
                  <a:lnTo>
                    <a:pt x="18" y="48"/>
                  </a:lnTo>
                  <a:lnTo>
                    <a:pt x="21" y="49"/>
                  </a:lnTo>
                  <a:lnTo>
                    <a:pt x="27" y="4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65">
              <a:extLst>
                <a:ext uri="{FF2B5EF4-FFF2-40B4-BE49-F238E27FC236}">
                  <a16:creationId xmlns:a16="http://schemas.microsoft.com/office/drawing/2014/main" id="{26C54BEE-3081-474C-7C24-776AE7F71BEC}"/>
                </a:ext>
              </a:extLst>
            </p:cNvPr>
            <p:cNvSpPr>
              <a:spLocks/>
            </p:cNvSpPr>
            <p:nvPr/>
          </p:nvSpPr>
          <p:spPr bwMode="auto">
            <a:xfrm>
              <a:off x="2103" y="4789"/>
              <a:ext cx="19" cy="46"/>
            </a:xfrm>
            <a:custGeom>
              <a:avLst/>
              <a:gdLst>
                <a:gd name="T0" fmla="*/ 0 w 19"/>
                <a:gd name="T1" fmla="*/ 46 h 46"/>
                <a:gd name="T2" fmla="*/ 0 w 19"/>
                <a:gd name="T3" fmla="*/ 20 h 46"/>
                <a:gd name="T4" fmla="*/ 19 w 19"/>
                <a:gd name="T5" fmla="*/ 0 h 46"/>
              </a:gdLst>
              <a:ahLst/>
              <a:cxnLst>
                <a:cxn ang="0">
                  <a:pos x="T0" y="T1"/>
                </a:cxn>
                <a:cxn ang="0">
                  <a:pos x="T2" y="T3"/>
                </a:cxn>
                <a:cxn ang="0">
                  <a:pos x="T4" y="T5"/>
                </a:cxn>
              </a:cxnLst>
              <a:rect l="0" t="0" r="r" b="b"/>
              <a:pathLst>
                <a:path w="19" h="46">
                  <a:moveTo>
                    <a:pt x="0" y="46"/>
                  </a:moveTo>
                  <a:lnTo>
                    <a:pt x="0" y="20"/>
                  </a:lnTo>
                  <a:lnTo>
                    <a:pt x="1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66">
              <a:extLst>
                <a:ext uri="{FF2B5EF4-FFF2-40B4-BE49-F238E27FC236}">
                  <a16:creationId xmlns:a16="http://schemas.microsoft.com/office/drawing/2014/main" id="{F423116E-D8A7-90F3-5C92-67050A1DB2A1}"/>
                </a:ext>
              </a:extLst>
            </p:cNvPr>
            <p:cNvSpPr>
              <a:spLocks noChangeShapeType="1"/>
            </p:cNvSpPr>
            <p:nvPr/>
          </p:nvSpPr>
          <p:spPr bwMode="auto">
            <a:xfrm flipV="1">
              <a:off x="2027" y="4911"/>
              <a:ext cx="1" cy="1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67">
              <a:extLst>
                <a:ext uri="{FF2B5EF4-FFF2-40B4-BE49-F238E27FC236}">
                  <a16:creationId xmlns:a16="http://schemas.microsoft.com/office/drawing/2014/main" id="{F2DC1960-64F1-3973-0D2F-D5B23E1E0373}"/>
                </a:ext>
              </a:extLst>
            </p:cNvPr>
            <p:cNvSpPr>
              <a:spLocks/>
            </p:cNvSpPr>
            <p:nvPr/>
          </p:nvSpPr>
          <p:spPr bwMode="auto">
            <a:xfrm>
              <a:off x="1933" y="4884"/>
              <a:ext cx="68" cy="65"/>
            </a:xfrm>
            <a:custGeom>
              <a:avLst/>
              <a:gdLst>
                <a:gd name="T0" fmla="*/ 64 w 68"/>
                <a:gd name="T1" fmla="*/ 49 h 65"/>
                <a:gd name="T2" fmla="*/ 61 w 68"/>
                <a:gd name="T3" fmla="*/ 52 h 65"/>
                <a:gd name="T4" fmla="*/ 58 w 68"/>
                <a:gd name="T5" fmla="*/ 56 h 65"/>
                <a:gd name="T6" fmla="*/ 55 w 68"/>
                <a:gd name="T7" fmla="*/ 58 h 65"/>
                <a:gd name="T8" fmla="*/ 53 w 68"/>
                <a:gd name="T9" fmla="*/ 60 h 65"/>
                <a:gd name="T10" fmla="*/ 52 w 68"/>
                <a:gd name="T11" fmla="*/ 60 h 65"/>
                <a:gd name="T12" fmla="*/ 51 w 68"/>
                <a:gd name="T13" fmla="*/ 60 h 65"/>
                <a:gd name="T14" fmla="*/ 50 w 68"/>
                <a:gd name="T15" fmla="*/ 61 h 65"/>
                <a:gd name="T16" fmla="*/ 47 w 68"/>
                <a:gd name="T17" fmla="*/ 63 h 65"/>
                <a:gd name="T18" fmla="*/ 44 w 68"/>
                <a:gd name="T19" fmla="*/ 64 h 65"/>
                <a:gd name="T20" fmla="*/ 41 w 68"/>
                <a:gd name="T21" fmla="*/ 64 h 65"/>
                <a:gd name="T22" fmla="*/ 37 w 68"/>
                <a:gd name="T23" fmla="*/ 65 h 65"/>
                <a:gd name="T24" fmla="*/ 36 w 68"/>
                <a:gd name="T25" fmla="*/ 65 h 65"/>
                <a:gd name="T26" fmla="*/ 35 w 68"/>
                <a:gd name="T27" fmla="*/ 65 h 65"/>
                <a:gd name="T28" fmla="*/ 34 w 68"/>
                <a:gd name="T29" fmla="*/ 65 h 65"/>
                <a:gd name="T30" fmla="*/ 34 w 68"/>
                <a:gd name="T31" fmla="*/ 65 h 65"/>
                <a:gd name="T32" fmla="*/ 34 w 68"/>
                <a:gd name="T33" fmla="*/ 65 h 65"/>
                <a:gd name="T34" fmla="*/ 31 w 68"/>
                <a:gd name="T35" fmla="*/ 65 h 65"/>
                <a:gd name="T36" fmla="*/ 27 w 68"/>
                <a:gd name="T37" fmla="*/ 64 h 65"/>
                <a:gd name="T38" fmla="*/ 21 w 68"/>
                <a:gd name="T39" fmla="*/ 63 h 65"/>
                <a:gd name="T40" fmla="*/ 16 w 68"/>
                <a:gd name="T41" fmla="*/ 60 h 65"/>
                <a:gd name="T42" fmla="*/ 13 w 68"/>
                <a:gd name="T43" fmla="*/ 58 h 65"/>
                <a:gd name="T44" fmla="*/ 11 w 68"/>
                <a:gd name="T45" fmla="*/ 56 h 65"/>
                <a:gd name="T46" fmla="*/ 8 w 68"/>
                <a:gd name="T47" fmla="*/ 53 h 65"/>
                <a:gd name="T48" fmla="*/ 6 w 68"/>
                <a:gd name="T49" fmla="*/ 50 h 65"/>
                <a:gd name="T50" fmla="*/ 4 w 68"/>
                <a:gd name="T51" fmla="*/ 48 h 65"/>
                <a:gd name="T52" fmla="*/ 3 w 68"/>
                <a:gd name="T53" fmla="*/ 45 h 65"/>
                <a:gd name="T54" fmla="*/ 1 w 68"/>
                <a:gd name="T55" fmla="*/ 42 h 65"/>
                <a:gd name="T56" fmla="*/ 1 w 68"/>
                <a:gd name="T57" fmla="*/ 39 h 65"/>
                <a:gd name="T58" fmla="*/ 0 w 68"/>
                <a:gd name="T59" fmla="*/ 36 h 65"/>
                <a:gd name="T60" fmla="*/ 0 w 68"/>
                <a:gd name="T61" fmla="*/ 33 h 65"/>
                <a:gd name="T62" fmla="*/ 0 w 68"/>
                <a:gd name="T63" fmla="*/ 29 h 65"/>
                <a:gd name="T64" fmla="*/ 1 w 68"/>
                <a:gd name="T65" fmla="*/ 26 h 65"/>
                <a:gd name="T66" fmla="*/ 3 w 68"/>
                <a:gd name="T67" fmla="*/ 20 h 65"/>
                <a:gd name="T68" fmla="*/ 6 w 68"/>
                <a:gd name="T69" fmla="*/ 14 h 65"/>
                <a:gd name="T70" fmla="*/ 11 w 68"/>
                <a:gd name="T71" fmla="*/ 10 h 65"/>
                <a:gd name="T72" fmla="*/ 16 w 68"/>
                <a:gd name="T73" fmla="*/ 5 h 65"/>
                <a:gd name="T74" fmla="*/ 21 w 68"/>
                <a:gd name="T75" fmla="*/ 2 h 65"/>
                <a:gd name="T76" fmla="*/ 27 w 68"/>
                <a:gd name="T77" fmla="*/ 0 h 65"/>
                <a:gd name="T78" fmla="*/ 34 w 68"/>
                <a:gd name="T79" fmla="*/ 0 h 65"/>
                <a:gd name="T80" fmla="*/ 37 w 68"/>
                <a:gd name="T81" fmla="*/ 0 h 65"/>
                <a:gd name="T82" fmla="*/ 41 w 68"/>
                <a:gd name="T83" fmla="*/ 0 h 65"/>
                <a:gd name="T84" fmla="*/ 44 w 68"/>
                <a:gd name="T85" fmla="*/ 1 h 65"/>
                <a:gd name="T86" fmla="*/ 47 w 68"/>
                <a:gd name="T87" fmla="*/ 2 h 65"/>
                <a:gd name="T88" fmla="*/ 50 w 68"/>
                <a:gd name="T89" fmla="*/ 3 h 65"/>
                <a:gd name="T90" fmla="*/ 53 w 68"/>
                <a:gd name="T91" fmla="*/ 5 h 65"/>
                <a:gd name="T92" fmla="*/ 55 w 68"/>
                <a:gd name="T93" fmla="*/ 7 h 65"/>
                <a:gd name="T94" fmla="*/ 58 w 68"/>
                <a:gd name="T95" fmla="*/ 10 h 65"/>
                <a:gd name="T96" fmla="*/ 60 w 68"/>
                <a:gd name="T97" fmla="*/ 12 h 65"/>
                <a:gd name="T98" fmla="*/ 62 w 68"/>
                <a:gd name="T99" fmla="*/ 14 h 65"/>
                <a:gd name="T100" fmla="*/ 64 w 68"/>
                <a:gd name="T101" fmla="*/ 17 h 65"/>
                <a:gd name="T102" fmla="*/ 65 w 68"/>
                <a:gd name="T103" fmla="*/ 20 h 65"/>
                <a:gd name="T104" fmla="*/ 67 w 68"/>
                <a:gd name="T105" fmla="*/ 23 h 65"/>
                <a:gd name="T106" fmla="*/ 68 w 68"/>
                <a:gd name="T107" fmla="*/ 26 h 65"/>
                <a:gd name="T108" fmla="*/ 68 w 68"/>
                <a:gd name="T109" fmla="*/ 29 h 65"/>
                <a:gd name="T110" fmla="*/ 68 w 68"/>
                <a:gd name="T111" fmla="*/ 33 h 65"/>
                <a:gd name="T112" fmla="*/ 68 w 68"/>
                <a:gd name="T11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5">
                  <a:moveTo>
                    <a:pt x="64" y="49"/>
                  </a:moveTo>
                  <a:lnTo>
                    <a:pt x="61" y="52"/>
                  </a:lnTo>
                  <a:lnTo>
                    <a:pt x="58" y="56"/>
                  </a:lnTo>
                  <a:lnTo>
                    <a:pt x="55" y="58"/>
                  </a:lnTo>
                  <a:lnTo>
                    <a:pt x="53" y="60"/>
                  </a:lnTo>
                  <a:lnTo>
                    <a:pt x="52" y="60"/>
                  </a:lnTo>
                  <a:lnTo>
                    <a:pt x="51" y="60"/>
                  </a:lnTo>
                  <a:lnTo>
                    <a:pt x="50" y="61"/>
                  </a:lnTo>
                  <a:lnTo>
                    <a:pt x="47" y="63"/>
                  </a:lnTo>
                  <a:lnTo>
                    <a:pt x="44" y="64"/>
                  </a:lnTo>
                  <a:lnTo>
                    <a:pt x="41" y="64"/>
                  </a:lnTo>
                  <a:lnTo>
                    <a:pt x="37" y="65"/>
                  </a:lnTo>
                  <a:lnTo>
                    <a:pt x="36" y="65"/>
                  </a:lnTo>
                  <a:lnTo>
                    <a:pt x="35" y="65"/>
                  </a:lnTo>
                  <a:lnTo>
                    <a:pt x="34" y="65"/>
                  </a:lnTo>
                  <a:lnTo>
                    <a:pt x="34" y="65"/>
                  </a:lnTo>
                  <a:lnTo>
                    <a:pt x="34" y="65"/>
                  </a:lnTo>
                  <a:lnTo>
                    <a:pt x="31" y="65"/>
                  </a:lnTo>
                  <a:lnTo>
                    <a:pt x="27" y="64"/>
                  </a:lnTo>
                  <a:lnTo>
                    <a:pt x="21" y="63"/>
                  </a:lnTo>
                  <a:lnTo>
                    <a:pt x="16" y="60"/>
                  </a:lnTo>
                  <a:lnTo>
                    <a:pt x="13" y="58"/>
                  </a:lnTo>
                  <a:lnTo>
                    <a:pt x="11" y="56"/>
                  </a:lnTo>
                  <a:lnTo>
                    <a:pt x="8" y="53"/>
                  </a:lnTo>
                  <a:lnTo>
                    <a:pt x="6" y="50"/>
                  </a:lnTo>
                  <a:lnTo>
                    <a:pt x="4" y="48"/>
                  </a:lnTo>
                  <a:lnTo>
                    <a:pt x="3" y="45"/>
                  </a:lnTo>
                  <a:lnTo>
                    <a:pt x="1" y="42"/>
                  </a:lnTo>
                  <a:lnTo>
                    <a:pt x="1" y="39"/>
                  </a:lnTo>
                  <a:lnTo>
                    <a:pt x="0" y="36"/>
                  </a:lnTo>
                  <a:lnTo>
                    <a:pt x="0" y="33"/>
                  </a:lnTo>
                  <a:lnTo>
                    <a:pt x="0" y="29"/>
                  </a:lnTo>
                  <a:lnTo>
                    <a:pt x="1" y="26"/>
                  </a:lnTo>
                  <a:lnTo>
                    <a:pt x="3" y="20"/>
                  </a:lnTo>
                  <a:lnTo>
                    <a:pt x="6" y="14"/>
                  </a:lnTo>
                  <a:lnTo>
                    <a:pt x="11" y="10"/>
                  </a:lnTo>
                  <a:lnTo>
                    <a:pt x="16" y="5"/>
                  </a:lnTo>
                  <a:lnTo>
                    <a:pt x="21" y="2"/>
                  </a:lnTo>
                  <a:lnTo>
                    <a:pt x="27" y="0"/>
                  </a:lnTo>
                  <a:lnTo>
                    <a:pt x="34" y="0"/>
                  </a:lnTo>
                  <a:lnTo>
                    <a:pt x="37" y="0"/>
                  </a:lnTo>
                  <a:lnTo>
                    <a:pt x="41" y="0"/>
                  </a:lnTo>
                  <a:lnTo>
                    <a:pt x="44" y="1"/>
                  </a:lnTo>
                  <a:lnTo>
                    <a:pt x="47" y="2"/>
                  </a:lnTo>
                  <a:lnTo>
                    <a:pt x="50" y="3"/>
                  </a:lnTo>
                  <a:lnTo>
                    <a:pt x="53" y="5"/>
                  </a:lnTo>
                  <a:lnTo>
                    <a:pt x="55" y="7"/>
                  </a:lnTo>
                  <a:lnTo>
                    <a:pt x="58" y="10"/>
                  </a:lnTo>
                  <a:lnTo>
                    <a:pt x="60" y="12"/>
                  </a:lnTo>
                  <a:lnTo>
                    <a:pt x="62" y="14"/>
                  </a:lnTo>
                  <a:lnTo>
                    <a:pt x="64" y="17"/>
                  </a:lnTo>
                  <a:lnTo>
                    <a:pt x="65" y="20"/>
                  </a:lnTo>
                  <a:lnTo>
                    <a:pt x="67" y="23"/>
                  </a:lnTo>
                  <a:lnTo>
                    <a:pt x="68" y="26"/>
                  </a:lnTo>
                  <a:lnTo>
                    <a:pt x="68" y="29"/>
                  </a:lnTo>
                  <a:lnTo>
                    <a:pt x="68" y="33"/>
                  </a:lnTo>
                  <a:lnTo>
                    <a:pt x="68" y="3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8">
              <a:extLst>
                <a:ext uri="{FF2B5EF4-FFF2-40B4-BE49-F238E27FC236}">
                  <a16:creationId xmlns:a16="http://schemas.microsoft.com/office/drawing/2014/main" id="{96C10F9B-0D3D-8CEB-A0A1-09DD6429029A}"/>
                </a:ext>
              </a:extLst>
            </p:cNvPr>
            <p:cNvSpPr>
              <a:spLocks noChangeShapeType="1"/>
            </p:cNvSpPr>
            <p:nvPr/>
          </p:nvSpPr>
          <p:spPr bwMode="auto">
            <a:xfrm flipV="1">
              <a:off x="2025" y="4943"/>
              <a:ext cx="2" cy="2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69">
              <a:extLst>
                <a:ext uri="{FF2B5EF4-FFF2-40B4-BE49-F238E27FC236}">
                  <a16:creationId xmlns:a16="http://schemas.microsoft.com/office/drawing/2014/main" id="{5F68DB83-CFD1-E0C1-819F-184C18E33614}"/>
                </a:ext>
              </a:extLst>
            </p:cNvPr>
            <p:cNvSpPr>
              <a:spLocks noChangeShapeType="1"/>
            </p:cNvSpPr>
            <p:nvPr/>
          </p:nvSpPr>
          <p:spPr bwMode="auto">
            <a:xfrm>
              <a:off x="2001" y="4918"/>
              <a:ext cx="26" cy="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70">
              <a:extLst>
                <a:ext uri="{FF2B5EF4-FFF2-40B4-BE49-F238E27FC236}">
                  <a16:creationId xmlns:a16="http://schemas.microsoft.com/office/drawing/2014/main" id="{17D29E22-678F-6998-DB3F-8F3C856C77A8}"/>
                </a:ext>
              </a:extLst>
            </p:cNvPr>
            <p:cNvSpPr>
              <a:spLocks noChangeShapeType="1"/>
            </p:cNvSpPr>
            <p:nvPr/>
          </p:nvSpPr>
          <p:spPr bwMode="auto">
            <a:xfrm flipV="1">
              <a:off x="2027" y="4927"/>
              <a:ext cx="1" cy="1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71">
              <a:extLst>
                <a:ext uri="{FF2B5EF4-FFF2-40B4-BE49-F238E27FC236}">
                  <a16:creationId xmlns:a16="http://schemas.microsoft.com/office/drawing/2014/main" id="{3673BD66-BCCC-B076-398A-CEFD1F83C786}"/>
                </a:ext>
              </a:extLst>
            </p:cNvPr>
            <p:cNvSpPr>
              <a:spLocks/>
            </p:cNvSpPr>
            <p:nvPr/>
          </p:nvSpPr>
          <p:spPr bwMode="auto">
            <a:xfrm>
              <a:off x="1997" y="4918"/>
              <a:ext cx="4" cy="14"/>
            </a:xfrm>
            <a:custGeom>
              <a:avLst/>
              <a:gdLst>
                <a:gd name="T0" fmla="*/ 4 w 4"/>
                <a:gd name="T1" fmla="*/ 0 h 14"/>
                <a:gd name="T2" fmla="*/ 4 w 4"/>
                <a:gd name="T3" fmla="*/ 2 h 14"/>
                <a:gd name="T4" fmla="*/ 4 w 4"/>
                <a:gd name="T5" fmla="*/ 3 h 14"/>
                <a:gd name="T6" fmla="*/ 4 w 4"/>
                <a:gd name="T7" fmla="*/ 4 h 14"/>
                <a:gd name="T8" fmla="*/ 3 w 4"/>
                <a:gd name="T9" fmla="*/ 8 h 14"/>
                <a:gd name="T10" fmla="*/ 1 w 4"/>
                <a:gd name="T11" fmla="*/ 11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0"/>
                  </a:moveTo>
                  <a:lnTo>
                    <a:pt x="4" y="2"/>
                  </a:lnTo>
                  <a:lnTo>
                    <a:pt x="4" y="3"/>
                  </a:lnTo>
                  <a:lnTo>
                    <a:pt x="4" y="4"/>
                  </a:lnTo>
                  <a:lnTo>
                    <a:pt x="3" y="8"/>
                  </a:lnTo>
                  <a:lnTo>
                    <a:pt x="1" y="11"/>
                  </a:lnTo>
                  <a:lnTo>
                    <a:pt x="0" y="1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72">
              <a:extLst>
                <a:ext uri="{FF2B5EF4-FFF2-40B4-BE49-F238E27FC236}">
                  <a16:creationId xmlns:a16="http://schemas.microsoft.com/office/drawing/2014/main" id="{2021E6D4-6B33-6E69-ADBE-232AB983914B}"/>
                </a:ext>
              </a:extLst>
            </p:cNvPr>
            <p:cNvSpPr>
              <a:spLocks noChangeShapeType="1"/>
            </p:cNvSpPr>
            <p:nvPr/>
          </p:nvSpPr>
          <p:spPr bwMode="auto">
            <a:xfrm>
              <a:off x="1997" y="4932"/>
              <a:ext cx="30" cy="1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73">
              <a:extLst>
                <a:ext uri="{FF2B5EF4-FFF2-40B4-BE49-F238E27FC236}">
                  <a16:creationId xmlns:a16="http://schemas.microsoft.com/office/drawing/2014/main" id="{C30BE03A-2B0C-9BE2-3630-6598CC6CDC0B}"/>
                </a:ext>
              </a:extLst>
            </p:cNvPr>
            <p:cNvSpPr>
              <a:spLocks/>
            </p:cNvSpPr>
            <p:nvPr/>
          </p:nvSpPr>
          <p:spPr bwMode="auto">
            <a:xfrm>
              <a:off x="2006" y="4963"/>
              <a:ext cx="19" cy="48"/>
            </a:xfrm>
            <a:custGeom>
              <a:avLst/>
              <a:gdLst>
                <a:gd name="T0" fmla="*/ 0 w 19"/>
                <a:gd name="T1" fmla="*/ 48 h 48"/>
                <a:gd name="T2" fmla="*/ 7 w 19"/>
                <a:gd name="T3" fmla="*/ 44 h 48"/>
                <a:gd name="T4" fmla="*/ 11 w 19"/>
                <a:gd name="T5" fmla="*/ 9 h 48"/>
                <a:gd name="T6" fmla="*/ 19 w 19"/>
                <a:gd name="T7" fmla="*/ 0 h 48"/>
              </a:gdLst>
              <a:ahLst/>
              <a:cxnLst>
                <a:cxn ang="0">
                  <a:pos x="T0" y="T1"/>
                </a:cxn>
                <a:cxn ang="0">
                  <a:pos x="T2" y="T3"/>
                </a:cxn>
                <a:cxn ang="0">
                  <a:pos x="T4" y="T5"/>
                </a:cxn>
                <a:cxn ang="0">
                  <a:pos x="T6" y="T7"/>
                </a:cxn>
              </a:cxnLst>
              <a:rect l="0" t="0" r="r" b="b"/>
              <a:pathLst>
                <a:path w="19" h="48">
                  <a:moveTo>
                    <a:pt x="0" y="48"/>
                  </a:moveTo>
                  <a:lnTo>
                    <a:pt x="7" y="44"/>
                  </a:lnTo>
                  <a:lnTo>
                    <a:pt x="11" y="9"/>
                  </a:lnTo>
                  <a:lnTo>
                    <a:pt x="1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74">
              <a:extLst>
                <a:ext uri="{FF2B5EF4-FFF2-40B4-BE49-F238E27FC236}">
                  <a16:creationId xmlns:a16="http://schemas.microsoft.com/office/drawing/2014/main" id="{5E1545C6-2236-DB9A-3DC3-8A2E521E0BFF}"/>
                </a:ext>
              </a:extLst>
            </p:cNvPr>
            <p:cNvSpPr>
              <a:spLocks/>
            </p:cNvSpPr>
            <p:nvPr/>
          </p:nvSpPr>
          <p:spPr bwMode="auto">
            <a:xfrm>
              <a:off x="2021" y="4963"/>
              <a:ext cx="6" cy="44"/>
            </a:xfrm>
            <a:custGeom>
              <a:avLst/>
              <a:gdLst>
                <a:gd name="T0" fmla="*/ 0 w 6"/>
                <a:gd name="T1" fmla="*/ 44 h 44"/>
                <a:gd name="T2" fmla="*/ 6 w 6"/>
                <a:gd name="T3" fmla="*/ 35 h 44"/>
                <a:gd name="T4" fmla="*/ 5 w 6"/>
                <a:gd name="T5" fmla="*/ 0 h 44"/>
              </a:gdLst>
              <a:ahLst/>
              <a:cxnLst>
                <a:cxn ang="0">
                  <a:pos x="T0" y="T1"/>
                </a:cxn>
                <a:cxn ang="0">
                  <a:pos x="T2" y="T3"/>
                </a:cxn>
                <a:cxn ang="0">
                  <a:pos x="T4" y="T5"/>
                </a:cxn>
              </a:cxnLst>
              <a:rect l="0" t="0" r="r" b="b"/>
              <a:pathLst>
                <a:path w="6" h="44">
                  <a:moveTo>
                    <a:pt x="0" y="44"/>
                  </a:moveTo>
                  <a:lnTo>
                    <a:pt x="6" y="35"/>
                  </a:lnTo>
                  <a:lnTo>
                    <a:pt x="5"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75">
              <a:extLst>
                <a:ext uri="{FF2B5EF4-FFF2-40B4-BE49-F238E27FC236}">
                  <a16:creationId xmlns:a16="http://schemas.microsoft.com/office/drawing/2014/main" id="{E19AE4F0-4CEF-86CE-D805-46261607A654}"/>
                </a:ext>
              </a:extLst>
            </p:cNvPr>
            <p:cNvSpPr>
              <a:spLocks/>
            </p:cNvSpPr>
            <p:nvPr/>
          </p:nvSpPr>
          <p:spPr bwMode="auto">
            <a:xfrm>
              <a:off x="1734" y="4809"/>
              <a:ext cx="67" cy="65"/>
            </a:xfrm>
            <a:custGeom>
              <a:avLst/>
              <a:gdLst>
                <a:gd name="T0" fmla="*/ 55 w 67"/>
                <a:gd name="T1" fmla="*/ 58 h 65"/>
                <a:gd name="T2" fmla="*/ 51 w 67"/>
                <a:gd name="T3" fmla="*/ 60 h 65"/>
                <a:gd name="T4" fmla="*/ 49 w 67"/>
                <a:gd name="T5" fmla="*/ 61 h 65"/>
                <a:gd name="T6" fmla="*/ 45 w 67"/>
                <a:gd name="T7" fmla="*/ 63 h 65"/>
                <a:gd name="T8" fmla="*/ 43 w 67"/>
                <a:gd name="T9" fmla="*/ 64 h 65"/>
                <a:gd name="T10" fmla="*/ 37 w 67"/>
                <a:gd name="T11" fmla="*/ 65 h 65"/>
                <a:gd name="T12" fmla="*/ 30 w 67"/>
                <a:gd name="T13" fmla="*/ 65 h 65"/>
                <a:gd name="T14" fmla="*/ 23 w 67"/>
                <a:gd name="T15" fmla="*/ 64 h 65"/>
                <a:gd name="T16" fmla="*/ 17 w 67"/>
                <a:gd name="T17" fmla="*/ 61 h 65"/>
                <a:gd name="T18" fmla="*/ 12 w 67"/>
                <a:gd name="T19" fmla="*/ 58 h 65"/>
                <a:gd name="T20" fmla="*/ 7 w 67"/>
                <a:gd name="T21" fmla="*/ 53 h 65"/>
                <a:gd name="T22" fmla="*/ 3 w 67"/>
                <a:gd name="T23" fmla="*/ 48 h 65"/>
                <a:gd name="T24" fmla="*/ 1 w 67"/>
                <a:gd name="T25" fmla="*/ 42 h 65"/>
                <a:gd name="T26" fmla="*/ 0 w 67"/>
                <a:gd name="T27" fmla="*/ 35 h 65"/>
                <a:gd name="T28" fmla="*/ 0 w 67"/>
                <a:gd name="T29" fmla="*/ 26 h 65"/>
                <a:gd name="T30" fmla="*/ 3 w 67"/>
                <a:gd name="T31" fmla="*/ 17 h 65"/>
                <a:gd name="T32" fmla="*/ 9 w 67"/>
                <a:gd name="T33" fmla="*/ 9 h 65"/>
                <a:gd name="T34" fmla="*/ 17 w 67"/>
                <a:gd name="T35" fmla="*/ 3 h 65"/>
                <a:gd name="T36" fmla="*/ 23 w 67"/>
                <a:gd name="T37" fmla="*/ 1 h 65"/>
                <a:gd name="T38" fmla="*/ 34 w 67"/>
                <a:gd name="T39" fmla="*/ 0 h 65"/>
                <a:gd name="T40" fmla="*/ 40 w 67"/>
                <a:gd name="T41" fmla="*/ 0 h 65"/>
                <a:gd name="T42" fmla="*/ 46 w 67"/>
                <a:gd name="T43" fmla="*/ 2 h 65"/>
                <a:gd name="T44" fmla="*/ 52 w 67"/>
                <a:gd name="T45" fmla="*/ 5 h 65"/>
                <a:gd name="T46" fmla="*/ 58 w 67"/>
                <a:gd name="T47" fmla="*/ 9 h 65"/>
                <a:gd name="T48" fmla="*/ 62 w 67"/>
                <a:gd name="T49" fmla="*/ 14 h 65"/>
                <a:gd name="T50" fmla="*/ 65 w 67"/>
                <a:gd name="T51" fmla="*/ 20 h 65"/>
                <a:gd name="T52" fmla="*/ 67 w 67"/>
                <a:gd name="T53" fmla="*/ 29 h 65"/>
                <a:gd name="T54" fmla="*/ 67 w 67"/>
                <a:gd name="T55" fmla="*/ 32 h 65"/>
                <a:gd name="T56" fmla="*/ 67 w 67"/>
                <a:gd name="T57" fmla="*/ 33 h 65"/>
                <a:gd name="T58" fmla="*/ 67 w 67"/>
                <a:gd name="T59" fmla="*/ 35 h 65"/>
                <a:gd name="T60" fmla="*/ 66 w 67"/>
                <a:gd name="T61" fmla="*/ 42 h 65"/>
                <a:gd name="T62" fmla="*/ 64 w 67"/>
                <a:gd name="T63" fmla="*/ 46 h 65"/>
                <a:gd name="T64" fmla="*/ 63 w 67"/>
                <a:gd name="T65" fmla="*/ 48 h 65"/>
                <a:gd name="T66" fmla="*/ 62 w 67"/>
                <a:gd name="T67" fmla="*/ 49 h 65"/>
                <a:gd name="T68" fmla="*/ 60 w 67"/>
                <a:gd name="T6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58" y="56"/>
                  </a:moveTo>
                  <a:lnTo>
                    <a:pt x="55" y="58"/>
                  </a:lnTo>
                  <a:lnTo>
                    <a:pt x="52" y="60"/>
                  </a:lnTo>
                  <a:lnTo>
                    <a:pt x="51" y="60"/>
                  </a:lnTo>
                  <a:lnTo>
                    <a:pt x="51" y="60"/>
                  </a:lnTo>
                  <a:lnTo>
                    <a:pt x="49" y="61"/>
                  </a:lnTo>
                  <a:lnTo>
                    <a:pt x="46" y="63"/>
                  </a:lnTo>
                  <a:lnTo>
                    <a:pt x="45" y="63"/>
                  </a:lnTo>
                  <a:lnTo>
                    <a:pt x="44" y="63"/>
                  </a:lnTo>
                  <a:lnTo>
                    <a:pt x="43" y="64"/>
                  </a:lnTo>
                  <a:lnTo>
                    <a:pt x="40" y="65"/>
                  </a:lnTo>
                  <a:lnTo>
                    <a:pt x="37" y="65"/>
                  </a:lnTo>
                  <a:lnTo>
                    <a:pt x="34" y="65"/>
                  </a:lnTo>
                  <a:lnTo>
                    <a:pt x="30" y="65"/>
                  </a:lnTo>
                  <a:lnTo>
                    <a:pt x="27" y="65"/>
                  </a:lnTo>
                  <a:lnTo>
                    <a:pt x="23" y="64"/>
                  </a:lnTo>
                  <a:lnTo>
                    <a:pt x="20" y="63"/>
                  </a:lnTo>
                  <a:lnTo>
                    <a:pt x="17" y="61"/>
                  </a:lnTo>
                  <a:lnTo>
                    <a:pt x="15" y="60"/>
                  </a:lnTo>
                  <a:lnTo>
                    <a:pt x="12" y="58"/>
                  </a:lnTo>
                  <a:lnTo>
                    <a:pt x="9" y="56"/>
                  </a:lnTo>
                  <a:lnTo>
                    <a:pt x="7" y="53"/>
                  </a:lnTo>
                  <a:lnTo>
                    <a:pt x="5" y="50"/>
                  </a:lnTo>
                  <a:lnTo>
                    <a:pt x="3" y="48"/>
                  </a:lnTo>
                  <a:lnTo>
                    <a:pt x="2" y="45"/>
                  </a:lnTo>
                  <a:lnTo>
                    <a:pt x="1" y="42"/>
                  </a:lnTo>
                  <a:lnTo>
                    <a:pt x="0" y="39"/>
                  </a:lnTo>
                  <a:lnTo>
                    <a:pt x="0" y="35"/>
                  </a:lnTo>
                  <a:lnTo>
                    <a:pt x="0" y="32"/>
                  </a:lnTo>
                  <a:lnTo>
                    <a:pt x="0" y="26"/>
                  </a:lnTo>
                  <a:lnTo>
                    <a:pt x="2" y="20"/>
                  </a:lnTo>
                  <a:lnTo>
                    <a:pt x="3" y="17"/>
                  </a:lnTo>
                  <a:lnTo>
                    <a:pt x="5" y="14"/>
                  </a:lnTo>
                  <a:lnTo>
                    <a:pt x="9" y="9"/>
                  </a:lnTo>
                  <a:lnTo>
                    <a:pt x="15" y="5"/>
                  </a:lnTo>
                  <a:lnTo>
                    <a:pt x="17" y="3"/>
                  </a:lnTo>
                  <a:lnTo>
                    <a:pt x="20" y="2"/>
                  </a:lnTo>
                  <a:lnTo>
                    <a:pt x="23" y="1"/>
                  </a:lnTo>
                  <a:lnTo>
                    <a:pt x="27" y="0"/>
                  </a:lnTo>
                  <a:lnTo>
                    <a:pt x="34" y="0"/>
                  </a:lnTo>
                  <a:lnTo>
                    <a:pt x="37" y="0"/>
                  </a:lnTo>
                  <a:lnTo>
                    <a:pt x="40" y="0"/>
                  </a:lnTo>
                  <a:lnTo>
                    <a:pt x="43" y="1"/>
                  </a:lnTo>
                  <a:lnTo>
                    <a:pt x="46" y="2"/>
                  </a:lnTo>
                  <a:lnTo>
                    <a:pt x="49" y="3"/>
                  </a:lnTo>
                  <a:lnTo>
                    <a:pt x="52" y="5"/>
                  </a:lnTo>
                  <a:lnTo>
                    <a:pt x="55" y="7"/>
                  </a:lnTo>
                  <a:lnTo>
                    <a:pt x="58" y="9"/>
                  </a:lnTo>
                  <a:lnTo>
                    <a:pt x="60" y="12"/>
                  </a:lnTo>
                  <a:lnTo>
                    <a:pt x="62" y="14"/>
                  </a:lnTo>
                  <a:lnTo>
                    <a:pt x="63" y="17"/>
                  </a:lnTo>
                  <a:lnTo>
                    <a:pt x="65" y="20"/>
                  </a:lnTo>
                  <a:lnTo>
                    <a:pt x="67" y="26"/>
                  </a:lnTo>
                  <a:lnTo>
                    <a:pt x="67" y="29"/>
                  </a:lnTo>
                  <a:lnTo>
                    <a:pt x="67" y="32"/>
                  </a:lnTo>
                  <a:lnTo>
                    <a:pt x="67" y="32"/>
                  </a:lnTo>
                  <a:lnTo>
                    <a:pt x="67" y="32"/>
                  </a:lnTo>
                  <a:lnTo>
                    <a:pt x="67" y="33"/>
                  </a:lnTo>
                  <a:lnTo>
                    <a:pt x="67" y="34"/>
                  </a:lnTo>
                  <a:lnTo>
                    <a:pt x="67" y="35"/>
                  </a:lnTo>
                  <a:lnTo>
                    <a:pt x="67" y="39"/>
                  </a:lnTo>
                  <a:lnTo>
                    <a:pt x="66" y="42"/>
                  </a:lnTo>
                  <a:lnTo>
                    <a:pt x="65" y="45"/>
                  </a:lnTo>
                  <a:lnTo>
                    <a:pt x="64" y="46"/>
                  </a:lnTo>
                  <a:lnTo>
                    <a:pt x="64" y="47"/>
                  </a:lnTo>
                  <a:lnTo>
                    <a:pt x="63" y="48"/>
                  </a:lnTo>
                  <a:lnTo>
                    <a:pt x="62" y="49"/>
                  </a:lnTo>
                  <a:lnTo>
                    <a:pt x="62" y="49"/>
                  </a:lnTo>
                  <a:lnTo>
                    <a:pt x="62" y="50"/>
                  </a:lnTo>
                  <a:lnTo>
                    <a:pt x="60" y="53"/>
                  </a:lnTo>
                  <a:lnTo>
                    <a:pt x="58" y="56"/>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76">
              <a:extLst>
                <a:ext uri="{FF2B5EF4-FFF2-40B4-BE49-F238E27FC236}">
                  <a16:creationId xmlns:a16="http://schemas.microsoft.com/office/drawing/2014/main" id="{322873F0-1793-BB59-818C-4F9DD833A527}"/>
                </a:ext>
              </a:extLst>
            </p:cNvPr>
            <p:cNvSpPr>
              <a:spLocks/>
            </p:cNvSpPr>
            <p:nvPr/>
          </p:nvSpPr>
          <p:spPr bwMode="auto">
            <a:xfrm>
              <a:off x="1844" y="4809"/>
              <a:ext cx="67" cy="64"/>
            </a:xfrm>
            <a:custGeom>
              <a:avLst/>
              <a:gdLst>
                <a:gd name="T0" fmla="*/ 0 w 67"/>
                <a:gd name="T1" fmla="*/ 28 h 64"/>
                <a:gd name="T2" fmla="*/ 2 w 67"/>
                <a:gd name="T3" fmla="*/ 19 h 64"/>
                <a:gd name="T4" fmla="*/ 9 w 67"/>
                <a:gd name="T5" fmla="*/ 9 h 64"/>
                <a:gd name="T6" fmla="*/ 17 w 67"/>
                <a:gd name="T7" fmla="*/ 3 h 64"/>
                <a:gd name="T8" fmla="*/ 23 w 67"/>
                <a:gd name="T9" fmla="*/ 1 h 64"/>
                <a:gd name="T10" fmla="*/ 33 w 67"/>
                <a:gd name="T11" fmla="*/ 0 h 64"/>
                <a:gd name="T12" fmla="*/ 40 w 67"/>
                <a:gd name="T13" fmla="*/ 0 h 64"/>
                <a:gd name="T14" fmla="*/ 47 w 67"/>
                <a:gd name="T15" fmla="*/ 2 h 64"/>
                <a:gd name="T16" fmla="*/ 52 w 67"/>
                <a:gd name="T17" fmla="*/ 5 h 64"/>
                <a:gd name="T18" fmla="*/ 58 w 67"/>
                <a:gd name="T19" fmla="*/ 9 h 64"/>
                <a:gd name="T20" fmla="*/ 62 w 67"/>
                <a:gd name="T21" fmla="*/ 14 h 64"/>
                <a:gd name="T22" fmla="*/ 67 w 67"/>
                <a:gd name="T23" fmla="*/ 25 h 64"/>
                <a:gd name="T24" fmla="*/ 67 w 67"/>
                <a:gd name="T25" fmla="*/ 32 h 64"/>
                <a:gd name="T26" fmla="*/ 67 w 67"/>
                <a:gd name="T27" fmla="*/ 38 h 64"/>
                <a:gd name="T28" fmla="*/ 65 w 67"/>
                <a:gd name="T29" fmla="*/ 44 h 64"/>
                <a:gd name="T30" fmla="*/ 63 w 67"/>
                <a:gd name="T31" fmla="*/ 47 h 64"/>
                <a:gd name="T32" fmla="*/ 62 w 67"/>
                <a:gd name="T33" fmla="*/ 49 h 64"/>
                <a:gd name="T34" fmla="*/ 58 w 67"/>
                <a:gd name="T35" fmla="*/ 54 h 64"/>
                <a:gd name="T36" fmla="*/ 52 w 67"/>
                <a:gd name="T37" fmla="*/ 58 h 64"/>
                <a:gd name="T38" fmla="*/ 47 w 67"/>
                <a:gd name="T39" fmla="*/ 61 h 64"/>
                <a:gd name="T40" fmla="*/ 44 w 67"/>
                <a:gd name="T41" fmla="*/ 62 h 64"/>
                <a:gd name="T42" fmla="*/ 40 w 67"/>
                <a:gd name="T43" fmla="*/ 63 h 64"/>
                <a:gd name="T44" fmla="*/ 35 w 67"/>
                <a:gd name="T45" fmla="*/ 64 h 64"/>
                <a:gd name="T46" fmla="*/ 34 w 67"/>
                <a:gd name="T47" fmla="*/ 64 h 64"/>
                <a:gd name="T48" fmla="*/ 33 w 67"/>
                <a:gd name="T49" fmla="*/ 64 h 64"/>
                <a:gd name="T50" fmla="*/ 27 w 67"/>
                <a:gd name="T51" fmla="*/ 63 h 64"/>
                <a:gd name="T52" fmla="*/ 20 w 67"/>
                <a:gd name="T53" fmla="*/ 61 h 64"/>
                <a:gd name="T54" fmla="*/ 15 w 67"/>
                <a:gd name="T55" fmla="*/ 58 h 64"/>
                <a:gd name="T56" fmla="*/ 9 w 67"/>
                <a:gd name="T57" fmla="*/ 54 h 64"/>
                <a:gd name="T58" fmla="*/ 5 w 67"/>
                <a:gd name="T59" fmla="*/ 49 h 64"/>
                <a:gd name="T60" fmla="*/ 2 w 67"/>
                <a:gd name="T61" fmla="*/ 44 h 64"/>
                <a:gd name="T62" fmla="*/ 0 w 67"/>
                <a:gd name="T63" fmla="*/ 38 h 64"/>
                <a:gd name="T64" fmla="*/ 0 w 67"/>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0" y="32"/>
                  </a:moveTo>
                  <a:lnTo>
                    <a:pt x="0" y="28"/>
                  </a:lnTo>
                  <a:lnTo>
                    <a:pt x="0" y="25"/>
                  </a:lnTo>
                  <a:lnTo>
                    <a:pt x="2" y="19"/>
                  </a:lnTo>
                  <a:lnTo>
                    <a:pt x="5" y="14"/>
                  </a:lnTo>
                  <a:lnTo>
                    <a:pt x="9" y="9"/>
                  </a:lnTo>
                  <a:lnTo>
                    <a:pt x="15" y="5"/>
                  </a:lnTo>
                  <a:lnTo>
                    <a:pt x="17" y="3"/>
                  </a:lnTo>
                  <a:lnTo>
                    <a:pt x="20" y="2"/>
                  </a:lnTo>
                  <a:lnTo>
                    <a:pt x="23" y="1"/>
                  </a:lnTo>
                  <a:lnTo>
                    <a:pt x="27" y="0"/>
                  </a:lnTo>
                  <a:lnTo>
                    <a:pt x="33" y="0"/>
                  </a:lnTo>
                  <a:lnTo>
                    <a:pt x="37" y="0"/>
                  </a:lnTo>
                  <a:lnTo>
                    <a:pt x="40" y="0"/>
                  </a:lnTo>
                  <a:lnTo>
                    <a:pt x="43" y="1"/>
                  </a:lnTo>
                  <a:lnTo>
                    <a:pt x="47" y="2"/>
                  </a:lnTo>
                  <a:lnTo>
                    <a:pt x="49" y="3"/>
                  </a:lnTo>
                  <a:lnTo>
                    <a:pt x="52" y="5"/>
                  </a:lnTo>
                  <a:lnTo>
                    <a:pt x="55" y="6"/>
                  </a:lnTo>
                  <a:lnTo>
                    <a:pt x="58" y="9"/>
                  </a:lnTo>
                  <a:lnTo>
                    <a:pt x="60" y="11"/>
                  </a:lnTo>
                  <a:lnTo>
                    <a:pt x="62" y="14"/>
                  </a:lnTo>
                  <a:lnTo>
                    <a:pt x="65" y="19"/>
                  </a:lnTo>
                  <a:lnTo>
                    <a:pt x="67" y="25"/>
                  </a:lnTo>
                  <a:lnTo>
                    <a:pt x="67" y="28"/>
                  </a:lnTo>
                  <a:lnTo>
                    <a:pt x="67" y="32"/>
                  </a:lnTo>
                  <a:lnTo>
                    <a:pt x="67" y="35"/>
                  </a:lnTo>
                  <a:lnTo>
                    <a:pt x="67" y="38"/>
                  </a:lnTo>
                  <a:lnTo>
                    <a:pt x="66" y="41"/>
                  </a:lnTo>
                  <a:lnTo>
                    <a:pt x="65" y="44"/>
                  </a:lnTo>
                  <a:lnTo>
                    <a:pt x="64" y="46"/>
                  </a:lnTo>
                  <a:lnTo>
                    <a:pt x="63" y="47"/>
                  </a:lnTo>
                  <a:lnTo>
                    <a:pt x="62" y="48"/>
                  </a:lnTo>
                  <a:lnTo>
                    <a:pt x="62" y="49"/>
                  </a:lnTo>
                  <a:lnTo>
                    <a:pt x="60" y="51"/>
                  </a:lnTo>
                  <a:lnTo>
                    <a:pt x="58" y="54"/>
                  </a:lnTo>
                  <a:lnTo>
                    <a:pt x="55" y="56"/>
                  </a:lnTo>
                  <a:lnTo>
                    <a:pt x="52" y="58"/>
                  </a:lnTo>
                  <a:lnTo>
                    <a:pt x="49" y="60"/>
                  </a:lnTo>
                  <a:lnTo>
                    <a:pt x="47" y="61"/>
                  </a:lnTo>
                  <a:lnTo>
                    <a:pt x="45" y="62"/>
                  </a:lnTo>
                  <a:lnTo>
                    <a:pt x="44" y="62"/>
                  </a:lnTo>
                  <a:lnTo>
                    <a:pt x="43" y="62"/>
                  </a:lnTo>
                  <a:lnTo>
                    <a:pt x="40" y="63"/>
                  </a:lnTo>
                  <a:lnTo>
                    <a:pt x="37" y="64"/>
                  </a:lnTo>
                  <a:lnTo>
                    <a:pt x="35" y="64"/>
                  </a:lnTo>
                  <a:lnTo>
                    <a:pt x="34" y="64"/>
                  </a:lnTo>
                  <a:lnTo>
                    <a:pt x="34" y="64"/>
                  </a:lnTo>
                  <a:lnTo>
                    <a:pt x="33" y="64"/>
                  </a:lnTo>
                  <a:lnTo>
                    <a:pt x="33" y="64"/>
                  </a:lnTo>
                  <a:lnTo>
                    <a:pt x="30" y="64"/>
                  </a:lnTo>
                  <a:lnTo>
                    <a:pt x="27" y="63"/>
                  </a:lnTo>
                  <a:lnTo>
                    <a:pt x="23" y="62"/>
                  </a:lnTo>
                  <a:lnTo>
                    <a:pt x="20" y="61"/>
                  </a:lnTo>
                  <a:lnTo>
                    <a:pt x="17" y="60"/>
                  </a:lnTo>
                  <a:lnTo>
                    <a:pt x="15" y="58"/>
                  </a:lnTo>
                  <a:lnTo>
                    <a:pt x="12" y="56"/>
                  </a:lnTo>
                  <a:lnTo>
                    <a:pt x="9" y="54"/>
                  </a:lnTo>
                  <a:lnTo>
                    <a:pt x="7" y="51"/>
                  </a:lnTo>
                  <a:lnTo>
                    <a:pt x="5" y="49"/>
                  </a:lnTo>
                  <a:lnTo>
                    <a:pt x="3" y="46"/>
                  </a:lnTo>
                  <a:lnTo>
                    <a:pt x="2" y="44"/>
                  </a:lnTo>
                  <a:lnTo>
                    <a:pt x="1" y="41"/>
                  </a:lnTo>
                  <a:lnTo>
                    <a:pt x="0" y="38"/>
                  </a:lnTo>
                  <a:lnTo>
                    <a:pt x="0" y="35"/>
                  </a:lnTo>
                  <a:lnTo>
                    <a:pt x="0"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77">
              <a:extLst>
                <a:ext uri="{FF2B5EF4-FFF2-40B4-BE49-F238E27FC236}">
                  <a16:creationId xmlns:a16="http://schemas.microsoft.com/office/drawing/2014/main" id="{D044936B-A775-223B-0860-7988A26541FF}"/>
                </a:ext>
              </a:extLst>
            </p:cNvPr>
            <p:cNvSpPr>
              <a:spLocks/>
            </p:cNvSpPr>
            <p:nvPr/>
          </p:nvSpPr>
          <p:spPr bwMode="auto">
            <a:xfrm>
              <a:off x="1629" y="4864"/>
              <a:ext cx="68" cy="64"/>
            </a:xfrm>
            <a:custGeom>
              <a:avLst/>
              <a:gdLst>
                <a:gd name="T0" fmla="*/ 37 w 68"/>
                <a:gd name="T1" fmla="*/ 0 h 64"/>
                <a:gd name="T2" fmla="*/ 44 w 68"/>
                <a:gd name="T3" fmla="*/ 1 h 64"/>
                <a:gd name="T4" fmla="*/ 50 w 68"/>
                <a:gd name="T5" fmla="*/ 4 h 64"/>
                <a:gd name="T6" fmla="*/ 55 w 68"/>
                <a:gd name="T7" fmla="*/ 7 h 64"/>
                <a:gd name="T8" fmla="*/ 60 w 68"/>
                <a:gd name="T9" fmla="*/ 12 h 64"/>
                <a:gd name="T10" fmla="*/ 64 w 68"/>
                <a:gd name="T11" fmla="*/ 17 h 64"/>
                <a:gd name="T12" fmla="*/ 66 w 68"/>
                <a:gd name="T13" fmla="*/ 22 h 64"/>
                <a:gd name="T14" fmla="*/ 68 w 68"/>
                <a:gd name="T15" fmla="*/ 32 h 64"/>
                <a:gd name="T16" fmla="*/ 67 w 68"/>
                <a:gd name="T17" fmla="*/ 38 h 64"/>
                <a:gd name="T18" fmla="*/ 66 w 68"/>
                <a:gd name="T19" fmla="*/ 42 h 64"/>
                <a:gd name="T20" fmla="*/ 65 w 68"/>
                <a:gd name="T21" fmla="*/ 44 h 64"/>
                <a:gd name="T22" fmla="*/ 63 w 68"/>
                <a:gd name="T23" fmla="*/ 48 h 64"/>
                <a:gd name="T24" fmla="*/ 62 w 68"/>
                <a:gd name="T25" fmla="*/ 49 h 64"/>
                <a:gd name="T26" fmla="*/ 58 w 68"/>
                <a:gd name="T27" fmla="*/ 55 h 64"/>
                <a:gd name="T28" fmla="*/ 53 w 68"/>
                <a:gd name="T29" fmla="*/ 59 h 64"/>
                <a:gd name="T30" fmla="*/ 47 w 68"/>
                <a:gd name="T31" fmla="*/ 62 h 64"/>
                <a:gd name="T32" fmla="*/ 44 w 68"/>
                <a:gd name="T33" fmla="*/ 62 h 64"/>
                <a:gd name="T34" fmla="*/ 40 w 68"/>
                <a:gd name="T35" fmla="*/ 64 h 64"/>
                <a:gd name="T36" fmla="*/ 35 w 68"/>
                <a:gd name="T37" fmla="*/ 64 h 64"/>
                <a:gd name="T38" fmla="*/ 34 w 68"/>
                <a:gd name="T39" fmla="*/ 64 h 64"/>
                <a:gd name="T40" fmla="*/ 34 w 68"/>
                <a:gd name="T41" fmla="*/ 64 h 64"/>
                <a:gd name="T42" fmla="*/ 27 w 68"/>
                <a:gd name="T43" fmla="*/ 64 h 64"/>
                <a:gd name="T44" fmla="*/ 21 w 68"/>
                <a:gd name="T45" fmla="*/ 62 h 64"/>
                <a:gd name="T46" fmla="*/ 15 w 68"/>
                <a:gd name="T47" fmla="*/ 59 h 64"/>
                <a:gd name="T48" fmla="*/ 10 w 68"/>
                <a:gd name="T49" fmla="*/ 55 h 64"/>
                <a:gd name="T50" fmla="*/ 5 w 68"/>
                <a:gd name="T51" fmla="*/ 49 h 64"/>
                <a:gd name="T52" fmla="*/ 2 w 68"/>
                <a:gd name="T53" fmla="*/ 44 h 64"/>
                <a:gd name="T54" fmla="*/ 0 w 68"/>
                <a:gd name="T55" fmla="*/ 38 h 64"/>
                <a:gd name="T56" fmla="*/ 0 w 68"/>
                <a:gd name="T57" fmla="*/ 32 h 64"/>
                <a:gd name="T58" fmla="*/ 1 w 68"/>
                <a:gd name="T59" fmla="*/ 22 h 64"/>
                <a:gd name="T60" fmla="*/ 4 w 68"/>
                <a:gd name="T61" fmla="*/ 17 h 64"/>
                <a:gd name="T62" fmla="*/ 10 w 68"/>
                <a:gd name="T63" fmla="*/ 9 h 64"/>
                <a:gd name="T64" fmla="*/ 18 w 68"/>
                <a:gd name="T65" fmla="*/ 4 h 64"/>
                <a:gd name="T66" fmla="*/ 24 w 68"/>
                <a:gd name="T67" fmla="*/ 1 h 64"/>
                <a:gd name="T68" fmla="*/ 34 w 68"/>
                <a:gd name="T6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4">
                  <a:moveTo>
                    <a:pt x="34" y="0"/>
                  </a:moveTo>
                  <a:lnTo>
                    <a:pt x="37" y="0"/>
                  </a:lnTo>
                  <a:lnTo>
                    <a:pt x="40" y="1"/>
                  </a:lnTo>
                  <a:lnTo>
                    <a:pt x="44" y="1"/>
                  </a:lnTo>
                  <a:lnTo>
                    <a:pt x="47" y="2"/>
                  </a:lnTo>
                  <a:lnTo>
                    <a:pt x="50" y="4"/>
                  </a:lnTo>
                  <a:lnTo>
                    <a:pt x="53" y="5"/>
                  </a:lnTo>
                  <a:lnTo>
                    <a:pt x="55" y="7"/>
                  </a:lnTo>
                  <a:lnTo>
                    <a:pt x="58" y="9"/>
                  </a:lnTo>
                  <a:lnTo>
                    <a:pt x="60" y="12"/>
                  </a:lnTo>
                  <a:lnTo>
                    <a:pt x="62" y="14"/>
                  </a:lnTo>
                  <a:lnTo>
                    <a:pt x="64" y="17"/>
                  </a:lnTo>
                  <a:lnTo>
                    <a:pt x="65" y="20"/>
                  </a:lnTo>
                  <a:lnTo>
                    <a:pt x="66" y="22"/>
                  </a:lnTo>
                  <a:lnTo>
                    <a:pt x="67" y="26"/>
                  </a:lnTo>
                  <a:lnTo>
                    <a:pt x="68" y="32"/>
                  </a:lnTo>
                  <a:lnTo>
                    <a:pt x="68" y="35"/>
                  </a:lnTo>
                  <a:lnTo>
                    <a:pt x="67" y="38"/>
                  </a:lnTo>
                  <a:lnTo>
                    <a:pt x="66" y="41"/>
                  </a:lnTo>
                  <a:lnTo>
                    <a:pt x="66" y="42"/>
                  </a:lnTo>
                  <a:lnTo>
                    <a:pt x="66" y="43"/>
                  </a:lnTo>
                  <a:lnTo>
                    <a:pt x="65" y="44"/>
                  </a:lnTo>
                  <a:lnTo>
                    <a:pt x="64" y="47"/>
                  </a:lnTo>
                  <a:lnTo>
                    <a:pt x="63" y="48"/>
                  </a:lnTo>
                  <a:lnTo>
                    <a:pt x="62" y="49"/>
                  </a:lnTo>
                  <a:lnTo>
                    <a:pt x="62" y="49"/>
                  </a:lnTo>
                  <a:lnTo>
                    <a:pt x="60" y="52"/>
                  </a:lnTo>
                  <a:lnTo>
                    <a:pt x="58" y="55"/>
                  </a:lnTo>
                  <a:lnTo>
                    <a:pt x="55" y="57"/>
                  </a:lnTo>
                  <a:lnTo>
                    <a:pt x="53" y="59"/>
                  </a:lnTo>
                  <a:lnTo>
                    <a:pt x="50" y="60"/>
                  </a:lnTo>
                  <a:lnTo>
                    <a:pt x="47" y="62"/>
                  </a:lnTo>
                  <a:lnTo>
                    <a:pt x="45" y="62"/>
                  </a:lnTo>
                  <a:lnTo>
                    <a:pt x="44" y="62"/>
                  </a:lnTo>
                  <a:lnTo>
                    <a:pt x="44" y="63"/>
                  </a:lnTo>
                  <a:lnTo>
                    <a:pt x="40" y="64"/>
                  </a:lnTo>
                  <a:lnTo>
                    <a:pt x="37" y="64"/>
                  </a:lnTo>
                  <a:lnTo>
                    <a:pt x="35" y="64"/>
                  </a:lnTo>
                  <a:lnTo>
                    <a:pt x="35" y="64"/>
                  </a:lnTo>
                  <a:lnTo>
                    <a:pt x="34" y="64"/>
                  </a:lnTo>
                  <a:lnTo>
                    <a:pt x="34" y="64"/>
                  </a:lnTo>
                  <a:lnTo>
                    <a:pt x="34" y="64"/>
                  </a:lnTo>
                  <a:lnTo>
                    <a:pt x="30" y="64"/>
                  </a:lnTo>
                  <a:lnTo>
                    <a:pt x="27" y="64"/>
                  </a:lnTo>
                  <a:lnTo>
                    <a:pt x="24" y="63"/>
                  </a:lnTo>
                  <a:lnTo>
                    <a:pt x="21" y="62"/>
                  </a:lnTo>
                  <a:lnTo>
                    <a:pt x="18" y="60"/>
                  </a:lnTo>
                  <a:lnTo>
                    <a:pt x="15" y="59"/>
                  </a:lnTo>
                  <a:lnTo>
                    <a:pt x="12" y="57"/>
                  </a:lnTo>
                  <a:lnTo>
                    <a:pt x="10" y="55"/>
                  </a:lnTo>
                  <a:lnTo>
                    <a:pt x="7" y="52"/>
                  </a:lnTo>
                  <a:lnTo>
                    <a:pt x="5" y="49"/>
                  </a:lnTo>
                  <a:lnTo>
                    <a:pt x="4" y="47"/>
                  </a:lnTo>
                  <a:lnTo>
                    <a:pt x="2" y="44"/>
                  </a:lnTo>
                  <a:lnTo>
                    <a:pt x="1" y="41"/>
                  </a:lnTo>
                  <a:lnTo>
                    <a:pt x="0" y="38"/>
                  </a:lnTo>
                  <a:lnTo>
                    <a:pt x="0" y="35"/>
                  </a:lnTo>
                  <a:lnTo>
                    <a:pt x="0" y="32"/>
                  </a:lnTo>
                  <a:lnTo>
                    <a:pt x="0" y="26"/>
                  </a:lnTo>
                  <a:lnTo>
                    <a:pt x="1" y="22"/>
                  </a:lnTo>
                  <a:lnTo>
                    <a:pt x="2" y="20"/>
                  </a:lnTo>
                  <a:lnTo>
                    <a:pt x="4" y="17"/>
                  </a:lnTo>
                  <a:lnTo>
                    <a:pt x="5" y="14"/>
                  </a:lnTo>
                  <a:lnTo>
                    <a:pt x="10" y="9"/>
                  </a:lnTo>
                  <a:lnTo>
                    <a:pt x="15" y="5"/>
                  </a:lnTo>
                  <a:lnTo>
                    <a:pt x="18" y="4"/>
                  </a:lnTo>
                  <a:lnTo>
                    <a:pt x="21" y="2"/>
                  </a:lnTo>
                  <a:lnTo>
                    <a:pt x="24" y="1"/>
                  </a:lnTo>
                  <a:lnTo>
                    <a:pt x="27" y="1"/>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78">
              <a:extLst>
                <a:ext uri="{FF2B5EF4-FFF2-40B4-BE49-F238E27FC236}">
                  <a16:creationId xmlns:a16="http://schemas.microsoft.com/office/drawing/2014/main" id="{AE7A4404-ACAA-D012-0E0E-975A24CF6EF0}"/>
                </a:ext>
              </a:extLst>
            </p:cNvPr>
            <p:cNvSpPr>
              <a:spLocks/>
            </p:cNvSpPr>
            <p:nvPr/>
          </p:nvSpPr>
          <p:spPr bwMode="auto">
            <a:xfrm>
              <a:off x="1728" y="4912"/>
              <a:ext cx="69" cy="64"/>
            </a:xfrm>
            <a:custGeom>
              <a:avLst/>
              <a:gdLst>
                <a:gd name="T0" fmla="*/ 10 w 69"/>
                <a:gd name="T1" fmla="*/ 10 h 64"/>
                <a:gd name="T2" fmla="*/ 15 w 69"/>
                <a:gd name="T3" fmla="*/ 6 h 64"/>
                <a:gd name="T4" fmla="*/ 18 w 69"/>
                <a:gd name="T5" fmla="*/ 4 h 64"/>
                <a:gd name="T6" fmla="*/ 21 w 69"/>
                <a:gd name="T7" fmla="*/ 3 h 64"/>
                <a:gd name="T8" fmla="*/ 27 w 69"/>
                <a:gd name="T9" fmla="*/ 1 h 64"/>
                <a:gd name="T10" fmla="*/ 35 w 69"/>
                <a:gd name="T11" fmla="*/ 0 h 64"/>
                <a:gd name="T12" fmla="*/ 38 w 69"/>
                <a:gd name="T13" fmla="*/ 0 h 64"/>
                <a:gd name="T14" fmla="*/ 41 w 69"/>
                <a:gd name="T15" fmla="*/ 1 h 64"/>
                <a:gd name="T16" fmla="*/ 44 w 69"/>
                <a:gd name="T17" fmla="*/ 1 h 64"/>
                <a:gd name="T18" fmla="*/ 47 w 69"/>
                <a:gd name="T19" fmla="*/ 3 h 64"/>
                <a:gd name="T20" fmla="*/ 50 w 69"/>
                <a:gd name="T21" fmla="*/ 4 h 64"/>
                <a:gd name="T22" fmla="*/ 53 w 69"/>
                <a:gd name="T23" fmla="*/ 6 h 64"/>
                <a:gd name="T24" fmla="*/ 56 w 69"/>
                <a:gd name="T25" fmla="*/ 7 h 64"/>
                <a:gd name="T26" fmla="*/ 59 w 69"/>
                <a:gd name="T27" fmla="*/ 10 h 64"/>
                <a:gd name="T28" fmla="*/ 61 w 69"/>
                <a:gd name="T29" fmla="*/ 12 h 64"/>
                <a:gd name="T30" fmla="*/ 63 w 69"/>
                <a:gd name="T31" fmla="*/ 15 h 64"/>
                <a:gd name="T32" fmla="*/ 64 w 69"/>
                <a:gd name="T33" fmla="*/ 17 h 64"/>
                <a:gd name="T34" fmla="*/ 66 w 69"/>
                <a:gd name="T35" fmla="*/ 20 h 64"/>
                <a:gd name="T36" fmla="*/ 67 w 69"/>
                <a:gd name="T37" fmla="*/ 23 h 64"/>
                <a:gd name="T38" fmla="*/ 68 w 69"/>
                <a:gd name="T39" fmla="*/ 26 h 64"/>
                <a:gd name="T40" fmla="*/ 69 w 69"/>
                <a:gd name="T41" fmla="*/ 32 h 64"/>
                <a:gd name="T42" fmla="*/ 68 w 69"/>
                <a:gd name="T43" fmla="*/ 38 h 64"/>
                <a:gd name="T44" fmla="*/ 67 w 69"/>
                <a:gd name="T45" fmla="*/ 41 h 64"/>
                <a:gd name="T46" fmla="*/ 67 w 69"/>
                <a:gd name="T47" fmla="*/ 42 h 64"/>
                <a:gd name="T48" fmla="*/ 66 w 69"/>
                <a:gd name="T49" fmla="*/ 43 h 64"/>
                <a:gd name="T50" fmla="*/ 66 w 69"/>
                <a:gd name="T51" fmla="*/ 44 h 64"/>
                <a:gd name="T52" fmla="*/ 65 w 69"/>
                <a:gd name="T53" fmla="*/ 45 h 64"/>
                <a:gd name="T54" fmla="*/ 65 w 69"/>
                <a:gd name="T55" fmla="*/ 46 h 64"/>
                <a:gd name="T56" fmla="*/ 64 w 69"/>
                <a:gd name="T57" fmla="*/ 47 h 64"/>
                <a:gd name="T58" fmla="*/ 63 w 69"/>
                <a:gd name="T59" fmla="*/ 50 h 64"/>
                <a:gd name="T60" fmla="*/ 61 w 69"/>
                <a:gd name="T61" fmla="*/ 52 h 64"/>
                <a:gd name="T62" fmla="*/ 59 w 69"/>
                <a:gd name="T63" fmla="*/ 55 h 64"/>
                <a:gd name="T64" fmla="*/ 56 w 69"/>
                <a:gd name="T65" fmla="*/ 57 h 64"/>
                <a:gd name="T66" fmla="*/ 53 w 69"/>
                <a:gd name="T67" fmla="*/ 59 h 64"/>
                <a:gd name="T68" fmla="*/ 52 w 69"/>
                <a:gd name="T69" fmla="*/ 59 h 64"/>
                <a:gd name="T70" fmla="*/ 51 w 69"/>
                <a:gd name="T71" fmla="*/ 60 h 64"/>
                <a:gd name="T72" fmla="*/ 50 w 69"/>
                <a:gd name="T73" fmla="*/ 60 h 64"/>
                <a:gd name="T74" fmla="*/ 47 w 69"/>
                <a:gd name="T75" fmla="*/ 62 h 64"/>
                <a:gd name="T76" fmla="*/ 44 w 69"/>
                <a:gd name="T77" fmla="*/ 63 h 64"/>
                <a:gd name="T78" fmla="*/ 41 w 69"/>
                <a:gd name="T79" fmla="*/ 64 h 64"/>
                <a:gd name="T80" fmla="*/ 38 w 69"/>
                <a:gd name="T81" fmla="*/ 64 h 64"/>
                <a:gd name="T82" fmla="*/ 35 w 69"/>
                <a:gd name="T83" fmla="*/ 64 h 64"/>
                <a:gd name="T84" fmla="*/ 31 w 69"/>
                <a:gd name="T85" fmla="*/ 64 h 64"/>
                <a:gd name="T86" fmla="*/ 27 w 69"/>
                <a:gd name="T87" fmla="*/ 64 h 64"/>
                <a:gd name="T88" fmla="*/ 21 w 69"/>
                <a:gd name="T89" fmla="*/ 62 h 64"/>
                <a:gd name="T90" fmla="*/ 18 w 69"/>
                <a:gd name="T91" fmla="*/ 60 h 64"/>
                <a:gd name="T92" fmla="*/ 15 w 69"/>
                <a:gd name="T93" fmla="*/ 59 h 64"/>
                <a:gd name="T94" fmla="*/ 13 w 69"/>
                <a:gd name="T95" fmla="*/ 57 h 64"/>
                <a:gd name="T96" fmla="*/ 10 w 69"/>
                <a:gd name="T97" fmla="*/ 55 h 64"/>
                <a:gd name="T98" fmla="*/ 8 w 69"/>
                <a:gd name="T99" fmla="*/ 52 h 64"/>
                <a:gd name="T100" fmla="*/ 5 w 69"/>
                <a:gd name="T101" fmla="*/ 50 h 64"/>
                <a:gd name="T102" fmla="*/ 4 w 69"/>
                <a:gd name="T103" fmla="*/ 47 h 64"/>
                <a:gd name="T104" fmla="*/ 3 w 69"/>
                <a:gd name="T105" fmla="*/ 44 h 64"/>
                <a:gd name="T106" fmla="*/ 1 w 69"/>
                <a:gd name="T107" fmla="*/ 41 h 64"/>
                <a:gd name="T108" fmla="*/ 1 w 69"/>
                <a:gd name="T109" fmla="*/ 38 h 64"/>
                <a:gd name="T110" fmla="*/ 0 w 69"/>
                <a:gd name="T111" fmla="*/ 32 h 64"/>
                <a:gd name="T112" fmla="*/ 1 w 69"/>
                <a:gd name="T113" fmla="*/ 26 h 64"/>
                <a:gd name="T114" fmla="*/ 1 w 69"/>
                <a:gd name="T115" fmla="*/ 23 h 64"/>
                <a:gd name="T116" fmla="*/ 3 w 69"/>
                <a:gd name="T117" fmla="*/ 20 h 64"/>
                <a:gd name="T118" fmla="*/ 4 w 69"/>
                <a:gd name="T119" fmla="*/ 17 h 64"/>
                <a:gd name="T120" fmla="*/ 5 w 69"/>
                <a:gd name="T121" fmla="*/ 15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15" y="6"/>
                  </a:lnTo>
                  <a:lnTo>
                    <a:pt x="18" y="4"/>
                  </a:lnTo>
                  <a:lnTo>
                    <a:pt x="21" y="3"/>
                  </a:lnTo>
                  <a:lnTo>
                    <a:pt x="27" y="1"/>
                  </a:lnTo>
                  <a:lnTo>
                    <a:pt x="35" y="0"/>
                  </a:lnTo>
                  <a:lnTo>
                    <a:pt x="38" y="0"/>
                  </a:lnTo>
                  <a:lnTo>
                    <a:pt x="41" y="1"/>
                  </a:lnTo>
                  <a:lnTo>
                    <a:pt x="44" y="1"/>
                  </a:lnTo>
                  <a:lnTo>
                    <a:pt x="47" y="3"/>
                  </a:lnTo>
                  <a:lnTo>
                    <a:pt x="50" y="4"/>
                  </a:lnTo>
                  <a:lnTo>
                    <a:pt x="53" y="6"/>
                  </a:lnTo>
                  <a:lnTo>
                    <a:pt x="56" y="7"/>
                  </a:lnTo>
                  <a:lnTo>
                    <a:pt x="59" y="10"/>
                  </a:lnTo>
                  <a:lnTo>
                    <a:pt x="61" y="12"/>
                  </a:lnTo>
                  <a:lnTo>
                    <a:pt x="63" y="15"/>
                  </a:lnTo>
                  <a:lnTo>
                    <a:pt x="64" y="17"/>
                  </a:lnTo>
                  <a:lnTo>
                    <a:pt x="66" y="20"/>
                  </a:lnTo>
                  <a:lnTo>
                    <a:pt x="67" y="23"/>
                  </a:lnTo>
                  <a:lnTo>
                    <a:pt x="68" y="26"/>
                  </a:lnTo>
                  <a:lnTo>
                    <a:pt x="69" y="32"/>
                  </a:lnTo>
                  <a:lnTo>
                    <a:pt x="68" y="38"/>
                  </a:lnTo>
                  <a:lnTo>
                    <a:pt x="67" y="41"/>
                  </a:lnTo>
                  <a:lnTo>
                    <a:pt x="67" y="42"/>
                  </a:lnTo>
                  <a:lnTo>
                    <a:pt x="66" y="43"/>
                  </a:lnTo>
                  <a:lnTo>
                    <a:pt x="66" y="44"/>
                  </a:lnTo>
                  <a:lnTo>
                    <a:pt x="65" y="45"/>
                  </a:lnTo>
                  <a:lnTo>
                    <a:pt x="65" y="46"/>
                  </a:lnTo>
                  <a:lnTo>
                    <a:pt x="64" y="47"/>
                  </a:lnTo>
                  <a:lnTo>
                    <a:pt x="63" y="50"/>
                  </a:lnTo>
                  <a:lnTo>
                    <a:pt x="61" y="52"/>
                  </a:lnTo>
                  <a:lnTo>
                    <a:pt x="59" y="55"/>
                  </a:lnTo>
                  <a:lnTo>
                    <a:pt x="56" y="57"/>
                  </a:lnTo>
                  <a:lnTo>
                    <a:pt x="53" y="59"/>
                  </a:lnTo>
                  <a:lnTo>
                    <a:pt x="52" y="59"/>
                  </a:lnTo>
                  <a:lnTo>
                    <a:pt x="51" y="60"/>
                  </a:lnTo>
                  <a:lnTo>
                    <a:pt x="50" y="60"/>
                  </a:lnTo>
                  <a:lnTo>
                    <a:pt x="47" y="62"/>
                  </a:lnTo>
                  <a:lnTo>
                    <a:pt x="44" y="63"/>
                  </a:lnTo>
                  <a:lnTo>
                    <a:pt x="41" y="64"/>
                  </a:lnTo>
                  <a:lnTo>
                    <a:pt x="38" y="64"/>
                  </a:lnTo>
                  <a:lnTo>
                    <a:pt x="35" y="64"/>
                  </a:lnTo>
                  <a:lnTo>
                    <a:pt x="31" y="64"/>
                  </a:lnTo>
                  <a:lnTo>
                    <a:pt x="27" y="64"/>
                  </a:lnTo>
                  <a:lnTo>
                    <a:pt x="21" y="62"/>
                  </a:lnTo>
                  <a:lnTo>
                    <a:pt x="18" y="60"/>
                  </a:lnTo>
                  <a:lnTo>
                    <a:pt x="15" y="59"/>
                  </a:lnTo>
                  <a:lnTo>
                    <a:pt x="13" y="57"/>
                  </a:lnTo>
                  <a:lnTo>
                    <a:pt x="10" y="55"/>
                  </a:lnTo>
                  <a:lnTo>
                    <a:pt x="8" y="52"/>
                  </a:lnTo>
                  <a:lnTo>
                    <a:pt x="5" y="50"/>
                  </a:lnTo>
                  <a:lnTo>
                    <a:pt x="4" y="47"/>
                  </a:lnTo>
                  <a:lnTo>
                    <a:pt x="3" y="44"/>
                  </a:lnTo>
                  <a:lnTo>
                    <a:pt x="1" y="41"/>
                  </a:lnTo>
                  <a:lnTo>
                    <a:pt x="1" y="38"/>
                  </a:lnTo>
                  <a:lnTo>
                    <a:pt x="0" y="32"/>
                  </a:lnTo>
                  <a:lnTo>
                    <a:pt x="1" y="26"/>
                  </a:lnTo>
                  <a:lnTo>
                    <a:pt x="1" y="23"/>
                  </a:lnTo>
                  <a:lnTo>
                    <a:pt x="3" y="20"/>
                  </a:lnTo>
                  <a:lnTo>
                    <a:pt x="4" y="17"/>
                  </a:lnTo>
                  <a:lnTo>
                    <a:pt x="5" y="15"/>
                  </a:lnTo>
                  <a:lnTo>
                    <a:pt x="10" y="1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79">
              <a:extLst>
                <a:ext uri="{FF2B5EF4-FFF2-40B4-BE49-F238E27FC236}">
                  <a16:creationId xmlns:a16="http://schemas.microsoft.com/office/drawing/2014/main" id="{D5788D83-959D-861F-7F6B-A03588492C57}"/>
                </a:ext>
              </a:extLst>
            </p:cNvPr>
            <p:cNvSpPr>
              <a:spLocks/>
            </p:cNvSpPr>
            <p:nvPr/>
          </p:nvSpPr>
          <p:spPr bwMode="auto">
            <a:xfrm>
              <a:off x="1728" y="4912"/>
              <a:ext cx="69" cy="64"/>
            </a:xfrm>
            <a:custGeom>
              <a:avLst/>
              <a:gdLst>
                <a:gd name="T0" fmla="*/ 10 w 69"/>
                <a:gd name="T1" fmla="*/ 10 h 64"/>
                <a:gd name="T2" fmla="*/ 15 w 69"/>
                <a:gd name="T3" fmla="*/ 6 h 64"/>
                <a:gd name="T4" fmla="*/ 18 w 69"/>
                <a:gd name="T5" fmla="*/ 4 h 64"/>
                <a:gd name="T6" fmla="*/ 21 w 69"/>
                <a:gd name="T7" fmla="*/ 3 h 64"/>
                <a:gd name="T8" fmla="*/ 27 w 69"/>
                <a:gd name="T9" fmla="*/ 1 h 64"/>
                <a:gd name="T10" fmla="*/ 35 w 69"/>
                <a:gd name="T11" fmla="*/ 0 h 64"/>
                <a:gd name="T12" fmla="*/ 38 w 69"/>
                <a:gd name="T13" fmla="*/ 0 h 64"/>
                <a:gd name="T14" fmla="*/ 41 w 69"/>
                <a:gd name="T15" fmla="*/ 1 h 64"/>
                <a:gd name="T16" fmla="*/ 44 w 69"/>
                <a:gd name="T17" fmla="*/ 1 h 64"/>
                <a:gd name="T18" fmla="*/ 47 w 69"/>
                <a:gd name="T19" fmla="*/ 3 h 64"/>
                <a:gd name="T20" fmla="*/ 50 w 69"/>
                <a:gd name="T21" fmla="*/ 4 h 64"/>
                <a:gd name="T22" fmla="*/ 53 w 69"/>
                <a:gd name="T23" fmla="*/ 6 h 64"/>
                <a:gd name="T24" fmla="*/ 56 w 69"/>
                <a:gd name="T25" fmla="*/ 7 h 64"/>
                <a:gd name="T26" fmla="*/ 59 w 69"/>
                <a:gd name="T27" fmla="*/ 10 h 64"/>
                <a:gd name="T28" fmla="*/ 61 w 69"/>
                <a:gd name="T29" fmla="*/ 12 h 64"/>
                <a:gd name="T30" fmla="*/ 63 w 69"/>
                <a:gd name="T31" fmla="*/ 15 h 64"/>
                <a:gd name="T32" fmla="*/ 64 w 69"/>
                <a:gd name="T33" fmla="*/ 17 h 64"/>
                <a:gd name="T34" fmla="*/ 66 w 69"/>
                <a:gd name="T35" fmla="*/ 20 h 64"/>
                <a:gd name="T36" fmla="*/ 67 w 69"/>
                <a:gd name="T37" fmla="*/ 23 h 64"/>
                <a:gd name="T38" fmla="*/ 68 w 69"/>
                <a:gd name="T39" fmla="*/ 26 h 64"/>
                <a:gd name="T40" fmla="*/ 69 w 69"/>
                <a:gd name="T41" fmla="*/ 32 h 64"/>
                <a:gd name="T42" fmla="*/ 68 w 69"/>
                <a:gd name="T43" fmla="*/ 38 h 64"/>
                <a:gd name="T44" fmla="*/ 67 w 69"/>
                <a:gd name="T45" fmla="*/ 41 h 64"/>
                <a:gd name="T46" fmla="*/ 67 w 69"/>
                <a:gd name="T47" fmla="*/ 42 h 64"/>
                <a:gd name="T48" fmla="*/ 66 w 69"/>
                <a:gd name="T49" fmla="*/ 43 h 64"/>
                <a:gd name="T50" fmla="*/ 66 w 69"/>
                <a:gd name="T51" fmla="*/ 44 h 64"/>
                <a:gd name="T52" fmla="*/ 65 w 69"/>
                <a:gd name="T53" fmla="*/ 45 h 64"/>
                <a:gd name="T54" fmla="*/ 65 w 69"/>
                <a:gd name="T55" fmla="*/ 46 h 64"/>
                <a:gd name="T56" fmla="*/ 64 w 69"/>
                <a:gd name="T57" fmla="*/ 47 h 64"/>
                <a:gd name="T58" fmla="*/ 63 w 69"/>
                <a:gd name="T59" fmla="*/ 50 h 64"/>
                <a:gd name="T60" fmla="*/ 61 w 69"/>
                <a:gd name="T61" fmla="*/ 52 h 64"/>
                <a:gd name="T62" fmla="*/ 59 w 69"/>
                <a:gd name="T63" fmla="*/ 55 h 64"/>
                <a:gd name="T64" fmla="*/ 56 w 69"/>
                <a:gd name="T65" fmla="*/ 57 h 64"/>
                <a:gd name="T66" fmla="*/ 53 w 69"/>
                <a:gd name="T67" fmla="*/ 59 h 64"/>
                <a:gd name="T68" fmla="*/ 52 w 69"/>
                <a:gd name="T69" fmla="*/ 59 h 64"/>
                <a:gd name="T70" fmla="*/ 51 w 69"/>
                <a:gd name="T71" fmla="*/ 60 h 64"/>
                <a:gd name="T72" fmla="*/ 50 w 69"/>
                <a:gd name="T73" fmla="*/ 60 h 64"/>
                <a:gd name="T74" fmla="*/ 47 w 69"/>
                <a:gd name="T75" fmla="*/ 62 h 64"/>
                <a:gd name="T76" fmla="*/ 44 w 69"/>
                <a:gd name="T77" fmla="*/ 63 h 64"/>
                <a:gd name="T78" fmla="*/ 41 w 69"/>
                <a:gd name="T79" fmla="*/ 64 h 64"/>
                <a:gd name="T80" fmla="*/ 38 w 69"/>
                <a:gd name="T81" fmla="*/ 64 h 64"/>
                <a:gd name="T82" fmla="*/ 35 w 69"/>
                <a:gd name="T83" fmla="*/ 64 h 64"/>
                <a:gd name="T84" fmla="*/ 31 w 69"/>
                <a:gd name="T85" fmla="*/ 64 h 64"/>
                <a:gd name="T86" fmla="*/ 27 w 69"/>
                <a:gd name="T87" fmla="*/ 64 h 64"/>
                <a:gd name="T88" fmla="*/ 21 w 69"/>
                <a:gd name="T89" fmla="*/ 62 h 64"/>
                <a:gd name="T90" fmla="*/ 18 w 69"/>
                <a:gd name="T91" fmla="*/ 60 h 64"/>
                <a:gd name="T92" fmla="*/ 15 w 69"/>
                <a:gd name="T93" fmla="*/ 59 h 64"/>
                <a:gd name="T94" fmla="*/ 13 w 69"/>
                <a:gd name="T95" fmla="*/ 57 h 64"/>
                <a:gd name="T96" fmla="*/ 10 w 69"/>
                <a:gd name="T97" fmla="*/ 55 h 64"/>
                <a:gd name="T98" fmla="*/ 8 w 69"/>
                <a:gd name="T99" fmla="*/ 52 h 64"/>
                <a:gd name="T100" fmla="*/ 5 w 69"/>
                <a:gd name="T101" fmla="*/ 50 h 64"/>
                <a:gd name="T102" fmla="*/ 4 w 69"/>
                <a:gd name="T103" fmla="*/ 47 h 64"/>
                <a:gd name="T104" fmla="*/ 3 w 69"/>
                <a:gd name="T105" fmla="*/ 44 h 64"/>
                <a:gd name="T106" fmla="*/ 1 w 69"/>
                <a:gd name="T107" fmla="*/ 41 h 64"/>
                <a:gd name="T108" fmla="*/ 1 w 69"/>
                <a:gd name="T109" fmla="*/ 38 h 64"/>
                <a:gd name="T110" fmla="*/ 0 w 69"/>
                <a:gd name="T111" fmla="*/ 32 h 64"/>
                <a:gd name="T112" fmla="*/ 1 w 69"/>
                <a:gd name="T113" fmla="*/ 26 h 64"/>
                <a:gd name="T114" fmla="*/ 1 w 69"/>
                <a:gd name="T115" fmla="*/ 23 h 64"/>
                <a:gd name="T116" fmla="*/ 3 w 69"/>
                <a:gd name="T117" fmla="*/ 20 h 64"/>
                <a:gd name="T118" fmla="*/ 4 w 69"/>
                <a:gd name="T119" fmla="*/ 17 h 64"/>
                <a:gd name="T120" fmla="*/ 5 w 69"/>
                <a:gd name="T121" fmla="*/ 15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15" y="6"/>
                  </a:lnTo>
                  <a:lnTo>
                    <a:pt x="18" y="4"/>
                  </a:lnTo>
                  <a:lnTo>
                    <a:pt x="21" y="3"/>
                  </a:lnTo>
                  <a:lnTo>
                    <a:pt x="27" y="1"/>
                  </a:lnTo>
                  <a:lnTo>
                    <a:pt x="35" y="0"/>
                  </a:lnTo>
                  <a:lnTo>
                    <a:pt x="38" y="0"/>
                  </a:lnTo>
                  <a:lnTo>
                    <a:pt x="41" y="1"/>
                  </a:lnTo>
                  <a:lnTo>
                    <a:pt x="44" y="1"/>
                  </a:lnTo>
                  <a:lnTo>
                    <a:pt x="47" y="3"/>
                  </a:lnTo>
                  <a:lnTo>
                    <a:pt x="50" y="4"/>
                  </a:lnTo>
                  <a:lnTo>
                    <a:pt x="53" y="6"/>
                  </a:lnTo>
                  <a:lnTo>
                    <a:pt x="56" y="7"/>
                  </a:lnTo>
                  <a:lnTo>
                    <a:pt x="59" y="10"/>
                  </a:lnTo>
                  <a:lnTo>
                    <a:pt x="61" y="12"/>
                  </a:lnTo>
                  <a:lnTo>
                    <a:pt x="63" y="15"/>
                  </a:lnTo>
                  <a:lnTo>
                    <a:pt x="64" y="17"/>
                  </a:lnTo>
                  <a:lnTo>
                    <a:pt x="66" y="20"/>
                  </a:lnTo>
                  <a:lnTo>
                    <a:pt x="67" y="23"/>
                  </a:lnTo>
                  <a:lnTo>
                    <a:pt x="68" y="26"/>
                  </a:lnTo>
                  <a:lnTo>
                    <a:pt x="69" y="32"/>
                  </a:lnTo>
                  <a:lnTo>
                    <a:pt x="68" y="38"/>
                  </a:lnTo>
                  <a:lnTo>
                    <a:pt x="67" y="41"/>
                  </a:lnTo>
                  <a:lnTo>
                    <a:pt x="67" y="42"/>
                  </a:lnTo>
                  <a:lnTo>
                    <a:pt x="66" y="43"/>
                  </a:lnTo>
                  <a:lnTo>
                    <a:pt x="66" y="44"/>
                  </a:lnTo>
                  <a:lnTo>
                    <a:pt x="65" y="45"/>
                  </a:lnTo>
                  <a:lnTo>
                    <a:pt x="65" y="46"/>
                  </a:lnTo>
                  <a:lnTo>
                    <a:pt x="64" y="47"/>
                  </a:lnTo>
                  <a:lnTo>
                    <a:pt x="63" y="50"/>
                  </a:lnTo>
                  <a:lnTo>
                    <a:pt x="61" y="52"/>
                  </a:lnTo>
                  <a:lnTo>
                    <a:pt x="59" y="55"/>
                  </a:lnTo>
                  <a:lnTo>
                    <a:pt x="56" y="57"/>
                  </a:lnTo>
                  <a:lnTo>
                    <a:pt x="53" y="59"/>
                  </a:lnTo>
                  <a:lnTo>
                    <a:pt x="52" y="59"/>
                  </a:lnTo>
                  <a:lnTo>
                    <a:pt x="51" y="60"/>
                  </a:lnTo>
                  <a:lnTo>
                    <a:pt x="50" y="60"/>
                  </a:lnTo>
                  <a:lnTo>
                    <a:pt x="47" y="62"/>
                  </a:lnTo>
                  <a:lnTo>
                    <a:pt x="44" y="63"/>
                  </a:lnTo>
                  <a:lnTo>
                    <a:pt x="41" y="64"/>
                  </a:lnTo>
                  <a:lnTo>
                    <a:pt x="38" y="64"/>
                  </a:lnTo>
                  <a:lnTo>
                    <a:pt x="35" y="64"/>
                  </a:lnTo>
                  <a:lnTo>
                    <a:pt x="31" y="64"/>
                  </a:lnTo>
                  <a:lnTo>
                    <a:pt x="27" y="64"/>
                  </a:lnTo>
                  <a:lnTo>
                    <a:pt x="21" y="62"/>
                  </a:lnTo>
                  <a:lnTo>
                    <a:pt x="18" y="60"/>
                  </a:lnTo>
                  <a:lnTo>
                    <a:pt x="15" y="59"/>
                  </a:lnTo>
                  <a:lnTo>
                    <a:pt x="13" y="57"/>
                  </a:lnTo>
                  <a:lnTo>
                    <a:pt x="10" y="55"/>
                  </a:lnTo>
                  <a:lnTo>
                    <a:pt x="8" y="52"/>
                  </a:lnTo>
                  <a:lnTo>
                    <a:pt x="5" y="50"/>
                  </a:lnTo>
                  <a:lnTo>
                    <a:pt x="4" y="47"/>
                  </a:lnTo>
                  <a:lnTo>
                    <a:pt x="3" y="44"/>
                  </a:lnTo>
                  <a:lnTo>
                    <a:pt x="1" y="41"/>
                  </a:lnTo>
                  <a:lnTo>
                    <a:pt x="1" y="38"/>
                  </a:lnTo>
                  <a:lnTo>
                    <a:pt x="0" y="32"/>
                  </a:lnTo>
                  <a:lnTo>
                    <a:pt x="1" y="26"/>
                  </a:lnTo>
                  <a:lnTo>
                    <a:pt x="1" y="23"/>
                  </a:lnTo>
                  <a:lnTo>
                    <a:pt x="3" y="20"/>
                  </a:lnTo>
                  <a:lnTo>
                    <a:pt x="4" y="17"/>
                  </a:lnTo>
                  <a:lnTo>
                    <a:pt x="5" y="15"/>
                  </a:lnTo>
                  <a:lnTo>
                    <a:pt x="10"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80">
              <a:extLst>
                <a:ext uri="{FF2B5EF4-FFF2-40B4-BE49-F238E27FC236}">
                  <a16:creationId xmlns:a16="http://schemas.microsoft.com/office/drawing/2014/main" id="{5173E7E3-E5D8-B3E6-35A6-FD2E20A7AC4F}"/>
                </a:ext>
              </a:extLst>
            </p:cNvPr>
            <p:cNvSpPr>
              <a:spLocks/>
            </p:cNvSpPr>
            <p:nvPr/>
          </p:nvSpPr>
          <p:spPr bwMode="auto">
            <a:xfrm>
              <a:off x="1624" y="4961"/>
              <a:ext cx="68" cy="64"/>
            </a:xfrm>
            <a:custGeom>
              <a:avLst/>
              <a:gdLst>
                <a:gd name="T0" fmla="*/ 27 w 68"/>
                <a:gd name="T1" fmla="*/ 63 h 64"/>
                <a:gd name="T2" fmla="*/ 21 w 68"/>
                <a:gd name="T3" fmla="*/ 61 h 64"/>
                <a:gd name="T4" fmla="*/ 15 w 68"/>
                <a:gd name="T5" fmla="*/ 59 h 64"/>
                <a:gd name="T6" fmla="*/ 10 w 68"/>
                <a:gd name="T7" fmla="*/ 55 h 64"/>
                <a:gd name="T8" fmla="*/ 5 w 68"/>
                <a:gd name="T9" fmla="*/ 50 h 64"/>
                <a:gd name="T10" fmla="*/ 2 w 68"/>
                <a:gd name="T11" fmla="*/ 44 h 64"/>
                <a:gd name="T12" fmla="*/ 0 w 68"/>
                <a:gd name="T13" fmla="*/ 38 h 64"/>
                <a:gd name="T14" fmla="*/ 0 w 68"/>
                <a:gd name="T15" fmla="*/ 32 h 64"/>
                <a:gd name="T16" fmla="*/ 2 w 68"/>
                <a:gd name="T17" fmla="*/ 19 h 64"/>
                <a:gd name="T18" fmla="*/ 5 w 68"/>
                <a:gd name="T19" fmla="*/ 14 h 64"/>
                <a:gd name="T20" fmla="*/ 15 w 68"/>
                <a:gd name="T21" fmla="*/ 5 h 64"/>
                <a:gd name="T22" fmla="*/ 21 w 68"/>
                <a:gd name="T23" fmla="*/ 2 h 64"/>
                <a:gd name="T24" fmla="*/ 27 w 68"/>
                <a:gd name="T25" fmla="*/ 0 h 64"/>
                <a:gd name="T26" fmla="*/ 37 w 68"/>
                <a:gd name="T27" fmla="*/ 0 h 64"/>
                <a:gd name="T28" fmla="*/ 44 w 68"/>
                <a:gd name="T29" fmla="*/ 1 h 64"/>
                <a:gd name="T30" fmla="*/ 50 w 68"/>
                <a:gd name="T31" fmla="*/ 3 h 64"/>
                <a:gd name="T32" fmla="*/ 56 w 68"/>
                <a:gd name="T33" fmla="*/ 7 h 64"/>
                <a:gd name="T34" fmla="*/ 61 w 68"/>
                <a:gd name="T35" fmla="*/ 12 h 64"/>
                <a:gd name="T36" fmla="*/ 64 w 68"/>
                <a:gd name="T37" fmla="*/ 16 h 64"/>
                <a:gd name="T38" fmla="*/ 68 w 68"/>
                <a:gd name="T39" fmla="*/ 25 h 64"/>
                <a:gd name="T40" fmla="*/ 68 w 68"/>
                <a:gd name="T41" fmla="*/ 32 h 64"/>
                <a:gd name="T42" fmla="*/ 68 w 68"/>
                <a:gd name="T43" fmla="*/ 32 h 64"/>
                <a:gd name="T44" fmla="*/ 68 w 68"/>
                <a:gd name="T45" fmla="*/ 33 h 64"/>
                <a:gd name="T46" fmla="*/ 68 w 68"/>
                <a:gd name="T47" fmla="*/ 38 h 64"/>
                <a:gd name="T48" fmla="*/ 66 w 68"/>
                <a:gd name="T49" fmla="*/ 44 h 64"/>
                <a:gd name="T50" fmla="*/ 65 w 68"/>
                <a:gd name="T51" fmla="*/ 46 h 64"/>
                <a:gd name="T52" fmla="*/ 64 w 68"/>
                <a:gd name="T53" fmla="*/ 48 h 64"/>
                <a:gd name="T54" fmla="*/ 63 w 68"/>
                <a:gd name="T55" fmla="*/ 50 h 64"/>
                <a:gd name="T56" fmla="*/ 58 w 68"/>
                <a:gd name="T57" fmla="*/ 55 h 64"/>
                <a:gd name="T58" fmla="*/ 53 w 68"/>
                <a:gd name="T59" fmla="*/ 59 h 64"/>
                <a:gd name="T60" fmla="*/ 51 w 68"/>
                <a:gd name="T61" fmla="*/ 59 h 64"/>
                <a:gd name="T62" fmla="*/ 47 w 68"/>
                <a:gd name="T63" fmla="*/ 61 h 64"/>
                <a:gd name="T64" fmla="*/ 41 w 68"/>
                <a:gd name="T65" fmla="*/ 63 h 64"/>
                <a:gd name="T66" fmla="*/ 34 w 68"/>
                <a:gd name="T6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34" y="64"/>
                  </a:moveTo>
                  <a:lnTo>
                    <a:pt x="27" y="63"/>
                  </a:lnTo>
                  <a:lnTo>
                    <a:pt x="24" y="62"/>
                  </a:lnTo>
                  <a:lnTo>
                    <a:pt x="21" y="61"/>
                  </a:lnTo>
                  <a:lnTo>
                    <a:pt x="17" y="60"/>
                  </a:lnTo>
                  <a:lnTo>
                    <a:pt x="15" y="59"/>
                  </a:lnTo>
                  <a:lnTo>
                    <a:pt x="12" y="57"/>
                  </a:lnTo>
                  <a:lnTo>
                    <a:pt x="10" y="55"/>
                  </a:lnTo>
                  <a:lnTo>
                    <a:pt x="7" y="52"/>
                  </a:lnTo>
                  <a:lnTo>
                    <a:pt x="5" y="50"/>
                  </a:lnTo>
                  <a:lnTo>
                    <a:pt x="3" y="47"/>
                  </a:lnTo>
                  <a:lnTo>
                    <a:pt x="2" y="44"/>
                  </a:lnTo>
                  <a:lnTo>
                    <a:pt x="1" y="41"/>
                  </a:lnTo>
                  <a:lnTo>
                    <a:pt x="0" y="38"/>
                  </a:lnTo>
                  <a:lnTo>
                    <a:pt x="0" y="35"/>
                  </a:lnTo>
                  <a:lnTo>
                    <a:pt x="0" y="32"/>
                  </a:lnTo>
                  <a:lnTo>
                    <a:pt x="0" y="25"/>
                  </a:lnTo>
                  <a:lnTo>
                    <a:pt x="2" y="19"/>
                  </a:lnTo>
                  <a:lnTo>
                    <a:pt x="3" y="16"/>
                  </a:lnTo>
                  <a:lnTo>
                    <a:pt x="5" y="14"/>
                  </a:lnTo>
                  <a:lnTo>
                    <a:pt x="10" y="9"/>
                  </a:lnTo>
                  <a:lnTo>
                    <a:pt x="15" y="5"/>
                  </a:lnTo>
                  <a:lnTo>
                    <a:pt x="17" y="3"/>
                  </a:lnTo>
                  <a:lnTo>
                    <a:pt x="21" y="2"/>
                  </a:lnTo>
                  <a:lnTo>
                    <a:pt x="24" y="1"/>
                  </a:lnTo>
                  <a:lnTo>
                    <a:pt x="27" y="0"/>
                  </a:lnTo>
                  <a:lnTo>
                    <a:pt x="34" y="0"/>
                  </a:lnTo>
                  <a:lnTo>
                    <a:pt x="37" y="0"/>
                  </a:lnTo>
                  <a:lnTo>
                    <a:pt x="41" y="0"/>
                  </a:lnTo>
                  <a:lnTo>
                    <a:pt x="44" y="1"/>
                  </a:lnTo>
                  <a:lnTo>
                    <a:pt x="47" y="2"/>
                  </a:lnTo>
                  <a:lnTo>
                    <a:pt x="50" y="3"/>
                  </a:lnTo>
                  <a:lnTo>
                    <a:pt x="53" y="5"/>
                  </a:lnTo>
                  <a:lnTo>
                    <a:pt x="56" y="7"/>
                  </a:lnTo>
                  <a:lnTo>
                    <a:pt x="58" y="9"/>
                  </a:lnTo>
                  <a:lnTo>
                    <a:pt x="61" y="12"/>
                  </a:lnTo>
                  <a:lnTo>
                    <a:pt x="63" y="14"/>
                  </a:lnTo>
                  <a:lnTo>
                    <a:pt x="64" y="16"/>
                  </a:lnTo>
                  <a:lnTo>
                    <a:pt x="66" y="19"/>
                  </a:lnTo>
                  <a:lnTo>
                    <a:pt x="68" y="25"/>
                  </a:lnTo>
                  <a:lnTo>
                    <a:pt x="68" y="29"/>
                  </a:lnTo>
                  <a:lnTo>
                    <a:pt x="68" y="32"/>
                  </a:lnTo>
                  <a:lnTo>
                    <a:pt x="68" y="32"/>
                  </a:lnTo>
                  <a:lnTo>
                    <a:pt x="68" y="32"/>
                  </a:lnTo>
                  <a:lnTo>
                    <a:pt x="68" y="33"/>
                  </a:lnTo>
                  <a:lnTo>
                    <a:pt x="68" y="33"/>
                  </a:lnTo>
                  <a:lnTo>
                    <a:pt x="68" y="35"/>
                  </a:lnTo>
                  <a:lnTo>
                    <a:pt x="68" y="38"/>
                  </a:lnTo>
                  <a:lnTo>
                    <a:pt x="67" y="41"/>
                  </a:lnTo>
                  <a:lnTo>
                    <a:pt x="66" y="44"/>
                  </a:lnTo>
                  <a:lnTo>
                    <a:pt x="65" y="45"/>
                  </a:lnTo>
                  <a:lnTo>
                    <a:pt x="65" y="46"/>
                  </a:lnTo>
                  <a:lnTo>
                    <a:pt x="64" y="47"/>
                  </a:lnTo>
                  <a:lnTo>
                    <a:pt x="64" y="48"/>
                  </a:lnTo>
                  <a:lnTo>
                    <a:pt x="63" y="49"/>
                  </a:lnTo>
                  <a:lnTo>
                    <a:pt x="63" y="50"/>
                  </a:lnTo>
                  <a:lnTo>
                    <a:pt x="61" y="52"/>
                  </a:lnTo>
                  <a:lnTo>
                    <a:pt x="58" y="55"/>
                  </a:lnTo>
                  <a:lnTo>
                    <a:pt x="56" y="57"/>
                  </a:lnTo>
                  <a:lnTo>
                    <a:pt x="53" y="59"/>
                  </a:lnTo>
                  <a:lnTo>
                    <a:pt x="52" y="59"/>
                  </a:lnTo>
                  <a:lnTo>
                    <a:pt x="51" y="59"/>
                  </a:lnTo>
                  <a:lnTo>
                    <a:pt x="50" y="60"/>
                  </a:lnTo>
                  <a:lnTo>
                    <a:pt x="47" y="61"/>
                  </a:lnTo>
                  <a:lnTo>
                    <a:pt x="44" y="62"/>
                  </a:lnTo>
                  <a:lnTo>
                    <a:pt x="41" y="63"/>
                  </a:lnTo>
                  <a:lnTo>
                    <a:pt x="37" y="64"/>
                  </a:lnTo>
                  <a:lnTo>
                    <a:pt x="34" y="6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81">
              <a:extLst>
                <a:ext uri="{FF2B5EF4-FFF2-40B4-BE49-F238E27FC236}">
                  <a16:creationId xmlns:a16="http://schemas.microsoft.com/office/drawing/2014/main" id="{F8273DF5-E911-60AB-BD5A-0643F7013460}"/>
                </a:ext>
              </a:extLst>
            </p:cNvPr>
            <p:cNvSpPr>
              <a:spLocks/>
            </p:cNvSpPr>
            <p:nvPr/>
          </p:nvSpPr>
          <p:spPr bwMode="auto">
            <a:xfrm>
              <a:off x="1716" y="5037"/>
              <a:ext cx="69" cy="64"/>
            </a:xfrm>
            <a:custGeom>
              <a:avLst/>
              <a:gdLst>
                <a:gd name="T0" fmla="*/ 38 w 69"/>
                <a:gd name="T1" fmla="*/ 0 h 64"/>
                <a:gd name="T2" fmla="*/ 44 w 69"/>
                <a:gd name="T3" fmla="*/ 1 h 64"/>
                <a:gd name="T4" fmla="*/ 50 w 69"/>
                <a:gd name="T5" fmla="*/ 3 h 64"/>
                <a:gd name="T6" fmla="*/ 56 w 69"/>
                <a:gd name="T7" fmla="*/ 7 h 64"/>
                <a:gd name="T8" fmla="*/ 61 w 69"/>
                <a:gd name="T9" fmla="*/ 12 h 64"/>
                <a:gd name="T10" fmla="*/ 66 w 69"/>
                <a:gd name="T11" fmla="*/ 20 h 64"/>
                <a:gd name="T12" fmla="*/ 68 w 69"/>
                <a:gd name="T13" fmla="*/ 26 h 64"/>
                <a:gd name="T14" fmla="*/ 69 w 69"/>
                <a:gd name="T15" fmla="*/ 32 h 64"/>
                <a:gd name="T16" fmla="*/ 68 w 69"/>
                <a:gd name="T17" fmla="*/ 38 h 64"/>
                <a:gd name="T18" fmla="*/ 67 w 69"/>
                <a:gd name="T19" fmla="*/ 42 h 64"/>
                <a:gd name="T20" fmla="*/ 66 w 69"/>
                <a:gd name="T21" fmla="*/ 44 h 64"/>
                <a:gd name="T22" fmla="*/ 64 w 69"/>
                <a:gd name="T23" fmla="*/ 48 h 64"/>
                <a:gd name="T24" fmla="*/ 63 w 69"/>
                <a:gd name="T25" fmla="*/ 49 h 64"/>
                <a:gd name="T26" fmla="*/ 59 w 69"/>
                <a:gd name="T27" fmla="*/ 54 h 64"/>
                <a:gd name="T28" fmla="*/ 53 w 69"/>
                <a:gd name="T29" fmla="*/ 58 h 64"/>
                <a:gd name="T30" fmla="*/ 48 w 69"/>
                <a:gd name="T31" fmla="*/ 61 h 64"/>
                <a:gd name="T32" fmla="*/ 45 w 69"/>
                <a:gd name="T33" fmla="*/ 62 h 64"/>
                <a:gd name="T34" fmla="*/ 41 w 69"/>
                <a:gd name="T35" fmla="*/ 63 h 64"/>
                <a:gd name="T36" fmla="*/ 34 w 69"/>
                <a:gd name="T37" fmla="*/ 64 h 64"/>
                <a:gd name="T38" fmla="*/ 27 w 69"/>
                <a:gd name="T39" fmla="*/ 63 h 64"/>
                <a:gd name="T40" fmla="*/ 21 w 69"/>
                <a:gd name="T41" fmla="*/ 61 h 64"/>
                <a:gd name="T42" fmla="*/ 15 w 69"/>
                <a:gd name="T43" fmla="*/ 58 h 64"/>
                <a:gd name="T44" fmla="*/ 10 w 69"/>
                <a:gd name="T45" fmla="*/ 54 h 64"/>
                <a:gd name="T46" fmla="*/ 5 w 69"/>
                <a:gd name="T47" fmla="*/ 49 h 64"/>
                <a:gd name="T48" fmla="*/ 2 w 69"/>
                <a:gd name="T49" fmla="*/ 44 h 64"/>
                <a:gd name="T50" fmla="*/ 1 w 69"/>
                <a:gd name="T51" fmla="*/ 38 h 64"/>
                <a:gd name="T52" fmla="*/ 0 w 69"/>
                <a:gd name="T53" fmla="*/ 32 h 64"/>
                <a:gd name="T54" fmla="*/ 1 w 69"/>
                <a:gd name="T55" fmla="*/ 26 h 64"/>
                <a:gd name="T56" fmla="*/ 5 w 69"/>
                <a:gd name="T57" fmla="*/ 14 h 64"/>
                <a:gd name="T58" fmla="*/ 15 w 69"/>
                <a:gd name="T59" fmla="*/ 5 h 64"/>
                <a:gd name="T60" fmla="*/ 21 w 69"/>
                <a:gd name="T61" fmla="*/ 2 h 64"/>
                <a:gd name="T62" fmla="*/ 27 w 69"/>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4">
                  <a:moveTo>
                    <a:pt x="34" y="0"/>
                  </a:moveTo>
                  <a:lnTo>
                    <a:pt x="38" y="0"/>
                  </a:lnTo>
                  <a:lnTo>
                    <a:pt x="41" y="0"/>
                  </a:lnTo>
                  <a:lnTo>
                    <a:pt x="44" y="1"/>
                  </a:lnTo>
                  <a:lnTo>
                    <a:pt x="48" y="2"/>
                  </a:lnTo>
                  <a:lnTo>
                    <a:pt x="50" y="3"/>
                  </a:lnTo>
                  <a:lnTo>
                    <a:pt x="53" y="5"/>
                  </a:lnTo>
                  <a:lnTo>
                    <a:pt x="56" y="7"/>
                  </a:lnTo>
                  <a:lnTo>
                    <a:pt x="59" y="9"/>
                  </a:lnTo>
                  <a:lnTo>
                    <a:pt x="61" y="12"/>
                  </a:lnTo>
                  <a:lnTo>
                    <a:pt x="63" y="14"/>
                  </a:lnTo>
                  <a:lnTo>
                    <a:pt x="66" y="20"/>
                  </a:lnTo>
                  <a:lnTo>
                    <a:pt x="67" y="22"/>
                  </a:lnTo>
                  <a:lnTo>
                    <a:pt x="68" y="26"/>
                  </a:lnTo>
                  <a:lnTo>
                    <a:pt x="69" y="29"/>
                  </a:lnTo>
                  <a:lnTo>
                    <a:pt x="69" y="32"/>
                  </a:lnTo>
                  <a:lnTo>
                    <a:pt x="69" y="35"/>
                  </a:lnTo>
                  <a:lnTo>
                    <a:pt x="68" y="38"/>
                  </a:lnTo>
                  <a:lnTo>
                    <a:pt x="67" y="41"/>
                  </a:lnTo>
                  <a:lnTo>
                    <a:pt x="67" y="42"/>
                  </a:lnTo>
                  <a:lnTo>
                    <a:pt x="67" y="42"/>
                  </a:lnTo>
                  <a:lnTo>
                    <a:pt x="66" y="44"/>
                  </a:lnTo>
                  <a:lnTo>
                    <a:pt x="65" y="46"/>
                  </a:lnTo>
                  <a:lnTo>
                    <a:pt x="64" y="48"/>
                  </a:lnTo>
                  <a:lnTo>
                    <a:pt x="63" y="48"/>
                  </a:lnTo>
                  <a:lnTo>
                    <a:pt x="63" y="49"/>
                  </a:lnTo>
                  <a:lnTo>
                    <a:pt x="61" y="52"/>
                  </a:lnTo>
                  <a:lnTo>
                    <a:pt x="59" y="54"/>
                  </a:lnTo>
                  <a:lnTo>
                    <a:pt x="56" y="56"/>
                  </a:lnTo>
                  <a:lnTo>
                    <a:pt x="53" y="58"/>
                  </a:lnTo>
                  <a:lnTo>
                    <a:pt x="50" y="60"/>
                  </a:lnTo>
                  <a:lnTo>
                    <a:pt x="48" y="61"/>
                  </a:lnTo>
                  <a:lnTo>
                    <a:pt x="46" y="62"/>
                  </a:lnTo>
                  <a:lnTo>
                    <a:pt x="45" y="62"/>
                  </a:lnTo>
                  <a:lnTo>
                    <a:pt x="44" y="62"/>
                  </a:lnTo>
                  <a:lnTo>
                    <a:pt x="41" y="63"/>
                  </a:lnTo>
                  <a:lnTo>
                    <a:pt x="38" y="64"/>
                  </a:lnTo>
                  <a:lnTo>
                    <a:pt x="34" y="64"/>
                  </a:lnTo>
                  <a:lnTo>
                    <a:pt x="31" y="64"/>
                  </a:lnTo>
                  <a:lnTo>
                    <a:pt x="27" y="63"/>
                  </a:lnTo>
                  <a:lnTo>
                    <a:pt x="24" y="62"/>
                  </a:lnTo>
                  <a:lnTo>
                    <a:pt x="21" y="61"/>
                  </a:lnTo>
                  <a:lnTo>
                    <a:pt x="18" y="60"/>
                  </a:lnTo>
                  <a:lnTo>
                    <a:pt x="15" y="58"/>
                  </a:lnTo>
                  <a:lnTo>
                    <a:pt x="13" y="56"/>
                  </a:lnTo>
                  <a:lnTo>
                    <a:pt x="10" y="54"/>
                  </a:lnTo>
                  <a:lnTo>
                    <a:pt x="8" y="52"/>
                  </a:lnTo>
                  <a:lnTo>
                    <a:pt x="5" y="49"/>
                  </a:lnTo>
                  <a:lnTo>
                    <a:pt x="4" y="46"/>
                  </a:lnTo>
                  <a:lnTo>
                    <a:pt x="2" y="44"/>
                  </a:lnTo>
                  <a:lnTo>
                    <a:pt x="1" y="41"/>
                  </a:lnTo>
                  <a:lnTo>
                    <a:pt x="1" y="38"/>
                  </a:lnTo>
                  <a:lnTo>
                    <a:pt x="0" y="35"/>
                  </a:lnTo>
                  <a:lnTo>
                    <a:pt x="0" y="32"/>
                  </a:lnTo>
                  <a:lnTo>
                    <a:pt x="0" y="29"/>
                  </a:lnTo>
                  <a:lnTo>
                    <a:pt x="1" y="26"/>
                  </a:lnTo>
                  <a:lnTo>
                    <a:pt x="2" y="20"/>
                  </a:lnTo>
                  <a:lnTo>
                    <a:pt x="5" y="14"/>
                  </a:lnTo>
                  <a:lnTo>
                    <a:pt x="10" y="9"/>
                  </a:lnTo>
                  <a:lnTo>
                    <a:pt x="15" y="5"/>
                  </a:lnTo>
                  <a:lnTo>
                    <a:pt x="18" y="3"/>
                  </a:lnTo>
                  <a:lnTo>
                    <a:pt x="21" y="2"/>
                  </a:lnTo>
                  <a:lnTo>
                    <a:pt x="24" y="1"/>
                  </a:lnTo>
                  <a:lnTo>
                    <a:pt x="27" y="0"/>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82">
              <a:extLst>
                <a:ext uri="{FF2B5EF4-FFF2-40B4-BE49-F238E27FC236}">
                  <a16:creationId xmlns:a16="http://schemas.microsoft.com/office/drawing/2014/main" id="{4FA28145-BF8D-07A2-846A-2CDCA0FB87BC}"/>
                </a:ext>
              </a:extLst>
            </p:cNvPr>
            <p:cNvSpPr>
              <a:spLocks/>
            </p:cNvSpPr>
            <p:nvPr/>
          </p:nvSpPr>
          <p:spPr bwMode="auto">
            <a:xfrm>
              <a:off x="1844" y="4960"/>
              <a:ext cx="67" cy="64"/>
            </a:xfrm>
            <a:custGeom>
              <a:avLst/>
              <a:gdLst>
                <a:gd name="T0" fmla="*/ 37 w 67"/>
                <a:gd name="T1" fmla="*/ 0 h 64"/>
                <a:gd name="T2" fmla="*/ 43 w 67"/>
                <a:gd name="T3" fmla="*/ 1 h 64"/>
                <a:gd name="T4" fmla="*/ 49 w 67"/>
                <a:gd name="T5" fmla="*/ 3 h 64"/>
                <a:gd name="T6" fmla="*/ 55 w 67"/>
                <a:gd name="T7" fmla="*/ 7 h 64"/>
                <a:gd name="T8" fmla="*/ 60 w 67"/>
                <a:gd name="T9" fmla="*/ 11 h 64"/>
                <a:gd name="T10" fmla="*/ 65 w 67"/>
                <a:gd name="T11" fmla="*/ 19 h 64"/>
                <a:gd name="T12" fmla="*/ 67 w 67"/>
                <a:gd name="T13" fmla="*/ 29 h 64"/>
                <a:gd name="T14" fmla="*/ 67 w 67"/>
                <a:gd name="T15" fmla="*/ 35 h 64"/>
                <a:gd name="T16" fmla="*/ 66 w 67"/>
                <a:gd name="T17" fmla="*/ 41 h 64"/>
                <a:gd name="T18" fmla="*/ 64 w 67"/>
                <a:gd name="T19" fmla="*/ 45 h 64"/>
                <a:gd name="T20" fmla="*/ 64 w 67"/>
                <a:gd name="T21" fmla="*/ 47 h 64"/>
                <a:gd name="T22" fmla="*/ 62 w 67"/>
                <a:gd name="T23" fmla="*/ 49 h 64"/>
                <a:gd name="T24" fmla="*/ 60 w 67"/>
                <a:gd name="T25" fmla="*/ 52 h 64"/>
                <a:gd name="T26" fmla="*/ 55 w 67"/>
                <a:gd name="T27" fmla="*/ 57 h 64"/>
                <a:gd name="T28" fmla="*/ 49 w 67"/>
                <a:gd name="T29" fmla="*/ 60 h 64"/>
                <a:gd name="T30" fmla="*/ 45 w 67"/>
                <a:gd name="T31" fmla="*/ 62 h 64"/>
                <a:gd name="T32" fmla="*/ 43 w 67"/>
                <a:gd name="T33" fmla="*/ 63 h 64"/>
                <a:gd name="T34" fmla="*/ 37 w 67"/>
                <a:gd name="T35" fmla="*/ 64 h 64"/>
                <a:gd name="T36" fmla="*/ 34 w 67"/>
                <a:gd name="T37" fmla="*/ 64 h 64"/>
                <a:gd name="T38" fmla="*/ 33 w 67"/>
                <a:gd name="T39" fmla="*/ 64 h 64"/>
                <a:gd name="T40" fmla="*/ 30 w 67"/>
                <a:gd name="T41" fmla="*/ 64 h 64"/>
                <a:gd name="T42" fmla="*/ 23 w 67"/>
                <a:gd name="T43" fmla="*/ 63 h 64"/>
                <a:gd name="T44" fmla="*/ 17 w 67"/>
                <a:gd name="T45" fmla="*/ 60 h 64"/>
                <a:gd name="T46" fmla="*/ 12 w 67"/>
                <a:gd name="T47" fmla="*/ 57 h 64"/>
                <a:gd name="T48" fmla="*/ 7 w 67"/>
                <a:gd name="T49" fmla="*/ 52 h 64"/>
                <a:gd name="T50" fmla="*/ 3 w 67"/>
                <a:gd name="T51" fmla="*/ 47 h 64"/>
                <a:gd name="T52" fmla="*/ 1 w 67"/>
                <a:gd name="T53" fmla="*/ 41 h 64"/>
                <a:gd name="T54" fmla="*/ 0 w 67"/>
                <a:gd name="T55" fmla="*/ 35 h 64"/>
                <a:gd name="T56" fmla="*/ 0 w 67"/>
                <a:gd name="T57" fmla="*/ 25 h 64"/>
                <a:gd name="T58" fmla="*/ 5 w 67"/>
                <a:gd name="T59" fmla="*/ 14 h 64"/>
                <a:gd name="T60" fmla="*/ 15 w 67"/>
                <a:gd name="T61" fmla="*/ 5 h 64"/>
                <a:gd name="T62" fmla="*/ 20 w 67"/>
                <a:gd name="T63" fmla="*/ 2 h 64"/>
                <a:gd name="T64" fmla="*/ 27 w 6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33" y="0"/>
                  </a:moveTo>
                  <a:lnTo>
                    <a:pt x="37" y="0"/>
                  </a:lnTo>
                  <a:lnTo>
                    <a:pt x="40" y="0"/>
                  </a:lnTo>
                  <a:lnTo>
                    <a:pt x="43" y="1"/>
                  </a:lnTo>
                  <a:lnTo>
                    <a:pt x="47" y="2"/>
                  </a:lnTo>
                  <a:lnTo>
                    <a:pt x="49" y="3"/>
                  </a:lnTo>
                  <a:lnTo>
                    <a:pt x="52" y="5"/>
                  </a:lnTo>
                  <a:lnTo>
                    <a:pt x="55" y="7"/>
                  </a:lnTo>
                  <a:lnTo>
                    <a:pt x="58" y="9"/>
                  </a:lnTo>
                  <a:lnTo>
                    <a:pt x="60" y="11"/>
                  </a:lnTo>
                  <a:lnTo>
                    <a:pt x="62" y="14"/>
                  </a:lnTo>
                  <a:lnTo>
                    <a:pt x="65" y="19"/>
                  </a:lnTo>
                  <a:lnTo>
                    <a:pt x="67" y="25"/>
                  </a:lnTo>
                  <a:lnTo>
                    <a:pt x="67" y="29"/>
                  </a:lnTo>
                  <a:lnTo>
                    <a:pt x="67" y="32"/>
                  </a:lnTo>
                  <a:lnTo>
                    <a:pt x="67" y="35"/>
                  </a:lnTo>
                  <a:lnTo>
                    <a:pt x="67" y="38"/>
                  </a:lnTo>
                  <a:lnTo>
                    <a:pt x="66" y="41"/>
                  </a:lnTo>
                  <a:lnTo>
                    <a:pt x="65" y="44"/>
                  </a:lnTo>
                  <a:lnTo>
                    <a:pt x="64" y="45"/>
                  </a:lnTo>
                  <a:lnTo>
                    <a:pt x="64" y="46"/>
                  </a:lnTo>
                  <a:lnTo>
                    <a:pt x="64" y="47"/>
                  </a:lnTo>
                  <a:lnTo>
                    <a:pt x="63" y="48"/>
                  </a:lnTo>
                  <a:lnTo>
                    <a:pt x="62" y="49"/>
                  </a:lnTo>
                  <a:lnTo>
                    <a:pt x="62" y="49"/>
                  </a:lnTo>
                  <a:lnTo>
                    <a:pt x="60" y="52"/>
                  </a:lnTo>
                  <a:lnTo>
                    <a:pt x="58" y="55"/>
                  </a:lnTo>
                  <a:lnTo>
                    <a:pt x="55" y="57"/>
                  </a:lnTo>
                  <a:lnTo>
                    <a:pt x="52" y="59"/>
                  </a:lnTo>
                  <a:lnTo>
                    <a:pt x="49" y="60"/>
                  </a:lnTo>
                  <a:lnTo>
                    <a:pt x="47" y="62"/>
                  </a:lnTo>
                  <a:lnTo>
                    <a:pt x="45" y="62"/>
                  </a:lnTo>
                  <a:lnTo>
                    <a:pt x="44" y="62"/>
                  </a:lnTo>
                  <a:lnTo>
                    <a:pt x="43" y="63"/>
                  </a:lnTo>
                  <a:lnTo>
                    <a:pt x="40" y="64"/>
                  </a:lnTo>
                  <a:lnTo>
                    <a:pt x="37" y="64"/>
                  </a:lnTo>
                  <a:lnTo>
                    <a:pt x="35" y="64"/>
                  </a:lnTo>
                  <a:lnTo>
                    <a:pt x="34" y="64"/>
                  </a:lnTo>
                  <a:lnTo>
                    <a:pt x="34" y="64"/>
                  </a:lnTo>
                  <a:lnTo>
                    <a:pt x="33" y="64"/>
                  </a:lnTo>
                  <a:lnTo>
                    <a:pt x="33" y="64"/>
                  </a:lnTo>
                  <a:lnTo>
                    <a:pt x="30" y="64"/>
                  </a:lnTo>
                  <a:lnTo>
                    <a:pt x="27" y="64"/>
                  </a:lnTo>
                  <a:lnTo>
                    <a:pt x="23" y="63"/>
                  </a:lnTo>
                  <a:lnTo>
                    <a:pt x="20" y="62"/>
                  </a:lnTo>
                  <a:lnTo>
                    <a:pt x="17" y="60"/>
                  </a:lnTo>
                  <a:lnTo>
                    <a:pt x="15" y="59"/>
                  </a:lnTo>
                  <a:lnTo>
                    <a:pt x="12" y="57"/>
                  </a:lnTo>
                  <a:lnTo>
                    <a:pt x="9" y="55"/>
                  </a:lnTo>
                  <a:lnTo>
                    <a:pt x="7" y="52"/>
                  </a:lnTo>
                  <a:lnTo>
                    <a:pt x="5" y="49"/>
                  </a:lnTo>
                  <a:lnTo>
                    <a:pt x="3" y="47"/>
                  </a:lnTo>
                  <a:lnTo>
                    <a:pt x="2" y="44"/>
                  </a:lnTo>
                  <a:lnTo>
                    <a:pt x="1" y="41"/>
                  </a:lnTo>
                  <a:lnTo>
                    <a:pt x="0" y="38"/>
                  </a:lnTo>
                  <a:lnTo>
                    <a:pt x="0" y="35"/>
                  </a:lnTo>
                  <a:lnTo>
                    <a:pt x="0" y="32"/>
                  </a:lnTo>
                  <a:lnTo>
                    <a:pt x="0" y="25"/>
                  </a:lnTo>
                  <a:lnTo>
                    <a:pt x="2" y="19"/>
                  </a:lnTo>
                  <a:lnTo>
                    <a:pt x="5" y="14"/>
                  </a:lnTo>
                  <a:lnTo>
                    <a:pt x="9" y="9"/>
                  </a:lnTo>
                  <a:lnTo>
                    <a:pt x="15" y="5"/>
                  </a:lnTo>
                  <a:lnTo>
                    <a:pt x="17" y="3"/>
                  </a:lnTo>
                  <a:lnTo>
                    <a:pt x="20" y="2"/>
                  </a:lnTo>
                  <a:lnTo>
                    <a:pt x="23" y="1"/>
                  </a:lnTo>
                  <a:lnTo>
                    <a:pt x="27" y="0"/>
                  </a:lnTo>
                  <a:lnTo>
                    <a:pt x="33"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83">
              <a:extLst>
                <a:ext uri="{FF2B5EF4-FFF2-40B4-BE49-F238E27FC236}">
                  <a16:creationId xmlns:a16="http://schemas.microsoft.com/office/drawing/2014/main" id="{2C47A185-8C15-3F23-6284-CE8B8DE04367}"/>
                </a:ext>
              </a:extLst>
            </p:cNvPr>
            <p:cNvSpPr>
              <a:spLocks/>
            </p:cNvSpPr>
            <p:nvPr/>
          </p:nvSpPr>
          <p:spPr bwMode="auto">
            <a:xfrm>
              <a:off x="1681" y="5108"/>
              <a:ext cx="69" cy="64"/>
            </a:xfrm>
            <a:custGeom>
              <a:avLst/>
              <a:gdLst>
                <a:gd name="T0" fmla="*/ 60 w 69"/>
                <a:gd name="T1" fmla="*/ 11 h 64"/>
                <a:gd name="T2" fmla="*/ 64 w 69"/>
                <a:gd name="T3" fmla="*/ 17 h 64"/>
                <a:gd name="T4" fmla="*/ 67 w 69"/>
                <a:gd name="T5" fmla="*/ 22 h 64"/>
                <a:gd name="T6" fmla="*/ 68 w 69"/>
                <a:gd name="T7" fmla="*/ 29 h 64"/>
                <a:gd name="T8" fmla="*/ 68 w 69"/>
                <a:gd name="T9" fmla="*/ 35 h 64"/>
                <a:gd name="T10" fmla="*/ 67 w 69"/>
                <a:gd name="T11" fmla="*/ 41 h 64"/>
                <a:gd name="T12" fmla="*/ 66 w 69"/>
                <a:gd name="T13" fmla="*/ 43 h 64"/>
                <a:gd name="T14" fmla="*/ 64 w 69"/>
                <a:gd name="T15" fmla="*/ 47 h 64"/>
                <a:gd name="T16" fmla="*/ 60 w 69"/>
                <a:gd name="T17" fmla="*/ 52 h 64"/>
                <a:gd name="T18" fmla="*/ 55 w 69"/>
                <a:gd name="T19" fmla="*/ 57 h 64"/>
                <a:gd name="T20" fmla="*/ 50 w 69"/>
                <a:gd name="T21" fmla="*/ 60 h 64"/>
                <a:gd name="T22" fmla="*/ 45 w 69"/>
                <a:gd name="T23" fmla="*/ 62 h 64"/>
                <a:gd name="T24" fmla="*/ 44 w 69"/>
                <a:gd name="T25" fmla="*/ 63 h 64"/>
                <a:gd name="T26" fmla="*/ 37 w 69"/>
                <a:gd name="T27" fmla="*/ 64 h 64"/>
                <a:gd name="T28" fmla="*/ 35 w 69"/>
                <a:gd name="T29" fmla="*/ 64 h 64"/>
                <a:gd name="T30" fmla="*/ 34 w 69"/>
                <a:gd name="T31" fmla="*/ 64 h 64"/>
                <a:gd name="T32" fmla="*/ 30 w 69"/>
                <a:gd name="T33" fmla="*/ 64 h 64"/>
                <a:gd name="T34" fmla="*/ 24 w 69"/>
                <a:gd name="T35" fmla="*/ 63 h 64"/>
                <a:gd name="T36" fmla="*/ 18 w 69"/>
                <a:gd name="T37" fmla="*/ 60 h 64"/>
                <a:gd name="T38" fmla="*/ 12 w 69"/>
                <a:gd name="T39" fmla="*/ 57 h 64"/>
                <a:gd name="T40" fmla="*/ 7 w 69"/>
                <a:gd name="T41" fmla="*/ 52 h 64"/>
                <a:gd name="T42" fmla="*/ 3 w 69"/>
                <a:gd name="T43" fmla="*/ 47 h 64"/>
                <a:gd name="T44" fmla="*/ 1 w 69"/>
                <a:gd name="T45" fmla="*/ 41 h 64"/>
                <a:gd name="T46" fmla="*/ 0 w 69"/>
                <a:gd name="T47" fmla="*/ 35 h 64"/>
                <a:gd name="T48" fmla="*/ 0 w 69"/>
                <a:gd name="T49" fmla="*/ 29 h 64"/>
                <a:gd name="T50" fmla="*/ 2 w 69"/>
                <a:gd name="T51" fmla="*/ 20 h 64"/>
                <a:gd name="T52" fmla="*/ 10 w 69"/>
                <a:gd name="T53" fmla="*/ 9 h 64"/>
                <a:gd name="T54" fmla="*/ 18 w 69"/>
                <a:gd name="T55" fmla="*/ 3 h 64"/>
                <a:gd name="T56" fmla="*/ 24 w 69"/>
                <a:gd name="T57" fmla="*/ 1 h 64"/>
                <a:gd name="T58" fmla="*/ 34 w 69"/>
                <a:gd name="T59" fmla="*/ 0 h 64"/>
                <a:gd name="T60" fmla="*/ 41 w 69"/>
                <a:gd name="T61" fmla="*/ 0 h 64"/>
                <a:gd name="T62" fmla="*/ 47 w 69"/>
                <a:gd name="T63" fmla="*/ 2 h 64"/>
                <a:gd name="T64" fmla="*/ 53 w 69"/>
                <a:gd name="T65" fmla="*/ 5 h 64"/>
                <a:gd name="T66" fmla="*/ 58 w 69"/>
                <a:gd name="T67"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4">
                  <a:moveTo>
                    <a:pt x="58" y="9"/>
                  </a:moveTo>
                  <a:lnTo>
                    <a:pt x="60" y="11"/>
                  </a:lnTo>
                  <a:lnTo>
                    <a:pt x="62" y="14"/>
                  </a:lnTo>
                  <a:lnTo>
                    <a:pt x="64" y="17"/>
                  </a:lnTo>
                  <a:lnTo>
                    <a:pt x="66" y="20"/>
                  </a:lnTo>
                  <a:lnTo>
                    <a:pt x="67" y="22"/>
                  </a:lnTo>
                  <a:lnTo>
                    <a:pt x="68" y="26"/>
                  </a:lnTo>
                  <a:lnTo>
                    <a:pt x="68" y="29"/>
                  </a:lnTo>
                  <a:lnTo>
                    <a:pt x="69" y="32"/>
                  </a:lnTo>
                  <a:lnTo>
                    <a:pt x="68" y="35"/>
                  </a:lnTo>
                  <a:lnTo>
                    <a:pt x="68" y="38"/>
                  </a:lnTo>
                  <a:lnTo>
                    <a:pt x="67" y="41"/>
                  </a:lnTo>
                  <a:lnTo>
                    <a:pt x="66" y="42"/>
                  </a:lnTo>
                  <a:lnTo>
                    <a:pt x="66" y="43"/>
                  </a:lnTo>
                  <a:lnTo>
                    <a:pt x="66" y="44"/>
                  </a:lnTo>
                  <a:lnTo>
                    <a:pt x="64" y="47"/>
                  </a:lnTo>
                  <a:lnTo>
                    <a:pt x="62" y="49"/>
                  </a:lnTo>
                  <a:lnTo>
                    <a:pt x="60" y="52"/>
                  </a:lnTo>
                  <a:lnTo>
                    <a:pt x="58" y="55"/>
                  </a:lnTo>
                  <a:lnTo>
                    <a:pt x="55" y="57"/>
                  </a:lnTo>
                  <a:lnTo>
                    <a:pt x="53" y="59"/>
                  </a:lnTo>
                  <a:lnTo>
                    <a:pt x="50" y="60"/>
                  </a:lnTo>
                  <a:lnTo>
                    <a:pt x="47" y="62"/>
                  </a:lnTo>
                  <a:lnTo>
                    <a:pt x="45" y="62"/>
                  </a:lnTo>
                  <a:lnTo>
                    <a:pt x="44" y="62"/>
                  </a:lnTo>
                  <a:lnTo>
                    <a:pt x="44" y="63"/>
                  </a:lnTo>
                  <a:lnTo>
                    <a:pt x="41" y="64"/>
                  </a:lnTo>
                  <a:lnTo>
                    <a:pt x="37" y="64"/>
                  </a:lnTo>
                  <a:lnTo>
                    <a:pt x="36" y="64"/>
                  </a:lnTo>
                  <a:lnTo>
                    <a:pt x="35" y="64"/>
                  </a:lnTo>
                  <a:lnTo>
                    <a:pt x="34" y="64"/>
                  </a:lnTo>
                  <a:lnTo>
                    <a:pt x="34" y="64"/>
                  </a:lnTo>
                  <a:lnTo>
                    <a:pt x="34" y="64"/>
                  </a:lnTo>
                  <a:lnTo>
                    <a:pt x="30" y="64"/>
                  </a:lnTo>
                  <a:lnTo>
                    <a:pt x="27" y="64"/>
                  </a:lnTo>
                  <a:lnTo>
                    <a:pt x="24" y="63"/>
                  </a:lnTo>
                  <a:lnTo>
                    <a:pt x="21" y="62"/>
                  </a:lnTo>
                  <a:lnTo>
                    <a:pt x="18" y="60"/>
                  </a:lnTo>
                  <a:lnTo>
                    <a:pt x="15" y="59"/>
                  </a:lnTo>
                  <a:lnTo>
                    <a:pt x="12" y="57"/>
                  </a:lnTo>
                  <a:lnTo>
                    <a:pt x="10" y="55"/>
                  </a:lnTo>
                  <a:lnTo>
                    <a:pt x="7" y="52"/>
                  </a:lnTo>
                  <a:lnTo>
                    <a:pt x="5" y="49"/>
                  </a:lnTo>
                  <a:lnTo>
                    <a:pt x="3" y="47"/>
                  </a:lnTo>
                  <a:lnTo>
                    <a:pt x="2" y="44"/>
                  </a:lnTo>
                  <a:lnTo>
                    <a:pt x="1" y="41"/>
                  </a:lnTo>
                  <a:lnTo>
                    <a:pt x="0" y="38"/>
                  </a:lnTo>
                  <a:lnTo>
                    <a:pt x="0" y="35"/>
                  </a:lnTo>
                  <a:lnTo>
                    <a:pt x="0" y="32"/>
                  </a:lnTo>
                  <a:lnTo>
                    <a:pt x="0" y="29"/>
                  </a:lnTo>
                  <a:lnTo>
                    <a:pt x="0" y="26"/>
                  </a:lnTo>
                  <a:lnTo>
                    <a:pt x="2" y="20"/>
                  </a:lnTo>
                  <a:lnTo>
                    <a:pt x="5" y="14"/>
                  </a:lnTo>
                  <a:lnTo>
                    <a:pt x="10" y="9"/>
                  </a:lnTo>
                  <a:lnTo>
                    <a:pt x="15" y="5"/>
                  </a:lnTo>
                  <a:lnTo>
                    <a:pt x="18" y="3"/>
                  </a:lnTo>
                  <a:lnTo>
                    <a:pt x="21" y="2"/>
                  </a:lnTo>
                  <a:lnTo>
                    <a:pt x="24" y="1"/>
                  </a:lnTo>
                  <a:lnTo>
                    <a:pt x="27" y="0"/>
                  </a:lnTo>
                  <a:lnTo>
                    <a:pt x="34" y="0"/>
                  </a:lnTo>
                  <a:lnTo>
                    <a:pt x="37" y="0"/>
                  </a:lnTo>
                  <a:lnTo>
                    <a:pt x="41" y="0"/>
                  </a:lnTo>
                  <a:lnTo>
                    <a:pt x="44" y="1"/>
                  </a:lnTo>
                  <a:lnTo>
                    <a:pt x="47" y="2"/>
                  </a:lnTo>
                  <a:lnTo>
                    <a:pt x="50" y="3"/>
                  </a:lnTo>
                  <a:lnTo>
                    <a:pt x="53" y="5"/>
                  </a:lnTo>
                  <a:lnTo>
                    <a:pt x="55" y="7"/>
                  </a:lnTo>
                  <a:lnTo>
                    <a:pt x="58" y="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84">
              <a:extLst>
                <a:ext uri="{FF2B5EF4-FFF2-40B4-BE49-F238E27FC236}">
                  <a16:creationId xmlns:a16="http://schemas.microsoft.com/office/drawing/2014/main" id="{F40D1D5F-FEC4-ED3F-DDE3-A7EADEE5D8A6}"/>
                </a:ext>
              </a:extLst>
            </p:cNvPr>
            <p:cNvSpPr>
              <a:spLocks/>
            </p:cNvSpPr>
            <p:nvPr/>
          </p:nvSpPr>
          <p:spPr bwMode="auto">
            <a:xfrm>
              <a:off x="2730" y="4697"/>
              <a:ext cx="69" cy="64"/>
            </a:xfrm>
            <a:custGeom>
              <a:avLst/>
              <a:gdLst>
                <a:gd name="T0" fmla="*/ 68 w 69"/>
                <a:gd name="T1" fmla="*/ 35 h 64"/>
                <a:gd name="T2" fmla="*/ 67 w 69"/>
                <a:gd name="T3" fmla="*/ 41 h 64"/>
                <a:gd name="T4" fmla="*/ 65 w 69"/>
                <a:gd name="T5" fmla="*/ 47 h 64"/>
                <a:gd name="T6" fmla="*/ 63 w 69"/>
                <a:gd name="T7" fmla="*/ 49 h 64"/>
                <a:gd name="T8" fmla="*/ 61 w 69"/>
                <a:gd name="T9" fmla="*/ 52 h 64"/>
                <a:gd name="T10" fmla="*/ 56 w 69"/>
                <a:gd name="T11" fmla="*/ 57 h 64"/>
                <a:gd name="T12" fmla="*/ 50 w 69"/>
                <a:gd name="T13" fmla="*/ 60 h 64"/>
                <a:gd name="T14" fmla="*/ 46 w 69"/>
                <a:gd name="T15" fmla="*/ 62 h 64"/>
                <a:gd name="T16" fmla="*/ 44 w 69"/>
                <a:gd name="T17" fmla="*/ 62 h 64"/>
                <a:gd name="T18" fmla="*/ 38 w 69"/>
                <a:gd name="T19" fmla="*/ 64 h 64"/>
                <a:gd name="T20" fmla="*/ 31 w 69"/>
                <a:gd name="T21" fmla="*/ 64 h 64"/>
                <a:gd name="T22" fmla="*/ 24 w 69"/>
                <a:gd name="T23" fmla="*/ 62 h 64"/>
                <a:gd name="T24" fmla="*/ 18 w 69"/>
                <a:gd name="T25" fmla="*/ 60 h 64"/>
                <a:gd name="T26" fmla="*/ 13 w 69"/>
                <a:gd name="T27" fmla="*/ 57 h 64"/>
                <a:gd name="T28" fmla="*/ 8 w 69"/>
                <a:gd name="T29" fmla="*/ 52 h 64"/>
                <a:gd name="T30" fmla="*/ 4 w 69"/>
                <a:gd name="T31" fmla="*/ 47 h 64"/>
                <a:gd name="T32" fmla="*/ 1 w 69"/>
                <a:gd name="T33" fmla="*/ 41 h 64"/>
                <a:gd name="T34" fmla="*/ 0 w 69"/>
                <a:gd name="T35" fmla="*/ 35 h 64"/>
                <a:gd name="T36" fmla="*/ 0 w 69"/>
                <a:gd name="T37" fmla="*/ 29 h 64"/>
                <a:gd name="T38" fmla="*/ 1 w 69"/>
                <a:gd name="T39" fmla="*/ 22 h 64"/>
                <a:gd name="T40" fmla="*/ 4 w 69"/>
                <a:gd name="T41" fmla="*/ 17 h 64"/>
                <a:gd name="T42" fmla="*/ 10 w 69"/>
                <a:gd name="T43" fmla="*/ 10 h 64"/>
                <a:gd name="T44" fmla="*/ 18 w 69"/>
                <a:gd name="T45" fmla="*/ 3 h 64"/>
                <a:gd name="T46" fmla="*/ 24 w 69"/>
                <a:gd name="T47" fmla="*/ 1 h 64"/>
                <a:gd name="T48" fmla="*/ 34 w 69"/>
                <a:gd name="T49" fmla="*/ 0 h 64"/>
                <a:gd name="T50" fmla="*/ 41 w 69"/>
                <a:gd name="T51" fmla="*/ 0 h 64"/>
                <a:gd name="T52" fmla="*/ 48 w 69"/>
                <a:gd name="T53" fmla="*/ 2 h 64"/>
                <a:gd name="T54" fmla="*/ 53 w 69"/>
                <a:gd name="T55" fmla="*/ 5 h 64"/>
                <a:gd name="T56" fmla="*/ 59 w 69"/>
                <a:gd name="T57" fmla="*/ 10 h 64"/>
                <a:gd name="T58" fmla="*/ 63 w 69"/>
                <a:gd name="T59" fmla="*/ 14 h 64"/>
                <a:gd name="T60" fmla="*/ 66 w 69"/>
                <a:gd name="T61" fmla="*/ 20 h 64"/>
                <a:gd name="T62" fmla="*/ 68 w 69"/>
                <a:gd name="T63" fmla="*/ 25 h 64"/>
                <a:gd name="T64" fmla="*/ 69 w 69"/>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69" y="32"/>
                  </a:moveTo>
                  <a:lnTo>
                    <a:pt x="68" y="35"/>
                  </a:lnTo>
                  <a:lnTo>
                    <a:pt x="68" y="38"/>
                  </a:lnTo>
                  <a:lnTo>
                    <a:pt x="67" y="41"/>
                  </a:lnTo>
                  <a:lnTo>
                    <a:pt x="66" y="44"/>
                  </a:lnTo>
                  <a:lnTo>
                    <a:pt x="65" y="47"/>
                  </a:lnTo>
                  <a:lnTo>
                    <a:pt x="64" y="48"/>
                  </a:lnTo>
                  <a:lnTo>
                    <a:pt x="63" y="49"/>
                  </a:lnTo>
                  <a:lnTo>
                    <a:pt x="63" y="50"/>
                  </a:lnTo>
                  <a:lnTo>
                    <a:pt x="61" y="52"/>
                  </a:lnTo>
                  <a:lnTo>
                    <a:pt x="59" y="54"/>
                  </a:lnTo>
                  <a:lnTo>
                    <a:pt x="56" y="57"/>
                  </a:lnTo>
                  <a:lnTo>
                    <a:pt x="53" y="58"/>
                  </a:lnTo>
                  <a:lnTo>
                    <a:pt x="50" y="60"/>
                  </a:lnTo>
                  <a:lnTo>
                    <a:pt x="48" y="61"/>
                  </a:lnTo>
                  <a:lnTo>
                    <a:pt x="46" y="62"/>
                  </a:lnTo>
                  <a:lnTo>
                    <a:pt x="45" y="62"/>
                  </a:lnTo>
                  <a:lnTo>
                    <a:pt x="44" y="62"/>
                  </a:lnTo>
                  <a:lnTo>
                    <a:pt x="41" y="63"/>
                  </a:lnTo>
                  <a:lnTo>
                    <a:pt x="38" y="64"/>
                  </a:lnTo>
                  <a:lnTo>
                    <a:pt x="34" y="64"/>
                  </a:lnTo>
                  <a:lnTo>
                    <a:pt x="31" y="64"/>
                  </a:lnTo>
                  <a:lnTo>
                    <a:pt x="28" y="63"/>
                  </a:lnTo>
                  <a:lnTo>
                    <a:pt x="24" y="62"/>
                  </a:lnTo>
                  <a:lnTo>
                    <a:pt x="21" y="61"/>
                  </a:lnTo>
                  <a:lnTo>
                    <a:pt x="18" y="60"/>
                  </a:lnTo>
                  <a:lnTo>
                    <a:pt x="16" y="58"/>
                  </a:lnTo>
                  <a:lnTo>
                    <a:pt x="13" y="57"/>
                  </a:lnTo>
                  <a:lnTo>
                    <a:pt x="10" y="54"/>
                  </a:lnTo>
                  <a:lnTo>
                    <a:pt x="8" y="52"/>
                  </a:lnTo>
                  <a:lnTo>
                    <a:pt x="6" y="50"/>
                  </a:lnTo>
                  <a:lnTo>
                    <a:pt x="4" y="47"/>
                  </a:lnTo>
                  <a:lnTo>
                    <a:pt x="3" y="44"/>
                  </a:lnTo>
                  <a:lnTo>
                    <a:pt x="1" y="41"/>
                  </a:lnTo>
                  <a:lnTo>
                    <a:pt x="1" y="38"/>
                  </a:lnTo>
                  <a:lnTo>
                    <a:pt x="0" y="35"/>
                  </a:lnTo>
                  <a:lnTo>
                    <a:pt x="0" y="32"/>
                  </a:lnTo>
                  <a:lnTo>
                    <a:pt x="0" y="29"/>
                  </a:lnTo>
                  <a:lnTo>
                    <a:pt x="1" y="25"/>
                  </a:lnTo>
                  <a:lnTo>
                    <a:pt x="1" y="22"/>
                  </a:lnTo>
                  <a:lnTo>
                    <a:pt x="3" y="20"/>
                  </a:lnTo>
                  <a:lnTo>
                    <a:pt x="4" y="17"/>
                  </a:lnTo>
                  <a:lnTo>
                    <a:pt x="6" y="14"/>
                  </a:lnTo>
                  <a:lnTo>
                    <a:pt x="10" y="10"/>
                  </a:lnTo>
                  <a:lnTo>
                    <a:pt x="16" y="5"/>
                  </a:lnTo>
                  <a:lnTo>
                    <a:pt x="18" y="3"/>
                  </a:lnTo>
                  <a:lnTo>
                    <a:pt x="21" y="2"/>
                  </a:lnTo>
                  <a:lnTo>
                    <a:pt x="24" y="1"/>
                  </a:lnTo>
                  <a:lnTo>
                    <a:pt x="28" y="0"/>
                  </a:lnTo>
                  <a:lnTo>
                    <a:pt x="34" y="0"/>
                  </a:lnTo>
                  <a:lnTo>
                    <a:pt x="38" y="0"/>
                  </a:lnTo>
                  <a:lnTo>
                    <a:pt x="41" y="0"/>
                  </a:lnTo>
                  <a:lnTo>
                    <a:pt x="44" y="1"/>
                  </a:lnTo>
                  <a:lnTo>
                    <a:pt x="48" y="2"/>
                  </a:lnTo>
                  <a:lnTo>
                    <a:pt x="50" y="3"/>
                  </a:lnTo>
                  <a:lnTo>
                    <a:pt x="53" y="5"/>
                  </a:lnTo>
                  <a:lnTo>
                    <a:pt x="56" y="7"/>
                  </a:lnTo>
                  <a:lnTo>
                    <a:pt x="59" y="10"/>
                  </a:lnTo>
                  <a:lnTo>
                    <a:pt x="61" y="12"/>
                  </a:lnTo>
                  <a:lnTo>
                    <a:pt x="63" y="14"/>
                  </a:lnTo>
                  <a:lnTo>
                    <a:pt x="65" y="17"/>
                  </a:lnTo>
                  <a:lnTo>
                    <a:pt x="66" y="20"/>
                  </a:lnTo>
                  <a:lnTo>
                    <a:pt x="67" y="22"/>
                  </a:lnTo>
                  <a:lnTo>
                    <a:pt x="68" y="25"/>
                  </a:lnTo>
                  <a:lnTo>
                    <a:pt x="68" y="29"/>
                  </a:lnTo>
                  <a:lnTo>
                    <a:pt x="69"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85">
              <a:extLst>
                <a:ext uri="{FF2B5EF4-FFF2-40B4-BE49-F238E27FC236}">
                  <a16:creationId xmlns:a16="http://schemas.microsoft.com/office/drawing/2014/main" id="{DD90DB59-6E46-79E8-15DB-B3DA2CB1435F}"/>
                </a:ext>
              </a:extLst>
            </p:cNvPr>
            <p:cNvSpPr>
              <a:spLocks noChangeShapeType="1"/>
            </p:cNvSpPr>
            <p:nvPr/>
          </p:nvSpPr>
          <p:spPr bwMode="auto">
            <a:xfrm flipV="1">
              <a:off x="2143" y="5105"/>
              <a:ext cx="4" cy="1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86">
              <a:extLst>
                <a:ext uri="{FF2B5EF4-FFF2-40B4-BE49-F238E27FC236}">
                  <a16:creationId xmlns:a16="http://schemas.microsoft.com/office/drawing/2014/main" id="{B7FF26F6-848F-8806-B222-C0D415DBA4F1}"/>
                </a:ext>
              </a:extLst>
            </p:cNvPr>
            <p:cNvSpPr>
              <a:spLocks/>
            </p:cNvSpPr>
            <p:nvPr/>
          </p:nvSpPr>
          <p:spPr bwMode="auto">
            <a:xfrm>
              <a:off x="2106" y="5101"/>
              <a:ext cx="31" cy="26"/>
            </a:xfrm>
            <a:custGeom>
              <a:avLst/>
              <a:gdLst>
                <a:gd name="T0" fmla="*/ 0 w 31"/>
                <a:gd name="T1" fmla="*/ 0 h 26"/>
                <a:gd name="T2" fmla="*/ 3 w 31"/>
                <a:gd name="T3" fmla="*/ 17 h 26"/>
                <a:gd name="T4" fmla="*/ 31 w 31"/>
                <a:gd name="T5" fmla="*/ 26 h 26"/>
              </a:gdLst>
              <a:ahLst/>
              <a:cxnLst>
                <a:cxn ang="0">
                  <a:pos x="T0" y="T1"/>
                </a:cxn>
                <a:cxn ang="0">
                  <a:pos x="T2" y="T3"/>
                </a:cxn>
                <a:cxn ang="0">
                  <a:pos x="T4" y="T5"/>
                </a:cxn>
              </a:cxnLst>
              <a:rect l="0" t="0" r="r" b="b"/>
              <a:pathLst>
                <a:path w="31" h="26">
                  <a:moveTo>
                    <a:pt x="0" y="0"/>
                  </a:moveTo>
                  <a:lnTo>
                    <a:pt x="3" y="17"/>
                  </a:lnTo>
                  <a:lnTo>
                    <a:pt x="31" y="26"/>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87">
              <a:extLst>
                <a:ext uri="{FF2B5EF4-FFF2-40B4-BE49-F238E27FC236}">
                  <a16:creationId xmlns:a16="http://schemas.microsoft.com/office/drawing/2014/main" id="{E96AE2A8-E2D5-0041-0F60-C6F6C2FB949A}"/>
                </a:ext>
              </a:extLst>
            </p:cNvPr>
            <p:cNvSpPr>
              <a:spLocks noChangeShapeType="1"/>
            </p:cNvSpPr>
            <p:nvPr/>
          </p:nvSpPr>
          <p:spPr bwMode="auto">
            <a:xfrm flipV="1">
              <a:off x="2078" y="5148"/>
              <a:ext cx="16" cy="2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88">
              <a:extLst>
                <a:ext uri="{FF2B5EF4-FFF2-40B4-BE49-F238E27FC236}">
                  <a16:creationId xmlns:a16="http://schemas.microsoft.com/office/drawing/2014/main" id="{BA64752A-8FAC-5769-6D7D-F29EF2DD6D44}"/>
                </a:ext>
              </a:extLst>
            </p:cNvPr>
            <p:cNvSpPr>
              <a:spLocks/>
            </p:cNvSpPr>
            <p:nvPr/>
          </p:nvSpPr>
          <p:spPr bwMode="auto">
            <a:xfrm>
              <a:off x="2124" y="5156"/>
              <a:ext cx="34" cy="24"/>
            </a:xfrm>
            <a:custGeom>
              <a:avLst/>
              <a:gdLst>
                <a:gd name="T0" fmla="*/ 34 w 34"/>
                <a:gd name="T1" fmla="*/ 19 h 24"/>
                <a:gd name="T2" fmla="*/ 9 w 34"/>
                <a:gd name="T3" fmla="*/ 24 h 24"/>
                <a:gd name="T4" fmla="*/ 0 w 34"/>
                <a:gd name="T5" fmla="*/ 0 h 24"/>
              </a:gdLst>
              <a:ahLst/>
              <a:cxnLst>
                <a:cxn ang="0">
                  <a:pos x="T0" y="T1"/>
                </a:cxn>
                <a:cxn ang="0">
                  <a:pos x="T2" y="T3"/>
                </a:cxn>
                <a:cxn ang="0">
                  <a:pos x="T4" y="T5"/>
                </a:cxn>
              </a:cxnLst>
              <a:rect l="0" t="0" r="r" b="b"/>
              <a:pathLst>
                <a:path w="34" h="24">
                  <a:moveTo>
                    <a:pt x="34" y="19"/>
                  </a:moveTo>
                  <a:lnTo>
                    <a:pt x="9" y="24"/>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89">
              <a:extLst>
                <a:ext uri="{FF2B5EF4-FFF2-40B4-BE49-F238E27FC236}">
                  <a16:creationId xmlns:a16="http://schemas.microsoft.com/office/drawing/2014/main" id="{04D813E5-A1A8-6171-B3F7-6F03BF14CE78}"/>
                </a:ext>
              </a:extLst>
            </p:cNvPr>
            <p:cNvSpPr>
              <a:spLocks noChangeShapeType="1"/>
            </p:cNvSpPr>
            <p:nvPr/>
          </p:nvSpPr>
          <p:spPr bwMode="auto">
            <a:xfrm flipH="1">
              <a:off x="2121" y="5127"/>
              <a:ext cx="16"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90">
              <a:extLst>
                <a:ext uri="{FF2B5EF4-FFF2-40B4-BE49-F238E27FC236}">
                  <a16:creationId xmlns:a16="http://schemas.microsoft.com/office/drawing/2014/main" id="{71C0A15D-C624-732F-6C67-D9A38441454D}"/>
                </a:ext>
              </a:extLst>
            </p:cNvPr>
            <p:cNvSpPr>
              <a:spLocks/>
            </p:cNvSpPr>
            <p:nvPr/>
          </p:nvSpPr>
          <p:spPr bwMode="auto">
            <a:xfrm>
              <a:off x="2143" y="5117"/>
              <a:ext cx="24" cy="26"/>
            </a:xfrm>
            <a:custGeom>
              <a:avLst/>
              <a:gdLst>
                <a:gd name="T0" fmla="*/ 21 w 24"/>
                <a:gd name="T1" fmla="*/ 26 h 26"/>
                <a:gd name="T2" fmla="*/ 24 w 24"/>
                <a:gd name="T3" fmla="*/ 12 h 26"/>
                <a:gd name="T4" fmla="*/ 0 w 24"/>
                <a:gd name="T5" fmla="*/ 0 h 26"/>
              </a:gdLst>
              <a:ahLst/>
              <a:cxnLst>
                <a:cxn ang="0">
                  <a:pos x="T0" y="T1"/>
                </a:cxn>
                <a:cxn ang="0">
                  <a:pos x="T2" y="T3"/>
                </a:cxn>
                <a:cxn ang="0">
                  <a:pos x="T4" y="T5"/>
                </a:cxn>
              </a:cxnLst>
              <a:rect l="0" t="0" r="r" b="b"/>
              <a:pathLst>
                <a:path w="24" h="26">
                  <a:moveTo>
                    <a:pt x="21" y="26"/>
                  </a:moveTo>
                  <a:lnTo>
                    <a:pt x="24" y="12"/>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91">
              <a:extLst>
                <a:ext uri="{FF2B5EF4-FFF2-40B4-BE49-F238E27FC236}">
                  <a16:creationId xmlns:a16="http://schemas.microsoft.com/office/drawing/2014/main" id="{33F3C087-867C-0EF2-21A2-37BC2A8721F2}"/>
                </a:ext>
              </a:extLst>
            </p:cNvPr>
            <p:cNvSpPr>
              <a:spLocks noChangeShapeType="1"/>
            </p:cNvSpPr>
            <p:nvPr/>
          </p:nvSpPr>
          <p:spPr bwMode="auto">
            <a:xfrm>
              <a:off x="2100" y="5148"/>
              <a:ext cx="18" cy="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92">
              <a:extLst>
                <a:ext uri="{FF2B5EF4-FFF2-40B4-BE49-F238E27FC236}">
                  <a16:creationId xmlns:a16="http://schemas.microsoft.com/office/drawing/2014/main" id="{896D1358-B5D2-CC73-B37F-6D5B3AF6232D}"/>
                </a:ext>
              </a:extLst>
            </p:cNvPr>
            <p:cNvSpPr>
              <a:spLocks noChangeShapeType="1"/>
            </p:cNvSpPr>
            <p:nvPr/>
          </p:nvSpPr>
          <p:spPr bwMode="auto">
            <a:xfrm flipV="1">
              <a:off x="2137" y="5117"/>
              <a:ext cx="6" cy="1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93">
              <a:extLst>
                <a:ext uri="{FF2B5EF4-FFF2-40B4-BE49-F238E27FC236}">
                  <a16:creationId xmlns:a16="http://schemas.microsoft.com/office/drawing/2014/main" id="{2BDBB75B-6389-A259-BC81-680272F26D70}"/>
                </a:ext>
              </a:extLst>
            </p:cNvPr>
            <p:cNvSpPr>
              <a:spLocks noChangeShapeType="1"/>
            </p:cNvSpPr>
            <p:nvPr/>
          </p:nvSpPr>
          <p:spPr bwMode="auto">
            <a:xfrm flipV="1">
              <a:off x="1964" y="4976"/>
              <a:ext cx="2" cy="26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94">
              <a:extLst>
                <a:ext uri="{FF2B5EF4-FFF2-40B4-BE49-F238E27FC236}">
                  <a16:creationId xmlns:a16="http://schemas.microsoft.com/office/drawing/2014/main" id="{053C2050-31CF-13A3-41AE-261EC70EB4B9}"/>
                </a:ext>
              </a:extLst>
            </p:cNvPr>
            <p:cNvSpPr>
              <a:spLocks/>
            </p:cNvSpPr>
            <p:nvPr/>
          </p:nvSpPr>
          <p:spPr bwMode="auto">
            <a:xfrm>
              <a:off x="2434" y="4752"/>
              <a:ext cx="63" cy="11"/>
            </a:xfrm>
            <a:custGeom>
              <a:avLst/>
              <a:gdLst>
                <a:gd name="T0" fmla="*/ 0 w 63"/>
                <a:gd name="T1" fmla="*/ 11 h 11"/>
                <a:gd name="T2" fmla="*/ 63 w 63"/>
                <a:gd name="T3" fmla="*/ 11 h 11"/>
                <a:gd name="T4" fmla="*/ 63 w 63"/>
                <a:gd name="T5" fmla="*/ 0 h 11"/>
              </a:gdLst>
              <a:ahLst/>
              <a:cxnLst>
                <a:cxn ang="0">
                  <a:pos x="T0" y="T1"/>
                </a:cxn>
                <a:cxn ang="0">
                  <a:pos x="T2" y="T3"/>
                </a:cxn>
                <a:cxn ang="0">
                  <a:pos x="T4" y="T5"/>
                </a:cxn>
              </a:cxnLst>
              <a:rect l="0" t="0" r="r" b="b"/>
              <a:pathLst>
                <a:path w="63" h="11">
                  <a:moveTo>
                    <a:pt x="0" y="11"/>
                  </a:moveTo>
                  <a:lnTo>
                    <a:pt x="63" y="11"/>
                  </a:lnTo>
                  <a:lnTo>
                    <a:pt x="63"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95">
              <a:extLst>
                <a:ext uri="{FF2B5EF4-FFF2-40B4-BE49-F238E27FC236}">
                  <a16:creationId xmlns:a16="http://schemas.microsoft.com/office/drawing/2014/main" id="{5946AD2B-EC58-D785-288E-064259AB29C9}"/>
                </a:ext>
              </a:extLst>
            </p:cNvPr>
            <p:cNvSpPr>
              <a:spLocks noChangeShapeType="1"/>
            </p:cNvSpPr>
            <p:nvPr/>
          </p:nvSpPr>
          <p:spPr bwMode="auto">
            <a:xfrm flipH="1">
              <a:off x="2386" y="4785"/>
              <a:ext cx="36" cy="3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96">
              <a:extLst>
                <a:ext uri="{FF2B5EF4-FFF2-40B4-BE49-F238E27FC236}">
                  <a16:creationId xmlns:a16="http://schemas.microsoft.com/office/drawing/2014/main" id="{785C3CC2-7D8D-A46E-1C76-176F72C525F7}"/>
                </a:ext>
              </a:extLst>
            </p:cNvPr>
            <p:cNvSpPr>
              <a:spLocks/>
            </p:cNvSpPr>
            <p:nvPr/>
          </p:nvSpPr>
          <p:spPr bwMode="auto">
            <a:xfrm>
              <a:off x="2434" y="4742"/>
              <a:ext cx="38" cy="21"/>
            </a:xfrm>
            <a:custGeom>
              <a:avLst/>
              <a:gdLst>
                <a:gd name="T0" fmla="*/ 38 w 38"/>
                <a:gd name="T1" fmla="*/ 0 h 21"/>
                <a:gd name="T2" fmla="*/ 14 w 38"/>
                <a:gd name="T3" fmla="*/ 0 h 21"/>
                <a:gd name="T4" fmla="*/ 0 w 38"/>
                <a:gd name="T5" fmla="*/ 21 h 21"/>
              </a:gdLst>
              <a:ahLst/>
              <a:cxnLst>
                <a:cxn ang="0">
                  <a:pos x="T0" y="T1"/>
                </a:cxn>
                <a:cxn ang="0">
                  <a:pos x="T2" y="T3"/>
                </a:cxn>
                <a:cxn ang="0">
                  <a:pos x="T4" y="T5"/>
                </a:cxn>
              </a:cxnLst>
              <a:rect l="0" t="0" r="r" b="b"/>
              <a:pathLst>
                <a:path w="38" h="21">
                  <a:moveTo>
                    <a:pt x="38" y="0"/>
                  </a:moveTo>
                  <a:lnTo>
                    <a:pt x="14" y="0"/>
                  </a:lnTo>
                  <a:lnTo>
                    <a:pt x="0" y="2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97">
              <a:extLst>
                <a:ext uri="{FF2B5EF4-FFF2-40B4-BE49-F238E27FC236}">
                  <a16:creationId xmlns:a16="http://schemas.microsoft.com/office/drawing/2014/main" id="{B4ECABA5-5F16-34BF-366E-9236E724864B}"/>
                </a:ext>
              </a:extLst>
            </p:cNvPr>
            <p:cNvSpPr>
              <a:spLocks/>
            </p:cNvSpPr>
            <p:nvPr/>
          </p:nvSpPr>
          <p:spPr bwMode="auto">
            <a:xfrm>
              <a:off x="2422" y="4785"/>
              <a:ext cx="31" cy="54"/>
            </a:xfrm>
            <a:custGeom>
              <a:avLst/>
              <a:gdLst>
                <a:gd name="T0" fmla="*/ 17 w 31"/>
                <a:gd name="T1" fmla="*/ 54 h 54"/>
                <a:gd name="T2" fmla="*/ 31 w 31"/>
                <a:gd name="T3" fmla="*/ 24 h 54"/>
                <a:gd name="T4" fmla="*/ 0 w 31"/>
                <a:gd name="T5" fmla="*/ 0 h 54"/>
              </a:gdLst>
              <a:ahLst/>
              <a:cxnLst>
                <a:cxn ang="0">
                  <a:pos x="T0" y="T1"/>
                </a:cxn>
                <a:cxn ang="0">
                  <a:pos x="T2" y="T3"/>
                </a:cxn>
                <a:cxn ang="0">
                  <a:pos x="T4" y="T5"/>
                </a:cxn>
              </a:cxnLst>
              <a:rect l="0" t="0" r="r" b="b"/>
              <a:pathLst>
                <a:path w="31" h="54">
                  <a:moveTo>
                    <a:pt x="17" y="54"/>
                  </a:moveTo>
                  <a:lnTo>
                    <a:pt x="31" y="24"/>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8">
              <a:extLst>
                <a:ext uri="{FF2B5EF4-FFF2-40B4-BE49-F238E27FC236}">
                  <a16:creationId xmlns:a16="http://schemas.microsoft.com/office/drawing/2014/main" id="{36E844A0-C67B-BADC-1B13-DEA186DC8012}"/>
                </a:ext>
              </a:extLst>
            </p:cNvPr>
            <p:cNvSpPr>
              <a:spLocks noChangeShapeType="1"/>
            </p:cNvSpPr>
            <p:nvPr/>
          </p:nvSpPr>
          <p:spPr bwMode="auto">
            <a:xfrm flipV="1">
              <a:off x="2422" y="4763"/>
              <a:ext cx="12" cy="2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99">
              <a:extLst>
                <a:ext uri="{FF2B5EF4-FFF2-40B4-BE49-F238E27FC236}">
                  <a16:creationId xmlns:a16="http://schemas.microsoft.com/office/drawing/2014/main" id="{B67C376D-6D8C-5DCD-7F20-791143ED84ED}"/>
                </a:ext>
              </a:extLst>
            </p:cNvPr>
            <p:cNvSpPr>
              <a:spLocks/>
            </p:cNvSpPr>
            <p:nvPr/>
          </p:nvSpPr>
          <p:spPr bwMode="auto">
            <a:xfrm>
              <a:off x="2577" y="4931"/>
              <a:ext cx="6" cy="25"/>
            </a:xfrm>
            <a:custGeom>
              <a:avLst/>
              <a:gdLst>
                <a:gd name="T0" fmla="*/ 0 w 6"/>
                <a:gd name="T1" fmla="*/ 25 h 25"/>
                <a:gd name="T2" fmla="*/ 0 w 6"/>
                <a:gd name="T3" fmla="*/ 22 h 25"/>
                <a:gd name="T4" fmla="*/ 0 w 6"/>
                <a:gd name="T5" fmla="*/ 18 h 25"/>
                <a:gd name="T6" fmla="*/ 0 w 6"/>
                <a:gd name="T7" fmla="*/ 13 h 25"/>
                <a:gd name="T8" fmla="*/ 1 w 6"/>
                <a:gd name="T9" fmla="*/ 8 h 25"/>
                <a:gd name="T10" fmla="*/ 3 w 6"/>
                <a:gd name="T11" fmla="*/ 4 h 25"/>
                <a:gd name="T12" fmla="*/ 6 w 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6" h="25">
                  <a:moveTo>
                    <a:pt x="0" y="25"/>
                  </a:moveTo>
                  <a:lnTo>
                    <a:pt x="0" y="22"/>
                  </a:lnTo>
                  <a:lnTo>
                    <a:pt x="0" y="18"/>
                  </a:lnTo>
                  <a:lnTo>
                    <a:pt x="0" y="13"/>
                  </a:lnTo>
                  <a:lnTo>
                    <a:pt x="1" y="8"/>
                  </a:lnTo>
                  <a:lnTo>
                    <a:pt x="3" y="4"/>
                  </a:lnTo>
                  <a:lnTo>
                    <a:pt x="6"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100">
              <a:extLst>
                <a:ext uri="{FF2B5EF4-FFF2-40B4-BE49-F238E27FC236}">
                  <a16:creationId xmlns:a16="http://schemas.microsoft.com/office/drawing/2014/main" id="{02F06884-D55A-848A-DAE8-72967B0B533F}"/>
                </a:ext>
              </a:extLst>
            </p:cNvPr>
            <p:cNvSpPr>
              <a:spLocks noChangeShapeType="1"/>
            </p:cNvSpPr>
            <p:nvPr/>
          </p:nvSpPr>
          <p:spPr bwMode="auto">
            <a:xfrm flipH="1">
              <a:off x="2554" y="4920"/>
              <a:ext cx="12" cy="2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01">
              <a:extLst>
                <a:ext uri="{FF2B5EF4-FFF2-40B4-BE49-F238E27FC236}">
                  <a16:creationId xmlns:a16="http://schemas.microsoft.com/office/drawing/2014/main" id="{A5496376-CD66-0C41-952C-455D3748B836}"/>
                </a:ext>
              </a:extLst>
            </p:cNvPr>
            <p:cNvSpPr>
              <a:spLocks noChangeShapeType="1"/>
            </p:cNvSpPr>
            <p:nvPr/>
          </p:nvSpPr>
          <p:spPr bwMode="auto">
            <a:xfrm flipV="1">
              <a:off x="2566" y="4899"/>
              <a:ext cx="18" cy="2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2">
              <a:extLst>
                <a:ext uri="{FF2B5EF4-FFF2-40B4-BE49-F238E27FC236}">
                  <a16:creationId xmlns:a16="http://schemas.microsoft.com/office/drawing/2014/main" id="{566E3BF7-18F5-773B-8541-9E5399336D5D}"/>
                </a:ext>
              </a:extLst>
            </p:cNvPr>
            <p:cNvSpPr>
              <a:spLocks noChangeShapeType="1"/>
            </p:cNvSpPr>
            <p:nvPr/>
          </p:nvSpPr>
          <p:spPr bwMode="auto">
            <a:xfrm flipH="1" flipV="1">
              <a:off x="2566" y="4920"/>
              <a:ext cx="17" cy="1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03">
              <a:extLst>
                <a:ext uri="{FF2B5EF4-FFF2-40B4-BE49-F238E27FC236}">
                  <a16:creationId xmlns:a16="http://schemas.microsoft.com/office/drawing/2014/main" id="{0AAB0A0C-42CE-33A5-F2D6-6CA2671817AD}"/>
                </a:ext>
              </a:extLst>
            </p:cNvPr>
            <p:cNvSpPr>
              <a:spLocks noChangeShapeType="1"/>
            </p:cNvSpPr>
            <p:nvPr/>
          </p:nvSpPr>
          <p:spPr bwMode="auto">
            <a:xfrm>
              <a:off x="2554" y="4941"/>
              <a:ext cx="23" cy="1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104">
              <a:extLst>
                <a:ext uri="{FF2B5EF4-FFF2-40B4-BE49-F238E27FC236}">
                  <a16:creationId xmlns:a16="http://schemas.microsoft.com/office/drawing/2014/main" id="{2634772C-0FD5-D10A-4CA5-9BD05E16C687}"/>
                </a:ext>
              </a:extLst>
            </p:cNvPr>
            <p:cNvSpPr>
              <a:spLocks noChangeShapeType="1"/>
            </p:cNvSpPr>
            <p:nvPr/>
          </p:nvSpPr>
          <p:spPr bwMode="auto">
            <a:xfrm flipH="1" flipV="1">
              <a:off x="2505" y="4949"/>
              <a:ext cx="35" cy="1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105">
              <a:extLst>
                <a:ext uri="{FF2B5EF4-FFF2-40B4-BE49-F238E27FC236}">
                  <a16:creationId xmlns:a16="http://schemas.microsoft.com/office/drawing/2014/main" id="{60154C57-A150-00F0-6BD9-328BB732416C}"/>
                </a:ext>
              </a:extLst>
            </p:cNvPr>
            <p:cNvSpPr>
              <a:spLocks noChangeShapeType="1"/>
            </p:cNvSpPr>
            <p:nvPr/>
          </p:nvSpPr>
          <p:spPr bwMode="auto">
            <a:xfrm>
              <a:off x="2507" y="4956"/>
              <a:ext cx="1" cy="1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106">
              <a:extLst>
                <a:ext uri="{FF2B5EF4-FFF2-40B4-BE49-F238E27FC236}">
                  <a16:creationId xmlns:a16="http://schemas.microsoft.com/office/drawing/2014/main" id="{6FDB6EE0-1310-5A90-408A-83CE35DDA80E}"/>
                </a:ext>
              </a:extLst>
            </p:cNvPr>
            <p:cNvSpPr>
              <a:spLocks noChangeShapeType="1"/>
            </p:cNvSpPr>
            <p:nvPr/>
          </p:nvSpPr>
          <p:spPr bwMode="auto">
            <a:xfrm flipH="1" flipV="1">
              <a:off x="2540" y="4963"/>
              <a:ext cx="18" cy="3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107">
              <a:extLst>
                <a:ext uri="{FF2B5EF4-FFF2-40B4-BE49-F238E27FC236}">
                  <a16:creationId xmlns:a16="http://schemas.microsoft.com/office/drawing/2014/main" id="{8970BC27-18BA-3AF9-9B2B-9289606A57FD}"/>
                </a:ext>
              </a:extLst>
            </p:cNvPr>
            <p:cNvSpPr>
              <a:spLocks noChangeShapeType="1"/>
            </p:cNvSpPr>
            <p:nvPr/>
          </p:nvSpPr>
          <p:spPr bwMode="auto">
            <a:xfrm flipV="1">
              <a:off x="2540" y="4941"/>
              <a:ext cx="14" cy="2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108">
              <a:extLst>
                <a:ext uri="{FF2B5EF4-FFF2-40B4-BE49-F238E27FC236}">
                  <a16:creationId xmlns:a16="http://schemas.microsoft.com/office/drawing/2014/main" id="{CD737E18-01C0-6331-1AE8-E6090839C925}"/>
                </a:ext>
              </a:extLst>
            </p:cNvPr>
            <p:cNvSpPr>
              <a:spLocks/>
            </p:cNvSpPr>
            <p:nvPr/>
          </p:nvSpPr>
          <p:spPr bwMode="auto">
            <a:xfrm>
              <a:off x="2289" y="4799"/>
              <a:ext cx="59" cy="45"/>
            </a:xfrm>
            <a:custGeom>
              <a:avLst/>
              <a:gdLst>
                <a:gd name="T0" fmla="*/ 10 w 59"/>
                <a:gd name="T1" fmla="*/ 37 h 45"/>
                <a:gd name="T2" fmla="*/ 0 w 59"/>
                <a:gd name="T3" fmla="*/ 22 h 45"/>
                <a:gd name="T4" fmla="*/ 27 w 59"/>
                <a:gd name="T5" fmla="*/ 0 h 45"/>
                <a:gd name="T6" fmla="*/ 59 w 59"/>
                <a:gd name="T7" fmla="*/ 24 h 45"/>
                <a:gd name="T8" fmla="*/ 44 w 59"/>
                <a:gd name="T9" fmla="*/ 45 h 45"/>
              </a:gdLst>
              <a:ahLst/>
              <a:cxnLst>
                <a:cxn ang="0">
                  <a:pos x="T0" y="T1"/>
                </a:cxn>
                <a:cxn ang="0">
                  <a:pos x="T2" y="T3"/>
                </a:cxn>
                <a:cxn ang="0">
                  <a:pos x="T4" y="T5"/>
                </a:cxn>
                <a:cxn ang="0">
                  <a:pos x="T6" y="T7"/>
                </a:cxn>
                <a:cxn ang="0">
                  <a:pos x="T8" y="T9"/>
                </a:cxn>
              </a:cxnLst>
              <a:rect l="0" t="0" r="r" b="b"/>
              <a:pathLst>
                <a:path w="59" h="45">
                  <a:moveTo>
                    <a:pt x="10" y="37"/>
                  </a:moveTo>
                  <a:lnTo>
                    <a:pt x="0" y="22"/>
                  </a:lnTo>
                  <a:lnTo>
                    <a:pt x="27" y="0"/>
                  </a:lnTo>
                  <a:lnTo>
                    <a:pt x="59" y="24"/>
                  </a:lnTo>
                  <a:lnTo>
                    <a:pt x="44" y="4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109">
              <a:extLst>
                <a:ext uri="{FF2B5EF4-FFF2-40B4-BE49-F238E27FC236}">
                  <a16:creationId xmlns:a16="http://schemas.microsoft.com/office/drawing/2014/main" id="{D73EF5AA-B522-2DAC-9457-F213F438EA89}"/>
                </a:ext>
              </a:extLst>
            </p:cNvPr>
            <p:cNvSpPr>
              <a:spLocks/>
            </p:cNvSpPr>
            <p:nvPr/>
          </p:nvSpPr>
          <p:spPr bwMode="auto">
            <a:xfrm>
              <a:off x="2270" y="4693"/>
              <a:ext cx="87" cy="75"/>
            </a:xfrm>
            <a:custGeom>
              <a:avLst/>
              <a:gdLst>
                <a:gd name="T0" fmla="*/ 74 w 87"/>
                <a:gd name="T1" fmla="*/ 0 h 75"/>
                <a:gd name="T2" fmla="*/ 87 w 87"/>
                <a:gd name="T3" fmla="*/ 48 h 75"/>
                <a:gd name="T4" fmla="*/ 48 w 87"/>
                <a:gd name="T5" fmla="*/ 75 h 75"/>
                <a:gd name="T6" fmla="*/ 0 w 87"/>
                <a:gd name="T7" fmla="*/ 43 h 75"/>
                <a:gd name="T8" fmla="*/ 9 w 87"/>
                <a:gd name="T9" fmla="*/ 5 h 75"/>
              </a:gdLst>
              <a:ahLst/>
              <a:cxnLst>
                <a:cxn ang="0">
                  <a:pos x="T0" y="T1"/>
                </a:cxn>
                <a:cxn ang="0">
                  <a:pos x="T2" y="T3"/>
                </a:cxn>
                <a:cxn ang="0">
                  <a:pos x="T4" y="T5"/>
                </a:cxn>
                <a:cxn ang="0">
                  <a:pos x="T6" y="T7"/>
                </a:cxn>
                <a:cxn ang="0">
                  <a:pos x="T8" y="T9"/>
                </a:cxn>
              </a:cxnLst>
              <a:rect l="0" t="0" r="r" b="b"/>
              <a:pathLst>
                <a:path w="87" h="75">
                  <a:moveTo>
                    <a:pt x="74" y="0"/>
                  </a:moveTo>
                  <a:lnTo>
                    <a:pt x="87" y="48"/>
                  </a:lnTo>
                  <a:lnTo>
                    <a:pt x="48" y="75"/>
                  </a:lnTo>
                  <a:lnTo>
                    <a:pt x="0" y="43"/>
                  </a:lnTo>
                  <a:lnTo>
                    <a:pt x="9" y="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110">
              <a:extLst>
                <a:ext uri="{FF2B5EF4-FFF2-40B4-BE49-F238E27FC236}">
                  <a16:creationId xmlns:a16="http://schemas.microsoft.com/office/drawing/2014/main" id="{057D4FA2-0856-1F27-300B-C58CE456647A}"/>
                </a:ext>
              </a:extLst>
            </p:cNvPr>
            <p:cNvSpPr>
              <a:spLocks/>
            </p:cNvSpPr>
            <p:nvPr/>
          </p:nvSpPr>
          <p:spPr bwMode="auto">
            <a:xfrm>
              <a:off x="2283" y="5078"/>
              <a:ext cx="53" cy="48"/>
            </a:xfrm>
            <a:custGeom>
              <a:avLst/>
              <a:gdLst>
                <a:gd name="T0" fmla="*/ 32 w 53"/>
                <a:gd name="T1" fmla="*/ 48 h 48"/>
                <a:gd name="T2" fmla="*/ 33 w 53"/>
                <a:gd name="T3" fmla="*/ 47 h 48"/>
                <a:gd name="T4" fmla="*/ 33 w 53"/>
                <a:gd name="T5" fmla="*/ 47 h 48"/>
                <a:gd name="T6" fmla="*/ 35 w 53"/>
                <a:gd name="T7" fmla="*/ 47 h 48"/>
                <a:gd name="T8" fmla="*/ 36 w 53"/>
                <a:gd name="T9" fmla="*/ 46 h 48"/>
                <a:gd name="T10" fmla="*/ 37 w 53"/>
                <a:gd name="T11" fmla="*/ 46 h 48"/>
                <a:gd name="T12" fmla="*/ 39 w 53"/>
                <a:gd name="T13" fmla="*/ 45 h 48"/>
                <a:gd name="T14" fmla="*/ 42 w 53"/>
                <a:gd name="T15" fmla="*/ 43 h 48"/>
                <a:gd name="T16" fmla="*/ 45 w 53"/>
                <a:gd name="T17" fmla="*/ 41 h 48"/>
                <a:gd name="T18" fmla="*/ 46 w 53"/>
                <a:gd name="T19" fmla="*/ 39 h 48"/>
                <a:gd name="T20" fmla="*/ 46 w 53"/>
                <a:gd name="T21" fmla="*/ 39 h 48"/>
                <a:gd name="T22" fmla="*/ 46 w 53"/>
                <a:gd name="T23" fmla="*/ 38 h 48"/>
                <a:gd name="T24" fmla="*/ 47 w 53"/>
                <a:gd name="T25" fmla="*/ 38 h 48"/>
                <a:gd name="T26" fmla="*/ 47 w 53"/>
                <a:gd name="T27" fmla="*/ 38 h 48"/>
                <a:gd name="T28" fmla="*/ 48 w 53"/>
                <a:gd name="T29" fmla="*/ 37 h 48"/>
                <a:gd name="T30" fmla="*/ 51 w 53"/>
                <a:gd name="T31" fmla="*/ 33 h 48"/>
                <a:gd name="T32" fmla="*/ 52 w 53"/>
                <a:gd name="T33" fmla="*/ 28 h 48"/>
                <a:gd name="T34" fmla="*/ 52 w 53"/>
                <a:gd name="T35" fmla="*/ 26 h 48"/>
                <a:gd name="T36" fmla="*/ 52 w 53"/>
                <a:gd name="T37" fmla="*/ 25 h 48"/>
                <a:gd name="T38" fmla="*/ 52 w 53"/>
                <a:gd name="T39" fmla="*/ 24 h 48"/>
                <a:gd name="T40" fmla="*/ 53 w 53"/>
                <a:gd name="T41" fmla="*/ 24 h 48"/>
                <a:gd name="T42" fmla="*/ 52 w 53"/>
                <a:gd name="T43" fmla="*/ 21 h 48"/>
                <a:gd name="T44" fmla="*/ 52 w 53"/>
                <a:gd name="T45" fmla="*/ 19 h 48"/>
                <a:gd name="T46" fmla="*/ 51 w 53"/>
                <a:gd name="T47" fmla="*/ 15 h 48"/>
                <a:gd name="T48" fmla="*/ 48 w 53"/>
                <a:gd name="T49" fmla="*/ 10 h 48"/>
                <a:gd name="T50" fmla="*/ 45 w 53"/>
                <a:gd name="T51" fmla="*/ 7 h 48"/>
                <a:gd name="T52" fmla="*/ 45 w 53"/>
                <a:gd name="T53" fmla="*/ 7 h 48"/>
                <a:gd name="T54" fmla="*/ 41 w 53"/>
                <a:gd name="T55" fmla="*/ 4 h 48"/>
                <a:gd name="T56" fmla="*/ 38 w 53"/>
                <a:gd name="T57" fmla="*/ 2 h 48"/>
                <a:gd name="T58" fmla="*/ 36 w 53"/>
                <a:gd name="T59" fmla="*/ 2 h 48"/>
                <a:gd name="T60" fmla="*/ 34 w 53"/>
                <a:gd name="T61" fmla="*/ 1 h 48"/>
                <a:gd name="T62" fmla="*/ 32 w 53"/>
                <a:gd name="T63" fmla="*/ 0 h 48"/>
                <a:gd name="T64" fmla="*/ 29 w 53"/>
                <a:gd name="T65" fmla="*/ 0 h 48"/>
                <a:gd name="T66" fmla="*/ 27 w 53"/>
                <a:gd name="T67" fmla="*/ 0 h 48"/>
                <a:gd name="T68" fmla="*/ 21 w 53"/>
                <a:gd name="T69" fmla="*/ 0 h 48"/>
                <a:gd name="T70" fmla="*/ 17 w 53"/>
                <a:gd name="T71" fmla="*/ 2 h 48"/>
                <a:gd name="T72" fmla="*/ 12 w 53"/>
                <a:gd name="T73" fmla="*/ 4 h 48"/>
                <a:gd name="T74" fmla="*/ 8 w 53"/>
                <a:gd name="T75" fmla="*/ 7 h 48"/>
                <a:gd name="T76" fmla="*/ 8 w 53"/>
                <a:gd name="T77" fmla="*/ 7 h 48"/>
                <a:gd name="T78" fmla="*/ 4 w 53"/>
                <a:gd name="T79" fmla="*/ 10 h 48"/>
                <a:gd name="T80" fmla="*/ 2 w 53"/>
                <a:gd name="T81" fmla="*/ 15 h 48"/>
                <a:gd name="T82" fmla="*/ 1 w 53"/>
                <a:gd name="T83" fmla="*/ 19 h 48"/>
                <a:gd name="T84" fmla="*/ 0 w 53"/>
                <a:gd name="T85" fmla="*/ 24 h 48"/>
                <a:gd name="T86" fmla="*/ 0 w 53"/>
                <a:gd name="T87" fmla="*/ 26 h 48"/>
                <a:gd name="T88" fmla="*/ 1 w 53"/>
                <a:gd name="T89" fmla="*/ 28 h 48"/>
                <a:gd name="T90" fmla="*/ 2 w 53"/>
                <a:gd name="T91" fmla="*/ 33 h 48"/>
                <a:gd name="T92" fmla="*/ 4 w 53"/>
                <a:gd name="T93" fmla="*/ 37 h 48"/>
                <a:gd name="T94" fmla="*/ 6 w 53"/>
                <a:gd name="T95" fmla="*/ 39 h 48"/>
                <a:gd name="T96" fmla="*/ 8 w 53"/>
                <a:gd name="T97" fmla="*/ 41 h 48"/>
                <a:gd name="T98" fmla="*/ 11 w 53"/>
                <a:gd name="T99" fmla="*/ 43 h 48"/>
                <a:gd name="T100" fmla="*/ 14 w 53"/>
                <a:gd name="T101" fmla="*/ 45 h 48"/>
                <a:gd name="T102" fmla="*/ 17 w 53"/>
                <a:gd name="T103" fmla="*/ 47 h 48"/>
                <a:gd name="T104" fmla="*/ 20 w 53"/>
                <a:gd name="T105" fmla="*/ 48 h 48"/>
                <a:gd name="T106" fmla="*/ 23 w 53"/>
                <a:gd name="T107" fmla="*/ 48 h 48"/>
                <a:gd name="T108" fmla="*/ 27 w 53"/>
                <a:gd name="T109" fmla="*/ 48 h 48"/>
                <a:gd name="T110" fmla="*/ 27 w 53"/>
                <a:gd name="T111" fmla="*/ 48 h 48"/>
                <a:gd name="T112" fmla="*/ 28 w 53"/>
                <a:gd name="T113" fmla="*/ 48 h 48"/>
                <a:gd name="T114" fmla="*/ 29 w 53"/>
                <a:gd name="T115" fmla="*/ 48 h 48"/>
                <a:gd name="T116" fmla="*/ 32 w 53"/>
                <a:gd name="T1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48">
                  <a:moveTo>
                    <a:pt x="32" y="48"/>
                  </a:moveTo>
                  <a:lnTo>
                    <a:pt x="33" y="47"/>
                  </a:lnTo>
                  <a:lnTo>
                    <a:pt x="33" y="47"/>
                  </a:lnTo>
                  <a:lnTo>
                    <a:pt x="35" y="47"/>
                  </a:lnTo>
                  <a:lnTo>
                    <a:pt x="36" y="46"/>
                  </a:lnTo>
                  <a:lnTo>
                    <a:pt x="37" y="46"/>
                  </a:lnTo>
                  <a:lnTo>
                    <a:pt x="39" y="45"/>
                  </a:lnTo>
                  <a:lnTo>
                    <a:pt x="42" y="43"/>
                  </a:lnTo>
                  <a:lnTo>
                    <a:pt x="45" y="41"/>
                  </a:lnTo>
                  <a:lnTo>
                    <a:pt x="46" y="39"/>
                  </a:lnTo>
                  <a:lnTo>
                    <a:pt x="46" y="39"/>
                  </a:lnTo>
                  <a:lnTo>
                    <a:pt x="46" y="38"/>
                  </a:lnTo>
                  <a:lnTo>
                    <a:pt x="47" y="38"/>
                  </a:lnTo>
                  <a:lnTo>
                    <a:pt x="47" y="38"/>
                  </a:lnTo>
                  <a:lnTo>
                    <a:pt x="48" y="37"/>
                  </a:lnTo>
                  <a:lnTo>
                    <a:pt x="51" y="33"/>
                  </a:lnTo>
                  <a:lnTo>
                    <a:pt x="52" y="28"/>
                  </a:lnTo>
                  <a:lnTo>
                    <a:pt x="52" y="26"/>
                  </a:lnTo>
                  <a:lnTo>
                    <a:pt x="52" y="25"/>
                  </a:lnTo>
                  <a:lnTo>
                    <a:pt x="52" y="24"/>
                  </a:lnTo>
                  <a:lnTo>
                    <a:pt x="53" y="24"/>
                  </a:lnTo>
                  <a:lnTo>
                    <a:pt x="52" y="21"/>
                  </a:lnTo>
                  <a:lnTo>
                    <a:pt x="52" y="19"/>
                  </a:lnTo>
                  <a:lnTo>
                    <a:pt x="51" y="15"/>
                  </a:lnTo>
                  <a:lnTo>
                    <a:pt x="48" y="10"/>
                  </a:lnTo>
                  <a:lnTo>
                    <a:pt x="45" y="7"/>
                  </a:lnTo>
                  <a:lnTo>
                    <a:pt x="45" y="7"/>
                  </a:lnTo>
                  <a:lnTo>
                    <a:pt x="41" y="4"/>
                  </a:lnTo>
                  <a:lnTo>
                    <a:pt x="38" y="2"/>
                  </a:lnTo>
                  <a:lnTo>
                    <a:pt x="36" y="2"/>
                  </a:lnTo>
                  <a:lnTo>
                    <a:pt x="34" y="1"/>
                  </a:lnTo>
                  <a:lnTo>
                    <a:pt x="32" y="0"/>
                  </a:lnTo>
                  <a:lnTo>
                    <a:pt x="29" y="0"/>
                  </a:lnTo>
                  <a:lnTo>
                    <a:pt x="27" y="0"/>
                  </a:lnTo>
                  <a:lnTo>
                    <a:pt x="21" y="0"/>
                  </a:lnTo>
                  <a:lnTo>
                    <a:pt x="17" y="2"/>
                  </a:lnTo>
                  <a:lnTo>
                    <a:pt x="12" y="4"/>
                  </a:lnTo>
                  <a:lnTo>
                    <a:pt x="8" y="7"/>
                  </a:lnTo>
                  <a:lnTo>
                    <a:pt x="8" y="7"/>
                  </a:lnTo>
                  <a:lnTo>
                    <a:pt x="4" y="10"/>
                  </a:lnTo>
                  <a:lnTo>
                    <a:pt x="2" y="15"/>
                  </a:lnTo>
                  <a:lnTo>
                    <a:pt x="1" y="19"/>
                  </a:lnTo>
                  <a:lnTo>
                    <a:pt x="0" y="24"/>
                  </a:lnTo>
                  <a:lnTo>
                    <a:pt x="0" y="26"/>
                  </a:lnTo>
                  <a:lnTo>
                    <a:pt x="1" y="28"/>
                  </a:lnTo>
                  <a:lnTo>
                    <a:pt x="2" y="33"/>
                  </a:lnTo>
                  <a:lnTo>
                    <a:pt x="4" y="37"/>
                  </a:lnTo>
                  <a:lnTo>
                    <a:pt x="6" y="39"/>
                  </a:lnTo>
                  <a:lnTo>
                    <a:pt x="8" y="41"/>
                  </a:lnTo>
                  <a:lnTo>
                    <a:pt x="11" y="43"/>
                  </a:lnTo>
                  <a:lnTo>
                    <a:pt x="14" y="45"/>
                  </a:lnTo>
                  <a:lnTo>
                    <a:pt x="17" y="47"/>
                  </a:lnTo>
                  <a:lnTo>
                    <a:pt x="20" y="48"/>
                  </a:lnTo>
                  <a:lnTo>
                    <a:pt x="23" y="48"/>
                  </a:lnTo>
                  <a:lnTo>
                    <a:pt x="27" y="48"/>
                  </a:lnTo>
                  <a:lnTo>
                    <a:pt x="27" y="48"/>
                  </a:lnTo>
                  <a:lnTo>
                    <a:pt x="28" y="48"/>
                  </a:lnTo>
                  <a:lnTo>
                    <a:pt x="29" y="48"/>
                  </a:lnTo>
                  <a:lnTo>
                    <a:pt x="32"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111">
              <a:extLst>
                <a:ext uri="{FF2B5EF4-FFF2-40B4-BE49-F238E27FC236}">
                  <a16:creationId xmlns:a16="http://schemas.microsoft.com/office/drawing/2014/main" id="{8EE2DEFB-BD4F-0F48-8C01-152E20318B87}"/>
                </a:ext>
              </a:extLst>
            </p:cNvPr>
            <p:cNvSpPr>
              <a:spLocks/>
            </p:cNvSpPr>
            <p:nvPr/>
          </p:nvSpPr>
          <p:spPr bwMode="auto">
            <a:xfrm>
              <a:off x="2292" y="5178"/>
              <a:ext cx="28" cy="35"/>
            </a:xfrm>
            <a:custGeom>
              <a:avLst/>
              <a:gdLst>
                <a:gd name="T0" fmla="*/ 0 w 28"/>
                <a:gd name="T1" fmla="*/ 35 h 35"/>
                <a:gd name="T2" fmla="*/ 14 w 28"/>
                <a:gd name="T3" fmla="*/ 10 h 35"/>
                <a:gd name="T4" fmla="*/ 28 w 28"/>
                <a:gd name="T5" fmla="*/ 0 h 35"/>
              </a:gdLst>
              <a:ahLst/>
              <a:cxnLst>
                <a:cxn ang="0">
                  <a:pos x="T0" y="T1"/>
                </a:cxn>
                <a:cxn ang="0">
                  <a:pos x="T2" y="T3"/>
                </a:cxn>
                <a:cxn ang="0">
                  <a:pos x="T4" y="T5"/>
                </a:cxn>
              </a:cxnLst>
              <a:rect l="0" t="0" r="r" b="b"/>
              <a:pathLst>
                <a:path w="28" h="35">
                  <a:moveTo>
                    <a:pt x="0" y="35"/>
                  </a:moveTo>
                  <a:lnTo>
                    <a:pt x="14" y="10"/>
                  </a:lnTo>
                  <a:lnTo>
                    <a:pt x="28"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112">
              <a:extLst>
                <a:ext uri="{FF2B5EF4-FFF2-40B4-BE49-F238E27FC236}">
                  <a16:creationId xmlns:a16="http://schemas.microsoft.com/office/drawing/2014/main" id="{77FB048B-DE20-873B-479B-62B3FA2EC1C6}"/>
                </a:ext>
              </a:extLst>
            </p:cNvPr>
            <p:cNvSpPr>
              <a:spLocks/>
            </p:cNvSpPr>
            <p:nvPr/>
          </p:nvSpPr>
          <p:spPr bwMode="auto">
            <a:xfrm>
              <a:off x="2268" y="5132"/>
              <a:ext cx="51" cy="18"/>
            </a:xfrm>
            <a:custGeom>
              <a:avLst/>
              <a:gdLst>
                <a:gd name="T0" fmla="*/ 51 w 51"/>
                <a:gd name="T1" fmla="*/ 13 h 18"/>
                <a:gd name="T2" fmla="*/ 15 w 51"/>
                <a:gd name="T3" fmla="*/ 18 h 18"/>
                <a:gd name="T4" fmla="*/ 0 w 51"/>
                <a:gd name="T5" fmla="*/ 0 h 18"/>
              </a:gdLst>
              <a:ahLst/>
              <a:cxnLst>
                <a:cxn ang="0">
                  <a:pos x="T0" y="T1"/>
                </a:cxn>
                <a:cxn ang="0">
                  <a:pos x="T2" y="T3"/>
                </a:cxn>
                <a:cxn ang="0">
                  <a:pos x="T4" y="T5"/>
                </a:cxn>
              </a:cxnLst>
              <a:rect l="0" t="0" r="r" b="b"/>
              <a:pathLst>
                <a:path w="51" h="18">
                  <a:moveTo>
                    <a:pt x="51" y="13"/>
                  </a:moveTo>
                  <a:lnTo>
                    <a:pt x="15" y="18"/>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113">
              <a:extLst>
                <a:ext uri="{FF2B5EF4-FFF2-40B4-BE49-F238E27FC236}">
                  <a16:creationId xmlns:a16="http://schemas.microsoft.com/office/drawing/2014/main" id="{55046B5D-EAF2-9944-8B97-67A554B00277}"/>
                </a:ext>
              </a:extLst>
            </p:cNvPr>
            <p:cNvSpPr>
              <a:spLocks noChangeShapeType="1"/>
            </p:cNvSpPr>
            <p:nvPr/>
          </p:nvSpPr>
          <p:spPr bwMode="auto">
            <a:xfrm flipH="1" flipV="1">
              <a:off x="2319" y="5146"/>
              <a:ext cx="1" cy="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114">
              <a:extLst>
                <a:ext uri="{FF2B5EF4-FFF2-40B4-BE49-F238E27FC236}">
                  <a16:creationId xmlns:a16="http://schemas.microsoft.com/office/drawing/2014/main" id="{CDB258CE-58E6-5578-F866-FD1EB8B401FB}"/>
                </a:ext>
              </a:extLst>
            </p:cNvPr>
            <p:cNvSpPr>
              <a:spLocks noChangeShapeType="1"/>
            </p:cNvSpPr>
            <p:nvPr/>
          </p:nvSpPr>
          <p:spPr bwMode="auto">
            <a:xfrm flipH="1" flipV="1">
              <a:off x="2315" y="5126"/>
              <a:ext cx="4" cy="2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115">
              <a:extLst>
                <a:ext uri="{FF2B5EF4-FFF2-40B4-BE49-F238E27FC236}">
                  <a16:creationId xmlns:a16="http://schemas.microsoft.com/office/drawing/2014/main" id="{3A11073D-70B7-D228-5FBC-A9AB61005014}"/>
                </a:ext>
              </a:extLst>
            </p:cNvPr>
            <p:cNvSpPr>
              <a:spLocks/>
            </p:cNvSpPr>
            <p:nvPr/>
          </p:nvSpPr>
          <p:spPr bwMode="auto">
            <a:xfrm>
              <a:off x="2320" y="5150"/>
              <a:ext cx="27" cy="19"/>
            </a:xfrm>
            <a:custGeom>
              <a:avLst/>
              <a:gdLst>
                <a:gd name="T0" fmla="*/ 27 w 27"/>
                <a:gd name="T1" fmla="*/ 19 h 19"/>
                <a:gd name="T2" fmla="*/ 27 w 27"/>
                <a:gd name="T3" fmla="*/ 0 h 19"/>
                <a:gd name="T4" fmla="*/ 0 w 27"/>
                <a:gd name="T5" fmla="*/ 0 h 19"/>
              </a:gdLst>
              <a:ahLst/>
              <a:cxnLst>
                <a:cxn ang="0">
                  <a:pos x="T0" y="T1"/>
                </a:cxn>
                <a:cxn ang="0">
                  <a:pos x="T2" y="T3"/>
                </a:cxn>
                <a:cxn ang="0">
                  <a:pos x="T4" y="T5"/>
                </a:cxn>
              </a:cxnLst>
              <a:rect l="0" t="0" r="r" b="b"/>
              <a:pathLst>
                <a:path w="27" h="19">
                  <a:moveTo>
                    <a:pt x="27" y="19"/>
                  </a:moveTo>
                  <a:lnTo>
                    <a:pt x="27" y="0"/>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116">
              <a:extLst>
                <a:ext uri="{FF2B5EF4-FFF2-40B4-BE49-F238E27FC236}">
                  <a16:creationId xmlns:a16="http://schemas.microsoft.com/office/drawing/2014/main" id="{46BFF27B-D559-B30D-AADE-7B69CCC39BB0}"/>
                </a:ext>
              </a:extLst>
            </p:cNvPr>
            <p:cNvSpPr>
              <a:spLocks noChangeShapeType="1"/>
            </p:cNvSpPr>
            <p:nvPr/>
          </p:nvSpPr>
          <p:spPr bwMode="auto">
            <a:xfrm flipH="1" flipV="1">
              <a:off x="2320" y="5150"/>
              <a:ext cx="7" cy="2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117">
              <a:extLst>
                <a:ext uri="{FF2B5EF4-FFF2-40B4-BE49-F238E27FC236}">
                  <a16:creationId xmlns:a16="http://schemas.microsoft.com/office/drawing/2014/main" id="{25FBDD41-A84F-20EB-4F63-7110DC98B7D0}"/>
                </a:ext>
              </a:extLst>
            </p:cNvPr>
            <p:cNvSpPr>
              <a:spLocks/>
            </p:cNvSpPr>
            <p:nvPr/>
          </p:nvSpPr>
          <p:spPr bwMode="auto">
            <a:xfrm>
              <a:off x="2332" y="5180"/>
              <a:ext cx="41" cy="35"/>
            </a:xfrm>
            <a:custGeom>
              <a:avLst/>
              <a:gdLst>
                <a:gd name="T0" fmla="*/ 41 w 41"/>
                <a:gd name="T1" fmla="*/ 19 h 35"/>
                <a:gd name="T2" fmla="*/ 26 w 41"/>
                <a:gd name="T3" fmla="*/ 35 h 35"/>
                <a:gd name="T4" fmla="*/ 0 w 41"/>
                <a:gd name="T5" fmla="*/ 0 h 35"/>
              </a:gdLst>
              <a:ahLst/>
              <a:cxnLst>
                <a:cxn ang="0">
                  <a:pos x="T0" y="T1"/>
                </a:cxn>
                <a:cxn ang="0">
                  <a:pos x="T2" y="T3"/>
                </a:cxn>
                <a:cxn ang="0">
                  <a:pos x="T4" y="T5"/>
                </a:cxn>
              </a:cxnLst>
              <a:rect l="0" t="0" r="r" b="b"/>
              <a:pathLst>
                <a:path w="41" h="35">
                  <a:moveTo>
                    <a:pt x="41" y="19"/>
                  </a:moveTo>
                  <a:lnTo>
                    <a:pt x="26" y="3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118">
              <a:extLst>
                <a:ext uri="{FF2B5EF4-FFF2-40B4-BE49-F238E27FC236}">
                  <a16:creationId xmlns:a16="http://schemas.microsoft.com/office/drawing/2014/main" id="{30120A24-AB9B-B9A6-542E-CFF6599AF02D}"/>
                </a:ext>
              </a:extLst>
            </p:cNvPr>
            <p:cNvSpPr>
              <a:spLocks/>
            </p:cNvSpPr>
            <p:nvPr/>
          </p:nvSpPr>
          <p:spPr bwMode="auto">
            <a:xfrm>
              <a:off x="2475" y="5072"/>
              <a:ext cx="20" cy="42"/>
            </a:xfrm>
            <a:custGeom>
              <a:avLst/>
              <a:gdLst>
                <a:gd name="T0" fmla="*/ 12 w 20"/>
                <a:gd name="T1" fmla="*/ 0 h 42"/>
                <a:gd name="T2" fmla="*/ 13 w 20"/>
                <a:gd name="T3" fmla="*/ 1 h 42"/>
                <a:gd name="T4" fmla="*/ 16 w 20"/>
                <a:gd name="T5" fmla="*/ 5 h 42"/>
                <a:gd name="T6" fmla="*/ 18 w 20"/>
                <a:gd name="T7" fmla="*/ 9 h 42"/>
                <a:gd name="T8" fmla="*/ 19 w 20"/>
                <a:gd name="T9" fmla="*/ 13 h 42"/>
                <a:gd name="T10" fmla="*/ 20 w 20"/>
                <a:gd name="T11" fmla="*/ 15 h 42"/>
                <a:gd name="T12" fmla="*/ 20 w 20"/>
                <a:gd name="T13" fmla="*/ 18 h 42"/>
                <a:gd name="T14" fmla="*/ 20 w 20"/>
                <a:gd name="T15" fmla="*/ 18 h 42"/>
                <a:gd name="T16" fmla="*/ 20 w 20"/>
                <a:gd name="T17" fmla="*/ 19 h 42"/>
                <a:gd name="T18" fmla="*/ 20 w 20"/>
                <a:gd name="T19" fmla="*/ 20 h 42"/>
                <a:gd name="T20" fmla="*/ 19 w 20"/>
                <a:gd name="T21" fmla="*/ 23 h 42"/>
                <a:gd name="T22" fmla="*/ 18 w 20"/>
                <a:gd name="T23" fmla="*/ 27 h 42"/>
                <a:gd name="T24" fmla="*/ 16 w 20"/>
                <a:gd name="T25" fmla="*/ 31 h 42"/>
                <a:gd name="T26" fmla="*/ 15 w 20"/>
                <a:gd name="T27" fmla="*/ 32 h 42"/>
                <a:gd name="T28" fmla="*/ 15 w 20"/>
                <a:gd name="T29" fmla="*/ 33 h 42"/>
                <a:gd name="T30" fmla="*/ 14 w 20"/>
                <a:gd name="T31" fmla="*/ 33 h 42"/>
                <a:gd name="T32" fmla="*/ 14 w 20"/>
                <a:gd name="T33" fmla="*/ 33 h 42"/>
                <a:gd name="T34" fmla="*/ 14 w 20"/>
                <a:gd name="T35" fmla="*/ 33 h 42"/>
                <a:gd name="T36" fmla="*/ 13 w 20"/>
                <a:gd name="T37" fmla="*/ 35 h 42"/>
                <a:gd name="T38" fmla="*/ 9 w 20"/>
                <a:gd name="T39" fmla="*/ 37 h 42"/>
                <a:gd name="T40" fmla="*/ 6 w 20"/>
                <a:gd name="T41" fmla="*/ 39 h 42"/>
                <a:gd name="T42" fmla="*/ 4 w 20"/>
                <a:gd name="T43" fmla="*/ 40 h 42"/>
                <a:gd name="T44" fmla="*/ 3 w 20"/>
                <a:gd name="T45" fmla="*/ 41 h 42"/>
                <a:gd name="T46" fmla="*/ 1 w 20"/>
                <a:gd name="T47" fmla="*/ 41 h 42"/>
                <a:gd name="T48" fmla="*/ 0 w 20"/>
                <a:gd name="T49" fmla="*/ 41 h 42"/>
                <a:gd name="T50" fmla="*/ 0 w 20"/>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2">
                  <a:moveTo>
                    <a:pt x="12" y="0"/>
                  </a:moveTo>
                  <a:lnTo>
                    <a:pt x="13" y="1"/>
                  </a:lnTo>
                  <a:lnTo>
                    <a:pt x="16" y="5"/>
                  </a:lnTo>
                  <a:lnTo>
                    <a:pt x="18" y="9"/>
                  </a:lnTo>
                  <a:lnTo>
                    <a:pt x="19" y="13"/>
                  </a:lnTo>
                  <a:lnTo>
                    <a:pt x="20" y="15"/>
                  </a:lnTo>
                  <a:lnTo>
                    <a:pt x="20" y="18"/>
                  </a:lnTo>
                  <a:lnTo>
                    <a:pt x="20" y="18"/>
                  </a:lnTo>
                  <a:lnTo>
                    <a:pt x="20" y="19"/>
                  </a:lnTo>
                  <a:lnTo>
                    <a:pt x="20" y="20"/>
                  </a:lnTo>
                  <a:lnTo>
                    <a:pt x="19" y="23"/>
                  </a:lnTo>
                  <a:lnTo>
                    <a:pt x="18" y="27"/>
                  </a:lnTo>
                  <a:lnTo>
                    <a:pt x="16" y="31"/>
                  </a:lnTo>
                  <a:lnTo>
                    <a:pt x="15" y="32"/>
                  </a:lnTo>
                  <a:lnTo>
                    <a:pt x="15" y="33"/>
                  </a:lnTo>
                  <a:lnTo>
                    <a:pt x="14" y="33"/>
                  </a:lnTo>
                  <a:lnTo>
                    <a:pt x="14" y="33"/>
                  </a:lnTo>
                  <a:lnTo>
                    <a:pt x="14" y="33"/>
                  </a:lnTo>
                  <a:lnTo>
                    <a:pt x="13" y="35"/>
                  </a:lnTo>
                  <a:lnTo>
                    <a:pt x="9" y="37"/>
                  </a:lnTo>
                  <a:lnTo>
                    <a:pt x="6" y="39"/>
                  </a:lnTo>
                  <a:lnTo>
                    <a:pt x="4" y="40"/>
                  </a:lnTo>
                  <a:lnTo>
                    <a:pt x="3" y="41"/>
                  </a:lnTo>
                  <a:lnTo>
                    <a:pt x="1" y="41"/>
                  </a:lnTo>
                  <a:lnTo>
                    <a:pt x="0" y="41"/>
                  </a:lnTo>
                  <a:lnTo>
                    <a:pt x="0" y="4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119">
              <a:extLst>
                <a:ext uri="{FF2B5EF4-FFF2-40B4-BE49-F238E27FC236}">
                  <a16:creationId xmlns:a16="http://schemas.microsoft.com/office/drawing/2014/main" id="{A2EC1A8B-C702-7E57-B95B-F6C496FA6EC3}"/>
                </a:ext>
              </a:extLst>
            </p:cNvPr>
            <p:cNvSpPr>
              <a:spLocks/>
            </p:cNvSpPr>
            <p:nvPr/>
          </p:nvSpPr>
          <p:spPr bwMode="auto">
            <a:xfrm>
              <a:off x="2483" y="5080"/>
              <a:ext cx="9" cy="4"/>
            </a:xfrm>
            <a:custGeom>
              <a:avLst/>
              <a:gdLst>
                <a:gd name="T0" fmla="*/ 9 w 9"/>
                <a:gd name="T1" fmla="*/ 4 h 4"/>
                <a:gd name="T2" fmla="*/ 7 w 9"/>
                <a:gd name="T3" fmla="*/ 2 h 4"/>
                <a:gd name="T4" fmla="*/ 5 w 9"/>
                <a:gd name="T5" fmla="*/ 1 h 4"/>
                <a:gd name="T6" fmla="*/ 2 w 9"/>
                <a:gd name="T7" fmla="*/ 0 h 4"/>
                <a:gd name="T8" fmla="*/ 0 w 9"/>
                <a:gd name="T9" fmla="*/ 0 h 4"/>
              </a:gdLst>
              <a:ahLst/>
              <a:cxnLst>
                <a:cxn ang="0">
                  <a:pos x="T0" y="T1"/>
                </a:cxn>
                <a:cxn ang="0">
                  <a:pos x="T2" y="T3"/>
                </a:cxn>
                <a:cxn ang="0">
                  <a:pos x="T4" y="T5"/>
                </a:cxn>
                <a:cxn ang="0">
                  <a:pos x="T6" y="T7"/>
                </a:cxn>
                <a:cxn ang="0">
                  <a:pos x="T8" y="T9"/>
                </a:cxn>
              </a:cxnLst>
              <a:rect l="0" t="0" r="r" b="b"/>
              <a:pathLst>
                <a:path w="9" h="4">
                  <a:moveTo>
                    <a:pt x="9" y="4"/>
                  </a:moveTo>
                  <a:lnTo>
                    <a:pt x="7" y="2"/>
                  </a:lnTo>
                  <a:lnTo>
                    <a:pt x="5" y="1"/>
                  </a:lnTo>
                  <a:lnTo>
                    <a:pt x="2" y="0"/>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120">
              <a:extLst>
                <a:ext uri="{FF2B5EF4-FFF2-40B4-BE49-F238E27FC236}">
                  <a16:creationId xmlns:a16="http://schemas.microsoft.com/office/drawing/2014/main" id="{49C9120A-0DA9-55BD-E669-E1764F8B4EE3}"/>
                </a:ext>
              </a:extLst>
            </p:cNvPr>
            <p:cNvSpPr>
              <a:spLocks noChangeShapeType="1"/>
            </p:cNvSpPr>
            <p:nvPr/>
          </p:nvSpPr>
          <p:spPr bwMode="auto">
            <a:xfrm flipH="1" flipV="1">
              <a:off x="2479" y="5133"/>
              <a:ext cx="1" cy="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121">
              <a:extLst>
                <a:ext uri="{FF2B5EF4-FFF2-40B4-BE49-F238E27FC236}">
                  <a16:creationId xmlns:a16="http://schemas.microsoft.com/office/drawing/2014/main" id="{0B917F61-BA0E-5D54-6F57-98F116D0C6AB}"/>
                </a:ext>
              </a:extLst>
            </p:cNvPr>
            <p:cNvSpPr>
              <a:spLocks noChangeShapeType="1"/>
            </p:cNvSpPr>
            <p:nvPr/>
          </p:nvSpPr>
          <p:spPr bwMode="auto">
            <a:xfrm flipH="1" flipV="1">
              <a:off x="2480" y="5139"/>
              <a:ext cx="7"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122">
              <a:extLst>
                <a:ext uri="{FF2B5EF4-FFF2-40B4-BE49-F238E27FC236}">
                  <a16:creationId xmlns:a16="http://schemas.microsoft.com/office/drawing/2014/main" id="{5A906304-80B8-C81C-71CE-6C96F4AD9654}"/>
                </a:ext>
              </a:extLst>
            </p:cNvPr>
            <p:cNvSpPr>
              <a:spLocks/>
            </p:cNvSpPr>
            <p:nvPr/>
          </p:nvSpPr>
          <p:spPr bwMode="auto">
            <a:xfrm>
              <a:off x="2480" y="5139"/>
              <a:ext cx="27" cy="19"/>
            </a:xfrm>
            <a:custGeom>
              <a:avLst/>
              <a:gdLst>
                <a:gd name="T0" fmla="*/ 0 w 27"/>
                <a:gd name="T1" fmla="*/ 0 h 19"/>
                <a:gd name="T2" fmla="*/ 27 w 27"/>
                <a:gd name="T3" fmla="*/ 0 h 19"/>
                <a:gd name="T4" fmla="*/ 27 w 27"/>
                <a:gd name="T5" fmla="*/ 19 h 19"/>
              </a:gdLst>
              <a:ahLst/>
              <a:cxnLst>
                <a:cxn ang="0">
                  <a:pos x="T0" y="T1"/>
                </a:cxn>
                <a:cxn ang="0">
                  <a:pos x="T2" y="T3"/>
                </a:cxn>
                <a:cxn ang="0">
                  <a:pos x="T4" y="T5"/>
                </a:cxn>
              </a:cxnLst>
              <a:rect l="0" t="0" r="r" b="b"/>
              <a:pathLst>
                <a:path w="27" h="19">
                  <a:moveTo>
                    <a:pt x="0" y="0"/>
                  </a:moveTo>
                  <a:lnTo>
                    <a:pt x="27" y="0"/>
                  </a:lnTo>
                  <a:lnTo>
                    <a:pt x="27" y="1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123">
              <a:extLst>
                <a:ext uri="{FF2B5EF4-FFF2-40B4-BE49-F238E27FC236}">
                  <a16:creationId xmlns:a16="http://schemas.microsoft.com/office/drawing/2014/main" id="{A912F995-ED97-36D2-FE06-037041B61E44}"/>
                </a:ext>
              </a:extLst>
            </p:cNvPr>
            <p:cNvSpPr>
              <a:spLocks noChangeShapeType="1"/>
            </p:cNvSpPr>
            <p:nvPr/>
          </p:nvSpPr>
          <p:spPr bwMode="auto">
            <a:xfrm flipH="1" flipV="1">
              <a:off x="2475" y="5114"/>
              <a:ext cx="4" cy="1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124">
              <a:extLst>
                <a:ext uri="{FF2B5EF4-FFF2-40B4-BE49-F238E27FC236}">
                  <a16:creationId xmlns:a16="http://schemas.microsoft.com/office/drawing/2014/main" id="{1CD94706-A256-674B-EF96-964810B618D1}"/>
                </a:ext>
              </a:extLst>
            </p:cNvPr>
            <p:cNvSpPr>
              <a:spLocks/>
            </p:cNvSpPr>
            <p:nvPr/>
          </p:nvSpPr>
          <p:spPr bwMode="auto">
            <a:xfrm>
              <a:off x="2429" y="5120"/>
              <a:ext cx="50" cy="19"/>
            </a:xfrm>
            <a:custGeom>
              <a:avLst/>
              <a:gdLst>
                <a:gd name="T0" fmla="*/ 50 w 50"/>
                <a:gd name="T1" fmla="*/ 13 h 19"/>
                <a:gd name="T2" fmla="*/ 14 w 50"/>
                <a:gd name="T3" fmla="*/ 19 h 19"/>
                <a:gd name="T4" fmla="*/ 0 w 50"/>
                <a:gd name="T5" fmla="*/ 0 h 19"/>
              </a:gdLst>
              <a:ahLst/>
              <a:cxnLst>
                <a:cxn ang="0">
                  <a:pos x="T0" y="T1"/>
                </a:cxn>
                <a:cxn ang="0">
                  <a:pos x="T2" y="T3"/>
                </a:cxn>
                <a:cxn ang="0">
                  <a:pos x="T4" y="T5"/>
                </a:cxn>
              </a:cxnLst>
              <a:rect l="0" t="0" r="r" b="b"/>
              <a:pathLst>
                <a:path w="50" h="19">
                  <a:moveTo>
                    <a:pt x="50" y="13"/>
                  </a:moveTo>
                  <a:lnTo>
                    <a:pt x="14" y="19"/>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125">
              <a:extLst>
                <a:ext uri="{FF2B5EF4-FFF2-40B4-BE49-F238E27FC236}">
                  <a16:creationId xmlns:a16="http://schemas.microsoft.com/office/drawing/2014/main" id="{1246ADD4-2DFC-A4CC-73DF-4664135DB75C}"/>
                </a:ext>
              </a:extLst>
            </p:cNvPr>
            <p:cNvSpPr>
              <a:spLocks/>
            </p:cNvSpPr>
            <p:nvPr/>
          </p:nvSpPr>
          <p:spPr bwMode="auto">
            <a:xfrm>
              <a:off x="2452" y="5166"/>
              <a:ext cx="29" cy="35"/>
            </a:xfrm>
            <a:custGeom>
              <a:avLst/>
              <a:gdLst>
                <a:gd name="T0" fmla="*/ 0 w 29"/>
                <a:gd name="T1" fmla="*/ 35 h 35"/>
                <a:gd name="T2" fmla="*/ 14 w 29"/>
                <a:gd name="T3" fmla="*/ 11 h 35"/>
                <a:gd name="T4" fmla="*/ 29 w 29"/>
                <a:gd name="T5" fmla="*/ 0 h 35"/>
              </a:gdLst>
              <a:ahLst/>
              <a:cxnLst>
                <a:cxn ang="0">
                  <a:pos x="T0" y="T1"/>
                </a:cxn>
                <a:cxn ang="0">
                  <a:pos x="T2" y="T3"/>
                </a:cxn>
                <a:cxn ang="0">
                  <a:pos x="T4" y="T5"/>
                </a:cxn>
              </a:cxnLst>
              <a:rect l="0" t="0" r="r" b="b"/>
              <a:pathLst>
                <a:path w="29" h="35">
                  <a:moveTo>
                    <a:pt x="0" y="35"/>
                  </a:moveTo>
                  <a:lnTo>
                    <a:pt x="14" y="11"/>
                  </a:lnTo>
                  <a:lnTo>
                    <a:pt x="2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126">
              <a:extLst>
                <a:ext uri="{FF2B5EF4-FFF2-40B4-BE49-F238E27FC236}">
                  <a16:creationId xmlns:a16="http://schemas.microsoft.com/office/drawing/2014/main" id="{0E16647E-6B0B-DB4B-C34B-0953931D81FC}"/>
                </a:ext>
              </a:extLst>
            </p:cNvPr>
            <p:cNvSpPr>
              <a:spLocks/>
            </p:cNvSpPr>
            <p:nvPr/>
          </p:nvSpPr>
          <p:spPr bwMode="auto">
            <a:xfrm>
              <a:off x="2443" y="5066"/>
              <a:ext cx="36" cy="49"/>
            </a:xfrm>
            <a:custGeom>
              <a:avLst/>
              <a:gdLst>
                <a:gd name="T0" fmla="*/ 31 w 36"/>
                <a:gd name="T1" fmla="*/ 48 h 49"/>
                <a:gd name="T2" fmla="*/ 28 w 36"/>
                <a:gd name="T3" fmla="*/ 48 h 49"/>
                <a:gd name="T4" fmla="*/ 26 w 36"/>
                <a:gd name="T5" fmla="*/ 49 h 49"/>
                <a:gd name="T6" fmla="*/ 23 w 36"/>
                <a:gd name="T7" fmla="*/ 48 h 49"/>
                <a:gd name="T8" fmla="*/ 20 w 36"/>
                <a:gd name="T9" fmla="*/ 48 h 49"/>
                <a:gd name="T10" fmla="*/ 17 w 36"/>
                <a:gd name="T11" fmla="*/ 47 h 49"/>
                <a:gd name="T12" fmla="*/ 13 w 36"/>
                <a:gd name="T13" fmla="*/ 45 h 49"/>
                <a:gd name="T14" fmla="*/ 10 w 36"/>
                <a:gd name="T15" fmla="*/ 44 h 49"/>
                <a:gd name="T16" fmla="*/ 7 w 36"/>
                <a:gd name="T17" fmla="*/ 42 h 49"/>
                <a:gd name="T18" fmla="*/ 6 w 36"/>
                <a:gd name="T19" fmla="*/ 39 h 49"/>
                <a:gd name="T20" fmla="*/ 4 w 36"/>
                <a:gd name="T21" fmla="*/ 38 h 49"/>
                <a:gd name="T22" fmla="*/ 2 w 36"/>
                <a:gd name="T23" fmla="*/ 33 h 49"/>
                <a:gd name="T24" fmla="*/ 1 w 36"/>
                <a:gd name="T25" fmla="*/ 29 h 49"/>
                <a:gd name="T26" fmla="*/ 0 w 36"/>
                <a:gd name="T27" fmla="*/ 26 h 49"/>
                <a:gd name="T28" fmla="*/ 0 w 36"/>
                <a:gd name="T29" fmla="*/ 24 h 49"/>
                <a:gd name="T30" fmla="*/ 1 w 36"/>
                <a:gd name="T31" fmla="*/ 19 h 49"/>
                <a:gd name="T32" fmla="*/ 2 w 36"/>
                <a:gd name="T33" fmla="*/ 15 h 49"/>
                <a:gd name="T34" fmla="*/ 4 w 36"/>
                <a:gd name="T35" fmla="*/ 11 h 49"/>
                <a:gd name="T36" fmla="*/ 7 w 36"/>
                <a:gd name="T37" fmla="*/ 7 h 49"/>
                <a:gd name="T38" fmla="*/ 8 w 36"/>
                <a:gd name="T39" fmla="*/ 7 h 49"/>
                <a:gd name="T40" fmla="*/ 12 w 36"/>
                <a:gd name="T41" fmla="*/ 4 h 49"/>
                <a:gd name="T42" fmla="*/ 16 w 36"/>
                <a:gd name="T43" fmla="*/ 1 h 49"/>
                <a:gd name="T44" fmla="*/ 21 w 36"/>
                <a:gd name="T45" fmla="*/ 0 h 49"/>
                <a:gd name="T46" fmla="*/ 26 w 36"/>
                <a:gd name="T47" fmla="*/ 0 h 49"/>
                <a:gd name="T48" fmla="*/ 31 w 36"/>
                <a:gd name="T49" fmla="*/ 0 h 49"/>
                <a:gd name="T50" fmla="*/ 33 w 36"/>
                <a:gd name="T51" fmla="*/ 0 h 49"/>
                <a:gd name="T52" fmla="*/ 36 w 36"/>
                <a:gd name="T5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9">
                  <a:moveTo>
                    <a:pt x="31" y="48"/>
                  </a:moveTo>
                  <a:lnTo>
                    <a:pt x="28" y="48"/>
                  </a:lnTo>
                  <a:lnTo>
                    <a:pt x="26" y="49"/>
                  </a:lnTo>
                  <a:lnTo>
                    <a:pt x="23" y="48"/>
                  </a:lnTo>
                  <a:lnTo>
                    <a:pt x="20" y="48"/>
                  </a:lnTo>
                  <a:lnTo>
                    <a:pt x="17" y="47"/>
                  </a:lnTo>
                  <a:lnTo>
                    <a:pt x="13" y="45"/>
                  </a:lnTo>
                  <a:lnTo>
                    <a:pt x="10" y="44"/>
                  </a:lnTo>
                  <a:lnTo>
                    <a:pt x="7" y="42"/>
                  </a:lnTo>
                  <a:lnTo>
                    <a:pt x="6" y="39"/>
                  </a:lnTo>
                  <a:lnTo>
                    <a:pt x="4" y="38"/>
                  </a:lnTo>
                  <a:lnTo>
                    <a:pt x="2" y="33"/>
                  </a:lnTo>
                  <a:lnTo>
                    <a:pt x="1" y="29"/>
                  </a:lnTo>
                  <a:lnTo>
                    <a:pt x="0" y="26"/>
                  </a:lnTo>
                  <a:lnTo>
                    <a:pt x="0" y="24"/>
                  </a:lnTo>
                  <a:lnTo>
                    <a:pt x="1" y="19"/>
                  </a:lnTo>
                  <a:lnTo>
                    <a:pt x="2" y="15"/>
                  </a:lnTo>
                  <a:lnTo>
                    <a:pt x="4" y="11"/>
                  </a:lnTo>
                  <a:lnTo>
                    <a:pt x="7" y="7"/>
                  </a:lnTo>
                  <a:lnTo>
                    <a:pt x="8" y="7"/>
                  </a:lnTo>
                  <a:lnTo>
                    <a:pt x="12" y="4"/>
                  </a:lnTo>
                  <a:lnTo>
                    <a:pt x="16" y="1"/>
                  </a:lnTo>
                  <a:lnTo>
                    <a:pt x="21" y="0"/>
                  </a:lnTo>
                  <a:lnTo>
                    <a:pt x="26" y="0"/>
                  </a:lnTo>
                  <a:lnTo>
                    <a:pt x="31" y="0"/>
                  </a:lnTo>
                  <a:lnTo>
                    <a:pt x="33" y="0"/>
                  </a:lnTo>
                  <a:lnTo>
                    <a:pt x="36" y="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127">
              <a:extLst>
                <a:ext uri="{FF2B5EF4-FFF2-40B4-BE49-F238E27FC236}">
                  <a16:creationId xmlns:a16="http://schemas.microsoft.com/office/drawing/2014/main" id="{B745F0F1-7B66-95CC-43EA-B940C289A085}"/>
                </a:ext>
              </a:extLst>
            </p:cNvPr>
            <p:cNvSpPr>
              <a:spLocks/>
            </p:cNvSpPr>
            <p:nvPr/>
          </p:nvSpPr>
          <p:spPr bwMode="auto">
            <a:xfrm>
              <a:off x="2493" y="5169"/>
              <a:ext cx="40" cy="35"/>
            </a:xfrm>
            <a:custGeom>
              <a:avLst/>
              <a:gdLst>
                <a:gd name="T0" fmla="*/ 40 w 40"/>
                <a:gd name="T1" fmla="*/ 19 h 35"/>
                <a:gd name="T2" fmla="*/ 26 w 40"/>
                <a:gd name="T3" fmla="*/ 35 h 35"/>
                <a:gd name="T4" fmla="*/ 0 w 40"/>
                <a:gd name="T5" fmla="*/ 0 h 35"/>
              </a:gdLst>
              <a:ahLst/>
              <a:cxnLst>
                <a:cxn ang="0">
                  <a:pos x="T0" y="T1"/>
                </a:cxn>
                <a:cxn ang="0">
                  <a:pos x="T2" y="T3"/>
                </a:cxn>
                <a:cxn ang="0">
                  <a:pos x="T4" y="T5"/>
                </a:cxn>
              </a:cxnLst>
              <a:rect l="0" t="0" r="r" b="b"/>
              <a:pathLst>
                <a:path w="40" h="35">
                  <a:moveTo>
                    <a:pt x="40" y="19"/>
                  </a:moveTo>
                  <a:lnTo>
                    <a:pt x="26" y="3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128">
              <a:extLst>
                <a:ext uri="{FF2B5EF4-FFF2-40B4-BE49-F238E27FC236}">
                  <a16:creationId xmlns:a16="http://schemas.microsoft.com/office/drawing/2014/main" id="{E6952C90-E4D0-179F-1CD9-895A729132D2}"/>
                </a:ext>
              </a:extLst>
            </p:cNvPr>
            <p:cNvSpPr>
              <a:spLocks noChangeShapeType="1"/>
            </p:cNvSpPr>
            <p:nvPr/>
          </p:nvSpPr>
          <p:spPr bwMode="auto">
            <a:xfrm flipV="1">
              <a:off x="1972" y="4371"/>
              <a:ext cx="1" cy="4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129">
              <a:extLst>
                <a:ext uri="{FF2B5EF4-FFF2-40B4-BE49-F238E27FC236}">
                  <a16:creationId xmlns:a16="http://schemas.microsoft.com/office/drawing/2014/main" id="{F776209E-6CB2-CBB5-7FBD-AB1765E8412B}"/>
                </a:ext>
              </a:extLst>
            </p:cNvPr>
            <p:cNvSpPr>
              <a:spLocks/>
            </p:cNvSpPr>
            <p:nvPr/>
          </p:nvSpPr>
          <p:spPr bwMode="auto">
            <a:xfrm>
              <a:off x="1541" y="4573"/>
              <a:ext cx="68" cy="64"/>
            </a:xfrm>
            <a:custGeom>
              <a:avLst/>
              <a:gdLst>
                <a:gd name="T0" fmla="*/ 0 w 68"/>
                <a:gd name="T1" fmla="*/ 26 h 64"/>
                <a:gd name="T2" fmla="*/ 5 w 68"/>
                <a:gd name="T3" fmla="*/ 14 h 64"/>
                <a:gd name="T4" fmla="*/ 15 w 68"/>
                <a:gd name="T5" fmla="*/ 5 h 64"/>
                <a:gd name="T6" fmla="*/ 26 w 68"/>
                <a:gd name="T7" fmla="*/ 1 h 64"/>
                <a:gd name="T8" fmla="*/ 37 w 68"/>
                <a:gd name="T9" fmla="*/ 0 h 64"/>
                <a:gd name="T10" fmla="*/ 43 w 68"/>
                <a:gd name="T11" fmla="*/ 1 h 64"/>
                <a:gd name="T12" fmla="*/ 49 w 68"/>
                <a:gd name="T13" fmla="*/ 4 h 64"/>
                <a:gd name="T14" fmla="*/ 55 w 68"/>
                <a:gd name="T15" fmla="*/ 7 h 64"/>
                <a:gd name="T16" fmla="*/ 60 w 68"/>
                <a:gd name="T17" fmla="*/ 12 h 64"/>
                <a:gd name="T18" fmla="*/ 66 w 68"/>
                <a:gd name="T19" fmla="*/ 20 h 64"/>
                <a:gd name="T20" fmla="*/ 68 w 68"/>
                <a:gd name="T21" fmla="*/ 29 h 64"/>
                <a:gd name="T22" fmla="*/ 68 w 68"/>
                <a:gd name="T23" fmla="*/ 35 h 64"/>
                <a:gd name="T24" fmla="*/ 66 w 68"/>
                <a:gd name="T25" fmla="*/ 41 h 64"/>
                <a:gd name="T26" fmla="*/ 65 w 68"/>
                <a:gd name="T27" fmla="*/ 45 h 64"/>
                <a:gd name="T28" fmla="*/ 64 w 68"/>
                <a:gd name="T29" fmla="*/ 47 h 64"/>
                <a:gd name="T30" fmla="*/ 63 w 68"/>
                <a:gd name="T31" fmla="*/ 49 h 64"/>
                <a:gd name="T32" fmla="*/ 60 w 68"/>
                <a:gd name="T33" fmla="*/ 52 h 64"/>
                <a:gd name="T34" fmla="*/ 55 w 68"/>
                <a:gd name="T35" fmla="*/ 57 h 64"/>
                <a:gd name="T36" fmla="*/ 49 w 68"/>
                <a:gd name="T37" fmla="*/ 60 h 64"/>
                <a:gd name="T38" fmla="*/ 48 w 68"/>
                <a:gd name="T39" fmla="*/ 61 h 64"/>
                <a:gd name="T40" fmla="*/ 45 w 68"/>
                <a:gd name="T41" fmla="*/ 62 h 64"/>
                <a:gd name="T42" fmla="*/ 43 w 68"/>
                <a:gd name="T43" fmla="*/ 63 h 64"/>
                <a:gd name="T44" fmla="*/ 37 w 68"/>
                <a:gd name="T45" fmla="*/ 64 h 64"/>
                <a:gd name="T46" fmla="*/ 34 w 68"/>
                <a:gd name="T47" fmla="*/ 64 h 64"/>
                <a:gd name="T48" fmla="*/ 33 w 68"/>
                <a:gd name="T49" fmla="*/ 64 h 64"/>
                <a:gd name="T50" fmla="*/ 30 w 68"/>
                <a:gd name="T51" fmla="*/ 64 h 64"/>
                <a:gd name="T52" fmla="*/ 23 w 68"/>
                <a:gd name="T53" fmla="*/ 63 h 64"/>
                <a:gd name="T54" fmla="*/ 17 w 68"/>
                <a:gd name="T55" fmla="*/ 60 h 64"/>
                <a:gd name="T56" fmla="*/ 12 w 68"/>
                <a:gd name="T57" fmla="*/ 57 h 64"/>
                <a:gd name="T58" fmla="*/ 7 w 68"/>
                <a:gd name="T59" fmla="*/ 52 h 64"/>
                <a:gd name="T60" fmla="*/ 3 w 68"/>
                <a:gd name="T61" fmla="*/ 47 h 64"/>
                <a:gd name="T62" fmla="*/ 1 w 68"/>
                <a:gd name="T63" fmla="*/ 41 h 64"/>
                <a:gd name="T64" fmla="*/ 0 w 68"/>
                <a:gd name="T65"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4">
                  <a:moveTo>
                    <a:pt x="0" y="32"/>
                  </a:moveTo>
                  <a:lnTo>
                    <a:pt x="0" y="26"/>
                  </a:lnTo>
                  <a:lnTo>
                    <a:pt x="2" y="20"/>
                  </a:lnTo>
                  <a:lnTo>
                    <a:pt x="5" y="14"/>
                  </a:lnTo>
                  <a:lnTo>
                    <a:pt x="10" y="10"/>
                  </a:lnTo>
                  <a:lnTo>
                    <a:pt x="15" y="5"/>
                  </a:lnTo>
                  <a:lnTo>
                    <a:pt x="20" y="3"/>
                  </a:lnTo>
                  <a:lnTo>
                    <a:pt x="26" y="1"/>
                  </a:lnTo>
                  <a:lnTo>
                    <a:pt x="33" y="0"/>
                  </a:lnTo>
                  <a:lnTo>
                    <a:pt x="37" y="0"/>
                  </a:lnTo>
                  <a:lnTo>
                    <a:pt x="40" y="1"/>
                  </a:lnTo>
                  <a:lnTo>
                    <a:pt x="43" y="1"/>
                  </a:lnTo>
                  <a:lnTo>
                    <a:pt x="47" y="3"/>
                  </a:lnTo>
                  <a:lnTo>
                    <a:pt x="49" y="4"/>
                  </a:lnTo>
                  <a:lnTo>
                    <a:pt x="53" y="5"/>
                  </a:lnTo>
                  <a:lnTo>
                    <a:pt x="55" y="7"/>
                  </a:lnTo>
                  <a:lnTo>
                    <a:pt x="58" y="10"/>
                  </a:lnTo>
                  <a:lnTo>
                    <a:pt x="60" y="12"/>
                  </a:lnTo>
                  <a:lnTo>
                    <a:pt x="62" y="14"/>
                  </a:lnTo>
                  <a:lnTo>
                    <a:pt x="66" y="20"/>
                  </a:lnTo>
                  <a:lnTo>
                    <a:pt x="67" y="26"/>
                  </a:lnTo>
                  <a:lnTo>
                    <a:pt x="68" y="29"/>
                  </a:lnTo>
                  <a:lnTo>
                    <a:pt x="68" y="32"/>
                  </a:lnTo>
                  <a:lnTo>
                    <a:pt x="68" y="35"/>
                  </a:lnTo>
                  <a:lnTo>
                    <a:pt x="67" y="38"/>
                  </a:lnTo>
                  <a:lnTo>
                    <a:pt x="66" y="41"/>
                  </a:lnTo>
                  <a:lnTo>
                    <a:pt x="66" y="44"/>
                  </a:lnTo>
                  <a:lnTo>
                    <a:pt x="65" y="45"/>
                  </a:lnTo>
                  <a:lnTo>
                    <a:pt x="64" y="46"/>
                  </a:lnTo>
                  <a:lnTo>
                    <a:pt x="64" y="47"/>
                  </a:lnTo>
                  <a:lnTo>
                    <a:pt x="63" y="48"/>
                  </a:lnTo>
                  <a:lnTo>
                    <a:pt x="63" y="49"/>
                  </a:lnTo>
                  <a:lnTo>
                    <a:pt x="62" y="49"/>
                  </a:lnTo>
                  <a:lnTo>
                    <a:pt x="60" y="52"/>
                  </a:lnTo>
                  <a:lnTo>
                    <a:pt x="58" y="55"/>
                  </a:lnTo>
                  <a:lnTo>
                    <a:pt x="55" y="57"/>
                  </a:lnTo>
                  <a:lnTo>
                    <a:pt x="53" y="59"/>
                  </a:lnTo>
                  <a:lnTo>
                    <a:pt x="49" y="60"/>
                  </a:lnTo>
                  <a:lnTo>
                    <a:pt x="49" y="60"/>
                  </a:lnTo>
                  <a:lnTo>
                    <a:pt x="48" y="61"/>
                  </a:lnTo>
                  <a:lnTo>
                    <a:pt x="47" y="62"/>
                  </a:lnTo>
                  <a:lnTo>
                    <a:pt x="45" y="62"/>
                  </a:lnTo>
                  <a:lnTo>
                    <a:pt x="44" y="62"/>
                  </a:lnTo>
                  <a:lnTo>
                    <a:pt x="43" y="63"/>
                  </a:lnTo>
                  <a:lnTo>
                    <a:pt x="40" y="64"/>
                  </a:lnTo>
                  <a:lnTo>
                    <a:pt x="37" y="64"/>
                  </a:lnTo>
                  <a:lnTo>
                    <a:pt x="35" y="64"/>
                  </a:lnTo>
                  <a:lnTo>
                    <a:pt x="34" y="64"/>
                  </a:lnTo>
                  <a:lnTo>
                    <a:pt x="33" y="64"/>
                  </a:lnTo>
                  <a:lnTo>
                    <a:pt x="33" y="64"/>
                  </a:lnTo>
                  <a:lnTo>
                    <a:pt x="33" y="64"/>
                  </a:lnTo>
                  <a:lnTo>
                    <a:pt x="30" y="64"/>
                  </a:lnTo>
                  <a:lnTo>
                    <a:pt x="26" y="64"/>
                  </a:lnTo>
                  <a:lnTo>
                    <a:pt x="23" y="63"/>
                  </a:lnTo>
                  <a:lnTo>
                    <a:pt x="20" y="62"/>
                  </a:lnTo>
                  <a:lnTo>
                    <a:pt x="17" y="60"/>
                  </a:lnTo>
                  <a:lnTo>
                    <a:pt x="15" y="59"/>
                  </a:lnTo>
                  <a:lnTo>
                    <a:pt x="12" y="57"/>
                  </a:lnTo>
                  <a:lnTo>
                    <a:pt x="10" y="55"/>
                  </a:lnTo>
                  <a:lnTo>
                    <a:pt x="7" y="52"/>
                  </a:lnTo>
                  <a:lnTo>
                    <a:pt x="5" y="49"/>
                  </a:lnTo>
                  <a:lnTo>
                    <a:pt x="3" y="47"/>
                  </a:lnTo>
                  <a:lnTo>
                    <a:pt x="2" y="44"/>
                  </a:lnTo>
                  <a:lnTo>
                    <a:pt x="1" y="41"/>
                  </a:lnTo>
                  <a:lnTo>
                    <a:pt x="0" y="38"/>
                  </a:lnTo>
                  <a:lnTo>
                    <a:pt x="0" y="35"/>
                  </a:lnTo>
                  <a:lnTo>
                    <a:pt x="0"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30">
              <a:extLst>
                <a:ext uri="{FF2B5EF4-FFF2-40B4-BE49-F238E27FC236}">
                  <a16:creationId xmlns:a16="http://schemas.microsoft.com/office/drawing/2014/main" id="{04484CB0-2289-0528-812A-FE8B4945F3E6}"/>
                </a:ext>
              </a:extLst>
            </p:cNvPr>
            <p:cNvSpPr>
              <a:spLocks/>
            </p:cNvSpPr>
            <p:nvPr/>
          </p:nvSpPr>
          <p:spPr bwMode="auto">
            <a:xfrm>
              <a:off x="1536" y="4795"/>
              <a:ext cx="69" cy="64"/>
            </a:xfrm>
            <a:custGeom>
              <a:avLst/>
              <a:gdLst>
                <a:gd name="T0" fmla="*/ 61 w 69"/>
                <a:gd name="T1" fmla="*/ 12 h 64"/>
                <a:gd name="T2" fmla="*/ 65 w 69"/>
                <a:gd name="T3" fmla="*/ 17 h 64"/>
                <a:gd name="T4" fmla="*/ 68 w 69"/>
                <a:gd name="T5" fmla="*/ 23 h 64"/>
                <a:gd name="T6" fmla="*/ 69 w 69"/>
                <a:gd name="T7" fmla="*/ 29 h 64"/>
                <a:gd name="T8" fmla="*/ 69 w 69"/>
                <a:gd name="T9" fmla="*/ 35 h 64"/>
                <a:gd name="T10" fmla="*/ 68 w 69"/>
                <a:gd name="T11" fmla="*/ 41 h 64"/>
                <a:gd name="T12" fmla="*/ 67 w 69"/>
                <a:gd name="T13" fmla="*/ 43 h 64"/>
                <a:gd name="T14" fmla="*/ 65 w 69"/>
                <a:gd name="T15" fmla="*/ 47 h 64"/>
                <a:gd name="T16" fmla="*/ 63 w 69"/>
                <a:gd name="T17" fmla="*/ 49 h 64"/>
                <a:gd name="T18" fmla="*/ 61 w 69"/>
                <a:gd name="T19" fmla="*/ 52 h 64"/>
                <a:gd name="T20" fmla="*/ 56 w 69"/>
                <a:gd name="T21" fmla="*/ 57 h 64"/>
                <a:gd name="T22" fmla="*/ 51 w 69"/>
                <a:gd name="T23" fmla="*/ 60 h 64"/>
                <a:gd name="T24" fmla="*/ 46 w 69"/>
                <a:gd name="T25" fmla="*/ 62 h 64"/>
                <a:gd name="T26" fmla="*/ 44 w 69"/>
                <a:gd name="T27" fmla="*/ 63 h 64"/>
                <a:gd name="T28" fmla="*/ 38 w 69"/>
                <a:gd name="T29" fmla="*/ 64 h 64"/>
                <a:gd name="T30" fmla="*/ 35 w 69"/>
                <a:gd name="T31" fmla="*/ 64 h 64"/>
                <a:gd name="T32" fmla="*/ 34 w 69"/>
                <a:gd name="T33" fmla="*/ 64 h 64"/>
                <a:gd name="T34" fmla="*/ 31 w 69"/>
                <a:gd name="T35" fmla="*/ 64 h 64"/>
                <a:gd name="T36" fmla="*/ 24 w 69"/>
                <a:gd name="T37" fmla="*/ 63 h 64"/>
                <a:gd name="T38" fmla="*/ 18 w 69"/>
                <a:gd name="T39" fmla="*/ 60 h 64"/>
                <a:gd name="T40" fmla="*/ 13 w 69"/>
                <a:gd name="T41" fmla="*/ 57 h 64"/>
                <a:gd name="T42" fmla="*/ 8 w 69"/>
                <a:gd name="T43" fmla="*/ 52 h 64"/>
                <a:gd name="T44" fmla="*/ 4 w 69"/>
                <a:gd name="T45" fmla="*/ 47 h 64"/>
                <a:gd name="T46" fmla="*/ 1 w 69"/>
                <a:gd name="T47" fmla="*/ 41 h 64"/>
                <a:gd name="T48" fmla="*/ 0 w 69"/>
                <a:gd name="T49" fmla="*/ 35 h 64"/>
                <a:gd name="T50" fmla="*/ 0 w 69"/>
                <a:gd name="T51" fmla="*/ 29 h 64"/>
                <a:gd name="T52" fmla="*/ 1 w 69"/>
                <a:gd name="T53" fmla="*/ 23 h 64"/>
                <a:gd name="T54" fmla="*/ 4 w 69"/>
                <a:gd name="T55" fmla="*/ 17 h 64"/>
                <a:gd name="T56" fmla="*/ 10 w 69"/>
                <a:gd name="T57" fmla="*/ 10 h 64"/>
                <a:gd name="T58" fmla="*/ 21 w 69"/>
                <a:gd name="T59" fmla="*/ 3 h 64"/>
                <a:gd name="T60" fmla="*/ 27 w 69"/>
                <a:gd name="T61" fmla="*/ 1 h 64"/>
                <a:gd name="T62" fmla="*/ 38 w 69"/>
                <a:gd name="T63" fmla="*/ 0 h 64"/>
                <a:gd name="T64" fmla="*/ 44 w 69"/>
                <a:gd name="T65" fmla="*/ 1 h 64"/>
                <a:gd name="T66" fmla="*/ 51 w 69"/>
                <a:gd name="T67" fmla="*/ 4 h 64"/>
                <a:gd name="T68" fmla="*/ 56 w 69"/>
                <a:gd name="T69"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4">
                  <a:moveTo>
                    <a:pt x="59" y="10"/>
                  </a:moveTo>
                  <a:lnTo>
                    <a:pt x="61" y="12"/>
                  </a:lnTo>
                  <a:lnTo>
                    <a:pt x="63" y="14"/>
                  </a:lnTo>
                  <a:lnTo>
                    <a:pt x="65" y="17"/>
                  </a:lnTo>
                  <a:lnTo>
                    <a:pt x="66" y="20"/>
                  </a:lnTo>
                  <a:lnTo>
                    <a:pt x="68" y="23"/>
                  </a:lnTo>
                  <a:lnTo>
                    <a:pt x="68" y="26"/>
                  </a:lnTo>
                  <a:lnTo>
                    <a:pt x="69" y="29"/>
                  </a:lnTo>
                  <a:lnTo>
                    <a:pt x="69" y="32"/>
                  </a:lnTo>
                  <a:lnTo>
                    <a:pt x="69" y="35"/>
                  </a:lnTo>
                  <a:lnTo>
                    <a:pt x="68" y="38"/>
                  </a:lnTo>
                  <a:lnTo>
                    <a:pt x="68" y="41"/>
                  </a:lnTo>
                  <a:lnTo>
                    <a:pt x="67" y="42"/>
                  </a:lnTo>
                  <a:lnTo>
                    <a:pt x="67" y="43"/>
                  </a:lnTo>
                  <a:lnTo>
                    <a:pt x="66" y="44"/>
                  </a:lnTo>
                  <a:lnTo>
                    <a:pt x="65" y="47"/>
                  </a:lnTo>
                  <a:lnTo>
                    <a:pt x="64" y="48"/>
                  </a:lnTo>
                  <a:lnTo>
                    <a:pt x="63" y="49"/>
                  </a:lnTo>
                  <a:lnTo>
                    <a:pt x="63" y="50"/>
                  </a:lnTo>
                  <a:lnTo>
                    <a:pt x="61" y="52"/>
                  </a:lnTo>
                  <a:lnTo>
                    <a:pt x="59" y="55"/>
                  </a:lnTo>
                  <a:lnTo>
                    <a:pt x="56" y="57"/>
                  </a:lnTo>
                  <a:lnTo>
                    <a:pt x="53" y="58"/>
                  </a:lnTo>
                  <a:lnTo>
                    <a:pt x="51" y="60"/>
                  </a:lnTo>
                  <a:lnTo>
                    <a:pt x="48" y="61"/>
                  </a:lnTo>
                  <a:lnTo>
                    <a:pt x="46" y="62"/>
                  </a:lnTo>
                  <a:lnTo>
                    <a:pt x="45" y="62"/>
                  </a:lnTo>
                  <a:lnTo>
                    <a:pt x="44" y="63"/>
                  </a:lnTo>
                  <a:lnTo>
                    <a:pt x="41" y="63"/>
                  </a:lnTo>
                  <a:lnTo>
                    <a:pt x="38" y="64"/>
                  </a:lnTo>
                  <a:lnTo>
                    <a:pt x="36" y="64"/>
                  </a:lnTo>
                  <a:lnTo>
                    <a:pt x="35" y="64"/>
                  </a:lnTo>
                  <a:lnTo>
                    <a:pt x="35" y="64"/>
                  </a:lnTo>
                  <a:lnTo>
                    <a:pt x="34" y="64"/>
                  </a:lnTo>
                  <a:lnTo>
                    <a:pt x="34" y="64"/>
                  </a:lnTo>
                  <a:lnTo>
                    <a:pt x="31" y="64"/>
                  </a:lnTo>
                  <a:lnTo>
                    <a:pt x="27" y="63"/>
                  </a:lnTo>
                  <a:lnTo>
                    <a:pt x="24" y="63"/>
                  </a:lnTo>
                  <a:lnTo>
                    <a:pt x="21" y="61"/>
                  </a:lnTo>
                  <a:lnTo>
                    <a:pt x="18" y="60"/>
                  </a:lnTo>
                  <a:lnTo>
                    <a:pt x="16" y="58"/>
                  </a:lnTo>
                  <a:lnTo>
                    <a:pt x="13" y="57"/>
                  </a:lnTo>
                  <a:lnTo>
                    <a:pt x="10" y="55"/>
                  </a:lnTo>
                  <a:lnTo>
                    <a:pt x="8" y="52"/>
                  </a:lnTo>
                  <a:lnTo>
                    <a:pt x="6" y="50"/>
                  </a:lnTo>
                  <a:lnTo>
                    <a:pt x="4" y="47"/>
                  </a:lnTo>
                  <a:lnTo>
                    <a:pt x="3" y="44"/>
                  </a:lnTo>
                  <a:lnTo>
                    <a:pt x="1" y="41"/>
                  </a:lnTo>
                  <a:lnTo>
                    <a:pt x="1" y="38"/>
                  </a:lnTo>
                  <a:lnTo>
                    <a:pt x="0" y="35"/>
                  </a:lnTo>
                  <a:lnTo>
                    <a:pt x="0" y="32"/>
                  </a:lnTo>
                  <a:lnTo>
                    <a:pt x="0" y="29"/>
                  </a:lnTo>
                  <a:lnTo>
                    <a:pt x="1" y="26"/>
                  </a:lnTo>
                  <a:lnTo>
                    <a:pt x="1" y="23"/>
                  </a:lnTo>
                  <a:lnTo>
                    <a:pt x="3" y="20"/>
                  </a:lnTo>
                  <a:lnTo>
                    <a:pt x="4" y="17"/>
                  </a:lnTo>
                  <a:lnTo>
                    <a:pt x="6" y="14"/>
                  </a:lnTo>
                  <a:lnTo>
                    <a:pt x="10" y="10"/>
                  </a:lnTo>
                  <a:lnTo>
                    <a:pt x="16" y="6"/>
                  </a:lnTo>
                  <a:lnTo>
                    <a:pt x="21" y="3"/>
                  </a:lnTo>
                  <a:lnTo>
                    <a:pt x="24" y="1"/>
                  </a:lnTo>
                  <a:lnTo>
                    <a:pt x="27" y="1"/>
                  </a:lnTo>
                  <a:lnTo>
                    <a:pt x="34" y="0"/>
                  </a:lnTo>
                  <a:lnTo>
                    <a:pt x="38" y="0"/>
                  </a:lnTo>
                  <a:lnTo>
                    <a:pt x="41" y="1"/>
                  </a:lnTo>
                  <a:lnTo>
                    <a:pt x="44" y="1"/>
                  </a:lnTo>
                  <a:lnTo>
                    <a:pt x="48" y="3"/>
                  </a:lnTo>
                  <a:lnTo>
                    <a:pt x="51" y="4"/>
                  </a:lnTo>
                  <a:lnTo>
                    <a:pt x="53" y="6"/>
                  </a:lnTo>
                  <a:lnTo>
                    <a:pt x="56" y="7"/>
                  </a:lnTo>
                  <a:lnTo>
                    <a:pt x="59"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31">
              <a:extLst>
                <a:ext uri="{FF2B5EF4-FFF2-40B4-BE49-F238E27FC236}">
                  <a16:creationId xmlns:a16="http://schemas.microsoft.com/office/drawing/2014/main" id="{18486910-C27D-3EAB-1012-61AA03DEDE90}"/>
                </a:ext>
              </a:extLst>
            </p:cNvPr>
            <p:cNvSpPr>
              <a:spLocks/>
            </p:cNvSpPr>
            <p:nvPr/>
          </p:nvSpPr>
          <p:spPr bwMode="auto">
            <a:xfrm>
              <a:off x="2289" y="4700"/>
              <a:ext cx="54" cy="48"/>
            </a:xfrm>
            <a:custGeom>
              <a:avLst/>
              <a:gdLst>
                <a:gd name="T0" fmla="*/ 54 w 54"/>
                <a:gd name="T1" fmla="*/ 22 h 48"/>
                <a:gd name="T2" fmla="*/ 52 w 54"/>
                <a:gd name="T3" fmla="*/ 15 h 48"/>
                <a:gd name="T4" fmla="*/ 46 w 54"/>
                <a:gd name="T5" fmla="*/ 7 h 48"/>
                <a:gd name="T6" fmla="*/ 41 w 54"/>
                <a:gd name="T7" fmla="*/ 4 h 48"/>
                <a:gd name="T8" fmla="*/ 37 w 54"/>
                <a:gd name="T9" fmla="*/ 2 h 48"/>
                <a:gd name="T10" fmla="*/ 32 w 54"/>
                <a:gd name="T11" fmla="*/ 1 h 48"/>
                <a:gd name="T12" fmla="*/ 21 w 54"/>
                <a:gd name="T13" fmla="*/ 1 h 48"/>
                <a:gd name="T14" fmla="*/ 12 w 54"/>
                <a:gd name="T15" fmla="*/ 4 h 48"/>
                <a:gd name="T16" fmla="*/ 8 w 54"/>
                <a:gd name="T17" fmla="*/ 7 h 48"/>
                <a:gd name="T18" fmla="*/ 2 w 54"/>
                <a:gd name="T19" fmla="*/ 15 h 48"/>
                <a:gd name="T20" fmla="*/ 0 w 54"/>
                <a:gd name="T21" fmla="*/ 24 h 48"/>
                <a:gd name="T22" fmla="*/ 0 w 54"/>
                <a:gd name="T23" fmla="*/ 29 h 48"/>
                <a:gd name="T24" fmla="*/ 2 w 54"/>
                <a:gd name="T25" fmla="*/ 34 h 48"/>
                <a:gd name="T26" fmla="*/ 4 w 54"/>
                <a:gd name="T27" fmla="*/ 37 h 48"/>
                <a:gd name="T28" fmla="*/ 8 w 54"/>
                <a:gd name="T29" fmla="*/ 41 h 48"/>
                <a:gd name="T30" fmla="*/ 17 w 54"/>
                <a:gd name="T31" fmla="*/ 47 h 48"/>
                <a:gd name="T32" fmla="*/ 24 w 54"/>
                <a:gd name="T33" fmla="*/ 48 h 48"/>
                <a:gd name="T34" fmla="*/ 27 w 54"/>
                <a:gd name="T35" fmla="*/ 48 h 48"/>
                <a:gd name="T36" fmla="*/ 29 w 54"/>
                <a:gd name="T37" fmla="*/ 48 h 48"/>
                <a:gd name="T38" fmla="*/ 34 w 54"/>
                <a:gd name="T39" fmla="*/ 47 h 48"/>
                <a:gd name="T40" fmla="*/ 37 w 54"/>
                <a:gd name="T41" fmla="*/ 47 h 48"/>
                <a:gd name="T42" fmla="*/ 41 w 54"/>
                <a:gd name="T43" fmla="*/ 44 h 48"/>
                <a:gd name="T44" fmla="*/ 43 w 54"/>
                <a:gd name="T45" fmla="*/ 43 h 48"/>
                <a:gd name="T46" fmla="*/ 43 w 54"/>
                <a:gd name="T47" fmla="*/ 43 h 48"/>
                <a:gd name="T48" fmla="*/ 46 w 54"/>
                <a:gd name="T49" fmla="*/ 41 h 48"/>
                <a:gd name="T50" fmla="*/ 47 w 54"/>
                <a:gd name="T51" fmla="*/ 39 h 48"/>
                <a:gd name="T52" fmla="*/ 48 w 54"/>
                <a:gd name="T53" fmla="*/ 39 h 48"/>
                <a:gd name="T54" fmla="*/ 49 w 54"/>
                <a:gd name="T55" fmla="*/ 37 h 48"/>
                <a:gd name="T56" fmla="*/ 52 w 54"/>
                <a:gd name="T57" fmla="*/ 34 h 48"/>
                <a:gd name="T58" fmla="*/ 52 w 54"/>
                <a:gd name="T59" fmla="*/ 31 h 48"/>
                <a:gd name="T60" fmla="*/ 54 w 54"/>
                <a:gd name="T61" fmla="*/ 27 h 48"/>
                <a:gd name="T62" fmla="*/ 54 w 54"/>
                <a:gd name="T63"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8">
                  <a:moveTo>
                    <a:pt x="54" y="24"/>
                  </a:moveTo>
                  <a:lnTo>
                    <a:pt x="54" y="22"/>
                  </a:lnTo>
                  <a:lnTo>
                    <a:pt x="53" y="19"/>
                  </a:lnTo>
                  <a:lnTo>
                    <a:pt x="52" y="15"/>
                  </a:lnTo>
                  <a:lnTo>
                    <a:pt x="49" y="11"/>
                  </a:lnTo>
                  <a:lnTo>
                    <a:pt x="46" y="7"/>
                  </a:lnTo>
                  <a:lnTo>
                    <a:pt x="45" y="7"/>
                  </a:lnTo>
                  <a:lnTo>
                    <a:pt x="41" y="4"/>
                  </a:lnTo>
                  <a:lnTo>
                    <a:pt x="39" y="3"/>
                  </a:lnTo>
                  <a:lnTo>
                    <a:pt x="37" y="2"/>
                  </a:lnTo>
                  <a:lnTo>
                    <a:pt x="34" y="1"/>
                  </a:lnTo>
                  <a:lnTo>
                    <a:pt x="32" y="1"/>
                  </a:lnTo>
                  <a:lnTo>
                    <a:pt x="27" y="0"/>
                  </a:lnTo>
                  <a:lnTo>
                    <a:pt x="21" y="1"/>
                  </a:lnTo>
                  <a:lnTo>
                    <a:pt x="17" y="2"/>
                  </a:lnTo>
                  <a:lnTo>
                    <a:pt x="12" y="4"/>
                  </a:lnTo>
                  <a:lnTo>
                    <a:pt x="8" y="7"/>
                  </a:lnTo>
                  <a:lnTo>
                    <a:pt x="8" y="7"/>
                  </a:lnTo>
                  <a:lnTo>
                    <a:pt x="4" y="11"/>
                  </a:lnTo>
                  <a:lnTo>
                    <a:pt x="2" y="15"/>
                  </a:lnTo>
                  <a:lnTo>
                    <a:pt x="0" y="19"/>
                  </a:lnTo>
                  <a:lnTo>
                    <a:pt x="0" y="24"/>
                  </a:lnTo>
                  <a:lnTo>
                    <a:pt x="0" y="27"/>
                  </a:lnTo>
                  <a:lnTo>
                    <a:pt x="0" y="29"/>
                  </a:lnTo>
                  <a:lnTo>
                    <a:pt x="1" y="31"/>
                  </a:lnTo>
                  <a:lnTo>
                    <a:pt x="2" y="34"/>
                  </a:lnTo>
                  <a:lnTo>
                    <a:pt x="3" y="35"/>
                  </a:lnTo>
                  <a:lnTo>
                    <a:pt x="4" y="37"/>
                  </a:lnTo>
                  <a:lnTo>
                    <a:pt x="6" y="39"/>
                  </a:lnTo>
                  <a:lnTo>
                    <a:pt x="8" y="41"/>
                  </a:lnTo>
                  <a:lnTo>
                    <a:pt x="12" y="44"/>
                  </a:lnTo>
                  <a:lnTo>
                    <a:pt x="17" y="47"/>
                  </a:lnTo>
                  <a:lnTo>
                    <a:pt x="21" y="48"/>
                  </a:lnTo>
                  <a:lnTo>
                    <a:pt x="24" y="48"/>
                  </a:lnTo>
                  <a:lnTo>
                    <a:pt x="27" y="48"/>
                  </a:lnTo>
                  <a:lnTo>
                    <a:pt x="27" y="48"/>
                  </a:lnTo>
                  <a:lnTo>
                    <a:pt x="28" y="48"/>
                  </a:lnTo>
                  <a:lnTo>
                    <a:pt x="29" y="48"/>
                  </a:lnTo>
                  <a:lnTo>
                    <a:pt x="32" y="48"/>
                  </a:lnTo>
                  <a:lnTo>
                    <a:pt x="34" y="47"/>
                  </a:lnTo>
                  <a:lnTo>
                    <a:pt x="35" y="47"/>
                  </a:lnTo>
                  <a:lnTo>
                    <a:pt x="37" y="47"/>
                  </a:lnTo>
                  <a:lnTo>
                    <a:pt x="39" y="45"/>
                  </a:lnTo>
                  <a:lnTo>
                    <a:pt x="41" y="44"/>
                  </a:lnTo>
                  <a:lnTo>
                    <a:pt x="42" y="43"/>
                  </a:lnTo>
                  <a:lnTo>
                    <a:pt x="43" y="43"/>
                  </a:lnTo>
                  <a:lnTo>
                    <a:pt x="43" y="43"/>
                  </a:lnTo>
                  <a:lnTo>
                    <a:pt x="43" y="43"/>
                  </a:lnTo>
                  <a:lnTo>
                    <a:pt x="43" y="43"/>
                  </a:lnTo>
                  <a:lnTo>
                    <a:pt x="46" y="41"/>
                  </a:lnTo>
                  <a:lnTo>
                    <a:pt x="47" y="39"/>
                  </a:lnTo>
                  <a:lnTo>
                    <a:pt x="47" y="39"/>
                  </a:lnTo>
                  <a:lnTo>
                    <a:pt x="47" y="39"/>
                  </a:lnTo>
                  <a:lnTo>
                    <a:pt x="48" y="39"/>
                  </a:lnTo>
                  <a:lnTo>
                    <a:pt x="48" y="38"/>
                  </a:lnTo>
                  <a:lnTo>
                    <a:pt x="49" y="37"/>
                  </a:lnTo>
                  <a:lnTo>
                    <a:pt x="50" y="35"/>
                  </a:lnTo>
                  <a:lnTo>
                    <a:pt x="52" y="34"/>
                  </a:lnTo>
                  <a:lnTo>
                    <a:pt x="52" y="32"/>
                  </a:lnTo>
                  <a:lnTo>
                    <a:pt x="52" y="31"/>
                  </a:lnTo>
                  <a:lnTo>
                    <a:pt x="53" y="29"/>
                  </a:lnTo>
                  <a:lnTo>
                    <a:pt x="54" y="27"/>
                  </a:lnTo>
                  <a:lnTo>
                    <a:pt x="54" y="25"/>
                  </a:lnTo>
                  <a:lnTo>
                    <a:pt x="54" y="25"/>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132">
              <a:extLst>
                <a:ext uri="{FF2B5EF4-FFF2-40B4-BE49-F238E27FC236}">
                  <a16:creationId xmlns:a16="http://schemas.microsoft.com/office/drawing/2014/main" id="{DF1B11A6-8202-32F2-D384-00274BDB41A3}"/>
                </a:ext>
              </a:extLst>
            </p:cNvPr>
            <p:cNvSpPr>
              <a:spLocks noChangeShapeType="1"/>
            </p:cNvSpPr>
            <p:nvPr/>
          </p:nvSpPr>
          <p:spPr bwMode="auto">
            <a:xfrm flipV="1">
              <a:off x="2316" y="4748"/>
              <a:ext cx="1" cy="5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3">
              <a:extLst>
                <a:ext uri="{FF2B5EF4-FFF2-40B4-BE49-F238E27FC236}">
                  <a16:creationId xmlns:a16="http://schemas.microsoft.com/office/drawing/2014/main" id="{C75A8B12-4A35-5D3E-C243-F55AC04F1186}"/>
                </a:ext>
              </a:extLst>
            </p:cNvPr>
            <p:cNvSpPr>
              <a:spLocks/>
            </p:cNvSpPr>
            <p:nvPr/>
          </p:nvSpPr>
          <p:spPr bwMode="auto">
            <a:xfrm>
              <a:off x="2289" y="4700"/>
              <a:ext cx="54" cy="48"/>
            </a:xfrm>
            <a:custGeom>
              <a:avLst/>
              <a:gdLst>
                <a:gd name="T0" fmla="*/ 27 w 54"/>
                <a:gd name="T1" fmla="*/ 48 h 48"/>
                <a:gd name="T2" fmla="*/ 29 w 54"/>
                <a:gd name="T3" fmla="*/ 48 h 48"/>
                <a:gd name="T4" fmla="*/ 34 w 54"/>
                <a:gd name="T5" fmla="*/ 47 h 48"/>
                <a:gd name="T6" fmla="*/ 37 w 54"/>
                <a:gd name="T7" fmla="*/ 47 h 48"/>
                <a:gd name="T8" fmla="*/ 41 w 54"/>
                <a:gd name="T9" fmla="*/ 44 h 48"/>
                <a:gd name="T10" fmla="*/ 43 w 54"/>
                <a:gd name="T11" fmla="*/ 43 h 48"/>
                <a:gd name="T12" fmla="*/ 43 w 54"/>
                <a:gd name="T13" fmla="*/ 43 h 48"/>
                <a:gd name="T14" fmla="*/ 46 w 54"/>
                <a:gd name="T15" fmla="*/ 41 h 48"/>
                <a:gd name="T16" fmla="*/ 47 w 54"/>
                <a:gd name="T17" fmla="*/ 39 h 48"/>
                <a:gd name="T18" fmla="*/ 48 w 54"/>
                <a:gd name="T19" fmla="*/ 39 h 48"/>
                <a:gd name="T20" fmla="*/ 49 w 54"/>
                <a:gd name="T21" fmla="*/ 37 h 48"/>
                <a:gd name="T22" fmla="*/ 52 w 54"/>
                <a:gd name="T23" fmla="*/ 34 h 48"/>
                <a:gd name="T24" fmla="*/ 52 w 54"/>
                <a:gd name="T25" fmla="*/ 31 h 48"/>
                <a:gd name="T26" fmla="*/ 54 w 54"/>
                <a:gd name="T27" fmla="*/ 27 h 48"/>
                <a:gd name="T28" fmla="*/ 54 w 54"/>
                <a:gd name="T29" fmla="*/ 25 h 48"/>
                <a:gd name="T30" fmla="*/ 54 w 54"/>
                <a:gd name="T31" fmla="*/ 22 h 48"/>
                <a:gd name="T32" fmla="*/ 52 w 54"/>
                <a:gd name="T33" fmla="*/ 15 h 48"/>
                <a:gd name="T34" fmla="*/ 46 w 54"/>
                <a:gd name="T35" fmla="*/ 7 h 48"/>
                <a:gd name="T36" fmla="*/ 41 w 54"/>
                <a:gd name="T37" fmla="*/ 4 h 48"/>
                <a:gd name="T38" fmla="*/ 37 w 54"/>
                <a:gd name="T39" fmla="*/ 2 h 48"/>
                <a:gd name="T40" fmla="*/ 32 w 54"/>
                <a:gd name="T41" fmla="*/ 1 h 48"/>
                <a:gd name="T42" fmla="*/ 21 w 54"/>
                <a:gd name="T43" fmla="*/ 1 h 48"/>
                <a:gd name="T44" fmla="*/ 12 w 54"/>
                <a:gd name="T45" fmla="*/ 4 h 48"/>
                <a:gd name="T46" fmla="*/ 8 w 54"/>
                <a:gd name="T47" fmla="*/ 7 h 48"/>
                <a:gd name="T48" fmla="*/ 2 w 54"/>
                <a:gd name="T49" fmla="*/ 15 h 48"/>
                <a:gd name="T50" fmla="*/ 0 w 54"/>
                <a:gd name="T51" fmla="*/ 24 h 48"/>
                <a:gd name="T52" fmla="*/ 0 w 54"/>
                <a:gd name="T53" fmla="*/ 29 h 48"/>
                <a:gd name="T54" fmla="*/ 2 w 54"/>
                <a:gd name="T55" fmla="*/ 34 h 48"/>
                <a:gd name="T56" fmla="*/ 4 w 54"/>
                <a:gd name="T57" fmla="*/ 37 h 48"/>
                <a:gd name="T58" fmla="*/ 8 w 54"/>
                <a:gd name="T59" fmla="*/ 41 h 48"/>
                <a:gd name="T60" fmla="*/ 17 w 54"/>
                <a:gd name="T61" fmla="*/ 47 h 48"/>
                <a:gd name="T62" fmla="*/ 24 w 54"/>
                <a:gd name="T6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8">
                  <a:moveTo>
                    <a:pt x="27" y="48"/>
                  </a:moveTo>
                  <a:lnTo>
                    <a:pt x="27" y="48"/>
                  </a:lnTo>
                  <a:lnTo>
                    <a:pt x="28" y="48"/>
                  </a:lnTo>
                  <a:lnTo>
                    <a:pt x="29" y="48"/>
                  </a:lnTo>
                  <a:lnTo>
                    <a:pt x="32" y="48"/>
                  </a:lnTo>
                  <a:lnTo>
                    <a:pt x="34" y="47"/>
                  </a:lnTo>
                  <a:lnTo>
                    <a:pt x="35" y="47"/>
                  </a:lnTo>
                  <a:lnTo>
                    <a:pt x="37" y="47"/>
                  </a:lnTo>
                  <a:lnTo>
                    <a:pt x="39" y="45"/>
                  </a:lnTo>
                  <a:lnTo>
                    <a:pt x="41" y="44"/>
                  </a:lnTo>
                  <a:lnTo>
                    <a:pt x="42" y="43"/>
                  </a:lnTo>
                  <a:lnTo>
                    <a:pt x="43" y="43"/>
                  </a:lnTo>
                  <a:lnTo>
                    <a:pt x="43" y="43"/>
                  </a:lnTo>
                  <a:lnTo>
                    <a:pt x="43" y="43"/>
                  </a:lnTo>
                  <a:lnTo>
                    <a:pt x="43" y="43"/>
                  </a:lnTo>
                  <a:lnTo>
                    <a:pt x="46" y="41"/>
                  </a:lnTo>
                  <a:lnTo>
                    <a:pt x="47" y="39"/>
                  </a:lnTo>
                  <a:lnTo>
                    <a:pt x="47" y="39"/>
                  </a:lnTo>
                  <a:lnTo>
                    <a:pt x="47" y="39"/>
                  </a:lnTo>
                  <a:lnTo>
                    <a:pt x="48" y="39"/>
                  </a:lnTo>
                  <a:lnTo>
                    <a:pt x="48" y="38"/>
                  </a:lnTo>
                  <a:lnTo>
                    <a:pt x="49" y="37"/>
                  </a:lnTo>
                  <a:lnTo>
                    <a:pt x="50" y="35"/>
                  </a:lnTo>
                  <a:lnTo>
                    <a:pt x="52" y="34"/>
                  </a:lnTo>
                  <a:lnTo>
                    <a:pt x="52" y="32"/>
                  </a:lnTo>
                  <a:lnTo>
                    <a:pt x="52" y="31"/>
                  </a:lnTo>
                  <a:lnTo>
                    <a:pt x="53" y="29"/>
                  </a:lnTo>
                  <a:lnTo>
                    <a:pt x="54" y="27"/>
                  </a:lnTo>
                  <a:lnTo>
                    <a:pt x="54" y="25"/>
                  </a:lnTo>
                  <a:lnTo>
                    <a:pt x="54" y="25"/>
                  </a:lnTo>
                  <a:lnTo>
                    <a:pt x="54" y="24"/>
                  </a:lnTo>
                  <a:lnTo>
                    <a:pt x="54" y="22"/>
                  </a:lnTo>
                  <a:lnTo>
                    <a:pt x="53" y="19"/>
                  </a:lnTo>
                  <a:lnTo>
                    <a:pt x="52" y="15"/>
                  </a:lnTo>
                  <a:lnTo>
                    <a:pt x="49" y="11"/>
                  </a:lnTo>
                  <a:lnTo>
                    <a:pt x="46" y="7"/>
                  </a:lnTo>
                  <a:lnTo>
                    <a:pt x="45" y="7"/>
                  </a:lnTo>
                  <a:lnTo>
                    <a:pt x="41" y="4"/>
                  </a:lnTo>
                  <a:lnTo>
                    <a:pt x="39" y="3"/>
                  </a:lnTo>
                  <a:lnTo>
                    <a:pt x="37" y="2"/>
                  </a:lnTo>
                  <a:lnTo>
                    <a:pt x="34" y="1"/>
                  </a:lnTo>
                  <a:lnTo>
                    <a:pt x="32" y="1"/>
                  </a:lnTo>
                  <a:lnTo>
                    <a:pt x="27" y="0"/>
                  </a:lnTo>
                  <a:lnTo>
                    <a:pt x="21" y="1"/>
                  </a:lnTo>
                  <a:lnTo>
                    <a:pt x="17" y="2"/>
                  </a:lnTo>
                  <a:lnTo>
                    <a:pt x="12" y="4"/>
                  </a:lnTo>
                  <a:lnTo>
                    <a:pt x="8" y="7"/>
                  </a:lnTo>
                  <a:lnTo>
                    <a:pt x="8" y="7"/>
                  </a:lnTo>
                  <a:lnTo>
                    <a:pt x="4" y="11"/>
                  </a:lnTo>
                  <a:lnTo>
                    <a:pt x="2" y="15"/>
                  </a:lnTo>
                  <a:lnTo>
                    <a:pt x="0" y="19"/>
                  </a:lnTo>
                  <a:lnTo>
                    <a:pt x="0" y="24"/>
                  </a:lnTo>
                  <a:lnTo>
                    <a:pt x="0" y="27"/>
                  </a:lnTo>
                  <a:lnTo>
                    <a:pt x="0" y="29"/>
                  </a:lnTo>
                  <a:lnTo>
                    <a:pt x="1" y="31"/>
                  </a:lnTo>
                  <a:lnTo>
                    <a:pt x="2" y="34"/>
                  </a:lnTo>
                  <a:lnTo>
                    <a:pt x="3" y="35"/>
                  </a:lnTo>
                  <a:lnTo>
                    <a:pt x="4" y="37"/>
                  </a:lnTo>
                  <a:lnTo>
                    <a:pt x="6" y="39"/>
                  </a:lnTo>
                  <a:lnTo>
                    <a:pt x="8" y="41"/>
                  </a:lnTo>
                  <a:lnTo>
                    <a:pt x="12" y="44"/>
                  </a:lnTo>
                  <a:lnTo>
                    <a:pt x="17" y="47"/>
                  </a:lnTo>
                  <a:lnTo>
                    <a:pt x="21" y="48"/>
                  </a:lnTo>
                  <a:lnTo>
                    <a:pt x="24" y="48"/>
                  </a:lnTo>
                  <a:lnTo>
                    <a:pt x="27"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34">
              <a:extLst>
                <a:ext uri="{FF2B5EF4-FFF2-40B4-BE49-F238E27FC236}">
                  <a16:creationId xmlns:a16="http://schemas.microsoft.com/office/drawing/2014/main" id="{3449D195-3A52-CBD3-D291-FB41C3C99A8E}"/>
                </a:ext>
              </a:extLst>
            </p:cNvPr>
            <p:cNvSpPr>
              <a:spLocks noChangeArrowheads="1"/>
            </p:cNvSpPr>
            <p:nvPr/>
          </p:nvSpPr>
          <p:spPr bwMode="auto">
            <a:xfrm>
              <a:off x="1403" y="5150"/>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FF0000"/>
                  </a:solidFill>
                  <a:effectLst/>
                  <a:latin typeface="Times New Roman" panose="02020603050405020304" pitchFamily="18" charset="0"/>
                </a:rPr>
                <a:t>CO</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4" name="Rectangle 135">
              <a:extLst>
                <a:ext uri="{FF2B5EF4-FFF2-40B4-BE49-F238E27FC236}">
                  <a16:creationId xmlns:a16="http://schemas.microsoft.com/office/drawing/2014/main" id="{9690EBD8-C355-F30E-C6AA-192F720E68F5}"/>
                </a:ext>
              </a:extLst>
            </p:cNvPr>
            <p:cNvSpPr>
              <a:spLocks noChangeArrowheads="1"/>
            </p:cNvSpPr>
            <p:nvPr/>
          </p:nvSpPr>
          <p:spPr bwMode="auto">
            <a:xfrm>
              <a:off x="1532" y="5197"/>
              <a:ext cx="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FF0000"/>
                  </a:solidFill>
                  <a:effectLst/>
                  <a:latin typeface="Times New Roman" panose="02020603050405020304" pitchFamily="18"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5" name="Rectangle 136">
              <a:extLst>
                <a:ext uri="{FF2B5EF4-FFF2-40B4-BE49-F238E27FC236}">
                  <a16:creationId xmlns:a16="http://schemas.microsoft.com/office/drawing/2014/main" id="{6161E0F6-C000-0445-ABA5-ED32A20C9C6C}"/>
                </a:ext>
              </a:extLst>
            </p:cNvPr>
            <p:cNvSpPr>
              <a:spLocks noChangeArrowheads="1"/>
            </p:cNvSpPr>
            <p:nvPr/>
          </p:nvSpPr>
          <p:spPr bwMode="auto">
            <a:xfrm>
              <a:off x="1374" y="4937"/>
              <a:ext cx="1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0C23FC"/>
                  </a:solidFill>
                  <a:effectLst/>
                  <a:latin typeface="Times New Roman" panose="02020603050405020304" pitchFamily="18" charset="0"/>
                </a:rPr>
                <a:t>H</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6" name="Rectangle 137">
              <a:extLst>
                <a:ext uri="{FF2B5EF4-FFF2-40B4-BE49-F238E27FC236}">
                  <a16:creationId xmlns:a16="http://schemas.microsoft.com/office/drawing/2014/main" id="{C61161DE-BF79-3BF4-0D64-288D4827D173}"/>
                </a:ext>
              </a:extLst>
            </p:cNvPr>
            <p:cNvSpPr>
              <a:spLocks noChangeArrowheads="1"/>
            </p:cNvSpPr>
            <p:nvPr/>
          </p:nvSpPr>
          <p:spPr bwMode="auto">
            <a:xfrm>
              <a:off x="1441" y="4984"/>
              <a:ext cx="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C23FC"/>
                  </a:solidFill>
                  <a:effectLst/>
                  <a:latin typeface="Times New Roman" panose="02020603050405020304" pitchFamily="18"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7" name="Line 138">
              <a:extLst>
                <a:ext uri="{FF2B5EF4-FFF2-40B4-BE49-F238E27FC236}">
                  <a16:creationId xmlns:a16="http://schemas.microsoft.com/office/drawing/2014/main" id="{993C1EEF-5B60-0775-F1E0-138DC240D1C8}"/>
                </a:ext>
              </a:extLst>
            </p:cNvPr>
            <p:cNvSpPr>
              <a:spLocks noChangeShapeType="1"/>
            </p:cNvSpPr>
            <p:nvPr/>
          </p:nvSpPr>
          <p:spPr bwMode="auto">
            <a:xfrm flipV="1">
              <a:off x="1449" y="4900"/>
              <a:ext cx="215" cy="66"/>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39">
              <a:extLst>
                <a:ext uri="{FF2B5EF4-FFF2-40B4-BE49-F238E27FC236}">
                  <a16:creationId xmlns:a16="http://schemas.microsoft.com/office/drawing/2014/main" id="{BBCCEB0F-7B0F-CB67-2C8D-37BD9657EB45}"/>
                </a:ext>
              </a:extLst>
            </p:cNvPr>
            <p:cNvSpPr>
              <a:spLocks noChangeArrowheads="1"/>
            </p:cNvSpPr>
            <p:nvPr/>
          </p:nvSpPr>
          <p:spPr bwMode="auto">
            <a:xfrm>
              <a:off x="2023" y="4317"/>
              <a:ext cx="609"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40">
              <a:extLst>
                <a:ext uri="{FF2B5EF4-FFF2-40B4-BE49-F238E27FC236}">
                  <a16:creationId xmlns:a16="http://schemas.microsoft.com/office/drawing/2014/main" id="{E3A99212-037D-B1D4-7543-CF361CD52972}"/>
                </a:ext>
              </a:extLst>
            </p:cNvPr>
            <p:cNvSpPr>
              <a:spLocks noChangeArrowheads="1"/>
            </p:cNvSpPr>
            <p:nvPr/>
          </p:nvSpPr>
          <p:spPr bwMode="auto">
            <a:xfrm>
              <a:off x="2049" y="432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膜</a:t>
              </a:r>
              <a:endParaRPr kumimoji="0" lang="ja-JP" altLang="ja-JP" sz="1000" b="0" i="0" u="none" strike="noStrike" cap="none" normalizeH="0" baseline="0" dirty="0">
                <a:ln>
                  <a:noFill/>
                </a:ln>
                <a:solidFill>
                  <a:schemeClr val="tx1"/>
                </a:solidFill>
                <a:effectLst/>
              </a:endParaRPr>
            </a:p>
          </p:txBody>
        </p:sp>
        <p:sp>
          <p:nvSpPr>
            <p:cNvPr id="170" name="Line 141">
              <a:extLst>
                <a:ext uri="{FF2B5EF4-FFF2-40B4-BE49-F238E27FC236}">
                  <a16:creationId xmlns:a16="http://schemas.microsoft.com/office/drawing/2014/main" id="{E35EC038-A8E9-50C6-33E3-A59FD10B62C7}"/>
                </a:ext>
              </a:extLst>
            </p:cNvPr>
            <p:cNvSpPr>
              <a:spLocks noChangeShapeType="1"/>
            </p:cNvSpPr>
            <p:nvPr/>
          </p:nvSpPr>
          <p:spPr bwMode="auto">
            <a:xfrm flipH="1">
              <a:off x="1569" y="5140"/>
              <a:ext cx="130" cy="5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42">
              <a:extLst>
                <a:ext uri="{FF2B5EF4-FFF2-40B4-BE49-F238E27FC236}">
                  <a16:creationId xmlns:a16="http://schemas.microsoft.com/office/drawing/2014/main" id="{83FDDB63-138C-459D-F1D5-D72DD2A181B2}"/>
                </a:ext>
              </a:extLst>
            </p:cNvPr>
            <p:cNvSpPr>
              <a:spLocks noChangeArrowheads="1"/>
            </p:cNvSpPr>
            <p:nvPr/>
          </p:nvSpPr>
          <p:spPr bwMode="auto">
            <a:xfrm>
              <a:off x="1942" y="4784"/>
              <a:ext cx="115" cy="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43">
              <a:extLst>
                <a:ext uri="{FF2B5EF4-FFF2-40B4-BE49-F238E27FC236}">
                  <a16:creationId xmlns:a16="http://schemas.microsoft.com/office/drawing/2014/main" id="{C0CAC82C-FA16-81F8-CA61-ECCAFAFDEDFD}"/>
                </a:ext>
              </a:extLst>
            </p:cNvPr>
            <p:cNvSpPr>
              <a:spLocks noChangeArrowheads="1"/>
            </p:cNvSpPr>
            <p:nvPr/>
          </p:nvSpPr>
          <p:spPr bwMode="auto">
            <a:xfrm>
              <a:off x="1922" y="4775"/>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溶解</a:t>
              </a:r>
              <a:endParaRPr kumimoji="0" lang="ja-JP" altLang="ja-JP" sz="1000" b="0" i="0" u="none" strike="noStrike" cap="none" normalizeH="0" baseline="0" dirty="0">
                <a:ln>
                  <a:noFill/>
                </a:ln>
                <a:solidFill>
                  <a:schemeClr val="tx1"/>
                </a:solidFill>
                <a:effectLst/>
              </a:endParaRPr>
            </a:p>
          </p:txBody>
        </p:sp>
        <p:sp>
          <p:nvSpPr>
            <p:cNvPr id="173" name="Rectangle 144">
              <a:extLst>
                <a:ext uri="{FF2B5EF4-FFF2-40B4-BE49-F238E27FC236}">
                  <a16:creationId xmlns:a16="http://schemas.microsoft.com/office/drawing/2014/main" id="{AAA98752-87E0-A688-DA89-B6863690FE24}"/>
                </a:ext>
              </a:extLst>
            </p:cNvPr>
            <p:cNvSpPr>
              <a:spLocks noChangeArrowheads="1"/>
            </p:cNvSpPr>
            <p:nvPr/>
          </p:nvSpPr>
          <p:spPr bwMode="auto">
            <a:xfrm>
              <a:off x="2573" y="4791"/>
              <a:ext cx="115"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45">
              <a:extLst>
                <a:ext uri="{FF2B5EF4-FFF2-40B4-BE49-F238E27FC236}">
                  <a16:creationId xmlns:a16="http://schemas.microsoft.com/office/drawing/2014/main" id="{264E1C7B-C7C1-4CBB-ABE1-624EA5FFC093}"/>
                </a:ext>
              </a:extLst>
            </p:cNvPr>
            <p:cNvSpPr>
              <a:spLocks noChangeArrowheads="1"/>
            </p:cNvSpPr>
            <p:nvPr/>
          </p:nvSpPr>
          <p:spPr bwMode="auto">
            <a:xfrm>
              <a:off x="2573" y="4763"/>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放散</a:t>
              </a:r>
              <a:endParaRPr kumimoji="0" lang="ja-JP" altLang="ja-JP" sz="1000" b="0" i="0" u="none" strike="noStrike" cap="none" normalizeH="0" baseline="0" dirty="0">
                <a:ln>
                  <a:noFill/>
                </a:ln>
                <a:solidFill>
                  <a:schemeClr val="tx1"/>
                </a:solidFill>
                <a:effectLst/>
              </a:endParaRPr>
            </a:p>
          </p:txBody>
        </p:sp>
        <p:sp>
          <p:nvSpPr>
            <p:cNvPr id="175" name="Rectangle 146">
              <a:extLst>
                <a:ext uri="{FF2B5EF4-FFF2-40B4-BE49-F238E27FC236}">
                  <a16:creationId xmlns:a16="http://schemas.microsoft.com/office/drawing/2014/main" id="{24313E66-FA3D-8F86-A3F3-58DB09672510}"/>
                </a:ext>
              </a:extLst>
            </p:cNvPr>
            <p:cNvSpPr>
              <a:spLocks noChangeArrowheads="1"/>
            </p:cNvSpPr>
            <p:nvPr/>
          </p:nvSpPr>
          <p:spPr bwMode="auto">
            <a:xfrm>
              <a:off x="2264" y="4576"/>
              <a:ext cx="115"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47">
              <a:extLst>
                <a:ext uri="{FF2B5EF4-FFF2-40B4-BE49-F238E27FC236}">
                  <a16:creationId xmlns:a16="http://schemas.microsoft.com/office/drawing/2014/main" id="{F608B1AA-B39C-2314-C748-CBAAF65A014F}"/>
                </a:ext>
              </a:extLst>
            </p:cNvPr>
            <p:cNvSpPr>
              <a:spLocks noChangeArrowheads="1"/>
            </p:cNvSpPr>
            <p:nvPr/>
          </p:nvSpPr>
          <p:spPr bwMode="auto">
            <a:xfrm>
              <a:off x="2264" y="4541"/>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拡散</a:t>
              </a:r>
              <a:endParaRPr kumimoji="0" lang="ja-JP" altLang="ja-JP" sz="1000" b="0" i="0" u="none" strike="noStrike" cap="none" normalizeH="0" baseline="0" dirty="0">
                <a:ln>
                  <a:noFill/>
                </a:ln>
                <a:solidFill>
                  <a:schemeClr val="tx1"/>
                </a:solidFill>
                <a:effectLst/>
              </a:endParaRPr>
            </a:p>
          </p:txBody>
        </p:sp>
        <p:sp>
          <p:nvSpPr>
            <p:cNvPr id="178" name="Rectangle 149">
              <a:extLst>
                <a:ext uri="{FF2B5EF4-FFF2-40B4-BE49-F238E27FC236}">
                  <a16:creationId xmlns:a16="http://schemas.microsoft.com/office/drawing/2014/main" id="{5456B1B6-F19D-4AB8-AC26-156370F6A6A3}"/>
                </a:ext>
              </a:extLst>
            </p:cNvPr>
            <p:cNvSpPr>
              <a:spLocks noChangeArrowheads="1"/>
            </p:cNvSpPr>
            <p:nvPr/>
          </p:nvSpPr>
          <p:spPr bwMode="auto">
            <a:xfrm>
              <a:off x="1152" y="5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0" name="Rectangle 151">
              <a:extLst>
                <a:ext uri="{FF2B5EF4-FFF2-40B4-BE49-F238E27FC236}">
                  <a16:creationId xmlns:a16="http://schemas.microsoft.com/office/drawing/2014/main" id="{03C7B15E-3C96-3858-2331-5A91D84DB257}"/>
                </a:ext>
              </a:extLst>
            </p:cNvPr>
            <p:cNvSpPr>
              <a:spLocks noChangeArrowheads="1"/>
            </p:cNvSpPr>
            <p:nvPr/>
          </p:nvSpPr>
          <p:spPr bwMode="auto">
            <a:xfrm>
              <a:off x="1184" y="5369"/>
              <a:ext cx="236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2500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の</a:t>
              </a:r>
              <a:r>
                <a:rPr kumimoji="0" lang="ja-JP"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放散に必要なエネルギーがキャリアーへ</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の</a:t>
              </a: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溶解の際発生するエネルギーでまかなえる</a:t>
              </a:r>
              <a:endParaRPr kumimoji="0" lang="ja-JP" altLang="ja-JP" sz="800" b="0" i="0" u="none" strike="noStrike" cap="none" normalizeH="0" baseline="0" dirty="0">
                <a:ln>
                  <a:noFill/>
                </a:ln>
                <a:solidFill>
                  <a:schemeClr val="tx1"/>
                </a:solidFill>
                <a:effectLst/>
              </a:endParaRPr>
            </a:p>
          </p:txBody>
        </p:sp>
        <p:sp>
          <p:nvSpPr>
            <p:cNvPr id="183" name="Rectangle 154">
              <a:extLst>
                <a:ext uri="{FF2B5EF4-FFF2-40B4-BE49-F238E27FC236}">
                  <a16:creationId xmlns:a16="http://schemas.microsoft.com/office/drawing/2014/main" id="{B4C1EE3D-F161-4400-5B68-8E2FE68702E8}"/>
                </a:ext>
              </a:extLst>
            </p:cNvPr>
            <p:cNvSpPr>
              <a:spLocks noChangeArrowheads="1"/>
            </p:cNvSpPr>
            <p:nvPr/>
          </p:nvSpPr>
          <p:spPr bwMode="auto">
            <a:xfrm>
              <a:off x="2350" y="5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6" name="Rectangle 157">
              <a:extLst>
                <a:ext uri="{FF2B5EF4-FFF2-40B4-BE49-F238E27FC236}">
                  <a16:creationId xmlns:a16="http://schemas.microsoft.com/office/drawing/2014/main" id="{190466CC-EB83-D1DE-490B-8604E533CFAD}"/>
                </a:ext>
              </a:extLst>
            </p:cNvPr>
            <p:cNvSpPr>
              <a:spLocks noChangeArrowheads="1"/>
            </p:cNvSpPr>
            <p:nvPr/>
          </p:nvSpPr>
          <p:spPr bwMode="auto">
            <a:xfrm>
              <a:off x="1705" y="5674"/>
              <a:ext cx="114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エネルギー消費しない</a:t>
              </a:r>
              <a:endParaRPr kumimoji="0" lang="ja-JP" altLang="ja-JP" sz="1500" b="0" i="0" u="none" strike="noStrike" cap="none" normalizeH="0" baseline="0" dirty="0">
                <a:ln>
                  <a:noFill/>
                </a:ln>
                <a:solidFill>
                  <a:schemeClr val="tx1"/>
                </a:solidFill>
                <a:effectLst/>
              </a:endParaRPr>
            </a:p>
          </p:txBody>
        </p:sp>
        <p:sp>
          <p:nvSpPr>
            <p:cNvPr id="187" name="Rectangle 158">
              <a:extLst>
                <a:ext uri="{FF2B5EF4-FFF2-40B4-BE49-F238E27FC236}">
                  <a16:creationId xmlns:a16="http://schemas.microsoft.com/office/drawing/2014/main" id="{540D0358-3D78-9157-298B-8B5FDCD8566A}"/>
                </a:ext>
              </a:extLst>
            </p:cNvPr>
            <p:cNvSpPr>
              <a:spLocks noChangeArrowheads="1"/>
            </p:cNvSpPr>
            <p:nvPr/>
          </p:nvSpPr>
          <p:spPr bwMode="auto">
            <a:xfrm>
              <a:off x="2078" y="5259"/>
              <a:ext cx="14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キャリヤー：</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膜内で</a:t>
              </a: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と可逆的・選択的に反応する。</a:t>
              </a:r>
              <a:endParaRPr kumimoji="0" lang="ja-JP" altLang="ja-JP" sz="800" b="0" i="0" u="none" strike="noStrike" cap="none" normalizeH="0" baseline="0" dirty="0">
                <a:ln>
                  <a:noFill/>
                </a:ln>
                <a:solidFill>
                  <a:schemeClr val="tx1"/>
                </a:solidFill>
                <a:effectLst/>
              </a:endParaRPr>
            </a:p>
          </p:txBody>
        </p:sp>
        <p:sp>
          <p:nvSpPr>
            <p:cNvPr id="192" name="Freeform 163">
              <a:extLst>
                <a:ext uri="{FF2B5EF4-FFF2-40B4-BE49-F238E27FC236}">
                  <a16:creationId xmlns:a16="http://schemas.microsoft.com/office/drawing/2014/main" id="{010ECFB8-64DF-6519-B7D2-FC818F8C75B7}"/>
                </a:ext>
              </a:extLst>
            </p:cNvPr>
            <p:cNvSpPr>
              <a:spLocks noEditPoints="1"/>
            </p:cNvSpPr>
            <p:nvPr/>
          </p:nvSpPr>
          <p:spPr bwMode="auto">
            <a:xfrm>
              <a:off x="2161" y="5183"/>
              <a:ext cx="44" cy="62"/>
            </a:xfrm>
            <a:custGeom>
              <a:avLst/>
              <a:gdLst>
                <a:gd name="T0" fmla="*/ 797 w 836"/>
                <a:gd name="T1" fmla="*/ 1150 h 1150"/>
                <a:gd name="T2" fmla="*/ 10 w 836"/>
                <a:gd name="T3" fmla="*/ 55 h 1150"/>
                <a:gd name="T4" fmla="*/ 49 w 836"/>
                <a:gd name="T5" fmla="*/ 27 h 1150"/>
                <a:gd name="T6" fmla="*/ 836 w 836"/>
                <a:gd name="T7" fmla="*/ 1122 h 1150"/>
                <a:gd name="T8" fmla="*/ 797 w 836"/>
                <a:gd name="T9" fmla="*/ 1150 h 1150"/>
                <a:gd name="T10" fmla="*/ 85 w 836"/>
                <a:gd name="T11" fmla="*/ 725 h 1150"/>
                <a:gd name="T12" fmla="*/ 0 w 836"/>
                <a:gd name="T13" fmla="*/ 0 h 1150"/>
                <a:gd name="T14" fmla="*/ 660 w 836"/>
                <a:gd name="T15" fmla="*/ 312 h 1150"/>
                <a:gd name="T16" fmla="*/ 672 w 836"/>
                <a:gd name="T17" fmla="*/ 344 h 1150"/>
                <a:gd name="T18" fmla="*/ 640 w 836"/>
                <a:gd name="T19" fmla="*/ 355 h 1150"/>
                <a:gd name="T20" fmla="*/ 640 w 836"/>
                <a:gd name="T21" fmla="*/ 355 h 1150"/>
                <a:gd name="T22" fmla="*/ 19 w 836"/>
                <a:gd name="T23" fmla="*/ 62 h 1150"/>
                <a:gd name="T24" fmla="*/ 53 w 836"/>
                <a:gd name="T25" fmla="*/ 38 h 1150"/>
                <a:gd name="T26" fmla="*/ 132 w 836"/>
                <a:gd name="T27" fmla="*/ 720 h 1150"/>
                <a:gd name="T28" fmla="*/ 111 w 836"/>
                <a:gd name="T29" fmla="*/ 746 h 1150"/>
                <a:gd name="T30" fmla="*/ 85 w 836"/>
                <a:gd name="T31" fmla="*/ 72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6" h="1150">
                  <a:moveTo>
                    <a:pt x="797" y="1150"/>
                  </a:moveTo>
                  <a:lnTo>
                    <a:pt x="10" y="55"/>
                  </a:lnTo>
                  <a:lnTo>
                    <a:pt x="49" y="27"/>
                  </a:lnTo>
                  <a:lnTo>
                    <a:pt x="836" y="1122"/>
                  </a:lnTo>
                  <a:lnTo>
                    <a:pt x="797" y="1150"/>
                  </a:lnTo>
                  <a:close/>
                  <a:moveTo>
                    <a:pt x="85" y="725"/>
                  </a:moveTo>
                  <a:lnTo>
                    <a:pt x="0" y="0"/>
                  </a:lnTo>
                  <a:lnTo>
                    <a:pt x="660" y="312"/>
                  </a:lnTo>
                  <a:cubicBezTo>
                    <a:pt x="672" y="317"/>
                    <a:pt x="677" y="332"/>
                    <a:pt x="672" y="344"/>
                  </a:cubicBezTo>
                  <a:cubicBezTo>
                    <a:pt x="666" y="356"/>
                    <a:pt x="652" y="361"/>
                    <a:pt x="640" y="355"/>
                  </a:cubicBezTo>
                  <a:lnTo>
                    <a:pt x="640" y="355"/>
                  </a:lnTo>
                  <a:lnTo>
                    <a:pt x="19" y="62"/>
                  </a:lnTo>
                  <a:lnTo>
                    <a:pt x="53" y="38"/>
                  </a:lnTo>
                  <a:lnTo>
                    <a:pt x="132" y="720"/>
                  </a:lnTo>
                  <a:cubicBezTo>
                    <a:pt x="134" y="733"/>
                    <a:pt x="125" y="745"/>
                    <a:pt x="111" y="746"/>
                  </a:cubicBezTo>
                  <a:cubicBezTo>
                    <a:pt x="98" y="748"/>
                    <a:pt x="86" y="738"/>
                    <a:pt x="85" y="725"/>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Rectangle 165">
              <a:extLst>
                <a:ext uri="{FF2B5EF4-FFF2-40B4-BE49-F238E27FC236}">
                  <a16:creationId xmlns:a16="http://schemas.microsoft.com/office/drawing/2014/main" id="{794C9C82-D9F2-F5D0-71AF-DFBBF8485043}"/>
                </a:ext>
              </a:extLst>
            </p:cNvPr>
            <p:cNvSpPr>
              <a:spLocks noChangeArrowheads="1"/>
            </p:cNvSpPr>
            <p:nvPr/>
          </p:nvSpPr>
          <p:spPr bwMode="auto">
            <a:xfrm>
              <a:off x="1351" y="3856"/>
              <a:ext cx="24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CO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166">
              <a:extLst>
                <a:ext uri="{FF2B5EF4-FFF2-40B4-BE49-F238E27FC236}">
                  <a16:creationId xmlns:a16="http://schemas.microsoft.com/office/drawing/2014/main" id="{071ABAC6-BABF-3F84-D7EB-BE85536B2318}"/>
                </a:ext>
              </a:extLst>
            </p:cNvPr>
            <p:cNvSpPr>
              <a:spLocks noChangeArrowheads="1"/>
            </p:cNvSpPr>
            <p:nvPr/>
          </p:nvSpPr>
          <p:spPr bwMode="auto">
            <a:xfrm>
              <a:off x="1522" y="3924"/>
              <a:ext cx="9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167">
              <a:extLst>
                <a:ext uri="{FF2B5EF4-FFF2-40B4-BE49-F238E27FC236}">
                  <a16:creationId xmlns:a16="http://schemas.microsoft.com/office/drawing/2014/main" id="{38D990BE-B647-DECA-E6E9-A6E71341C4D9}"/>
                </a:ext>
              </a:extLst>
            </p:cNvPr>
            <p:cNvSpPr>
              <a:spLocks noChangeArrowheads="1"/>
            </p:cNvSpPr>
            <p:nvPr/>
          </p:nvSpPr>
          <p:spPr bwMode="auto">
            <a:xfrm>
              <a:off x="1574" y="3856"/>
              <a:ext cx="84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選択透過膜（促進輸送膜）と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7" name="Rectangle 168">
              <a:extLst>
                <a:ext uri="{FF2B5EF4-FFF2-40B4-BE49-F238E27FC236}">
                  <a16:creationId xmlns:a16="http://schemas.microsoft.com/office/drawing/2014/main" id="{CEA4BD3D-1049-E7E5-15A8-18C5AB709212}"/>
                </a:ext>
              </a:extLst>
            </p:cNvPr>
            <p:cNvSpPr>
              <a:spLocks noChangeArrowheads="1"/>
            </p:cNvSpPr>
            <p:nvPr/>
          </p:nvSpPr>
          <p:spPr bwMode="auto">
            <a:xfrm>
              <a:off x="3031" y="3856"/>
              <a:ext cx="12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246" name="Freeform 221">
            <a:extLst>
              <a:ext uri="{FF2B5EF4-FFF2-40B4-BE49-F238E27FC236}">
                <a16:creationId xmlns:a16="http://schemas.microsoft.com/office/drawing/2014/main" id="{9D425E77-2636-45FD-1987-16609A1C6763}"/>
              </a:ext>
            </a:extLst>
          </p:cNvPr>
          <p:cNvSpPr>
            <a:spLocks/>
          </p:cNvSpPr>
          <p:nvPr/>
        </p:nvSpPr>
        <p:spPr bwMode="auto">
          <a:xfrm>
            <a:off x="3522001" y="8997382"/>
            <a:ext cx="254000" cy="407987"/>
          </a:xfrm>
          <a:custGeom>
            <a:avLst/>
            <a:gdLst>
              <a:gd name="T0" fmla="*/ 0 w 160"/>
              <a:gd name="T1" fmla="*/ 22 h 257"/>
              <a:gd name="T2" fmla="*/ 40 w 160"/>
              <a:gd name="T3" fmla="*/ 22 h 257"/>
              <a:gd name="T4" fmla="*/ 40 w 160"/>
              <a:gd name="T5" fmla="*/ 0 h 257"/>
              <a:gd name="T6" fmla="*/ 120 w 160"/>
              <a:gd name="T7" fmla="*/ 0 h 257"/>
              <a:gd name="T8" fmla="*/ 120 w 160"/>
              <a:gd name="T9" fmla="*/ 22 h 257"/>
              <a:gd name="T10" fmla="*/ 160 w 160"/>
              <a:gd name="T11" fmla="*/ 22 h 257"/>
              <a:gd name="T12" fmla="*/ 80 w 160"/>
              <a:gd name="T13" fmla="*/ 257 h 257"/>
              <a:gd name="T14" fmla="*/ 0 w 160"/>
              <a:gd name="T15" fmla="*/ 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57">
                <a:moveTo>
                  <a:pt x="0" y="22"/>
                </a:moveTo>
                <a:lnTo>
                  <a:pt x="40" y="22"/>
                </a:lnTo>
                <a:lnTo>
                  <a:pt x="40" y="0"/>
                </a:lnTo>
                <a:lnTo>
                  <a:pt x="120" y="0"/>
                </a:lnTo>
                <a:lnTo>
                  <a:pt x="120" y="22"/>
                </a:lnTo>
                <a:lnTo>
                  <a:pt x="160" y="22"/>
                </a:lnTo>
                <a:lnTo>
                  <a:pt x="80" y="257"/>
                </a:lnTo>
                <a:lnTo>
                  <a:pt x="0" y="2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6160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43541" y="710437"/>
            <a:ext cx="8887463"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高性能水素製造触媒と</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高性能メタネーション触媒</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12778" y="8681226"/>
            <a:ext cx="9243626" cy="3539430"/>
          </a:xfrm>
          <a:prstGeom prst="rect">
            <a:avLst/>
          </a:prstGeom>
          <a:noFill/>
        </p:spPr>
        <p:txBody>
          <a:bodyPr wrap="square" rtlCol="0">
            <a:spAutoFit/>
          </a:bodyPr>
          <a:lstStyle/>
          <a:p>
            <a:r>
              <a:rPr kumimoji="1" lang="ja-JP" altLang="en-US" sz="2800" b="1" dirty="0"/>
              <a:t>高性能が要求される燃料電池用水蒸気改質触媒は現状</a:t>
            </a:r>
            <a:r>
              <a:rPr kumimoji="1" lang="en-US" altLang="ja-JP" sz="2800" b="1" dirty="0"/>
              <a:t>Ru</a:t>
            </a:r>
            <a:r>
              <a:rPr kumimoji="1" lang="ja-JP" altLang="en-US" sz="2800" b="1" dirty="0"/>
              <a:t>触媒が使用されていますが、資源の制約があるため、当社では</a:t>
            </a:r>
            <a:r>
              <a:rPr kumimoji="1" lang="en-US" altLang="ja-JP" sz="2800" b="1" dirty="0"/>
              <a:t>Ru</a:t>
            </a:r>
            <a:r>
              <a:rPr kumimoji="1" lang="ja-JP" altLang="en-US" sz="2800" b="1" dirty="0"/>
              <a:t>触媒並みの性能を有する</a:t>
            </a:r>
            <a:r>
              <a:rPr kumimoji="1" lang="en-US" altLang="ja-JP" sz="2800" b="1" dirty="0"/>
              <a:t>Ni</a:t>
            </a:r>
            <a:r>
              <a:rPr kumimoji="1" lang="ja-JP" altLang="en-US" sz="2800" b="1" dirty="0"/>
              <a:t>系触媒を開発し、</a:t>
            </a:r>
            <a:r>
              <a:rPr kumimoji="1" lang="en-US" altLang="ja-JP" sz="2800" b="1" dirty="0"/>
              <a:t>Ru</a:t>
            </a:r>
            <a:r>
              <a:rPr kumimoji="1" lang="ja-JP" altLang="en-US" sz="2800" b="1" dirty="0"/>
              <a:t>触媒を大きく上回る改質性能を安定して維持する事を確認しました。また、その技術を応用して</a:t>
            </a:r>
            <a:r>
              <a:rPr kumimoji="1" lang="en-US" altLang="ja-JP" sz="2800" b="1" dirty="0"/>
              <a:t>CO</a:t>
            </a:r>
            <a:r>
              <a:rPr kumimoji="1" lang="en-US" altLang="ja-JP" sz="2400" b="1" dirty="0"/>
              <a:t>2</a:t>
            </a:r>
            <a:r>
              <a:rPr kumimoji="1" lang="en-US" altLang="ja-JP" sz="2800" b="1" dirty="0"/>
              <a:t> </a:t>
            </a:r>
            <a:r>
              <a:rPr kumimoji="1" lang="ja-JP" altLang="en-US" sz="2800" b="1" dirty="0"/>
              <a:t>と水素からメタンを作るメタネーション触媒の高性能化・低温活性の向上にも成功しました。メタネーション反応は</a:t>
            </a:r>
            <a:r>
              <a:rPr kumimoji="1" lang="en-US" altLang="ja-JP" sz="2800" b="1" dirty="0"/>
              <a:t>CO</a:t>
            </a:r>
            <a:r>
              <a:rPr kumimoji="1" lang="en-US" altLang="ja-JP" sz="2400" b="1" dirty="0"/>
              <a:t>2</a:t>
            </a:r>
            <a:r>
              <a:rPr kumimoji="1" lang="en-US" altLang="ja-JP" sz="2800" b="1" dirty="0"/>
              <a:t> </a:t>
            </a:r>
            <a:r>
              <a:rPr kumimoji="1" lang="ja-JP" altLang="en-US" sz="2800" b="1" dirty="0"/>
              <a:t>の再資源化技術として期待されています。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24C9ECB2-5CC3-1BC4-06D8-47BAFBE59EE6}"/>
              </a:ext>
            </a:extLst>
          </p:cNvPr>
          <p:cNvPicPr>
            <a:picLocks noChangeAspect="1"/>
          </p:cNvPicPr>
          <p:nvPr/>
        </p:nvPicPr>
        <p:blipFill>
          <a:blip r:embed="rId3"/>
          <a:stretch>
            <a:fillRect/>
          </a:stretch>
        </p:blipFill>
        <p:spPr>
          <a:xfrm>
            <a:off x="1692290" y="6065228"/>
            <a:ext cx="4175772" cy="2352309"/>
          </a:xfrm>
          <a:prstGeom prst="rect">
            <a:avLst/>
          </a:prstGeom>
        </p:spPr>
      </p:pic>
      <p:pic>
        <p:nvPicPr>
          <p:cNvPr id="3" name="図 2">
            <a:extLst>
              <a:ext uri="{FF2B5EF4-FFF2-40B4-BE49-F238E27FC236}">
                <a16:creationId xmlns:a16="http://schemas.microsoft.com/office/drawing/2014/main" id="{BBB332A4-81C1-7742-8B39-FB37A9201AC0}"/>
              </a:ext>
            </a:extLst>
          </p:cNvPr>
          <p:cNvPicPr>
            <a:picLocks noChangeAspect="1"/>
          </p:cNvPicPr>
          <p:nvPr/>
        </p:nvPicPr>
        <p:blipFill>
          <a:blip r:embed="rId4"/>
          <a:stretch>
            <a:fillRect/>
          </a:stretch>
        </p:blipFill>
        <p:spPr>
          <a:xfrm>
            <a:off x="6545154" y="6065895"/>
            <a:ext cx="3356854" cy="2344737"/>
          </a:xfrm>
          <a:prstGeom prst="rect">
            <a:avLst/>
          </a:prstGeom>
        </p:spPr>
      </p:pic>
      <p:sp>
        <p:nvSpPr>
          <p:cNvPr id="11" name="テキスト ボックス 10">
            <a:extLst>
              <a:ext uri="{FF2B5EF4-FFF2-40B4-BE49-F238E27FC236}">
                <a16:creationId xmlns:a16="http://schemas.microsoft.com/office/drawing/2014/main" id="{86375B57-ACC0-EA81-63F4-BDF892A6A201}"/>
              </a:ext>
            </a:extLst>
          </p:cNvPr>
          <p:cNvSpPr txBox="1"/>
          <p:nvPr/>
        </p:nvSpPr>
        <p:spPr>
          <a:xfrm>
            <a:off x="2872819" y="8361710"/>
            <a:ext cx="5990486" cy="276999"/>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高性能水素製造用水蒸気改質触媒の連続評価結果およびメタン化触媒の温度依存性</a:t>
            </a:r>
          </a:p>
        </p:txBody>
      </p:sp>
    </p:spTree>
    <p:extLst>
      <p:ext uri="{BB962C8B-B14F-4D97-AF65-F5344CB8AC3E}">
        <p14:creationId xmlns:p14="http://schemas.microsoft.com/office/powerpoint/2010/main" val="32670570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2781</Words>
  <Application>Microsoft Office PowerPoint</Application>
  <PresentationFormat>ユーザー設定</PresentationFormat>
  <Paragraphs>369</Paragraphs>
  <Slides>9</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HGS創英角ｺﾞｼｯｸUB</vt:lpstr>
      <vt:lpstr>Meiryo UI</vt:lpstr>
      <vt:lpstr>ＭＳ Ｐゴシック</vt:lpstr>
      <vt:lpstr>メイリオ</vt:lpstr>
      <vt:lpstr>游ゴシック</vt:lpstr>
      <vt:lpstr>游ゴシック Medium</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2025-07-24T11:07:12Z</dcterms:modified>
</cp:coreProperties>
</file>