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1" r:id="rId2"/>
    <p:sldId id="292" r:id="rId3"/>
    <p:sldId id="262" r:id="rId4"/>
    <p:sldId id="263" r:id="rId5"/>
    <p:sldId id="294" r:id="rId6"/>
    <p:sldId id="295" r:id="rId7"/>
    <p:sldId id="296" r:id="rId8"/>
    <p:sldId id="291" r:id="rId9"/>
    <p:sldId id="290" r:id="rId10"/>
    <p:sldId id="264" r:id="rId11"/>
    <p:sldId id="293" r:id="rId12"/>
    <p:sldId id="265" r:id="rId13"/>
    <p:sldId id="266" r:id="rId14"/>
    <p:sldId id="267" r:id="rId15"/>
    <p:sldId id="268" r:id="rId16"/>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showGuides="1">
      <p:cViewPr>
        <p:scale>
          <a:sx n="75" d="100"/>
          <a:sy n="75" d="100"/>
        </p:scale>
        <p:origin x="748" y="36"/>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2026/1/26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2026/1/26</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リチウムイオン電池の高性能化と</a:t>
            </a:r>
            <a:br>
              <a:rPr kumimoji="1" lang="en-US" altLang="ja-JP" sz="4800" b="1" dirty="0">
                <a:latin typeface="Meiryo UI" panose="020B0604030504040204" pitchFamily="50" charset="-128"/>
                <a:ea typeface="Meiryo UI" panose="020B0604030504040204" pitchFamily="50" charset="-128"/>
              </a:rPr>
            </a:br>
            <a:r>
              <a:rPr kumimoji="1" lang="ja-JP" altLang="en-US" sz="4800" b="1" dirty="0">
                <a:latin typeface="Meiryo UI" panose="020B0604030504040204" pitchFamily="50" charset="-128"/>
                <a:ea typeface="Meiryo UI" panose="020B0604030504040204" pitchFamily="50" charset="-128"/>
              </a:rPr>
              <a:t>環境性を両立するスラリー添加剤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3355" y="4148131"/>
            <a:ext cx="9229796" cy="1785104"/>
          </a:xfrm>
          <a:prstGeom prst="rect">
            <a:avLst/>
          </a:prstGeom>
          <a:noFill/>
        </p:spPr>
        <p:txBody>
          <a:bodyPr wrap="square" rtlCol="0">
            <a:spAutoFit/>
          </a:bodyPr>
          <a:lstStyle/>
          <a:p>
            <a:r>
              <a:rPr kumimoji="1" lang="ja-JP" altLang="en-US" sz="2200" b="1" dirty="0"/>
              <a:t>  </a:t>
            </a:r>
            <a:r>
              <a:rPr kumimoji="1" lang="en-US" altLang="ja-JP" sz="2200" b="1" dirty="0"/>
              <a:t>ATTACCATO</a:t>
            </a:r>
            <a:r>
              <a:rPr kumimoji="1" lang="ja-JP" altLang="en-US" sz="2200" b="1" dirty="0"/>
              <a:t>合同会社は、</a:t>
            </a:r>
            <a:r>
              <a:rPr kumimoji="1" lang="ja-JP" altLang="en-US" sz="2200" b="1" dirty="0">
                <a:solidFill>
                  <a:srgbClr val="333333"/>
                </a:solidFill>
                <a:latin typeface="Montserrat" panose="00000500000000000000" pitchFamily="2" charset="0"/>
              </a:rPr>
              <a:t>材料開発から電極化技術、電池評価に至るまで、電池に関する技術領域に取り組み、ニーズに応じた高付加価値な専用蓄電池の早期実用化を目指しています。その一環として、リチウムイオン電池の正極用水系スラリーにおいて課題となるアルミニウム箔の腐食に着眼し、新たなスラリー用添加剤を開発したのでご紹介いたします。</a:t>
            </a:r>
            <a:endParaRPr kumimoji="1" lang="en-US" altLang="ja-JP" sz="22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27072" y="8728830"/>
            <a:ext cx="5696238" cy="3416320"/>
          </a:xfrm>
          <a:prstGeom prst="rect">
            <a:avLst/>
          </a:prstGeom>
          <a:noFill/>
        </p:spPr>
        <p:txBody>
          <a:bodyPr wrap="square" rtlCol="0">
            <a:spAutoFit/>
          </a:bodyPr>
          <a:lstStyle/>
          <a:p>
            <a:r>
              <a:rPr kumimoji="1" lang="ja-JP" altLang="en-US" sz="2400" b="1" dirty="0"/>
              <a:t>本添加剤は、正極の水系プロセス適用を可能にするだけでなく、電池の出力特性と低温環境下でのサイクル特性を向上させる効果も併せ持ちます。従来の</a:t>
            </a:r>
            <a:r>
              <a:rPr kumimoji="1" lang="en-US" altLang="ja-JP" sz="2400" b="1" dirty="0"/>
              <a:t>NMP</a:t>
            </a:r>
            <a:r>
              <a:rPr kumimoji="1" lang="ja-JP" altLang="en-US" sz="2400" b="1" dirty="0"/>
              <a:t>溶媒を使用しないことで環境負荷を低減し、カーボンニュートラルの実現にも貢献します。環境配慮と高性能化を両立した次世代二次電池の一材料として、本添加剤の製品展開を進めていきます。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91943"/>
            <a:ext cx="8887462" cy="646331"/>
          </a:xfrm>
          <a:prstGeom prst="rect">
            <a:avLst/>
          </a:prstGeom>
          <a:noFill/>
        </p:spPr>
        <p:txBody>
          <a:bodyPr wrap="square" rtlCol="0">
            <a:spAutoFit/>
          </a:bodyPr>
          <a:lstStyle/>
          <a:p>
            <a:pPr algn="ctr"/>
            <a:r>
              <a:rPr kumimoji="1" lang="ja-JP" altLang="en-US" sz="3600" b="1" dirty="0"/>
              <a:t>ＡＴＴＡＣＣＡＴＯ合同会社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和泉市</a:t>
            </a:r>
            <a:r>
              <a:rPr kumimoji="1" lang="ja-JP" altLang="en-US" dirty="0"/>
              <a:t>（大阪産業技術研究所内）</a:t>
            </a:r>
            <a:endParaRPr kumimoji="1" lang="en-US" altLang="ja-JP" sz="2400"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3048" y="12845078"/>
            <a:ext cx="5710017" cy="2092881"/>
          </a:xfrm>
          <a:prstGeom prst="rect">
            <a:avLst/>
          </a:prstGeom>
          <a:noFill/>
        </p:spPr>
        <p:txBody>
          <a:bodyPr wrap="square" rtlCol="0">
            <a:spAutoFit/>
          </a:bodyPr>
          <a:lstStyle/>
          <a:p>
            <a:r>
              <a:rPr kumimoji="1" lang="ja-JP" altLang="en-US" sz="2600" b="1" dirty="0"/>
              <a:t>水系プロセスによる正極スラリーの実用化／バッテリーパスポートを見据えたサステナブル電池の開発</a:t>
            </a:r>
            <a:endParaRPr kumimoji="1" lang="en-US" altLang="ja-JP" sz="2600" b="1" dirty="0"/>
          </a:p>
          <a:p>
            <a:r>
              <a:rPr kumimoji="1" lang="ja-JP" altLang="en-US" sz="2600" b="1" dirty="0"/>
              <a:t>／低温特性を重視する電池製造</a:t>
            </a:r>
            <a:endParaRPr kumimoji="1" lang="en-US" altLang="ja-JP" sz="2600" b="1" dirty="0"/>
          </a:p>
          <a:p>
            <a:r>
              <a:rPr kumimoji="1" lang="ja-JP" altLang="en-US" sz="2600" b="1" dirty="0"/>
              <a:t>／正極材料の新たな適用展開　など</a:t>
            </a:r>
            <a:endParaRPr kumimoji="1" lang="en-US" altLang="ja-JP" sz="26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265268" y="8347278"/>
            <a:ext cx="4040146"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添加剤の適用プロセス</a:t>
            </a:r>
          </a:p>
        </p:txBody>
      </p:sp>
      <p:sp>
        <p:nvSpPr>
          <p:cNvPr id="2" name="テキスト ボックス 1">
            <a:extLst>
              <a:ext uri="{FF2B5EF4-FFF2-40B4-BE49-F238E27FC236}">
                <a16:creationId xmlns:a16="http://schemas.microsoft.com/office/drawing/2014/main" id="{B7AD8A44-CD01-9E41-4F89-4BB81F70357E}"/>
              </a:ext>
            </a:extLst>
          </p:cNvPr>
          <p:cNvSpPr txBox="1"/>
          <p:nvPr/>
        </p:nvSpPr>
        <p:spPr>
          <a:xfrm>
            <a:off x="3091858" y="2524921"/>
            <a:ext cx="1543002" cy="307777"/>
          </a:xfrm>
          <a:prstGeom prst="rect">
            <a:avLst/>
          </a:prstGeom>
          <a:noFill/>
        </p:spPr>
        <p:txBody>
          <a:bodyPr wrap="square" rtlCol="0">
            <a:spAutoFit/>
          </a:bodyPr>
          <a:lstStyle/>
          <a:p>
            <a:r>
              <a:rPr kumimoji="1" lang="ja-JP" altLang="en-US" sz="1400" dirty="0"/>
              <a:t>アタッカート</a:t>
            </a:r>
          </a:p>
        </p:txBody>
      </p:sp>
      <p:sp>
        <p:nvSpPr>
          <p:cNvPr id="29" name="テキスト ボックス 28">
            <a:extLst>
              <a:ext uri="{FF2B5EF4-FFF2-40B4-BE49-F238E27FC236}">
                <a16:creationId xmlns:a16="http://schemas.microsoft.com/office/drawing/2014/main" id="{1DFC565C-2833-55AA-FAF6-548736044909}"/>
              </a:ext>
            </a:extLst>
          </p:cNvPr>
          <p:cNvSpPr txBox="1"/>
          <p:nvPr/>
        </p:nvSpPr>
        <p:spPr>
          <a:xfrm rot="16200000">
            <a:off x="6419849" y="10028757"/>
            <a:ext cx="1455738" cy="294529"/>
          </a:xfrm>
          <a:prstGeom prst="rect">
            <a:avLst/>
          </a:prstGeom>
          <a:noFill/>
        </p:spPr>
        <p:txBody>
          <a:bodyPr wrap="none" rtlCol="0">
            <a:spAutoFit/>
          </a:bodyPr>
          <a:lstStyle/>
          <a:p>
            <a:r>
              <a:rPr kumimoji="1" lang="ja-JP" altLang="en-US" sz="1200"/>
              <a:t>放電容量 </a:t>
            </a:r>
            <a:r>
              <a:rPr kumimoji="1" lang="en-US" altLang="ja-JP" sz="1200"/>
              <a:t>(mAh/g)</a:t>
            </a:r>
            <a:endParaRPr kumimoji="1" lang="ja-JP" altLang="en-US" sz="1200"/>
          </a:p>
        </p:txBody>
      </p:sp>
      <p:sp>
        <p:nvSpPr>
          <p:cNvPr id="30" name="テキスト ボックス 29">
            <a:extLst>
              <a:ext uri="{FF2B5EF4-FFF2-40B4-BE49-F238E27FC236}">
                <a16:creationId xmlns:a16="http://schemas.microsoft.com/office/drawing/2014/main" id="{8B6D19A1-180E-4C85-B483-23149AE05C19}"/>
              </a:ext>
            </a:extLst>
          </p:cNvPr>
          <p:cNvSpPr txBox="1"/>
          <p:nvPr/>
        </p:nvSpPr>
        <p:spPr>
          <a:xfrm>
            <a:off x="8389495" y="11524366"/>
            <a:ext cx="1341744" cy="294529"/>
          </a:xfrm>
          <a:prstGeom prst="rect">
            <a:avLst/>
          </a:prstGeom>
          <a:noFill/>
        </p:spPr>
        <p:txBody>
          <a:bodyPr wrap="none" rtlCol="0">
            <a:spAutoFit/>
          </a:bodyPr>
          <a:lstStyle/>
          <a:p>
            <a:r>
              <a:rPr kumimoji="1" lang="ja-JP" altLang="en-US" sz="1200" dirty="0"/>
              <a:t>充放電サイクル</a:t>
            </a:r>
          </a:p>
        </p:txBody>
      </p:sp>
      <p:pic>
        <p:nvPicPr>
          <p:cNvPr id="62" name="図 61">
            <a:extLst>
              <a:ext uri="{FF2B5EF4-FFF2-40B4-BE49-F238E27FC236}">
                <a16:creationId xmlns:a16="http://schemas.microsoft.com/office/drawing/2014/main" id="{0066F24D-10BF-DBAB-4665-6A7632A0329F}"/>
              </a:ext>
            </a:extLst>
          </p:cNvPr>
          <p:cNvPicPr>
            <a:picLocks noChangeAspect="1"/>
          </p:cNvPicPr>
          <p:nvPr/>
        </p:nvPicPr>
        <p:blipFill>
          <a:blip r:embed="rId3" cstate="email">
            <a:extLst>
              <a:ext uri="{28A0092B-C50C-407E-A947-70E740481C1C}">
                <a14:useLocalDpi xmlns:a14="http://schemas.microsoft.com/office/drawing/2010/main"/>
              </a:ext>
            </a:extLst>
          </a:blip>
          <a:srcRect l="4003" r="5978"/>
          <a:stretch/>
        </p:blipFill>
        <p:spPr>
          <a:xfrm>
            <a:off x="1403695" y="6144134"/>
            <a:ext cx="1758253" cy="2205952"/>
          </a:xfrm>
          <a:prstGeom prst="rect">
            <a:avLst/>
          </a:prstGeom>
        </p:spPr>
      </p:pic>
      <p:sp>
        <p:nvSpPr>
          <p:cNvPr id="63" name="テキスト ボックス 62">
            <a:extLst>
              <a:ext uri="{FF2B5EF4-FFF2-40B4-BE49-F238E27FC236}">
                <a16:creationId xmlns:a16="http://schemas.microsoft.com/office/drawing/2014/main" id="{8B68209C-CBC4-D781-030D-8B6DD77D40E0}"/>
              </a:ext>
            </a:extLst>
          </p:cNvPr>
          <p:cNvSpPr txBox="1"/>
          <p:nvPr/>
        </p:nvSpPr>
        <p:spPr>
          <a:xfrm>
            <a:off x="1401724" y="8334742"/>
            <a:ext cx="1758253"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添加剤の外観</a:t>
            </a:r>
          </a:p>
        </p:txBody>
      </p:sp>
      <p:sp>
        <p:nvSpPr>
          <p:cNvPr id="64" name="テキスト ボックス 63">
            <a:extLst>
              <a:ext uri="{FF2B5EF4-FFF2-40B4-BE49-F238E27FC236}">
                <a16:creationId xmlns:a16="http://schemas.microsoft.com/office/drawing/2014/main" id="{3D45A812-21C7-8E71-6676-AD479239F857}"/>
              </a:ext>
            </a:extLst>
          </p:cNvPr>
          <p:cNvSpPr txBox="1"/>
          <p:nvPr/>
        </p:nvSpPr>
        <p:spPr>
          <a:xfrm>
            <a:off x="7452919" y="8603963"/>
            <a:ext cx="3032098"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水系正極</a:t>
            </a:r>
            <a:r>
              <a:rPr kumimoji="1" lang="en-US" altLang="ja-JP" sz="1600" dirty="0">
                <a:latin typeface="メイリオ" panose="020B0604030504040204" pitchFamily="50" charset="-128"/>
                <a:ea typeface="メイリオ" panose="020B0604030504040204" pitchFamily="50" charset="-128"/>
              </a:rPr>
              <a:t>(NMC811)</a:t>
            </a:r>
            <a:r>
              <a:rPr kumimoji="1" lang="ja-JP" altLang="en-US" sz="1600" dirty="0">
                <a:latin typeface="メイリオ" panose="020B0604030504040204" pitchFamily="50" charset="-128"/>
                <a:ea typeface="メイリオ" panose="020B0604030504040204" pitchFamily="50" charset="-128"/>
              </a:rPr>
              <a:t>の外観</a:t>
            </a:r>
          </a:p>
        </p:txBody>
      </p:sp>
      <p:sp>
        <p:nvSpPr>
          <p:cNvPr id="65" name="テキスト ボックス 64">
            <a:extLst>
              <a:ext uri="{FF2B5EF4-FFF2-40B4-BE49-F238E27FC236}">
                <a16:creationId xmlns:a16="http://schemas.microsoft.com/office/drawing/2014/main" id="{83BEAFEA-713D-DDDC-23C4-892EB2C7FB17}"/>
              </a:ext>
            </a:extLst>
          </p:cNvPr>
          <p:cNvSpPr txBox="1"/>
          <p:nvPr/>
        </p:nvSpPr>
        <p:spPr>
          <a:xfrm>
            <a:off x="7086600" y="11777693"/>
            <a:ext cx="3390686" cy="338554"/>
          </a:xfrm>
          <a:prstGeom prst="rect">
            <a:avLst/>
          </a:prstGeom>
          <a:solidFill>
            <a:srgbClr val="CCFFCC"/>
          </a:solidFill>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NCA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vs.</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err="1">
                <a:latin typeface="メイリオ" panose="020B0604030504040204" pitchFamily="50" charset="-128"/>
                <a:ea typeface="メイリオ" panose="020B0604030504040204" pitchFamily="50" charset="-128"/>
              </a:rPr>
              <a:t>SiO</a:t>
            </a:r>
            <a:r>
              <a:rPr kumimoji="1" lang="ja-JP" altLang="en-US" sz="1600" dirty="0">
                <a:latin typeface="メイリオ" panose="020B0604030504040204" pitchFamily="50" charset="-128"/>
                <a:ea typeface="メイリオ" panose="020B0604030504040204" pitchFamily="50" charset="-128"/>
              </a:rPr>
              <a:t>セルのサイクル特性</a:t>
            </a:r>
            <a:endParaRPr kumimoji="1" lang="en-US" altLang="ja-JP" sz="16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23EC1C6-9A66-184A-6945-8984EA59A0C8}"/>
              </a:ext>
            </a:extLst>
          </p:cNvPr>
          <p:cNvPicPr>
            <a:picLocks noChangeAspect="1"/>
          </p:cNvPicPr>
          <p:nvPr/>
        </p:nvPicPr>
        <p:blipFill>
          <a:blip r:embed="rId4"/>
          <a:srcRect l="6586" r="16585"/>
          <a:stretch/>
        </p:blipFill>
        <p:spPr>
          <a:xfrm>
            <a:off x="7305414" y="9126955"/>
            <a:ext cx="2991581" cy="2397411"/>
          </a:xfrm>
          <a:prstGeom prst="rect">
            <a:avLst/>
          </a:prstGeom>
        </p:spPr>
      </p:pic>
      <p:sp>
        <p:nvSpPr>
          <p:cNvPr id="14" name="テキスト ボックス 13">
            <a:extLst>
              <a:ext uri="{FF2B5EF4-FFF2-40B4-BE49-F238E27FC236}">
                <a16:creationId xmlns:a16="http://schemas.microsoft.com/office/drawing/2014/main" id="{DEE3992D-E618-5B65-6AEC-48E012DBD906}"/>
              </a:ext>
            </a:extLst>
          </p:cNvPr>
          <p:cNvSpPr txBox="1"/>
          <p:nvPr/>
        </p:nvSpPr>
        <p:spPr>
          <a:xfrm>
            <a:off x="7670661" y="10216762"/>
            <a:ext cx="2531471" cy="278166"/>
          </a:xfrm>
          <a:prstGeom prst="rect">
            <a:avLst/>
          </a:prstGeom>
          <a:noFill/>
        </p:spPr>
        <p:txBody>
          <a:bodyPr wrap="square" rtlCol="0">
            <a:spAutoFit/>
          </a:bodyPr>
          <a:lstStyle/>
          <a:p>
            <a:r>
              <a:rPr kumimoji="1" lang="ja-JP" altLang="en-US" sz="1100" dirty="0"/>
              <a:t>カットオフ電圧</a:t>
            </a:r>
            <a:r>
              <a:rPr kumimoji="1" lang="en-US" altLang="ja-JP" sz="1100" dirty="0"/>
              <a:t>4.45-2.20</a:t>
            </a:r>
            <a:r>
              <a:rPr kumimoji="1" lang="ja-JP" altLang="en-US" sz="1100" dirty="0"/>
              <a:t> </a:t>
            </a:r>
            <a:r>
              <a:rPr kumimoji="1" lang="en-US" altLang="ja-JP" sz="1100" dirty="0"/>
              <a:t>V</a:t>
            </a:r>
          </a:p>
        </p:txBody>
      </p:sp>
      <p:sp>
        <p:nvSpPr>
          <p:cNvPr id="44" name="テキスト ボックス 43">
            <a:extLst>
              <a:ext uri="{FF2B5EF4-FFF2-40B4-BE49-F238E27FC236}">
                <a16:creationId xmlns:a16="http://schemas.microsoft.com/office/drawing/2014/main" id="{6779BF96-5EF1-DEA6-D1DC-45032852889C}"/>
              </a:ext>
            </a:extLst>
          </p:cNvPr>
          <p:cNvSpPr txBox="1"/>
          <p:nvPr/>
        </p:nvSpPr>
        <p:spPr>
          <a:xfrm>
            <a:off x="9078417" y="10472063"/>
            <a:ext cx="1253031" cy="338554"/>
          </a:xfrm>
          <a:prstGeom prst="rect">
            <a:avLst/>
          </a:prstGeom>
          <a:noFill/>
        </p:spPr>
        <p:txBody>
          <a:bodyPr wrap="square">
            <a:spAutoFit/>
          </a:bodyPr>
          <a:lstStyle/>
          <a:p>
            <a:r>
              <a:rPr kumimoji="1" lang="en-US" altLang="ja-JP" sz="800" dirty="0">
                <a:solidFill>
                  <a:srgbClr val="0000FF"/>
                </a:solidFill>
              </a:rPr>
              <a:t>1M</a:t>
            </a:r>
            <a:r>
              <a:rPr kumimoji="1" lang="ja-JP" altLang="en-US" sz="800" dirty="0">
                <a:solidFill>
                  <a:srgbClr val="0000FF"/>
                </a:solidFill>
              </a:rPr>
              <a:t> </a:t>
            </a:r>
            <a:r>
              <a:rPr kumimoji="1" lang="en-US" altLang="ja-JP" sz="800" dirty="0">
                <a:solidFill>
                  <a:srgbClr val="0000FF"/>
                </a:solidFill>
              </a:rPr>
              <a:t>LiPF</a:t>
            </a:r>
            <a:r>
              <a:rPr kumimoji="1" lang="en-US" altLang="ja-JP" sz="800" baseline="-25000" dirty="0">
                <a:solidFill>
                  <a:srgbClr val="0000FF"/>
                </a:solidFill>
              </a:rPr>
              <a:t>6</a:t>
            </a:r>
          </a:p>
          <a:p>
            <a:r>
              <a:rPr kumimoji="1" lang="en-US" altLang="ja-JP" sz="800" dirty="0">
                <a:solidFill>
                  <a:srgbClr val="0000FF"/>
                </a:solidFill>
              </a:rPr>
              <a:t>/EC:</a:t>
            </a:r>
            <a:r>
              <a:rPr kumimoji="1" lang="ja-JP" altLang="en-US" sz="800" dirty="0">
                <a:solidFill>
                  <a:srgbClr val="0000FF"/>
                </a:solidFill>
              </a:rPr>
              <a:t> </a:t>
            </a:r>
            <a:r>
              <a:rPr kumimoji="1" lang="en-US" altLang="ja-JP" sz="800" dirty="0">
                <a:solidFill>
                  <a:srgbClr val="0000FF"/>
                </a:solidFill>
              </a:rPr>
              <a:t>DEC=</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vol.</a:t>
            </a:r>
            <a:endParaRPr kumimoji="1" lang="ja-JP" altLang="en-US" sz="800" dirty="0">
              <a:solidFill>
                <a:srgbClr val="0000FF"/>
              </a:solidFill>
            </a:endParaRPr>
          </a:p>
        </p:txBody>
      </p:sp>
      <p:sp>
        <p:nvSpPr>
          <p:cNvPr id="59" name="テキスト ボックス 58">
            <a:extLst>
              <a:ext uri="{FF2B5EF4-FFF2-40B4-BE49-F238E27FC236}">
                <a16:creationId xmlns:a16="http://schemas.microsoft.com/office/drawing/2014/main" id="{D9C8962E-C4AB-CB42-9696-EB7C56F4BD6D}"/>
              </a:ext>
            </a:extLst>
          </p:cNvPr>
          <p:cNvSpPr txBox="1"/>
          <p:nvPr/>
        </p:nvSpPr>
        <p:spPr>
          <a:xfrm>
            <a:off x="9216106" y="10877418"/>
            <a:ext cx="1033257" cy="338554"/>
          </a:xfrm>
          <a:prstGeom prst="rect">
            <a:avLst/>
          </a:prstGeom>
          <a:noFill/>
        </p:spPr>
        <p:txBody>
          <a:bodyPr wrap="square">
            <a:spAutoFit/>
          </a:bodyPr>
          <a:lstStyle/>
          <a:p>
            <a:r>
              <a:rPr kumimoji="1" lang="en-US" altLang="ja-JP" sz="800" dirty="0">
                <a:solidFill>
                  <a:srgbClr val="9900CC"/>
                </a:solidFill>
              </a:rPr>
              <a:t>1M</a:t>
            </a:r>
            <a:r>
              <a:rPr kumimoji="1" lang="ja-JP" altLang="en-US" sz="800" dirty="0">
                <a:solidFill>
                  <a:srgbClr val="9900CC"/>
                </a:solidFill>
              </a:rPr>
              <a:t> </a:t>
            </a:r>
            <a:r>
              <a:rPr kumimoji="1" lang="en-US" altLang="ja-JP" sz="800" dirty="0">
                <a:solidFill>
                  <a:srgbClr val="9900CC"/>
                </a:solidFill>
              </a:rPr>
              <a:t>LiPF</a:t>
            </a:r>
            <a:r>
              <a:rPr kumimoji="1" lang="en-US" altLang="ja-JP" sz="800" baseline="-25000" dirty="0">
                <a:solidFill>
                  <a:srgbClr val="9900CC"/>
                </a:solidFill>
              </a:rPr>
              <a:t>6</a:t>
            </a:r>
          </a:p>
          <a:p>
            <a:r>
              <a:rPr kumimoji="1" lang="en-US" altLang="ja-JP" sz="800" dirty="0">
                <a:solidFill>
                  <a:srgbClr val="9900CC"/>
                </a:solidFill>
              </a:rPr>
              <a:t>/EC:</a:t>
            </a:r>
            <a:r>
              <a:rPr kumimoji="1" lang="ja-JP" altLang="en-US" sz="800" dirty="0">
                <a:solidFill>
                  <a:srgbClr val="9900CC"/>
                </a:solidFill>
              </a:rPr>
              <a:t> </a:t>
            </a:r>
            <a:r>
              <a:rPr kumimoji="1" lang="en-US" altLang="ja-JP" sz="800" dirty="0">
                <a:solidFill>
                  <a:srgbClr val="9900CC"/>
                </a:solidFill>
              </a:rPr>
              <a:t>EMC=</a:t>
            </a:r>
            <a:r>
              <a:rPr kumimoji="1" lang="ja-JP" altLang="en-US" sz="800" dirty="0">
                <a:solidFill>
                  <a:srgbClr val="9900CC"/>
                </a:solidFill>
              </a:rPr>
              <a:t> </a:t>
            </a:r>
            <a:r>
              <a:rPr kumimoji="1" lang="en-US" altLang="ja-JP" sz="800" dirty="0">
                <a:solidFill>
                  <a:srgbClr val="9900CC"/>
                </a:solidFill>
              </a:rPr>
              <a:t>3:</a:t>
            </a:r>
            <a:r>
              <a:rPr kumimoji="1" lang="ja-JP" altLang="en-US" sz="800" dirty="0">
                <a:solidFill>
                  <a:srgbClr val="9900CC"/>
                </a:solidFill>
              </a:rPr>
              <a:t> </a:t>
            </a:r>
            <a:r>
              <a:rPr kumimoji="1" lang="en-US" altLang="ja-JP" sz="800" dirty="0">
                <a:solidFill>
                  <a:srgbClr val="9900CC"/>
                </a:solidFill>
              </a:rPr>
              <a:t>7</a:t>
            </a:r>
            <a:r>
              <a:rPr kumimoji="1" lang="ja-JP" altLang="en-US" sz="800" dirty="0">
                <a:solidFill>
                  <a:srgbClr val="9900CC"/>
                </a:solidFill>
              </a:rPr>
              <a:t> </a:t>
            </a:r>
            <a:r>
              <a:rPr kumimoji="1" lang="en-US" altLang="ja-JP" sz="800" dirty="0">
                <a:solidFill>
                  <a:srgbClr val="9900CC"/>
                </a:solidFill>
              </a:rPr>
              <a:t>vol.</a:t>
            </a:r>
            <a:endParaRPr kumimoji="1" lang="ja-JP" altLang="en-US" sz="800" dirty="0">
              <a:solidFill>
                <a:srgbClr val="9900CC"/>
              </a:solidFill>
            </a:endParaRPr>
          </a:p>
        </p:txBody>
      </p:sp>
      <p:sp>
        <p:nvSpPr>
          <p:cNvPr id="60" name="右中かっこ 59">
            <a:extLst>
              <a:ext uri="{FF2B5EF4-FFF2-40B4-BE49-F238E27FC236}">
                <a16:creationId xmlns:a16="http://schemas.microsoft.com/office/drawing/2014/main" id="{53B0CAEE-70FB-197E-37C9-4B5F29459334}"/>
              </a:ext>
            </a:extLst>
          </p:cNvPr>
          <p:cNvSpPr/>
          <p:nvPr/>
        </p:nvSpPr>
        <p:spPr>
          <a:xfrm>
            <a:off x="9089842" y="10523035"/>
            <a:ext cx="62894" cy="31670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右中かっこ 60">
            <a:extLst>
              <a:ext uri="{FF2B5EF4-FFF2-40B4-BE49-F238E27FC236}">
                <a16:creationId xmlns:a16="http://schemas.microsoft.com/office/drawing/2014/main" id="{997E2735-F559-F533-887E-DFC72F923490}"/>
              </a:ext>
            </a:extLst>
          </p:cNvPr>
          <p:cNvSpPr/>
          <p:nvPr/>
        </p:nvSpPr>
        <p:spPr>
          <a:xfrm>
            <a:off x="9205675" y="10902825"/>
            <a:ext cx="62894" cy="294529"/>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755DF1FA-1E6D-9B6C-1F1D-AC3DA05F6D67}"/>
              </a:ext>
            </a:extLst>
          </p:cNvPr>
          <p:cNvSpPr/>
          <p:nvPr/>
        </p:nvSpPr>
        <p:spPr>
          <a:xfrm rot="1177182">
            <a:off x="9199829" y="9553651"/>
            <a:ext cx="103810" cy="496592"/>
          </a:xfrm>
          <a:prstGeom prst="arc">
            <a:avLst>
              <a:gd name="adj1" fmla="val 15271229"/>
              <a:gd name="adj2" fmla="val 646643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E027960B-7B89-4D1B-0823-B8892FA8E0E8}"/>
              </a:ext>
            </a:extLst>
          </p:cNvPr>
          <p:cNvSpPr/>
          <p:nvPr/>
        </p:nvSpPr>
        <p:spPr>
          <a:xfrm rot="1177182">
            <a:off x="7864598" y="9652093"/>
            <a:ext cx="75941" cy="267739"/>
          </a:xfrm>
          <a:prstGeom prst="arc">
            <a:avLst>
              <a:gd name="adj1" fmla="val 14708258"/>
              <a:gd name="adj2" fmla="val 6876023"/>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A777A6F-5AA2-C606-90A2-AFAB81DFA775}"/>
              </a:ext>
            </a:extLst>
          </p:cNvPr>
          <p:cNvSpPr txBox="1"/>
          <p:nvPr/>
        </p:nvSpPr>
        <p:spPr>
          <a:xfrm>
            <a:off x="9119470" y="9309269"/>
            <a:ext cx="493745" cy="276999"/>
          </a:xfrm>
          <a:prstGeom prst="rect">
            <a:avLst/>
          </a:prstGeom>
          <a:noFill/>
        </p:spPr>
        <p:txBody>
          <a:bodyPr wrap="square">
            <a:spAutoFit/>
          </a:bodyPr>
          <a:lstStyle/>
          <a:p>
            <a:pPr algn="ctr"/>
            <a:r>
              <a:rPr kumimoji="1" lang="en-US" altLang="ja-JP" sz="1200" dirty="0">
                <a:solidFill>
                  <a:srgbClr val="0000FF"/>
                </a:solidFill>
                <a:latin typeface="Arial" panose="020B0604020202020204" pitchFamily="34" charset="0"/>
                <a:cs typeface="Arial" panose="020B0604020202020204" pitchFamily="34" charset="0"/>
              </a:rPr>
              <a:t>0</a:t>
            </a:r>
            <a:r>
              <a:rPr kumimoji="1" lang="ja-JP" altLang="en-US" sz="1200" dirty="0">
                <a:solidFill>
                  <a:srgbClr val="0000FF"/>
                </a:solidFill>
                <a:latin typeface="Arial" panose="020B0604020202020204" pitchFamily="34" charset="0"/>
                <a:cs typeface="Arial" panose="020B0604020202020204" pitchFamily="34" charset="0"/>
              </a:rPr>
              <a:t>℃</a:t>
            </a:r>
          </a:p>
        </p:txBody>
      </p:sp>
      <p:sp>
        <p:nvSpPr>
          <p:cNvPr id="16" name="テキスト ボックス 15">
            <a:extLst>
              <a:ext uri="{FF2B5EF4-FFF2-40B4-BE49-F238E27FC236}">
                <a16:creationId xmlns:a16="http://schemas.microsoft.com/office/drawing/2014/main" id="{E1D8E3AA-3F77-E948-705B-92D0C3D9593E}"/>
              </a:ext>
            </a:extLst>
          </p:cNvPr>
          <p:cNvSpPr txBox="1"/>
          <p:nvPr/>
        </p:nvSpPr>
        <p:spPr>
          <a:xfrm>
            <a:off x="7589938" y="9889944"/>
            <a:ext cx="669296" cy="276999"/>
          </a:xfrm>
          <a:prstGeom prst="rect">
            <a:avLst/>
          </a:prstGeom>
          <a:noFill/>
        </p:spPr>
        <p:txBody>
          <a:bodyPr wrap="square">
            <a:spAutoFit/>
          </a:bodyPr>
          <a:lstStyle/>
          <a:p>
            <a:pPr algn="ctr"/>
            <a:r>
              <a:rPr kumimoji="1" lang="en-US" altLang="ja-JP" sz="1200">
                <a:solidFill>
                  <a:srgbClr val="9900CC"/>
                </a:solidFill>
                <a:latin typeface="Arial" panose="020B0604020202020204" pitchFamily="34" charset="0"/>
                <a:cs typeface="Arial" panose="020B0604020202020204" pitchFamily="34" charset="0"/>
              </a:rPr>
              <a:t>-20</a:t>
            </a:r>
            <a:r>
              <a:rPr kumimoji="1" lang="ja-JP" altLang="en-US" sz="1200" dirty="0">
                <a:solidFill>
                  <a:srgbClr val="9900CC"/>
                </a:solidFill>
                <a:latin typeface="Arial" panose="020B0604020202020204" pitchFamily="34" charset="0"/>
                <a:cs typeface="Arial" panose="020B0604020202020204" pitchFamily="34" charset="0"/>
              </a:rPr>
              <a:t>℃</a:t>
            </a:r>
          </a:p>
        </p:txBody>
      </p:sp>
      <p:grpSp>
        <p:nvGrpSpPr>
          <p:cNvPr id="105" name="グループ化 104">
            <a:extLst>
              <a:ext uri="{FF2B5EF4-FFF2-40B4-BE49-F238E27FC236}">
                <a16:creationId xmlns:a16="http://schemas.microsoft.com/office/drawing/2014/main" id="{433A7BD3-16CA-4C83-1F37-8AA3F169AD87}"/>
              </a:ext>
            </a:extLst>
          </p:cNvPr>
          <p:cNvGrpSpPr/>
          <p:nvPr/>
        </p:nvGrpSpPr>
        <p:grpSpPr>
          <a:xfrm>
            <a:off x="3194121" y="6291212"/>
            <a:ext cx="4154752" cy="1896395"/>
            <a:chOff x="3438895" y="6312377"/>
            <a:chExt cx="4154752" cy="1896395"/>
          </a:xfrm>
        </p:grpSpPr>
        <p:sp>
          <p:nvSpPr>
            <p:cNvPr id="95" name="四角形: 角を丸くする 94">
              <a:extLst>
                <a:ext uri="{FF2B5EF4-FFF2-40B4-BE49-F238E27FC236}">
                  <a16:creationId xmlns:a16="http://schemas.microsoft.com/office/drawing/2014/main" id="{2F0E3641-32D5-F012-B4A5-29BFE390C00D}"/>
                </a:ext>
              </a:extLst>
            </p:cNvPr>
            <p:cNvSpPr/>
            <p:nvPr/>
          </p:nvSpPr>
          <p:spPr>
            <a:xfrm>
              <a:off x="3615635" y="7848017"/>
              <a:ext cx="848714" cy="3303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extLst>
                <a:ext uri="{FF2B5EF4-FFF2-40B4-BE49-F238E27FC236}">
                  <a16:creationId xmlns:a16="http://schemas.microsoft.com/office/drawing/2014/main" id="{CA27EEAF-EFD4-73DC-09E2-F7A433D77195}"/>
                </a:ext>
              </a:extLst>
            </p:cNvPr>
            <p:cNvSpPr/>
            <p:nvPr/>
          </p:nvSpPr>
          <p:spPr>
            <a:xfrm>
              <a:off x="3547839" y="6824711"/>
              <a:ext cx="94190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四角形: 角を丸くする 90">
              <a:extLst>
                <a:ext uri="{FF2B5EF4-FFF2-40B4-BE49-F238E27FC236}">
                  <a16:creationId xmlns:a16="http://schemas.microsoft.com/office/drawing/2014/main" id="{F1FFCE18-05C1-38F1-11F6-14278D6B52F3}"/>
                </a:ext>
              </a:extLst>
            </p:cNvPr>
            <p:cNvSpPr/>
            <p:nvPr/>
          </p:nvSpPr>
          <p:spPr>
            <a:xfrm>
              <a:off x="3483344" y="6312377"/>
              <a:ext cx="109847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CF661658-5EA6-C745-72FC-E836942E67C3}"/>
                </a:ext>
              </a:extLst>
            </p:cNvPr>
            <p:cNvSpPr/>
            <p:nvPr/>
          </p:nvSpPr>
          <p:spPr>
            <a:xfrm>
              <a:off x="4828623" y="6341660"/>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四角形: 角を丸くする 84">
              <a:extLst>
                <a:ext uri="{FF2B5EF4-FFF2-40B4-BE49-F238E27FC236}">
                  <a16:creationId xmlns:a16="http://schemas.microsoft.com/office/drawing/2014/main" id="{205525F7-7884-2078-1198-E326087F5F3E}"/>
                </a:ext>
              </a:extLst>
            </p:cNvPr>
            <p:cNvSpPr/>
            <p:nvPr/>
          </p:nvSpPr>
          <p:spPr>
            <a:xfrm>
              <a:off x="5418476" y="6340335"/>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AEFCF833-D03A-75C6-2749-7E8C6162792B}"/>
                </a:ext>
              </a:extLst>
            </p:cNvPr>
            <p:cNvSpPr/>
            <p:nvPr/>
          </p:nvSpPr>
          <p:spPr>
            <a:xfrm>
              <a:off x="6019265" y="6341237"/>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7D3C0400-913F-97C1-EF59-D04D2BDA0CBF}"/>
                </a:ext>
              </a:extLst>
            </p:cNvPr>
            <p:cNvSpPr/>
            <p:nvPr/>
          </p:nvSpPr>
          <p:spPr>
            <a:xfrm>
              <a:off x="6611416" y="6555206"/>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5ED6A5AA-CB14-A729-8F11-E1A49E940C12}"/>
                </a:ext>
              </a:extLst>
            </p:cNvPr>
            <p:cNvSpPr/>
            <p:nvPr/>
          </p:nvSpPr>
          <p:spPr>
            <a:xfrm>
              <a:off x="7202954" y="6557078"/>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19001A8-6431-EE77-B1DB-37AE59805B9B}"/>
                </a:ext>
              </a:extLst>
            </p:cNvPr>
            <p:cNvSpPr txBox="1"/>
            <p:nvPr/>
          </p:nvSpPr>
          <p:spPr>
            <a:xfrm>
              <a:off x="5378344" y="6343305"/>
              <a:ext cx="430887" cy="1853485"/>
            </a:xfrm>
            <a:prstGeom prst="rect">
              <a:avLst/>
            </a:prstGeom>
            <a:noFill/>
          </p:spPr>
          <p:txBody>
            <a:bodyPr vert="eaVert" wrap="square" rtlCol="0">
              <a:spAutoFit/>
            </a:bodyPr>
            <a:lstStyle/>
            <a:p>
              <a:pPr algn="ctr"/>
              <a:r>
                <a:rPr kumimoji="1" lang="ja-JP" altLang="en-US" sz="1600" dirty="0"/>
                <a:t>水系スラリー完成</a:t>
              </a:r>
            </a:p>
          </p:txBody>
        </p:sp>
        <p:sp>
          <p:nvSpPr>
            <p:cNvPr id="68" name="テキスト ボックス 67">
              <a:extLst>
                <a:ext uri="{FF2B5EF4-FFF2-40B4-BE49-F238E27FC236}">
                  <a16:creationId xmlns:a16="http://schemas.microsoft.com/office/drawing/2014/main" id="{B39BE66C-D680-9C5C-CDA5-DC4611216850}"/>
                </a:ext>
              </a:extLst>
            </p:cNvPr>
            <p:cNvSpPr txBox="1"/>
            <p:nvPr/>
          </p:nvSpPr>
          <p:spPr>
            <a:xfrm>
              <a:off x="4786375" y="6353887"/>
              <a:ext cx="430887" cy="1853560"/>
            </a:xfrm>
            <a:prstGeom prst="rect">
              <a:avLst/>
            </a:prstGeom>
            <a:noFill/>
          </p:spPr>
          <p:txBody>
            <a:bodyPr vert="eaVert" wrap="square" rtlCol="0">
              <a:spAutoFit/>
            </a:bodyPr>
            <a:lstStyle/>
            <a:p>
              <a:pPr algn="ctr"/>
              <a:r>
                <a:rPr kumimoji="1" lang="ja-JP" altLang="en-US" sz="1600" dirty="0"/>
                <a:t>混練・混合・脱泡</a:t>
              </a:r>
            </a:p>
          </p:txBody>
        </p:sp>
        <p:sp>
          <p:nvSpPr>
            <p:cNvPr id="77" name="テキスト ボックス 76">
              <a:extLst>
                <a:ext uri="{FF2B5EF4-FFF2-40B4-BE49-F238E27FC236}">
                  <a16:creationId xmlns:a16="http://schemas.microsoft.com/office/drawing/2014/main" id="{E54E720D-3AAA-44BD-9E1E-B7AAEBD17FCC}"/>
                </a:ext>
              </a:extLst>
            </p:cNvPr>
            <p:cNvSpPr txBox="1"/>
            <p:nvPr/>
          </p:nvSpPr>
          <p:spPr>
            <a:xfrm>
              <a:off x="5977216" y="6378717"/>
              <a:ext cx="430887" cy="1805373"/>
            </a:xfrm>
            <a:prstGeom prst="rect">
              <a:avLst/>
            </a:prstGeom>
            <a:noFill/>
          </p:spPr>
          <p:txBody>
            <a:bodyPr vert="eaVert" wrap="square" rtlCol="0">
              <a:spAutoFit/>
            </a:bodyPr>
            <a:lstStyle/>
            <a:p>
              <a:pPr algn="ctr"/>
              <a:r>
                <a:rPr kumimoji="1" lang="ja-JP" altLang="en-US" sz="1600" dirty="0"/>
                <a:t>アルミ箔に塗工</a:t>
              </a:r>
            </a:p>
          </p:txBody>
        </p:sp>
        <p:sp>
          <p:nvSpPr>
            <p:cNvPr id="78" name="テキスト ボックス 77">
              <a:extLst>
                <a:ext uri="{FF2B5EF4-FFF2-40B4-BE49-F238E27FC236}">
                  <a16:creationId xmlns:a16="http://schemas.microsoft.com/office/drawing/2014/main" id="{4263B81F-EC13-F830-D9C0-9ED4CCF5659E}"/>
                </a:ext>
              </a:extLst>
            </p:cNvPr>
            <p:cNvSpPr txBox="1"/>
            <p:nvPr/>
          </p:nvSpPr>
          <p:spPr>
            <a:xfrm>
              <a:off x="6568133" y="6581085"/>
              <a:ext cx="430887" cy="1231530"/>
            </a:xfrm>
            <a:prstGeom prst="rect">
              <a:avLst/>
            </a:prstGeom>
            <a:noFill/>
          </p:spPr>
          <p:txBody>
            <a:bodyPr vert="eaVert" wrap="square" rtlCol="0">
              <a:spAutoFit/>
            </a:bodyPr>
            <a:lstStyle/>
            <a:p>
              <a:pPr algn="ctr"/>
              <a:r>
                <a:rPr kumimoji="1" lang="ja-JP" altLang="en-US" sz="1600" dirty="0"/>
                <a:t>乾 燥</a:t>
              </a:r>
            </a:p>
          </p:txBody>
        </p:sp>
        <p:sp>
          <p:nvSpPr>
            <p:cNvPr id="79" name="テキスト ボックス 78">
              <a:extLst>
                <a:ext uri="{FF2B5EF4-FFF2-40B4-BE49-F238E27FC236}">
                  <a16:creationId xmlns:a16="http://schemas.microsoft.com/office/drawing/2014/main" id="{C9792459-3FF7-9D11-C216-A3AB51B33043}"/>
                </a:ext>
              </a:extLst>
            </p:cNvPr>
            <p:cNvSpPr txBox="1"/>
            <p:nvPr/>
          </p:nvSpPr>
          <p:spPr>
            <a:xfrm>
              <a:off x="7162760" y="6580715"/>
              <a:ext cx="430887" cy="1225569"/>
            </a:xfrm>
            <a:prstGeom prst="rect">
              <a:avLst/>
            </a:prstGeom>
            <a:noFill/>
          </p:spPr>
          <p:txBody>
            <a:bodyPr vert="eaVert" wrap="square" rtlCol="0">
              <a:spAutoFit/>
            </a:bodyPr>
            <a:lstStyle/>
            <a:p>
              <a:pPr algn="ctr"/>
              <a:r>
                <a:rPr kumimoji="1" lang="ja-JP" altLang="en-US" sz="1600" dirty="0"/>
                <a:t>正極完成</a:t>
              </a:r>
            </a:p>
          </p:txBody>
        </p:sp>
        <p:sp>
          <p:nvSpPr>
            <p:cNvPr id="87" name="テキスト ボックス 86">
              <a:extLst>
                <a:ext uri="{FF2B5EF4-FFF2-40B4-BE49-F238E27FC236}">
                  <a16:creationId xmlns:a16="http://schemas.microsoft.com/office/drawing/2014/main" id="{A9352B6E-A98D-A541-0CAB-F487F7979AC3}"/>
                </a:ext>
              </a:extLst>
            </p:cNvPr>
            <p:cNvSpPr txBox="1"/>
            <p:nvPr/>
          </p:nvSpPr>
          <p:spPr>
            <a:xfrm>
              <a:off x="3438895" y="6330966"/>
              <a:ext cx="1165154" cy="292388"/>
            </a:xfrm>
            <a:prstGeom prst="rect">
              <a:avLst/>
            </a:prstGeom>
            <a:noFill/>
          </p:spPr>
          <p:txBody>
            <a:bodyPr wrap="square" rtlCol="0">
              <a:spAutoFit/>
            </a:bodyPr>
            <a:lstStyle/>
            <a:p>
              <a:pPr algn="ctr"/>
              <a:r>
                <a:rPr kumimoji="1" lang="ja-JP" altLang="en-US" sz="1300" dirty="0"/>
                <a:t>正極活物質</a:t>
              </a:r>
            </a:p>
          </p:txBody>
        </p:sp>
        <p:sp>
          <p:nvSpPr>
            <p:cNvPr id="88" name="テキスト ボックス 87">
              <a:extLst>
                <a:ext uri="{FF2B5EF4-FFF2-40B4-BE49-F238E27FC236}">
                  <a16:creationId xmlns:a16="http://schemas.microsoft.com/office/drawing/2014/main" id="{9DCE90D2-356D-0ADA-5407-CA9AFF79B752}"/>
                </a:ext>
              </a:extLst>
            </p:cNvPr>
            <p:cNvSpPr txBox="1"/>
            <p:nvPr/>
          </p:nvSpPr>
          <p:spPr>
            <a:xfrm>
              <a:off x="3541580" y="6847958"/>
              <a:ext cx="949294" cy="292388"/>
            </a:xfrm>
            <a:prstGeom prst="rect">
              <a:avLst/>
            </a:prstGeom>
            <a:noFill/>
          </p:spPr>
          <p:txBody>
            <a:bodyPr wrap="square" rtlCol="0">
              <a:spAutoFit/>
            </a:bodyPr>
            <a:lstStyle/>
            <a:p>
              <a:pPr algn="ctr"/>
              <a:r>
                <a:rPr kumimoji="1" lang="ja-JP" altLang="en-US" sz="1300" dirty="0"/>
                <a:t>導電助剤</a:t>
              </a:r>
            </a:p>
          </p:txBody>
        </p:sp>
        <p:sp>
          <p:nvSpPr>
            <p:cNvPr id="90" name="テキスト ボックス 89">
              <a:extLst>
                <a:ext uri="{FF2B5EF4-FFF2-40B4-BE49-F238E27FC236}">
                  <a16:creationId xmlns:a16="http://schemas.microsoft.com/office/drawing/2014/main" id="{05ED7761-0086-09EA-B13E-E86A30024BB3}"/>
                </a:ext>
              </a:extLst>
            </p:cNvPr>
            <p:cNvSpPr txBox="1"/>
            <p:nvPr/>
          </p:nvSpPr>
          <p:spPr>
            <a:xfrm>
              <a:off x="3649439" y="7867039"/>
              <a:ext cx="760514" cy="307777"/>
            </a:xfrm>
            <a:prstGeom prst="rect">
              <a:avLst/>
            </a:prstGeom>
            <a:noFill/>
          </p:spPr>
          <p:txBody>
            <a:bodyPr wrap="square" rtlCol="0">
              <a:spAutoFit/>
            </a:bodyPr>
            <a:lstStyle/>
            <a:p>
              <a:pPr algn="ctr"/>
              <a:r>
                <a:rPr kumimoji="1" lang="ja-JP" altLang="en-US" sz="1400" b="1" dirty="0">
                  <a:solidFill>
                    <a:srgbClr val="FF0000"/>
                  </a:solidFill>
                </a:rPr>
                <a:t>添加剤</a:t>
              </a:r>
            </a:p>
          </p:txBody>
        </p:sp>
        <p:sp>
          <p:nvSpPr>
            <p:cNvPr id="94" name="四角形: 角を丸くする 93">
              <a:extLst>
                <a:ext uri="{FF2B5EF4-FFF2-40B4-BE49-F238E27FC236}">
                  <a16:creationId xmlns:a16="http://schemas.microsoft.com/office/drawing/2014/main" id="{58EE1496-43EE-CD07-D8BE-6C2C39E08FAC}"/>
                </a:ext>
              </a:extLst>
            </p:cNvPr>
            <p:cNvSpPr/>
            <p:nvPr/>
          </p:nvSpPr>
          <p:spPr>
            <a:xfrm>
              <a:off x="3490768" y="7339957"/>
              <a:ext cx="1088932"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F280F291-71AE-4187-6563-6C643500BA17}"/>
                </a:ext>
              </a:extLst>
            </p:cNvPr>
            <p:cNvSpPr txBox="1"/>
            <p:nvPr/>
          </p:nvSpPr>
          <p:spPr>
            <a:xfrm>
              <a:off x="3453431" y="7369982"/>
              <a:ext cx="1138551" cy="276999"/>
            </a:xfrm>
            <a:prstGeom prst="rect">
              <a:avLst/>
            </a:prstGeom>
            <a:noFill/>
          </p:spPr>
          <p:txBody>
            <a:bodyPr wrap="square" rtlCol="0">
              <a:spAutoFit/>
            </a:bodyPr>
            <a:lstStyle/>
            <a:p>
              <a:pPr algn="ctr"/>
              <a:r>
                <a:rPr kumimoji="1" lang="ja-JP" altLang="en-US" sz="1200" dirty="0"/>
                <a:t>水系バインダ</a:t>
              </a:r>
            </a:p>
          </p:txBody>
        </p:sp>
        <p:sp>
          <p:nvSpPr>
            <p:cNvPr id="97" name="矢印: 右 96">
              <a:extLst>
                <a:ext uri="{FF2B5EF4-FFF2-40B4-BE49-F238E27FC236}">
                  <a16:creationId xmlns:a16="http://schemas.microsoft.com/office/drawing/2014/main" id="{D28BC4C7-D5FE-AD51-306A-1845D3E080BE}"/>
                </a:ext>
              </a:extLst>
            </p:cNvPr>
            <p:cNvSpPr/>
            <p:nvPr/>
          </p:nvSpPr>
          <p:spPr>
            <a:xfrm>
              <a:off x="4618632" y="6895080"/>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5B3631BF-B7ED-AA08-41F9-F9AE13BCCCBE}"/>
                </a:ext>
              </a:extLst>
            </p:cNvPr>
            <p:cNvSpPr txBox="1"/>
            <p:nvPr/>
          </p:nvSpPr>
          <p:spPr>
            <a:xfrm>
              <a:off x="3865595" y="6556526"/>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99" name="テキスト ボックス 98">
              <a:extLst>
                <a:ext uri="{FF2B5EF4-FFF2-40B4-BE49-F238E27FC236}">
                  <a16:creationId xmlns:a16="http://schemas.microsoft.com/office/drawing/2014/main" id="{C807CF96-AEAA-29A9-661D-5DE117ED57C6}"/>
                </a:ext>
              </a:extLst>
            </p:cNvPr>
            <p:cNvSpPr txBox="1"/>
            <p:nvPr/>
          </p:nvSpPr>
          <p:spPr>
            <a:xfrm>
              <a:off x="3872598" y="7066650"/>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0" name="テキスト ボックス 99">
              <a:extLst>
                <a:ext uri="{FF2B5EF4-FFF2-40B4-BE49-F238E27FC236}">
                  <a16:creationId xmlns:a16="http://schemas.microsoft.com/office/drawing/2014/main" id="{1577B85A-EC19-1F1D-F849-466ECDCBB826}"/>
                </a:ext>
              </a:extLst>
            </p:cNvPr>
            <p:cNvSpPr txBox="1"/>
            <p:nvPr/>
          </p:nvSpPr>
          <p:spPr>
            <a:xfrm>
              <a:off x="3875980" y="7576251"/>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1" name="矢印: 右 100">
              <a:extLst>
                <a:ext uri="{FF2B5EF4-FFF2-40B4-BE49-F238E27FC236}">
                  <a16:creationId xmlns:a16="http://schemas.microsoft.com/office/drawing/2014/main" id="{D0E90F91-015C-6F0B-BE8C-508CECC4E707}"/>
                </a:ext>
              </a:extLst>
            </p:cNvPr>
            <p:cNvSpPr/>
            <p:nvPr/>
          </p:nvSpPr>
          <p:spPr>
            <a:xfrm>
              <a:off x="5211447" y="6895079"/>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矢印: 右 101">
              <a:extLst>
                <a:ext uri="{FF2B5EF4-FFF2-40B4-BE49-F238E27FC236}">
                  <a16:creationId xmlns:a16="http://schemas.microsoft.com/office/drawing/2014/main" id="{CC7E45F4-AB20-DB5D-BBE7-CEBDEBC4E506}"/>
                </a:ext>
              </a:extLst>
            </p:cNvPr>
            <p:cNvSpPr/>
            <p:nvPr/>
          </p:nvSpPr>
          <p:spPr>
            <a:xfrm>
              <a:off x="5796093" y="6895078"/>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矢印: 右 102">
              <a:extLst>
                <a:ext uri="{FF2B5EF4-FFF2-40B4-BE49-F238E27FC236}">
                  <a16:creationId xmlns:a16="http://schemas.microsoft.com/office/drawing/2014/main" id="{402D3383-B840-03FD-75D8-75F054CC9891}"/>
                </a:ext>
              </a:extLst>
            </p:cNvPr>
            <p:cNvSpPr/>
            <p:nvPr/>
          </p:nvSpPr>
          <p:spPr>
            <a:xfrm>
              <a:off x="6398781" y="690692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矢印: 右 103">
              <a:extLst>
                <a:ext uri="{FF2B5EF4-FFF2-40B4-BE49-F238E27FC236}">
                  <a16:creationId xmlns:a16="http://schemas.microsoft.com/office/drawing/2014/main" id="{4DE50420-77A0-FCEC-2EEF-90C97FBA4E48}"/>
                </a:ext>
              </a:extLst>
            </p:cNvPr>
            <p:cNvSpPr/>
            <p:nvPr/>
          </p:nvSpPr>
          <p:spPr>
            <a:xfrm>
              <a:off x="6989320" y="690984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6" name="図 105">
            <a:extLst>
              <a:ext uri="{FF2B5EF4-FFF2-40B4-BE49-F238E27FC236}">
                <a16:creationId xmlns:a16="http://schemas.microsoft.com/office/drawing/2014/main" id="{AF7C45B3-B18E-E285-5BA7-92617B8580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5697" y="7123761"/>
            <a:ext cx="1449320" cy="1258553"/>
          </a:xfrm>
          <a:prstGeom prst="rect">
            <a:avLst/>
          </a:prstGeom>
        </p:spPr>
      </p:pic>
      <p:pic>
        <p:nvPicPr>
          <p:cNvPr id="107" name="図 106">
            <a:extLst>
              <a:ext uri="{FF2B5EF4-FFF2-40B4-BE49-F238E27FC236}">
                <a16:creationId xmlns:a16="http://schemas.microsoft.com/office/drawing/2014/main" id="{85D84359-4E51-9DBE-2400-0B571B83A3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0930"/>
          <a:stretch/>
        </p:blipFill>
        <p:spPr>
          <a:xfrm>
            <a:off x="7459244" y="7127883"/>
            <a:ext cx="1449321" cy="1254431"/>
          </a:xfrm>
          <a:prstGeom prst="rect">
            <a:avLst/>
          </a:prstGeom>
        </p:spPr>
      </p:pic>
      <p:pic>
        <p:nvPicPr>
          <p:cNvPr id="109" name="図 108">
            <a:extLst>
              <a:ext uri="{FF2B5EF4-FFF2-40B4-BE49-F238E27FC236}">
                <a16:creationId xmlns:a16="http://schemas.microsoft.com/office/drawing/2014/main" id="{FAB291AB-4343-21E8-4B78-02F43389B02E}"/>
              </a:ext>
            </a:extLst>
          </p:cNvPr>
          <p:cNvPicPr>
            <a:picLocks noChangeAspect="1"/>
          </p:cNvPicPr>
          <p:nvPr/>
        </p:nvPicPr>
        <p:blipFill>
          <a:blip r:embed="rId7" cstate="email">
            <a:extLst>
              <a:ext uri="{28A0092B-C50C-407E-A947-70E740481C1C}">
                <a14:useLocalDpi xmlns:a14="http://schemas.microsoft.com/office/drawing/2010/main"/>
              </a:ext>
            </a:extLst>
          </a:blip>
          <a:srcRect t="8064" b="10272"/>
          <a:stretch/>
        </p:blipFill>
        <p:spPr>
          <a:xfrm>
            <a:off x="7468496" y="6155269"/>
            <a:ext cx="1441272" cy="882765"/>
          </a:xfrm>
          <a:prstGeom prst="rect">
            <a:avLst/>
          </a:prstGeom>
        </p:spPr>
      </p:pic>
      <p:grpSp>
        <p:nvGrpSpPr>
          <p:cNvPr id="132" name="グループ化 131">
            <a:extLst>
              <a:ext uri="{FF2B5EF4-FFF2-40B4-BE49-F238E27FC236}">
                <a16:creationId xmlns:a16="http://schemas.microsoft.com/office/drawing/2014/main" id="{BDE8C376-772B-4F34-634B-5D5E76E72379}"/>
              </a:ext>
            </a:extLst>
          </p:cNvPr>
          <p:cNvGrpSpPr/>
          <p:nvPr/>
        </p:nvGrpSpPr>
        <p:grpSpPr>
          <a:xfrm>
            <a:off x="8387934" y="6771411"/>
            <a:ext cx="516653" cy="240851"/>
            <a:chOff x="8784084" y="5669311"/>
            <a:chExt cx="516653" cy="240851"/>
          </a:xfrm>
        </p:grpSpPr>
        <p:sp>
          <p:nvSpPr>
            <p:cNvPr id="131" name="正方形/長方形 130">
              <a:extLst>
                <a:ext uri="{FF2B5EF4-FFF2-40B4-BE49-F238E27FC236}">
                  <a16:creationId xmlns:a16="http://schemas.microsoft.com/office/drawing/2014/main" id="{61682183-A179-ABBA-D12E-ED4FAD6CF67E}"/>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B07837B2-1D63-F0C8-C188-E270FBF88280}"/>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5" name="テキスト ボックス 114">
              <a:extLst>
                <a:ext uri="{FF2B5EF4-FFF2-40B4-BE49-F238E27FC236}">
                  <a16:creationId xmlns:a16="http://schemas.microsoft.com/office/drawing/2014/main" id="{29D23761-3DB6-051A-6ACA-859CCDAEB012}"/>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pic>
        <p:nvPicPr>
          <p:cNvPr id="110" name="図 109">
            <a:extLst>
              <a:ext uri="{FF2B5EF4-FFF2-40B4-BE49-F238E27FC236}">
                <a16:creationId xmlns:a16="http://schemas.microsoft.com/office/drawing/2014/main" id="{C1A018A9-13E9-7EB4-50AD-55D056C6F719}"/>
              </a:ext>
            </a:extLst>
          </p:cNvPr>
          <p:cNvPicPr>
            <a:picLocks noChangeAspect="1"/>
          </p:cNvPicPr>
          <p:nvPr/>
        </p:nvPicPr>
        <p:blipFill>
          <a:blip r:embed="rId8" cstate="email">
            <a:extLst>
              <a:ext uri="{28A0092B-C50C-407E-A947-70E740481C1C}">
                <a14:useLocalDpi xmlns:a14="http://schemas.microsoft.com/office/drawing/2010/main"/>
              </a:ext>
            </a:extLst>
          </a:blip>
          <a:srcRect l="-221" t="-7517" r="221" b="17881"/>
          <a:stretch/>
        </p:blipFill>
        <p:spPr>
          <a:xfrm>
            <a:off x="9032487" y="6061543"/>
            <a:ext cx="1452530" cy="976492"/>
          </a:xfrm>
          <a:prstGeom prst="rect">
            <a:avLst/>
          </a:prstGeom>
        </p:spPr>
      </p:pic>
      <p:grpSp>
        <p:nvGrpSpPr>
          <p:cNvPr id="133" name="グループ化 132">
            <a:extLst>
              <a:ext uri="{FF2B5EF4-FFF2-40B4-BE49-F238E27FC236}">
                <a16:creationId xmlns:a16="http://schemas.microsoft.com/office/drawing/2014/main" id="{180D798A-4757-3A75-D290-16E5DED27578}"/>
              </a:ext>
            </a:extLst>
          </p:cNvPr>
          <p:cNvGrpSpPr/>
          <p:nvPr/>
        </p:nvGrpSpPr>
        <p:grpSpPr>
          <a:xfrm>
            <a:off x="9974710" y="6767289"/>
            <a:ext cx="516653" cy="240851"/>
            <a:chOff x="8784084" y="5669311"/>
            <a:chExt cx="516653" cy="240851"/>
          </a:xfrm>
        </p:grpSpPr>
        <p:sp>
          <p:nvSpPr>
            <p:cNvPr id="134" name="正方形/長方形 133">
              <a:extLst>
                <a:ext uri="{FF2B5EF4-FFF2-40B4-BE49-F238E27FC236}">
                  <a16:creationId xmlns:a16="http://schemas.microsoft.com/office/drawing/2014/main" id="{5C45C484-73D9-04FE-1681-5BCA0A5873E0}"/>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a:extLst>
                <a:ext uri="{FF2B5EF4-FFF2-40B4-BE49-F238E27FC236}">
                  <a16:creationId xmlns:a16="http://schemas.microsoft.com/office/drawing/2014/main" id="{53150D62-6D89-0AB0-7ACD-5F1B6D54DB6D}"/>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CD042C1F-E7FA-E5D9-A0FA-D891FB784C5B}"/>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sp>
        <p:nvSpPr>
          <p:cNvPr id="137" name="テキスト ボックス 136">
            <a:extLst>
              <a:ext uri="{FF2B5EF4-FFF2-40B4-BE49-F238E27FC236}">
                <a16:creationId xmlns:a16="http://schemas.microsoft.com/office/drawing/2014/main" id="{31123423-EBF0-A50F-3D93-8BD2670E9B29}"/>
              </a:ext>
            </a:extLst>
          </p:cNvPr>
          <p:cNvSpPr txBox="1"/>
          <p:nvPr/>
        </p:nvSpPr>
        <p:spPr>
          <a:xfrm>
            <a:off x="7595018" y="8358217"/>
            <a:ext cx="1151895" cy="276999"/>
          </a:xfrm>
          <a:prstGeom prst="rect">
            <a:avLst/>
          </a:prstGeom>
          <a:noFill/>
        </p:spPr>
        <p:txBody>
          <a:bodyPr wrap="square" rtlCol="0">
            <a:spAutoFit/>
          </a:bodyPr>
          <a:lstStyle/>
          <a:p>
            <a:pPr algn="ctr"/>
            <a:r>
              <a:rPr kumimoji="1" lang="ja-JP" altLang="en-US" sz="1200" b="1" dirty="0">
                <a:solidFill>
                  <a:srgbClr val="0000FF"/>
                </a:solidFill>
              </a:rPr>
              <a:t>添加なし</a:t>
            </a:r>
          </a:p>
        </p:txBody>
      </p:sp>
      <p:sp>
        <p:nvSpPr>
          <p:cNvPr id="138" name="テキスト ボックス 137">
            <a:extLst>
              <a:ext uri="{FF2B5EF4-FFF2-40B4-BE49-F238E27FC236}">
                <a16:creationId xmlns:a16="http://schemas.microsoft.com/office/drawing/2014/main" id="{90399FF4-EA84-DFFA-B598-D3B9B28E8040}"/>
              </a:ext>
            </a:extLst>
          </p:cNvPr>
          <p:cNvSpPr txBox="1"/>
          <p:nvPr/>
        </p:nvSpPr>
        <p:spPr>
          <a:xfrm>
            <a:off x="9065447" y="8339005"/>
            <a:ext cx="1411839" cy="276999"/>
          </a:xfrm>
          <a:prstGeom prst="rect">
            <a:avLst/>
          </a:prstGeom>
          <a:noFill/>
        </p:spPr>
        <p:txBody>
          <a:bodyPr wrap="square" rtlCol="0">
            <a:spAutoFit/>
          </a:bodyPr>
          <a:lstStyle/>
          <a:p>
            <a:pPr algn="ctr"/>
            <a:r>
              <a:rPr kumimoji="1" lang="ja-JP" altLang="en-US" sz="1200" b="1" dirty="0">
                <a:solidFill>
                  <a:srgbClr val="FF0000"/>
                </a:solidFill>
              </a:rPr>
              <a:t>添加あり</a:t>
            </a:r>
            <a:r>
              <a:rPr kumimoji="1" lang="en-US" altLang="ja-JP" sz="1200" b="1" dirty="0">
                <a:solidFill>
                  <a:srgbClr val="FF0000"/>
                </a:solidFill>
              </a:rPr>
              <a:t>(1wt%)</a:t>
            </a:r>
            <a:endParaRPr kumimoji="1" lang="ja-JP" altLang="en-US" sz="1200" b="1" dirty="0">
              <a:solidFill>
                <a:srgbClr val="FF0000"/>
              </a:solidFill>
            </a:endParaRPr>
          </a:p>
        </p:txBody>
      </p:sp>
      <p:sp>
        <p:nvSpPr>
          <p:cNvPr id="139" name="テキスト ボックス 138">
            <a:extLst>
              <a:ext uri="{FF2B5EF4-FFF2-40B4-BE49-F238E27FC236}">
                <a16:creationId xmlns:a16="http://schemas.microsoft.com/office/drawing/2014/main" id="{8FE1CE8A-0C33-DCA1-8CB2-26167240FDF1}"/>
              </a:ext>
            </a:extLst>
          </p:cNvPr>
          <p:cNvSpPr txBox="1"/>
          <p:nvPr/>
        </p:nvSpPr>
        <p:spPr>
          <a:xfrm>
            <a:off x="74529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
        <p:nvSpPr>
          <p:cNvPr id="140" name="テキスト ボックス 139">
            <a:extLst>
              <a:ext uri="{FF2B5EF4-FFF2-40B4-BE49-F238E27FC236}">
                <a16:creationId xmlns:a16="http://schemas.microsoft.com/office/drawing/2014/main" id="{69D19FB9-E95E-15B8-73E8-95A80DF9EB4A}"/>
              </a:ext>
            </a:extLst>
          </p:cNvPr>
          <p:cNvSpPr txBox="1"/>
          <p:nvPr/>
        </p:nvSpPr>
        <p:spPr>
          <a:xfrm>
            <a:off x="90240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Tree>
    <p:extLst>
      <p:ext uri="{BB962C8B-B14F-4D97-AF65-F5344CB8AC3E}">
        <p14:creationId xmlns:p14="http://schemas.microsoft.com/office/powerpoint/2010/main" val="19824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89558"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世界初のブラックマスを原材料に活用した再生型リチウムイオン電池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年の創業以来、色材事業を軸に様々な機能性材料を製造してきました。近年はこの技術を活かし、</a:t>
            </a:r>
            <a:endParaRPr kumimoji="1" lang="en-US" altLang="ja-JP" sz="2400" b="1" dirty="0">
              <a:solidFill>
                <a:srgbClr val="333333"/>
              </a:solidFill>
              <a:latin typeface="Montserrat" panose="00000500000000000000" pitchFamily="2" charset="0"/>
            </a:endParaRPr>
          </a:p>
          <a:p>
            <a:r>
              <a:rPr kumimoji="1" lang="ja-JP" altLang="en-US" sz="2400" b="1" dirty="0"/>
              <a:t>種々の二次電池を開発し、特に世界初のブラックマスを原料として再生型リチウムイオン電池を開発しました。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リチウムイオン電池の廃棄物であるブラックマスを新たに原材料にすることで、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％削減した再生型リチウムイオン電池を開発。世界中のリチウムイオン電池が安くなる可能性があります。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令和７年４月２３日時点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電池、自動車、</a:t>
            </a:r>
            <a:r>
              <a:rPr kumimoji="1" lang="en-US" altLang="ja-JP" sz="2800" b="1" dirty="0"/>
              <a:t>EV</a:t>
            </a:r>
            <a:r>
              <a:rPr kumimoji="1" lang="ja-JP" altLang="en-US" sz="2800" b="1" dirty="0" err="1"/>
              <a:t>、</a:t>
            </a:r>
            <a:r>
              <a:rPr kumimoji="1" lang="ja-JP" altLang="en-US" sz="2800" b="1" dirty="0"/>
              <a:t>スマホ、パソコンなどのあらゆる電化製品に使用されているリチウムイオン電池の値段が下がるので、世界市場は巨大です。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346426" y="6133352"/>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409349" y="9849357"/>
            <a:ext cx="408128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現在、ブラックマスを硫酸などの化学処理をしてコバルト、ニッケル、リチウムなどの金属を抽出、分離していますが、危険であり、工程が複雑です。弊社の方法は、圧倒的にシンプルで安全であり、工程が少なく、</a:t>
            </a:r>
            <a:r>
              <a:rPr kumimoji="1" lang="en-US" altLang="ja-JP" dirty="0">
                <a:solidFill>
                  <a:schemeClr val="tx1"/>
                </a:solidFill>
              </a:rPr>
              <a:t>CO2</a:t>
            </a:r>
            <a:r>
              <a:rPr kumimoji="1" lang="ja-JP" altLang="en-US" dirty="0">
                <a:solidFill>
                  <a:schemeClr val="tx1"/>
                </a:solidFill>
              </a:rPr>
              <a:t>排出量も少なく、リチウムイオン電池のコストも下がります。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5" y="6108412"/>
            <a:ext cx="3376068" cy="2535592"/>
          </a:xfrm>
          <a:prstGeom prst="rect">
            <a:avLst/>
          </a:prstGeom>
        </p:spPr>
      </p:pic>
      <p:pic>
        <p:nvPicPr>
          <p:cNvPr id="12" name="図 11"/>
          <p:cNvPicPr>
            <a:picLocks noChangeAspect="1"/>
          </p:cNvPicPr>
          <p:nvPr/>
        </p:nvPicPr>
        <p:blipFill>
          <a:blip r:embed="rId4"/>
          <a:stretch>
            <a:fillRect/>
          </a:stretch>
        </p:blipFill>
        <p:spPr>
          <a:xfrm>
            <a:off x="4947895" y="6109124"/>
            <a:ext cx="1840827" cy="1420741"/>
          </a:xfrm>
          <a:prstGeom prst="rect">
            <a:avLst/>
          </a:prstGeom>
        </p:spPr>
      </p:pic>
      <p:pic>
        <p:nvPicPr>
          <p:cNvPr id="37" name="図 3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95355" y="6104325"/>
            <a:ext cx="1900720" cy="1425540"/>
          </a:xfrm>
          <a:prstGeom prst="rect">
            <a:avLst/>
          </a:prstGeom>
        </p:spPr>
      </p:pic>
      <p:sp>
        <p:nvSpPr>
          <p:cNvPr id="13" name="テキスト ボックス 12"/>
          <p:cNvSpPr txBox="1"/>
          <p:nvPr/>
        </p:nvSpPr>
        <p:spPr>
          <a:xfrm>
            <a:off x="6834587" y="6194874"/>
            <a:ext cx="1569660" cy="369332"/>
          </a:xfrm>
          <a:prstGeom prst="rect">
            <a:avLst/>
          </a:prstGeom>
          <a:noFill/>
        </p:spPr>
        <p:txBody>
          <a:bodyPr wrap="none" rtlCol="0">
            <a:spAutoFit/>
          </a:bodyPr>
          <a:lstStyle/>
          <a:p>
            <a:r>
              <a:rPr kumimoji="1" lang="ja-JP" altLang="en-US" b="1" dirty="0"/>
              <a:t>直接合成再生</a:t>
            </a:r>
          </a:p>
        </p:txBody>
      </p:sp>
      <p:sp>
        <p:nvSpPr>
          <p:cNvPr id="38" name="テキスト ボックス 37"/>
          <p:cNvSpPr txBox="1"/>
          <p:nvPr/>
        </p:nvSpPr>
        <p:spPr>
          <a:xfrm>
            <a:off x="5083478" y="7515326"/>
            <a:ext cx="1569660" cy="369332"/>
          </a:xfrm>
          <a:prstGeom prst="rect">
            <a:avLst/>
          </a:prstGeom>
          <a:noFill/>
        </p:spPr>
        <p:txBody>
          <a:bodyPr wrap="none" rtlCol="0">
            <a:spAutoFit/>
          </a:bodyPr>
          <a:lstStyle/>
          <a:p>
            <a:r>
              <a:rPr kumimoji="1" lang="ja-JP" altLang="en-US" b="1" dirty="0"/>
              <a:t>ブラックマス</a:t>
            </a:r>
          </a:p>
        </p:txBody>
      </p:sp>
      <p:sp>
        <p:nvSpPr>
          <p:cNvPr id="41" name="テキスト ボックス 40"/>
          <p:cNvSpPr txBox="1"/>
          <p:nvPr/>
        </p:nvSpPr>
        <p:spPr>
          <a:xfrm>
            <a:off x="9036271" y="7509094"/>
            <a:ext cx="646331" cy="369332"/>
          </a:xfrm>
          <a:prstGeom prst="rect">
            <a:avLst/>
          </a:prstGeom>
          <a:noFill/>
        </p:spPr>
        <p:txBody>
          <a:bodyPr wrap="none" rtlCol="0">
            <a:spAutoFit/>
          </a:bodyPr>
          <a:lstStyle/>
          <a:p>
            <a:r>
              <a:rPr kumimoji="1" lang="ja-JP" altLang="en-US" b="1" dirty="0"/>
              <a:t>正極</a:t>
            </a:r>
          </a:p>
        </p:txBody>
      </p:sp>
      <p:sp>
        <p:nvSpPr>
          <p:cNvPr id="44" name="矢印: 下 6">
            <a:extLst>
              <a:ext uri="{FF2B5EF4-FFF2-40B4-BE49-F238E27FC236}">
                <a16:creationId xmlns:a16="http://schemas.microsoft.com/office/drawing/2014/main" id="{66D3082B-E7BD-4183-979C-66FF88D474DE}"/>
              </a:ext>
            </a:extLst>
          </p:cNvPr>
          <p:cNvSpPr/>
          <p:nvPr/>
        </p:nvSpPr>
        <p:spPr>
          <a:xfrm rot="16200000">
            <a:off x="7325800" y="7819794"/>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p:cNvPicPr>
            <a:picLocks noChangeAspect="1"/>
          </p:cNvPicPr>
          <p:nvPr/>
        </p:nvPicPr>
        <p:blipFill>
          <a:blip r:embed="rId3"/>
          <a:stretch>
            <a:fillRect/>
          </a:stretch>
        </p:blipFill>
        <p:spPr>
          <a:xfrm>
            <a:off x="8495355" y="7840910"/>
            <a:ext cx="1960653" cy="1472546"/>
          </a:xfrm>
          <a:prstGeom prst="rect">
            <a:avLst/>
          </a:prstGeom>
        </p:spPr>
      </p:pic>
      <p:sp>
        <p:nvSpPr>
          <p:cNvPr id="60" name="テキスト ボックス 59"/>
          <p:cNvSpPr txBox="1"/>
          <p:nvPr/>
        </p:nvSpPr>
        <p:spPr>
          <a:xfrm>
            <a:off x="7709735" y="9286464"/>
            <a:ext cx="2954655" cy="369332"/>
          </a:xfrm>
          <a:prstGeom prst="rect">
            <a:avLst/>
          </a:prstGeom>
          <a:noFill/>
        </p:spPr>
        <p:txBody>
          <a:bodyPr wrap="none" rtlCol="0">
            <a:spAutoFit/>
          </a:bodyPr>
          <a:lstStyle/>
          <a:p>
            <a:r>
              <a:rPr kumimoji="1" lang="ja-JP" altLang="en-US" b="1" dirty="0"/>
              <a:t>再生型リチウムイオン電池</a:t>
            </a:r>
          </a:p>
        </p:txBody>
      </p:sp>
    </p:spTree>
    <p:extLst>
      <p:ext uri="{BB962C8B-B14F-4D97-AF65-F5344CB8AC3E}">
        <p14:creationId xmlns:p14="http://schemas.microsoft.com/office/powerpoint/2010/main" val="2993401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勾玉形風車を用いる独立配置型の小型風力発電システム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9745" y="4333433"/>
            <a:ext cx="9229796" cy="1569660"/>
          </a:xfrm>
          <a:prstGeom prst="rect">
            <a:avLst/>
          </a:prstGeom>
          <a:noFill/>
        </p:spPr>
        <p:txBody>
          <a:bodyPr wrap="square" rtlCol="0">
            <a:spAutoFit/>
          </a:bodyPr>
          <a:lstStyle/>
          <a:p>
            <a:r>
              <a:rPr kumimoji="1" lang="ja-JP" altLang="en-US" sz="2400" b="1" dirty="0"/>
              <a:t>有限会社須戸電設は鉄道電気工事で培った施工経験やノウハウから、立命館大学と共同で、社会実装へ向けた研究開発を行っております。今まで世の中にない小型風力発電の開発、社会実装を通じて</a:t>
            </a:r>
            <a:r>
              <a:rPr kumimoji="1" lang="en-US" altLang="ja-JP" sz="2400" b="1" dirty="0"/>
              <a:t>CO2</a:t>
            </a:r>
            <a:r>
              <a:rPr kumimoji="1" lang="ja-JP" altLang="en-US" sz="2400" b="1" dirty="0"/>
              <a:t>削減に貢献します。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有限会社須戸電設</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滋賀県米原市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令和７年１１月１８日時点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3046326"/>
            <a:ext cx="5535033" cy="1815882"/>
          </a:xfrm>
          <a:prstGeom prst="rect">
            <a:avLst/>
          </a:prstGeom>
          <a:noFill/>
        </p:spPr>
        <p:txBody>
          <a:bodyPr wrap="square" rtlCol="0">
            <a:spAutoFit/>
          </a:bodyPr>
          <a:lstStyle/>
          <a:p>
            <a:r>
              <a:rPr kumimoji="1" lang="ja-JP" altLang="en-US" sz="2800" b="1" dirty="0"/>
              <a:t>・非常用電源としての活用</a:t>
            </a:r>
            <a:endParaRPr kumimoji="1" lang="en-US" altLang="ja-JP" sz="2800" b="1" dirty="0"/>
          </a:p>
          <a:p>
            <a:r>
              <a:rPr kumimoji="1" lang="ja-JP" altLang="en-US" sz="2800" b="1" dirty="0"/>
              <a:t>・搬入が難しい狭小地への設置</a:t>
            </a:r>
            <a:endParaRPr kumimoji="1" lang="en-US" altLang="ja-JP" sz="2800" b="1" dirty="0"/>
          </a:p>
          <a:p>
            <a:r>
              <a:rPr kumimoji="1" lang="ja-JP" altLang="en-US" sz="2800" b="1" dirty="0"/>
              <a:t>・社会実装に向けた共同開発者との連携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6DC59B5A-B6C1-3E66-36C0-11B1B303C32F}"/>
              </a:ext>
            </a:extLst>
          </p:cNvPr>
          <p:cNvSpPr txBox="1"/>
          <p:nvPr/>
        </p:nvSpPr>
        <p:spPr>
          <a:xfrm>
            <a:off x="1457576" y="6556802"/>
            <a:ext cx="5953702" cy="1200329"/>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屋根上サイズ（空白領域）の風力発電システム</a:t>
            </a:r>
            <a:r>
              <a:rPr kumimoji="1" lang="ja-JP" altLang="en-US" sz="2400" b="1" dirty="0"/>
              <a:t>→今まで設置が難しかった狭小地での活用で、</a:t>
            </a:r>
            <a:r>
              <a:rPr kumimoji="1" lang="en-US" altLang="ja-JP" sz="2400" b="1" dirty="0"/>
              <a:t>CO2</a:t>
            </a:r>
            <a:r>
              <a:rPr kumimoji="1" lang="ja-JP" altLang="en-US" sz="2400" b="1" dirty="0"/>
              <a:t>削減に貢献します。</a:t>
            </a:r>
            <a:endParaRPr kumimoji="1" lang="en-US" altLang="ja-JP" sz="2400" b="1" dirty="0"/>
          </a:p>
        </p:txBody>
      </p:sp>
      <p:sp>
        <p:nvSpPr>
          <p:cNvPr id="7" name="テキスト ボックス 6">
            <a:extLst>
              <a:ext uri="{FF2B5EF4-FFF2-40B4-BE49-F238E27FC236}">
                <a16:creationId xmlns:a16="http://schemas.microsoft.com/office/drawing/2014/main" id="{9026F79F-D203-AD82-0022-B8C4DAC45250}"/>
              </a:ext>
            </a:extLst>
          </p:cNvPr>
          <p:cNvSpPr txBox="1"/>
          <p:nvPr/>
        </p:nvSpPr>
        <p:spPr>
          <a:xfrm>
            <a:off x="1389745" y="6083144"/>
            <a:ext cx="8454646" cy="523220"/>
          </a:xfrm>
          <a:prstGeom prst="rect">
            <a:avLst/>
          </a:prstGeom>
          <a:noFill/>
        </p:spPr>
        <p:txBody>
          <a:bodyPr wrap="square" rtlCol="0">
            <a:spAutoFit/>
          </a:bodyPr>
          <a:lstStyle/>
          <a:p>
            <a:r>
              <a:rPr kumimoji="1" lang="ja-JP" altLang="en-US" sz="2800" b="1" dirty="0">
                <a:solidFill>
                  <a:srgbClr val="002060"/>
                </a:solidFill>
              </a:rPr>
              <a:t>勾玉形風力発電システムの特徴</a:t>
            </a:r>
            <a:endParaRPr kumimoji="1" lang="en-US" altLang="ja-JP" sz="2800" b="1" dirty="0">
              <a:solidFill>
                <a:srgbClr val="002060"/>
              </a:solidFill>
            </a:endParaRPr>
          </a:p>
        </p:txBody>
      </p:sp>
      <p:sp>
        <p:nvSpPr>
          <p:cNvPr id="13" name="テキスト ボックス 12">
            <a:extLst>
              <a:ext uri="{FF2B5EF4-FFF2-40B4-BE49-F238E27FC236}">
                <a16:creationId xmlns:a16="http://schemas.microsoft.com/office/drawing/2014/main" id="{1265D796-6B31-5DB9-247F-9085D7EE80B8}"/>
              </a:ext>
            </a:extLst>
          </p:cNvPr>
          <p:cNvSpPr txBox="1"/>
          <p:nvPr/>
        </p:nvSpPr>
        <p:spPr>
          <a:xfrm>
            <a:off x="1497961" y="7655124"/>
            <a:ext cx="5973145" cy="1569660"/>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低風速で高出力</a:t>
            </a:r>
            <a:r>
              <a:rPr kumimoji="1" lang="ja-JP" altLang="en-US" sz="2400" b="1" dirty="0"/>
              <a:t>→風車専用設計のブレード（勾玉形風車ブレード）を使用し、</a:t>
            </a:r>
            <a:endParaRPr kumimoji="1" lang="en-US" altLang="ja-JP" sz="2400" b="1" dirty="0"/>
          </a:p>
          <a:p>
            <a:r>
              <a:rPr kumimoji="1" lang="ja-JP" altLang="en-US" sz="2400" b="1" dirty="0"/>
              <a:t>日本の気候に適した低風速帯での発電を目指します。</a:t>
            </a:r>
            <a:endParaRPr kumimoji="1" lang="en-US" altLang="ja-JP" sz="2400" b="1" dirty="0"/>
          </a:p>
        </p:txBody>
      </p:sp>
      <p:pic>
        <p:nvPicPr>
          <p:cNvPr id="15" name="図 14">
            <a:extLst>
              <a:ext uri="{FF2B5EF4-FFF2-40B4-BE49-F238E27FC236}">
                <a16:creationId xmlns:a16="http://schemas.microsoft.com/office/drawing/2014/main" id="{AFA9EF8A-8A99-0652-4EA8-893F78980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7359049" y="6363754"/>
            <a:ext cx="3026874" cy="2786755"/>
          </a:xfrm>
          <a:prstGeom prst="rect">
            <a:avLst/>
          </a:prstGeom>
        </p:spPr>
      </p:pic>
      <p:sp>
        <p:nvSpPr>
          <p:cNvPr id="17" name="四角形: 角を丸くする 16">
            <a:extLst>
              <a:ext uri="{FF2B5EF4-FFF2-40B4-BE49-F238E27FC236}">
                <a16:creationId xmlns:a16="http://schemas.microsoft.com/office/drawing/2014/main" id="{C7440B6A-5BE6-25E7-43BE-E27D9CB1FD0E}"/>
              </a:ext>
            </a:extLst>
          </p:cNvPr>
          <p:cNvSpPr/>
          <p:nvPr/>
        </p:nvSpPr>
        <p:spPr>
          <a:xfrm>
            <a:off x="7337356" y="9339747"/>
            <a:ext cx="2928508" cy="623862"/>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実証実験中の</a:t>
            </a:r>
            <a:endParaRPr kumimoji="1" lang="en-US" altLang="ja-JP" b="1" dirty="0">
              <a:solidFill>
                <a:schemeClr val="tx1"/>
              </a:solidFill>
            </a:endParaRPr>
          </a:p>
          <a:p>
            <a:pPr algn="ctr"/>
            <a:r>
              <a:rPr kumimoji="1" lang="ja-JP" altLang="en-US" b="1" dirty="0">
                <a:solidFill>
                  <a:schemeClr val="tx1"/>
                </a:solidFill>
              </a:rPr>
              <a:t>勾玉形風力発電設備</a:t>
            </a:r>
          </a:p>
        </p:txBody>
      </p:sp>
      <p:pic>
        <p:nvPicPr>
          <p:cNvPr id="26" name="図 25">
            <a:extLst>
              <a:ext uri="{FF2B5EF4-FFF2-40B4-BE49-F238E27FC236}">
                <a16:creationId xmlns:a16="http://schemas.microsoft.com/office/drawing/2014/main" id="{470A1104-24BD-B5AC-EE89-31C59574A2CB}"/>
              </a:ext>
            </a:extLst>
          </p:cNvPr>
          <p:cNvPicPr>
            <a:picLocks noChangeAspect="1"/>
          </p:cNvPicPr>
          <p:nvPr/>
        </p:nvPicPr>
        <p:blipFill>
          <a:blip r:embed="rId4"/>
          <a:srcRect t="6197"/>
          <a:stretch>
            <a:fillRect/>
          </a:stretch>
        </p:blipFill>
        <p:spPr>
          <a:xfrm>
            <a:off x="1621017" y="9237165"/>
            <a:ext cx="4146802" cy="2889736"/>
          </a:xfrm>
          <a:prstGeom prst="rect">
            <a:avLst/>
          </a:prstGeom>
          <a:ln>
            <a:solidFill>
              <a:schemeClr val="tx1"/>
            </a:solidFill>
          </a:ln>
        </p:spPr>
      </p:pic>
      <p:sp>
        <p:nvSpPr>
          <p:cNvPr id="28" name="四角形: 角を丸くする 27">
            <a:extLst>
              <a:ext uri="{FF2B5EF4-FFF2-40B4-BE49-F238E27FC236}">
                <a16:creationId xmlns:a16="http://schemas.microsoft.com/office/drawing/2014/main" id="{C020CAB1-E9FA-2595-726D-9EBFC5B06F10}"/>
              </a:ext>
            </a:extLst>
          </p:cNvPr>
          <p:cNvSpPr/>
          <p:nvPr/>
        </p:nvSpPr>
        <p:spPr>
          <a:xfrm>
            <a:off x="3447803" y="9040045"/>
            <a:ext cx="2928508" cy="394239"/>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勾玉形風車の新規性</a:t>
            </a:r>
          </a:p>
        </p:txBody>
      </p:sp>
      <p:sp>
        <p:nvSpPr>
          <p:cNvPr id="11" name="テキスト ボックス 10">
            <a:extLst>
              <a:ext uri="{FF2B5EF4-FFF2-40B4-BE49-F238E27FC236}">
                <a16:creationId xmlns:a16="http://schemas.microsoft.com/office/drawing/2014/main" id="{D8752811-3C7A-1E53-D02C-E6CF63CCC7D8}"/>
              </a:ext>
            </a:extLst>
          </p:cNvPr>
          <p:cNvSpPr txBox="1"/>
          <p:nvPr/>
        </p:nvSpPr>
        <p:spPr>
          <a:xfrm>
            <a:off x="6119063" y="10744309"/>
            <a:ext cx="4146801" cy="1169551"/>
          </a:xfrm>
          <a:prstGeom prst="rect">
            <a:avLst/>
          </a:prstGeom>
          <a:noFill/>
        </p:spPr>
        <p:txBody>
          <a:bodyPr wrap="square">
            <a:spAutoFit/>
          </a:bodyPr>
          <a:lstStyle/>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・引用：立命館大学 新技術説明会発表資料より</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・出典：牛山泉トコトンやさしい風力発電の本、日刊工業新聞社（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2010</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81,83</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1200"/>
              </a:spcAft>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　　　　西方正司、甲斐隆章、分かりやすい風力発電、オーム社（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2013</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42</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4196843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23">
            <a:extLst>
              <a:ext uri="{FF2B5EF4-FFF2-40B4-BE49-F238E27FC236}">
                <a16:creationId xmlns:a16="http://schemas.microsoft.com/office/drawing/2014/main" id="{D200740A-DDAA-A409-8248-6C3850F0D136}"/>
              </a:ext>
            </a:extLst>
          </p:cNvPr>
          <p:cNvPicPr>
            <a:picLocks noChangeAspect="1"/>
          </p:cNvPicPr>
          <p:nvPr/>
        </p:nvPicPr>
        <p:blipFill>
          <a:blip r:embed="rId2"/>
          <a:srcRect t="11663"/>
          <a:stretch/>
        </p:blipFill>
        <p:spPr>
          <a:xfrm>
            <a:off x="1344906" y="6037076"/>
            <a:ext cx="3620605" cy="2547831"/>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a:t>おおさかカーボンニュートラルビジネスネットワーク会員企業</a:t>
            </a:r>
            <a:endParaRPr kumimoji="1" lang="ja-JP" altLang="en-US" sz="2400" dirty="0"/>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薄膜太陽電池のパターニング工程の生産効率を向上し</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削減</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三星ダイヤモンド工業は、各種脆性材料に対するスクライビング、ブレイキング、穴あけ、パターニングなどの加工方法を自社製刃先やレーザーによる最適なプロセス条件と、それを高い生産性で実現できる装置を提供している加工装置メーカーで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2569" y="8616701"/>
            <a:ext cx="4017631" cy="3539430"/>
          </a:xfrm>
          <a:prstGeom prst="rect">
            <a:avLst/>
          </a:prstGeom>
          <a:noFill/>
        </p:spPr>
        <p:txBody>
          <a:bodyPr wrap="square" rtlCol="0">
            <a:spAutoFit/>
          </a:bodyPr>
          <a:lstStyle/>
          <a:p>
            <a:r>
              <a:rPr kumimoji="1" lang="ja-JP" altLang="en-US" sz="2800" b="1" dirty="0"/>
              <a:t>薄膜太陽電池の集積化構造形成のためのパターニング加工をノンストップ型</a:t>
            </a:r>
            <a:r>
              <a:rPr kumimoji="1" lang="en-US" altLang="ja-JP" sz="2800" b="1" dirty="0"/>
              <a:t>R2R</a:t>
            </a:r>
            <a:r>
              <a:rPr kumimoji="1" lang="ja-JP" altLang="en-US" sz="2800" b="1" dirty="0"/>
              <a:t>生産方式にて高い生産性と高精度を実現し従来型装置に比べ</a:t>
            </a:r>
            <a:r>
              <a:rPr kumimoji="1" lang="en-US" altLang="ja-JP" sz="2800" b="1" dirty="0"/>
              <a:t>25%</a:t>
            </a:r>
            <a:r>
              <a:rPr kumimoji="1" lang="ja-JP" altLang="en-US" sz="2800" b="1" dirty="0"/>
              <a:t>の</a:t>
            </a:r>
            <a:r>
              <a:rPr kumimoji="1" lang="en-US" altLang="ja-JP" sz="2800" b="1" dirty="0"/>
              <a:t>CO2</a:t>
            </a:r>
            <a:r>
              <a:rPr kumimoji="1" lang="ja-JP" altLang="en-US" sz="2800" b="1" dirty="0"/>
              <a:t>削減が可能です。</a:t>
            </a:r>
            <a:endParaRPr kumimoji="1"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21860"/>
            <a:ext cx="8887462" cy="646331"/>
          </a:xfrm>
          <a:prstGeom prst="rect">
            <a:avLst/>
          </a:prstGeom>
          <a:noFill/>
        </p:spPr>
        <p:txBody>
          <a:bodyPr wrap="square" rtlCol="0">
            <a:spAutoFit/>
          </a:bodyPr>
          <a:lstStyle/>
          <a:p>
            <a:pPr algn="ctr"/>
            <a:r>
              <a:rPr kumimoji="1" lang="ja-JP" altLang="en-US" sz="3600" b="1" dirty="0"/>
              <a:t>三星ダイヤモンド工業株式会社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摂津市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361950" indent="-361950"/>
            <a:r>
              <a:rPr kumimoji="1" lang="ja-JP" altLang="en-US" sz="2800" b="1" dirty="0"/>
              <a:t>・ペロブスカイト太陽電池の量産化を早期に実現できます</a:t>
            </a:r>
            <a:endParaRPr kumimoji="1" lang="en-US" altLang="ja-JP" sz="2800" b="1" dirty="0"/>
          </a:p>
          <a:p>
            <a:pPr marL="361950" indent="-361950"/>
            <a:r>
              <a:rPr kumimoji="1" lang="ja-JP" altLang="en-US" sz="2800" b="1" dirty="0"/>
              <a:t>・太陽電池以外にも</a:t>
            </a:r>
            <a:r>
              <a:rPr kumimoji="1" lang="en-US" altLang="ja-JP" sz="2800" b="1" dirty="0"/>
              <a:t>R2R</a:t>
            </a:r>
            <a:r>
              <a:rPr kumimoji="1" lang="ja-JP" altLang="en-US" sz="2800" b="1" dirty="0"/>
              <a:t>生産方式で高精度な加工を求めるレーザー加工にも活用可能です。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49" name="グループ化 248">
            <a:extLst>
              <a:ext uri="{FF2B5EF4-FFF2-40B4-BE49-F238E27FC236}">
                <a16:creationId xmlns:a16="http://schemas.microsoft.com/office/drawing/2014/main" id="{298D4219-F20C-DCDC-6FBA-45B2F19745D3}"/>
              </a:ext>
            </a:extLst>
          </p:cNvPr>
          <p:cNvGrpSpPr/>
          <p:nvPr/>
        </p:nvGrpSpPr>
        <p:grpSpPr>
          <a:xfrm>
            <a:off x="4664259" y="6142022"/>
            <a:ext cx="5719692" cy="2233310"/>
            <a:chOff x="4664259" y="6191435"/>
            <a:chExt cx="5719692" cy="2233310"/>
          </a:xfrm>
        </p:grpSpPr>
        <p:grpSp>
          <p:nvGrpSpPr>
            <p:cNvPr id="157" name="グループ化 156">
              <a:extLst>
                <a:ext uri="{FF2B5EF4-FFF2-40B4-BE49-F238E27FC236}">
                  <a16:creationId xmlns:a16="http://schemas.microsoft.com/office/drawing/2014/main" id="{71B1C61E-5B42-415C-E028-596025C52D1C}"/>
                </a:ext>
              </a:extLst>
            </p:cNvPr>
            <p:cNvGrpSpPr/>
            <p:nvPr/>
          </p:nvGrpSpPr>
          <p:grpSpPr>
            <a:xfrm>
              <a:off x="5228380" y="6515879"/>
              <a:ext cx="5155571" cy="1702613"/>
              <a:chOff x="3971059" y="4754304"/>
              <a:chExt cx="6422762" cy="1755073"/>
            </a:xfrm>
          </p:grpSpPr>
          <p:sp>
            <p:nvSpPr>
              <p:cNvPr id="158" name="正方形/長方形 157">
                <a:extLst>
                  <a:ext uri="{FF2B5EF4-FFF2-40B4-BE49-F238E27FC236}">
                    <a16:creationId xmlns:a16="http://schemas.microsoft.com/office/drawing/2014/main" id="{EFB03F6E-041D-D92F-938D-ECFE8EB2103E}"/>
                  </a:ext>
                </a:extLst>
              </p:cNvPr>
              <p:cNvSpPr/>
              <p:nvPr/>
            </p:nvSpPr>
            <p:spPr>
              <a:xfrm>
                <a:off x="3971059" y="6050531"/>
                <a:ext cx="6422754" cy="20866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bg1"/>
                    </a:solidFill>
                  </a:rPr>
                  <a:t>基材</a:t>
                </a:r>
              </a:p>
            </p:txBody>
          </p:sp>
          <p:sp>
            <p:nvSpPr>
              <p:cNvPr id="159" name="正方形/長方形 158">
                <a:extLst>
                  <a:ext uri="{FF2B5EF4-FFF2-40B4-BE49-F238E27FC236}">
                    <a16:creationId xmlns:a16="http://schemas.microsoft.com/office/drawing/2014/main" id="{E0CFE5D3-E09A-C0F9-7F02-BD1ED6A517DF}"/>
                  </a:ext>
                </a:extLst>
              </p:cNvPr>
              <p:cNvSpPr/>
              <p:nvPr/>
            </p:nvSpPr>
            <p:spPr>
              <a:xfrm>
                <a:off x="3971059" y="5791653"/>
                <a:ext cx="6422753" cy="2693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透明電極</a:t>
                </a:r>
              </a:p>
            </p:txBody>
          </p:sp>
          <p:sp>
            <p:nvSpPr>
              <p:cNvPr id="160" name="正方形/長方形 159">
                <a:extLst>
                  <a:ext uri="{FF2B5EF4-FFF2-40B4-BE49-F238E27FC236}">
                    <a16:creationId xmlns:a16="http://schemas.microsoft.com/office/drawing/2014/main" id="{B25DE9D6-3682-B867-1C7A-94FA695483C9}"/>
                  </a:ext>
                </a:extLst>
              </p:cNvPr>
              <p:cNvSpPr/>
              <p:nvPr/>
            </p:nvSpPr>
            <p:spPr>
              <a:xfrm>
                <a:off x="3971060" y="5536801"/>
                <a:ext cx="6422752" cy="25947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正孔輸送層</a:t>
                </a:r>
                <a:endParaRPr kumimoji="1" lang="ja-JP" altLang="en-US" sz="800" dirty="0">
                  <a:solidFill>
                    <a:schemeClr val="tx1"/>
                  </a:solidFill>
                </a:endParaRPr>
              </a:p>
            </p:txBody>
          </p:sp>
          <p:sp>
            <p:nvSpPr>
              <p:cNvPr id="161" name="正方形/長方形 160">
                <a:extLst>
                  <a:ext uri="{FF2B5EF4-FFF2-40B4-BE49-F238E27FC236}">
                    <a16:creationId xmlns:a16="http://schemas.microsoft.com/office/drawing/2014/main" id="{49AF6FC8-A8B0-ABD1-7F53-0FE8E36EC882}"/>
                  </a:ext>
                </a:extLst>
              </p:cNvPr>
              <p:cNvSpPr/>
              <p:nvPr/>
            </p:nvSpPr>
            <p:spPr>
              <a:xfrm>
                <a:off x="3971060" y="5276140"/>
                <a:ext cx="6422748" cy="265799"/>
              </a:xfrm>
              <a:prstGeom prst="rect">
                <a:avLst/>
              </a:prstGeom>
              <a:solidFill>
                <a:schemeClr val="tx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ペロブスカイト層</a:t>
                </a:r>
              </a:p>
            </p:txBody>
          </p:sp>
          <p:sp>
            <p:nvSpPr>
              <p:cNvPr id="162" name="正方形/長方形 161">
                <a:extLst>
                  <a:ext uri="{FF2B5EF4-FFF2-40B4-BE49-F238E27FC236}">
                    <a16:creationId xmlns:a16="http://schemas.microsoft.com/office/drawing/2014/main" id="{5B37AD4D-2B73-E88E-B95C-7A4D004A7475}"/>
                  </a:ext>
                </a:extLst>
              </p:cNvPr>
              <p:cNvSpPr/>
              <p:nvPr/>
            </p:nvSpPr>
            <p:spPr>
              <a:xfrm>
                <a:off x="3971060" y="5047313"/>
                <a:ext cx="6422747" cy="2417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電子輸送層</a:t>
                </a:r>
                <a:endParaRPr kumimoji="1" lang="ja-JP" altLang="en-US" sz="800" dirty="0">
                  <a:solidFill>
                    <a:schemeClr val="tx1"/>
                  </a:solidFill>
                </a:endParaRPr>
              </a:p>
            </p:txBody>
          </p:sp>
          <p:sp>
            <p:nvSpPr>
              <p:cNvPr id="163" name="正方形/長方形 162">
                <a:extLst>
                  <a:ext uri="{FF2B5EF4-FFF2-40B4-BE49-F238E27FC236}">
                    <a16:creationId xmlns:a16="http://schemas.microsoft.com/office/drawing/2014/main" id="{62791AE4-FBE2-A8CC-0C7A-3700AC7EF5CC}"/>
                  </a:ext>
                </a:extLst>
              </p:cNvPr>
              <p:cNvSpPr/>
              <p:nvPr/>
            </p:nvSpPr>
            <p:spPr>
              <a:xfrm>
                <a:off x="3971075" y="4809652"/>
                <a:ext cx="6422746" cy="24172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裏面電極</a:t>
                </a:r>
              </a:p>
            </p:txBody>
          </p:sp>
          <p:grpSp>
            <p:nvGrpSpPr>
              <p:cNvPr id="164" name="グループ化 163">
                <a:extLst>
                  <a:ext uri="{FF2B5EF4-FFF2-40B4-BE49-F238E27FC236}">
                    <a16:creationId xmlns:a16="http://schemas.microsoft.com/office/drawing/2014/main" id="{CB21738D-20B2-9EC2-C388-2ED24149165C}"/>
                  </a:ext>
                </a:extLst>
              </p:cNvPr>
              <p:cNvGrpSpPr/>
              <p:nvPr/>
            </p:nvGrpSpPr>
            <p:grpSpPr>
              <a:xfrm>
                <a:off x="4352623" y="4754304"/>
                <a:ext cx="1371327" cy="1296964"/>
                <a:chOff x="4203538" y="4396496"/>
                <a:chExt cx="1371327" cy="1296964"/>
              </a:xfrm>
            </p:grpSpPr>
            <p:sp>
              <p:nvSpPr>
                <p:cNvPr id="187" name="正方形/長方形 186">
                  <a:extLst>
                    <a:ext uri="{FF2B5EF4-FFF2-40B4-BE49-F238E27FC236}">
                      <a16:creationId xmlns:a16="http://schemas.microsoft.com/office/drawing/2014/main" id="{EA66F745-5014-9090-8CF3-661E14B5D128}"/>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8" name="正方形/長方形 187">
                  <a:extLst>
                    <a:ext uri="{FF2B5EF4-FFF2-40B4-BE49-F238E27FC236}">
                      <a16:creationId xmlns:a16="http://schemas.microsoft.com/office/drawing/2014/main" id="{86DB90CF-9E9D-0C68-2320-29CA4F1CD818}"/>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9" name="正方形/長方形 188">
                  <a:extLst>
                    <a:ext uri="{FF2B5EF4-FFF2-40B4-BE49-F238E27FC236}">
                      <a16:creationId xmlns:a16="http://schemas.microsoft.com/office/drawing/2014/main" id="{233EF4EF-67D9-F6FD-702E-08B25D9DFA6B}"/>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5" name="矢印: 上向き折線 164">
                <a:extLst>
                  <a:ext uri="{FF2B5EF4-FFF2-40B4-BE49-F238E27FC236}">
                    <a16:creationId xmlns:a16="http://schemas.microsoft.com/office/drawing/2014/main" id="{ED013F14-126F-14F9-9C17-91CD5354F7E6}"/>
                  </a:ext>
                </a:extLst>
              </p:cNvPr>
              <p:cNvSpPr/>
              <p:nvPr/>
            </p:nvSpPr>
            <p:spPr>
              <a:xfrm flipH="1" flipV="1">
                <a:off x="7345525" y="4946537"/>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6" name="矢印: 上向き折線 165">
                <a:extLst>
                  <a:ext uri="{FF2B5EF4-FFF2-40B4-BE49-F238E27FC236}">
                    <a16:creationId xmlns:a16="http://schemas.microsoft.com/office/drawing/2014/main" id="{D8CD25C1-F4B1-D88F-05D5-9C619CED7CFE}"/>
                  </a:ext>
                </a:extLst>
              </p:cNvPr>
              <p:cNvSpPr/>
              <p:nvPr/>
            </p:nvSpPr>
            <p:spPr>
              <a:xfrm flipH="1">
                <a:off x="4994112" y="5368326"/>
                <a:ext cx="428900" cy="620921"/>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9" name="矢印: 右 168">
                <a:extLst>
                  <a:ext uri="{FF2B5EF4-FFF2-40B4-BE49-F238E27FC236}">
                    <a16:creationId xmlns:a16="http://schemas.microsoft.com/office/drawing/2014/main" id="{DEB94DDD-3C9C-B28F-7E30-4381AA9EF1A6}"/>
                  </a:ext>
                </a:extLst>
              </p:cNvPr>
              <p:cNvSpPr/>
              <p:nvPr/>
            </p:nvSpPr>
            <p:spPr>
              <a:xfrm rot="10800000">
                <a:off x="8621426" y="6299627"/>
                <a:ext cx="593387" cy="1529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0" name="テキスト ボックス 169">
                <a:extLst>
                  <a:ext uri="{FF2B5EF4-FFF2-40B4-BE49-F238E27FC236}">
                    <a16:creationId xmlns:a16="http://schemas.microsoft.com/office/drawing/2014/main" id="{A4FC9A61-0D97-08C6-FD29-DD0CE0188E90}"/>
                  </a:ext>
                </a:extLst>
              </p:cNvPr>
              <p:cNvSpPr txBox="1"/>
              <p:nvPr/>
            </p:nvSpPr>
            <p:spPr>
              <a:xfrm>
                <a:off x="9199151" y="6287295"/>
                <a:ext cx="996905" cy="222082"/>
              </a:xfrm>
              <a:prstGeom prst="rect">
                <a:avLst/>
              </a:prstGeom>
              <a:noFill/>
            </p:spPr>
            <p:txBody>
              <a:bodyPr wrap="none" rtlCol="0">
                <a:spAutoFit/>
              </a:bodyPr>
              <a:lstStyle/>
              <a:p>
                <a:r>
                  <a:rPr kumimoji="1" lang="ja-JP" altLang="en-US" sz="800"/>
                  <a:t>：電流の流れ</a:t>
                </a:r>
              </a:p>
            </p:txBody>
          </p:sp>
          <p:grpSp>
            <p:nvGrpSpPr>
              <p:cNvPr id="171" name="グループ化 170">
                <a:extLst>
                  <a:ext uri="{FF2B5EF4-FFF2-40B4-BE49-F238E27FC236}">
                    <a16:creationId xmlns:a16="http://schemas.microsoft.com/office/drawing/2014/main" id="{0CF03CA9-12F3-2821-44CF-158D6D988867}"/>
                  </a:ext>
                </a:extLst>
              </p:cNvPr>
              <p:cNvGrpSpPr/>
              <p:nvPr/>
            </p:nvGrpSpPr>
            <p:grpSpPr>
              <a:xfrm>
                <a:off x="7595960" y="4764066"/>
                <a:ext cx="1371327" cy="1296964"/>
                <a:chOff x="4203538" y="4396496"/>
                <a:chExt cx="1371327" cy="1296964"/>
              </a:xfrm>
            </p:grpSpPr>
            <p:sp>
              <p:nvSpPr>
                <p:cNvPr id="184" name="正方形/長方形 183">
                  <a:extLst>
                    <a:ext uri="{FF2B5EF4-FFF2-40B4-BE49-F238E27FC236}">
                      <a16:creationId xmlns:a16="http://schemas.microsoft.com/office/drawing/2014/main" id="{04854528-240B-0B7D-9D4C-97822E0CADA7}"/>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5" name="正方形/長方形 184">
                  <a:extLst>
                    <a:ext uri="{FF2B5EF4-FFF2-40B4-BE49-F238E27FC236}">
                      <a16:creationId xmlns:a16="http://schemas.microsoft.com/office/drawing/2014/main" id="{2B57A348-2C54-6136-4AE2-1E2829CC3A3B}"/>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6" name="正方形/長方形 185">
                  <a:extLst>
                    <a:ext uri="{FF2B5EF4-FFF2-40B4-BE49-F238E27FC236}">
                      <a16:creationId xmlns:a16="http://schemas.microsoft.com/office/drawing/2014/main" id="{8CB31863-FD7F-AF04-B934-31B38B72CF6F}"/>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72" name="矢印: 上向き折線 171">
                <a:extLst>
                  <a:ext uri="{FF2B5EF4-FFF2-40B4-BE49-F238E27FC236}">
                    <a16:creationId xmlns:a16="http://schemas.microsoft.com/office/drawing/2014/main" id="{B4FC37F4-FC1C-CD1B-61EA-3608FAB03FB9}"/>
                  </a:ext>
                </a:extLst>
              </p:cNvPr>
              <p:cNvSpPr/>
              <p:nvPr/>
            </p:nvSpPr>
            <p:spPr>
              <a:xfrm flipH="1">
                <a:off x="8222393" y="5382093"/>
                <a:ext cx="417928" cy="580739"/>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3" name="矢印: 上向き折線 172">
                <a:extLst>
                  <a:ext uri="{FF2B5EF4-FFF2-40B4-BE49-F238E27FC236}">
                    <a16:creationId xmlns:a16="http://schemas.microsoft.com/office/drawing/2014/main" id="{F58961C8-AA88-277B-9847-35A5BCAFA7B2}"/>
                  </a:ext>
                </a:extLst>
              </p:cNvPr>
              <p:cNvSpPr/>
              <p:nvPr/>
            </p:nvSpPr>
            <p:spPr>
              <a:xfrm flipH="1" flipV="1">
                <a:off x="4057565" y="4922973"/>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4" name="矢印: 上向き折線 173">
                <a:extLst>
                  <a:ext uri="{FF2B5EF4-FFF2-40B4-BE49-F238E27FC236}">
                    <a16:creationId xmlns:a16="http://schemas.microsoft.com/office/drawing/2014/main" id="{58AF49FF-73C1-9D4E-DFE6-093400567448}"/>
                  </a:ext>
                </a:extLst>
              </p:cNvPr>
              <p:cNvSpPr/>
              <p:nvPr/>
            </p:nvSpPr>
            <p:spPr>
              <a:xfrm flipH="1" flipV="1">
                <a:off x="9085347" y="4912678"/>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5" name="テキスト ボックス 174">
                <a:extLst>
                  <a:ext uri="{FF2B5EF4-FFF2-40B4-BE49-F238E27FC236}">
                    <a16:creationId xmlns:a16="http://schemas.microsoft.com/office/drawing/2014/main" id="{BE6775ED-C3ED-DF84-0903-5BCEBFDCDB63}"/>
                  </a:ext>
                </a:extLst>
              </p:cNvPr>
              <p:cNvSpPr txBox="1"/>
              <p:nvPr/>
            </p:nvSpPr>
            <p:spPr>
              <a:xfrm>
                <a:off x="4312313" y="5810259"/>
                <a:ext cx="361857" cy="222082"/>
              </a:xfrm>
              <a:prstGeom prst="rect">
                <a:avLst/>
              </a:prstGeom>
              <a:noFill/>
            </p:spPr>
            <p:txBody>
              <a:bodyPr wrap="none" rtlCol="0">
                <a:spAutoFit/>
              </a:bodyPr>
              <a:lstStyle/>
              <a:p>
                <a:r>
                  <a:rPr kumimoji="1" lang="en-US" altLang="ja-JP" sz="800" b="1" dirty="0"/>
                  <a:t>P1</a:t>
                </a:r>
                <a:endParaRPr kumimoji="1" lang="ja-JP" altLang="en-US" sz="800" b="1" dirty="0"/>
              </a:p>
            </p:txBody>
          </p:sp>
          <p:sp>
            <p:nvSpPr>
              <p:cNvPr id="176" name="テキスト ボックス 175">
                <a:extLst>
                  <a:ext uri="{FF2B5EF4-FFF2-40B4-BE49-F238E27FC236}">
                    <a16:creationId xmlns:a16="http://schemas.microsoft.com/office/drawing/2014/main" id="{FCDA8C54-657B-AD3C-F093-BF58FAD27CB0}"/>
                  </a:ext>
                </a:extLst>
              </p:cNvPr>
              <p:cNvSpPr txBox="1"/>
              <p:nvPr/>
            </p:nvSpPr>
            <p:spPr>
              <a:xfrm>
                <a:off x="4889654" y="502652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77" name="テキスト ボックス 176">
                <a:extLst>
                  <a:ext uri="{FF2B5EF4-FFF2-40B4-BE49-F238E27FC236}">
                    <a16:creationId xmlns:a16="http://schemas.microsoft.com/office/drawing/2014/main" id="{1A76D8F6-870E-5DD5-C6B7-3F4B5F1B8293}"/>
                  </a:ext>
                </a:extLst>
              </p:cNvPr>
              <p:cNvSpPr txBox="1"/>
              <p:nvPr/>
            </p:nvSpPr>
            <p:spPr>
              <a:xfrm>
                <a:off x="5443831" y="4796438"/>
                <a:ext cx="361857" cy="222082"/>
              </a:xfrm>
              <a:prstGeom prst="rect">
                <a:avLst/>
              </a:prstGeom>
              <a:noFill/>
            </p:spPr>
            <p:txBody>
              <a:bodyPr wrap="none" rtlCol="0">
                <a:spAutoFit/>
              </a:bodyPr>
              <a:lstStyle/>
              <a:p>
                <a:r>
                  <a:rPr kumimoji="1" lang="en-US" altLang="ja-JP" sz="800" b="1" dirty="0"/>
                  <a:t>P3</a:t>
                </a:r>
                <a:endParaRPr kumimoji="1" lang="ja-JP" altLang="en-US" sz="800" b="1" dirty="0"/>
              </a:p>
            </p:txBody>
          </p:sp>
          <p:sp>
            <p:nvSpPr>
              <p:cNvPr id="181" name="テキスト ボックス 180">
                <a:extLst>
                  <a:ext uri="{FF2B5EF4-FFF2-40B4-BE49-F238E27FC236}">
                    <a16:creationId xmlns:a16="http://schemas.microsoft.com/office/drawing/2014/main" id="{AAC2BF21-81CA-2354-766B-E73D1D708557}"/>
                  </a:ext>
                </a:extLst>
              </p:cNvPr>
              <p:cNvSpPr txBox="1"/>
              <p:nvPr/>
            </p:nvSpPr>
            <p:spPr>
              <a:xfrm>
                <a:off x="7561384" y="5796600"/>
                <a:ext cx="361857" cy="222082"/>
              </a:xfrm>
              <a:prstGeom prst="rect">
                <a:avLst/>
              </a:prstGeom>
              <a:noFill/>
            </p:spPr>
            <p:txBody>
              <a:bodyPr wrap="none" rtlCol="0">
                <a:spAutoFit/>
              </a:bodyPr>
              <a:lstStyle/>
              <a:p>
                <a:r>
                  <a:rPr kumimoji="1" lang="en-US" altLang="ja-JP" sz="800" b="1"/>
                  <a:t>P1</a:t>
                </a:r>
                <a:endParaRPr kumimoji="1" lang="ja-JP" altLang="en-US" sz="800" b="1"/>
              </a:p>
            </p:txBody>
          </p:sp>
          <p:sp>
            <p:nvSpPr>
              <p:cNvPr id="182" name="テキスト ボックス 181">
                <a:extLst>
                  <a:ext uri="{FF2B5EF4-FFF2-40B4-BE49-F238E27FC236}">
                    <a16:creationId xmlns:a16="http://schemas.microsoft.com/office/drawing/2014/main" id="{F15A86A4-DACA-5AF5-ABBA-E52038E62A83}"/>
                  </a:ext>
                </a:extLst>
              </p:cNvPr>
              <p:cNvSpPr txBox="1"/>
              <p:nvPr/>
            </p:nvSpPr>
            <p:spPr>
              <a:xfrm>
                <a:off x="8138724" y="501286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83" name="テキスト ボックス 182">
                <a:extLst>
                  <a:ext uri="{FF2B5EF4-FFF2-40B4-BE49-F238E27FC236}">
                    <a16:creationId xmlns:a16="http://schemas.microsoft.com/office/drawing/2014/main" id="{8D1B6A92-6DB6-DE9F-25BF-22D78B4AABE4}"/>
                  </a:ext>
                </a:extLst>
              </p:cNvPr>
              <p:cNvSpPr txBox="1"/>
              <p:nvPr/>
            </p:nvSpPr>
            <p:spPr>
              <a:xfrm>
                <a:off x="8692903" y="4782779"/>
                <a:ext cx="361857" cy="222082"/>
              </a:xfrm>
              <a:prstGeom prst="rect">
                <a:avLst/>
              </a:prstGeom>
              <a:noFill/>
            </p:spPr>
            <p:txBody>
              <a:bodyPr wrap="none" rtlCol="0">
                <a:spAutoFit/>
              </a:bodyPr>
              <a:lstStyle/>
              <a:p>
                <a:r>
                  <a:rPr kumimoji="1" lang="en-US" altLang="ja-JP" sz="800" b="1"/>
                  <a:t>P3</a:t>
                </a:r>
                <a:endParaRPr kumimoji="1" lang="ja-JP" altLang="en-US" sz="800" b="1"/>
              </a:p>
            </p:txBody>
          </p:sp>
        </p:grpSp>
        <p:sp>
          <p:nvSpPr>
            <p:cNvPr id="190" name="正方形/長方形 189">
              <a:extLst>
                <a:ext uri="{FF2B5EF4-FFF2-40B4-BE49-F238E27FC236}">
                  <a16:creationId xmlns:a16="http://schemas.microsoft.com/office/drawing/2014/main" id="{554C5AC3-11E6-58F1-2D0E-305E47428DB7}"/>
                </a:ext>
              </a:extLst>
            </p:cNvPr>
            <p:cNvSpPr/>
            <p:nvPr/>
          </p:nvSpPr>
          <p:spPr>
            <a:xfrm>
              <a:off x="5502307" y="7450057"/>
              <a:ext cx="297832" cy="379986"/>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1AF9E534-9C4D-89F4-E3BF-CF304ABE496B}"/>
                </a:ext>
              </a:extLst>
            </p:cNvPr>
            <p:cNvSpPr/>
            <p:nvPr/>
          </p:nvSpPr>
          <p:spPr>
            <a:xfrm>
              <a:off x="5955431" y="6758947"/>
              <a:ext cx="308250" cy="844328"/>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a:extLst>
                <a:ext uri="{FF2B5EF4-FFF2-40B4-BE49-F238E27FC236}">
                  <a16:creationId xmlns:a16="http://schemas.microsoft.com/office/drawing/2014/main" id="{D213C602-1883-271F-D4C1-B50EB94272B5}"/>
                </a:ext>
              </a:extLst>
            </p:cNvPr>
            <p:cNvSpPr/>
            <p:nvPr/>
          </p:nvSpPr>
          <p:spPr>
            <a:xfrm>
              <a:off x="6406360" y="6568819"/>
              <a:ext cx="290363" cy="287295"/>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2939483E-24B7-E14A-6FFD-83B6DCA83CC1}"/>
                </a:ext>
              </a:extLst>
            </p:cNvPr>
            <p:cNvSpPr txBox="1"/>
            <p:nvPr/>
          </p:nvSpPr>
          <p:spPr>
            <a:xfrm>
              <a:off x="5221178" y="6251825"/>
              <a:ext cx="1108818" cy="254139"/>
            </a:xfrm>
            <a:prstGeom prst="rect">
              <a:avLst/>
            </a:prstGeom>
            <a:noFill/>
            <a:ln>
              <a:solidFill>
                <a:srgbClr val="0070C0"/>
              </a:solidFill>
            </a:ln>
          </p:spPr>
          <p:txBody>
            <a:bodyPr wrap="square" rtlCol="0" anchor="ctr" anchorCtr="0">
              <a:spAutoFit/>
            </a:bodyPr>
            <a:lstStyle/>
            <a:p>
              <a:pPr algn="ctr"/>
              <a:r>
                <a:rPr kumimoji="1" lang="ja-JP" altLang="en-US" sz="1000" dirty="0"/>
                <a:t>パターニング</a:t>
              </a:r>
            </a:p>
          </p:txBody>
        </p:sp>
        <p:cxnSp>
          <p:nvCxnSpPr>
            <p:cNvPr id="195" name="直線矢印コネクタ 194">
              <a:extLst>
                <a:ext uri="{FF2B5EF4-FFF2-40B4-BE49-F238E27FC236}">
                  <a16:creationId xmlns:a16="http://schemas.microsoft.com/office/drawing/2014/main" id="{5A5CB222-EFDC-7F09-FF7A-F766AD5175AF}"/>
                </a:ext>
              </a:extLst>
            </p:cNvPr>
            <p:cNvCxnSpPr>
              <a:stCxn id="193" idx="2"/>
              <a:endCxn id="190" idx="0"/>
            </p:cNvCxnSpPr>
            <p:nvPr/>
          </p:nvCxnSpPr>
          <p:spPr>
            <a:xfrm flipH="1">
              <a:off x="5651223" y="6505964"/>
              <a:ext cx="124364" cy="944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直線矢印コネクタ 195">
              <a:extLst>
                <a:ext uri="{FF2B5EF4-FFF2-40B4-BE49-F238E27FC236}">
                  <a16:creationId xmlns:a16="http://schemas.microsoft.com/office/drawing/2014/main" id="{925F0EFF-F5B6-382C-702C-2E0AE392A2D1}"/>
                </a:ext>
              </a:extLst>
            </p:cNvPr>
            <p:cNvCxnSpPr>
              <a:cxnSpLocks/>
              <a:stCxn id="193" idx="2"/>
              <a:endCxn id="191" idx="0"/>
            </p:cNvCxnSpPr>
            <p:nvPr/>
          </p:nvCxnSpPr>
          <p:spPr>
            <a:xfrm>
              <a:off x="5775587" y="6505964"/>
              <a:ext cx="333969" cy="252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B363F55A-A6D1-96CB-CE62-0543F639DA1C}"/>
                </a:ext>
              </a:extLst>
            </p:cNvPr>
            <p:cNvCxnSpPr>
              <a:cxnSpLocks/>
              <a:stCxn id="193" idx="2"/>
              <a:endCxn id="177" idx="1"/>
            </p:cNvCxnSpPr>
            <p:nvPr/>
          </p:nvCxnSpPr>
          <p:spPr>
            <a:xfrm>
              <a:off x="5775587" y="6505964"/>
              <a:ext cx="634992" cy="15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41770CE-3696-14A7-1365-01D044EC6886}"/>
                </a:ext>
              </a:extLst>
            </p:cNvPr>
            <p:cNvCxnSpPr>
              <a:cxnSpLocks/>
            </p:cNvCxnSpPr>
            <p:nvPr/>
          </p:nvCxnSpPr>
          <p:spPr>
            <a:xfrm>
              <a:off x="5532015" y="7732090"/>
              <a:ext cx="0" cy="680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2D1ACCC9-1AAE-B2EB-3EC1-BF1D6F93B4C3}"/>
                </a:ext>
              </a:extLst>
            </p:cNvPr>
            <p:cNvCxnSpPr>
              <a:cxnSpLocks/>
            </p:cNvCxnSpPr>
            <p:nvPr/>
          </p:nvCxnSpPr>
          <p:spPr>
            <a:xfrm>
              <a:off x="5745164" y="7742516"/>
              <a:ext cx="0" cy="3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031C12E1-DBA1-DF96-63BC-ECA855069820}"/>
                </a:ext>
              </a:extLst>
            </p:cNvPr>
            <p:cNvCxnSpPr>
              <a:cxnSpLocks/>
            </p:cNvCxnSpPr>
            <p:nvPr/>
          </p:nvCxnSpPr>
          <p:spPr>
            <a:xfrm>
              <a:off x="6635431" y="6719475"/>
              <a:ext cx="0" cy="1499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D55385D8-CAC7-681B-719B-4BC9E37D013E}"/>
                </a:ext>
              </a:extLst>
            </p:cNvPr>
            <p:cNvCxnSpPr>
              <a:cxnSpLocks/>
            </p:cNvCxnSpPr>
            <p:nvPr/>
          </p:nvCxnSpPr>
          <p:spPr>
            <a:xfrm flipH="1">
              <a:off x="8138096" y="7725023"/>
              <a:ext cx="2" cy="687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8DD39377-9600-06B7-A03E-AB90EBB71B58}"/>
                </a:ext>
              </a:extLst>
            </p:cNvPr>
            <p:cNvCxnSpPr>
              <a:cxnSpLocks/>
            </p:cNvCxnSpPr>
            <p:nvPr/>
          </p:nvCxnSpPr>
          <p:spPr>
            <a:xfrm flipH="1">
              <a:off x="5542661" y="8362004"/>
              <a:ext cx="2595435"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1" name="直線矢印コネクタ 220">
              <a:extLst>
                <a:ext uri="{FF2B5EF4-FFF2-40B4-BE49-F238E27FC236}">
                  <a16:creationId xmlns:a16="http://schemas.microsoft.com/office/drawing/2014/main" id="{B1823FC5-01FB-DA8B-5C46-FB799A566E34}"/>
                </a:ext>
              </a:extLst>
            </p:cNvPr>
            <p:cNvCxnSpPr>
              <a:cxnSpLocks/>
            </p:cNvCxnSpPr>
            <p:nvPr/>
          </p:nvCxnSpPr>
          <p:spPr>
            <a:xfrm flipH="1">
              <a:off x="5542931" y="8192118"/>
              <a:ext cx="1084880"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nvGrpSpPr>
            <p:cNvPr id="233" name="グループ化 232">
              <a:extLst>
                <a:ext uri="{FF2B5EF4-FFF2-40B4-BE49-F238E27FC236}">
                  <a16:creationId xmlns:a16="http://schemas.microsoft.com/office/drawing/2014/main" id="{DD5F60B5-112A-88BA-3944-F22710531B2B}"/>
                </a:ext>
              </a:extLst>
            </p:cNvPr>
            <p:cNvGrpSpPr/>
            <p:nvPr/>
          </p:nvGrpSpPr>
          <p:grpSpPr>
            <a:xfrm rot="10800000">
              <a:off x="5345906" y="8043748"/>
              <a:ext cx="596665" cy="1315"/>
              <a:chOff x="5345906" y="8127319"/>
              <a:chExt cx="596665" cy="1315"/>
            </a:xfrm>
          </p:grpSpPr>
          <p:cxnSp>
            <p:nvCxnSpPr>
              <p:cNvPr id="228" name="直線矢印コネクタ 227">
                <a:extLst>
                  <a:ext uri="{FF2B5EF4-FFF2-40B4-BE49-F238E27FC236}">
                    <a16:creationId xmlns:a16="http://schemas.microsoft.com/office/drawing/2014/main" id="{D3F3A96E-91AF-CB09-0642-16E9577C704F}"/>
                  </a:ext>
                </a:extLst>
              </p:cNvPr>
              <p:cNvCxnSpPr>
                <a:cxnSpLocks/>
              </p:cNvCxnSpPr>
              <p:nvPr/>
            </p:nvCxnSpPr>
            <p:spPr>
              <a:xfrm rot="10800000" flipH="1" flipV="1">
                <a:off x="5510578" y="8127319"/>
                <a:ext cx="394154" cy="16"/>
              </a:xfrm>
              <a:prstGeom prst="straightConnector1">
                <a:avLst/>
              </a:prstGeom>
              <a:ln>
                <a:solidFill>
                  <a:schemeClr val="tx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6ACA78E2-19F2-8BB2-1F32-9ECF9648427A}"/>
                  </a:ext>
                </a:extLst>
              </p:cNvPr>
              <p:cNvCxnSpPr>
                <a:cxnSpLocks/>
              </p:cNvCxnSpPr>
              <p:nvPr/>
            </p:nvCxnSpPr>
            <p:spPr>
              <a:xfrm rot="10800000">
                <a:off x="5746612" y="8127319"/>
                <a:ext cx="195959"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DCA03AC5-CFE4-3646-3214-28A2DE6E4E7F}"/>
                  </a:ext>
                </a:extLst>
              </p:cNvPr>
              <p:cNvCxnSpPr>
                <a:cxnSpLocks/>
              </p:cNvCxnSpPr>
              <p:nvPr/>
            </p:nvCxnSpPr>
            <p:spPr>
              <a:xfrm>
                <a:off x="5345906" y="8128634"/>
                <a:ext cx="198587"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234" name="テキスト ボックス 233">
              <a:extLst>
                <a:ext uri="{FF2B5EF4-FFF2-40B4-BE49-F238E27FC236}">
                  <a16:creationId xmlns:a16="http://schemas.microsoft.com/office/drawing/2014/main" id="{8F3D816A-77E5-13C0-BDED-43F163E97C59}"/>
                </a:ext>
              </a:extLst>
            </p:cNvPr>
            <p:cNvSpPr txBox="1"/>
            <p:nvPr/>
          </p:nvSpPr>
          <p:spPr>
            <a:xfrm>
              <a:off x="5228380" y="6191435"/>
              <a:ext cx="5155559" cy="338554"/>
            </a:xfrm>
            <a:prstGeom prst="rect">
              <a:avLst/>
            </a:prstGeom>
            <a:noFill/>
          </p:spPr>
          <p:txBody>
            <a:bodyPr wrap="square">
              <a:spAutoFit/>
            </a:bodyPr>
            <a:lstStyle/>
            <a:p>
              <a:pPr algn="ctr"/>
              <a:r>
                <a:rPr kumimoji="1" lang="ja-JP" altLang="en-US" sz="1600" dirty="0">
                  <a:solidFill>
                    <a:schemeClr val="tx1"/>
                  </a:solidFill>
                </a:rPr>
                <a:t>パターニング加工図</a:t>
              </a:r>
              <a:endParaRPr kumimoji="1" lang="en-US" altLang="ja-JP" sz="1600" dirty="0">
                <a:solidFill>
                  <a:schemeClr val="tx1"/>
                </a:solidFill>
              </a:endParaRPr>
            </a:p>
          </p:txBody>
        </p:sp>
        <p:sp>
          <p:nvSpPr>
            <p:cNvPr id="238" name="テキスト ボックス 237">
              <a:extLst>
                <a:ext uri="{FF2B5EF4-FFF2-40B4-BE49-F238E27FC236}">
                  <a16:creationId xmlns:a16="http://schemas.microsoft.com/office/drawing/2014/main" id="{970F7BD9-2BAB-8D5A-D5BE-EC57FE638817}"/>
                </a:ext>
              </a:extLst>
            </p:cNvPr>
            <p:cNvSpPr txBox="1"/>
            <p:nvPr/>
          </p:nvSpPr>
          <p:spPr>
            <a:xfrm>
              <a:off x="4664259" y="7914929"/>
              <a:ext cx="769763" cy="246221"/>
            </a:xfrm>
            <a:prstGeom prst="rect">
              <a:avLst/>
            </a:prstGeom>
            <a:noFill/>
          </p:spPr>
          <p:txBody>
            <a:bodyPr wrap="none" rtlCol="0">
              <a:spAutoFit/>
            </a:bodyPr>
            <a:lstStyle/>
            <a:p>
              <a:r>
                <a:rPr kumimoji="1" lang="en-US" altLang="ja-JP" sz="1000" b="1" dirty="0">
                  <a:latin typeface="+mn-ea"/>
                </a:rPr>
                <a:t>&lt;0.05mm</a:t>
              </a:r>
              <a:endParaRPr kumimoji="1" lang="ja-JP" altLang="en-US" sz="1000" b="1" dirty="0">
                <a:latin typeface="+mn-ea"/>
              </a:endParaRPr>
            </a:p>
          </p:txBody>
        </p:sp>
        <p:sp>
          <p:nvSpPr>
            <p:cNvPr id="244" name="テキスト ボックス 243">
              <a:extLst>
                <a:ext uri="{FF2B5EF4-FFF2-40B4-BE49-F238E27FC236}">
                  <a16:creationId xmlns:a16="http://schemas.microsoft.com/office/drawing/2014/main" id="{AD41E096-DF8D-CB51-1F99-68E41DD3FE21}"/>
                </a:ext>
              </a:extLst>
            </p:cNvPr>
            <p:cNvSpPr txBox="1"/>
            <p:nvPr/>
          </p:nvSpPr>
          <p:spPr>
            <a:xfrm>
              <a:off x="5722963" y="8010288"/>
              <a:ext cx="696024" cy="246221"/>
            </a:xfrm>
            <a:prstGeom prst="rect">
              <a:avLst/>
            </a:prstGeom>
            <a:noFill/>
          </p:spPr>
          <p:txBody>
            <a:bodyPr wrap="none" rtlCol="0">
              <a:spAutoFit/>
            </a:bodyPr>
            <a:lstStyle/>
            <a:p>
              <a:r>
                <a:rPr kumimoji="1" lang="en-US" altLang="ja-JP" sz="1000" b="1" dirty="0">
                  <a:latin typeface="+mn-ea"/>
                </a:rPr>
                <a:t>&lt;0.2mm</a:t>
              </a:r>
              <a:endParaRPr kumimoji="1" lang="ja-JP" altLang="en-US" sz="1000" b="1" dirty="0">
                <a:latin typeface="+mn-ea"/>
              </a:endParaRPr>
            </a:p>
          </p:txBody>
        </p:sp>
        <p:sp>
          <p:nvSpPr>
            <p:cNvPr id="245" name="テキスト ボックス 244">
              <a:extLst>
                <a:ext uri="{FF2B5EF4-FFF2-40B4-BE49-F238E27FC236}">
                  <a16:creationId xmlns:a16="http://schemas.microsoft.com/office/drawing/2014/main" id="{16E6F2E8-887B-70B5-332D-1476553C01AB}"/>
                </a:ext>
              </a:extLst>
            </p:cNvPr>
            <p:cNvSpPr txBox="1"/>
            <p:nvPr/>
          </p:nvSpPr>
          <p:spPr>
            <a:xfrm>
              <a:off x="6463805" y="8178524"/>
              <a:ext cx="657552" cy="246221"/>
            </a:xfrm>
            <a:prstGeom prst="rect">
              <a:avLst/>
            </a:prstGeom>
            <a:noFill/>
          </p:spPr>
          <p:txBody>
            <a:bodyPr wrap="none" rtlCol="0">
              <a:spAutoFit/>
            </a:bodyPr>
            <a:lstStyle/>
            <a:p>
              <a:r>
                <a:rPr kumimoji="1" lang="en-US" altLang="ja-JP" sz="1000" b="1" dirty="0">
                  <a:latin typeface="+mn-ea"/>
                </a:rPr>
                <a:t>3~5mm</a:t>
              </a:r>
              <a:endParaRPr kumimoji="1" lang="ja-JP" altLang="en-US" sz="1000" b="1" dirty="0">
                <a:latin typeface="+mn-ea"/>
              </a:endParaRPr>
            </a:p>
          </p:txBody>
        </p:sp>
      </p:grpSp>
      <p:grpSp>
        <p:nvGrpSpPr>
          <p:cNvPr id="254" name="グループ化 253">
            <a:extLst>
              <a:ext uri="{FF2B5EF4-FFF2-40B4-BE49-F238E27FC236}">
                <a16:creationId xmlns:a16="http://schemas.microsoft.com/office/drawing/2014/main" id="{259F2BCC-0C1E-3B60-9EC9-905E8C42D72F}"/>
              </a:ext>
            </a:extLst>
          </p:cNvPr>
          <p:cNvGrpSpPr/>
          <p:nvPr/>
        </p:nvGrpSpPr>
        <p:grpSpPr>
          <a:xfrm>
            <a:off x="5410200" y="8479274"/>
            <a:ext cx="5092685" cy="3679842"/>
            <a:chOff x="5410200" y="8479274"/>
            <a:chExt cx="5092685" cy="3679842"/>
          </a:xfrm>
        </p:grpSpPr>
        <p:grpSp>
          <p:nvGrpSpPr>
            <p:cNvPr id="22" name="グループ化 21">
              <a:extLst>
                <a:ext uri="{FF2B5EF4-FFF2-40B4-BE49-F238E27FC236}">
                  <a16:creationId xmlns:a16="http://schemas.microsoft.com/office/drawing/2014/main" id="{F1E73209-358B-E260-6EB3-F94DBA5D7549}"/>
                </a:ext>
              </a:extLst>
            </p:cNvPr>
            <p:cNvGrpSpPr/>
            <p:nvPr/>
          </p:nvGrpSpPr>
          <p:grpSpPr>
            <a:xfrm>
              <a:off x="5410200" y="8479274"/>
              <a:ext cx="5092685" cy="3679842"/>
              <a:chOff x="5429236" y="8179864"/>
              <a:chExt cx="5092685" cy="3679842"/>
            </a:xfrm>
          </p:grpSpPr>
          <p:pic>
            <p:nvPicPr>
              <p:cNvPr id="21" name="図 20">
                <a:extLst>
                  <a:ext uri="{FF2B5EF4-FFF2-40B4-BE49-F238E27FC236}">
                    <a16:creationId xmlns:a16="http://schemas.microsoft.com/office/drawing/2014/main" id="{74F6E803-3945-6AA4-FD94-9CE6C5FF8A3A}"/>
                  </a:ext>
                </a:extLst>
              </p:cNvPr>
              <p:cNvPicPr>
                <a:picLocks noChangeAspect="1"/>
              </p:cNvPicPr>
              <p:nvPr/>
            </p:nvPicPr>
            <p:blipFill>
              <a:blip r:embed="rId4"/>
              <a:stretch>
                <a:fillRect/>
              </a:stretch>
            </p:blipFill>
            <p:spPr>
              <a:xfrm>
                <a:off x="5447939" y="8522896"/>
                <a:ext cx="5073982" cy="3090589"/>
              </a:xfrm>
              <a:prstGeom prst="rect">
                <a:avLst/>
              </a:prstGeom>
            </p:spPr>
          </p:pic>
          <p:sp>
            <p:nvSpPr>
              <p:cNvPr id="13" name="テキスト ボックス 12">
                <a:extLst>
                  <a:ext uri="{FF2B5EF4-FFF2-40B4-BE49-F238E27FC236}">
                    <a16:creationId xmlns:a16="http://schemas.microsoft.com/office/drawing/2014/main" id="{1E24A6FB-B6BC-B07E-B75B-B7BA858A7BD5}"/>
                  </a:ext>
                </a:extLst>
              </p:cNvPr>
              <p:cNvSpPr txBox="1"/>
              <p:nvPr/>
            </p:nvSpPr>
            <p:spPr>
              <a:xfrm>
                <a:off x="5429236" y="11613485"/>
                <a:ext cx="4973751" cy="246221"/>
              </a:xfrm>
              <a:prstGeom prst="rect">
                <a:avLst/>
              </a:prstGeom>
              <a:noFill/>
            </p:spPr>
            <p:txBody>
              <a:bodyPr wrap="square">
                <a:spAutoFit/>
              </a:bodyPr>
              <a:lstStyle/>
              <a:p>
                <a:pPr marL="108000" lvl="1">
                  <a:buClr>
                    <a:schemeClr val="tx2"/>
                  </a:buClr>
                  <a:buSzPct val="100000"/>
                </a:pPr>
                <a:r>
                  <a:rPr kumimoji="1" lang="en-US" altLang="ja-JP" sz="1000" dirty="0">
                    <a:solidFill>
                      <a:srgbClr val="0070C0"/>
                    </a:solidFill>
                    <a:latin typeface="Meiryo UI" panose="020B0604030504040204" pitchFamily="50" charset="-128"/>
                    <a:ea typeface="Meiryo UI" panose="020B0604030504040204" pitchFamily="50" charset="-128"/>
                  </a:rPr>
                  <a:t>※</a:t>
                </a:r>
                <a:r>
                  <a:rPr kumimoji="1" lang="ja-JP" altLang="en-US" sz="1000" dirty="0">
                    <a:solidFill>
                      <a:srgbClr val="0070C0"/>
                    </a:solidFill>
                    <a:latin typeface="Meiryo UI" panose="020B0604030504040204" pitchFamily="50" charset="-128"/>
                    <a:ea typeface="Meiryo UI" panose="020B0604030504040204" pitchFamily="50" charset="-128"/>
                  </a:rPr>
                  <a:t>上図は</a:t>
                </a:r>
                <a:r>
                  <a:rPr kumimoji="1" lang="en-US" altLang="ja-JP" sz="1000" dirty="0">
                    <a:solidFill>
                      <a:srgbClr val="0070C0"/>
                    </a:solidFill>
                    <a:latin typeface="Meiryo UI" panose="020B0604030504040204" pitchFamily="50" charset="-128"/>
                    <a:ea typeface="Meiryo UI" panose="020B0604030504040204" pitchFamily="50" charset="-128"/>
                  </a:rPr>
                  <a:t>1GW</a:t>
                </a:r>
                <a:r>
                  <a:rPr kumimoji="1" lang="ja-JP" altLang="en-US" sz="1000" dirty="0">
                    <a:solidFill>
                      <a:srgbClr val="0070C0"/>
                    </a:solidFill>
                    <a:latin typeface="Meiryo UI" panose="020B0604030504040204" pitchFamily="50" charset="-128"/>
                    <a:ea typeface="Meiryo UI" panose="020B0604030504040204" pitchFamily="50" charset="-128"/>
                  </a:rPr>
                  <a:t>級のペロブスカイト太陽電池製造工場へ装置導入した仮定し記載</a:t>
                </a:r>
                <a:endParaRPr kumimoji="1" lang="en-US" altLang="ja-JP" sz="1000" dirty="0">
                  <a:solidFill>
                    <a:srgbClr val="0070C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B1B5C2-E728-45EA-8078-EA25B5AEA87B}"/>
                  </a:ext>
                </a:extLst>
              </p:cNvPr>
              <p:cNvSpPr txBox="1"/>
              <p:nvPr/>
            </p:nvSpPr>
            <p:spPr>
              <a:xfrm>
                <a:off x="5532655" y="8179864"/>
                <a:ext cx="4817825" cy="338554"/>
              </a:xfrm>
              <a:prstGeom prst="rect">
                <a:avLst/>
              </a:prstGeom>
              <a:noFill/>
            </p:spPr>
            <p:txBody>
              <a:bodyPr wrap="square">
                <a:spAutoFit/>
              </a:bodyPr>
              <a:lstStyle/>
              <a:p>
                <a:pPr algn="ctr"/>
                <a:r>
                  <a:rPr kumimoji="1" lang="ja-JP" altLang="en-US" sz="1600" dirty="0">
                    <a:solidFill>
                      <a:schemeClr val="tx1"/>
                    </a:solidFill>
                  </a:rPr>
                  <a:t>カーボンニュートラルへの貢献効果　</a:t>
                </a:r>
                <a:r>
                  <a:rPr kumimoji="1" lang="en-US" altLang="ja-JP" sz="1600" dirty="0">
                    <a:solidFill>
                      <a:schemeClr val="tx1"/>
                    </a:solidFill>
                  </a:rPr>
                  <a:t>CO2</a:t>
                </a:r>
                <a:r>
                  <a:rPr kumimoji="1" lang="ja-JP" altLang="en-US" sz="1600" dirty="0">
                    <a:solidFill>
                      <a:schemeClr val="tx1"/>
                    </a:solidFill>
                  </a:rPr>
                  <a:t>削減量</a:t>
                </a:r>
                <a:endParaRPr kumimoji="1" lang="en-US" altLang="ja-JP" sz="1600" dirty="0">
                  <a:solidFill>
                    <a:schemeClr val="tx1"/>
                  </a:solidFill>
                </a:endParaRPr>
              </a:p>
            </p:txBody>
          </p:sp>
          <p:sp>
            <p:nvSpPr>
              <p:cNvPr id="18" name="正方形/長方形 17">
                <a:extLst>
                  <a:ext uri="{FF2B5EF4-FFF2-40B4-BE49-F238E27FC236}">
                    <a16:creationId xmlns:a16="http://schemas.microsoft.com/office/drawing/2014/main" id="{48C95B41-AE2C-6088-51DC-A155B1B66DCF}"/>
                  </a:ext>
                </a:extLst>
              </p:cNvPr>
              <p:cNvSpPr/>
              <p:nvPr/>
            </p:nvSpPr>
            <p:spPr>
              <a:xfrm>
                <a:off x="8708745" y="8518202"/>
                <a:ext cx="903514" cy="3108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2" name="直線矢印コネクタ 251">
              <a:extLst>
                <a:ext uri="{FF2B5EF4-FFF2-40B4-BE49-F238E27FC236}">
                  <a16:creationId xmlns:a16="http://schemas.microsoft.com/office/drawing/2014/main" id="{BD21CA5E-FAC0-27D2-BE9D-EBC43692D1FC}"/>
                </a:ext>
              </a:extLst>
            </p:cNvPr>
            <p:cNvCxnSpPr/>
            <p:nvPr/>
          </p:nvCxnSpPr>
          <p:spPr>
            <a:xfrm flipH="1">
              <a:off x="9572519" y="11762140"/>
              <a:ext cx="409681" cy="0"/>
            </a:xfrm>
            <a:prstGeom prst="straightConnector1">
              <a:avLst/>
            </a:prstGeom>
            <a:ln w="63500">
              <a:solidFill>
                <a:schemeClr val="accent1"/>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53" name="テキスト ボックス 252">
              <a:extLst>
                <a:ext uri="{FF2B5EF4-FFF2-40B4-BE49-F238E27FC236}">
                  <a16:creationId xmlns:a16="http://schemas.microsoft.com/office/drawing/2014/main" id="{24395EE6-2C95-F163-C9EE-3F7FE77735C5}"/>
                </a:ext>
              </a:extLst>
            </p:cNvPr>
            <p:cNvSpPr txBox="1"/>
            <p:nvPr/>
          </p:nvSpPr>
          <p:spPr>
            <a:xfrm>
              <a:off x="9315383" y="11432725"/>
              <a:ext cx="1051560" cy="276999"/>
            </a:xfrm>
            <a:prstGeom prst="rect">
              <a:avLst/>
            </a:prstGeom>
            <a:noFill/>
          </p:spPr>
          <p:txBody>
            <a:bodyPr wrap="square" rtlCol="0">
              <a:spAutoFit/>
            </a:bodyPr>
            <a:lstStyle/>
            <a:p>
              <a:pPr algn="ctr"/>
              <a:r>
                <a:rPr kumimoji="1" lang="en-US" altLang="ja-JP" sz="1200" b="1" dirty="0">
                  <a:solidFill>
                    <a:schemeClr val="accent1"/>
                  </a:solidFill>
                </a:rPr>
                <a:t>25%</a:t>
              </a:r>
              <a:r>
                <a:rPr kumimoji="1" lang="ja-JP" altLang="en-US" sz="1200" b="1" dirty="0">
                  <a:solidFill>
                    <a:schemeClr val="accent1"/>
                  </a:solidFill>
                </a:rPr>
                <a:t>減</a:t>
              </a:r>
            </a:p>
          </p:txBody>
        </p:sp>
      </p:grpSp>
    </p:spTree>
    <p:extLst>
      <p:ext uri="{BB962C8B-B14F-4D97-AF65-F5344CB8AC3E}">
        <p14:creationId xmlns:p14="http://schemas.microsoft.com/office/powerpoint/2010/main" val="2536439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25463" y="676906"/>
            <a:ext cx="9056624"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⾼効率メタン発酵システムと膜分離</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による次世代型バイオガス発電</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98842" y="9091051"/>
            <a:ext cx="9330346" cy="3108543"/>
          </a:xfrm>
          <a:prstGeom prst="rect">
            <a:avLst/>
          </a:prstGeom>
          <a:noFill/>
        </p:spPr>
        <p:txBody>
          <a:bodyPr wrap="square" rtlCol="0">
            <a:spAutoFit/>
          </a:bodyPr>
          <a:lstStyle/>
          <a:p>
            <a:r>
              <a:rPr kumimoji="1" lang="ja-JP" altLang="en-US" sz="2800" b="1" dirty="0"/>
              <a:t>樹皮</a:t>
            </a:r>
            <a:r>
              <a:rPr kumimoji="1" lang="en-US" altLang="ja-JP" sz="2800" b="1" dirty="0"/>
              <a:t>(</a:t>
            </a:r>
            <a:r>
              <a:rPr kumimoji="1" lang="ja-JP" altLang="en-US" sz="2800" b="1" dirty="0"/>
              <a:t>バーク</a:t>
            </a:r>
            <a:r>
              <a:rPr kumimoji="1" lang="en-US" altLang="ja-JP" sz="2800" b="1" dirty="0"/>
              <a:t>)</a:t>
            </a:r>
            <a:r>
              <a:rPr kumimoji="1" lang="ja-JP" altLang="en-US" sz="2800" b="1" dirty="0"/>
              <a:t>や廃油など、メタン発酵が難しい低・未利用バイオマス資源から、独自の前処理技術で高効率に発生させたバイオガスを活用し、発電するシステムを開発・実証。またバイオガス中の</a:t>
            </a:r>
            <a:r>
              <a:rPr kumimoji="1" lang="en-US" altLang="ja-JP" sz="2800" b="1" dirty="0"/>
              <a:t>CO</a:t>
            </a:r>
            <a:r>
              <a:rPr kumimoji="1" lang="en-US" altLang="ja-JP" sz="2400" b="1" dirty="0"/>
              <a:t>2</a:t>
            </a:r>
            <a:r>
              <a:rPr kumimoji="1" lang="ja-JP" altLang="en-US" sz="2800" b="1" dirty="0"/>
              <a:t>を分離膜で回収し、グリーンメタンを製造すると共に、回収した</a:t>
            </a:r>
            <a:r>
              <a:rPr kumimoji="1" lang="en-US" altLang="ja-JP" sz="2800" b="1" dirty="0"/>
              <a:t>CO</a:t>
            </a:r>
            <a:r>
              <a:rPr kumimoji="1" lang="en-US" altLang="ja-JP" sz="2400" b="1" dirty="0"/>
              <a:t>2</a:t>
            </a:r>
            <a:r>
              <a:rPr kumimoji="1" lang="ja-JP" altLang="en-US" sz="2800" b="1" dirty="0"/>
              <a:t>をメタン合成してグリーンメタンの拡大再生産につなげ、バイオガスの高度エネルギー利用を推進します。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664853" y="8667347"/>
            <a:ext cx="4574069" cy="369332"/>
          </a:xfrm>
          <a:prstGeom prst="rect">
            <a:avLst/>
          </a:prstGeom>
          <a:noFill/>
        </p:spPr>
        <p:txBody>
          <a:bodyPr wrap="square" rtlCol="0">
            <a:spAutoFit/>
          </a:bodyPr>
          <a:lstStyle/>
          <a:p>
            <a:r>
              <a:rPr kumimoji="1" lang="ja-JP" altLang="en-US" dirty="0"/>
              <a:t>次世代型バイオガス発電トータルシステム</a:t>
            </a:r>
          </a:p>
        </p:txBody>
      </p:sp>
      <p:pic>
        <p:nvPicPr>
          <p:cNvPr id="2" name="図 1">
            <a:extLst>
              <a:ext uri="{FF2B5EF4-FFF2-40B4-BE49-F238E27FC236}">
                <a16:creationId xmlns:a16="http://schemas.microsoft.com/office/drawing/2014/main" id="{85E12B25-E8F0-EE36-D80C-F31500DA512A}"/>
              </a:ext>
            </a:extLst>
          </p:cNvPr>
          <p:cNvPicPr>
            <a:picLocks noChangeAspect="1"/>
          </p:cNvPicPr>
          <p:nvPr/>
        </p:nvPicPr>
        <p:blipFill>
          <a:blip r:embed="rId3"/>
          <a:stretch>
            <a:fillRect/>
          </a:stretch>
        </p:blipFill>
        <p:spPr>
          <a:xfrm>
            <a:off x="1372772" y="6084258"/>
            <a:ext cx="9158233" cy="2626039"/>
          </a:xfrm>
          <a:prstGeom prst="rect">
            <a:avLst/>
          </a:prstGeom>
        </p:spPr>
      </p:pic>
    </p:spTree>
    <p:extLst>
      <p:ext uri="{BB962C8B-B14F-4D97-AF65-F5344CB8AC3E}">
        <p14:creationId xmlns:p14="http://schemas.microsoft.com/office/powerpoint/2010/main" val="3125557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71">
            <a:extLst>
              <a:ext uri="{FF2B5EF4-FFF2-40B4-BE49-F238E27FC236}">
                <a16:creationId xmlns:a16="http://schemas.microsoft.com/office/drawing/2014/main" id="{93D78D6E-E6C4-F4D2-09FF-9BE2EFEA8AD1}"/>
              </a:ext>
            </a:extLst>
          </p:cNvPr>
          <p:cNvGrpSpPr>
            <a:grpSpLocks noChangeAspect="1"/>
          </p:cNvGrpSpPr>
          <p:nvPr/>
        </p:nvGrpSpPr>
        <p:grpSpPr bwMode="auto">
          <a:xfrm>
            <a:off x="5697063" y="6249963"/>
            <a:ext cx="4884739" cy="3590925"/>
            <a:chOff x="3674" y="3840"/>
            <a:chExt cx="3077" cy="2262"/>
          </a:xfrm>
        </p:grpSpPr>
        <p:sp>
          <p:nvSpPr>
            <p:cNvPr id="199" name="AutoShape 170">
              <a:extLst>
                <a:ext uri="{FF2B5EF4-FFF2-40B4-BE49-F238E27FC236}">
                  <a16:creationId xmlns:a16="http://schemas.microsoft.com/office/drawing/2014/main" id="{8E3C98E7-B343-222C-8D64-7B0BDBA1DAB9}"/>
                </a:ext>
              </a:extLst>
            </p:cNvPr>
            <p:cNvSpPr>
              <a:spLocks noChangeAspect="1" noChangeArrowheads="1" noTextEdit="1"/>
            </p:cNvSpPr>
            <p:nvPr/>
          </p:nvSpPr>
          <p:spPr bwMode="auto">
            <a:xfrm>
              <a:off x="3674" y="3840"/>
              <a:ext cx="3077"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96" name="Picture 172">
              <a:extLst>
                <a:ext uri="{FF2B5EF4-FFF2-40B4-BE49-F238E27FC236}">
                  <a16:creationId xmlns:a16="http://schemas.microsoft.com/office/drawing/2014/main" id="{A5170D9D-2F97-4392-F9C3-1AD99C614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 y="4120"/>
              <a:ext cx="1954"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Freeform 173">
              <a:extLst>
                <a:ext uri="{FF2B5EF4-FFF2-40B4-BE49-F238E27FC236}">
                  <a16:creationId xmlns:a16="http://schemas.microsoft.com/office/drawing/2014/main" id="{7DBE4105-9F20-ADAE-F7CC-35F63CC42350}"/>
                </a:ext>
              </a:extLst>
            </p:cNvPr>
            <p:cNvSpPr>
              <a:spLocks/>
            </p:cNvSpPr>
            <p:nvPr/>
          </p:nvSpPr>
          <p:spPr bwMode="auto">
            <a:xfrm>
              <a:off x="5900" y="4535"/>
              <a:ext cx="731" cy="324"/>
            </a:xfrm>
            <a:custGeom>
              <a:avLst/>
              <a:gdLst>
                <a:gd name="T0" fmla="*/ 0 w 5836"/>
                <a:gd name="T1" fmla="*/ 662 h 3968"/>
                <a:gd name="T2" fmla="*/ 662 w 5836"/>
                <a:gd name="T3" fmla="*/ 0 h 3968"/>
                <a:gd name="T4" fmla="*/ 5175 w 5836"/>
                <a:gd name="T5" fmla="*/ 0 h 3968"/>
                <a:gd name="T6" fmla="*/ 5836 w 5836"/>
                <a:gd name="T7" fmla="*/ 662 h 3968"/>
                <a:gd name="T8" fmla="*/ 5836 w 5836"/>
                <a:gd name="T9" fmla="*/ 3307 h 3968"/>
                <a:gd name="T10" fmla="*/ 5175 w 5836"/>
                <a:gd name="T11" fmla="*/ 3968 h 3968"/>
                <a:gd name="T12" fmla="*/ 662 w 5836"/>
                <a:gd name="T13" fmla="*/ 3968 h 3968"/>
                <a:gd name="T14" fmla="*/ 0 w 5836"/>
                <a:gd name="T15" fmla="*/ 3307 h 3968"/>
                <a:gd name="T16" fmla="*/ 0 w 5836"/>
                <a:gd name="T17" fmla="*/ 6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6" h="3968">
                  <a:moveTo>
                    <a:pt x="0" y="662"/>
                  </a:moveTo>
                  <a:cubicBezTo>
                    <a:pt x="0" y="297"/>
                    <a:pt x="297" y="0"/>
                    <a:pt x="662" y="0"/>
                  </a:cubicBezTo>
                  <a:lnTo>
                    <a:pt x="5175" y="0"/>
                  </a:lnTo>
                  <a:cubicBezTo>
                    <a:pt x="5540" y="0"/>
                    <a:pt x="5836" y="297"/>
                    <a:pt x="5836" y="662"/>
                  </a:cubicBezTo>
                  <a:lnTo>
                    <a:pt x="5836" y="3307"/>
                  </a:lnTo>
                  <a:cubicBezTo>
                    <a:pt x="5836" y="3672"/>
                    <a:pt x="5540" y="3968"/>
                    <a:pt x="5175" y="3968"/>
                  </a:cubicBezTo>
                  <a:lnTo>
                    <a:pt x="662" y="3968"/>
                  </a:lnTo>
                  <a:cubicBezTo>
                    <a:pt x="297" y="3968"/>
                    <a:pt x="0" y="3672"/>
                    <a:pt x="0" y="3307"/>
                  </a:cubicBezTo>
                  <a:lnTo>
                    <a:pt x="0" y="662"/>
                  </a:ln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74">
              <a:extLst>
                <a:ext uri="{FF2B5EF4-FFF2-40B4-BE49-F238E27FC236}">
                  <a16:creationId xmlns:a16="http://schemas.microsoft.com/office/drawing/2014/main" id="{656A8E61-75C8-C9A3-EA0C-A0CBFEC38AFD}"/>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175">
              <a:extLst>
                <a:ext uri="{FF2B5EF4-FFF2-40B4-BE49-F238E27FC236}">
                  <a16:creationId xmlns:a16="http://schemas.microsoft.com/office/drawing/2014/main" id="{282BDA6B-BAAD-8CF9-EB2E-A2E95E75D95E}"/>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Rectangle 176">
              <a:extLst>
                <a:ext uri="{FF2B5EF4-FFF2-40B4-BE49-F238E27FC236}">
                  <a16:creationId xmlns:a16="http://schemas.microsoft.com/office/drawing/2014/main" id="{E2F1D703-0D6B-C55D-54B5-EC5CCC4609D3}"/>
                </a:ext>
              </a:extLst>
            </p:cNvPr>
            <p:cNvSpPr>
              <a:spLocks noChangeArrowheads="1"/>
            </p:cNvSpPr>
            <p:nvPr/>
          </p:nvSpPr>
          <p:spPr bwMode="auto">
            <a:xfrm>
              <a:off x="3886" y="51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4" name="Rectangle 177">
              <a:extLst>
                <a:ext uri="{FF2B5EF4-FFF2-40B4-BE49-F238E27FC236}">
                  <a16:creationId xmlns:a16="http://schemas.microsoft.com/office/drawing/2014/main" id="{09B6CABA-1C9E-23B6-8AA1-6B22F77A1149}"/>
                </a:ext>
              </a:extLst>
            </p:cNvPr>
            <p:cNvSpPr>
              <a:spLocks noChangeArrowheads="1"/>
            </p:cNvSpPr>
            <p:nvPr/>
          </p:nvSpPr>
          <p:spPr bwMode="auto">
            <a:xfrm>
              <a:off x="3886" y="50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5" name="Rectangle 178">
              <a:extLst>
                <a:ext uri="{FF2B5EF4-FFF2-40B4-BE49-F238E27FC236}">
                  <a16:creationId xmlns:a16="http://schemas.microsoft.com/office/drawing/2014/main" id="{1C83A119-C57D-E675-98BE-AA3083B5C384}"/>
                </a:ext>
              </a:extLst>
            </p:cNvPr>
            <p:cNvSpPr>
              <a:spLocks noChangeArrowheads="1"/>
            </p:cNvSpPr>
            <p:nvPr/>
          </p:nvSpPr>
          <p:spPr bwMode="auto">
            <a:xfrm>
              <a:off x="3886" y="49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7" name="Rectangle 180">
              <a:extLst>
                <a:ext uri="{FF2B5EF4-FFF2-40B4-BE49-F238E27FC236}">
                  <a16:creationId xmlns:a16="http://schemas.microsoft.com/office/drawing/2014/main" id="{1CDAB8A0-85D8-6A84-5D24-B5A9F760BA22}"/>
                </a:ext>
              </a:extLst>
            </p:cNvPr>
            <p:cNvSpPr>
              <a:spLocks noChangeArrowheads="1"/>
            </p:cNvSpPr>
            <p:nvPr/>
          </p:nvSpPr>
          <p:spPr bwMode="auto">
            <a:xfrm>
              <a:off x="4851" y="57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8" name="Rectangle 181">
              <a:extLst>
                <a:ext uri="{FF2B5EF4-FFF2-40B4-BE49-F238E27FC236}">
                  <a16:creationId xmlns:a16="http://schemas.microsoft.com/office/drawing/2014/main" id="{27DD154A-8BFE-EB81-540B-D940E6EF23F5}"/>
                </a:ext>
              </a:extLst>
            </p:cNvPr>
            <p:cNvSpPr>
              <a:spLocks noChangeArrowheads="1"/>
            </p:cNvSpPr>
            <p:nvPr/>
          </p:nvSpPr>
          <p:spPr bwMode="auto">
            <a:xfrm>
              <a:off x="4745" y="5696"/>
              <a:ext cx="93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分離の</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スピードの速さ</a:t>
              </a:r>
              <a:endParaRPr kumimoji="0" lang="ja-JP" altLang="ja-JP" sz="1000" b="1" i="0" u="none" strike="noStrike" cap="none" normalizeH="0" baseline="0" dirty="0">
                <a:ln>
                  <a:noFill/>
                </a:ln>
                <a:solidFill>
                  <a:schemeClr val="tx1"/>
                </a:solidFill>
                <a:effectLst/>
              </a:endParaRPr>
            </a:p>
          </p:txBody>
        </p:sp>
        <p:sp>
          <p:nvSpPr>
            <p:cNvPr id="210" name="Rectangle 183">
              <a:extLst>
                <a:ext uri="{FF2B5EF4-FFF2-40B4-BE49-F238E27FC236}">
                  <a16:creationId xmlns:a16="http://schemas.microsoft.com/office/drawing/2014/main" id="{A76BB804-7429-567C-2197-AC929E07B3A8}"/>
                </a:ext>
              </a:extLst>
            </p:cNvPr>
            <p:cNvSpPr>
              <a:spLocks noChangeArrowheads="1"/>
            </p:cNvSpPr>
            <p:nvPr/>
          </p:nvSpPr>
          <p:spPr bwMode="auto">
            <a:xfrm>
              <a:off x="4271" y="5826"/>
              <a:ext cx="21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CO</a:t>
              </a:r>
              <a:r>
                <a:rPr kumimoji="0" lang="en-US" altLang="ja-JP" sz="12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2</a:t>
              </a: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分離膜として世界トップレベルの性能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4" name="Rectangle 187">
              <a:extLst>
                <a:ext uri="{FF2B5EF4-FFF2-40B4-BE49-F238E27FC236}">
                  <a16:creationId xmlns:a16="http://schemas.microsoft.com/office/drawing/2014/main" id="{088F021C-B9B4-AA9B-DA10-5745D1A1ED64}"/>
                </a:ext>
              </a:extLst>
            </p:cNvPr>
            <p:cNvSpPr>
              <a:spLocks noChangeArrowheads="1"/>
            </p:cNvSpPr>
            <p:nvPr/>
          </p:nvSpPr>
          <p:spPr bwMode="auto">
            <a:xfrm>
              <a:off x="4688" y="4033"/>
              <a:ext cx="10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分離膜との比較</a:t>
              </a:r>
              <a:endParaRPr kumimoji="0" lang="ja-JP" altLang="ja-JP" sz="1200" b="0" i="0" u="none" strike="noStrike" cap="none" normalizeH="0" baseline="0" dirty="0">
                <a:ln>
                  <a:noFill/>
                </a:ln>
                <a:solidFill>
                  <a:schemeClr val="tx1"/>
                </a:solidFill>
                <a:effectLst/>
              </a:endParaRPr>
            </a:p>
          </p:txBody>
        </p:sp>
        <p:sp>
          <p:nvSpPr>
            <p:cNvPr id="215" name="Rectangle 188">
              <a:extLst>
                <a:ext uri="{FF2B5EF4-FFF2-40B4-BE49-F238E27FC236}">
                  <a16:creationId xmlns:a16="http://schemas.microsoft.com/office/drawing/2014/main" id="{C5F49E58-1CFF-BBBC-537C-7F65A6BFC28A}"/>
                </a:ext>
              </a:extLst>
            </p:cNvPr>
            <p:cNvSpPr>
              <a:spLocks noChangeArrowheads="1"/>
            </p:cNvSpPr>
            <p:nvPr/>
          </p:nvSpPr>
          <p:spPr bwMode="auto">
            <a:xfrm>
              <a:off x="5956" y="4569"/>
              <a:ext cx="6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7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分離膜より</a:t>
              </a:r>
              <a:endPar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900" b="1" dirty="0">
                  <a:solidFill>
                    <a:srgbClr val="000000"/>
                  </a:solidFill>
                  <a:latin typeface="ＭＳ Ｐゴシック" panose="020B0600070205080204" pitchFamily="50" charset="-128"/>
                  <a:ea typeface="ＭＳ Ｐゴシック" panose="020B0600070205080204" pitchFamily="50" charset="-128"/>
                </a:rPr>
                <a:t>分離能力、スピードの</a:t>
              </a:r>
              <a:endParaRPr lang="en-US" altLang="ja-JP" sz="900" b="1" dirty="0">
                <a:solidFill>
                  <a:srgbClr val="000000"/>
                </a:solidFill>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両面で桁違いの性能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6" name="Rectangle 189">
              <a:extLst>
                <a:ext uri="{FF2B5EF4-FFF2-40B4-BE49-F238E27FC236}">
                  <a16:creationId xmlns:a16="http://schemas.microsoft.com/office/drawing/2014/main" id="{B7F5EEE9-9127-2977-2A6D-DA3266A8E42F}"/>
                </a:ext>
              </a:extLst>
            </p:cNvPr>
            <p:cNvSpPr>
              <a:spLocks noChangeArrowheads="1"/>
            </p:cNvSpPr>
            <p:nvPr/>
          </p:nvSpPr>
          <p:spPr bwMode="auto">
            <a:xfrm>
              <a:off x="6090" y="462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21" name="Rectangle 194">
              <a:extLst>
                <a:ext uri="{FF2B5EF4-FFF2-40B4-BE49-F238E27FC236}">
                  <a16:creationId xmlns:a16="http://schemas.microsoft.com/office/drawing/2014/main" id="{97C7640A-DD65-4A5B-825F-6FCEC4B135D7}"/>
                </a:ext>
              </a:extLst>
            </p:cNvPr>
            <p:cNvSpPr>
              <a:spLocks noChangeArrowheads="1"/>
            </p:cNvSpPr>
            <p:nvPr/>
          </p:nvSpPr>
          <p:spPr bwMode="auto">
            <a:xfrm>
              <a:off x="4960" y="5580"/>
              <a:ext cx="3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H.Lin,Freeman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2" name="Rectangle 195">
              <a:extLst>
                <a:ext uri="{FF2B5EF4-FFF2-40B4-BE49-F238E27FC236}">
                  <a16:creationId xmlns:a16="http://schemas.microsoft.com/office/drawing/2014/main" id="{B3CECB0D-B9D0-E920-112D-BE3A261CF46B}"/>
                </a:ext>
              </a:extLst>
            </p:cNvPr>
            <p:cNvSpPr>
              <a:spLocks noChangeArrowheads="1"/>
            </p:cNvSpPr>
            <p:nvPr/>
          </p:nvSpPr>
          <p:spPr bwMode="auto">
            <a:xfrm>
              <a:off x="5332" y="5580"/>
              <a:ext cx="59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et al.,Sicience,311,639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3" name="Rectangle 196">
              <a:extLst>
                <a:ext uri="{FF2B5EF4-FFF2-40B4-BE49-F238E27FC236}">
                  <a16:creationId xmlns:a16="http://schemas.microsoft.com/office/drawing/2014/main" id="{03B31E53-AEA9-4E00-961B-0D56F418497D}"/>
                </a:ext>
              </a:extLst>
            </p:cNvPr>
            <p:cNvSpPr>
              <a:spLocks noChangeArrowheads="1"/>
            </p:cNvSpPr>
            <p:nvPr/>
          </p:nvSpPr>
          <p:spPr bwMode="auto">
            <a:xfrm>
              <a:off x="5872" y="5580"/>
              <a:ext cx="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4" name="Rectangle 197">
              <a:extLst>
                <a:ext uri="{FF2B5EF4-FFF2-40B4-BE49-F238E27FC236}">
                  <a16:creationId xmlns:a16="http://schemas.microsoft.com/office/drawing/2014/main" id="{A603ECBE-406A-ADD1-9FC2-21C5369C4B43}"/>
                </a:ext>
              </a:extLst>
            </p:cNvPr>
            <p:cNvSpPr>
              <a:spLocks noChangeArrowheads="1"/>
            </p:cNvSpPr>
            <p:nvPr/>
          </p:nvSpPr>
          <p:spPr bwMode="auto">
            <a:xfrm>
              <a:off x="5889" y="5580"/>
              <a:ext cx="2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642(2006),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5" name="Rectangle 198">
              <a:extLst>
                <a:ext uri="{FF2B5EF4-FFF2-40B4-BE49-F238E27FC236}">
                  <a16:creationId xmlns:a16="http://schemas.microsoft.com/office/drawing/2014/main" id="{50D0E4E0-E8CF-FCE2-2FFC-1898698B86BF}"/>
                </a:ext>
              </a:extLst>
            </p:cNvPr>
            <p:cNvSpPr>
              <a:spLocks noChangeArrowheads="1"/>
            </p:cNvSpPr>
            <p:nvPr/>
          </p:nvSpPr>
          <p:spPr bwMode="auto">
            <a:xfrm>
              <a:off x="6148" y="5583"/>
              <a:ext cx="10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に加筆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6" name="Freeform 199">
              <a:extLst>
                <a:ext uri="{FF2B5EF4-FFF2-40B4-BE49-F238E27FC236}">
                  <a16:creationId xmlns:a16="http://schemas.microsoft.com/office/drawing/2014/main" id="{F9A74C4D-8C31-752B-D748-6775C61D89B6}"/>
                </a:ext>
              </a:extLst>
            </p:cNvPr>
            <p:cNvSpPr>
              <a:spLocks/>
            </p:cNvSpPr>
            <p:nvPr/>
          </p:nvSpPr>
          <p:spPr bwMode="auto">
            <a:xfrm>
              <a:off x="5638" y="4161"/>
              <a:ext cx="72" cy="75"/>
            </a:xfrm>
            <a:custGeom>
              <a:avLst/>
              <a:gdLst>
                <a:gd name="T0" fmla="*/ 0 w 72"/>
                <a:gd name="T1" fmla="*/ 29 h 75"/>
                <a:gd name="T2" fmla="*/ 27 w 72"/>
                <a:gd name="T3" fmla="*/ 29 h 75"/>
                <a:gd name="T4" fmla="*/ 36 w 72"/>
                <a:gd name="T5" fmla="*/ 0 h 75"/>
                <a:gd name="T6" fmla="*/ 44 w 72"/>
                <a:gd name="T7" fmla="*/ 29 h 75"/>
                <a:gd name="T8" fmla="*/ 72 w 72"/>
                <a:gd name="T9" fmla="*/ 29 h 75"/>
                <a:gd name="T10" fmla="*/ 49 w 72"/>
                <a:gd name="T11" fmla="*/ 47 h 75"/>
                <a:gd name="T12" fmla="*/ 58 w 72"/>
                <a:gd name="T13" fmla="*/ 75 h 75"/>
                <a:gd name="T14" fmla="*/ 36 w 72"/>
                <a:gd name="T15" fmla="*/ 57 h 75"/>
                <a:gd name="T16" fmla="*/ 13 w 72"/>
                <a:gd name="T17" fmla="*/ 75 h 75"/>
                <a:gd name="T18" fmla="*/ 22 w 72"/>
                <a:gd name="T19" fmla="*/ 47 h 75"/>
                <a:gd name="T20" fmla="*/ 0 w 72"/>
                <a:gd name="T21" fmla="*/ 2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5">
                  <a:moveTo>
                    <a:pt x="0" y="29"/>
                  </a:moveTo>
                  <a:lnTo>
                    <a:pt x="27" y="29"/>
                  </a:lnTo>
                  <a:lnTo>
                    <a:pt x="36" y="0"/>
                  </a:lnTo>
                  <a:lnTo>
                    <a:pt x="44" y="29"/>
                  </a:lnTo>
                  <a:lnTo>
                    <a:pt x="72" y="29"/>
                  </a:lnTo>
                  <a:lnTo>
                    <a:pt x="49" y="47"/>
                  </a:lnTo>
                  <a:lnTo>
                    <a:pt x="58" y="75"/>
                  </a:lnTo>
                  <a:lnTo>
                    <a:pt x="36" y="57"/>
                  </a:lnTo>
                  <a:lnTo>
                    <a:pt x="13" y="75"/>
                  </a:lnTo>
                  <a:lnTo>
                    <a:pt x="22" y="47"/>
                  </a:lnTo>
                  <a:lnTo>
                    <a:pt x="0" y="2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00">
              <a:extLst>
                <a:ext uri="{FF2B5EF4-FFF2-40B4-BE49-F238E27FC236}">
                  <a16:creationId xmlns:a16="http://schemas.microsoft.com/office/drawing/2014/main" id="{E39DA8EA-52AD-1810-5A92-63185CCC0B87}"/>
                </a:ext>
              </a:extLst>
            </p:cNvPr>
            <p:cNvSpPr>
              <a:spLocks/>
            </p:cNvSpPr>
            <p:nvPr/>
          </p:nvSpPr>
          <p:spPr bwMode="auto">
            <a:xfrm>
              <a:off x="4740" y="4352"/>
              <a:ext cx="754"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Rectangle 201">
              <a:extLst>
                <a:ext uri="{FF2B5EF4-FFF2-40B4-BE49-F238E27FC236}">
                  <a16:creationId xmlns:a16="http://schemas.microsoft.com/office/drawing/2014/main" id="{F9C050AB-89E0-6C39-3BCF-2BC018B0F857}"/>
                </a:ext>
              </a:extLst>
            </p:cNvPr>
            <p:cNvSpPr>
              <a:spLocks noChangeArrowheads="1"/>
            </p:cNvSpPr>
            <p:nvPr/>
          </p:nvSpPr>
          <p:spPr bwMode="auto">
            <a:xfrm>
              <a:off x="4760" y="4386"/>
              <a:ext cx="7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他の膜では類を見ない</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0000"/>
                  </a:solidFill>
                  <a:latin typeface="游ゴシック" panose="020B0400000000000000" pitchFamily="50" charset="-128"/>
                  <a:ea typeface="游ゴシック" panose="020B0400000000000000" pitchFamily="50" charset="-128"/>
                </a:rPr>
                <a:t>耐熱性</a:t>
              </a:r>
              <a:r>
                <a:rPr lang="ja-JP" altLang="en-US" sz="700" b="1" dirty="0">
                  <a:solidFill>
                    <a:srgbClr val="FFFFFF"/>
                  </a:solidFill>
                  <a:latin typeface="游ゴシック" panose="020B0400000000000000" pitchFamily="50" charset="-128"/>
                  <a:ea typeface="游ゴシック" panose="020B0400000000000000" pitchFamily="50" charset="-128"/>
                </a:rPr>
                <a:t>（</a:t>
              </a:r>
              <a:r>
                <a:rPr lang="en-US" altLang="ja-JP" sz="700" b="1" dirty="0">
                  <a:solidFill>
                    <a:srgbClr val="FFFFFF"/>
                  </a:solidFill>
                  <a:latin typeface="游ゴシック" panose="020B0400000000000000" pitchFamily="50" charset="-128"/>
                  <a:ea typeface="游ゴシック" panose="020B0400000000000000" pitchFamily="50" charset="-128"/>
                </a:rPr>
                <a:t>160</a:t>
              </a:r>
              <a:r>
                <a:rPr lang="ja-JP" altLang="en-US" sz="700" b="1" dirty="0">
                  <a:solidFill>
                    <a:srgbClr val="FFFFFF"/>
                  </a:solidFill>
                  <a:latin typeface="游ゴシック" panose="020B0400000000000000" pitchFamily="50" charset="-128"/>
                  <a:ea typeface="游ゴシック" panose="020B0400000000000000" pitchFamily="50" charset="-128"/>
                </a:rPr>
                <a:t>℃）を有する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34" name="Rectangle 207">
              <a:extLst>
                <a:ext uri="{FF2B5EF4-FFF2-40B4-BE49-F238E27FC236}">
                  <a16:creationId xmlns:a16="http://schemas.microsoft.com/office/drawing/2014/main" id="{4B426FAC-0275-7926-4D1D-6AB42963E469}"/>
                </a:ext>
              </a:extLst>
            </p:cNvPr>
            <p:cNvSpPr>
              <a:spLocks noChangeArrowheads="1"/>
            </p:cNvSpPr>
            <p:nvPr/>
          </p:nvSpPr>
          <p:spPr bwMode="auto">
            <a:xfrm>
              <a:off x="6098" y="4189"/>
              <a:ext cx="3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6" name="Freeform 209">
              <a:extLst>
                <a:ext uri="{FF2B5EF4-FFF2-40B4-BE49-F238E27FC236}">
                  <a16:creationId xmlns:a16="http://schemas.microsoft.com/office/drawing/2014/main" id="{D15F5F29-34B3-02F5-776C-2609E8F7AE64}"/>
                </a:ext>
              </a:extLst>
            </p:cNvPr>
            <p:cNvSpPr>
              <a:spLocks noEditPoints="1"/>
            </p:cNvSpPr>
            <p:nvPr/>
          </p:nvSpPr>
          <p:spPr bwMode="auto">
            <a:xfrm>
              <a:off x="5760" y="4206"/>
              <a:ext cx="237" cy="58"/>
            </a:xfrm>
            <a:custGeom>
              <a:avLst/>
              <a:gdLst>
                <a:gd name="T0" fmla="*/ 236 w 237"/>
                <a:gd name="T1" fmla="*/ 58 h 58"/>
                <a:gd name="T2" fmla="*/ 20 w 237"/>
                <a:gd name="T3" fmla="*/ 12 h 58"/>
                <a:gd name="T4" fmla="*/ 21 w 237"/>
                <a:gd name="T5" fmla="*/ 10 h 58"/>
                <a:gd name="T6" fmla="*/ 237 w 237"/>
                <a:gd name="T7" fmla="*/ 56 h 58"/>
                <a:gd name="T8" fmla="*/ 236 w 237"/>
                <a:gd name="T9" fmla="*/ 58 h 58"/>
                <a:gd name="T10" fmla="*/ 22 w 237"/>
                <a:gd name="T11" fmla="*/ 24 h 58"/>
                <a:gd name="T12" fmla="*/ 0 w 237"/>
                <a:gd name="T13" fmla="*/ 7 h 58"/>
                <a:gd name="T14" fmla="*/ 27 w 237"/>
                <a:gd name="T15" fmla="*/ 0 h 58"/>
                <a:gd name="T16" fmla="*/ 22 w 237"/>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58">
                  <a:moveTo>
                    <a:pt x="236" y="58"/>
                  </a:moveTo>
                  <a:lnTo>
                    <a:pt x="20" y="12"/>
                  </a:lnTo>
                  <a:lnTo>
                    <a:pt x="21" y="10"/>
                  </a:lnTo>
                  <a:lnTo>
                    <a:pt x="237" y="56"/>
                  </a:lnTo>
                  <a:lnTo>
                    <a:pt x="236" y="58"/>
                  </a:lnTo>
                  <a:close/>
                  <a:moveTo>
                    <a:pt x="22" y="24"/>
                  </a:moveTo>
                  <a:lnTo>
                    <a:pt x="0" y="7"/>
                  </a:lnTo>
                  <a:lnTo>
                    <a:pt x="27" y="0"/>
                  </a:lnTo>
                  <a:lnTo>
                    <a:pt x="22" y="2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Oval 210">
              <a:extLst>
                <a:ext uri="{FF2B5EF4-FFF2-40B4-BE49-F238E27FC236}">
                  <a16:creationId xmlns:a16="http://schemas.microsoft.com/office/drawing/2014/main" id="{133F26FC-4DD9-9271-A27B-D3A838EDC4FE}"/>
                </a:ext>
              </a:extLst>
            </p:cNvPr>
            <p:cNvSpPr>
              <a:spLocks noChangeArrowheads="1"/>
            </p:cNvSpPr>
            <p:nvPr/>
          </p:nvSpPr>
          <p:spPr bwMode="auto">
            <a:xfrm>
              <a:off x="5600" y="4154"/>
              <a:ext cx="160" cy="117"/>
            </a:xfrm>
            <a:prstGeom prst="ellipse">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211">
              <a:extLst>
                <a:ext uri="{FF2B5EF4-FFF2-40B4-BE49-F238E27FC236}">
                  <a16:creationId xmlns:a16="http://schemas.microsoft.com/office/drawing/2014/main" id="{24307862-C1F3-0ABA-2985-54597170F689}"/>
                </a:ext>
              </a:extLst>
            </p:cNvPr>
            <p:cNvSpPr>
              <a:spLocks noEditPoints="1"/>
            </p:cNvSpPr>
            <p:nvPr/>
          </p:nvSpPr>
          <p:spPr bwMode="auto">
            <a:xfrm>
              <a:off x="5494" y="4440"/>
              <a:ext cx="123" cy="25"/>
            </a:xfrm>
            <a:custGeom>
              <a:avLst/>
              <a:gdLst>
                <a:gd name="T0" fmla="*/ 0 w 123"/>
                <a:gd name="T1" fmla="*/ 11 h 25"/>
                <a:gd name="T2" fmla="*/ 102 w 123"/>
                <a:gd name="T3" fmla="*/ 11 h 25"/>
                <a:gd name="T4" fmla="*/ 102 w 123"/>
                <a:gd name="T5" fmla="*/ 13 h 25"/>
                <a:gd name="T6" fmla="*/ 0 w 123"/>
                <a:gd name="T7" fmla="*/ 13 h 25"/>
                <a:gd name="T8" fmla="*/ 0 w 123"/>
                <a:gd name="T9" fmla="*/ 11 h 25"/>
                <a:gd name="T10" fmla="*/ 98 w 123"/>
                <a:gd name="T11" fmla="*/ 0 h 25"/>
                <a:gd name="T12" fmla="*/ 123 w 123"/>
                <a:gd name="T13" fmla="*/ 12 h 25"/>
                <a:gd name="T14" fmla="*/ 98 w 123"/>
                <a:gd name="T15" fmla="*/ 25 h 25"/>
                <a:gd name="T16" fmla="*/ 98 w 123"/>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5">
                  <a:moveTo>
                    <a:pt x="0" y="11"/>
                  </a:moveTo>
                  <a:lnTo>
                    <a:pt x="102" y="11"/>
                  </a:lnTo>
                  <a:lnTo>
                    <a:pt x="102" y="13"/>
                  </a:lnTo>
                  <a:lnTo>
                    <a:pt x="0" y="13"/>
                  </a:lnTo>
                  <a:lnTo>
                    <a:pt x="0" y="11"/>
                  </a:lnTo>
                  <a:close/>
                  <a:moveTo>
                    <a:pt x="98" y="0"/>
                  </a:moveTo>
                  <a:lnTo>
                    <a:pt x="123" y="12"/>
                  </a:lnTo>
                  <a:lnTo>
                    <a:pt x="98" y="25"/>
                  </a:lnTo>
                  <a:lnTo>
                    <a:pt x="98"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Rectangle 214">
              <a:extLst>
                <a:ext uri="{FF2B5EF4-FFF2-40B4-BE49-F238E27FC236}">
                  <a16:creationId xmlns:a16="http://schemas.microsoft.com/office/drawing/2014/main" id="{1C6DDC1D-51A0-B324-39F6-3C1205F95D9E}"/>
                </a:ext>
              </a:extLst>
            </p:cNvPr>
            <p:cNvSpPr>
              <a:spLocks noChangeArrowheads="1"/>
            </p:cNvSpPr>
            <p:nvPr/>
          </p:nvSpPr>
          <p:spPr bwMode="auto">
            <a:xfrm>
              <a:off x="3858" y="3888"/>
              <a:ext cx="9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ルネッサンス・エナジー・リサーチの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2" name="Rectangle 215">
              <a:extLst>
                <a:ext uri="{FF2B5EF4-FFF2-40B4-BE49-F238E27FC236}">
                  <a16:creationId xmlns:a16="http://schemas.microsoft.com/office/drawing/2014/main" id="{DF86E7AA-FE0D-5288-3E68-73E8CCCD4E05}"/>
                </a:ext>
              </a:extLst>
            </p:cNvPr>
            <p:cNvSpPr>
              <a:spLocks noChangeArrowheads="1"/>
            </p:cNvSpPr>
            <p:nvPr/>
          </p:nvSpPr>
          <p:spPr bwMode="auto">
            <a:xfrm>
              <a:off x="5569" y="3888"/>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3" name="Rectangle 216">
              <a:extLst>
                <a:ext uri="{FF2B5EF4-FFF2-40B4-BE49-F238E27FC236}">
                  <a16:creationId xmlns:a16="http://schemas.microsoft.com/office/drawing/2014/main" id="{40E97F1B-3A7C-1E7D-84B0-0F8EFC0D01AC}"/>
                </a:ext>
              </a:extLst>
            </p:cNvPr>
            <p:cNvSpPr>
              <a:spLocks noChangeArrowheads="1"/>
            </p:cNvSpPr>
            <p:nvPr/>
          </p:nvSpPr>
          <p:spPr bwMode="auto">
            <a:xfrm>
              <a:off x="5703" y="3942"/>
              <a:ext cx="8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4" name="Rectangle 217">
              <a:extLst>
                <a:ext uri="{FF2B5EF4-FFF2-40B4-BE49-F238E27FC236}">
                  <a16:creationId xmlns:a16="http://schemas.microsoft.com/office/drawing/2014/main" id="{2ED8FD11-F744-1E84-1069-36ADE5BDF69D}"/>
                </a:ext>
              </a:extLst>
            </p:cNvPr>
            <p:cNvSpPr>
              <a:spLocks noChangeArrowheads="1"/>
            </p:cNvSpPr>
            <p:nvPr/>
          </p:nvSpPr>
          <p:spPr bwMode="auto">
            <a:xfrm>
              <a:off x="5745" y="3888"/>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分離膜の優位性</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9" name="Freeform 200">
              <a:extLst>
                <a:ext uri="{FF2B5EF4-FFF2-40B4-BE49-F238E27FC236}">
                  <a16:creationId xmlns:a16="http://schemas.microsoft.com/office/drawing/2014/main" id="{4AE1FF35-B17F-C808-2F86-A80092230709}"/>
                </a:ext>
              </a:extLst>
            </p:cNvPr>
            <p:cNvSpPr>
              <a:spLocks/>
            </p:cNvSpPr>
            <p:nvPr/>
          </p:nvSpPr>
          <p:spPr bwMode="auto">
            <a:xfrm>
              <a:off x="5909" y="4177"/>
              <a:ext cx="710"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Rectangle 201">
              <a:extLst>
                <a:ext uri="{FF2B5EF4-FFF2-40B4-BE49-F238E27FC236}">
                  <a16:creationId xmlns:a16="http://schemas.microsoft.com/office/drawing/2014/main" id="{C6D7BF4B-D226-AB0E-3568-DA4CDDBBC26E}"/>
                </a:ext>
              </a:extLst>
            </p:cNvPr>
            <p:cNvSpPr>
              <a:spLocks noChangeArrowheads="1"/>
            </p:cNvSpPr>
            <p:nvPr/>
          </p:nvSpPr>
          <p:spPr bwMode="auto">
            <a:xfrm>
              <a:off x="6033" y="4211"/>
              <a:ext cx="5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FFFF"/>
                  </a:solidFill>
                  <a:latin typeface="游ゴシック" panose="020B0400000000000000" pitchFamily="50" charset="-128"/>
                  <a:ea typeface="游ゴシック" panose="020B0400000000000000" pitchFamily="50" charset="-128"/>
                </a:rPr>
                <a:t>高性能膜も開発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51" name="Rectangle 181">
              <a:extLst>
                <a:ext uri="{FF2B5EF4-FFF2-40B4-BE49-F238E27FC236}">
                  <a16:creationId xmlns:a16="http://schemas.microsoft.com/office/drawing/2014/main" id="{CA4F0244-CB8D-A14C-85C9-5B1FC95755E8}"/>
                </a:ext>
              </a:extLst>
            </p:cNvPr>
            <p:cNvSpPr>
              <a:spLocks noChangeArrowheads="1"/>
            </p:cNvSpPr>
            <p:nvPr/>
          </p:nvSpPr>
          <p:spPr bwMode="auto">
            <a:xfrm rot="16200000">
              <a:off x="3520" y="4615"/>
              <a:ext cx="7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分離能力</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の</a:t>
              </a:r>
              <a:r>
                <a:rPr lang="ja-JP" altLang="en-US" sz="1000" b="1" dirty="0">
                  <a:solidFill>
                    <a:srgbClr val="0000FF"/>
                  </a:solidFill>
                  <a:latin typeface="ＭＳ Ｐゴシック" panose="020B0600070205080204" pitchFamily="50" charset="-128"/>
                  <a:ea typeface="ＭＳ Ｐゴシック" panose="020B0600070205080204" pitchFamily="50" charset="-128"/>
                </a:rPr>
                <a:t>高さ</a:t>
              </a:r>
              <a:endParaRPr kumimoji="0" lang="ja-JP" altLang="ja-JP" sz="1000" b="1" i="0" u="none" strike="noStrike" cap="none" normalizeH="0" baseline="0" dirty="0">
                <a:ln>
                  <a:noFill/>
                </a:ln>
                <a:solidFill>
                  <a:schemeClr val="tx1"/>
                </a:solidFill>
                <a:effectLst/>
              </a:endParaRPr>
            </a:p>
          </p:txBody>
        </p:sp>
      </p:gr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低炭素社会の実現を加速する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革新的</a:t>
            </a: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10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膜分離技術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1682" y="9910353"/>
            <a:ext cx="9243626" cy="2246769"/>
          </a:xfrm>
          <a:prstGeom prst="rect">
            <a:avLst/>
          </a:prstGeom>
          <a:noFill/>
        </p:spPr>
        <p:txBody>
          <a:bodyPr wrap="square" rtlCol="0">
            <a:spAutoFit/>
          </a:bodyPr>
          <a:lstStyle/>
          <a:p>
            <a:r>
              <a:rPr kumimoji="1" lang="ja-JP" altLang="en-US" sz="2800" b="1" dirty="0"/>
              <a:t>既存の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分離・回収技術は吸収液や吸着剤を用いており、高価で大型の設備が必要で、エネルギー多消費型ですが当社が開発中の</a:t>
            </a:r>
            <a:r>
              <a:rPr kumimoji="1" lang="en-US" altLang="ja-JP" sz="2800" b="1" dirty="0"/>
              <a:t>CO</a:t>
            </a:r>
            <a:r>
              <a:rPr kumimoji="1" lang="en-US" altLang="ja-JP" sz="2400" b="1" dirty="0"/>
              <a:t>2</a:t>
            </a:r>
            <a:r>
              <a:rPr kumimoji="1" lang="ja-JP" altLang="en-US" sz="2800" b="1" dirty="0"/>
              <a:t>選択透過膜は、従来の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分離・回収技術とは異なり、外部からエネルギーを加える必要がない、本質的に省エネルギーな</a:t>
            </a:r>
            <a:r>
              <a:rPr kumimoji="1" lang="en-US" altLang="ja-JP" sz="2800" b="1" dirty="0"/>
              <a:t>CO</a:t>
            </a:r>
            <a:r>
              <a:rPr kumimoji="1" lang="en-US" altLang="ja-JP" sz="2400" b="1" dirty="0"/>
              <a:t>2</a:t>
            </a:r>
            <a:r>
              <a:rPr kumimoji="1" lang="en-US" altLang="ja-JP" sz="2800" b="1" dirty="0"/>
              <a:t> </a:t>
            </a:r>
            <a:r>
              <a:rPr kumimoji="1" lang="ja-JP" altLang="en-US" sz="2800" b="1"/>
              <a:t>分離技術</a:t>
            </a:r>
            <a:r>
              <a:rPr kumimoji="1" lang="ja-JP" altLang="en-US" sz="2800" b="1" dirty="0"/>
              <a:t>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14" name="Group 4">
            <a:extLst>
              <a:ext uri="{FF2B5EF4-FFF2-40B4-BE49-F238E27FC236}">
                <a16:creationId xmlns:a16="http://schemas.microsoft.com/office/drawing/2014/main" id="{884D1D28-2EBD-165A-ABE7-2DCFBD124B78}"/>
              </a:ext>
            </a:extLst>
          </p:cNvPr>
          <p:cNvGrpSpPr>
            <a:grpSpLocks noChangeAspect="1"/>
          </p:cNvGrpSpPr>
          <p:nvPr/>
        </p:nvGrpSpPr>
        <p:grpSpPr bwMode="auto">
          <a:xfrm>
            <a:off x="1374775" y="6121399"/>
            <a:ext cx="4432300" cy="3487032"/>
            <a:chOff x="846" y="3828"/>
            <a:chExt cx="2792" cy="1977"/>
          </a:xfrm>
        </p:grpSpPr>
        <p:sp>
          <p:nvSpPr>
            <p:cNvPr id="15" name="AutoShape 3">
              <a:extLst>
                <a:ext uri="{FF2B5EF4-FFF2-40B4-BE49-F238E27FC236}">
                  <a16:creationId xmlns:a16="http://schemas.microsoft.com/office/drawing/2014/main" id="{54057A36-9876-CCAC-3604-80DF273D0E00}"/>
                </a:ext>
              </a:extLst>
            </p:cNvPr>
            <p:cNvSpPr>
              <a:spLocks noChangeAspect="1" noChangeArrowheads="1" noTextEdit="1"/>
            </p:cNvSpPr>
            <p:nvPr/>
          </p:nvSpPr>
          <p:spPr bwMode="auto">
            <a:xfrm>
              <a:off x="846" y="3828"/>
              <a:ext cx="279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
              <a:extLst>
                <a:ext uri="{FF2B5EF4-FFF2-40B4-BE49-F238E27FC236}">
                  <a16:creationId xmlns:a16="http://schemas.microsoft.com/office/drawing/2014/main" id="{1C495E25-7896-B7AE-FA90-870A0A29612B}"/>
                </a:ext>
              </a:extLst>
            </p:cNvPr>
            <p:cNvSpPr>
              <a:spLocks noChangeArrowheads="1"/>
            </p:cNvSpPr>
            <p:nvPr/>
          </p:nvSpPr>
          <p:spPr bwMode="auto">
            <a:xfrm>
              <a:off x="1109" y="42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87CB8707-479D-96DD-98C2-AEEBA7A8FF5B}"/>
                </a:ext>
              </a:extLst>
            </p:cNvPr>
            <p:cNvSpPr>
              <a:spLocks noChangeArrowheads="1"/>
            </p:cNvSpPr>
            <p:nvPr/>
          </p:nvSpPr>
          <p:spPr bwMode="auto">
            <a:xfrm>
              <a:off x="1001" y="4157"/>
              <a:ext cx="25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とキャリアとの選択的反応を利用</a:t>
              </a:r>
              <a:r>
                <a:rPr kumimoji="0" lang="ja-JP" altLang="en-US"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る促進輸送膜の模式図</a:t>
              </a:r>
              <a:endParaRPr kumimoji="0" lang="ja-JP" altLang="ja-JP" sz="1200" b="0" i="0" u="none" strike="noStrike" cap="none" normalizeH="0" baseline="0" dirty="0">
                <a:ln>
                  <a:noFill/>
                </a:ln>
                <a:solidFill>
                  <a:schemeClr val="tx1"/>
                </a:solidFill>
                <a:effectLst/>
              </a:endParaRPr>
            </a:p>
          </p:txBody>
        </p:sp>
        <p:sp>
          <p:nvSpPr>
            <p:cNvPr id="19" name="Line 8">
              <a:extLst>
                <a:ext uri="{FF2B5EF4-FFF2-40B4-BE49-F238E27FC236}">
                  <a16:creationId xmlns:a16="http://schemas.microsoft.com/office/drawing/2014/main" id="{0BB2E29C-7585-EC1A-4AFD-5C65BFFCEF63}"/>
                </a:ext>
              </a:extLst>
            </p:cNvPr>
            <p:cNvSpPr>
              <a:spLocks noChangeShapeType="1"/>
            </p:cNvSpPr>
            <p:nvPr/>
          </p:nvSpPr>
          <p:spPr bwMode="auto">
            <a:xfrm>
              <a:off x="989" y="4274"/>
              <a:ext cx="2507" cy="0"/>
            </a:xfrm>
            <a:prstGeom prst="line">
              <a:avLst/>
            </a:prstGeom>
            <a:noFill/>
            <a:ln w="1428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9">
              <a:extLst>
                <a:ext uri="{FF2B5EF4-FFF2-40B4-BE49-F238E27FC236}">
                  <a16:creationId xmlns:a16="http://schemas.microsoft.com/office/drawing/2014/main" id="{2BE87282-C6C7-63B4-756F-EF984DB2F54A}"/>
                </a:ext>
              </a:extLst>
            </p:cNvPr>
            <p:cNvSpPr>
              <a:spLocks noChangeArrowheads="1"/>
            </p:cNvSpPr>
            <p:nvPr/>
          </p:nvSpPr>
          <p:spPr bwMode="auto">
            <a:xfrm>
              <a:off x="1448" y="4325"/>
              <a:ext cx="4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原料側（高圧）</a:t>
              </a:r>
              <a:endParaRPr kumimoji="0" lang="ja-JP" altLang="ja-JP" sz="1000" b="0" i="0" u="none" strike="noStrike" cap="none" normalizeH="0" baseline="0" dirty="0">
                <a:ln>
                  <a:noFill/>
                </a:ln>
                <a:solidFill>
                  <a:schemeClr val="tx1"/>
                </a:solidFill>
                <a:effectLst/>
              </a:endParaRPr>
            </a:p>
          </p:txBody>
        </p:sp>
        <p:sp>
          <p:nvSpPr>
            <p:cNvPr id="22" name="Rectangle 10">
              <a:extLst>
                <a:ext uri="{FF2B5EF4-FFF2-40B4-BE49-F238E27FC236}">
                  <a16:creationId xmlns:a16="http://schemas.microsoft.com/office/drawing/2014/main" id="{C21568AF-3A6E-F415-B37C-16273193836E}"/>
                </a:ext>
              </a:extLst>
            </p:cNvPr>
            <p:cNvSpPr>
              <a:spLocks noChangeArrowheads="1"/>
            </p:cNvSpPr>
            <p:nvPr/>
          </p:nvSpPr>
          <p:spPr bwMode="auto">
            <a:xfrm>
              <a:off x="2718" y="4322"/>
              <a:ext cx="48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透過側（低圧）</a:t>
              </a:r>
              <a:endParaRPr kumimoji="0" lang="ja-JP" altLang="ja-JP" sz="1000" b="0" i="0" u="none" strike="noStrike" cap="none" normalizeH="0" baseline="0" dirty="0">
                <a:ln>
                  <a:noFill/>
                </a:ln>
                <a:solidFill>
                  <a:schemeClr val="tx1"/>
                </a:solidFill>
                <a:effectLst/>
              </a:endParaRPr>
            </a:p>
          </p:txBody>
        </p:sp>
        <p:sp>
          <p:nvSpPr>
            <p:cNvPr id="23" name="Freeform 11">
              <a:extLst>
                <a:ext uri="{FF2B5EF4-FFF2-40B4-BE49-F238E27FC236}">
                  <a16:creationId xmlns:a16="http://schemas.microsoft.com/office/drawing/2014/main" id="{7E62DEEF-3119-50DA-5ABA-65B45A4C2784}"/>
                </a:ext>
              </a:extLst>
            </p:cNvPr>
            <p:cNvSpPr>
              <a:spLocks/>
            </p:cNvSpPr>
            <p:nvPr/>
          </p:nvSpPr>
          <p:spPr bwMode="auto">
            <a:xfrm>
              <a:off x="2730" y="4697"/>
              <a:ext cx="69" cy="64"/>
            </a:xfrm>
            <a:custGeom>
              <a:avLst/>
              <a:gdLst>
                <a:gd name="T0" fmla="*/ 68 w 69"/>
                <a:gd name="T1" fmla="*/ 29 h 64"/>
                <a:gd name="T2" fmla="*/ 67 w 69"/>
                <a:gd name="T3" fmla="*/ 22 h 64"/>
                <a:gd name="T4" fmla="*/ 65 w 69"/>
                <a:gd name="T5" fmla="*/ 17 h 64"/>
                <a:gd name="T6" fmla="*/ 61 w 69"/>
                <a:gd name="T7" fmla="*/ 12 h 64"/>
                <a:gd name="T8" fmla="*/ 56 w 69"/>
                <a:gd name="T9" fmla="*/ 7 h 64"/>
                <a:gd name="T10" fmla="*/ 50 w 69"/>
                <a:gd name="T11" fmla="*/ 3 h 64"/>
                <a:gd name="T12" fmla="*/ 44 w 69"/>
                <a:gd name="T13" fmla="*/ 1 h 64"/>
                <a:gd name="T14" fmla="*/ 38 w 69"/>
                <a:gd name="T15" fmla="*/ 0 h 64"/>
                <a:gd name="T16" fmla="*/ 28 w 69"/>
                <a:gd name="T17" fmla="*/ 0 h 64"/>
                <a:gd name="T18" fmla="*/ 21 w 69"/>
                <a:gd name="T19" fmla="*/ 2 h 64"/>
                <a:gd name="T20" fmla="*/ 16 w 69"/>
                <a:gd name="T21" fmla="*/ 5 h 64"/>
                <a:gd name="T22" fmla="*/ 6 w 69"/>
                <a:gd name="T23" fmla="*/ 14 h 64"/>
                <a:gd name="T24" fmla="*/ 3 w 69"/>
                <a:gd name="T25" fmla="*/ 20 h 64"/>
                <a:gd name="T26" fmla="*/ 1 w 69"/>
                <a:gd name="T27" fmla="*/ 25 h 64"/>
                <a:gd name="T28" fmla="*/ 0 w 69"/>
                <a:gd name="T29" fmla="*/ 32 h 64"/>
                <a:gd name="T30" fmla="*/ 1 w 69"/>
                <a:gd name="T31" fmla="*/ 38 h 64"/>
                <a:gd name="T32" fmla="*/ 3 w 69"/>
                <a:gd name="T33" fmla="*/ 44 h 64"/>
                <a:gd name="T34" fmla="*/ 6 w 69"/>
                <a:gd name="T35" fmla="*/ 50 h 64"/>
                <a:gd name="T36" fmla="*/ 10 w 69"/>
                <a:gd name="T37" fmla="*/ 54 h 64"/>
                <a:gd name="T38" fmla="*/ 16 w 69"/>
                <a:gd name="T39" fmla="*/ 58 h 64"/>
                <a:gd name="T40" fmla="*/ 21 w 69"/>
                <a:gd name="T41" fmla="*/ 61 h 64"/>
                <a:gd name="T42" fmla="*/ 28 w 69"/>
                <a:gd name="T43" fmla="*/ 63 h 64"/>
                <a:gd name="T44" fmla="*/ 34 w 69"/>
                <a:gd name="T45" fmla="*/ 64 h 64"/>
                <a:gd name="T46" fmla="*/ 41 w 69"/>
                <a:gd name="T47" fmla="*/ 63 h 64"/>
                <a:gd name="T48" fmla="*/ 45 w 69"/>
                <a:gd name="T49" fmla="*/ 62 h 64"/>
                <a:gd name="T50" fmla="*/ 48 w 69"/>
                <a:gd name="T51" fmla="*/ 61 h 64"/>
                <a:gd name="T52" fmla="*/ 53 w 69"/>
                <a:gd name="T53" fmla="*/ 58 h 64"/>
                <a:gd name="T54" fmla="*/ 59 w 69"/>
                <a:gd name="T55" fmla="*/ 54 h 64"/>
                <a:gd name="T56" fmla="*/ 63 w 69"/>
                <a:gd name="T57" fmla="*/ 50 h 64"/>
                <a:gd name="T58" fmla="*/ 64 w 69"/>
                <a:gd name="T59" fmla="*/ 48 h 64"/>
                <a:gd name="T60" fmla="*/ 66 w 69"/>
                <a:gd name="T61" fmla="*/ 44 h 64"/>
                <a:gd name="T62" fmla="*/ 68 w 69"/>
                <a:gd name="T63" fmla="*/ 38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29"/>
                  </a:lnTo>
                  <a:lnTo>
                    <a:pt x="68" y="25"/>
                  </a:lnTo>
                  <a:lnTo>
                    <a:pt x="67" y="22"/>
                  </a:lnTo>
                  <a:lnTo>
                    <a:pt x="66" y="20"/>
                  </a:lnTo>
                  <a:lnTo>
                    <a:pt x="65" y="17"/>
                  </a:lnTo>
                  <a:lnTo>
                    <a:pt x="63" y="14"/>
                  </a:lnTo>
                  <a:lnTo>
                    <a:pt x="61" y="12"/>
                  </a:lnTo>
                  <a:lnTo>
                    <a:pt x="59" y="10"/>
                  </a:lnTo>
                  <a:lnTo>
                    <a:pt x="56" y="7"/>
                  </a:lnTo>
                  <a:lnTo>
                    <a:pt x="53" y="5"/>
                  </a:lnTo>
                  <a:lnTo>
                    <a:pt x="50" y="3"/>
                  </a:lnTo>
                  <a:lnTo>
                    <a:pt x="48" y="2"/>
                  </a:lnTo>
                  <a:lnTo>
                    <a:pt x="44" y="1"/>
                  </a:lnTo>
                  <a:lnTo>
                    <a:pt x="41" y="0"/>
                  </a:lnTo>
                  <a:lnTo>
                    <a:pt x="38" y="0"/>
                  </a:lnTo>
                  <a:lnTo>
                    <a:pt x="34" y="0"/>
                  </a:lnTo>
                  <a:lnTo>
                    <a:pt x="28" y="0"/>
                  </a:lnTo>
                  <a:lnTo>
                    <a:pt x="24" y="1"/>
                  </a:lnTo>
                  <a:lnTo>
                    <a:pt x="21" y="2"/>
                  </a:lnTo>
                  <a:lnTo>
                    <a:pt x="18" y="3"/>
                  </a:lnTo>
                  <a:lnTo>
                    <a:pt x="16" y="5"/>
                  </a:lnTo>
                  <a:lnTo>
                    <a:pt x="10" y="10"/>
                  </a:lnTo>
                  <a:lnTo>
                    <a:pt x="6" y="14"/>
                  </a:lnTo>
                  <a:lnTo>
                    <a:pt x="4" y="17"/>
                  </a:lnTo>
                  <a:lnTo>
                    <a:pt x="3" y="20"/>
                  </a:lnTo>
                  <a:lnTo>
                    <a:pt x="1" y="22"/>
                  </a:lnTo>
                  <a:lnTo>
                    <a:pt x="1" y="25"/>
                  </a:lnTo>
                  <a:lnTo>
                    <a:pt x="0" y="29"/>
                  </a:lnTo>
                  <a:lnTo>
                    <a:pt x="0" y="32"/>
                  </a:lnTo>
                  <a:lnTo>
                    <a:pt x="0" y="35"/>
                  </a:lnTo>
                  <a:lnTo>
                    <a:pt x="1" y="38"/>
                  </a:lnTo>
                  <a:lnTo>
                    <a:pt x="1" y="41"/>
                  </a:lnTo>
                  <a:lnTo>
                    <a:pt x="3" y="44"/>
                  </a:lnTo>
                  <a:lnTo>
                    <a:pt x="4" y="47"/>
                  </a:lnTo>
                  <a:lnTo>
                    <a:pt x="6" y="50"/>
                  </a:lnTo>
                  <a:lnTo>
                    <a:pt x="8" y="52"/>
                  </a:lnTo>
                  <a:lnTo>
                    <a:pt x="10" y="54"/>
                  </a:lnTo>
                  <a:lnTo>
                    <a:pt x="13" y="57"/>
                  </a:lnTo>
                  <a:lnTo>
                    <a:pt x="16" y="58"/>
                  </a:lnTo>
                  <a:lnTo>
                    <a:pt x="18" y="60"/>
                  </a:lnTo>
                  <a:lnTo>
                    <a:pt x="21" y="61"/>
                  </a:lnTo>
                  <a:lnTo>
                    <a:pt x="24" y="62"/>
                  </a:lnTo>
                  <a:lnTo>
                    <a:pt x="28" y="63"/>
                  </a:lnTo>
                  <a:lnTo>
                    <a:pt x="31" y="64"/>
                  </a:lnTo>
                  <a:lnTo>
                    <a:pt x="34" y="64"/>
                  </a:lnTo>
                  <a:lnTo>
                    <a:pt x="38" y="64"/>
                  </a:lnTo>
                  <a:lnTo>
                    <a:pt x="41" y="63"/>
                  </a:lnTo>
                  <a:lnTo>
                    <a:pt x="44" y="62"/>
                  </a:lnTo>
                  <a:lnTo>
                    <a:pt x="45" y="62"/>
                  </a:lnTo>
                  <a:lnTo>
                    <a:pt x="46" y="62"/>
                  </a:lnTo>
                  <a:lnTo>
                    <a:pt x="48" y="61"/>
                  </a:lnTo>
                  <a:lnTo>
                    <a:pt x="50" y="60"/>
                  </a:lnTo>
                  <a:lnTo>
                    <a:pt x="53" y="58"/>
                  </a:lnTo>
                  <a:lnTo>
                    <a:pt x="56" y="57"/>
                  </a:lnTo>
                  <a:lnTo>
                    <a:pt x="59" y="54"/>
                  </a:lnTo>
                  <a:lnTo>
                    <a:pt x="61" y="52"/>
                  </a:lnTo>
                  <a:lnTo>
                    <a:pt x="63" y="50"/>
                  </a:lnTo>
                  <a:lnTo>
                    <a:pt x="63" y="49"/>
                  </a:lnTo>
                  <a:lnTo>
                    <a:pt x="64" y="48"/>
                  </a:lnTo>
                  <a:lnTo>
                    <a:pt x="65" y="47"/>
                  </a:lnTo>
                  <a:lnTo>
                    <a:pt x="66" y="44"/>
                  </a:lnTo>
                  <a:lnTo>
                    <a:pt x="67" y="41"/>
                  </a:lnTo>
                  <a:lnTo>
                    <a:pt x="68" y="38"/>
                  </a:lnTo>
                  <a:lnTo>
                    <a:pt x="68" y="35"/>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a:extLst>
                <a:ext uri="{FF2B5EF4-FFF2-40B4-BE49-F238E27FC236}">
                  <a16:creationId xmlns:a16="http://schemas.microsoft.com/office/drawing/2014/main" id="{39A9F4B1-4DED-663A-5271-8009FD144E1A}"/>
                </a:ext>
              </a:extLst>
            </p:cNvPr>
            <p:cNvSpPr>
              <a:spLocks/>
            </p:cNvSpPr>
            <p:nvPr/>
          </p:nvSpPr>
          <p:spPr bwMode="auto">
            <a:xfrm>
              <a:off x="2572" y="4855"/>
              <a:ext cx="52" cy="48"/>
            </a:xfrm>
            <a:custGeom>
              <a:avLst/>
              <a:gdLst>
                <a:gd name="T0" fmla="*/ 44 w 52"/>
                <a:gd name="T1" fmla="*/ 6 h 48"/>
                <a:gd name="T2" fmla="*/ 44 w 52"/>
                <a:gd name="T3" fmla="*/ 6 h 48"/>
                <a:gd name="T4" fmla="*/ 40 w 52"/>
                <a:gd name="T5" fmla="*/ 3 h 48"/>
                <a:gd name="T6" fmla="*/ 38 w 52"/>
                <a:gd name="T7" fmla="*/ 2 h 48"/>
                <a:gd name="T8" fmla="*/ 35 w 52"/>
                <a:gd name="T9" fmla="*/ 1 h 48"/>
                <a:gd name="T10" fmla="*/ 33 w 52"/>
                <a:gd name="T11" fmla="*/ 0 h 48"/>
                <a:gd name="T12" fmla="*/ 31 w 52"/>
                <a:gd name="T13" fmla="*/ 0 h 48"/>
                <a:gd name="T14" fmla="*/ 28 w 52"/>
                <a:gd name="T15" fmla="*/ 0 h 48"/>
                <a:gd name="T16" fmla="*/ 26 w 52"/>
                <a:gd name="T17" fmla="*/ 0 h 48"/>
                <a:gd name="T18" fmla="*/ 21 w 52"/>
                <a:gd name="T19" fmla="*/ 0 h 48"/>
                <a:gd name="T20" fmla="*/ 16 w 52"/>
                <a:gd name="T21" fmla="*/ 1 h 48"/>
                <a:gd name="T22" fmla="*/ 11 w 52"/>
                <a:gd name="T23" fmla="*/ 3 h 48"/>
                <a:gd name="T24" fmla="*/ 8 w 52"/>
                <a:gd name="T25" fmla="*/ 6 h 48"/>
                <a:gd name="T26" fmla="*/ 7 w 52"/>
                <a:gd name="T27" fmla="*/ 6 h 48"/>
                <a:gd name="T28" fmla="*/ 4 w 52"/>
                <a:gd name="T29" fmla="*/ 10 h 48"/>
                <a:gd name="T30" fmla="*/ 1 w 52"/>
                <a:gd name="T31" fmla="*/ 14 h 48"/>
                <a:gd name="T32" fmla="*/ 0 w 52"/>
                <a:gd name="T33" fmla="*/ 19 h 48"/>
                <a:gd name="T34" fmla="*/ 0 w 52"/>
                <a:gd name="T35" fmla="*/ 24 h 48"/>
                <a:gd name="T36" fmla="*/ 0 w 52"/>
                <a:gd name="T37" fmla="*/ 26 h 48"/>
                <a:gd name="T38" fmla="*/ 0 w 52"/>
                <a:gd name="T39" fmla="*/ 29 h 48"/>
                <a:gd name="T40" fmla="*/ 1 w 52"/>
                <a:gd name="T41" fmla="*/ 31 h 48"/>
                <a:gd name="T42" fmla="*/ 1 w 52"/>
                <a:gd name="T43" fmla="*/ 33 h 48"/>
                <a:gd name="T44" fmla="*/ 2 w 52"/>
                <a:gd name="T45" fmla="*/ 35 h 48"/>
                <a:gd name="T46" fmla="*/ 4 w 52"/>
                <a:gd name="T47" fmla="*/ 37 h 48"/>
                <a:gd name="T48" fmla="*/ 5 w 52"/>
                <a:gd name="T49" fmla="*/ 39 h 48"/>
                <a:gd name="T50" fmla="*/ 7 w 52"/>
                <a:gd name="T51" fmla="*/ 41 h 48"/>
                <a:gd name="T52" fmla="*/ 11 w 52"/>
                <a:gd name="T53" fmla="*/ 45 h 48"/>
                <a:gd name="T54" fmla="*/ 14 w 52"/>
                <a:gd name="T55" fmla="*/ 46 h 48"/>
                <a:gd name="T56" fmla="*/ 17 w 52"/>
                <a:gd name="T57" fmla="*/ 47 h 48"/>
                <a:gd name="T58" fmla="*/ 20 w 52"/>
                <a:gd name="T59" fmla="*/ 48 h 48"/>
                <a:gd name="T60" fmla="*/ 23 w 52"/>
                <a:gd name="T61" fmla="*/ 48 h 48"/>
                <a:gd name="T62" fmla="*/ 26 w 52"/>
                <a:gd name="T63" fmla="*/ 48 h 48"/>
                <a:gd name="T64" fmla="*/ 28 w 52"/>
                <a:gd name="T65" fmla="*/ 48 h 48"/>
                <a:gd name="T66" fmla="*/ 31 w 52"/>
                <a:gd name="T67" fmla="*/ 48 h 48"/>
                <a:gd name="T68" fmla="*/ 33 w 52"/>
                <a:gd name="T69" fmla="*/ 47 h 48"/>
                <a:gd name="T70" fmla="*/ 34 w 52"/>
                <a:gd name="T71" fmla="*/ 47 h 48"/>
                <a:gd name="T72" fmla="*/ 36 w 52"/>
                <a:gd name="T73" fmla="*/ 46 h 48"/>
                <a:gd name="T74" fmla="*/ 38 w 52"/>
                <a:gd name="T75" fmla="*/ 45 h 48"/>
                <a:gd name="T76" fmla="*/ 40 w 52"/>
                <a:gd name="T77" fmla="*/ 44 h 48"/>
                <a:gd name="T78" fmla="*/ 41 w 52"/>
                <a:gd name="T79" fmla="*/ 43 h 48"/>
                <a:gd name="T80" fmla="*/ 41 w 52"/>
                <a:gd name="T81" fmla="*/ 43 h 48"/>
                <a:gd name="T82" fmla="*/ 41 w 52"/>
                <a:gd name="T83" fmla="*/ 43 h 48"/>
                <a:gd name="T84" fmla="*/ 42 w 52"/>
                <a:gd name="T85" fmla="*/ 43 h 48"/>
                <a:gd name="T86" fmla="*/ 42 w 52"/>
                <a:gd name="T87" fmla="*/ 43 h 48"/>
                <a:gd name="T88" fmla="*/ 44 w 52"/>
                <a:gd name="T89" fmla="*/ 41 h 48"/>
                <a:gd name="T90" fmla="*/ 46 w 52"/>
                <a:gd name="T91" fmla="*/ 39 h 48"/>
                <a:gd name="T92" fmla="*/ 46 w 52"/>
                <a:gd name="T93" fmla="*/ 38 h 48"/>
                <a:gd name="T94" fmla="*/ 46 w 52"/>
                <a:gd name="T95" fmla="*/ 38 h 48"/>
                <a:gd name="T96" fmla="*/ 46 w 52"/>
                <a:gd name="T97" fmla="*/ 38 h 48"/>
                <a:gd name="T98" fmla="*/ 47 w 52"/>
                <a:gd name="T99" fmla="*/ 38 h 48"/>
                <a:gd name="T100" fmla="*/ 48 w 52"/>
                <a:gd name="T101" fmla="*/ 37 h 48"/>
                <a:gd name="T102" fmla="*/ 49 w 52"/>
                <a:gd name="T103" fmla="*/ 35 h 48"/>
                <a:gd name="T104" fmla="*/ 50 w 52"/>
                <a:gd name="T105" fmla="*/ 33 h 48"/>
                <a:gd name="T106" fmla="*/ 50 w 52"/>
                <a:gd name="T107" fmla="*/ 32 h 48"/>
                <a:gd name="T108" fmla="*/ 51 w 52"/>
                <a:gd name="T109" fmla="*/ 31 h 48"/>
                <a:gd name="T110" fmla="*/ 52 w 52"/>
                <a:gd name="T111" fmla="*/ 29 h 48"/>
                <a:gd name="T112" fmla="*/ 52 w 52"/>
                <a:gd name="T113" fmla="*/ 26 h 48"/>
                <a:gd name="T114" fmla="*/ 52 w 52"/>
                <a:gd name="T115" fmla="*/ 24 h 48"/>
                <a:gd name="T116" fmla="*/ 52 w 52"/>
                <a:gd name="T117" fmla="*/ 19 h 48"/>
                <a:gd name="T118" fmla="*/ 50 w 52"/>
                <a:gd name="T119" fmla="*/ 14 h 48"/>
                <a:gd name="T120" fmla="*/ 48 w 52"/>
                <a:gd name="T121" fmla="*/ 10 h 48"/>
                <a:gd name="T122" fmla="*/ 44 w 52"/>
                <a:gd name="T12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44" y="6"/>
                  </a:move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a:extLst>
                <a:ext uri="{FF2B5EF4-FFF2-40B4-BE49-F238E27FC236}">
                  <a16:creationId xmlns:a16="http://schemas.microsoft.com/office/drawing/2014/main" id="{82B7219C-6B31-45AE-D9E3-39DE26AE740A}"/>
                </a:ext>
              </a:extLst>
            </p:cNvPr>
            <p:cNvSpPr>
              <a:spLocks/>
            </p:cNvSpPr>
            <p:nvPr/>
          </p:nvSpPr>
          <p:spPr bwMode="auto">
            <a:xfrm>
              <a:off x="2577" y="4917"/>
              <a:ext cx="68" cy="65"/>
            </a:xfrm>
            <a:custGeom>
              <a:avLst/>
              <a:gdLst>
                <a:gd name="T0" fmla="*/ 60 w 68"/>
                <a:gd name="T1" fmla="*/ 52 h 65"/>
                <a:gd name="T2" fmla="*/ 62 w 68"/>
                <a:gd name="T3" fmla="*/ 49 h 65"/>
                <a:gd name="T4" fmla="*/ 64 w 68"/>
                <a:gd name="T5" fmla="*/ 47 h 65"/>
                <a:gd name="T6" fmla="*/ 64 w 68"/>
                <a:gd name="T7" fmla="*/ 46 h 65"/>
                <a:gd name="T8" fmla="*/ 66 w 68"/>
                <a:gd name="T9" fmla="*/ 41 h 65"/>
                <a:gd name="T10" fmla="*/ 68 w 68"/>
                <a:gd name="T11" fmla="*/ 35 h 65"/>
                <a:gd name="T12" fmla="*/ 68 w 68"/>
                <a:gd name="T13" fmla="*/ 33 h 65"/>
                <a:gd name="T14" fmla="*/ 68 w 68"/>
                <a:gd name="T15" fmla="*/ 32 h 65"/>
                <a:gd name="T16" fmla="*/ 68 w 68"/>
                <a:gd name="T17" fmla="*/ 29 h 65"/>
                <a:gd name="T18" fmla="*/ 66 w 68"/>
                <a:gd name="T19" fmla="*/ 23 h 65"/>
                <a:gd name="T20" fmla="*/ 62 w 68"/>
                <a:gd name="T21" fmla="*/ 14 h 65"/>
                <a:gd name="T22" fmla="*/ 58 w 68"/>
                <a:gd name="T23" fmla="*/ 10 h 65"/>
                <a:gd name="T24" fmla="*/ 52 w 68"/>
                <a:gd name="T25" fmla="*/ 5 h 65"/>
                <a:gd name="T26" fmla="*/ 47 w 68"/>
                <a:gd name="T27" fmla="*/ 2 h 65"/>
                <a:gd name="T28" fmla="*/ 40 w 68"/>
                <a:gd name="T29" fmla="*/ 1 h 65"/>
                <a:gd name="T30" fmla="*/ 34 w 68"/>
                <a:gd name="T31" fmla="*/ 0 h 65"/>
                <a:gd name="T32" fmla="*/ 23 w 68"/>
                <a:gd name="T33" fmla="*/ 1 h 65"/>
                <a:gd name="T34" fmla="*/ 15 w 68"/>
                <a:gd name="T35" fmla="*/ 5 h 65"/>
                <a:gd name="T36" fmla="*/ 8 w 68"/>
                <a:gd name="T37" fmla="*/ 11 h 65"/>
                <a:gd name="T38" fmla="*/ 3 w 68"/>
                <a:gd name="T39" fmla="*/ 18 h 65"/>
                <a:gd name="T40" fmla="*/ 0 w 68"/>
                <a:gd name="T41" fmla="*/ 27 h 65"/>
                <a:gd name="T42" fmla="*/ 0 w 68"/>
                <a:gd name="T43" fmla="*/ 36 h 65"/>
                <a:gd name="T44" fmla="*/ 2 w 68"/>
                <a:gd name="T45" fmla="*/ 43 h 65"/>
                <a:gd name="T46" fmla="*/ 6 w 68"/>
                <a:gd name="T47" fmla="*/ 51 h 65"/>
                <a:gd name="T48" fmla="*/ 12 w 68"/>
                <a:gd name="T49" fmla="*/ 57 h 65"/>
                <a:gd name="T50" fmla="*/ 18 w 68"/>
                <a:gd name="T51" fmla="*/ 61 h 65"/>
                <a:gd name="T52" fmla="*/ 23 w 68"/>
                <a:gd name="T53" fmla="*/ 63 h 65"/>
                <a:gd name="T54" fmla="*/ 30 w 68"/>
                <a:gd name="T55" fmla="*/ 65 h 65"/>
                <a:gd name="T56" fmla="*/ 34 w 68"/>
                <a:gd name="T57" fmla="*/ 65 h 65"/>
                <a:gd name="T58" fmla="*/ 34 w 68"/>
                <a:gd name="T59" fmla="*/ 65 h 65"/>
                <a:gd name="T60" fmla="*/ 37 w 68"/>
                <a:gd name="T61" fmla="*/ 65 h 65"/>
                <a:gd name="T62" fmla="*/ 43 w 68"/>
                <a:gd name="T63" fmla="*/ 63 h 65"/>
                <a:gd name="T64" fmla="*/ 45 w 68"/>
                <a:gd name="T65" fmla="*/ 63 h 65"/>
                <a:gd name="T66" fmla="*/ 49 w 68"/>
                <a:gd name="T67" fmla="*/ 61 h 65"/>
                <a:gd name="T68" fmla="*/ 55 w 68"/>
                <a:gd name="T69"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5">
                  <a:moveTo>
                    <a:pt x="58" y="55"/>
                  </a:move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4" y="0"/>
                  </a:lnTo>
                  <a:lnTo>
                    <a:pt x="27" y="1"/>
                  </a:lnTo>
                  <a:lnTo>
                    <a:pt x="23" y="1"/>
                  </a:lnTo>
                  <a:lnTo>
                    <a:pt x="20" y="2"/>
                  </a:lnTo>
                  <a:lnTo>
                    <a:pt x="15" y="5"/>
                  </a:lnTo>
                  <a:lnTo>
                    <a:pt x="10" y="10"/>
                  </a:lnTo>
                  <a:lnTo>
                    <a:pt x="8" y="11"/>
                  </a:lnTo>
                  <a:lnTo>
                    <a:pt x="7" y="14"/>
                  </a:lnTo>
                  <a:lnTo>
                    <a:pt x="3" y="18"/>
                  </a:lnTo>
                  <a:lnTo>
                    <a:pt x="1" y="22"/>
                  </a:lnTo>
                  <a:lnTo>
                    <a:pt x="0" y="27"/>
                  </a:lnTo>
                  <a:lnTo>
                    <a:pt x="0" y="32"/>
                  </a:lnTo>
                  <a:lnTo>
                    <a:pt x="0" y="36"/>
                  </a:lnTo>
                  <a:lnTo>
                    <a:pt x="1" y="39"/>
                  </a:lnTo>
                  <a:lnTo>
                    <a:pt x="2" y="43"/>
                  </a:lnTo>
                  <a:lnTo>
                    <a:pt x="4" y="48"/>
                  </a:lnTo>
                  <a:lnTo>
                    <a:pt x="6" y="51"/>
                  </a:lnTo>
                  <a:lnTo>
                    <a:pt x="10" y="55"/>
                  </a:lnTo>
                  <a:lnTo>
                    <a:pt x="12" y="57"/>
                  </a:lnTo>
                  <a:lnTo>
                    <a:pt x="15" y="59"/>
                  </a:lnTo>
                  <a:lnTo>
                    <a:pt x="18" y="61"/>
                  </a:lnTo>
                  <a:lnTo>
                    <a:pt x="20" y="62"/>
                  </a:lnTo>
                  <a:lnTo>
                    <a:pt x="23" y="63"/>
                  </a:lnTo>
                  <a:lnTo>
                    <a:pt x="27" y="64"/>
                  </a:lnTo>
                  <a:lnTo>
                    <a:pt x="30" y="65"/>
                  </a:lnTo>
                  <a:lnTo>
                    <a:pt x="34" y="65"/>
                  </a:lnTo>
                  <a:lnTo>
                    <a:pt x="34" y="65"/>
                  </a:lnTo>
                  <a:lnTo>
                    <a:pt x="34"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a:extLst>
                <a:ext uri="{FF2B5EF4-FFF2-40B4-BE49-F238E27FC236}">
                  <a16:creationId xmlns:a16="http://schemas.microsoft.com/office/drawing/2014/main" id="{A2570FFE-3513-028E-C502-5F6A1911FD2A}"/>
                </a:ext>
              </a:extLst>
            </p:cNvPr>
            <p:cNvSpPr>
              <a:spLocks/>
            </p:cNvSpPr>
            <p:nvPr/>
          </p:nvSpPr>
          <p:spPr bwMode="auto">
            <a:xfrm>
              <a:off x="2672" y="5023"/>
              <a:ext cx="68" cy="64"/>
            </a:xfrm>
            <a:custGeom>
              <a:avLst/>
              <a:gdLst>
                <a:gd name="T0" fmla="*/ 34 w 68"/>
                <a:gd name="T1" fmla="*/ 0 h 64"/>
                <a:gd name="T2" fmla="*/ 27 w 68"/>
                <a:gd name="T3" fmla="*/ 0 h 64"/>
                <a:gd name="T4" fmla="*/ 23 w 68"/>
                <a:gd name="T5" fmla="*/ 1 h 64"/>
                <a:gd name="T6" fmla="*/ 20 w 68"/>
                <a:gd name="T7" fmla="*/ 2 h 64"/>
                <a:gd name="T8" fmla="*/ 15 w 68"/>
                <a:gd name="T9" fmla="*/ 5 h 64"/>
                <a:gd name="T10" fmla="*/ 10 w 68"/>
                <a:gd name="T11" fmla="*/ 9 h 64"/>
                <a:gd name="T12" fmla="*/ 5 w 68"/>
                <a:gd name="T13" fmla="*/ 14 h 64"/>
                <a:gd name="T14" fmla="*/ 2 w 68"/>
                <a:gd name="T15" fmla="*/ 20 h 64"/>
                <a:gd name="T16" fmla="*/ 0 w 68"/>
                <a:gd name="T17" fmla="*/ 26 h 64"/>
                <a:gd name="T18" fmla="*/ 0 w 68"/>
                <a:gd name="T19" fmla="*/ 29 h 64"/>
                <a:gd name="T20" fmla="*/ 0 w 68"/>
                <a:gd name="T21" fmla="*/ 33 h 64"/>
                <a:gd name="T22" fmla="*/ 0 w 68"/>
                <a:gd name="T23" fmla="*/ 36 h 64"/>
                <a:gd name="T24" fmla="*/ 0 w 68"/>
                <a:gd name="T25" fmla="*/ 39 h 64"/>
                <a:gd name="T26" fmla="*/ 1 w 68"/>
                <a:gd name="T27" fmla="*/ 42 h 64"/>
                <a:gd name="T28" fmla="*/ 2 w 68"/>
                <a:gd name="T29" fmla="*/ 45 h 64"/>
                <a:gd name="T30" fmla="*/ 3 w 68"/>
                <a:gd name="T31" fmla="*/ 47 h 64"/>
                <a:gd name="T32" fmla="*/ 5 w 68"/>
                <a:gd name="T33" fmla="*/ 50 h 64"/>
                <a:gd name="T34" fmla="*/ 7 w 68"/>
                <a:gd name="T35" fmla="*/ 53 h 64"/>
                <a:gd name="T36" fmla="*/ 10 w 68"/>
                <a:gd name="T37" fmla="*/ 55 h 64"/>
                <a:gd name="T38" fmla="*/ 12 w 68"/>
                <a:gd name="T39" fmla="*/ 57 h 64"/>
                <a:gd name="T40" fmla="*/ 15 w 68"/>
                <a:gd name="T41" fmla="*/ 59 h 64"/>
                <a:gd name="T42" fmla="*/ 20 w 68"/>
                <a:gd name="T43" fmla="*/ 62 h 64"/>
                <a:gd name="T44" fmla="*/ 23 w 68"/>
                <a:gd name="T45" fmla="*/ 63 h 64"/>
                <a:gd name="T46" fmla="*/ 27 w 68"/>
                <a:gd name="T47" fmla="*/ 64 h 64"/>
                <a:gd name="T48" fmla="*/ 34 w 68"/>
                <a:gd name="T49" fmla="*/ 64 h 64"/>
                <a:gd name="T50" fmla="*/ 37 w 68"/>
                <a:gd name="T51" fmla="*/ 64 h 64"/>
                <a:gd name="T52" fmla="*/ 40 w 68"/>
                <a:gd name="T53" fmla="*/ 64 h 64"/>
                <a:gd name="T54" fmla="*/ 43 w 68"/>
                <a:gd name="T55" fmla="*/ 63 h 64"/>
                <a:gd name="T56" fmla="*/ 47 w 68"/>
                <a:gd name="T57" fmla="*/ 62 h 64"/>
                <a:gd name="T58" fmla="*/ 48 w 68"/>
                <a:gd name="T59" fmla="*/ 61 h 64"/>
                <a:gd name="T60" fmla="*/ 49 w 68"/>
                <a:gd name="T61" fmla="*/ 61 h 64"/>
                <a:gd name="T62" fmla="*/ 50 w 68"/>
                <a:gd name="T63" fmla="*/ 60 h 64"/>
                <a:gd name="T64" fmla="*/ 51 w 68"/>
                <a:gd name="T65" fmla="*/ 60 h 64"/>
                <a:gd name="T66" fmla="*/ 52 w 68"/>
                <a:gd name="T67" fmla="*/ 59 h 64"/>
                <a:gd name="T68" fmla="*/ 53 w 68"/>
                <a:gd name="T69" fmla="*/ 59 h 64"/>
                <a:gd name="T70" fmla="*/ 55 w 68"/>
                <a:gd name="T71" fmla="*/ 57 h 64"/>
                <a:gd name="T72" fmla="*/ 58 w 68"/>
                <a:gd name="T73" fmla="*/ 55 h 64"/>
                <a:gd name="T74" fmla="*/ 60 w 68"/>
                <a:gd name="T75" fmla="*/ 53 h 64"/>
                <a:gd name="T76" fmla="*/ 62 w 68"/>
                <a:gd name="T77" fmla="*/ 50 h 64"/>
                <a:gd name="T78" fmla="*/ 63 w 68"/>
                <a:gd name="T79" fmla="*/ 49 h 64"/>
                <a:gd name="T80" fmla="*/ 63 w 68"/>
                <a:gd name="T81" fmla="*/ 49 h 64"/>
                <a:gd name="T82" fmla="*/ 64 w 68"/>
                <a:gd name="T83" fmla="*/ 47 h 64"/>
                <a:gd name="T84" fmla="*/ 66 w 68"/>
                <a:gd name="T85" fmla="*/ 45 h 64"/>
                <a:gd name="T86" fmla="*/ 67 w 68"/>
                <a:gd name="T87" fmla="*/ 42 h 64"/>
                <a:gd name="T88" fmla="*/ 67 w 68"/>
                <a:gd name="T89" fmla="*/ 39 h 64"/>
                <a:gd name="T90" fmla="*/ 68 w 68"/>
                <a:gd name="T91" fmla="*/ 36 h 64"/>
                <a:gd name="T92" fmla="*/ 68 w 68"/>
                <a:gd name="T93" fmla="*/ 33 h 64"/>
                <a:gd name="T94" fmla="*/ 68 w 68"/>
                <a:gd name="T95" fmla="*/ 29 h 64"/>
                <a:gd name="T96" fmla="*/ 67 w 68"/>
                <a:gd name="T97" fmla="*/ 26 h 64"/>
                <a:gd name="T98" fmla="*/ 66 w 68"/>
                <a:gd name="T99" fmla="*/ 20 h 64"/>
                <a:gd name="T100" fmla="*/ 62 w 68"/>
                <a:gd name="T101" fmla="*/ 14 h 64"/>
                <a:gd name="T102" fmla="*/ 60 w 68"/>
                <a:gd name="T103" fmla="*/ 12 h 64"/>
                <a:gd name="T104" fmla="*/ 58 w 68"/>
                <a:gd name="T105" fmla="*/ 9 h 64"/>
                <a:gd name="T106" fmla="*/ 55 w 68"/>
                <a:gd name="T107" fmla="*/ 7 h 64"/>
                <a:gd name="T108" fmla="*/ 53 w 68"/>
                <a:gd name="T109" fmla="*/ 5 h 64"/>
                <a:gd name="T110" fmla="*/ 50 w 68"/>
                <a:gd name="T111" fmla="*/ 3 h 64"/>
                <a:gd name="T112" fmla="*/ 47 w 68"/>
                <a:gd name="T113" fmla="*/ 2 h 64"/>
                <a:gd name="T114" fmla="*/ 43 w 68"/>
                <a:gd name="T115" fmla="*/ 1 h 64"/>
                <a:gd name="T116" fmla="*/ 40 w 68"/>
                <a:gd name="T117" fmla="*/ 0 h 64"/>
                <a:gd name="T118" fmla="*/ 3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27" y="0"/>
                  </a:lnTo>
                  <a:lnTo>
                    <a:pt x="23" y="1"/>
                  </a:lnTo>
                  <a:lnTo>
                    <a:pt x="20" y="2"/>
                  </a:lnTo>
                  <a:lnTo>
                    <a:pt x="15" y="5"/>
                  </a:lnTo>
                  <a:lnTo>
                    <a:pt x="10" y="9"/>
                  </a:ln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0" y="62"/>
                  </a:lnTo>
                  <a:lnTo>
                    <a:pt x="23" y="63"/>
                  </a:lnTo>
                  <a:lnTo>
                    <a:pt x="27" y="64"/>
                  </a:lnTo>
                  <a:lnTo>
                    <a:pt x="34" y="64"/>
                  </a:lnTo>
                  <a:lnTo>
                    <a:pt x="37" y="64"/>
                  </a:lnTo>
                  <a:lnTo>
                    <a:pt x="40" y="64"/>
                  </a:lnTo>
                  <a:lnTo>
                    <a:pt x="43" y="63"/>
                  </a:lnTo>
                  <a:lnTo>
                    <a:pt x="47" y="62"/>
                  </a:lnTo>
                  <a:lnTo>
                    <a:pt x="48" y="61"/>
                  </a:lnTo>
                  <a:lnTo>
                    <a:pt x="49" y="61"/>
                  </a:lnTo>
                  <a:lnTo>
                    <a:pt x="50" y="60"/>
                  </a:lnTo>
                  <a:lnTo>
                    <a:pt x="51" y="60"/>
                  </a:lnTo>
                  <a:lnTo>
                    <a:pt x="52" y="59"/>
                  </a:lnTo>
                  <a:lnTo>
                    <a:pt x="53" y="59"/>
                  </a:lnTo>
                  <a:lnTo>
                    <a:pt x="55" y="57"/>
                  </a:lnTo>
                  <a:lnTo>
                    <a:pt x="58" y="55"/>
                  </a:lnTo>
                  <a:lnTo>
                    <a:pt x="60" y="53"/>
                  </a:lnTo>
                  <a:lnTo>
                    <a:pt x="62" y="50"/>
                  </a:lnTo>
                  <a:lnTo>
                    <a:pt x="63" y="49"/>
                  </a:lnTo>
                  <a:lnTo>
                    <a:pt x="63" y="49"/>
                  </a:lnTo>
                  <a:lnTo>
                    <a:pt x="64" y="47"/>
                  </a:lnTo>
                  <a:lnTo>
                    <a:pt x="66" y="45"/>
                  </a:lnTo>
                  <a:lnTo>
                    <a:pt x="67" y="42"/>
                  </a:lnTo>
                  <a:lnTo>
                    <a:pt x="67" y="39"/>
                  </a:lnTo>
                  <a:lnTo>
                    <a:pt x="68" y="36"/>
                  </a:lnTo>
                  <a:lnTo>
                    <a:pt x="68" y="33"/>
                  </a:lnTo>
                  <a:lnTo>
                    <a:pt x="68" y="29"/>
                  </a:lnTo>
                  <a:lnTo>
                    <a:pt x="67" y="26"/>
                  </a:lnTo>
                  <a:lnTo>
                    <a:pt x="66" y="20"/>
                  </a:lnTo>
                  <a:lnTo>
                    <a:pt x="62" y="14"/>
                  </a:lnTo>
                  <a:lnTo>
                    <a:pt x="60" y="12"/>
                  </a:lnTo>
                  <a:lnTo>
                    <a:pt x="58" y="9"/>
                  </a:lnTo>
                  <a:lnTo>
                    <a:pt x="55" y="7"/>
                  </a:lnTo>
                  <a:lnTo>
                    <a:pt x="53" y="5"/>
                  </a:lnTo>
                  <a:lnTo>
                    <a:pt x="50" y="3"/>
                  </a:lnTo>
                  <a:lnTo>
                    <a:pt x="47" y="2"/>
                  </a:lnTo>
                  <a:lnTo>
                    <a:pt x="43" y="1"/>
                  </a:lnTo>
                  <a:lnTo>
                    <a:pt x="40" y="0"/>
                  </a:lnTo>
                  <a:lnTo>
                    <a:pt x="37" y="0"/>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a:extLst>
                <a:ext uri="{FF2B5EF4-FFF2-40B4-BE49-F238E27FC236}">
                  <a16:creationId xmlns:a16="http://schemas.microsoft.com/office/drawing/2014/main" id="{CB2ADC58-89C8-9169-2C23-6DAE7A87B410}"/>
                </a:ext>
              </a:extLst>
            </p:cNvPr>
            <p:cNvSpPr>
              <a:spLocks/>
            </p:cNvSpPr>
            <p:nvPr/>
          </p:nvSpPr>
          <p:spPr bwMode="auto">
            <a:xfrm>
              <a:off x="2730" y="4892"/>
              <a:ext cx="69" cy="64"/>
            </a:xfrm>
            <a:custGeom>
              <a:avLst/>
              <a:gdLst>
                <a:gd name="T0" fmla="*/ 6 w 69"/>
                <a:gd name="T1" fmla="*/ 15 h 64"/>
                <a:gd name="T2" fmla="*/ 3 w 69"/>
                <a:gd name="T3" fmla="*/ 20 h 64"/>
                <a:gd name="T4" fmla="*/ 1 w 69"/>
                <a:gd name="T5" fmla="*/ 26 h 64"/>
                <a:gd name="T6" fmla="*/ 0 w 69"/>
                <a:gd name="T7" fmla="*/ 32 h 64"/>
                <a:gd name="T8" fmla="*/ 1 w 69"/>
                <a:gd name="T9" fmla="*/ 38 h 64"/>
                <a:gd name="T10" fmla="*/ 3 w 69"/>
                <a:gd name="T11" fmla="*/ 44 h 64"/>
                <a:gd name="T12" fmla="*/ 6 w 69"/>
                <a:gd name="T13" fmla="*/ 50 h 64"/>
                <a:gd name="T14" fmla="*/ 10 w 69"/>
                <a:gd name="T15" fmla="*/ 55 h 64"/>
                <a:gd name="T16" fmla="*/ 16 w 69"/>
                <a:gd name="T17" fmla="*/ 59 h 64"/>
                <a:gd name="T18" fmla="*/ 21 w 69"/>
                <a:gd name="T19" fmla="*/ 62 h 64"/>
                <a:gd name="T20" fmla="*/ 28 w 69"/>
                <a:gd name="T21" fmla="*/ 64 h 64"/>
                <a:gd name="T22" fmla="*/ 34 w 69"/>
                <a:gd name="T23" fmla="*/ 64 h 64"/>
                <a:gd name="T24" fmla="*/ 41 w 69"/>
                <a:gd name="T25" fmla="*/ 64 h 64"/>
                <a:gd name="T26" fmla="*/ 45 w 69"/>
                <a:gd name="T27" fmla="*/ 62 h 64"/>
                <a:gd name="T28" fmla="*/ 48 w 69"/>
                <a:gd name="T29" fmla="*/ 62 h 64"/>
                <a:gd name="T30" fmla="*/ 53 w 69"/>
                <a:gd name="T31" fmla="*/ 59 h 64"/>
                <a:gd name="T32" fmla="*/ 59 w 69"/>
                <a:gd name="T33" fmla="*/ 55 h 64"/>
                <a:gd name="T34" fmla="*/ 63 w 69"/>
                <a:gd name="T35" fmla="*/ 50 h 64"/>
                <a:gd name="T36" fmla="*/ 64 w 69"/>
                <a:gd name="T37" fmla="*/ 48 h 64"/>
                <a:gd name="T38" fmla="*/ 66 w 69"/>
                <a:gd name="T39" fmla="*/ 44 h 64"/>
                <a:gd name="T40" fmla="*/ 68 w 69"/>
                <a:gd name="T41" fmla="*/ 38 h 64"/>
                <a:gd name="T42" fmla="*/ 69 w 69"/>
                <a:gd name="T43" fmla="*/ 32 h 64"/>
                <a:gd name="T44" fmla="*/ 68 w 69"/>
                <a:gd name="T45" fmla="*/ 26 h 64"/>
                <a:gd name="T46" fmla="*/ 66 w 69"/>
                <a:gd name="T47" fmla="*/ 20 h 64"/>
                <a:gd name="T48" fmla="*/ 63 w 69"/>
                <a:gd name="T49" fmla="*/ 15 h 64"/>
                <a:gd name="T50" fmla="*/ 59 w 69"/>
                <a:gd name="T51" fmla="*/ 10 h 64"/>
                <a:gd name="T52" fmla="*/ 53 w 69"/>
                <a:gd name="T53" fmla="*/ 5 h 64"/>
                <a:gd name="T54" fmla="*/ 48 w 69"/>
                <a:gd name="T55" fmla="*/ 3 h 64"/>
                <a:gd name="T56" fmla="*/ 41 w 69"/>
                <a:gd name="T57" fmla="*/ 1 h 64"/>
                <a:gd name="T58" fmla="*/ 34 w 69"/>
                <a:gd name="T59" fmla="*/ 0 h 64"/>
                <a:gd name="T60" fmla="*/ 24 w 69"/>
                <a:gd name="T61" fmla="*/ 1 h 64"/>
                <a:gd name="T62" fmla="*/ 18 w 69"/>
                <a:gd name="T63" fmla="*/ 4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6" y="15"/>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9"/>
                  </a:lnTo>
                  <a:lnTo>
                    <a:pt x="18" y="60"/>
                  </a:lnTo>
                  <a:lnTo>
                    <a:pt x="21" y="62"/>
                  </a:lnTo>
                  <a:lnTo>
                    <a:pt x="24" y="63"/>
                  </a:lnTo>
                  <a:lnTo>
                    <a:pt x="28" y="64"/>
                  </a:lnTo>
                  <a:lnTo>
                    <a:pt x="31" y="64"/>
                  </a:lnTo>
                  <a:lnTo>
                    <a:pt x="34" y="64"/>
                  </a:lnTo>
                  <a:lnTo>
                    <a:pt x="38" y="64"/>
                  </a:lnTo>
                  <a:lnTo>
                    <a:pt x="41" y="64"/>
                  </a:lnTo>
                  <a:lnTo>
                    <a:pt x="44" y="63"/>
                  </a:lnTo>
                  <a:lnTo>
                    <a:pt x="45" y="62"/>
                  </a:lnTo>
                  <a:lnTo>
                    <a:pt x="46" y="62"/>
                  </a:lnTo>
                  <a:lnTo>
                    <a:pt x="48" y="62"/>
                  </a:lnTo>
                  <a:lnTo>
                    <a:pt x="50" y="60"/>
                  </a:lnTo>
                  <a:lnTo>
                    <a:pt x="53" y="59"/>
                  </a:lnTo>
                  <a:lnTo>
                    <a:pt x="56" y="57"/>
                  </a:lnTo>
                  <a:lnTo>
                    <a:pt x="59" y="55"/>
                  </a:lnTo>
                  <a:lnTo>
                    <a:pt x="61" y="52"/>
                  </a:lnTo>
                  <a:lnTo>
                    <a:pt x="63" y="50"/>
                  </a:lnTo>
                  <a:lnTo>
                    <a:pt x="63" y="49"/>
                  </a:lnTo>
                  <a:lnTo>
                    <a:pt x="64" y="48"/>
                  </a:lnTo>
                  <a:lnTo>
                    <a:pt x="65" y="47"/>
                  </a:lnTo>
                  <a:lnTo>
                    <a:pt x="66" y="44"/>
                  </a:lnTo>
                  <a:lnTo>
                    <a:pt x="67" y="41"/>
                  </a:lnTo>
                  <a:lnTo>
                    <a:pt x="68" y="38"/>
                  </a:lnTo>
                  <a:lnTo>
                    <a:pt x="68" y="35"/>
                  </a:lnTo>
                  <a:lnTo>
                    <a:pt x="69" y="32"/>
                  </a:lnTo>
                  <a:lnTo>
                    <a:pt x="68" y="29"/>
                  </a:lnTo>
                  <a:lnTo>
                    <a:pt x="68" y="26"/>
                  </a:lnTo>
                  <a:lnTo>
                    <a:pt x="67" y="23"/>
                  </a:lnTo>
                  <a:lnTo>
                    <a:pt x="66" y="20"/>
                  </a:lnTo>
                  <a:lnTo>
                    <a:pt x="65" y="17"/>
                  </a:lnTo>
                  <a:lnTo>
                    <a:pt x="63" y="15"/>
                  </a:lnTo>
                  <a:lnTo>
                    <a:pt x="61" y="12"/>
                  </a:lnTo>
                  <a:lnTo>
                    <a:pt x="59" y="10"/>
                  </a:lnTo>
                  <a:lnTo>
                    <a:pt x="56" y="7"/>
                  </a:lnTo>
                  <a:lnTo>
                    <a:pt x="53" y="5"/>
                  </a:lnTo>
                  <a:lnTo>
                    <a:pt x="50" y="4"/>
                  </a:lnTo>
                  <a:lnTo>
                    <a:pt x="48" y="3"/>
                  </a:lnTo>
                  <a:lnTo>
                    <a:pt x="44" y="1"/>
                  </a:lnTo>
                  <a:lnTo>
                    <a:pt x="41" y="1"/>
                  </a:lnTo>
                  <a:lnTo>
                    <a:pt x="38" y="0"/>
                  </a:lnTo>
                  <a:lnTo>
                    <a:pt x="34" y="0"/>
                  </a:lnTo>
                  <a:lnTo>
                    <a:pt x="28" y="1"/>
                  </a:lnTo>
                  <a:lnTo>
                    <a:pt x="24" y="1"/>
                  </a:lnTo>
                  <a:lnTo>
                    <a:pt x="21" y="3"/>
                  </a:lnTo>
                  <a:lnTo>
                    <a:pt x="18" y="4"/>
                  </a:lnTo>
                  <a:lnTo>
                    <a:pt x="16" y="5"/>
                  </a:lnTo>
                  <a:lnTo>
                    <a:pt x="1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a:extLst>
                <a:ext uri="{FF2B5EF4-FFF2-40B4-BE49-F238E27FC236}">
                  <a16:creationId xmlns:a16="http://schemas.microsoft.com/office/drawing/2014/main" id="{A1BA02C1-2B45-E6A2-7D36-2E4A00091E31}"/>
                </a:ext>
              </a:extLst>
            </p:cNvPr>
            <p:cNvSpPr>
              <a:spLocks/>
            </p:cNvSpPr>
            <p:nvPr/>
          </p:nvSpPr>
          <p:spPr bwMode="auto">
            <a:xfrm>
              <a:off x="2277" y="4652"/>
              <a:ext cx="68" cy="65"/>
            </a:xfrm>
            <a:custGeom>
              <a:avLst/>
              <a:gdLst>
                <a:gd name="T0" fmla="*/ 12 w 68"/>
                <a:gd name="T1" fmla="*/ 57 h 65"/>
                <a:gd name="T2" fmla="*/ 17 w 68"/>
                <a:gd name="T3" fmla="*/ 61 h 65"/>
                <a:gd name="T4" fmla="*/ 23 w 68"/>
                <a:gd name="T5" fmla="*/ 63 h 65"/>
                <a:gd name="T6" fmla="*/ 30 w 68"/>
                <a:gd name="T7" fmla="*/ 64 h 65"/>
                <a:gd name="T8" fmla="*/ 34 w 68"/>
                <a:gd name="T9" fmla="*/ 64 h 65"/>
                <a:gd name="T10" fmla="*/ 34 w 68"/>
                <a:gd name="T11" fmla="*/ 64 h 65"/>
                <a:gd name="T12" fmla="*/ 37 w 68"/>
                <a:gd name="T13" fmla="*/ 64 h 65"/>
                <a:gd name="T14" fmla="*/ 43 w 68"/>
                <a:gd name="T15" fmla="*/ 63 h 65"/>
                <a:gd name="T16" fmla="*/ 45 w 68"/>
                <a:gd name="T17" fmla="*/ 63 h 65"/>
                <a:gd name="T18" fmla="*/ 48 w 68"/>
                <a:gd name="T19" fmla="*/ 61 h 65"/>
                <a:gd name="T20" fmla="*/ 50 w 68"/>
                <a:gd name="T21" fmla="*/ 61 h 65"/>
                <a:gd name="T22" fmla="*/ 55 w 68"/>
                <a:gd name="T23" fmla="*/ 57 h 65"/>
                <a:gd name="T24" fmla="*/ 61 w 68"/>
                <a:gd name="T25" fmla="*/ 52 h 65"/>
                <a:gd name="T26" fmla="*/ 62 w 68"/>
                <a:gd name="T27" fmla="*/ 50 h 65"/>
                <a:gd name="T28" fmla="*/ 65 w 68"/>
                <a:gd name="T29" fmla="*/ 44 h 65"/>
                <a:gd name="T30" fmla="*/ 67 w 68"/>
                <a:gd name="T31" fmla="*/ 40 h 65"/>
                <a:gd name="T32" fmla="*/ 67 w 68"/>
                <a:gd name="T33" fmla="*/ 36 h 65"/>
                <a:gd name="T34" fmla="*/ 68 w 68"/>
                <a:gd name="T35" fmla="*/ 29 h 65"/>
                <a:gd name="T36" fmla="*/ 65 w 68"/>
                <a:gd name="T37" fmla="*/ 20 h 65"/>
                <a:gd name="T38" fmla="*/ 60 w 68"/>
                <a:gd name="T39" fmla="*/ 12 h 65"/>
                <a:gd name="T40" fmla="*/ 55 w 68"/>
                <a:gd name="T41" fmla="*/ 7 h 65"/>
                <a:gd name="T42" fmla="*/ 50 w 68"/>
                <a:gd name="T43" fmla="*/ 3 h 65"/>
                <a:gd name="T44" fmla="*/ 43 w 68"/>
                <a:gd name="T45" fmla="*/ 1 h 65"/>
                <a:gd name="T46" fmla="*/ 37 w 68"/>
                <a:gd name="T47" fmla="*/ 0 h 65"/>
                <a:gd name="T48" fmla="*/ 27 w 68"/>
                <a:gd name="T49" fmla="*/ 0 h 65"/>
                <a:gd name="T50" fmla="*/ 20 w 68"/>
                <a:gd name="T51" fmla="*/ 2 h 65"/>
                <a:gd name="T52" fmla="*/ 15 w 68"/>
                <a:gd name="T53" fmla="*/ 5 h 65"/>
                <a:gd name="T54" fmla="*/ 5 w 68"/>
                <a:gd name="T55" fmla="*/ 14 h 65"/>
                <a:gd name="T56" fmla="*/ 0 w 68"/>
                <a:gd name="T57" fmla="*/ 26 h 65"/>
                <a:gd name="T58" fmla="*/ 0 w 68"/>
                <a:gd name="T59" fmla="*/ 39 h 65"/>
                <a:gd name="T60" fmla="*/ 2 w 68"/>
                <a:gd name="T61" fmla="*/ 45 h 65"/>
                <a:gd name="T62" fmla="*/ 5 w 68"/>
                <a:gd name="T63" fmla="*/ 50 h 65"/>
                <a:gd name="T64" fmla="*/ 9 w 68"/>
                <a:gd name="T65"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9" y="55"/>
                  </a:moveTo>
                  <a:lnTo>
                    <a:pt x="12" y="57"/>
                  </a:lnTo>
                  <a:lnTo>
                    <a:pt x="15" y="59"/>
                  </a:lnTo>
                  <a:lnTo>
                    <a:pt x="17" y="61"/>
                  </a:lnTo>
                  <a:lnTo>
                    <a:pt x="20" y="62"/>
                  </a:lnTo>
                  <a:lnTo>
                    <a:pt x="23" y="63"/>
                  </a:lnTo>
                  <a:lnTo>
                    <a:pt x="27" y="64"/>
                  </a:lnTo>
                  <a:lnTo>
                    <a:pt x="30" y="64"/>
                  </a:lnTo>
                  <a:lnTo>
                    <a:pt x="34" y="65"/>
                  </a:lnTo>
                  <a:lnTo>
                    <a:pt x="34" y="64"/>
                  </a:lnTo>
                  <a:lnTo>
                    <a:pt x="34" y="64"/>
                  </a:lnTo>
                  <a:lnTo>
                    <a:pt x="34" y="64"/>
                  </a:lnTo>
                  <a:lnTo>
                    <a:pt x="35" y="64"/>
                  </a:lnTo>
                  <a:lnTo>
                    <a:pt x="37" y="64"/>
                  </a:lnTo>
                  <a:lnTo>
                    <a:pt x="40" y="64"/>
                  </a:lnTo>
                  <a:lnTo>
                    <a:pt x="43" y="63"/>
                  </a:lnTo>
                  <a:lnTo>
                    <a:pt x="44" y="63"/>
                  </a:lnTo>
                  <a:lnTo>
                    <a:pt x="45" y="63"/>
                  </a:lnTo>
                  <a:lnTo>
                    <a:pt x="47" y="62"/>
                  </a:lnTo>
                  <a:lnTo>
                    <a:pt x="48" y="61"/>
                  </a:lnTo>
                  <a:lnTo>
                    <a:pt x="49" y="61"/>
                  </a:lnTo>
                  <a:lnTo>
                    <a:pt x="50" y="61"/>
                  </a:lnTo>
                  <a:lnTo>
                    <a:pt x="52" y="59"/>
                  </a:lnTo>
                  <a:lnTo>
                    <a:pt x="55" y="57"/>
                  </a:lnTo>
                  <a:lnTo>
                    <a:pt x="58" y="55"/>
                  </a:lnTo>
                  <a:lnTo>
                    <a:pt x="61" y="52"/>
                  </a:lnTo>
                  <a:lnTo>
                    <a:pt x="61" y="51"/>
                  </a:lnTo>
                  <a:lnTo>
                    <a:pt x="62" y="50"/>
                  </a:lnTo>
                  <a:lnTo>
                    <a:pt x="63" y="48"/>
                  </a:lnTo>
                  <a:lnTo>
                    <a:pt x="65" y="44"/>
                  </a:lnTo>
                  <a:lnTo>
                    <a:pt x="66" y="42"/>
                  </a:lnTo>
                  <a:lnTo>
                    <a:pt x="67" y="40"/>
                  </a:lnTo>
                  <a:lnTo>
                    <a:pt x="67" y="38"/>
                  </a:lnTo>
                  <a:lnTo>
                    <a:pt x="67" y="36"/>
                  </a:lnTo>
                  <a:lnTo>
                    <a:pt x="68" y="32"/>
                  </a:lnTo>
                  <a:lnTo>
                    <a:pt x="68" y="29"/>
                  </a:lnTo>
                  <a:lnTo>
                    <a:pt x="67" y="26"/>
                  </a:lnTo>
                  <a:lnTo>
                    <a:pt x="65" y="20"/>
                  </a:lnTo>
                  <a:lnTo>
                    <a:pt x="62" y="14"/>
                  </a:lnTo>
                  <a:lnTo>
                    <a:pt x="60" y="12"/>
                  </a:lnTo>
                  <a:lnTo>
                    <a:pt x="58" y="9"/>
                  </a:lnTo>
                  <a:lnTo>
                    <a:pt x="55" y="7"/>
                  </a:lnTo>
                  <a:lnTo>
                    <a:pt x="52" y="5"/>
                  </a:lnTo>
                  <a:lnTo>
                    <a:pt x="50" y="3"/>
                  </a:lnTo>
                  <a:lnTo>
                    <a:pt x="47" y="2"/>
                  </a:lnTo>
                  <a:lnTo>
                    <a:pt x="43" y="1"/>
                  </a:lnTo>
                  <a:lnTo>
                    <a:pt x="40" y="0"/>
                  </a:lnTo>
                  <a:lnTo>
                    <a:pt x="37" y="0"/>
                  </a:lnTo>
                  <a:lnTo>
                    <a:pt x="34" y="0"/>
                  </a:lnTo>
                  <a:lnTo>
                    <a:pt x="27" y="0"/>
                  </a:lnTo>
                  <a:lnTo>
                    <a:pt x="23" y="1"/>
                  </a:lnTo>
                  <a:lnTo>
                    <a:pt x="20" y="2"/>
                  </a:lnTo>
                  <a:lnTo>
                    <a:pt x="17" y="3"/>
                  </a:lnTo>
                  <a:lnTo>
                    <a:pt x="15" y="5"/>
                  </a:lnTo>
                  <a:lnTo>
                    <a:pt x="9" y="9"/>
                  </a:lnTo>
                  <a:lnTo>
                    <a:pt x="5" y="14"/>
                  </a:lnTo>
                  <a:lnTo>
                    <a:pt x="2" y="20"/>
                  </a:lnTo>
                  <a:lnTo>
                    <a:pt x="0" y="26"/>
                  </a:lnTo>
                  <a:lnTo>
                    <a:pt x="0" y="32"/>
                  </a:lnTo>
                  <a:lnTo>
                    <a:pt x="0" y="39"/>
                  </a:lnTo>
                  <a:lnTo>
                    <a:pt x="1" y="42"/>
                  </a:lnTo>
                  <a:lnTo>
                    <a:pt x="2" y="45"/>
                  </a:lnTo>
                  <a:lnTo>
                    <a:pt x="3" y="48"/>
                  </a:lnTo>
                  <a:lnTo>
                    <a:pt x="5" y="50"/>
                  </a:lnTo>
                  <a:lnTo>
                    <a:pt x="7" y="52"/>
                  </a:lnTo>
                  <a:lnTo>
                    <a:pt x="9"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a:extLst>
                <a:ext uri="{FF2B5EF4-FFF2-40B4-BE49-F238E27FC236}">
                  <a16:creationId xmlns:a16="http://schemas.microsoft.com/office/drawing/2014/main" id="{E598C58F-95E9-FCCA-45D4-A2E61D92B564}"/>
                </a:ext>
              </a:extLst>
            </p:cNvPr>
            <p:cNvSpPr>
              <a:spLocks/>
            </p:cNvSpPr>
            <p:nvPr/>
          </p:nvSpPr>
          <p:spPr bwMode="auto">
            <a:xfrm>
              <a:off x="2417" y="4689"/>
              <a:ext cx="52" cy="49"/>
            </a:xfrm>
            <a:custGeom>
              <a:avLst/>
              <a:gdLst>
                <a:gd name="T0" fmla="*/ 7 w 52"/>
                <a:gd name="T1" fmla="*/ 7 h 49"/>
                <a:gd name="T2" fmla="*/ 4 w 52"/>
                <a:gd name="T3" fmla="*/ 11 h 49"/>
                <a:gd name="T4" fmla="*/ 1 w 52"/>
                <a:gd name="T5" fmla="*/ 15 h 49"/>
                <a:gd name="T6" fmla="*/ 0 w 52"/>
                <a:gd name="T7" fmla="*/ 19 h 49"/>
                <a:gd name="T8" fmla="*/ 0 w 52"/>
                <a:gd name="T9" fmla="*/ 25 h 49"/>
                <a:gd name="T10" fmla="*/ 0 w 52"/>
                <a:gd name="T11" fmla="*/ 27 h 49"/>
                <a:gd name="T12" fmla="*/ 0 w 52"/>
                <a:gd name="T13" fmla="*/ 29 h 49"/>
                <a:gd name="T14" fmla="*/ 1 w 52"/>
                <a:gd name="T15" fmla="*/ 34 h 49"/>
                <a:gd name="T16" fmla="*/ 4 w 52"/>
                <a:gd name="T17" fmla="*/ 38 h 49"/>
                <a:gd name="T18" fmla="*/ 5 w 52"/>
                <a:gd name="T19" fmla="*/ 40 h 49"/>
                <a:gd name="T20" fmla="*/ 7 w 52"/>
                <a:gd name="T21" fmla="*/ 42 h 49"/>
                <a:gd name="T22" fmla="*/ 11 w 52"/>
                <a:gd name="T23" fmla="*/ 45 h 49"/>
                <a:gd name="T24" fmla="*/ 15 w 52"/>
                <a:gd name="T25" fmla="*/ 47 h 49"/>
                <a:gd name="T26" fmla="*/ 20 w 52"/>
                <a:gd name="T27" fmla="*/ 48 h 49"/>
                <a:gd name="T28" fmla="*/ 23 w 52"/>
                <a:gd name="T29" fmla="*/ 49 h 49"/>
                <a:gd name="T30" fmla="*/ 26 w 52"/>
                <a:gd name="T31" fmla="*/ 49 h 49"/>
                <a:gd name="T32" fmla="*/ 28 w 52"/>
                <a:gd name="T33" fmla="*/ 49 h 49"/>
                <a:gd name="T34" fmla="*/ 31 w 52"/>
                <a:gd name="T35" fmla="*/ 48 h 49"/>
                <a:gd name="T36" fmla="*/ 33 w 52"/>
                <a:gd name="T37" fmla="*/ 48 h 49"/>
                <a:gd name="T38" fmla="*/ 34 w 52"/>
                <a:gd name="T39" fmla="*/ 47 h 49"/>
                <a:gd name="T40" fmla="*/ 35 w 52"/>
                <a:gd name="T41" fmla="*/ 47 h 49"/>
                <a:gd name="T42" fmla="*/ 36 w 52"/>
                <a:gd name="T43" fmla="*/ 47 h 49"/>
                <a:gd name="T44" fmla="*/ 37 w 52"/>
                <a:gd name="T45" fmla="*/ 46 h 49"/>
                <a:gd name="T46" fmla="*/ 40 w 52"/>
                <a:gd name="T47" fmla="*/ 45 h 49"/>
                <a:gd name="T48" fmla="*/ 44 w 52"/>
                <a:gd name="T49" fmla="*/ 42 h 49"/>
                <a:gd name="T50" fmla="*/ 45 w 52"/>
                <a:gd name="T51" fmla="*/ 40 h 49"/>
                <a:gd name="T52" fmla="*/ 45 w 52"/>
                <a:gd name="T53" fmla="*/ 40 h 49"/>
                <a:gd name="T54" fmla="*/ 45 w 52"/>
                <a:gd name="T55" fmla="*/ 40 h 49"/>
                <a:gd name="T56" fmla="*/ 45 w 52"/>
                <a:gd name="T57" fmla="*/ 40 h 49"/>
                <a:gd name="T58" fmla="*/ 46 w 52"/>
                <a:gd name="T59" fmla="*/ 39 h 49"/>
                <a:gd name="T60" fmla="*/ 47 w 52"/>
                <a:gd name="T61" fmla="*/ 38 h 49"/>
                <a:gd name="T62" fmla="*/ 49 w 52"/>
                <a:gd name="T63" fmla="*/ 34 h 49"/>
                <a:gd name="T64" fmla="*/ 50 w 52"/>
                <a:gd name="T65" fmla="*/ 32 h 49"/>
                <a:gd name="T66" fmla="*/ 51 w 52"/>
                <a:gd name="T67" fmla="*/ 29 h 49"/>
                <a:gd name="T68" fmla="*/ 51 w 52"/>
                <a:gd name="T69" fmla="*/ 27 h 49"/>
                <a:gd name="T70" fmla="*/ 52 w 52"/>
                <a:gd name="T71" fmla="*/ 25 h 49"/>
                <a:gd name="T72" fmla="*/ 51 w 52"/>
                <a:gd name="T73" fmla="*/ 19 h 49"/>
                <a:gd name="T74" fmla="*/ 50 w 52"/>
                <a:gd name="T75" fmla="*/ 17 h 49"/>
                <a:gd name="T76" fmla="*/ 49 w 52"/>
                <a:gd name="T77" fmla="*/ 15 h 49"/>
                <a:gd name="T78" fmla="*/ 47 w 52"/>
                <a:gd name="T79" fmla="*/ 11 h 49"/>
                <a:gd name="T80" fmla="*/ 44 w 52"/>
                <a:gd name="T81" fmla="*/ 7 h 49"/>
                <a:gd name="T82" fmla="*/ 44 w 52"/>
                <a:gd name="T83" fmla="*/ 7 h 49"/>
                <a:gd name="T84" fmla="*/ 40 w 52"/>
                <a:gd name="T85" fmla="*/ 4 h 49"/>
                <a:gd name="T86" fmla="*/ 37 w 52"/>
                <a:gd name="T87" fmla="*/ 2 h 49"/>
                <a:gd name="T88" fmla="*/ 35 w 52"/>
                <a:gd name="T89" fmla="*/ 1 h 49"/>
                <a:gd name="T90" fmla="*/ 33 w 52"/>
                <a:gd name="T91" fmla="*/ 1 h 49"/>
                <a:gd name="T92" fmla="*/ 31 w 52"/>
                <a:gd name="T93" fmla="*/ 0 h 49"/>
                <a:gd name="T94" fmla="*/ 28 w 52"/>
                <a:gd name="T95" fmla="*/ 0 h 49"/>
                <a:gd name="T96" fmla="*/ 26 w 52"/>
                <a:gd name="T97" fmla="*/ 0 h 49"/>
                <a:gd name="T98" fmla="*/ 21 w 52"/>
                <a:gd name="T99" fmla="*/ 0 h 49"/>
                <a:gd name="T100" fmla="*/ 16 w 52"/>
                <a:gd name="T101" fmla="*/ 1 h 49"/>
                <a:gd name="T102" fmla="*/ 11 w 52"/>
                <a:gd name="T103" fmla="*/ 4 h 49"/>
                <a:gd name="T104" fmla="*/ 7 w 52"/>
                <a:gd name="T105" fmla="*/ 7 h 49"/>
                <a:gd name="T106" fmla="*/ 7 w 52"/>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7" y="7"/>
                  </a:moveTo>
                  <a:lnTo>
                    <a:pt x="4" y="11"/>
                  </a:lnTo>
                  <a:lnTo>
                    <a:pt x="1" y="15"/>
                  </a:lnTo>
                  <a:lnTo>
                    <a:pt x="0" y="19"/>
                  </a:lnTo>
                  <a:lnTo>
                    <a:pt x="0" y="25"/>
                  </a:ln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a:extLst>
                <a:ext uri="{FF2B5EF4-FFF2-40B4-BE49-F238E27FC236}">
                  <a16:creationId xmlns:a16="http://schemas.microsoft.com/office/drawing/2014/main" id="{2222041C-5E8C-E6BC-69E8-9C9E279A1223}"/>
                </a:ext>
              </a:extLst>
            </p:cNvPr>
            <p:cNvSpPr>
              <a:spLocks/>
            </p:cNvSpPr>
            <p:nvPr/>
          </p:nvSpPr>
          <p:spPr bwMode="auto">
            <a:xfrm>
              <a:off x="2472" y="4689"/>
              <a:ext cx="69" cy="65"/>
            </a:xfrm>
            <a:custGeom>
              <a:avLst/>
              <a:gdLst>
                <a:gd name="T0" fmla="*/ 69 w 69"/>
                <a:gd name="T1" fmla="*/ 32 h 65"/>
                <a:gd name="T2" fmla="*/ 68 w 69"/>
                <a:gd name="T3" fmla="*/ 26 h 65"/>
                <a:gd name="T4" fmla="*/ 67 w 69"/>
                <a:gd name="T5" fmla="*/ 23 h 65"/>
                <a:gd name="T6" fmla="*/ 66 w 69"/>
                <a:gd name="T7" fmla="*/ 20 h 65"/>
                <a:gd name="T8" fmla="*/ 63 w 69"/>
                <a:gd name="T9" fmla="*/ 14 h 65"/>
                <a:gd name="T10" fmla="*/ 61 w 69"/>
                <a:gd name="T11" fmla="*/ 12 h 65"/>
                <a:gd name="T12" fmla="*/ 58 w 69"/>
                <a:gd name="T13" fmla="*/ 9 h 65"/>
                <a:gd name="T14" fmla="*/ 55 w 69"/>
                <a:gd name="T15" fmla="*/ 7 h 65"/>
                <a:gd name="T16" fmla="*/ 53 w 69"/>
                <a:gd name="T17" fmla="*/ 5 h 65"/>
                <a:gd name="T18" fmla="*/ 50 w 69"/>
                <a:gd name="T19" fmla="*/ 4 h 65"/>
                <a:gd name="T20" fmla="*/ 47 w 69"/>
                <a:gd name="T21" fmla="*/ 3 h 65"/>
                <a:gd name="T22" fmla="*/ 44 w 69"/>
                <a:gd name="T23" fmla="*/ 1 h 65"/>
                <a:gd name="T24" fmla="*/ 41 w 69"/>
                <a:gd name="T25" fmla="*/ 1 h 65"/>
                <a:gd name="T26" fmla="*/ 37 w 69"/>
                <a:gd name="T27" fmla="*/ 0 h 65"/>
                <a:gd name="T28" fmla="*/ 34 w 69"/>
                <a:gd name="T29" fmla="*/ 0 h 65"/>
                <a:gd name="T30" fmla="*/ 27 w 69"/>
                <a:gd name="T31" fmla="*/ 1 h 65"/>
                <a:gd name="T32" fmla="*/ 24 w 69"/>
                <a:gd name="T33" fmla="*/ 1 h 65"/>
                <a:gd name="T34" fmla="*/ 21 w 69"/>
                <a:gd name="T35" fmla="*/ 3 h 65"/>
                <a:gd name="T36" fmla="*/ 18 w 69"/>
                <a:gd name="T37" fmla="*/ 4 h 65"/>
                <a:gd name="T38" fmla="*/ 15 w 69"/>
                <a:gd name="T39" fmla="*/ 5 h 65"/>
                <a:gd name="T40" fmla="*/ 10 w 69"/>
                <a:gd name="T41" fmla="*/ 9 h 65"/>
                <a:gd name="T42" fmla="*/ 5 w 69"/>
                <a:gd name="T43" fmla="*/ 14 h 65"/>
                <a:gd name="T44" fmla="*/ 3 w 69"/>
                <a:gd name="T45" fmla="*/ 20 h 65"/>
                <a:gd name="T46" fmla="*/ 1 w 69"/>
                <a:gd name="T47" fmla="*/ 26 h 65"/>
                <a:gd name="T48" fmla="*/ 0 w 69"/>
                <a:gd name="T49" fmla="*/ 32 h 65"/>
                <a:gd name="T50" fmla="*/ 0 w 69"/>
                <a:gd name="T51" fmla="*/ 36 h 65"/>
                <a:gd name="T52" fmla="*/ 1 w 69"/>
                <a:gd name="T53" fmla="*/ 39 h 65"/>
                <a:gd name="T54" fmla="*/ 1 w 69"/>
                <a:gd name="T55" fmla="*/ 41 h 65"/>
                <a:gd name="T56" fmla="*/ 3 w 69"/>
                <a:gd name="T57" fmla="*/ 45 h 65"/>
                <a:gd name="T58" fmla="*/ 4 w 69"/>
                <a:gd name="T59" fmla="*/ 47 h 65"/>
                <a:gd name="T60" fmla="*/ 5 w 69"/>
                <a:gd name="T61" fmla="*/ 50 h 65"/>
                <a:gd name="T62" fmla="*/ 7 w 69"/>
                <a:gd name="T63" fmla="*/ 53 h 65"/>
                <a:gd name="T64" fmla="*/ 10 w 69"/>
                <a:gd name="T65" fmla="*/ 55 h 65"/>
                <a:gd name="T66" fmla="*/ 13 w 69"/>
                <a:gd name="T67" fmla="*/ 58 h 65"/>
                <a:gd name="T68" fmla="*/ 17 w 69"/>
                <a:gd name="T69" fmla="*/ 60 h 65"/>
                <a:gd name="T70" fmla="*/ 21 w 69"/>
                <a:gd name="T71" fmla="*/ 62 h 65"/>
                <a:gd name="T72" fmla="*/ 26 w 69"/>
                <a:gd name="T73" fmla="*/ 63 h 65"/>
                <a:gd name="T74" fmla="*/ 29 w 69"/>
                <a:gd name="T75" fmla="*/ 64 h 65"/>
                <a:gd name="T76" fmla="*/ 34 w 69"/>
                <a:gd name="T77" fmla="*/ 65 h 65"/>
                <a:gd name="T78" fmla="*/ 37 w 69"/>
                <a:gd name="T79" fmla="*/ 65 h 65"/>
                <a:gd name="T80" fmla="*/ 41 w 69"/>
                <a:gd name="T81" fmla="*/ 64 h 65"/>
                <a:gd name="T82" fmla="*/ 44 w 69"/>
                <a:gd name="T83" fmla="*/ 63 h 65"/>
                <a:gd name="T84" fmla="*/ 45 w 69"/>
                <a:gd name="T85" fmla="*/ 63 h 65"/>
                <a:gd name="T86" fmla="*/ 45 w 69"/>
                <a:gd name="T87" fmla="*/ 63 h 65"/>
                <a:gd name="T88" fmla="*/ 47 w 69"/>
                <a:gd name="T89" fmla="*/ 62 h 65"/>
                <a:gd name="T90" fmla="*/ 50 w 69"/>
                <a:gd name="T91" fmla="*/ 61 h 65"/>
                <a:gd name="T92" fmla="*/ 53 w 69"/>
                <a:gd name="T93" fmla="*/ 59 h 65"/>
                <a:gd name="T94" fmla="*/ 55 w 69"/>
                <a:gd name="T95" fmla="*/ 57 h 65"/>
                <a:gd name="T96" fmla="*/ 58 w 69"/>
                <a:gd name="T97" fmla="*/ 55 h 65"/>
                <a:gd name="T98" fmla="*/ 61 w 69"/>
                <a:gd name="T99" fmla="*/ 53 h 65"/>
                <a:gd name="T100" fmla="*/ 63 w 69"/>
                <a:gd name="T101" fmla="*/ 50 h 65"/>
                <a:gd name="T102" fmla="*/ 63 w 69"/>
                <a:gd name="T103" fmla="*/ 49 h 65"/>
                <a:gd name="T104" fmla="*/ 63 w 69"/>
                <a:gd name="T105" fmla="*/ 48 h 65"/>
                <a:gd name="T106" fmla="*/ 64 w 69"/>
                <a:gd name="T107" fmla="*/ 47 h 65"/>
                <a:gd name="T108" fmla="*/ 66 w 69"/>
                <a:gd name="T109" fmla="*/ 45 h 65"/>
                <a:gd name="T110" fmla="*/ 66 w 69"/>
                <a:gd name="T111" fmla="*/ 43 h 65"/>
                <a:gd name="T112" fmla="*/ 66 w 69"/>
                <a:gd name="T113" fmla="*/ 42 h 65"/>
                <a:gd name="T114" fmla="*/ 67 w 69"/>
                <a:gd name="T115" fmla="*/ 41 h 65"/>
                <a:gd name="T116" fmla="*/ 68 w 69"/>
                <a:gd name="T117" fmla="*/ 39 h 65"/>
                <a:gd name="T118" fmla="*/ 68 w 69"/>
                <a:gd name="T119" fmla="*/ 36 h 65"/>
                <a:gd name="T120" fmla="*/ 69 w 69"/>
                <a:gd name="T121"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69" y="32"/>
                  </a:moveTo>
                  <a:lnTo>
                    <a:pt x="68" y="26"/>
                  </a:lnTo>
                  <a:lnTo>
                    <a:pt x="67" y="23"/>
                  </a:lnTo>
                  <a:lnTo>
                    <a:pt x="66" y="20"/>
                  </a:lnTo>
                  <a:lnTo>
                    <a:pt x="63" y="14"/>
                  </a:lnTo>
                  <a:lnTo>
                    <a:pt x="61" y="12"/>
                  </a:lnTo>
                  <a:lnTo>
                    <a:pt x="58" y="9"/>
                  </a:lnTo>
                  <a:lnTo>
                    <a:pt x="55" y="7"/>
                  </a:lnTo>
                  <a:lnTo>
                    <a:pt x="53" y="5"/>
                  </a:lnTo>
                  <a:lnTo>
                    <a:pt x="50" y="4"/>
                  </a:lnTo>
                  <a:lnTo>
                    <a:pt x="47" y="3"/>
                  </a:lnTo>
                  <a:lnTo>
                    <a:pt x="44" y="1"/>
                  </a:lnTo>
                  <a:lnTo>
                    <a:pt x="41" y="1"/>
                  </a:lnTo>
                  <a:lnTo>
                    <a:pt x="37" y="0"/>
                  </a:lnTo>
                  <a:lnTo>
                    <a:pt x="34" y="0"/>
                  </a:lnTo>
                  <a:lnTo>
                    <a:pt x="27" y="1"/>
                  </a:lnTo>
                  <a:lnTo>
                    <a:pt x="24" y="1"/>
                  </a:lnTo>
                  <a:lnTo>
                    <a:pt x="21" y="3"/>
                  </a:lnTo>
                  <a:lnTo>
                    <a:pt x="18" y="4"/>
                  </a:lnTo>
                  <a:lnTo>
                    <a:pt x="15" y="5"/>
                  </a:lnTo>
                  <a:lnTo>
                    <a:pt x="10" y="9"/>
                  </a:lnTo>
                  <a:lnTo>
                    <a:pt x="5" y="14"/>
                  </a:lnTo>
                  <a:lnTo>
                    <a:pt x="3" y="20"/>
                  </a:lnTo>
                  <a:lnTo>
                    <a:pt x="1" y="26"/>
                  </a:lnTo>
                  <a:lnTo>
                    <a:pt x="0" y="32"/>
                  </a:lnTo>
                  <a:lnTo>
                    <a:pt x="0" y="36"/>
                  </a:lnTo>
                  <a:lnTo>
                    <a:pt x="1" y="39"/>
                  </a:lnTo>
                  <a:lnTo>
                    <a:pt x="1" y="41"/>
                  </a:lnTo>
                  <a:lnTo>
                    <a:pt x="3" y="45"/>
                  </a:lnTo>
                  <a:lnTo>
                    <a:pt x="4" y="47"/>
                  </a:lnTo>
                  <a:lnTo>
                    <a:pt x="5" y="50"/>
                  </a:lnTo>
                  <a:lnTo>
                    <a:pt x="7" y="53"/>
                  </a:lnTo>
                  <a:lnTo>
                    <a:pt x="10" y="55"/>
                  </a:lnTo>
                  <a:lnTo>
                    <a:pt x="13" y="58"/>
                  </a:lnTo>
                  <a:lnTo>
                    <a:pt x="17" y="60"/>
                  </a:lnTo>
                  <a:lnTo>
                    <a:pt x="21" y="62"/>
                  </a:lnTo>
                  <a:lnTo>
                    <a:pt x="26" y="63"/>
                  </a:lnTo>
                  <a:lnTo>
                    <a:pt x="29" y="64"/>
                  </a:lnTo>
                  <a:lnTo>
                    <a:pt x="34" y="65"/>
                  </a:lnTo>
                  <a:lnTo>
                    <a:pt x="37" y="65"/>
                  </a:lnTo>
                  <a:lnTo>
                    <a:pt x="41" y="64"/>
                  </a:lnTo>
                  <a:lnTo>
                    <a:pt x="44" y="63"/>
                  </a:lnTo>
                  <a:lnTo>
                    <a:pt x="45" y="63"/>
                  </a:lnTo>
                  <a:lnTo>
                    <a:pt x="45" y="63"/>
                  </a:lnTo>
                  <a:lnTo>
                    <a:pt x="47" y="62"/>
                  </a:lnTo>
                  <a:lnTo>
                    <a:pt x="50" y="61"/>
                  </a:lnTo>
                  <a:lnTo>
                    <a:pt x="53" y="59"/>
                  </a:lnTo>
                  <a:lnTo>
                    <a:pt x="55" y="57"/>
                  </a:lnTo>
                  <a:lnTo>
                    <a:pt x="58" y="55"/>
                  </a:lnTo>
                  <a:lnTo>
                    <a:pt x="61" y="53"/>
                  </a:lnTo>
                  <a:lnTo>
                    <a:pt x="63" y="50"/>
                  </a:lnTo>
                  <a:lnTo>
                    <a:pt x="63" y="49"/>
                  </a:lnTo>
                  <a:lnTo>
                    <a:pt x="63" y="48"/>
                  </a:lnTo>
                  <a:lnTo>
                    <a:pt x="64" y="47"/>
                  </a:lnTo>
                  <a:lnTo>
                    <a:pt x="66" y="45"/>
                  </a:lnTo>
                  <a:lnTo>
                    <a:pt x="66" y="43"/>
                  </a:lnTo>
                  <a:lnTo>
                    <a:pt x="66" y="42"/>
                  </a:lnTo>
                  <a:lnTo>
                    <a:pt x="67" y="41"/>
                  </a:lnTo>
                  <a:lnTo>
                    <a:pt x="68" y="39"/>
                  </a:lnTo>
                  <a:lnTo>
                    <a:pt x="68" y="36"/>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a:extLst>
                <a:ext uri="{FF2B5EF4-FFF2-40B4-BE49-F238E27FC236}">
                  <a16:creationId xmlns:a16="http://schemas.microsoft.com/office/drawing/2014/main" id="{27A49944-22C0-91F2-0AA8-712FFCB36915}"/>
                </a:ext>
              </a:extLst>
            </p:cNvPr>
            <p:cNvSpPr>
              <a:spLocks/>
            </p:cNvSpPr>
            <p:nvPr/>
          </p:nvSpPr>
          <p:spPr bwMode="auto">
            <a:xfrm>
              <a:off x="1804" y="4504"/>
              <a:ext cx="68" cy="65"/>
            </a:xfrm>
            <a:custGeom>
              <a:avLst/>
              <a:gdLst>
                <a:gd name="T0" fmla="*/ 0 w 68"/>
                <a:gd name="T1" fmla="*/ 36 h 65"/>
                <a:gd name="T2" fmla="*/ 1 w 68"/>
                <a:gd name="T3" fmla="*/ 42 h 65"/>
                <a:gd name="T4" fmla="*/ 4 w 68"/>
                <a:gd name="T5" fmla="*/ 47 h 65"/>
                <a:gd name="T6" fmla="*/ 8 w 68"/>
                <a:gd name="T7" fmla="*/ 53 h 65"/>
                <a:gd name="T8" fmla="*/ 12 w 68"/>
                <a:gd name="T9" fmla="*/ 57 h 65"/>
                <a:gd name="T10" fmla="*/ 21 w 68"/>
                <a:gd name="T11" fmla="*/ 62 h 65"/>
                <a:gd name="T12" fmla="*/ 27 w 68"/>
                <a:gd name="T13" fmla="*/ 64 h 65"/>
                <a:gd name="T14" fmla="*/ 34 w 68"/>
                <a:gd name="T15" fmla="*/ 65 h 65"/>
                <a:gd name="T16" fmla="*/ 34 w 68"/>
                <a:gd name="T17" fmla="*/ 64 h 65"/>
                <a:gd name="T18" fmla="*/ 35 w 68"/>
                <a:gd name="T19" fmla="*/ 64 h 65"/>
                <a:gd name="T20" fmla="*/ 40 w 68"/>
                <a:gd name="T21" fmla="*/ 64 h 65"/>
                <a:gd name="T22" fmla="*/ 44 w 68"/>
                <a:gd name="T23" fmla="*/ 63 h 65"/>
                <a:gd name="T24" fmla="*/ 47 w 68"/>
                <a:gd name="T25" fmla="*/ 62 h 65"/>
                <a:gd name="T26" fmla="*/ 49 w 68"/>
                <a:gd name="T27" fmla="*/ 61 h 65"/>
                <a:gd name="T28" fmla="*/ 51 w 68"/>
                <a:gd name="T29" fmla="*/ 60 h 65"/>
                <a:gd name="T30" fmla="*/ 53 w 68"/>
                <a:gd name="T31" fmla="*/ 59 h 65"/>
                <a:gd name="T32" fmla="*/ 58 w 68"/>
                <a:gd name="T33" fmla="*/ 55 h 65"/>
                <a:gd name="T34" fmla="*/ 63 w 68"/>
                <a:gd name="T35" fmla="*/ 50 h 65"/>
                <a:gd name="T36" fmla="*/ 63 w 68"/>
                <a:gd name="T37" fmla="*/ 49 h 65"/>
                <a:gd name="T38" fmla="*/ 66 w 68"/>
                <a:gd name="T39" fmla="*/ 45 h 65"/>
                <a:gd name="T40" fmla="*/ 67 w 68"/>
                <a:gd name="T41" fmla="*/ 39 h 65"/>
                <a:gd name="T42" fmla="*/ 68 w 68"/>
                <a:gd name="T43" fmla="*/ 33 h 65"/>
                <a:gd name="T44" fmla="*/ 67 w 68"/>
                <a:gd name="T45" fmla="*/ 26 h 65"/>
                <a:gd name="T46" fmla="*/ 63 w 68"/>
                <a:gd name="T47" fmla="*/ 15 h 65"/>
                <a:gd name="T48" fmla="*/ 58 w 68"/>
                <a:gd name="T49" fmla="*/ 10 h 65"/>
                <a:gd name="T50" fmla="*/ 53 w 68"/>
                <a:gd name="T51" fmla="*/ 6 h 65"/>
                <a:gd name="T52" fmla="*/ 47 w 68"/>
                <a:gd name="T53" fmla="*/ 3 h 65"/>
                <a:gd name="T54" fmla="*/ 40 w 68"/>
                <a:gd name="T55" fmla="*/ 1 h 65"/>
                <a:gd name="T56" fmla="*/ 34 w 68"/>
                <a:gd name="T57" fmla="*/ 0 h 65"/>
                <a:gd name="T58" fmla="*/ 21 w 68"/>
                <a:gd name="T59" fmla="*/ 3 h 65"/>
                <a:gd name="T60" fmla="*/ 10 w 68"/>
                <a:gd name="T61" fmla="*/ 10 h 65"/>
                <a:gd name="T62" fmla="*/ 3 w 68"/>
                <a:gd name="T63" fmla="*/ 20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0" y="36"/>
                  </a:lnTo>
                  <a:lnTo>
                    <a:pt x="1" y="39"/>
                  </a:lnTo>
                  <a:lnTo>
                    <a:pt x="1" y="42"/>
                  </a:lnTo>
                  <a:lnTo>
                    <a:pt x="3" y="45"/>
                  </a:lnTo>
                  <a:lnTo>
                    <a:pt x="4" y="47"/>
                  </a:lnTo>
                  <a:lnTo>
                    <a:pt x="5" y="50"/>
                  </a:lnTo>
                  <a:lnTo>
                    <a:pt x="8" y="53"/>
                  </a:lnTo>
                  <a:lnTo>
                    <a:pt x="10" y="55"/>
                  </a:lnTo>
                  <a:lnTo>
                    <a:pt x="12" y="57"/>
                  </a:lnTo>
                  <a:lnTo>
                    <a:pt x="15" y="59"/>
                  </a:lnTo>
                  <a:lnTo>
                    <a:pt x="21" y="62"/>
                  </a:lnTo>
                  <a:lnTo>
                    <a:pt x="24" y="63"/>
                  </a:lnTo>
                  <a:lnTo>
                    <a:pt x="27" y="64"/>
                  </a:lnTo>
                  <a:lnTo>
                    <a:pt x="30" y="64"/>
                  </a:lnTo>
                  <a:lnTo>
                    <a:pt x="34" y="65"/>
                  </a:lnTo>
                  <a:lnTo>
                    <a:pt x="34" y="64"/>
                  </a:lnTo>
                  <a:lnTo>
                    <a:pt x="34" y="64"/>
                  </a:lnTo>
                  <a:lnTo>
                    <a:pt x="34" y="64"/>
                  </a:lnTo>
                  <a:lnTo>
                    <a:pt x="35" y="64"/>
                  </a:lnTo>
                  <a:lnTo>
                    <a:pt x="37" y="64"/>
                  </a:lnTo>
                  <a:lnTo>
                    <a:pt x="40" y="64"/>
                  </a:lnTo>
                  <a:lnTo>
                    <a:pt x="44" y="63"/>
                  </a:lnTo>
                  <a:lnTo>
                    <a:pt x="44" y="63"/>
                  </a:lnTo>
                  <a:lnTo>
                    <a:pt x="45" y="63"/>
                  </a:lnTo>
                  <a:lnTo>
                    <a:pt x="47" y="62"/>
                  </a:lnTo>
                  <a:lnTo>
                    <a:pt x="48" y="61"/>
                  </a:lnTo>
                  <a:lnTo>
                    <a:pt x="49" y="61"/>
                  </a:lnTo>
                  <a:lnTo>
                    <a:pt x="50" y="61"/>
                  </a:lnTo>
                  <a:lnTo>
                    <a:pt x="51" y="60"/>
                  </a:lnTo>
                  <a:lnTo>
                    <a:pt x="52" y="59"/>
                  </a:lnTo>
                  <a:lnTo>
                    <a:pt x="53" y="59"/>
                  </a:lnTo>
                  <a:lnTo>
                    <a:pt x="55" y="57"/>
                  </a:lnTo>
                  <a:lnTo>
                    <a:pt x="58" y="55"/>
                  </a:lnTo>
                  <a:lnTo>
                    <a:pt x="61" y="53"/>
                  </a:lnTo>
                  <a:lnTo>
                    <a:pt x="63" y="50"/>
                  </a:lnTo>
                  <a:lnTo>
                    <a:pt x="63" y="49"/>
                  </a:lnTo>
                  <a:lnTo>
                    <a:pt x="63" y="49"/>
                  </a:lnTo>
                  <a:lnTo>
                    <a:pt x="64" y="47"/>
                  </a:lnTo>
                  <a:lnTo>
                    <a:pt x="66" y="45"/>
                  </a:lnTo>
                  <a:lnTo>
                    <a:pt x="66" y="42"/>
                  </a:lnTo>
                  <a:lnTo>
                    <a:pt x="67" y="39"/>
                  </a:lnTo>
                  <a:lnTo>
                    <a:pt x="68" y="36"/>
                  </a:lnTo>
                  <a:lnTo>
                    <a:pt x="68" y="33"/>
                  </a:lnTo>
                  <a:lnTo>
                    <a:pt x="68" y="30"/>
                  </a:lnTo>
                  <a:lnTo>
                    <a:pt x="67" y="26"/>
                  </a:lnTo>
                  <a:lnTo>
                    <a:pt x="66" y="20"/>
                  </a:lnTo>
                  <a:lnTo>
                    <a:pt x="63" y="15"/>
                  </a:lnTo>
                  <a:lnTo>
                    <a:pt x="61" y="12"/>
                  </a:lnTo>
                  <a:lnTo>
                    <a:pt x="58" y="10"/>
                  </a:lnTo>
                  <a:lnTo>
                    <a:pt x="55" y="7"/>
                  </a:lnTo>
                  <a:lnTo>
                    <a:pt x="53" y="6"/>
                  </a:lnTo>
                  <a:lnTo>
                    <a:pt x="50" y="4"/>
                  </a:lnTo>
                  <a:lnTo>
                    <a:pt x="47" y="3"/>
                  </a:lnTo>
                  <a:lnTo>
                    <a:pt x="44" y="1"/>
                  </a:lnTo>
                  <a:lnTo>
                    <a:pt x="40" y="1"/>
                  </a:lnTo>
                  <a:lnTo>
                    <a:pt x="37" y="0"/>
                  </a:lnTo>
                  <a:lnTo>
                    <a:pt x="34" y="0"/>
                  </a:lnTo>
                  <a:lnTo>
                    <a:pt x="27" y="1"/>
                  </a:lnTo>
                  <a:lnTo>
                    <a:pt x="21" y="3"/>
                  </a:lnTo>
                  <a:lnTo>
                    <a:pt x="15" y="6"/>
                  </a:lnTo>
                  <a:lnTo>
                    <a:pt x="10" y="10"/>
                  </a:lnTo>
                  <a:lnTo>
                    <a:pt x="5" y="15"/>
                  </a:lnTo>
                  <a:lnTo>
                    <a:pt x="3" y="20"/>
                  </a:lnTo>
                  <a:lnTo>
                    <a:pt x="1" y="26"/>
                  </a:lnTo>
                  <a:lnTo>
                    <a:pt x="0"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0">
              <a:extLst>
                <a:ext uri="{FF2B5EF4-FFF2-40B4-BE49-F238E27FC236}">
                  <a16:creationId xmlns:a16="http://schemas.microsoft.com/office/drawing/2014/main" id="{A28967A5-09D7-D479-924B-9532284C4127}"/>
                </a:ext>
              </a:extLst>
            </p:cNvPr>
            <p:cNvSpPr>
              <a:spLocks/>
            </p:cNvSpPr>
            <p:nvPr/>
          </p:nvSpPr>
          <p:spPr bwMode="auto">
            <a:xfrm>
              <a:off x="1641" y="4666"/>
              <a:ext cx="68" cy="65"/>
            </a:xfrm>
            <a:custGeom>
              <a:avLst/>
              <a:gdLst>
                <a:gd name="T0" fmla="*/ 27 w 68"/>
                <a:gd name="T1" fmla="*/ 1 h 65"/>
                <a:gd name="T2" fmla="*/ 15 w 68"/>
                <a:gd name="T3" fmla="*/ 5 h 65"/>
                <a:gd name="T4" fmla="*/ 6 w 68"/>
                <a:gd name="T5" fmla="*/ 15 h 65"/>
                <a:gd name="T6" fmla="*/ 3 w 68"/>
                <a:gd name="T7" fmla="*/ 20 h 65"/>
                <a:gd name="T8" fmla="*/ 1 w 68"/>
                <a:gd name="T9" fmla="*/ 26 h 65"/>
                <a:gd name="T10" fmla="*/ 0 w 68"/>
                <a:gd name="T11" fmla="*/ 36 h 65"/>
                <a:gd name="T12" fmla="*/ 1 w 68"/>
                <a:gd name="T13" fmla="*/ 42 h 65"/>
                <a:gd name="T14" fmla="*/ 4 w 68"/>
                <a:gd name="T15" fmla="*/ 48 h 65"/>
                <a:gd name="T16" fmla="*/ 8 w 68"/>
                <a:gd name="T17" fmla="*/ 53 h 65"/>
                <a:gd name="T18" fmla="*/ 13 w 68"/>
                <a:gd name="T19" fmla="*/ 58 h 65"/>
                <a:gd name="T20" fmla="*/ 21 w 68"/>
                <a:gd name="T21" fmla="*/ 63 h 65"/>
                <a:gd name="T22" fmla="*/ 27 w 68"/>
                <a:gd name="T23" fmla="*/ 65 h 65"/>
                <a:gd name="T24" fmla="*/ 37 w 68"/>
                <a:gd name="T25" fmla="*/ 65 h 65"/>
                <a:gd name="T26" fmla="*/ 44 w 68"/>
                <a:gd name="T27" fmla="*/ 64 h 65"/>
                <a:gd name="T28" fmla="*/ 45 w 68"/>
                <a:gd name="T29" fmla="*/ 63 h 65"/>
                <a:gd name="T30" fmla="*/ 48 w 68"/>
                <a:gd name="T31" fmla="*/ 62 h 65"/>
                <a:gd name="T32" fmla="*/ 50 w 68"/>
                <a:gd name="T33" fmla="*/ 61 h 65"/>
                <a:gd name="T34" fmla="*/ 52 w 68"/>
                <a:gd name="T35" fmla="*/ 60 h 65"/>
                <a:gd name="T36" fmla="*/ 55 w 68"/>
                <a:gd name="T37" fmla="*/ 58 h 65"/>
                <a:gd name="T38" fmla="*/ 61 w 68"/>
                <a:gd name="T39" fmla="*/ 53 h 65"/>
                <a:gd name="T40" fmla="*/ 64 w 68"/>
                <a:gd name="T41" fmla="*/ 48 h 65"/>
                <a:gd name="T42" fmla="*/ 65 w 68"/>
                <a:gd name="T43" fmla="*/ 46 h 65"/>
                <a:gd name="T44" fmla="*/ 66 w 68"/>
                <a:gd name="T45" fmla="*/ 42 h 65"/>
                <a:gd name="T46" fmla="*/ 68 w 68"/>
                <a:gd name="T47" fmla="*/ 36 h 65"/>
                <a:gd name="T48" fmla="*/ 68 w 68"/>
                <a:gd name="T49" fmla="*/ 33 h 65"/>
                <a:gd name="T50" fmla="*/ 68 w 68"/>
                <a:gd name="T51" fmla="*/ 32 h 65"/>
                <a:gd name="T52" fmla="*/ 68 w 68"/>
                <a:gd name="T53" fmla="*/ 29 h 65"/>
                <a:gd name="T54" fmla="*/ 66 w 68"/>
                <a:gd name="T55" fmla="*/ 23 h 65"/>
                <a:gd name="T56" fmla="*/ 64 w 68"/>
                <a:gd name="T57" fmla="*/ 17 h 65"/>
                <a:gd name="T58" fmla="*/ 61 w 68"/>
                <a:gd name="T59" fmla="*/ 12 h 65"/>
                <a:gd name="T60" fmla="*/ 55 w 68"/>
                <a:gd name="T61" fmla="*/ 7 h 65"/>
                <a:gd name="T62" fmla="*/ 50 w 68"/>
                <a:gd name="T63" fmla="*/ 4 h 65"/>
                <a:gd name="T64" fmla="*/ 44 w 68"/>
                <a:gd name="T65" fmla="*/ 1 h 65"/>
                <a:gd name="T66" fmla="*/ 37 w 68"/>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27" y="1"/>
                  </a:lnTo>
                  <a:lnTo>
                    <a:pt x="21" y="3"/>
                  </a:lnTo>
                  <a:lnTo>
                    <a:pt x="15" y="5"/>
                  </a:lnTo>
                  <a:lnTo>
                    <a:pt x="10" y="10"/>
                  </a:lnTo>
                  <a:lnTo>
                    <a:pt x="6" y="15"/>
                  </a:lnTo>
                  <a:lnTo>
                    <a:pt x="4" y="17"/>
                  </a:lnTo>
                  <a:lnTo>
                    <a:pt x="3" y="20"/>
                  </a:lnTo>
                  <a:lnTo>
                    <a:pt x="1" y="23"/>
                  </a:lnTo>
                  <a:lnTo>
                    <a:pt x="1" y="26"/>
                  </a:lnTo>
                  <a:lnTo>
                    <a:pt x="0" y="32"/>
                  </a:lnTo>
                  <a:lnTo>
                    <a:pt x="0" y="36"/>
                  </a:lnTo>
                  <a:lnTo>
                    <a:pt x="1" y="39"/>
                  </a:lnTo>
                  <a:lnTo>
                    <a:pt x="1" y="42"/>
                  </a:lnTo>
                  <a:lnTo>
                    <a:pt x="3" y="45"/>
                  </a:lnTo>
                  <a:lnTo>
                    <a:pt x="4" y="48"/>
                  </a:lnTo>
                  <a:lnTo>
                    <a:pt x="6" y="50"/>
                  </a:lnTo>
                  <a:lnTo>
                    <a:pt x="8" y="53"/>
                  </a:lnTo>
                  <a:lnTo>
                    <a:pt x="10" y="56"/>
                  </a:lnTo>
                  <a:lnTo>
                    <a:pt x="13" y="58"/>
                  </a:lnTo>
                  <a:lnTo>
                    <a:pt x="15" y="60"/>
                  </a:lnTo>
                  <a:lnTo>
                    <a:pt x="21" y="63"/>
                  </a:lnTo>
                  <a:lnTo>
                    <a:pt x="24" y="64"/>
                  </a:lnTo>
                  <a:lnTo>
                    <a:pt x="27" y="65"/>
                  </a:lnTo>
                  <a:lnTo>
                    <a:pt x="34" y="65"/>
                  </a:lnTo>
                  <a:lnTo>
                    <a:pt x="37" y="65"/>
                  </a:lnTo>
                  <a:lnTo>
                    <a:pt x="40" y="65"/>
                  </a:lnTo>
                  <a:lnTo>
                    <a:pt x="44" y="64"/>
                  </a:lnTo>
                  <a:lnTo>
                    <a:pt x="44" y="63"/>
                  </a:lnTo>
                  <a:lnTo>
                    <a:pt x="45" y="63"/>
                  </a:lnTo>
                  <a:lnTo>
                    <a:pt x="47" y="63"/>
                  </a:lnTo>
                  <a:lnTo>
                    <a:pt x="48" y="62"/>
                  </a:lnTo>
                  <a:lnTo>
                    <a:pt x="49" y="61"/>
                  </a:lnTo>
                  <a:lnTo>
                    <a:pt x="50" y="61"/>
                  </a:lnTo>
                  <a:lnTo>
                    <a:pt x="51" y="60"/>
                  </a:lnTo>
                  <a:lnTo>
                    <a:pt x="52" y="60"/>
                  </a:lnTo>
                  <a:lnTo>
                    <a:pt x="53" y="60"/>
                  </a:lnTo>
                  <a:lnTo>
                    <a:pt x="55" y="58"/>
                  </a:lnTo>
                  <a:lnTo>
                    <a:pt x="58" y="56"/>
                  </a:lnTo>
                  <a:lnTo>
                    <a:pt x="61" y="53"/>
                  </a:lnTo>
                  <a:lnTo>
                    <a:pt x="63" y="50"/>
                  </a:lnTo>
                  <a:lnTo>
                    <a:pt x="64" y="48"/>
                  </a:lnTo>
                  <a:lnTo>
                    <a:pt x="64" y="47"/>
                  </a:lnTo>
                  <a:lnTo>
                    <a:pt x="65" y="46"/>
                  </a:lnTo>
                  <a:lnTo>
                    <a:pt x="66" y="45"/>
                  </a:lnTo>
                  <a:lnTo>
                    <a:pt x="66" y="42"/>
                  </a:lnTo>
                  <a:lnTo>
                    <a:pt x="67" y="39"/>
                  </a:lnTo>
                  <a:lnTo>
                    <a:pt x="68" y="36"/>
                  </a:lnTo>
                  <a:lnTo>
                    <a:pt x="68" y="34"/>
                  </a:lnTo>
                  <a:lnTo>
                    <a:pt x="68" y="33"/>
                  </a:lnTo>
                  <a:lnTo>
                    <a:pt x="68" y="33"/>
                  </a:lnTo>
                  <a:lnTo>
                    <a:pt x="68" y="32"/>
                  </a:lnTo>
                  <a:lnTo>
                    <a:pt x="68" y="32"/>
                  </a:lnTo>
                  <a:lnTo>
                    <a:pt x="68" y="29"/>
                  </a:lnTo>
                  <a:lnTo>
                    <a:pt x="67" y="26"/>
                  </a:lnTo>
                  <a:lnTo>
                    <a:pt x="66" y="23"/>
                  </a:lnTo>
                  <a:lnTo>
                    <a:pt x="66" y="20"/>
                  </a:lnTo>
                  <a:lnTo>
                    <a:pt x="64" y="17"/>
                  </a:lnTo>
                  <a:lnTo>
                    <a:pt x="63" y="15"/>
                  </a:lnTo>
                  <a:lnTo>
                    <a:pt x="61" y="12"/>
                  </a:lnTo>
                  <a:lnTo>
                    <a:pt x="58" y="10"/>
                  </a:lnTo>
                  <a:lnTo>
                    <a:pt x="55" y="7"/>
                  </a:lnTo>
                  <a:lnTo>
                    <a:pt x="53" y="5"/>
                  </a:lnTo>
                  <a:lnTo>
                    <a:pt x="50" y="4"/>
                  </a:lnTo>
                  <a:lnTo>
                    <a:pt x="47" y="3"/>
                  </a:lnTo>
                  <a:lnTo>
                    <a:pt x="44" y="1"/>
                  </a:lnTo>
                  <a:lnTo>
                    <a:pt x="40" y="1"/>
                  </a:lnTo>
                  <a:lnTo>
                    <a:pt x="37" y="0"/>
                  </a:lnTo>
                  <a:lnTo>
                    <a:pt x="34" y="1"/>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1">
              <a:extLst>
                <a:ext uri="{FF2B5EF4-FFF2-40B4-BE49-F238E27FC236}">
                  <a16:creationId xmlns:a16="http://schemas.microsoft.com/office/drawing/2014/main" id="{E9E9B146-6829-FCF7-B385-B04F7C786666}"/>
                </a:ext>
              </a:extLst>
            </p:cNvPr>
            <p:cNvSpPr>
              <a:spLocks/>
            </p:cNvSpPr>
            <p:nvPr/>
          </p:nvSpPr>
          <p:spPr bwMode="auto">
            <a:xfrm>
              <a:off x="1757" y="4695"/>
              <a:ext cx="69" cy="65"/>
            </a:xfrm>
            <a:custGeom>
              <a:avLst/>
              <a:gdLst>
                <a:gd name="T0" fmla="*/ 5 w 69"/>
                <a:gd name="T1" fmla="*/ 14 h 65"/>
                <a:gd name="T2" fmla="*/ 0 w 69"/>
                <a:gd name="T3" fmla="*/ 26 h 65"/>
                <a:gd name="T4" fmla="*/ 0 w 69"/>
                <a:gd name="T5" fmla="*/ 33 h 65"/>
                <a:gd name="T6" fmla="*/ 0 w 69"/>
                <a:gd name="T7" fmla="*/ 39 h 65"/>
                <a:gd name="T8" fmla="*/ 2 w 69"/>
                <a:gd name="T9" fmla="*/ 45 h 65"/>
                <a:gd name="T10" fmla="*/ 5 w 69"/>
                <a:gd name="T11" fmla="*/ 50 h 65"/>
                <a:gd name="T12" fmla="*/ 10 w 69"/>
                <a:gd name="T13" fmla="*/ 55 h 65"/>
                <a:gd name="T14" fmla="*/ 15 w 69"/>
                <a:gd name="T15" fmla="*/ 59 h 65"/>
                <a:gd name="T16" fmla="*/ 24 w 69"/>
                <a:gd name="T17" fmla="*/ 63 h 65"/>
                <a:gd name="T18" fmla="*/ 31 w 69"/>
                <a:gd name="T19" fmla="*/ 64 h 65"/>
                <a:gd name="T20" fmla="*/ 34 w 69"/>
                <a:gd name="T21" fmla="*/ 64 h 65"/>
                <a:gd name="T22" fmla="*/ 35 w 69"/>
                <a:gd name="T23" fmla="*/ 64 h 65"/>
                <a:gd name="T24" fmla="*/ 38 w 69"/>
                <a:gd name="T25" fmla="*/ 64 h 65"/>
                <a:gd name="T26" fmla="*/ 44 w 69"/>
                <a:gd name="T27" fmla="*/ 63 h 65"/>
                <a:gd name="T28" fmla="*/ 46 w 69"/>
                <a:gd name="T29" fmla="*/ 63 h 65"/>
                <a:gd name="T30" fmla="*/ 50 w 69"/>
                <a:gd name="T31" fmla="*/ 61 h 65"/>
                <a:gd name="T32" fmla="*/ 52 w 69"/>
                <a:gd name="T33" fmla="*/ 59 h 65"/>
                <a:gd name="T34" fmla="*/ 56 w 69"/>
                <a:gd name="T35" fmla="*/ 57 h 65"/>
                <a:gd name="T36" fmla="*/ 61 w 69"/>
                <a:gd name="T37" fmla="*/ 53 h 65"/>
                <a:gd name="T38" fmla="*/ 63 w 69"/>
                <a:gd name="T39" fmla="*/ 49 h 65"/>
                <a:gd name="T40" fmla="*/ 64 w 69"/>
                <a:gd name="T41" fmla="*/ 47 h 65"/>
                <a:gd name="T42" fmla="*/ 67 w 69"/>
                <a:gd name="T43" fmla="*/ 43 h 65"/>
                <a:gd name="T44" fmla="*/ 67 w 69"/>
                <a:gd name="T45" fmla="*/ 42 h 65"/>
                <a:gd name="T46" fmla="*/ 69 w 69"/>
                <a:gd name="T47" fmla="*/ 36 h 65"/>
                <a:gd name="T48" fmla="*/ 69 w 69"/>
                <a:gd name="T49" fmla="*/ 29 h 65"/>
                <a:gd name="T50" fmla="*/ 67 w 69"/>
                <a:gd name="T51" fmla="*/ 23 h 65"/>
                <a:gd name="T52" fmla="*/ 63 w 69"/>
                <a:gd name="T53" fmla="*/ 14 h 65"/>
                <a:gd name="T54" fmla="*/ 59 w 69"/>
                <a:gd name="T55" fmla="*/ 9 h 65"/>
                <a:gd name="T56" fmla="*/ 53 w 69"/>
                <a:gd name="T57" fmla="*/ 5 h 65"/>
                <a:gd name="T58" fmla="*/ 47 w 69"/>
                <a:gd name="T59" fmla="*/ 2 h 65"/>
                <a:gd name="T60" fmla="*/ 41 w 69"/>
                <a:gd name="T61" fmla="*/ 0 h 65"/>
                <a:gd name="T62" fmla="*/ 34 w 69"/>
                <a:gd name="T63" fmla="*/ 0 h 65"/>
                <a:gd name="T64" fmla="*/ 24 w 69"/>
                <a:gd name="T65" fmla="*/ 1 h 65"/>
                <a:gd name="T66" fmla="*/ 15 w 69"/>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1" y="62"/>
                  </a:lnTo>
                  <a:lnTo>
                    <a:pt x="24" y="63"/>
                  </a:lnTo>
                  <a:lnTo>
                    <a:pt x="27" y="64"/>
                  </a:lnTo>
                  <a:lnTo>
                    <a:pt x="31" y="64"/>
                  </a:lnTo>
                  <a:lnTo>
                    <a:pt x="34" y="65"/>
                  </a:lnTo>
                  <a:lnTo>
                    <a:pt x="34" y="64"/>
                  </a:lnTo>
                  <a:lnTo>
                    <a:pt x="34" y="64"/>
                  </a:lnTo>
                  <a:lnTo>
                    <a:pt x="35" y="64"/>
                  </a:lnTo>
                  <a:lnTo>
                    <a:pt x="36" y="64"/>
                  </a:lnTo>
                  <a:lnTo>
                    <a:pt x="38" y="64"/>
                  </a:lnTo>
                  <a:lnTo>
                    <a:pt x="41" y="64"/>
                  </a:lnTo>
                  <a:lnTo>
                    <a:pt x="44" y="63"/>
                  </a:lnTo>
                  <a:lnTo>
                    <a:pt x="45" y="63"/>
                  </a:lnTo>
                  <a:lnTo>
                    <a:pt x="46" y="63"/>
                  </a:lnTo>
                  <a:lnTo>
                    <a:pt x="47" y="62"/>
                  </a:lnTo>
                  <a:lnTo>
                    <a:pt x="50" y="61"/>
                  </a:lnTo>
                  <a:lnTo>
                    <a:pt x="51" y="60"/>
                  </a:lnTo>
                  <a:lnTo>
                    <a:pt x="52" y="59"/>
                  </a:lnTo>
                  <a:lnTo>
                    <a:pt x="53" y="59"/>
                  </a:lnTo>
                  <a:lnTo>
                    <a:pt x="56" y="57"/>
                  </a:lnTo>
                  <a:lnTo>
                    <a:pt x="59" y="55"/>
                  </a:lnTo>
                  <a:lnTo>
                    <a:pt x="61" y="53"/>
                  </a:lnTo>
                  <a:lnTo>
                    <a:pt x="63" y="50"/>
                  </a:lnTo>
                  <a:lnTo>
                    <a:pt x="63" y="49"/>
                  </a:lnTo>
                  <a:lnTo>
                    <a:pt x="64" y="49"/>
                  </a:lnTo>
                  <a:lnTo>
                    <a:pt x="64" y="47"/>
                  </a:lnTo>
                  <a:lnTo>
                    <a:pt x="66" y="45"/>
                  </a:lnTo>
                  <a:lnTo>
                    <a:pt x="67" y="43"/>
                  </a:lnTo>
                  <a:lnTo>
                    <a:pt x="67" y="42"/>
                  </a:lnTo>
                  <a:lnTo>
                    <a:pt x="67" y="42"/>
                  </a:lnTo>
                  <a:lnTo>
                    <a:pt x="68" y="39"/>
                  </a:lnTo>
                  <a:lnTo>
                    <a:pt x="69" y="36"/>
                  </a:lnTo>
                  <a:lnTo>
                    <a:pt x="69" y="33"/>
                  </a:lnTo>
                  <a:lnTo>
                    <a:pt x="69" y="29"/>
                  </a:lnTo>
                  <a:lnTo>
                    <a:pt x="68" y="26"/>
                  </a:lnTo>
                  <a:lnTo>
                    <a:pt x="67" y="23"/>
                  </a:lnTo>
                  <a:lnTo>
                    <a:pt x="66" y="20"/>
                  </a:lnTo>
                  <a:lnTo>
                    <a:pt x="63" y="14"/>
                  </a:lnTo>
                  <a:lnTo>
                    <a:pt x="61" y="12"/>
                  </a:lnTo>
                  <a:lnTo>
                    <a:pt x="59" y="9"/>
                  </a:lnTo>
                  <a:lnTo>
                    <a:pt x="56" y="7"/>
                  </a:lnTo>
                  <a:lnTo>
                    <a:pt x="53" y="5"/>
                  </a:lnTo>
                  <a:lnTo>
                    <a:pt x="50" y="3"/>
                  </a:lnTo>
                  <a:lnTo>
                    <a:pt x="47" y="2"/>
                  </a:lnTo>
                  <a:lnTo>
                    <a:pt x="44" y="1"/>
                  </a:lnTo>
                  <a:lnTo>
                    <a:pt x="41" y="0"/>
                  </a:lnTo>
                  <a:lnTo>
                    <a:pt x="38" y="0"/>
                  </a:lnTo>
                  <a:lnTo>
                    <a:pt x="34" y="0"/>
                  </a:lnTo>
                  <a:lnTo>
                    <a:pt x="27" y="0"/>
                  </a:lnTo>
                  <a:lnTo>
                    <a:pt x="24" y="1"/>
                  </a:lnTo>
                  <a:lnTo>
                    <a:pt x="21" y="2"/>
                  </a:lnTo>
                  <a:lnTo>
                    <a:pt x="15" y="5"/>
                  </a:lnTo>
                  <a:lnTo>
                    <a:pt x="1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2">
              <a:extLst>
                <a:ext uri="{FF2B5EF4-FFF2-40B4-BE49-F238E27FC236}">
                  <a16:creationId xmlns:a16="http://schemas.microsoft.com/office/drawing/2014/main" id="{DBE14E89-CE25-3092-8BA2-C0C448438EA5}"/>
                </a:ext>
              </a:extLst>
            </p:cNvPr>
            <p:cNvSpPr>
              <a:spLocks/>
            </p:cNvSpPr>
            <p:nvPr/>
          </p:nvSpPr>
          <p:spPr bwMode="auto">
            <a:xfrm>
              <a:off x="1827" y="4614"/>
              <a:ext cx="69" cy="63"/>
            </a:xfrm>
            <a:custGeom>
              <a:avLst/>
              <a:gdLst>
                <a:gd name="T0" fmla="*/ 68 w 69"/>
                <a:gd name="T1" fmla="*/ 26 h 63"/>
                <a:gd name="T2" fmla="*/ 66 w 69"/>
                <a:gd name="T3" fmla="*/ 20 h 63"/>
                <a:gd name="T4" fmla="*/ 63 w 69"/>
                <a:gd name="T5" fmla="*/ 15 h 63"/>
                <a:gd name="T6" fmla="*/ 58 w 69"/>
                <a:gd name="T7" fmla="*/ 9 h 63"/>
                <a:gd name="T8" fmla="*/ 53 w 69"/>
                <a:gd name="T9" fmla="*/ 5 h 63"/>
                <a:gd name="T10" fmla="*/ 47 w 69"/>
                <a:gd name="T11" fmla="*/ 2 h 63"/>
                <a:gd name="T12" fmla="*/ 41 w 69"/>
                <a:gd name="T13" fmla="*/ 1 h 63"/>
                <a:gd name="T14" fmla="*/ 34 w 69"/>
                <a:gd name="T15" fmla="*/ 0 h 63"/>
                <a:gd name="T16" fmla="*/ 24 w 69"/>
                <a:gd name="T17" fmla="*/ 1 h 63"/>
                <a:gd name="T18" fmla="*/ 17 w 69"/>
                <a:gd name="T19" fmla="*/ 4 h 63"/>
                <a:gd name="T20" fmla="*/ 9 w 69"/>
                <a:gd name="T21" fmla="*/ 9 h 63"/>
                <a:gd name="T22" fmla="*/ 3 w 69"/>
                <a:gd name="T23" fmla="*/ 17 h 63"/>
                <a:gd name="T24" fmla="*/ 1 w 69"/>
                <a:gd name="T25" fmla="*/ 22 h 63"/>
                <a:gd name="T26" fmla="*/ 0 w 69"/>
                <a:gd name="T27" fmla="*/ 32 h 63"/>
                <a:gd name="T28" fmla="*/ 1 w 69"/>
                <a:gd name="T29" fmla="*/ 41 h 63"/>
                <a:gd name="T30" fmla="*/ 3 w 69"/>
                <a:gd name="T31" fmla="*/ 46 h 63"/>
                <a:gd name="T32" fmla="*/ 7 w 69"/>
                <a:gd name="T33" fmla="*/ 52 h 63"/>
                <a:gd name="T34" fmla="*/ 12 w 69"/>
                <a:gd name="T35" fmla="*/ 56 h 63"/>
                <a:gd name="T36" fmla="*/ 17 w 69"/>
                <a:gd name="T37" fmla="*/ 60 h 63"/>
                <a:gd name="T38" fmla="*/ 24 w 69"/>
                <a:gd name="T39" fmla="*/ 62 h 63"/>
                <a:gd name="T40" fmla="*/ 34 w 69"/>
                <a:gd name="T41" fmla="*/ 63 h 63"/>
                <a:gd name="T42" fmla="*/ 41 w 69"/>
                <a:gd name="T43" fmla="*/ 63 h 63"/>
                <a:gd name="T44" fmla="*/ 47 w 69"/>
                <a:gd name="T45" fmla="*/ 61 h 63"/>
                <a:gd name="T46" fmla="*/ 51 w 69"/>
                <a:gd name="T47" fmla="*/ 59 h 63"/>
                <a:gd name="T48" fmla="*/ 53 w 69"/>
                <a:gd name="T49" fmla="*/ 58 h 63"/>
                <a:gd name="T50" fmla="*/ 58 w 69"/>
                <a:gd name="T51" fmla="*/ 54 h 63"/>
                <a:gd name="T52" fmla="*/ 60 w 69"/>
                <a:gd name="T53" fmla="*/ 53 h 63"/>
                <a:gd name="T54" fmla="*/ 63 w 69"/>
                <a:gd name="T55" fmla="*/ 48 h 63"/>
                <a:gd name="T56" fmla="*/ 64 w 69"/>
                <a:gd name="T57" fmla="*/ 47 h 63"/>
                <a:gd name="T58" fmla="*/ 66 w 69"/>
                <a:gd name="T59" fmla="*/ 43 h 63"/>
                <a:gd name="T60" fmla="*/ 67 w 69"/>
                <a:gd name="T61" fmla="*/ 39 h 63"/>
                <a:gd name="T62" fmla="*/ 67 w 69"/>
                <a:gd name="T63" fmla="*/ 39 h 63"/>
                <a:gd name="T64" fmla="*/ 68 w 69"/>
                <a:gd name="T65"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26"/>
                  </a:lnTo>
                  <a:lnTo>
                    <a:pt x="67" y="23"/>
                  </a:lnTo>
                  <a:lnTo>
                    <a:pt x="66" y="20"/>
                  </a:lnTo>
                  <a:lnTo>
                    <a:pt x="65" y="17"/>
                  </a:lnTo>
                  <a:lnTo>
                    <a:pt x="63" y="15"/>
                  </a:lnTo>
                  <a:lnTo>
                    <a:pt x="60" y="11"/>
                  </a:lnTo>
                  <a:lnTo>
                    <a:pt x="58" y="9"/>
                  </a:lnTo>
                  <a:lnTo>
                    <a:pt x="55" y="7"/>
                  </a:lnTo>
                  <a:lnTo>
                    <a:pt x="53" y="5"/>
                  </a:lnTo>
                  <a:lnTo>
                    <a:pt x="50" y="4"/>
                  </a:lnTo>
                  <a:lnTo>
                    <a:pt x="47" y="2"/>
                  </a:lnTo>
                  <a:lnTo>
                    <a:pt x="44" y="1"/>
                  </a:lnTo>
                  <a:lnTo>
                    <a:pt x="41" y="1"/>
                  </a:lnTo>
                  <a:lnTo>
                    <a:pt x="37" y="0"/>
                  </a:lnTo>
                  <a:lnTo>
                    <a:pt x="34" y="0"/>
                  </a:lnTo>
                  <a:lnTo>
                    <a:pt x="27" y="1"/>
                  </a:lnTo>
                  <a:lnTo>
                    <a:pt x="24" y="1"/>
                  </a:lnTo>
                  <a:lnTo>
                    <a:pt x="20" y="2"/>
                  </a:lnTo>
                  <a:lnTo>
                    <a:pt x="17" y="4"/>
                  </a:lnTo>
                  <a:lnTo>
                    <a:pt x="15" y="5"/>
                  </a:lnTo>
                  <a:lnTo>
                    <a:pt x="9" y="9"/>
                  </a:lnTo>
                  <a:lnTo>
                    <a:pt x="5" y="14"/>
                  </a:lnTo>
                  <a:lnTo>
                    <a:pt x="3" y="17"/>
                  </a:lnTo>
                  <a:lnTo>
                    <a:pt x="2" y="20"/>
                  </a:lnTo>
                  <a:lnTo>
                    <a:pt x="1" y="22"/>
                  </a:lnTo>
                  <a:lnTo>
                    <a:pt x="0" y="25"/>
                  </a:lnTo>
                  <a:lnTo>
                    <a:pt x="0" y="32"/>
                  </a:lnTo>
                  <a:lnTo>
                    <a:pt x="0" y="38"/>
                  </a:lnTo>
                  <a:lnTo>
                    <a:pt x="1" y="41"/>
                  </a:lnTo>
                  <a:lnTo>
                    <a:pt x="2" y="44"/>
                  </a:lnTo>
                  <a:lnTo>
                    <a:pt x="3" y="46"/>
                  </a:lnTo>
                  <a:lnTo>
                    <a:pt x="5" y="49"/>
                  </a:lnTo>
                  <a:lnTo>
                    <a:pt x="7" y="52"/>
                  </a:lnTo>
                  <a:lnTo>
                    <a:pt x="9" y="54"/>
                  </a:lnTo>
                  <a:lnTo>
                    <a:pt x="12" y="56"/>
                  </a:lnTo>
                  <a:lnTo>
                    <a:pt x="15" y="58"/>
                  </a:lnTo>
                  <a:lnTo>
                    <a:pt x="17" y="60"/>
                  </a:lnTo>
                  <a:lnTo>
                    <a:pt x="20" y="61"/>
                  </a:lnTo>
                  <a:lnTo>
                    <a:pt x="24" y="62"/>
                  </a:lnTo>
                  <a:lnTo>
                    <a:pt x="27" y="63"/>
                  </a:lnTo>
                  <a:lnTo>
                    <a:pt x="34" y="63"/>
                  </a:lnTo>
                  <a:lnTo>
                    <a:pt x="37" y="63"/>
                  </a:lnTo>
                  <a:lnTo>
                    <a:pt x="41" y="63"/>
                  </a:lnTo>
                  <a:lnTo>
                    <a:pt x="44" y="62"/>
                  </a:lnTo>
                  <a:lnTo>
                    <a:pt x="47" y="61"/>
                  </a:lnTo>
                  <a:lnTo>
                    <a:pt x="50" y="60"/>
                  </a:lnTo>
                  <a:lnTo>
                    <a:pt x="51" y="59"/>
                  </a:lnTo>
                  <a:lnTo>
                    <a:pt x="52" y="58"/>
                  </a:lnTo>
                  <a:lnTo>
                    <a:pt x="53" y="58"/>
                  </a:lnTo>
                  <a:lnTo>
                    <a:pt x="55" y="56"/>
                  </a:lnTo>
                  <a:lnTo>
                    <a:pt x="58" y="54"/>
                  </a:lnTo>
                  <a:lnTo>
                    <a:pt x="59" y="53"/>
                  </a:lnTo>
                  <a:lnTo>
                    <a:pt x="60" y="53"/>
                  </a:lnTo>
                  <a:lnTo>
                    <a:pt x="61" y="50"/>
                  </a:lnTo>
                  <a:lnTo>
                    <a:pt x="63" y="48"/>
                  </a:lnTo>
                  <a:lnTo>
                    <a:pt x="64" y="47"/>
                  </a:lnTo>
                  <a:lnTo>
                    <a:pt x="64" y="47"/>
                  </a:lnTo>
                  <a:lnTo>
                    <a:pt x="65" y="45"/>
                  </a:lnTo>
                  <a:lnTo>
                    <a:pt x="66" y="43"/>
                  </a:lnTo>
                  <a:lnTo>
                    <a:pt x="67" y="40"/>
                  </a:lnTo>
                  <a:lnTo>
                    <a:pt x="67" y="39"/>
                  </a:lnTo>
                  <a:lnTo>
                    <a:pt x="67" y="39"/>
                  </a:lnTo>
                  <a:lnTo>
                    <a:pt x="67" y="39"/>
                  </a:lnTo>
                  <a:lnTo>
                    <a:pt x="67" y="39"/>
                  </a:lnTo>
                  <a:lnTo>
                    <a:pt x="68" y="37"/>
                  </a:lnTo>
                  <a:lnTo>
                    <a:pt x="69" y="3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3">
              <a:extLst>
                <a:ext uri="{FF2B5EF4-FFF2-40B4-BE49-F238E27FC236}">
                  <a16:creationId xmlns:a16="http://schemas.microsoft.com/office/drawing/2014/main" id="{A21ECB30-1135-26D8-E1AB-4E84D8D39ADF}"/>
                </a:ext>
              </a:extLst>
            </p:cNvPr>
            <p:cNvSpPr>
              <a:spLocks/>
            </p:cNvSpPr>
            <p:nvPr/>
          </p:nvSpPr>
          <p:spPr bwMode="auto">
            <a:xfrm>
              <a:off x="2096" y="4690"/>
              <a:ext cx="53" cy="48"/>
            </a:xfrm>
            <a:custGeom>
              <a:avLst/>
              <a:gdLst>
                <a:gd name="T0" fmla="*/ 45 w 53"/>
                <a:gd name="T1" fmla="*/ 41 h 48"/>
                <a:gd name="T2" fmla="*/ 46 w 53"/>
                <a:gd name="T3" fmla="*/ 39 h 48"/>
                <a:gd name="T4" fmla="*/ 46 w 53"/>
                <a:gd name="T5" fmla="*/ 38 h 48"/>
                <a:gd name="T6" fmla="*/ 46 w 53"/>
                <a:gd name="T7" fmla="*/ 38 h 48"/>
                <a:gd name="T8" fmla="*/ 47 w 53"/>
                <a:gd name="T9" fmla="*/ 38 h 48"/>
                <a:gd name="T10" fmla="*/ 47 w 53"/>
                <a:gd name="T11" fmla="*/ 38 h 48"/>
                <a:gd name="T12" fmla="*/ 48 w 53"/>
                <a:gd name="T13" fmla="*/ 37 h 48"/>
                <a:gd name="T14" fmla="*/ 49 w 53"/>
                <a:gd name="T15" fmla="*/ 35 h 48"/>
                <a:gd name="T16" fmla="*/ 51 w 53"/>
                <a:gd name="T17" fmla="*/ 33 h 48"/>
                <a:gd name="T18" fmla="*/ 52 w 53"/>
                <a:gd name="T19" fmla="*/ 29 h 48"/>
                <a:gd name="T20" fmla="*/ 52 w 53"/>
                <a:gd name="T21" fmla="*/ 26 h 48"/>
                <a:gd name="T22" fmla="*/ 52 w 53"/>
                <a:gd name="T23" fmla="*/ 25 h 48"/>
                <a:gd name="T24" fmla="*/ 52 w 53"/>
                <a:gd name="T25" fmla="*/ 24 h 48"/>
                <a:gd name="T26" fmla="*/ 53 w 53"/>
                <a:gd name="T27" fmla="*/ 24 h 48"/>
                <a:gd name="T28" fmla="*/ 52 w 53"/>
                <a:gd name="T29" fmla="*/ 21 h 48"/>
                <a:gd name="T30" fmla="*/ 52 w 53"/>
                <a:gd name="T31" fmla="*/ 19 h 48"/>
                <a:gd name="T32" fmla="*/ 51 w 53"/>
                <a:gd name="T33" fmla="*/ 14 h 48"/>
                <a:gd name="T34" fmla="*/ 48 w 53"/>
                <a:gd name="T35" fmla="*/ 10 h 48"/>
                <a:gd name="T36" fmla="*/ 45 w 53"/>
                <a:gd name="T37" fmla="*/ 7 h 48"/>
                <a:gd name="T38" fmla="*/ 44 w 53"/>
                <a:gd name="T39" fmla="*/ 6 h 48"/>
                <a:gd name="T40" fmla="*/ 40 w 53"/>
                <a:gd name="T41" fmla="*/ 3 h 48"/>
                <a:gd name="T42" fmla="*/ 38 w 53"/>
                <a:gd name="T43" fmla="*/ 2 h 48"/>
                <a:gd name="T44" fmla="*/ 36 w 53"/>
                <a:gd name="T45" fmla="*/ 1 h 48"/>
                <a:gd name="T46" fmla="*/ 34 w 53"/>
                <a:gd name="T47" fmla="*/ 0 h 48"/>
                <a:gd name="T48" fmla="*/ 31 w 53"/>
                <a:gd name="T49" fmla="*/ 0 h 48"/>
                <a:gd name="T50" fmla="*/ 29 w 53"/>
                <a:gd name="T51" fmla="*/ 0 h 48"/>
                <a:gd name="T52" fmla="*/ 27 w 53"/>
                <a:gd name="T53" fmla="*/ 0 h 48"/>
                <a:gd name="T54" fmla="*/ 21 w 53"/>
                <a:gd name="T55" fmla="*/ 0 h 48"/>
                <a:gd name="T56" fmla="*/ 17 w 53"/>
                <a:gd name="T57" fmla="*/ 1 h 48"/>
                <a:gd name="T58" fmla="*/ 12 w 53"/>
                <a:gd name="T59" fmla="*/ 3 h 48"/>
                <a:gd name="T60" fmla="*/ 8 w 53"/>
                <a:gd name="T61" fmla="*/ 6 h 48"/>
                <a:gd name="T62" fmla="*/ 8 w 53"/>
                <a:gd name="T63" fmla="*/ 7 h 48"/>
                <a:gd name="T64" fmla="*/ 4 w 53"/>
                <a:gd name="T65" fmla="*/ 10 h 48"/>
                <a:gd name="T66" fmla="*/ 2 w 53"/>
                <a:gd name="T67" fmla="*/ 14 h 48"/>
                <a:gd name="T68" fmla="*/ 1 w 53"/>
                <a:gd name="T69" fmla="*/ 19 h 48"/>
                <a:gd name="T70" fmla="*/ 0 w 53"/>
                <a:gd name="T71" fmla="*/ 24 h 48"/>
                <a:gd name="T72" fmla="*/ 0 w 53"/>
                <a:gd name="T73" fmla="*/ 26 h 48"/>
                <a:gd name="T74" fmla="*/ 1 w 53"/>
                <a:gd name="T75" fmla="*/ 29 h 48"/>
                <a:gd name="T76" fmla="*/ 2 w 53"/>
                <a:gd name="T77" fmla="*/ 33 h 48"/>
                <a:gd name="T78" fmla="*/ 3 w 53"/>
                <a:gd name="T79" fmla="*/ 35 h 48"/>
                <a:gd name="T80" fmla="*/ 4 w 53"/>
                <a:gd name="T81" fmla="*/ 37 h 48"/>
                <a:gd name="T82" fmla="*/ 6 w 53"/>
                <a:gd name="T83" fmla="*/ 39 h 48"/>
                <a:gd name="T84" fmla="*/ 8 w 53"/>
                <a:gd name="T85" fmla="*/ 41 h 48"/>
                <a:gd name="T86" fmla="*/ 12 w 53"/>
                <a:gd name="T87" fmla="*/ 44 h 48"/>
                <a:gd name="T88" fmla="*/ 17 w 53"/>
                <a:gd name="T89" fmla="*/ 46 h 48"/>
                <a:gd name="T90" fmla="*/ 21 w 53"/>
                <a:gd name="T91" fmla="*/ 48 h 48"/>
                <a:gd name="T92" fmla="*/ 24 w 53"/>
                <a:gd name="T93" fmla="*/ 48 h 48"/>
                <a:gd name="T94" fmla="*/ 27 w 53"/>
                <a:gd name="T95" fmla="*/ 48 h 48"/>
                <a:gd name="T96" fmla="*/ 29 w 53"/>
                <a:gd name="T97" fmla="*/ 48 h 48"/>
                <a:gd name="T98" fmla="*/ 32 w 53"/>
                <a:gd name="T99" fmla="*/ 48 h 48"/>
                <a:gd name="T100" fmla="*/ 34 w 53"/>
                <a:gd name="T101" fmla="*/ 47 h 48"/>
                <a:gd name="T102" fmla="*/ 35 w 53"/>
                <a:gd name="T103" fmla="*/ 47 h 48"/>
                <a:gd name="T104" fmla="*/ 36 w 53"/>
                <a:gd name="T105" fmla="*/ 46 h 48"/>
                <a:gd name="T106" fmla="*/ 38 w 53"/>
                <a:gd name="T107" fmla="*/ 45 h 48"/>
                <a:gd name="T108" fmla="*/ 41 w 53"/>
                <a:gd name="T109" fmla="*/ 44 h 48"/>
                <a:gd name="T110" fmla="*/ 41 w 53"/>
                <a:gd name="T111" fmla="*/ 43 h 48"/>
                <a:gd name="T112" fmla="*/ 42 w 53"/>
                <a:gd name="T113" fmla="*/ 43 h 48"/>
                <a:gd name="T114" fmla="*/ 42 w 53"/>
                <a:gd name="T115" fmla="*/ 42 h 48"/>
                <a:gd name="T116" fmla="*/ 42 w 53"/>
                <a:gd name="T117" fmla="*/ 42 h 48"/>
                <a:gd name="T118" fmla="*/ 42 w 53"/>
                <a:gd name="T119" fmla="*/ 42 h 48"/>
                <a:gd name="T120" fmla="*/ 45 w 53"/>
                <a:gd name="T12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45" y="41"/>
                  </a:move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24">
              <a:extLst>
                <a:ext uri="{FF2B5EF4-FFF2-40B4-BE49-F238E27FC236}">
                  <a16:creationId xmlns:a16="http://schemas.microsoft.com/office/drawing/2014/main" id="{654D1114-D867-B516-BC2E-688AE87A384D}"/>
                </a:ext>
              </a:extLst>
            </p:cNvPr>
            <p:cNvSpPr>
              <a:spLocks/>
            </p:cNvSpPr>
            <p:nvPr/>
          </p:nvSpPr>
          <p:spPr bwMode="auto">
            <a:xfrm>
              <a:off x="2145" y="4733"/>
              <a:ext cx="62" cy="59"/>
            </a:xfrm>
            <a:custGeom>
              <a:avLst/>
              <a:gdLst>
                <a:gd name="T0" fmla="*/ 0 w 62"/>
                <a:gd name="T1" fmla="*/ 30 h 59"/>
                <a:gd name="T2" fmla="*/ 0 w 62"/>
                <a:gd name="T3" fmla="*/ 31 h 59"/>
                <a:gd name="T4" fmla="*/ 0 w 62"/>
                <a:gd name="T5" fmla="*/ 34 h 59"/>
                <a:gd name="T6" fmla="*/ 0 w 62"/>
                <a:gd name="T7" fmla="*/ 36 h 59"/>
                <a:gd name="T8" fmla="*/ 2 w 62"/>
                <a:gd name="T9" fmla="*/ 41 h 59"/>
                <a:gd name="T10" fmla="*/ 3 w 62"/>
                <a:gd name="T11" fmla="*/ 43 h 59"/>
                <a:gd name="T12" fmla="*/ 5 w 62"/>
                <a:gd name="T13" fmla="*/ 46 h 59"/>
                <a:gd name="T14" fmla="*/ 7 w 62"/>
                <a:gd name="T15" fmla="*/ 48 h 59"/>
                <a:gd name="T16" fmla="*/ 9 w 62"/>
                <a:gd name="T17" fmla="*/ 50 h 59"/>
                <a:gd name="T18" fmla="*/ 14 w 62"/>
                <a:gd name="T19" fmla="*/ 54 h 59"/>
                <a:gd name="T20" fmla="*/ 16 w 62"/>
                <a:gd name="T21" fmla="*/ 55 h 59"/>
                <a:gd name="T22" fmla="*/ 19 w 62"/>
                <a:gd name="T23" fmla="*/ 57 h 59"/>
                <a:gd name="T24" fmla="*/ 25 w 62"/>
                <a:gd name="T25" fmla="*/ 58 h 59"/>
                <a:gd name="T26" fmla="*/ 31 w 62"/>
                <a:gd name="T27" fmla="*/ 59 h 59"/>
                <a:gd name="T28" fmla="*/ 34 w 62"/>
                <a:gd name="T29" fmla="*/ 59 h 59"/>
                <a:gd name="T30" fmla="*/ 37 w 62"/>
                <a:gd name="T31" fmla="*/ 58 h 59"/>
                <a:gd name="T32" fmla="*/ 40 w 62"/>
                <a:gd name="T33" fmla="*/ 58 h 59"/>
                <a:gd name="T34" fmla="*/ 43 w 62"/>
                <a:gd name="T35" fmla="*/ 57 h 59"/>
                <a:gd name="T36" fmla="*/ 44 w 62"/>
                <a:gd name="T37" fmla="*/ 56 h 59"/>
                <a:gd name="T38" fmla="*/ 45 w 62"/>
                <a:gd name="T39" fmla="*/ 55 h 59"/>
                <a:gd name="T40" fmla="*/ 48 w 62"/>
                <a:gd name="T41" fmla="*/ 54 h 59"/>
                <a:gd name="T42" fmla="*/ 53 w 62"/>
                <a:gd name="T43" fmla="*/ 50 h 59"/>
                <a:gd name="T44" fmla="*/ 55 w 62"/>
                <a:gd name="T45" fmla="*/ 48 h 59"/>
                <a:gd name="T46" fmla="*/ 57 w 62"/>
                <a:gd name="T47" fmla="*/ 46 h 59"/>
                <a:gd name="T48" fmla="*/ 58 w 62"/>
                <a:gd name="T49" fmla="*/ 43 h 59"/>
                <a:gd name="T50" fmla="*/ 60 w 62"/>
                <a:gd name="T51" fmla="*/ 41 h 59"/>
                <a:gd name="T52" fmla="*/ 61 w 62"/>
                <a:gd name="T53" fmla="*/ 38 h 59"/>
                <a:gd name="T54" fmla="*/ 62 w 62"/>
                <a:gd name="T55" fmla="*/ 35 h 59"/>
                <a:gd name="T56" fmla="*/ 62 w 62"/>
                <a:gd name="T57" fmla="*/ 32 h 59"/>
                <a:gd name="T58" fmla="*/ 62 w 62"/>
                <a:gd name="T59" fmla="*/ 31 h 59"/>
                <a:gd name="T60" fmla="*/ 62 w 62"/>
                <a:gd name="T61" fmla="*/ 30 h 59"/>
                <a:gd name="T62" fmla="*/ 62 w 62"/>
                <a:gd name="T63" fmla="*/ 27 h 59"/>
                <a:gd name="T64" fmla="*/ 62 w 62"/>
                <a:gd name="T65" fmla="*/ 24 h 59"/>
                <a:gd name="T66" fmla="*/ 60 w 62"/>
                <a:gd name="T67" fmla="*/ 18 h 59"/>
                <a:gd name="T68" fmla="*/ 58 w 62"/>
                <a:gd name="T69" fmla="*/ 15 h 59"/>
                <a:gd name="T70" fmla="*/ 57 w 62"/>
                <a:gd name="T71" fmla="*/ 13 h 59"/>
                <a:gd name="T72" fmla="*/ 55 w 62"/>
                <a:gd name="T73" fmla="*/ 11 h 59"/>
                <a:gd name="T74" fmla="*/ 53 w 62"/>
                <a:gd name="T75" fmla="*/ 9 h 59"/>
                <a:gd name="T76" fmla="*/ 48 w 62"/>
                <a:gd name="T77" fmla="*/ 5 h 59"/>
                <a:gd name="T78" fmla="*/ 45 w 62"/>
                <a:gd name="T79" fmla="*/ 3 h 59"/>
                <a:gd name="T80" fmla="*/ 43 w 62"/>
                <a:gd name="T81" fmla="*/ 2 h 59"/>
                <a:gd name="T82" fmla="*/ 40 w 62"/>
                <a:gd name="T83" fmla="*/ 1 h 59"/>
                <a:gd name="T84" fmla="*/ 37 w 62"/>
                <a:gd name="T85" fmla="*/ 1 h 59"/>
                <a:gd name="T86" fmla="*/ 34 w 62"/>
                <a:gd name="T87" fmla="*/ 0 h 59"/>
                <a:gd name="T88" fmla="*/ 31 w 62"/>
                <a:gd name="T89" fmla="*/ 1 h 59"/>
                <a:gd name="T90" fmla="*/ 25 w 62"/>
                <a:gd name="T91" fmla="*/ 1 h 59"/>
                <a:gd name="T92" fmla="*/ 19 w 62"/>
                <a:gd name="T93" fmla="*/ 2 h 59"/>
                <a:gd name="T94" fmla="*/ 16 w 62"/>
                <a:gd name="T95" fmla="*/ 3 h 59"/>
                <a:gd name="T96" fmla="*/ 14 w 62"/>
                <a:gd name="T97" fmla="*/ 5 h 59"/>
                <a:gd name="T98" fmla="*/ 9 w 62"/>
                <a:gd name="T99" fmla="*/ 9 h 59"/>
                <a:gd name="T100" fmla="*/ 5 w 62"/>
                <a:gd name="T101" fmla="*/ 13 h 59"/>
                <a:gd name="T102" fmla="*/ 2 w 62"/>
                <a:gd name="T103" fmla="*/ 18 h 59"/>
                <a:gd name="T104" fmla="*/ 0 w 62"/>
                <a:gd name="T105" fmla="*/ 24 h 59"/>
                <a:gd name="T106" fmla="*/ 0 w 62"/>
                <a:gd name="T107"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0"/>
                  </a:moveTo>
                  <a:lnTo>
                    <a:pt x="0" y="31"/>
                  </a:lnTo>
                  <a:lnTo>
                    <a:pt x="0" y="34"/>
                  </a:lnTo>
                  <a:lnTo>
                    <a:pt x="0" y="36"/>
                  </a:lnTo>
                  <a:lnTo>
                    <a:pt x="2" y="41"/>
                  </a:lnTo>
                  <a:lnTo>
                    <a:pt x="3" y="43"/>
                  </a:lnTo>
                  <a:lnTo>
                    <a:pt x="5" y="46"/>
                  </a:lnTo>
                  <a:lnTo>
                    <a:pt x="7" y="48"/>
                  </a:lnTo>
                  <a:lnTo>
                    <a:pt x="9" y="50"/>
                  </a:lnTo>
                  <a:lnTo>
                    <a:pt x="14" y="54"/>
                  </a:lnTo>
                  <a:lnTo>
                    <a:pt x="16" y="55"/>
                  </a:lnTo>
                  <a:lnTo>
                    <a:pt x="19" y="57"/>
                  </a:lnTo>
                  <a:lnTo>
                    <a:pt x="25" y="58"/>
                  </a:lnTo>
                  <a:lnTo>
                    <a:pt x="31" y="59"/>
                  </a:lnTo>
                  <a:lnTo>
                    <a:pt x="34" y="59"/>
                  </a:lnTo>
                  <a:lnTo>
                    <a:pt x="37" y="58"/>
                  </a:lnTo>
                  <a:lnTo>
                    <a:pt x="40" y="58"/>
                  </a:lnTo>
                  <a:lnTo>
                    <a:pt x="43" y="57"/>
                  </a:lnTo>
                  <a:lnTo>
                    <a:pt x="44" y="56"/>
                  </a:lnTo>
                  <a:lnTo>
                    <a:pt x="45" y="55"/>
                  </a:lnTo>
                  <a:lnTo>
                    <a:pt x="48" y="54"/>
                  </a:lnTo>
                  <a:lnTo>
                    <a:pt x="53" y="50"/>
                  </a:lnTo>
                  <a:lnTo>
                    <a:pt x="55" y="48"/>
                  </a:lnTo>
                  <a:lnTo>
                    <a:pt x="57" y="46"/>
                  </a:lnTo>
                  <a:lnTo>
                    <a:pt x="58" y="43"/>
                  </a:lnTo>
                  <a:lnTo>
                    <a:pt x="60" y="41"/>
                  </a:lnTo>
                  <a:lnTo>
                    <a:pt x="61" y="38"/>
                  </a:lnTo>
                  <a:lnTo>
                    <a:pt x="62" y="35"/>
                  </a:lnTo>
                  <a:lnTo>
                    <a:pt x="62" y="32"/>
                  </a:lnTo>
                  <a:lnTo>
                    <a:pt x="62" y="31"/>
                  </a:lnTo>
                  <a:lnTo>
                    <a:pt x="62" y="30"/>
                  </a:lnTo>
                  <a:lnTo>
                    <a:pt x="62" y="27"/>
                  </a:lnTo>
                  <a:lnTo>
                    <a:pt x="62" y="24"/>
                  </a:lnTo>
                  <a:lnTo>
                    <a:pt x="60" y="18"/>
                  </a:lnTo>
                  <a:lnTo>
                    <a:pt x="58" y="15"/>
                  </a:lnTo>
                  <a:lnTo>
                    <a:pt x="57" y="13"/>
                  </a:lnTo>
                  <a:lnTo>
                    <a:pt x="55" y="11"/>
                  </a:lnTo>
                  <a:lnTo>
                    <a:pt x="53" y="9"/>
                  </a:lnTo>
                  <a:lnTo>
                    <a:pt x="48" y="5"/>
                  </a:lnTo>
                  <a:lnTo>
                    <a:pt x="45" y="3"/>
                  </a:lnTo>
                  <a:lnTo>
                    <a:pt x="43" y="2"/>
                  </a:lnTo>
                  <a:lnTo>
                    <a:pt x="40" y="1"/>
                  </a:lnTo>
                  <a:lnTo>
                    <a:pt x="37" y="1"/>
                  </a:lnTo>
                  <a:lnTo>
                    <a:pt x="34" y="0"/>
                  </a:lnTo>
                  <a:lnTo>
                    <a:pt x="31" y="1"/>
                  </a:lnTo>
                  <a:lnTo>
                    <a:pt x="25" y="1"/>
                  </a:lnTo>
                  <a:lnTo>
                    <a:pt x="19" y="2"/>
                  </a:lnTo>
                  <a:lnTo>
                    <a:pt x="16" y="3"/>
                  </a:lnTo>
                  <a:lnTo>
                    <a:pt x="14" y="5"/>
                  </a:lnTo>
                  <a:lnTo>
                    <a:pt x="9" y="9"/>
                  </a:lnTo>
                  <a:lnTo>
                    <a:pt x="5" y="13"/>
                  </a:lnTo>
                  <a:lnTo>
                    <a:pt x="2" y="18"/>
                  </a:lnTo>
                  <a:lnTo>
                    <a:pt x="0" y="24"/>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25">
              <a:extLst>
                <a:ext uri="{FF2B5EF4-FFF2-40B4-BE49-F238E27FC236}">
                  <a16:creationId xmlns:a16="http://schemas.microsoft.com/office/drawing/2014/main" id="{9145334A-52AA-7CD5-ACCE-821EE41257C2}"/>
                </a:ext>
              </a:extLst>
            </p:cNvPr>
            <p:cNvSpPr>
              <a:spLocks/>
            </p:cNvSpPr>
            <p:nvPr/>
          </p:nvSpPr>
          <p:spPr bwMode="auto">
            <a:xfrm>
              <a:off x="2001" y="4862"/>
              <a:ext cx="53" cy="49"/>
            </a:xfrm>
            <a:custGeom>
              <a:avLst/>
              <a:gdLst>
                <a:gd name="T0" fmla="*/ 53 w 53"/>
                <a:gd name="T1" fmla="*/ 25 h 49"/>
                <a:gd name="T2" fmla="*/ 52 w 53"/>
                <a:gd name="T3" fmla="*/ 22 h 49"/>
                <a:gd name="T4" fmla="*/ 52 w 53"/>
                <a:gd name="T5" fmla="*/ 19 h 49"/>
                <a:gd name="T6" fmla="*/ 51 w 53"/>
                <a:gd name="T7" fmla="*/ 15 h 49"/>
                <a:gd name="T8" fmla="*/ 48 w 53"/>
                <a:gd name="T9" fmla="*/ 11 h 49"/>
                <a:gd name="T10" fmla="*/ 45 w 53"/>
                <a:gd name="T11" fmla="*/ 7 h 49"/>
                <a:gd name="T12" fmla="*/ 42 w 53"/>
                <a:gd name="T13" fmla="*/ 5 h 49"/>
                <a:gd name="T14" fmla="*/ 41 w 53"/>
                <a:gd name="T15" fmla="*/ 4 h 49"/>
                <a:gd name="T16" fmla="*/ 38 w 53"/>
                <a:gd name="T17" fmla="*/ 2 h 49"/>
                <a:gd name="T18" fmla="*/ 36 w 53"/>
                <a:gd name="T19" fmla="*/ 2 h 49"/>
                <a:gd name="T20" fmla="*/ 34 w 53"/>
                <a:gd name="T21" fmla="*/ 1 h 49"/>
                <a:gd name="T22" fmla="*/ 31 w 53"/>
                <a:gd name="T23" fmla="*/ 0 h 49"/>
                <a:gd name="T24" fmla="*/ 29 w 53"/>
                <a:gd name="T25" fmla="*/ 0 h 49"/>
                <a:gd name="T26" fmla="*/ 27 w 53"/>
                <a:gd name="T27" fmla="*/ 0 h 49"/>
                <a:gd name="T28" fmla="*/ 21 w 53"/>
                <a:gd name="T29" fmla="*/ 0 h 49"/>
                <a:gd name="T30" fmla="*/ 16 w 53"/>
                <a:gd name="T31" fmla="*/ 2 h 49"/>
                <a:gd name="T32" fmla="*/ 11 w 53"/>
                <a:gd name="T33" fmla="*/ 4 h 49"/>
                <a:gd name="T34" fmla="*/ 8 w 53"/>
                <a:gd name="T35" fmla="*/ 7 h 49"/>
                <a:gd name="T36" fmla="*/ 4 w 53"/>
                <a:gd name="T37" fmla="*/ 11 h 49"/>
                <a:gd name="T38" fmla="*/ 2 w 53"/>
                <a:gd name="T39" fmla="*/ 15 h 49"/>
                <a:gd name="T40" fmla="*/ 1 w 53"/>
                <a:gd name="T41" fmla="*/ 19 h 49"/>
                <a:gd name="T42" fmla="*/ 0 w 53"/>
                <a:gd name="T43" fmla="*/ 25 h 49"/>
                <a:gd name="T44" fmla="*/ 1 w 53"/>
                <a:gd name="T45" fmla="*/ 29 h 49"/>
                <a:gd name="T46" fmla="*/ 1 w 53"/>
                <a:gd name="T47" fmla="*/ 31 h 49"/>
                <a:gd name="T48" fmla="*/ 2 w 53"/>
                <a:gd name="T49" fmla="*/ 34 h 49"/>
                <a:gd name="T50" fmla="*/ 4 w 53"/>
                <a:gd name="T51" fmla="*/ 38 h 49"/>
                <a:gd name="T52" fmla="*/ 6 w 53"/>
                <a:gd name="T53" fmla="*/ 40 h 49"/>
                <a:gd name="T54" fmla="*/ 8 w 53"/>
                <a:gd name="T55" fmla="*/ 42 h 49"/>
                <a:gd name="T56" fmla="*/ 11 w 53"/>
                <a:gd name="T57" fmla="*/ 45 h 49"/>
                <a:gd name="T58" fmla="*/ 16 w 53"/>
                <a:gd name="T59" fmla="*/ 47 h 49"/>
                <a:gd name="T60" fmla="*/ 18 w 53"/>
                <a:gd name="T61" fmla="*/ 48 h 49"/>
                <a:gd name="T62" fmla="*/ 21 w 53"/>
                <a:gd name="T63" fmla="*/ 49 h 49"/>
                <a:gd name="T64" fmla="*/ 27 w 53"/>
                <a:gd name="T65" fmla="*/ 49 h 49"/>
                <a:gd name="T66" fmla="*/ 32 w 53"/>
                <a:gd name="T67" fmla="*/ 49 h 49"/>
                <a:gd name="T68" fmla="*/ 34 w 53"/>
                <a:gd name="T69" fmla="*/ 48 h 49"/>
                <a:gd name="T70" fmla="*/ 36 w 53"/>
                <a:gd name="T71" fmla="*/ 47 h 49"/>
                <a:gd name="T72" fmla="*/ 38 w 53"/>
                <a:gd name="T73" fmla="*/ 46 h 49"/>
                <a:gd name="T74" fmla="*/ 41 w 53"/>
                <a:gd name="T75" fmla="*/ 45 h 49"/>
                <a:gd name="T76" fmla="*/ 45 w 53"/>
                <a:gd name="T77" fmla="*/ 42 h 49"/>
                <a:gd name="T78" fmla="*/ 46 w 53"/>
                <a:gd name="T79" fmla="*/ 40 h 49"/>
                <a:gd name="T80" fmla="*/ 46 w 53"/>
                <a:gd name="T81" fmla="*/ 39 h 49"/>
                <a:gd name="T82" fmla="*/ 46 w 53"/>
                <a:gd name="T83" fmla="*/ 39 h 49"/>
                <a:gd name="T84" fmla="*/ 47 w 53"/>
                <a:gd name="T85" fmla="*/ 39 h 49"/>
                <a:gd name="T86" fmla="*/ 47 w 53"/>
                <a:gd name="T87" fmla="*/ 39 h 49"/>
                <a:gd name="T88" fmla="*/ 48 w 53"/>
                <a:gd name="T89" fmla="*/ 38 h 49"/>
                <a:gd name="T90" fmla="*/ 51 w 53"/>
                <a:gd name="T91" fmla="*/ 34 h 49"/>
                <a:gd name="T92" fmla="*/ 51 w 53"/>
                <a:gd name="T93" fmla="*/ 32 h 49"/>
                <a:gd name="T94" fmla="*/ 51 w 53"/>
                <a:gd name="T95" fmla="*/ 31 h 49"/>
                <a:gd name="T96" fmla="*/ 52 w 53"/>
                <a:gd name="T97" fmla="*/ 29 h 49"/>
                <a:gd name="T98" fmla="*/ 52 w 53"/>
                <a:gd name="T99" fmla="*/ 27 h 49"/>
                <a:gd name="T100" fmla="*/ 53 w 53"/>
                <a:gd name="T10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53" y="25"/>
                  </a:move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26">
              <a:extLst>
                <a:ext uri="{FF2B5EF4-FFF2-40B4-BE49-F238E27FC236}">
                  <a16:creationId xmlns:a16="http://schemas.microsoft.com/office/drawing/2014/main" id="{85918ADB-FE93-A46E-1F72-9987A064813A}"/>
                </a:ext>
              </a:extLst>
            </p:cNvPr>
            <p:cNvSpPr>
              <a:spLocks/>
            </p:cNvSpPr>
            <p:nvPr/>
          </p:nvSpPr>
          <p:spPr bwMode="auto">
            <a:xfrm>
              <a:off x="1933" y="4884"/>
              <a:ext cx="68" cy="65"/>
            </a:xfrm>
            <a:custGeom>
              <a:avLst/>
              <a:gdLst>
                <a:gd name="T0" fmla="*/ 68 w 68"/>
                <a:gd name="T1" fmla="*/ 35 h 65"/>
                <a:gd name="T2" fmla="*/ 68 w 68"/>
                <a:gd name="T3" fmla="*/ 33 h 65"/>
                <a:gd name="T4" fmla="*/ 68 w 68"/>
                <a:gd name="T5" fmla="*/ 29 h 65"/>
                <a:gd name="T6" fmla="*/ 68 w 68"/>
                <a:gd name="T7" fmla="*/ 26 h 65"/>
                <a:gd name="T8" fmla="*/ 67 w 68"/>
                <a:gd name="T9" fmla="*/ 23 h 65"/>
                <a:gd name="T10" fmla="*/ 65 w 68"/>
                <a:gd name="T11" fmla="*/ 20 h 65"/>
                <a:gd name="T12" fmla="*/ 64 w 68"/>
                <a:gd name="T13" fmla="*/ 17 h 65"/>
                <a:gd name="T14" fmla="*/ 62 w 68"/>
                <a:gd name="T15" fmla="*/ 14 h 65"/>
                <a:gd name="T16" fmla="*/ 60 w 68"/>
                <a:gd name="T17" fmla="*/ 12 h 65"/>
                <a:gd name="T18" fmla="*/ 58 w 68"/>
                <a:gd name="T19" fmla="*/ 10 h 65"/>
                <a:gd name="T20" fmla="*/ 55 w 68"/>
                <a:gd name="T21" fmla="*/ 7 h 65"/>
                <a:gd name="T22" fmla="*/ 53 w 68"/>
                <a:gd name="T23" fmla="*/ 5 h 65"/>
                <a:gd name="T24" fmla="*/ 50 w 68"/>
                <a:gd name="T25" fmla="*/ 3 h 65"/>
                <a:gd name="T26" fmla="*/ 47 w 68"/>
                <a:gd name="T27" fmla="*/ 2 h 65"/>
                <a:gd name="T28" fmla="*/ 44 w 68"/>
                <a:gd name="T29" fmla="*/ 1 h 65"/>
                <a:gd name="T30" fmla="*/ 41 w 68"/>
                <a:gd name="T31" fmla="*/ 0 h 65"/>
                <a:gd name="T32" fmla="*/ 37 w 68"/>
                <a:gd name="T33" fmla="*/ 0 h 65"/>
                <a:gd name="T34" fmla="*/ 34 w 68"/>
                <a:gd name="T35" fmla="*/ 0 h 65"/>
                <a:gd name="T36" fmla="*/ 27 w 68"/>
                <a:gd name="T37" fmla="*/ 0 h 65"/>
                <a:gd name="T38" fmla="*/ 21 w 68"/>
                <a:gd name="T39" fmla="*/ 2 h 65"/>
                <a:gd name="T40" fmla="*/ 16 w 68"/>
                <a:gd name="T41" fmla="*/ 5 h 65"/>
                <a:gd name="T42" fmla="*/ 11 w 68"/>
                <a:gd name="T43" fmla="*/ 10 h 65"/>
                <a:gd name="T44" fmla="*/ 6 w 68"/>
                <a:gd name="T45" fmla="*/ 14 h 65"/>
                <a:gd name="T46" fmla="*/ 3 w 68"/>
                <a:gd name="T47" fmla="*/ 20 h 65"/>
                <a:gd name="T48" fmla="*/ 1 w 68"/>
                <a:gd name="T49" fmla="*/ 26 h 65"/>
                <a:gd name="T50" fmla="*/ 0 w 68"/>
                <a:gd name="T51" fmla="*/ 29 h 65"/>
                <a:gd name="T52" fmla="*/ 0 w 68"/>
                <a:gd name="T53" fmla="*/ 33 h 65"/>
                <a:gd name="T54" fmla="*/ 0 w 68"/>
                <a:gd name="T55" fmla="*/ 36 h 65"/>
                <a:gd name="T56" fmla="*/ 1 w 68"/>
                <a:gd name="T57" fmla="*/ 39 h 65"/>
                <a:gd name="T58" fmla="*/ 1 w 68"/>
                <a:gd name="T59" fmla="*/ 42 h 65"/>
                <a:gd name="T60" fmla="*/ 3 w 68"/>
                <a:gd name="T61" fmla="*/ 45 h 65"/>
                <a:gd name="T62" fmla="*/ 4 w 68"/>
                <a:gd name="T63" fmla="*/ 48 h 65"/>
                <a:gd name="T64" fmla="*/ 6 w 68"/>
                <a:gd name="T65" fmla="*/ 50 h 65"/>
                <a:gd name="T66" fmla="*/ 8 w 68"/>
                <a:gd name="T67" fmla="*/ 53 h 65"/>
                <a:gd name="T68" fmla="*/ 11 w 68"/>
                <a:gd name="T69" fmla="*/ 56 h 65"/>
                <a:gd name="T70" fmla="*/ 13 w 68"/>
                <a:gd name="T71" fmla="*/ 58 h 65"/>
                <a:gd name="T72" fmla="*/ 16 w 68"/>
                <a:gd name="T73" fmla="*/ 60 h 65"/>
                <a:gd name="T74" fmla="*/ 21 w 68"/>
                <a:gd name="T75" fmla="*/ 63 h 65"/>
                <a:gd name="T76" fmla="*/ 27 w 68"/>
                <a:gd name="T77" fmla="*/ 64 h 65"/>
                <a:gd name="T78" fmla="*/ 31 w 68"/>
                <a:gd name="T79" fmla="*/ 65 h 65"/>
                <a:gd name="T80" fmla="*/ 34 w 68"/>
                <a:gd name="T81" fmla="*/ 65 h 65"/>
                <a:gd name="T82" fmla="*/ 34 w 68"/>
                <a:gd name="T83" fmla="*/ 65 h 65"/>
                <a:gd name="T84" fmla="*/ 34 w 68"/>
                <a:gd name="T85" fmla="*/ 65 h 65"/>
                <a:gd name="T86" fmla="*/ 35 w 68"/>
                <a:gd name="T87" fmla="*/ 65 h 65"/>
                <a:gd name="T88" fmla="*/ 36 w 68"/>
                <a:gd name="T89" fmla="*/ 65 h 65"/>
                <a:gd name="T90" fmla="*/ 37 w 68"/>
                <a:gd name="T91" fmla="*/ 65 h 65"/>
                <a:gd name="T92" fmla="*/ 41 w 68"/>
                <a:gd name="T93" fmla="*/ 64 h 65"/>
                <a:gd name="T94" fmla="*/ 44 w 68"/>
                <a:gd name="T95" fmla="*/ 64 h 65"/>
                <a:gd name="T96" fmla="*/ 47 w 68"/>
                <a:gd name="T97" fmla="*/ 63 h 65"/>
                <a:gd name="T98" fmla="*/ 50 w 68"/>
                <a:gd name="T99" fmla="*/ 61 h 65"/>
                <a:gd name="T100" fmla="*/ 51 w 68"/>
                <a:gd name="T101" fmla="*/ 60 h 65"/>
                <a:gd name="T102" fmla="*/ 52 w 68"/>
                <a:gd name="T103" fmla="*/ 60 h 65"/>
                <a:gd name="T104" fmla="*/ 53 w 68"/>
                <a:gd name="T105" fmla="*/ 60 h 65"/>
                <a:gd name="T106" fmla="*/ 55 w 68"/>
                <a:gd name="T107" fmla="*/ 58 h 65"/>
                <a:gd name="T108" fmla="*/ 58 w 68"/>
                <a:gd name="T109" fmla="*/ 56 h 65"/>
                <a:gd name="T110" fmla="*/ 61 w 68"/>
                <a:gd name="T111" fmla="*/ 52 h 65"/>
                <a:gd name="T112" fmla="*/ 64 w 68"/>
                <a:gd name="T113" fmla="*/ 49 h 65"/>
                <a:gd name="T114" fmla="*/ 65 w 68"/>
                <a:gd name="T115" fmla="*/ 46 h 65"/>
                <a:gd name="T116" fmla="*/ 67 w 68"/>
                <a:gd name="T117" fmla="*/ 42 h 65"/>
                <a:gd name="T118" fmla="*/ 68 w 68"/>
                <a:gd name="T119" fmla="*/ 38 h 65"/>
                <a:gd name="T120" fmla="*/ 68 w 68"/>
                <a:gd name="T121" fmla="*/ 37 h 65"/>
                <a:gd name="T122" fmla="*/ 68 w 68"/>
                <a:gd name="T123" fmla="*/ 37 h 65"/>
                <a:gd name="T124" fmla="*/ 68 w 68"/>
                <a:gd name="T125"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65">
                  <a:moveTo>
                    <a:pt x="68" y="35"/>
                  </a:moveTo>
                  <a:lnTo>
                    <a:pt x="68" y="33"/>
                  </a:lnTo>
                  <a:lnTo>
                    <a:pt x="68" y="29"/>
                  </a:lnTo>
                  <a:lnTo>
                    <a:pt x="68" y="26"/>
                  </a:lnTo>
                  <a:lnTo>
                    <a:pt x="67" y="23"/>
                  </a:lnTo>
                  <a:lnTo>
                    <a:pt x="65" y="20"/>
                  </a:lnTo>
                  <a:lnTo>
                    <a:pt x="64" y="17"/>
                  </a:lnTo>
                  <a:lnTo>
                    <a:pt x="62" y="14"/>
                  </a:lnTo>
                  <a:lnTo>
                    <a:pt x="60" y="12"/>
                  </a:lnTo>
                  <a:lnTo>
                    <a:pt x="58" y="10"/>
                  </a:lnTo>
                  <a:lnTo>
                    <a:pt x="55" y="7"/>
                  </a:lnTo>
                  <a:lnTo>
                    <a:pt x="53" y="5"/>
                  </a:lnTo>
                  <a:lnTo>
                    <a:pt x="50" y="3"/>
                  </a:lnTo>
                  <a:lnTo>
                    <a:pt x="47" y="2"/>
                  </a:lnTo>
                  <a:lnTo>
                    <a:pt x="44" y="1"/>
                  </a:lnTo>
                  <a:lnTo>
                    <a:pt x="41" y="0"/>
                  </a:lnTo>
                  <a:lnTo>
                    <a:pt x="37" y="0"/>
                  </a:lnTo>
                  <a:lnTo>
                    <a:pt x="34" y="0"/>
                  </a:lnTo>
                  <a:lnTo>
                    <a:pt x="27" y="0"/>
                  </a:lnTo>
                  <a:lnTo>
                    <a:pt x="21" y="2"/>
                  </a:lnTo>
                  <a:lnTo>
                    <a:pt x="16" y="5"/>
                  </a:lnTo>
                  <a:lnTo>
                    <a:pt x="11" y="10"/>
                  </a:lnTo>
                  <a:lnTo>
                    <a:pt x="6" y="14"/>
                  </a:lnTo>
                  <a:lnTo>
                    <a:pt x="3" y="20"/>
                  </a:lnTo>
                  <a:lnTo>
                    <a:pt x="1" y="26"/>
                  </a:lnTo>
                  <a:lnTo>
                    <a:pt x="0" y="29"/>
                  </a:lnTo>
                  <a:lnTo>
                    <a:pt x="0" y="33"/>
                  </a:lnTo>
                  <a:lnTo>
                    <a:pt x="0" y="36"/>
                  </a:lnTo>
                  <a:lnTo>
                    <a:pt x="1" y="39"/>
                  </a:lnTo>
                  <a:lnTo>
                    <a:pt x="1" y="42"/>
                  </a:lnTo>
                  <a:lnTo>
                    <a:pt x="3" y="45"/>
                  </a:lnTo>
                  <a:lnTo>
                    <a:pt x="4" y="48"/>
                  </a:lnTo>
                  <a:lnTo>
                    <a:pt x="6" y="50"/>
                  </a:lnTo>
                  <a:lnTo>
                    <a:pt x="8" y="53"/>
                  </a:lnTo>
                  <a:lnTo>
                    <a:pt x="11" y="56"/>
                  </a:lnTo>
                  <a:lnTo>
                    <a:pt x="13" y="58"/>
                  </a:lnTo>
                  <a:lnTo>
                    <a:pt x="16" y="60"/>
                  </a:lnTo>
                  <a:lnTo>
                    <a:pt x="21" y="63"/>
                  </a:lnTo>
                  <a:lnTo>
                    <a:pt x="27" y="64"/>
                  </a:lnTo>
                  <a:lnTo>
                    <a:pt x="31" y="65"/>
                  </a:lnTo>
                  <a:lnTo>
                    <a:pt x="34" y="65"/>
                  </a:lnTo>
                  <a:lnTo>
                    <a:pt x="34" y="65"/>
                  </a:lnTo>
                  <a:lnTo>
                    <a:pt x="34" y="65"/>
                  </a:lnTo>
                  <a:lnTo>
                    <a:pt x="35" y="65"/>
                  </a:lnTo>
                  <a:lnTo>
                    <a:pt x="36" y="65"/>
                  </a:lnTo>
                  <a:lnTo>
                    <a:pt x="37" y="65"/>
                  </a:lnTo>
                  <a:lnTo>
                    <a:pt x="41" y="64"/>
                  </a:lnTo>
                  <a:lnTo>
                    <a:pt x="44" y="64"/>
                  </a:lnTo>
                  <a:lnTo>
                    <a:pt x="47" y="63"/>
                  </a:lnTo>
                  <a:lnTo>
                    <a:pt x="50" y="61"/>
                  </a:lnTo>
                  <a:lnTo>
                    <a:pt x="51" y="60"/>
                  </a:lnTo>
                  <a:lnTo>
                    <a:pt x="52" y="60"/>
                  </a:lnTo>
                  <a:lnTo>
                    <a:pt x="53" y="60"/>
                  </a:lnTo>
                  <a:lnTo>
                    <a:pt x="55" y="58"/>
                  </a:lnTo>
                  <a:lnTo>
                    <a:pt x="58" y="56"/>
                  </a:lnTo>
                  <a:lnTo>
                    <a:pt x="61" y="52"/>
                  </a:lnTo>
                  <a:lnTo>
                    <a:pt x="64" y="49"/>
                  </a:lnTo>
                  <a:lnTo>
                    <a:pt x="65" y="46"/>
                  </a:lnTo>
                  <a:lnTo>
                    <a:pt x="67" y="42"/>
                  </a:lnTo>
                  <a:lnTo>
                    <a:pt x="68" y="38"/>
                  </a:lnTo>
                  <a:lnTo>
                    <a:pt x="68" y="37"/>
                  </a:lnTo>
                  <a:lnTo>
                    <a:pt x="68" y="37"/>
                  </a:lnTo>
                  <a:lnTo>
                    <a:pt x="68"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27">
              <a:extLst>
                <a:ext uri="{FF2B5EF4-FFF2-40B4-BE49-F238E27FC236}">
                  <a16:creationId xmlns:a16="http://schemas.microsoft.com/office/drawing/2014/main" id="{943DADC1-F204-4D33-4DFB-FC6D8C9716A4}"/>
                </a:ext>
              </a:extLst>
            </p:cNvPr>
            <p:cNvSpPr>
              <a:spLocks/>
            </p:cNvSpPr>
            <p:nvPr/>
          </p:nvSpPr>
          <p:spPr bwMode="auto">
            <a:xfrm>
              <a:off x="1734" y="4809"/>
              <a:ext cx="67" cy="65"/>
            </a:xfrm>
            <a:custGeom>
              <a:avLst/>
              <a:gdLst>
                <a:gd name="T0" fmla="*/ 60 w 67"/>
                <a:gd name="T1" fmla="*/ 53 h 65"/>
                <a:gd name="T2" fmla="*/ 62 w 67"/>
                <a:gd name="T3" fmla="*/ 49 h 65"/>
                <a:gd name="T4" fmla="*/ 63 w 67"/>
                <a:gd name="T5" fmla="*/ 48 h 65"/>
                <a:gd name="T6" fmla="*/ 64 w 67"/>
                <a:gd name="T7" fmla="*/ 46 h 65"/>
                <a:gd name="T8" fmla="*/ 66 w 67"/>
                <a:gd name="T9" fmla="*/ 42 h 65"/>
                <a:gd name="T10" fmla="*/ 67 w 67"/>
                <a:gd name="T11" fmla="*/ 35 h 65"/>
                <a:gd name="T12" fmla="*/ 67 w 67"/>
                <a:gd name="T13" fmla="*/ 33 h 65"/>
                <a:gd name="T14" fmla="*/ 67 w 67"/>
                <a:gd name="T15" fmla="*/ 32 h 65"/>
                <a:gd name="T16" fmla="*/ 67 w 67"/>
                <a:gd name="T17" fmla="*/ 29 h 65"/>
                <a:gd name="T18" fmla="*/ 65 w 67"/>
                <a:gd name="T19" fmla="*/ 20 h 65"/>
                <a:gd name="T20" fmla="*/ 62 w 67"/>
                <a:gd name="T21" fmla="*/ 14 h 65"/>
                <a:gd name="T22" fmla="*/ 58 w 67"/>
                <a:gd name="T23" fmla="*/ 9 h 65"/>
                <a:gd name="T24" fmla="*/ 52 w 67"/>
                <a:gd name="T25" fmla="*/ 5 h 65"/>
                <a:gd name="T26" fmla="*/ 46 w 67"/>
                <a:gd name="T27" fmla="*/ 2 h 65"/>
                <a:gd name="T28" fmla="*/ 40 w 67"/>
                <a:gd name="T29" fmla="*/ 0 h 65"/>
                <a:gd name="T30" fmla="*/ 34 w 67"/>
                <a:gd name="T31" fmla="*/ 0 h 65"/>
                <a:gd name="T32" fmla="*/ 23 w 67"/>
                <a:gd name="T33" fmla="*/ 1 h 65"/>
                <a:gd name="T34" fmla="*/ 17 w 67"/>
                <a:gd name="T35" fmla="*/ 3 h 65"/>
                <a:gd name="T36" fmla="*/ 9 w 67"/>
                <a:gd name="T37" fmla="*/ 9 h 65"/>
                <a:gd name="T38" fmla="*/ 3 w 67"/>
                <a:gd name="T39" fmla="*/ 17 h 65"/>
                <a:gd name="T40" fmla="*/ 0 w 67"/>
                <a:gd name="T41" fmla="*/ 26 h 65"/>
                <a:gd name="T42" fmla="*/ 0 w 67"/>
                <a:gd name="T43" fmla="*/ 35 h 65"/>
                <a:gd name="T44" fmla="*/ 1 w 67"/>
                <a:gd name="T45" fmla="*/ 42 h 65"/>
                <a:gd name="T46" fmla="*/ 3 w 67"/>
                <a:gd name="T47" fmla="*/ 48 h 65"/>
                <a:gd name="T48" fmla="*/ 7 w 67"/>
                <a:gd name="T49" fmla="*/ 53 h 65"/>
                <a:gd name="T50" fmla="*/ 12 w 67"/>
                <a:gd name="T51" fmla="*/ 58 h 65"/>
                <a:gd name="T52" fmla="*/ 17 w 67"/>
                <a:gd name="T53" fmla="*/ 61 h 65"/>
                <a:gd name="T54" fmla="*/ 23 w 67"/>
                <a:gd name="T55" fmla="*/ 64 h 65"/>
                <a:gd name="T56" fmla="*/ 30 w 67"/>
                <a:gd name="T57" fmla="*/ 65 h 65"/>
                <a:gd name="T58" fmla="*/ 37 w 67"/>
                <a:gd name="T59" fmla="*/ 65 h 65"/>
                <a:gd name="T60" fmla="*/ 43 w 67"/>
                <a:gd name="T61" fmla="*/ 64 h 65"/>
                <a:gd name="T62" fmla="*/ 45 w 67"/>
                <a:gd name="T63" fmla="*/ 63 h 65"/>
                <a:gd name="T64" fmla="*/ 49 w 67"/>
                <a:gd name="T65" fmla="*/ 61 h 65"/>
                <a:gd name="T66" fmla="*/ 51 w 67"/>
                <a:gd name="T67" fmla="*/ 60 h 65"/>
                <a:gd name="T68" fmla="*/ 55 w 67"/>
                <a:gd name="T69"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60" y="53"/>
                  </a:lnTo>
                  <a:lnTo>
                    <a:pt x="62" y="50"/>
                  </a:lnTo>
                  <a:lnTo>
                    <a:pt x="62" y="49"/>
                  </a:lnTo>
                  <a:lnTo>
                    <a:pt x="62" y="49"/>
                  </a:lnTo>
                  <a:lnTo>
                    <a:pt x="63" y="48"/>
                  </a:lnTo>
                  <a:lnTo>
                    <a:pt x="64" y="47"/>
                  </a:lnTo>
                  <a:lnTo>
                    <a:pt x="64" y="46"/>
                  </a:lnTo>
                  <a:lnTo>
                    <a:pt x="65" y="45"/>
                  </a:lnTo>
                  <a:lnTo>
                    <a:pt x="66" y="42"/>
                  </a:lnTo>
                  <a:lnTo>
                    <a:pt x="67" y="39"/>
                  </a:lnTo>
                  <a:lnTo>
                    <a:pt x="67" y="35"/>
                  </a:lnTo>
                  <a:lnTo>
                    <a:pt x="67" y="34"/>
                  </a:lnTo>
                  <a:lnTo>
                    <a:pt x="67" y="33"/>
                  </a:lnTo>
                  <a:lnTo>
                    <a:pt x="67" y="32"/>
                  </a:lnTo>
                  <a:lnTo>
                    <a:pt x="67" y="32"/>
                  </a:lnTo>
                  <a:lnTo>
                    <a:pt x="67" y="32"/>
                  </a:lnTo>
                  <a:lnTo>
                    <a:pt x="67" y="29"/>
                  </a:lnTo>
                  <a:lnTo>
                    <a:pt x="67" y="26"/>
                  </a:lnTo>
                  <a:lnTo>
                    <a:pt x="65" y="20"/>
                  </a:lnTo>
                  <a:lnTo>
                    <a:pt x="63" y="17"/>
                  </a:lnTo>
                  <a:lnTo>
                    <a:pt x="62" y="14"/>
                  </a:lnTo>
                  <a:lnTo>
                    <a:pt x="60" y="12"/>
                  </a:lnTo>
                  <a:lnTo>
                    <a:pt x="58" y="9"/>
                  </a:lnTo>
                  <a:lnTo>
                    <a:pt x="55" y="7"/>
                  </a:lnTo>
                  <a:lnTo>
                    <a:pt x="52" y="5"/>
                  </a:lnTo>
                  <a:lnTo>
                    <a:pt x="49" y="3"/>
                  </a:lnTo>
                  <a:lnTo>
                    <a:pt x="46" y="2"/>
                  </a:lnTo>
                  <a:lnTo>
                    <a:pt x="43" y="1"/>
                  </a:lnTo>
                  <a:lnTo>
                    <a:pt x="40" y="0"/>
                  </a:lnTo>
                  <a:lnTo>
                    <a:pt x="37" y="0"/>
                  </a:lnTo>
                  <a:lnTo>
                    <a:pt x="34" y="0"/>
                  </a:lnTo>
                  <a:lnTo>
                    <a:pt x="27" y="0"/>
                  </a:lnTo>
                  <a:lnTo>
                    <a:pt x="23" y="1"/>
                  </a:lnTo>
                  <a:lnTo>
                    <a:pt x="20" y="2"/>
                  </a:lnTo>
                  <a:lnTo>
                    <a:pt x="17" y="3"/>
                  </a:lnTo>
                  <a:lnTo>
                    <a:pt x="15" y="5"/>
                  </a:lnTo>
                  <a:lnTo>
                    <a:pt x="9" y="9"/>
                  </a:lnTo>
                  <a:lnTo>
                    <a:pt x="5" y="14"/>
                  </a:lnTo>
                  <a:lnTo>
                    <a:pt x="3" y="17"/>
                  </a:lnTo>
                  <a:lnTo>
                    <a:pt x="2" y="20"/>
                  </a:lnTo>
                  <a:lnTo>
                    <a:pt x="0" y="26"/>
                  </a:lnTo>
                  <a:lnTo>
                    <a:pt x="0" y="32"/>
                  </a:lnTo>
                  <a:lnTo>
                    <a:pt x="0" y="35"/>
                  </a:lnTo>
                  <a:lnTo>
                    <a:pt x="0" y="39"/>
                  </a:lnTo>
                  <a:lnTo>
                    <a:pt x="1" y="42"/>
                  </a:lnTo>
                  <a:lnTo>
                    <a:pt x="2" y="45"/>
                  </a:lnTo>
                  <a:lnTo>
                    <a:pt x="3" y="48"/>
                  </a:lnTo>
                  <a:lnTo>
                    <a:pt x="5" y="50"/>
                  </a:lnTo>
                  <a:lnTo>
                    <a:pt x="7" y="53"/>
                  </a:lnTo>
                  <a:lnTo>
                    <a:pt x="9" y="56"/>
                  </a:lnTo>
                  <a:lnTo>
                    <a:pt x="12" y="58"/>
                  </a:lnTo>
                  <a:lnTo>
                    <a:pt x="15" y="60"/>
                  </a:lnTo>
                  <a:lnTo>
                    <a:pt x="17" y="61"/>
                  </a:lnTo>
                  <a:lnTo>
                    <a:pt x="20" y="63"/>
                  </a:lnTo>
                  <a:lnTo>
                    <a:pt x="23" y="64"/>
                  </a:lnTo>
                  <a:lnTo>
                    <a:pt x="27" y="65"/>
                  </a:lnTo>
                  <a:lnTo>
                    <a:pt x="30" y="65"/>
                  </a:lnTo>
                  <a:lnTo>
                    <a:pt x="34" y="65"/>
                  </a:lnTo>
                  <a:lnTo>
                    <a:pt x="37" y="65"/>
                  </a:lnTo>
                  <a:lnTo>
                    <a:pt x="40" y="65"/>
                  </a:lnTo>
                  <a:lnTo>
                    <a:pt x="43" y="64"/>
                  </a:lnTo>
                  <a:lnTo>
                    <a:pt x="44" y="63"/>
                  </a:lnTo>
                  <a:lnTo>
                    <a:pt x="45" y="63"/>
                  </a:lnTo>
                  <a:lnTo>
                    <a:pt x="46" y="63"/>
                  </a:lnTo>
                  <a:lnTo>
                    <a:pt x="49" y="61"/>
                  </a:lnTo>
                  <a:lnTo>
                    <a:pt x="51" y="60"/>
                  </a:lnTo>
                  <a:lnTo>
                    <a:pt x="51" y="60"/>
                  </a:lnTo>
                  <a:lnTo>
                    <a:pt x="52" y="60"/>
                  </a:lnTo>
                  <a:lnTo>
                    <a:pt x="55" y="58"/>
                  </a:lnTo>
                  <a:lnTo>
                    <a:pt x="58" y="56"/>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8">
              <a:extLst>
                <a:ext uri="{FF2B5EF4-FFF2-40B4-BE49-F238E27FC236}">
                  <a16:creationId xmlns:a16="http://schemas.microsoft.com/office/drawing/2014/main" id="{862ED584-FCE2-AAA2-7D33-D890FC0835EE}"/>
                </a:ext>
              </a:extLst>
            </p:cNvPr>
            <p:cNvSpPr>
              <a:spLocks/>
            </p:cNvSpPr>
            <p:nvPr/>
          </p:nvSpPr>
          <p:spPr bwMode="auto">
            <a:xfrm>
              <a:off x="1844" y="4809"/>
              <a:ext cx="67" cy="64"/>
            </a:xfrm>
            <a:custGeom>
              <a:avLst/>
              <a:gdLst>
                <a:gd name="T0" fmla="*/ 0 w 67"/>
                <a:gd name="T1" fmla="*/ 35 h 64"/>
                <a:gd name="T2" fmla="*/ 1 w 67"/>
                <a:gd name="T3" fmla="*/ 41 h 64"/>
                <a:gd name="T4" fmla="*/ 3 w 67"/>
                <a:gd name="T5" fmla="*/ 46 h 64"/>
                <a:gd name="T6" fmla="*/ 7 w 67"/>
                <a:gd name="T7" fmla="*/ 51 h 64"/>
                <a:gd name="T8" fmla="*/ 12 w 67"/>
                <a:gd name="T9" fmla="*/ 56 h 64"/>
                <a:gd name="T10" fmla="*/ 17 w 67"/>
                <a:gd name="T11" fmla="*/ 60 h 64"/>
                <a:gd name="T12" fmla="*/ 23 w 67"/>
                <a:gd name="T13" fmla="*/ 62 h 64"/>
                <a:gd name="T14" fmla="*/ 30 w 67"/>
                <a:gd name="T15" fmla="*/ 64 h 64"/>
                <a:gd name="T16" fmla="*/ 33 w 67"/>
                <a:gd name="T17" fmla="*/ 64 h 64"/>
                <a:gd name="T18" fmla="*/ 34 w 67"/>
                <a:gd name="T19" fmla="*/ 64 h 64"/>
                <a:gd name="T20" fmla="*/ 37 w 67"/>
                <a:gd name="T21" fmla="*/ 64 h 64"/>
                <a:gd name="T22" fmla="*/ 43 w 67"/>
                <a:gd name="T23" fmla="*/ 62 h 64"/>
                <a:gd name="T24" fmla="*/ 45 w 67"/>
                <a:gd name="T25" fmla="*/ 62 h 64"/>
                <a:gd name="T26" fmla="*/ 49 w 67"/>
                <a:gd name="T27" fmla="*/ 60 h 64"/>
                <a:gd name="T28" fmla="*/ 55 w 67"/>
                <a:gd name="T29" fmla="*/ 56 h 64"/>
                <a:gd name="T30" fmla="*/ 60 w 67"/>
                <a:gd name="T31" fmla="*/ 51 h 64"/>
                <a:gd name="T32" fmla="*/ 62 w 67"/>
                <a:gd name="T33" fmla="*/ 48 h 64"/>
                <a:gd name="T34" fmla="*/ 64 w 67"/>
                <a:gd name="T35" fmla="*/ 46 h 64"/>
                <a:gd name="T36" fmla="*/ 66 w 67"/>
                <a:gd name="T37" fmla="*/ 41 h 64"/>
                <a:gd name="T38" fmla="*/ 67 w 67"/>
                <a:gd name="T39" fmla="*/ 35 h 64"/>
                <a:gd name="T40" fmla="*/ 67 w 67"/>
                <a:gd name="T41" fmla="*/ 28 h 64"/>
                <a:gd name="T42" fmla="*/ 65 w 67"/>
                <a:gd name="T43" fmla="*/ 19 h 64"/>
                <a:gd name="T44" fmla="*/ 60 w 67"/>
                <a:gd name="T45" fmla="*/ 11 h 64"/>
                <a:gd name="T46" fmla="*/ 55 w 67"/>
                <a:gd name="T47" fmla="*/ 6 h 64"/>
                <a:gd name="T48" fmla="*/ 49 w 67"/>
                <a:gd name="T49" fmla="*/ 3 h 64"/>
                <a:gd name="T50" fmla="*/ 43 w 67"/>
                <a:gd name="T51" fmla="*/ 1 h 64"/>
                <a:gd name="T52" fmla="*/ 37 w 67"/>
                <a:gd name="T53" fmla="*/ 0 h 64"/>
                <a:gd name="T54" fmla="*/ 27 w 67"/>
                <a:gd name="T55" fmla="*/ 0 h 64"/>
                <a:gd name="T56" fmla="*/ 20 w 67"/>
                <a:gd name="T57" fmla="*/ 2 h 64"/>
                <a:gd name="T58" fmla="*/ 15 w 67"/>
                <a:gd name="T59" fmla="*/ 5 h 64"/>
                <a:gd name="T60" fmla="*/ 5 w 67"/>
                <a:gd name="T61" fmla="*/ 14 h 64"/>
                <a:gd name="T62" fmla="*/ 0 w 67"/>
                <a:gd name="T63" fmla="*/ 25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35"/>
                  </a:lnTo>
                  <a:lnTo>
                    <a:pt x="0" y="38"/>
                  </a:lnTo>
                  <a:lnTo>
                    <a:pt x="1" y="41"/>
                  </a:lnTo>
                  <a:lnTo>
                    <a:pt x="2" y="44"/>
                  </a:lnTo>
                  <a:lnTo>
                    <a:pt x="3" y="46"/>
                  </a:lnTo>
                  <a:lnTo>
                    <a:pt x="5" y="49"/>
                  </a:lnTo>
                  <a:lnTo>
                    <a:pt x="7" y="51"/>
                  </a:lnTo>
                  <a:lnTo>
                    <a:pt x="9" y="54"/>
                  </a:lnTo>
                  <a:lnTo>
                    <a:pt x="12" y="56"/>
                  </a:lnTo>
                  <a:lnTo>
                    <a:pt x="15" y="58"/>
                  </a:lnTo>
                  <a:lnTo>
                    <a:pt x="17" y="60"/>
                  </a:lnTo>
                  <a:lnTo>
                    <a:pt x="20" y="61"/>
                  </a:lnTo>
                  <a:lnTo>
                    <a:pt x="23" y="62"/>
                  </a:lnTo>
                  <a:lnTo>
                    <a:pt x="27" y="63"/>
                  </a:lnTo>
                  <a:lnTo>
                    <a:pt x="30" y="64"/>
                  </a:lnTo>
                  <a:lnTo>
                    <a:pt x="33" y="64"/>
                  </a:lnTo>
                  <a:lnTo>
                    <a:pt x="33" y="64"/>
                  </a:lnTo>
                  <a:lnTo>
                    <a:pt x="34" y="64"/>
                  </a:lnTo>
                  <a:lnTo>
                    <a:pt x="34" y="64"/>
                  </a:lnTo>
                  <a:lnTo>
                    <a:pt x="35" y="64"/>
                  </a:lnTo>
                  <a:lnTo>
                    <a:pt x="37" y="64"/>
                  </a:lnTo>
                  <a:lnTo>
                    <a:pt x="40" y="63"/>
                  </a:lnTo>
                  <a:lnTo>
                    <a:pt x="43" y="62"/>
                  </a:lnTo>
                  <a:lnTo>
                    <a:pt x="44" y="62"/>
                  </a:lnTo>
                  <a:lnTo>
                    <a:pt x="45" y="62"/>
                  </a:lnTo>
                  <a:lnTo>
                    <a:pt x="47" y="61"/>
                  </a:lnTo>
                  <a:lnTo>
                    <a:pt x="49" y="60"/>
                  </a:lnTo>
                  <a:lnTo>
                    <a:pt x="52" y="58"/>
                  </a:lnTo>
                  <a:lnTo>
                    <a:pt x="55" y="56"/>
                  </a:lnTo>
                  <a:lnTo>
                    <a:pt x="58" y="54"/>
                  </a:lnTo>
                  <a:lnTo>
                    <a:pt x="60" y="51"/>
                  </a:lnTo>
                  <a:lnTo>
                    <a:pt x="62" y="49"/>
                  </a:lnTo>
                  <a:lnTo>
                    <a:pt x="62" y="48"/>
                  </a:lnTo>
                  <a:lnTo>
                    <a:pt x="63" y="47"/>
                  </a:lnTo>
                  <a:lnTo>
                    <a:pt x="64" y="46"/>
                  </a:lnTo>
                  <a:lnTo>
                    <a:pt x="65" y="44"/>
                  </a:lnTo>
                  <a:lnTo>
                    <a:pt x="66" y="41"/>
                  </a:lnTo>
                  <a:lnTo>
                    <a:pt x="67" y="38"/>
                  </a:lnTo>
                  <a:lnTo>
                    <a:pt x="67" y="35"/>
                  </a:lnTo>
                  <a:lnTo>
                    <a:pt x="67" y="32"/>
                  </a:lnTo>
                  <a:lnTo>
                    <a:pt x="67" y="28"/>
                  </a:lnTo>
                  <a:lnTo>
                    <a:pt x="67" y="25"/>
                  </a:lnTo>
                  <a:lnTo>
                    <a:pt x="65" y="19"/>
                  </a:lnTo>
                  <a:lnTo>
                    <a:pt x="62" y="14"/>
                  </a:lnTo>
                  <a:lnTo>
                    <a:pt x="60" y="11"/>
                  </a:lnTo>
                  <a:lnTo>
                    <a:pt x="58" y="9"/>
                  </a:lnTo>
                  <a:lnTo>
                    <a:pt x="55" y="6"/>
                  </a:lnTo>
                  <a:lnTo>
                    <a:pt x="52" y="5"/>
                  </a:lnTo>
                  <a:lnTo>
                    <a:pt x="49" y="3"/>
                  </a:lnTo>
                  <a:lnTo>
                    <a:pt x="47" y="2"/>
                  </a:lnTo>
                  <a:lnTo>
                    <a:pt x="43" y="1"/>
                  </a:lnTo>
                  <a:lnTo>
                    <a:pt x="40" y="0"/>
                  </a:lnTo>
                  <a:lnTo>
                    <a:pt x="37" y="0"/>
                  </a:lnTo>
                  <a:lnTo>
                    <a:pt x="33" y="0"/>
                  </a:lnTo>
                  <a:lnTo>
                    <a:pt x="27" y="0"/>
                  </a:lnTo>
                  <a:lnTo>
                    <a:pt x="23" y="1"/>
                  </a:lnTo>
                  <a:lnTo>
                    <a:pt x="20" y="2"/>
                  </a:lnTo>
                  <a:lnTo>
                    <a:pt x="17" y="3"/>
                  </a:lnTo>
                  <a:lnTo>
                    <a:pt x="15" y="5"/>
                  </a:lnTo>
                  <a:lnTo>
                    <a:pt x="9" y="9"/>
                  </a:lnTo>
                  <a:lnTo>
                    <a:pt x="5" y="14"/>
                  </a:lnTo>
                  <a:lnTo>
                    <a:pt x="2" y="19"/>
                  </a:lnTo>
                  <a:lnTo>
                    <a:pt x="0" y="25"/>
                  </a:lnTo>
                  <a:lnTo>
                    <a:pt x="0" y="28"/>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9">
              <a:extLst>
                <a:ext uri="{FF2B5EF4-FFF2-40B4-BE49-F238E27FC236}">
                  <a16:creationId xmlns:a16="http://schemas.microsoft.com/office/drawing/2014/main" id="{BF5D631D-1029-E073-17D4-22BC43006560}"/>
                </a:ext>
              </a:extLst>
            </p:cNvPr>
            <p:cNvSpPr>
              <a:spLocks/>
            </p:cNvSpPr>
            <p:nvPr/>
          </p:nvSpPr>
          <p:spPr bwMode="auto">
            <a:xfrm>
              <a:off x="1629" y="4864"/>
              <a:ext cx="68" cy="64"/>
            </a:xfrm>
            <a:custGeom>
              <a:avLst/>
              <a:gdLst>
                <a:gd name="T0" fmla="*/ 27 w 68"/>
                <a:gd name="T1" fmla="*/ 1 h 64"/>
                <a:gd name="T2" fmla="*/ 21 w 68"/>
                <a:gd name="T3" fmla="*/ 2 h 64"/>
                <a:gd name="T4" fmla="*/ 15 w 68"/>
                <a:gd name="T5" fmla="*/ 5 h 64"/>
                <a:gd name="T6" fmla="*/ 5 w 68"/>
                <a:gd name="T7" fmla="*/ 14 h 64"/>
                <a:gd name="T8" fmla="*/ 2 w 68"/>
                <a:gd name="T9" fmla="*/ 20 h 64"/>
                <a:gd name="T10" fmla="*/ 0 w 68"/>
                <a:gd name="T11" fmla="*/ 26 h 64"/>
                <a:gd name="T12" fmla="*/ 0 w 68"/>
                <a:gd name="T13" fmla="*/ 35 h 64"/>
                <a:gd name="T14" fmla="*/ 1 w 68"/>
                <a:gd name="T15" fmla="*/ 41 h 64"/>
                <a:gd name="T16" fmla="*/ 4 w 68"/>
                <a:gd name="T17" fmla="*/ 47 h 64"/>
                <a:gd name="T18" fmla="*/ 7 w 68"/>
                <a:gd name="T19" fmla="*/ 52 h 64"/>
                <a:gd name="T20" fmla="*/ 12 w 68"/>
                <a:gd name="T21" fmla="*/ 57 h 64"/>
                <a:gd name="T22" fmla="*/ 18 w 68"/>
                <a:gd name="T23" fmla="*/ 60 h 64"/>
                <a:gd name="T24" fmla="*/ 24 w 68"/>
                <a:gd name="T25" fmla="*/ 63 h 64"/>
                <a:gd name="T26" fmla="*/ 30 w 68"/>
                <a:gd name="T27" fmla="*/ 64 h 64"/>
                <a:gd name="T28" fmla="*/ 34 w 68"/>
                <a:gd name="T29" fmla="*/ 64 h 64"/>
                <a:gd name="T30" fmla="*/ 35 w 68"/>
                <a:gd name="T31" fmla="*/ 64 h 64"/>
                <a:gd name="T32" fmla="*/ 37 w 68"/>
                <a:gd name="T33" fmla="*/ 64 h 64"/>
                <a:gd name="T34" fmla="*/ 44 w 68"/>
                <a:gd name="T35" fmla="*/ 63 h 64"/>
                <a:gd name="T36" fmla="*/ 45 w 68"/>
                <a:gd name="T37" fmla="*/ 62 h 64"/>
                <a:gd name="T38" fmla="*/ 50 w 68"/>
                <a:gd name="T39" fmla="*/ 60 h 64"/>
                <a:gd name="T40" fmla="*/ 55 w 68"/>
                <a:gd name="T41" fmla="*/ 57 h 64"/>
                <a:gd name="T42" fmla="*/ 60 w 68"/>
                <a:gd name="T43" fmla="*/ 52 h 64"/>
                <a:gd name="T44" fmla="*/ 62 w 68"/>
                <a:gd name="T45" fmla="*/ 49 h 64"/>
                <a:gd name="T46" fmla="*/ 64 w 68"/>
                <a:gd name="T47" fmla="*/ 47 h 64"/>
                <a:gd name="T48" fmla="*/ 66 w 68"/>
                <a:gd name="T49" fmla="*/ 43 h 64"/>
                <a:gd name="T50" fmla="*/ 66 w 68"/>
                <a:gd name="T51" fmla="*/ 41 h 64"/>
                <a:gd name="T52" fmla="*/ 68 w 68"/>
                <a:gd name="T53" fmla="*/ 35 h 64"/>
                <a:gd name="T54" fmla="*/ 67 w 68"/>
                <a:gd name="T55" fmla="*/ 26 h 64"/>
                <a:gd name="T56" fmla="*/ 65 w 68"/>
                <a:gd name="T57" fmla="*/ 20 h 64"/>
                <a:gd name="T58" fmla="*/ 62 w 68"/>
                <a:gd name="T59" fmla="*/ 14 h 64"/>
                <a:gd name="T60" fmla="*/ 58 w 68"/>
                <a:gd name="T61" fmla="*/ 9 h 64"/>
                <a:gd name="T62" fmla="*/ 53 w 68"/>
                <a:gd name="T63" fmla="*/ 5 h 64"/>
                <a:gd name="T64" fmla="*/ 47 w 68"/>
                <a:gd name="T65" fmla="*/ 2 h 64"/>
                <a:gd name="T66" fmla="*/ 40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27" y="1"/>
                  </a:lnTo>
                  <a:lnTo>
                    <a:pt x="24" y="1"/>
                  </a:lnTo>
                  <a:lnTo>
                    <a:pt x="21" y="2"/>
                  </a:lnTo>
                  <a:lnTo>
                    <a:pt x="18" y="4"/>
                  </a:lnTo>
                  <a:lnTo>
                    <a:pt x="15" y="5"/>
                  </a:lnTo>
                  <a:lnTo>
                    <a:pt x="10" y="9"/>
                  </a:lnTo>
                  <a:lnTo>
                    <a:pt x="5" y="14"/>
                  </a:lnTo>
                  <a:lnTo>
                    <a:pt x="4" y="17"/>
                  </a:lnTo>
                  <a:lnTo>
                    <a:pt x="2" y="20"/>
                  </a:lnTo>
                  <a:lnTo>
                    <a:pt x="1" y="22"/>
                  </a:lnTo>
                  <a:lnTo>
                    <a:pt x="0" y="26"/>
                  </a:lnTo>
                  <a:lnTo>
                    <a:pt x="0" y="32"/>
                  </a:lnTo>
                  <a:lnTo>
                    <a:pt x="0" y="35"/>
                  </a:lnTo>
                  <a:lnTo>
                    <a:pt x="0" y="38"/>
                  </a:lnTo>
                  <a:lnTo>
                    <a:pt x="1" y="41"/>
                  </a:lnTo>
                  <a:lnTo>
                    <a:pt x="2" y="44"/>
                  </a:lnTo>
                  <a:lnTo>
                    <a:pt x="4"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5" y="64"/>
                  </a:lnTo>
                  <a:lnTo>
                    <a:pt x="37" y="64"/>
                  </a:lnTo>
                  <a:lnTo>
                    <a:pt x="40" y="64"/>
                  </a:lnTo>
                  <a:lnTo>
                    <a:pt x="44" y="63"/>
                  </a:lnTo>
                  <a:lnTo>
                    <a:pt x="44" y="62"/>
                  </a:lnTo>
                  <a:lnTo>
                    <a:pt x="45" y="62"/>
                  </a:lnTo>
                  <a:lnTo>
                    <a:pt x="47" y="62"/>
                  </a:lnTo>
                  <a:lnTo>
                    <a:pt x="50" y="60"/>
                  </a:lnTo>
                  <a:lnTo>
                    <a:pt x="53" y="59"/>
                  </a:lnTo>
                  <a:lnTo>
                    <a:pt x="55" y="57"/>
                  </a:lnTo>
                  <a:lnTo>
                    <a:pt x="58" y="55"/>
                  </a:lnTo>
                  <a:lnTo>
                    <a:pt x="60" y="52"/>
                  </a:lnTo>
                  <a:lnTo>
                    <a:pt x="62" y="49"/>
                  </a:lnTo>
                  <a:lnTo>
                    <a:pt x="62" y="49"/>
                  </a:lnTo>
                  <a:lnTo>
                    <a:pt x="63" y="48"/>
                  </a:lnTo>
                  <a:lnTo>
                    <a:pt x="64" y="47"/>
                  </a:lnTo>
                  <a:lnTo>
                    <a:pt x="65" y="44"/>
                  </a:lnTo>
                  <a:lnTo>
                    <a:pt x="66" y="43"/>
                  </a:lnTo>
                  <a:lnTo>
                    <a:pt x="66" y="42"/>
                  </a:lnTo>
                  <a:lnTo>
                    <a:pt x="66" y="41"/>
                  </a:lnTo>
                  <a:lnTo>
                    <a:pt x="67" y="38"/>
                  </a:lnTo>
                  <a:lnTo>
                    <a:pt x="68" y="35"/>
                  </a:lnTo>
                  <a:lnTo>
                    <a:pt x="68" y="32"/>
                  </a:lnTo>
                  <a:lnTo>
                    <a:pt x="67" y="26"/>
                  </a:lnTo>
                  <a:lnTo>
                    <a:pt x="66" y="22"/>
                  </a:lnTo>
                  <a:lnTo>
                    <a:pt x="65" y="20"/>
                  </a:lnTo>
                  <a:lnTo>
                    <a:pt x="64" y="17"/>
                  </a:lnTo>
                  <a:lnTo>
                    <a:pt x="62" y="14"/>
                  </a:lnTo>
                  <a:lnTo>
                    <a:pt x="60" y="12"/>
                  </a:lnTo>
                  <a:lnTo>
                    <a:pt x="58" y="9"/>
                  </a:lnTo>
                  <a:lnTo>
                    <a:pt x="55" y="7"/>
                  </a:lnTo>
                  <a:lnTo>
                    <a:pt x="53" y="5"/>
                  </a:lnTo>
                  <a:lnTo>
                    <a:pt x="50" y="4"/>
                  </a:lnTo>
                  <a:lnTo>
                    <a:pt x="47" y="2"/>
                  </a:lnTo>
                  <a:lnTo>
                    <a:pt x="44" y="1"/>
                  </a:lnTo>
                  <a:lnTo>
                    <a:pt x="40" y="1"/>
                  </a:lnTo>
                  <a:lnTo>
                    <a:pt x="37"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0">
              <a:extLst>
                <a:ext uri="{FF2B5EF4-FFF2-40B4-BE49-F238E27FC236}">
                  <a16:creationId xmlns:a16="http://schemas.microsoft.com/office/drawing/2014/main" id="{A2A390F7-1DB6-9768-BC42-EAA23634CC34}"/>
                </a:ext>
              </a:extLst>
            </p:cNvPr>
            <p:cNvSpPr>
              <a:spLocks/>
            </p:cNvSpPr>
            <p:nvPr/>
          </p:nvSpPr>
          <p:spPr bwMode="auto">
            <a:xfrm>
              <a:off x="1728" y="4912"/>
              <a:ext cx="69" cy="64"/>
            </a:xfrm>
            <a:custGeom>
              <a:avLst/>
              <a:gdLst>
                <a:gd name="T0" fmla="*/ 10 w 69"/>
                <a:gd name="T1" fmla="*/ 10 h 64"/>
                <a:gd name="T2" fmla="*/ 5 w 69"/>
                <a:gd name="T3" fmla="*/ 15 h 64"/>
                <a:gd name="T4" fmla="*/ 4 w 69"/>
                <a:gd name="T5" fmla="*/ 17 h 64"/>
                <a:gd name="T6" fmla="*/ 3 w 69"/>
                <a:gd name="T7" fmla="*/ 20 h 64"/>
                <a:gd name="T8" fmla="*/ 1 w 69"/>
                <a:gd name="T9" fmla="*/ 23 h 64"/>
                <a:gd name="T10" fmla="*/ 1 w 69"/>
                <a:gd name="T11" fmla="*/ 26 h 64"/>
                <a:gd name="T12" fmla="*/ 0 w 69"/>
                <a:gd name="T13" fmla="*/ 32 h 64"/>
                <a:gd name="T14" fmla="*/ 1 w 69"/>
                <a:gd name="T15" fmla="*/ 38 h 64"/>
                <a:gd name="T16" fmla="*/ 1 w 69"/>
                <a:gd name="T17" fmla="*/ 41 h 64"/>
                <a:gd name="T18" fmla="*/ 3 w 69"/>
                <a:gd name="T19" fmla="*/ 44 h 64"/>
                <a:gd name="T20" fmla="*/ 4 w 69"/>
                <a:gd name="T21" fmla="*/ 47 h 64"/>
                <a:gd name="T22" fmla="*/ 5 w 69"/>
                <a:gd name="T23" fmla="*/ 50 h 64"/>
                <a:gd name="T24" fmla="*/ 8 w 69"/>
                <a:gd name="T25" fmla="*/ 52 h 64"/>
                <a:gd name="T26" fmla="*/ 10 w 69"/>
                <a:gd name="T27" fmla="*/ 55 h 64"/>
                <a:gd name="T28" fmla="*/ 13 w 69"/>
                <a:gd name="T29" fmla="*/ 57 h 64"/>
                <a:gd name="T30" fmla="*/ 15 w 69"/>
                <a:gd name="T31" fmla="*/ 59 h 64"/>
                <a:gd name="T32" fmla="*/ 18 w 69"/>
                <a:gd name="T33" fmla="*/ 60 h 64"/>
                <a:gd name="T34" fmla="*/ 21 w 69"/>
                <a:gd name="T35" fmla="*/ 62 h 64"/>
                <a:gd name="T36" fmla="*/ 27 w 69"/>
                <a:gd name="T37" fmla="*/ 64 h 64"/>
                <a:gd name="T38" fmla="*/ 31 w 69"/>
                <a:gd name="T39" fmla="*/ 64 h 64"/>
                <a:gd name="T40" fmla="*/ 35 w 69"/>
                <a:gd name="T41" fmla="*/ 64 h 64"/>
                <a:gd name="T42" fmla="*/ 38 w 69"/>
                <a:gd name="T43" fmla="*/ 64 h 64"/>
                <a:gd name="T44" fmla="*/ 41 w 69"/>
                <a:gd name="T45" fmla="*/ 64 h 64"/>
                <a:gd name="T46" fmla="*/ 44 w 69"/>
                <a:gd name="T47" fmla="*/ 63 h 64"/>
                <a:gd name="T48" fmla="*/ 47 w 69"/>
                <a:gd name="T49" fmla="*/ 62 h 64"/>
                <a:gd name="T50" fmla="*/ 50 w 69"/>
                <a:gd name="T51" fmla="*/ 60 h 64"/>
                <a:gd name="T52" fmla="*/ 51 w 69"/>
                <a:gd name="T53" fmla="*/ 60 h 64"/>
                <a:gd name="T54" fmla="*/ 52 w 69"/>
                <a:gd name="T55" fmla="*/ 59 h 64"/>
                <a:gd name="T56" fmla="*/ 53 w 69"/>
                <a:gd name="T57" fmla="*/ 59 h 64"/>
                <a:gd name="T58" fmla="*/ 56 w 69"/>
                <a:gd name="T59" fmla="*/ 57 h 64"/>
                <a:gd name="T60" fmla="*/ 59 w 69"/>
                <a:gd name="T61" fmla="*/ 55 h 64"/>
                <a:gd name="T62" fmla="*/ 61 w 69"/>
                <a:gd name="T63" fmla="*/ 52 h 64"/>
                <a:gd name="T64" fmla="*/ 63 w 69"/>
                <a:gd name="T65" fmla="*/ 50 h 64"/>
                <a:gd name="T66" fmla="*/ 64 w 69"/>
                <a:gd name="T67" fmla="*/ 47 h 64"/>
                <a:gd name="T68" fmla="*/ 65 w 69"/>
                <a:gd name="T69" fmla="*/ 46 h 64"/>
                <a:gd name="T70" fmla="*/ 65 w 69"/>
                <a:gd name="T71" fmla="*/ 45 h 64"/>
                <a:gd name="T72" fmla="*/ 66 w 69"/>
                <a:gd name="T73" fmla="*/ 44 h 64"/>
                <a:gd name="T74" fmla="*/ 66 w 69"/>
                <a:gd name="T75" fmla="*/ 43 h 64"/>
                <a:gd name="T76" fmla="*/ 67 w 69"/>
                <a:gd name="T77" fmla="*/ 42 h 64"/>
                <a:gd name="T78" fmla="*/ 67 w 69"/>
                <a:gd name="T79" fmla="*/ 41 h 64"/>
                <a:gd name="T80" fmla="*/ 68 w 69"/>
                <a:gd name="T81" fmla="*/ 38 h 64"/>
                <a:gd name="T82" fmla="*/ 69 w 69"/>
                <a:gd name="T83" fmla="*/ 32 h 64"/>
                <a:gd name="T84" fmla="*/ 68 w 69"/>
                <a:gd name="T85" fmla="*/ 26 h 64"/>
                <a:gd name="T86" fmla="*/ 67 w 69"/>
                <a:gd name="T87" fmla="*/ 23 h 64"/>
                <a:gd name="T88" fmla="*/ 66 w 69"/>
                <a:gd name="T89" fmla="*/ 20 h 64"/>
                <a:gd name="T90" fmla="*/ 64 w 69"/>
                <a:gd name="T91" fmla="*/ 17 h 64"/>
                <a:gd name="T92" fmla="*/ 63 w 69"/>
                <a:gd name="T93" fmla="*/ 15 h 64"/>
                <a:gd name="T94" fmla="*/ 61 w 69"/>
                <a:gd name="T95" fmla="*/ 12 h 64"/>
                <a:gd name="T96" fmla="*/ 59 w 69"/>
                <a:gd name="T97" fmla="*/ 10 h 64"/>
                <a:gd name="T98" fmla="*/ 56 w 69"/>
                <a:gd name="T99" fmla="*/ 7 h 64"/>
                <a:gd name="T100" fmla="*/ 53 w 69"/>
                <a:gd name="T101" fmla="*/ 6 h 64"/>
                <a:gd name="T102" fmla="*/ 50 w 69"/>
                <a:gd name="T103" fmla="*/ 4 h 64"/>
                <a:gd name="T104" fmla="*/ 47 w 69"/>
                <a:gd name="T105" fmla="*/ 3 h 64"/>
                <a:gd name="T106" fmla="*/ 44 w 69"/>
                <a:gd name="T107" fmla="*/ 1 h 64"/>
                <a:gd name="T108" fmla="*/ 41 w 69"/>
                <a:gd name="T109" fmla="*/ 1 h 64"/>
                <a:gd name="T110" fmla="*/ 38 w 69"/>
                <a:gd name="T111" fmla="*/ 0 h 64"/>
                <a:gd name="T112" fmla="*/ 35 w 69"/>
                <a:gd name="T113" fmla="*/ 0 h 64"/>
                <a:gd name="T114" fmla="*/ 27 w 69"/>
                <a:gd name="T115" fmla="*/ 1 h 64"/>
                <a:gd name="T116" fmla="*/ 21 w 69"/>
                <a:gd name="T117" fmla="*/ 3 h 64"/>
                <a:gd name="T118" fmla="*/ 18 w 69"/>
                <a:gd name="T119" fmla="*/ 4 h 64"/>
                <a:gd name="T120" fmla="*/ 15 w 69"/>
                <a:gd name="T121" fmla="*/ 6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5" y="15"/>
                  </a:lnTo>
                  <a:lnTo>
                    <a:pt x="4" y="17"/>
                  </a:lnTo>
                  <a:lnTo>
                    <a:pt x="3" y="20"/>
                  </a:lnTo>
                  <a:lnTo>
                    <a:pt x="1" y="23"/>
                  </a:lnTo>
                  <a:lnTo>
                    <a:pt x="1" y="26"/>
                  </a:lnTo>
                  <a:lnTo>
                    <a:pt x="0" y="32"/>
                  </a:lnTo>
                  <a:lnTo>
                    <a:pt x="1" y="38"/>
                  </a:lnTo>
                  <a:lnTo>
                    <a:pt x="1" y="41"/>
                  </a:lnTo>
                  <a:lnTo>
                    <a:pt x="3" y="44"/>
                  </a:lnTo>
                  <a:lnTo>
                    <a:pt x="4" y="47"/>
                  </a:lnTo>
                  <a:lnTo>
                    <a:pt x="5" y="50"/>
                  </a:lnTo>
                  <a:lnTo>
                    <a:pt x="8" y="52"/>
                  </a:lnTo>
                  <a:lnTo>
                    <a:pt x="10" y="55"/>
                  </a:lnTo>
                  <a:lnTo>
                    <a:pt x="13" y="57"/>
                  </a:lnTo>
                  <a:lnTo>
                    <a:pt x="15" y="59"/>
                  </a:lnTo>
                  <a:lnTo>
                    <a:pt x="18" y="60"/>
                  </a:lnTo>
                  <a:lnTo>
                    <a:pt x="21" y="62"/>
                  </a:lnTo>
                  <a:lnTo>
                    <a:pt x="27" y="64"/>
                  </a:lnTo>
                  <a:lnTo>
                    <a:pt x="31" y="64"/>
                  </a:lnTo>
                  <a:lnTo>
                    <a:pt x="35" y="64"/>
                  </a:lnTo>
                  <a:lnTo>
                    <a:pt x="38" y="64"/>
                  </a:lnTo>
                  <a:lnTo>
                    <a:pt x="41" y="64"/>
                  </a:lnTo>
                  <a:lnTo>
                    <a:pt x="44" y="63"/>
                  </a:lnTo>
                  <a:lnTo>
                    <a:pt x="47" y="62"/>
                  </a:lnTo>
                  <a:lnTo>
                    <a:pt x="50" y="60"/>
                  </a:lnTo>
                  <a:lnTo>
                    <a:pt x="51" y="60"/>
                  </a:lnTo>
                  <a:lnTo>
                    <a:pt x="52" y="59"/>
                  </a:lnTo>
                  <a:lnTo>
                    <a:pt x="53" y="59"/>
                  </a:lnTo>
                  <a:lnTo>
                    <a:pt x="56" y="57"/>
                  </a:lnTo>
                  <a:lnTo>
                    <a:pt x="59" y="55"/>
                  </a:lnTo>
                  <a:lnTo>
                    <a:pt x="61" y="52"/>
                  </a:lnTo>
                  <a:lnTo>
                    <a:pt x="63" y="50"/>
                  </a:lnTo>
                  <a:lnTo>
                    <a:pt x="64" y="47"/>
                  </a:lnTo>
                  <a:lnTo>
                    <a:pt x="65" y="46"/>
                  </a:lnTo>
                  <a:lnTo>
                    <a:pt x="65" y="45"/>
                  </a:lnTo>
                  <a:lnTo>
                    <a:pt x="66" y="44"/>
                  </a:lnTo>
                  <a:lnTo>
                    <a:pt x="66" y="43"/>
                  </a:lnTo>
                  <a:lnTo>
                    <a:pt x="67" y="42"/>
                  </a:lnTo>
                  <a:lnTo>
                    <a:pt x="67" y="41"/>
                  </a:lnTo>
                  <a:lnTo>
                    <a:pt x="68" y="38"/>
                  </a:lnTo>
                  <a:lnTo>
                    <a:pt x="69" y="32"/>
                  </a:lnTo>
                  <a:lnTo>
                    <a:pt x="68" y="26"/>
                  </a:lnTo>
                  <a:lnTo>
                    <a:pt x="67" y="23"/>
                  </a:lnTo>
                  <a:lnTo>
                    <a:pt x="66" y="20"/>
                  </a:lnTo>
                  <a:lnTo>
                    <a:pt x="64" y="17"/>
                  </a:lnTo>
                  <a:lnTo>
                    <a:pt x="63" y="15"/>
                  </a:lnTo>
                  <a:lnTo>
                    <a:pt x="61" y="12"/>
                  </a:lnTo>
                  <a:lnTo>
                    <a:pt x="59" y="10"/>
                  </a:lnTo>
                  <a:lnTo>
                    <a:pt x="56" y="7"/>
                  </a:lnTo>
                  <a:lnTo>
                    <a:pt x="53" y="6"/>
                  </a:lnTo>
                  <a:lnTo>
                    <a:pt x="50" y="4"/>
                  </a:lnTo>
                  <a:lnTo>
                    <a:pt x="47" y="3"/>
                  </a:lnTo>
                  <a:lnTo>
                    <a:pt x="44" y="1"/>
                  </a:lnTo>
                  <a:lnTo>
                    <a:pt x="41" y="1"/>
                  </a:lnTo>
                  <a:lnTo>
                    <a:pt x="38" y="0"/>
                  </a:lnTo>
                  <a:lnTo>
                    <a:pt x="35" y="0"/>
                  </a:lnTo>
                  <a:lnTo>
                    <a:pt x="27" y="1"/>
                  </a:lnTo>
                  <a:lnTo>
                    <a:pt x="21" y="3"/>
                  </a:lnTo>
                  <a:lnTo>
                    <a:pt x="18" y="4"/>
                  </a:lnTo>
                  <a:lnTo>
                    <a:pt x="15" y="6"/>
                  </a:lnTo>
                  <a:lnTo>
                    <a:pt x="1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1">
              <a:extLst>
                <a:ext uri="{FF2B5EF4-FFF2-40B4-BE49-F238E27FC236}">
                  <a16:creationId xmlns:a16="http://schemas.microsoft.com/office/drawing/2014/main" id="{DEE81FAD-C365-6242-E9A2-F4952A61BE9B}"/>
                </a:ext>
              </a:extLst>
            </p:cNvPr>
            <p:cNvSpPr>
              <a:spLocks/>
            </p:cNvSpPr>
            <p:nvPr/>
          </p:nvSpPr>
          <p:spPr bwMode="auto">
            <a:xfrm>
              <a:off x="1624" y="4961"/>
              <a:ext cx="68" cy="64"/>
            </a:xfrm>
            <a:custGeom>
              <a:avLst/>
              <a:gdLst>
                <a:gd name="T0" fmla="*/ 37 w 68"/>
                <a:gd name="T1" fmla="*/ 64 h 64"/>
                <a:gd name="T2" fmla="*/ 44 w 68"/>
                <a:gd name="T3" fmla="*/ 62 h 64"/>
                <a:gd name="T4" fmla="*/ 50 w 68"/>
                <a:gd name="T5" fmla="*/ 60 h 64"/>
                <a:gd name="T6" fmla="*/ 52 w 68"/>
                <a:gd name="T7" fmla="*/ 59 h 64"/>
                <a:gd name="T8" fmla="*/ 56 w 68"/>
                <a:gd name="T9" fmla="*/ 57 h 64"/>
                <a:gd name="T10" fmla="*/ 61 w 68"/>
                <a:gd name="T11" fmla="*/ 52 h 64"/>
                <a:gd name="T12" fmla="*/ 63 w 68"/>
                <a:gd name="T13" fmla="*/ 49 h 64"/>
                <a:gd name="T14" fmla="*/ 64 w 68"/>
                <a:gd name="T15" fmla="*/ 47 h 64"/>
                <a:gd name="T16" fmla="*/ 65 w 68"/>
                <a:gd name="T17" fmla="*/ 45 h 64"/>
                <a:gd name="T18" fmla="*/ 67 w 68"/>
                <a:gd name="T19" fmla="*/ 41 h 64"/>
                <a:gd name="T20" fmla="*/ 68 w 68"/>
                <a:gd name="T21" fmla="*/ 35 h 64"/>
                <a:gd name="T22" fmla="*/ 68 w 68"/>
                <a:gd name="T23" fmla="*/ 33 h 64"/>
                <a:gd name="T24" fmla="*/ 68 w 68"/>
                <a:gd name="T25" fmla="*/ 32 h 64"/>
                <a:gd name="T26" fmla="*/ 68 w 68"/>
                <a:gd name="T27" fmla="*/ 29 h 64"/>
                <a:gd name="T28" fmla="*/ 66 w 68"/>
                <a:gd name="T29" fmla="*/ 19 h 64"/>
                <a:gd name="T30" fmla="*/ 63 w 68"/>
                <a:gd name="T31" fmla="*/ 14 h 64"/>
                <a:gd name="T32" fmla="*/ 58 w 68"/>
                <a:gd name="T33" fmla="*/ 9 h 64"/>
                <a:gd name="T34" fmla="*/ 53 w 68"/>
                <a:gd name="T35" fmla="*/ 5 h 64"/>
                <a:gd name="T36" fmla="*/ 47 w 68"/>
                <a:gd name="T37" fmla="*/ 2 h 64"/>
                <a:gd name="T38" fmla="*/ 41 w 68"/>
                <a:gd name="T39" fmla="*/ 0 h 64"/>
                <a:gd name="T40" fmla="*/ 34 w 68"/>
                <a:gd name="T41" fmla="*/ 0 h 64"/>
                <a:gd name="T42" fmla="*/ 24 w 68"/>
                <a:gd name="T43" fmla="*/ 1 h 64"/>
                <a:gd name="T44" fmla="*/ 17 w 68"/>
                <a:gd name="T45" fmla="*/ 3 h 64"/>
                <a:gd name="T46" fmla="*/ 10 w 68"/>
                <a:gd name="T47" fmla="*/ 9 h 64"/>
                <a:gd name="T48" fmla="*/ 3 w 68"/>
                <a:gd name="T49" fmla="*/ 16 h 64"/>
                <a:gd name="T50" fmla="*/ 0 w 68"/>
                <a:gd name="T51" fmla="*/ 25 h 64"/>
                <a:gd name="T52" fmla="*/ 0 w 68"/>
                <a:gd name="T53" fmla="*/ 35 h 64"/>
                <a:gd name="T54" fmla="*/ 1 w 68"/>
                <a:gd name="T55" fmla="*/ 41 h 64"/>
                <a:gd name="T56" fmla="*/ 3 w 68"/>
                <a:gd name="T57" fmla="*/ 47 h 64"/>
                <a:gd name="T58" fmla="*/ 7 w 68"/>
                <a:gd name="T59" fmla="*/ 52 h 64"/>
                <a:gd name="T60" fmla="*/ 12 w 68"/>
                <a:gd name="T61" fmla="*/ 57 h 64"/>
                <a:gd name="T62" fmla="*/ 17 w 68"/>
                <a:gd name="T63" fmla="*/ 60 h 64"/>
                <a:gd name="T64" fmla="*/ 24 w 68"/>
                <a:gd name="T65" fmla="*/ 62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37" y="64"/>
                  </a:lnTo>
                  <a:lnTo>
                    <a:pt x="41" y="63"/>
                  </a:lnTo>
                  <a:lnTo>
                    <a:pt x="44" y="62"/>
                  </a:lnTo>
                  <a:lnTo>
                    <a:pt x="47" y="61"/>
                  </a:lnTo>
                  <a:lnTo>
                    <a:pt x="50" y="60"/>
                  </a:lnTo>
                  <a:lnTo>
                    <a:pt x="51" y="59"/>
                  </a:lnTo>
                  <a:lnTo>
                    <a:pt x="52" y="59"/>
                  </a:lnTo>
                  <a:lnTo>
                    <a:pt x="53" y="59"/>
                  </a:lnTo>
                  <a:lnTo>
                    <a:pt x="56" y="57"/>
                  </a:lnTo>
                  <a:lnTo>
                    <a:pt x="58" y="55"/>
                  </a:lnTo>
                  <a:lnTo>
                    <a:pt x="61" y="52"/>
                  </a:lnTo>
                  <a:lnTo>
                    <a:pt x="63" y="50"/>
                  </a:lnTo>
                  <a:lnTo>
                    <a:pt x="63" y="49"/>
                  </a:lnTo>
                  <a:lnTo>
                    <a:pt x="64" y="48"/>
                  </a:lnTo>
                  <a:lnTo>
                    <a:pt x="64" y="47"/>
                  </a:lnTo>
                  <a:lnTo>
                    <a:pt x="65" y="46"/>
                  </a:lnTo>
                  <a:lnTo>
                    <a:pt x="65" y="45"/>
                  </a:lnTo>
                  <a:lnTo>
                    <a:pt x="66" y="44"/>
                  </a:lnTo>
                  <a:lnTo>
                    <a:pt x="67" y="41"/>
                  </a:lnTo>
                  <a:lnTo>
                    <a:pt x="68" y="38"/>
                  </a:lnTo>
                  <a:lnTo>
                    <a:pt x="68" y="35"/>
                  </a:lnTo>
                  <a:lnTo>
                    <a:pt x="68" y="33"/>
                  </a:lnTo>
                  <a:lnTo>
                    <a:pt x="68" y="33"/>
                  </a:lnTo>
                  <a:lnTo>
                    <a:pt x="68" y="32"/>
                  </a:lnTo>
                  <a:lnTo>
                    <a:pt x="68" y="32"/>
                  </a:lnTo>
                  <a:lnTo>
                    <a:pt x="68" y="32"/>
                  </a:lnTo>
                  <a:lnTo>
                    <a:pt x="68" y="29"/>
                  </a:lnTo>
                  <a:lnTo>
                    <a:pt x="68" y="25"/>
                  </a:lnTo>
                  <a:lnTo>
                    <a:pt x="66" y="19"/>
                  </a:lnTo>
                  <a:lnTo>
                    <a:pt x="64" y="16"/>
                  </a:lnTo>
                  <a:lnTo>
                    <a:pt x="63" y="14"/>
                  </a:lnTo>
                  <a:lnTo>
                    <a:pt x="61" y="12"/>
                  </a:lnTo>
                  <a:lnTo>
                    <a:pt x="58" y="9"/>
                  </a:lnTo>
                  <a:lnTo>
                    <a:pt x="56" y="7"/>
                  </a:lnTo>
                  <a:lnTo>
                    <a:pt x="53" y="5"/>
                  </a:lnTo>
                  <a:lnTo>
                    <a:pt x="50" y="3"/>
                  </a:lnTo>
                  <a:lnTo>
                    <a:pt x="47" y="2"/>
                  </a:lnTo>
                  <a:lnTo>
                    <a:pt x="44" y="1"/>
                  </a:lnTo>
                  <a:lnTo>
                    <a:pt x="41" y="0"/>
                  </a:lnTo>
                  <a:lnTo>
                    <a:pt x="37" y="0"/>
                  </a:lnTo>
                  <a:lnTo>
                    <a:pt x="34" y="0"/>
                  </a:lnTo>
                  <a:lnTo>
                    <a:pt x="27" y="0"/>
                  </a:lnTo>
                  <a:lnTo>
                    <a:pt x="24" y="1"/>
                  </a:lnTo>
                  <a:lnTo>
                    <a:pt x="21" y="2"/>
                  </a:lnTo>
                  <a:lnTo>
                    <a:pt x="17" y="3"/>
                  </a:lnTo>
                  <a:lnTo>
                    <a:pt x="15" y="5"/>
                  </a:lnTo>
                  <a:lnTo>
                    <a:pt x="10" y="9"/>
                  </a:lnTo>
                  <a:lnTo>
                    <a:pt x="5" y="14"/>
                  </a:lnTo>
                  <a:lnTo>
                    <a:pt x="3" y="16"/>
                  </a:lnTo>
                  <a:lnTo>
                    <a:pt x="2" y="19"/>
                  </a:lnTo>
                  <a:lnTo>
                    <a:pt x="0" y="25"/>
                  </a:lnTo>
                  <a:lnTo>
                    <a:pt x="0" y="32"/>
                  </a:lnTo>
                  <a:lnTo>
                    <a:pt x="0" y="35"/>
                  </a:lnTo>
                  <a:lnTo>
                    <a:pt x="0" y="38"/>
                  </a:lnTo>
                  <a:lnTo>
                    <a:pt x="1" y="41"/>
                  </a:lnTo>
                  <a:lnTo>
                    <a:pt x="2" y="44"/>
                  </a:lnTo>
                  <a:lnTo>
                    <a:pt x="3" y="47"/>
                  </a:lnTo>
                  <a:lnTo>
                    <a:pt x="5" y="50"/>
                  </a:lnTo>
                  <a:lnTo>
                    <a:pt x="7" y="52"/>
                  </a:lnTo>
                  <a:lnTo>
                    <a:pt x="10" y="55"/>
                  </a:lnTo>
                  <a:lnTo>
                    <a:pt x="12" y="57"/>
                  </a:lnTo>
                  <a:lnTo>
                    <a:pt x="15" y="59"/>
                  </a:lnTo>
                  <a:lnTo>
                    <a:pt x="17" y="60"/>
                  </a:lnTo>
                  <a:lnTo>
                    <a:pt x="21" y="61"/>
                  </a:lnTo>
                  <a:lnTo>
                    <a:pt x="24" y="62"/>
                  </a:lnTo>
                  <a:lnTo>
                    <a:pt x="27" y="63"/>
                  </a:lnTo>
                  <a:lnTo>
                    <a:pt x="34"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2">
              <a:extLst>
                <a:ext uri="{FF2B5EF4-FFF2-40B4-BE49-F238E27FC236}">
                  <a16:creationId xmlns:a16="http://schemas.microsoft.com/office/drawing/2014/main" id="{46F13E08-C2E8-274D-4E76-F256F6E55F15}"/>
                </a:ext>
              </a:extLst>
            </p:cNvPr>
            <p:cNvSpPr>
              <a:spLocks/>
            </p:cNvSpPr>
            <p:nvPr/>
          </p:nvSpPr>
          <p:spPr bwMode="auto">
            <a:xfrm>
              <a:off x="1716" y="5037"/>
              <a:ext cx="69" cy="64"/>
            </a:xfrm>
            <a:custGeom>
              <a:avLst/>
              <a:gdLst>
                <a:gd name="T0" fmla="*/ 27 w 69"/>
                <a:gd name="T1" fmla="*/ 0 h 64"/>
                <a:gd name="T2" fmla="*/ 21 w 69"/>
                <a:gd name="T3" fmla="*/ 2 h 64"/>
                <a:gd name="T4" fmla="*/ 15 w 69"/>
                <a:gd name="T5" fmla="*/ 5 h 64"/>
                <a:gd name="T6" fmla="*/ 5 w 69"/>
                <a:gd name="T7" fmla="*/ 14 h 64"/>
                <a:gd name="T8" fmla="*/ 1 w 69"/>
                <a:gd name="T9" fmla="*/ 26 h 64"/>
                <a:gd name="T10" fmla="*/ 0 w 69"/>
                <a:gd name="T11" fmla="*/ 32 h 64"/>
                <a:gd name="T12" fmla="*/ 1 w 69"/>
                <a:gd name="T13" fmla="*/ 38 h 64"/>
                <a:gd name="T14" fmla="*/ 2 w 69"/>
                <a:gd name="T15" fmla="*/ 44 h 64"/>
                <a:gd name="T16" fmla="*/ 5 w 69"/>
                <a:gd name="T17" fmla="*/ 49 h 64"/>
                <a:gd name="T18" fmla="*/ 10 w 69"/>
                <a:gd name="T19" fmla="*/ 54 h 64"/>
                <a:gd name="T20" fmla="*/ 15 w 69"/>
                <a:gd name="T21" fmla="*/ 58 h 64"/>
                <a:gd name="T22" fmla="*/ 21 w 69"/>
                <a:gd name="T23" fmla="*/ 61 h 64"/>
                <a:gd name="T24" fmla="*/ 27 w 69"/>
                <a:gd name="T25" fmla="*/ 63 h 64"/>
                <a:gd name="T26" fmla="*/ 34 w 69"/>
                <a:gd name="T27" fmla="*/ 64 h 64"/>
                <a:gd name="T28" fmla="*/ 41 w 69"/>
                <a:gd name="T29" fmla="*/ 63 h 64"/>
                <a:gd name="T30" fmla="*/ 45 w 69"/>
                <a:gd name="T31" fmla="*/ 62 h 64"/>
                <a:gd name="T32" fmla="*/ 48 w 69"/>
                <a:gd name="T33" fmla="*/ 61 h 64"/>
                <a:gd name="T34" fmla="*/ 53 w 69"/>
                <a:gd name="T35" fmla="*/ 58 h 64"/>
                <a:gd name="T36" fmla="*/ 59 w 69"/>
                <a:gd name="T37" fmla="*/ 54 h 64"/>
                <a:gd name="T38" fmla="*/ 63 w 69"/>
                <a:gd name="T39" fmla="*/ 49 h 64"/>
                <a:gd name="T40" fmla="*/ 64 w 69"/>
                <a:gd name="T41" fmla="*/ 48 h 64"/>
                <a:gd name="T42" fmla="*/ 66 w 69"/>
                <a:gd name="T43" fmla="*/ 44 h 64"/>
                <a:gd name="T44" fmla="*/ 67 w 69"/>
                <a:gd name="T45" fmla="*/ 42 h 64"/>
                <a:gd name="T46" fmla="*/ 68 w 69"/>
                <a:gd name="T47" fmla="*/ 38 h 64"/>
                <a:gd name="T48" fmla="*/ 69 w 69"/>
                <a:gd name="T49" fmla="*/ 32 h 64"/>
                <a:gd name="T50" fmla="*/ 68 w 69"/>
                <a:gd name="T51" fmla="*/ 26 h 64"/>
                <a:gd name="T52" fmla="*/ 66 w 69"/>
                <a:gd name="T53" fmla="*/ 20 h 64"/>
                <a:gd name="T54" fmla="*/ 61 w 69"/>
                <a:gd name="T55" fmla="*/ 12 h 64"/>
                <a:gd name="T56" fmla="*/ 56 w 69"/>
                <a:gd name="T57" fmla="*/ 7 h 64"/>
                <a:gd name="T58" fmla="*/ 50 w 69"/>
                <a:gd name="T59" fmla="*/ 3 h 64"/>
                <a:gd name="T60" fmla="*/ 44 w 69"/>
                <a:gd name="T61" fmla="*/ 1 h 64"/>
                <a:gd name="T62" fmla="*/ 38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27" y="0"/>
                  </a:lnTo>
                  <a:lnTo>
                    <a:pt x="24" y="1"/>
                  </a:lnTo>
                  <a:lnTo>
                    <a:pt x="21" y="2"/>
                  </a:lnTo>
                  <a:lnTo>
                    <a:pt x="18" y="3"/>
                  </a:lnTo>
                  <a:lnTo>
                    <a:pt x="15" y="5"/>
                  </a:lnTo>
                  <a:lnTo>
                    <a:pt x="10" y="9"/>
                  </a:lnTo>
                  <a:lnTo>
                    <a:pt x="5" y="14"/>
                  </a:lnTo>
                  <a:lnTo>
                    <a:pt x="2" y="20"/>
                  </a:lnTo>
                  <a:lnTo>
                    <a:pt x="1" y="26"/>
                  </a:lnTo>
                  <a:lnTo>
                    <a:pt x="0" y="29"/>
                  </a:lnTo>
                  <a:lnTo>
                    <a:pt x="0" y="32"/>
                  </a:lnTo>
                  <a:lnTo>
                    <a:pt x="0" y="35"/>
                  </a:lnTo>
                  <a:lnTo>
                    <a:pt x="1" y="38"/>
                  </a:lnTo>
                  <a:lnTo>
                    <a:pt x="1" y="41"/>
                  </a:lnTo>
                  <a:lnTo>
                    <a:pt x="2" y="44"/>
                  </a:lnTo>
                  <a:lnTo>
                    <a:pt x="4" y="46"/>
                  </a:lnTo>
                  <a:lnTo>
                    <a:pt x="5" y="49"/>
                  </a:lnTo>
                  <a:lnTo>
                    <a:pt x="8" y="52"/>
                  </a:lnTo>
                  <a:lnTo>
                    <a:pt x="10" y="54"/>
                  </a:lnTo>
                  <a:lnTo>
                    <a:pt x="13" y="56"/>
                  </a:lnTo>
                  <a:lnTo>
                    <a:pt x="15" y="58"/>
                  </a:lnTo>
                  <a:lnTo>
                    <a:pt x="18" y="60"/>
                  </a:lnTo>
                  <a:lnTo>
                    <a:pt x="21" y="61"/>
                  </a:lnTo>
                  <a:lnTo>
                    <a:pt x="24" y="62"/>
                  </a:lnTo>
                  <a:lnTo>
                    <a:pt x="27" y="63"/>
                  </a:lnTo>
                  <a:lnTo>
                    <a:pt x="31" y="64"/>
                  </a:lnTo>
                  <a:lnTo>
                    <a:pt x="34" y="64"/>
                  </a:lnTo>
                  <a:lnTo>
                    <a:pt x="38" y="64"/>
                  </a:lnTo>
                  <a:lnTo>
                    <a:pt x="41" y="63"/>
                  </a:lnTo>
                  <a:lnTo>
                    <a:pt x="44" y="62"/>
                  </a:lnTo>
                  <a:lnTo>
                    <a:pt x="45" y="62"/>
                  </a:lnTo>
                  <a:lnTo>
                    <a:pt x="46" y="62"/>
                  </a:lnTo>
                  <a:lnTo>
                    <a:pt x="48" y="61"/>
                  </a:lnTo>
                  <a:lnTo>
                    <a:pt x="50" y="60"/>
                  </a:lnTo>
                  <a:lnTo>
                    <a:pt x="53" y="58"/>
                  </a:lnTo>
                  <a:lnTo>
                    <a:pt x="56" y="56"/>
                  </a:lnTo>
                  <a:lnTo>
                    <a:pt x="59" y="54"/>
                  </a:lnTo>
                  <a:lnTo>
                    <a:pt x="61" y="52"/>
                  </a:lnTo>
                  <a:lnTo>
                    <a:pt x="63" y="49"/>
                  </a:lnTo>
                  <a:lnTo>
                    <a:pt x="63" y="48"/>
                  </a:lnTo>
                  <a:lnTo>
                    <a:pt x="64" y="48"/>
                  </a:lnTo>
                  <a:lnTo>
                    <a:pt x="65" y="46"/>
                  </a:lnTo>
                  <a:lnTo>
                    <a:pt x="66" y="44"/>
                  </a:lnTo>
                  <a:lnTo>
                    <a:pt x="67" y="42"/>
                  </a:lnTo>
                  <a:lnTo>
                    <a:pt x="67" y="42"/>
                  </a:lnTo>
                  <a:lnTo>
                    <a:pt x="67" y="41"/>
                  </a:lnTo>
                  <a:lnTo>
                    <a:pt x="68" y="38"/>
                  </a:lnTo>
                  <a:lnTo>
                    <a:pt x="69" y="35"/>
                  </a:lnTo>
                  <a:lnTo>
                    <a:pt x="69" y="32"/>
                  </a:lnTo>
                  <a:lnTo>
                    <a:pt x="69" y="29"/>
                  </a:lnTo>
                  <a:lnTo>
                    <a:pt x="68" y="26"/>
                  </a:lnTo>
                  <a:lnTo>
                    <a:pt x="67" y="22"/>
                  </a:lnTo>
                  <a:lnTo>
                    <a:pt x="66" y="20"/>
                  </a:lnTo>
                  <a:lnTo>
                    <a:pt x="63" y="14"/>
                  </a:lnTo>
                  <a:lnTo>
                    <a:pt x="61" y="12"/>
                  </a:lnTo>
                  <a:lnTo>
                    <a:pt x="59" y="9"/>
                  </a:lnTo>
                  <a:lnTo>
                    <a:pt x="56" y="7"/>
                  </a:lnTo>
                  <a:lnTo>
                    <a:pt x="53" y="5"/>
                  </a:lnTo>
                  <a:lnTo>
                    <a:pt x="50" y="3"/>
                  </a:lnTo>
                  <a:lnTo>
                    <a:pt x="48" y="2"/>
                  </a:lnTo>
                  <a:lnTo>
                    <a:pt x="44" y="1"/>
                  </a:lnTo>
                  <a:lnTo>
                    <a:pt x="41" y="0"/>
                  </a:lnTo>
                  <a:lnTo>
                    <a:pt x="38"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33">
              <a:extLst>
                <a:ext uri="{FF2B5EF4-FFF2-40B4-BE49-F238E27FC236}">
                  <a16:creationId xmlns:a16="http://schemas.microsoft.com/office/drawing/2014/main" id="{C28E9D71-9BC0-930B-2522-A825F25101D7}"/>
                </a:ext>
              </a:extLst>
            </p:cNvPr>
            <p:cNvSpPr>
              <a:spLocks/>
            </p:cNvSpPr>
            <p:nvPr/>
          </p:nvSpPr>
          <p:spPr bwMode="auto">
            <a:xfrm>
              <a:off x="1844" y="4960"/>
              <a:ext cx="67" cy="64"/>
            </a:xfrm>
            <a:custGeom>
              <a:avLst/>
              <a:gdLst>
                <a:gd name="T0" fmla="*/ 27 w 67"/>
                <a:gd name="T1" fmla="*/ 0 h 64"/>
                <a:gd name="T2" fmla="*/ 20 w 67"/>
                <a:gd name="T3" fmla="*/ 2 h 64"/>
                <a:gd name="T4" fmla="*/ 15 w 67"/>
                <a:gd name="T5" fmla="*/ 5 h 64"/>
                <a:gd name="T6" fmla="*/ 5 w 67"/>
                <a:gd name="T7" fmla="*/ 14 h 64"/>
                <a:gd name="T8" fmla="*/ 0 w 67"/>
                <a:gd name="T9" fmla="*/ 25 h 64"/>
                <a:gd name="T10" fmla="*/ 0 w 67"/>
                <a:gd name="T11" fmla="*/ 35 h 64"/>
                <a:gd name="T12" fmla="*/ 1 w 67"/>
                <a:gd name="T13" fmla="*/ 41 h 64"/>
                <a:gd name="T14" fmla="*/ 3 w 67"/>
                <a:gd name="T15" fmla="*/ 47 h 64"/>
                <a:gd name="T16" fmla="*/ 7 w 67"/>
                <a:gd name="T17" fmla="*/ 52 h 64"/>
                <a:gd name="T18" fmla="*/ 12 w 67"/>
                <a:gd name="T19" fmla="*/ 57 h 64"/>
                <a:gd name="T20" fmla="*/ 17 w 67"/>
                <a:gd name="T21" fmla="*/ 60 h 64"/>
                <a:gd name="T22" fmla="*/ 23 w 67"/>
                <a:gd name="T23" fmla="*/ 63 h 64"/>
                <a:gd name="T24" fmla="*/ 30 w 67"/>
                <a:gd name="T25" fmla="*/ 64 h 64"/>
                <a:gd name="T26" fmla="*/ 33 w 67"/>
                <a:gd name="T27" fmla="*/ 64 h 64"/>
                <a:gd name="T28" fmla="*/ 34 w 67"/>
                <a:gd name="T29" fmla="*/ 64 h 64"/>
                <a:gd name="T30" fmla="*/ 37 w 67"/>
                <a:gd name="T31" fmla="*/ 64 h 64"/>
                <a:gd name="T32" fmla="*/ 43 w 67"/>
                <a:gd name="T33" fmla="*/ 63 h 64"/>
                <a:gd name="T34" fmla="*/ 45 w 67"/>
                <a:gd name="T35" fmla="*/ 62 h 64"/>
                <a:gd name="T36" fmla="*/ 49 w 67"/>
                <a:gd name="T37" fmla="*/ 60 h 64"/>
                <a:gd name="T38" fmla="*/ 55 w 67"/>
                <a:gd name="T39" fmla="*/ 57 h 64"/>
                <a:gd name="T40" fmla="*/ 60 w 67"/>
                <a:gd name="T41" fmla="*/ 52 h 64"/>
                <a:gd name="T42" fmla="*/ 62 w 67"/>
                <a:gd name="T43" fmla="*/ 49 h 64"/>
                <a:gd name="T44" fmla="*/ 64 w 67"/>
                <a:gd name="T45" fmla="*/ 47 h 64"/>
                <a:gd name="T46" fmla="*/ 64 w 67"/>
                <a:gd name="T47" fmla="*/ 45 h 64"/>
                <a:gd name="T48" fmla="*/ 66 w 67"/>
                <a:gd name="T49" fmla="*/ 41 h 64"/>
                <a:gd name="T50" fmla="*/ 67 w 67"/>
                <a:gd name="T51" fmla="*/ 35 h 64"/>
                <a:gd name="T52" fmla="*/ 67 w 67"/>
                <a:gd name="T53" fmla="*/ 29 h 64"/>
                <a:gd name="T54" fmla="*/ 65 w 67"/>
                <a:gd name="T55" fmla="*/ 19 h 64"/>
                <a:gd name="T56" fmla="*/ 60 w 67"/>
                <a:gd name="T57" fmla="*/ 11 h 64"/>
                <a:gd name="T58" fmla="*/ 55 w 67"/>
                <a:gd name="T59" fmla="*/ 7 h 64"/>
                <a:gd name="T60" fmla="*/ 49 w 67"/>
                <a:gd name="T61" fmla="*/ 3 h 64"/>
                <a:gd name="T62" fmla="*/ 43 w 67"/>
                <a:gd name="T63" fmla="*/ 1 h 64"/>
                <a:gd name="T64" fmla="*/ 3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27" y="0"/>
                  </a:lnTo>
                  <a:lnTo>
                    <a:pt x="23" y="1"/>
                  </a:lnTo>
                  <a:lnTo>
                    <a:pt x="20" y="2"/>
                  </a:lnTo>
                  <a:lnTo>
                    <a:pt x="17" y="3"/>
                  </a:lnTo>
                  <a:lnTo>
                    <a:pt x="15" y="5"/>
                  </a:lnTo>
                  <a:lnTo>
                    <a:pt x="9" y="9"/>
                  </a:lnTo>
                  <a:lnTo>
                    <a:pt x="5" y="14"/>
                  </a:lnTo>
                  <a:lnTo>
                    <a:pt x="2" y="19"/>
                  </a:lnTo>
                  <a:lnTo>
                    <a:pt x="0" y="25"/>
                  </a:lnTo>
                  <a:lnTo>
                    <a:pt x="0" y="32"/>
                  </a:lnTo>
                  <a:lnTo>
                    <a:pt x="0" y="35"/>
                  </a:lnTo>
                  <a:lnTo>
                    <a:pt x="0" y="38"/>
                  </a:lnTo>
                  <a:lnTo>
                    <a:pt x="1" y="41"/>
                  </a:lnTo>
                  <a:lnTo>
                    <a:pt x="2" y="44"/>
                  </a:lnTo>
                  <a:lnTo>
                    <a:pt x="3" y="47"/>
                  </a:lnTo>
                  <a:lnTo>
                    <a:pt x="5" y="49"/>
                  </a:lnTo>
                  <a:lnTo>
                    <a:pt x="7" y="52"/>
                  </a:lnTo>
                  <a:lnTo>
                    <a:pt x="9" y="55"/>
                  </a:lnTo>
                  <a:lnTo>
                    <a:pt x="12" y="57"/>
                  </a:lnTo>
                  <a:lnTo>
                    <a:pt x="15" y="59"/>
                  </a:lnTo>
                  <a:lnTo>
                    <a:pt x="17" y="60"/>
                  </a:lnTo>
                  <a:lnTo>
                    <a:pt x="20" y="62"/>
                  </a:lnTo>
                  <a:lnTo>
                    <a:pt x="23" y="63"/>
                  </a:lnTo>
                  <a:lnTo>
                    <a:pt x="27" y="64"/>
                  </a:lnTo>
                  <a:lnTo>
                    <a:pt x="30" y="64"/>
                  </a:lnTo>
                  <a:lnTo>
                    <a:pt x="33" y="64"/>
                  </a:lnTo>
                  <a:lnTo>
                    <a:pt x="33" y="64"/>
                  </a:lnTo>
                  <a:lnTo>
                    <a:pt x="34" y="64"/>
                  </a:lnTo>
                  <a:lnTo>
                    <a:pt x="34" y="64"/>
                  </a:lnTo>
                  <a:lnTo>
                    <a:pt x="35" y="64"/>
                  </a:lnTo>
                  <a:lnTo>
                    <a:pt x="37" y="64"/>
                  </a:lnTo>
                  <a:lnTo>
                    <a:pt x="40" y="64"/>
                  </a:lnTo>
                  <a:lnTo>
                    <a:pt x="43" y="63"/>
                  </a:lnTo>
                  <a:lnTo>
                    <a:pt x="44" y="62"/>
                  </a:lnTo>
                  <a:lnTo>
                    <a:pt x="45" y="62"/>
                  </a:lnTo>
                  <a:lnTo>
                    <a:pt x="47" y="62"/>
                  </a:lnTo>
                  <a:lnTo>
                    <a:pt x="49" y="60"/>
                  </a:lnTo>
                  <a:lnTo>
                    <a:pt x="52" y="59"/>
                  </a:lnTo>
                  <a:lnTo>
                    <a:pt x="55" y="57"/>
                  </a:lnTo>
                  <a:lnTo>
                    <a:pt x="58" y="55"/>
                  </a:lnTo>
                  <a:lnTo>
                    <a:pt x="60" y="52"/>
                  </a:lnTo>
                  <a:lnTo>
                    <a:pt x="62" y="49"/>
                  </a:lnTo>
                  <a:lnTo>
                    <a:pt x="62" y="49"/>
                  </a:lnTo>
                  <a:lnTo>
                    <a:pt x="63" y="48"/>
                  </a:lnTo>
                  <a:lnTo>
                    <a:pt x="64" y="47"/>
                  </a:lnTo>
                  <a:lnTo>
                    <a:pt x="64" y="46"/>
                  </a:lnTo>
                  <a:lnTo>
                    <a:pt x="64" y="45"/>
                  </a:lnTo>
                  <a:lnTo>
                    <a:pt x="65" y="44"/>
                  </a:lnTo>
                  <a:lnTo>
                    <a:pt x="66" y="41"/>
                  </a:lnTo>
                  <a:lnTo>
                    <a:pt x="67" y="38"/>
                  </a:lnTo>
                  <a:lnTo>
                    <a:pt x="67" y="35"/>
                  </a:lnTo>
                  <a:lnTo>
                    <a:pt x="67" y="32"/>
                  </a:lnTo>
                  <a:lnTo>
                    <a:pt x="67" y="29"/>
                  </a:lnTo>
                  <a:lnTo>
                    <a:pt x="67" y="25"/>
                  </a:lnTo>
                  <a:lnTo>
                    <a:pt x="65" y="19"/>
                  </a:lnTo>
                  <a:lnTo>
                    <a:pt x="62" y="14"/>
                  </a:lnTo>
                  <a:lnTo>
                    <a:pt x="60" y="11"/>
                  </a:lnTo>
                  <a:lnTo>
                    <a:pt x="58" y="9"/>
                  </a:lnTo>
                  <a:lnTo>
                    <a:pt x="55" y="7"/>
                  </a:lnTo>
                  <a:lnTo>
                    <a:pt x="52" y="5"/>
                  </a:lnTo>
                  <a:lnTo>
                    <a:pt x="49" y="3"/>
                  </a:lnTo>
                  <a:lnTo>
                    <a:pt x="47" y="2"/>
                  </a:lnTo>
                  <a:lnTo>
                    <a:pt x="43" y="1"/>
                  </a:lnTo>
                  <a:lnTo>
                    <a:pt x="40" y="0"/>
                  </a:lnTo>
                  <a:lnTo>
                    <a:pt x="37" y="0"/>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34">
              <a:extLst>
                <a:ext uri="{FF2B5EF4-FFF2-40B4-BE49-F238E27FC236}">
                  <a16:creationId xmlns:a16="http://schemas.microsoft.com/office/drawing/2014/main" id="{343EAB3B-D86A-C807-D43F-FF174D018B69}"/>
                </a:ext>
              </a:extLst>
            </p:cNvPr>
            <p:cNvSpPr>
              <a:spLocks/>
            </p:cNvSpPr>
            <p:nvPr/>
          </p:nvSpPr>
          <p:spPr bwMode="auto">
            <a:xfrm>
              <a:off x="1681" y="5108"/>
              <a:ext cx="69" cy="64"/>
            </a:xfrm>
            <a:custGeom>
              <a:avLst/>
              <a:gdLst>
                <a:gd name="T0" fmla="*/ 55 w 69"/>
                <a:gd name="T1" fmla="*/ 7 h 64"/>
                <a:gd name="T2" fmla="*/ 50 w 69"/>
                <a:gd name="T3" fmla="*/ 3 h 64"/>
                <a:gd name="T4" fmla="*/ 44 w 69"/>
                <a:gd name="T5" fmla="*/ 1 h 64"/>
                <a:gd name="T6" fmla="*/ 37 w 69"/>
                <a:gd name="T7" fmla="*/ 0 h 64"/>
                <a:gd name="T8" fmla="*/ 27 w 69"/>
                <a:gd name="T9" fmla="*/ 0 h 64"/>
                <a:gd name="T10" fmla="*/ 21 w 69"/>
                <a:gd name="T11" fmla="*/ 2 h 64"/>
                <a:gd name="T12" fmla="*/ 15 w 69"/>
                <a:gd name="T13" fmla="*/ 5 h 64"/>
                <a:gd name="T14" fmla="*/ 5 w 69"/>
                <a:gd name="T15" fmla="*/ 14 h 64"/>
                <a:gd name="T16" fmla="*/ 0 w 69"/>
                <a:gd name="T17" fmla="*/ 26 h 64"/>
                <a:gd name="T18" fmla="*/ 0 w 69"/>
                <a:gd name="T19" fmla="*/ 32 h 64"/>
                <a:gd name="T20" fmla="*/ 0 w 69"/>
                <a:gd name="T21" fmla="*/ 38 h 64"/>
                <a:gd name="T22" fmla="*/ 2 w 69"/>
                <a:gd name="T23" fmla="*/ 44 h 64"/>
                <a:gd name="T24" fmla="*/ 5 w 69"/>
                <a:gd name="T25" fmla="*/ 49 h 64"/>
                <a:gd name="T26" fmla="*/ 10 w 69"/>
                <a:gd name="T27" fmla="*/ 55 h 64"/>
                <a:gd name="T28" fmla="*/ 15 w 69"/>
                <a:gd name="T29" fmla="*/ 59 h 64"/>
                <a:gd name="T30" fmla="*/ 21 w 69"/>
                <a:gd name="T31" fmla="*/ 62 h 64"/>
                <a:gd name="T32" fmla="*/ 27 w 69"/>
                <a:gd name="T33" fmla="*/ 64 h 64"/>
                <a:gd name="T34" fmla="*/ 34 w 69"/>
                <a:gd name="T35" fmla="*/ 64 h 64"/>
                <a:gd name="T36" fmla="*/ 34 w 69"/>
                <a:gd name="T37" fmla="*/ 64 h 64"/>
                <a:gd name="T38" fmla="*/ 36 w 69"/>
                <a:gd name="T39" fmla="*/ 64 h 64"/>
                <a:gd name="T40" fmla="*/ 41 w 69"/>
                <a:gd name="T41" fmla="*/ 64 h 64"/>
                <a:gd name="T42" fmla="*/ 44 w 69"/>
                <a:gd name="T43" fmla="*/ 62 h 64"/>
                <a:gd name="T44" fmla="*/ 47 w 69"/>
                <a:gd name="T45" fmla="*/ 62 h 64"/>
                <a:gd name="T46" fmla="*/ 53 w 69"/>
                <a:gd name="T47" fmla="*/ 59 h 64"/>
                <a:gd name="T48" fmla="*/ 58 w 69"/>
                <a:gd name="T49" fmla="*/ 55 h 64"/>
                <a:gd name="T50" fmla="*/ 62 w 69"/>
                <a:gd name="T51" fmla="*/ 49 h 64"/>
                <a:gd name="T52" fmla="*/ 66 w 69"/>
                <a:gd name="T53" fmla="*/ 44 h 64"/>
                <a:gd name="T54" fmla="*/ 66 w 69"/>
                <a:gd name="T55" fmla="*/ 42 h 64"/>
                <a:gd name="T56" fmla="*/ 68 w 69"/>
                <a:gd name="T57" fmla="*/ 38 h 64"/>
                <a:gd name="T58" fmla="*/ 69 w 69"/>
                <a:gd name="T59" fmla="*/ 32 h 64"/>
                <a:gd name="T60" fmla="*/ 68 w 69"/>
                <a:gd name="T61" fmla="*/ 26 h 64"/>
                <a:gd name="T62" fmla="*/ 66 w 69"/>
                <a:gd name="T63" fmla="*/ 20 h 64"/>
                <a:gd name="T64" fmla="*/ 62 w 69"/>
                <a:gd name="T65" fmla="*/ 14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55" y="7"/>
                  </a:lnTo>
                  <a:lnTo>
                    <a:pt x="53" y="5"/>
                  </a:lnTo>
                  <a:lnTo>
                    <a:pt x="50" y="3"/>
                  </a:lnTo>
                  <a:lnTo>
                    <a:pt x="47" y="2"/>
                  </a:lnTo>
                  <a:lnTo>
                    <a:pt x="44" y="1"/>
                  </a:lnTo>
                  <a:lnTo>
                    <a:pt x="41" y="0"/>
                  </a:lnTo>
                  <a:lnTo>
                    <a:pt x="37" y="0"/>
                  </a:lnTo>
                  <a:lnTo>
                    <a:pt x="34" y="0"/>
                  </a:lnTo>
                  <a:lnTo>
                    <a:pt x="27" y="0"/>
                  </a:lnTo>
                  <a:lnTo>
                    <a:pt x="24" y="1"/>
                  </a:lnTo>
                  <a:lnTo>
                    <a:pt x="21" y="2"/>
                  </a:lnTo>
                  <a:lnTo>
                    <a:pt x="18" y="3"/>
                  </a:lnTo>
                  <a:lnTo>
                    <a:pt x="15" y="5"/>
                  </a:lnTo>
                  <a:lnTo>
                    <a:pt x="10" y="9"/>
                  </a:lnTo>
                  <a:lnTo>
                    <a:pt x="5" y="14"/>
                  </a:lnTo>
                  <a:lnTo>
                    <a:pt x="2" y="20"/>
                  </a:lnTo>
                  <a:lnTo>
                    <a:pt x="0" y="26"/>
                  </a:lnTo>
                  <a:lnTo>
                    <a:pt x="0" y="29"/>
                  </a:lnTo>
                  <a:lnTo>
                    <a:pt x="0" y="32"/>
                  </a:lnTo>
                  <a:lnTo>
                    <a:pt x="0" y="35"/>
                  </a:lnTo>
                  <a:lnTo>
                    <a:pt x="0" y="38"/>
                  </a:lnTo>
                  <a:lnTo>
                    <a:pt x="1" y="41"/>
                  </a:lnTo>
                  <a:lnTo>
                    <a:pt x="2" y="44"/>
                  </a:lnTo>
                  <a:lnTo>
                    <a:pt x="3"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6" y="64"/>
                  </a:lnTo>
                  <a:lnTo>
                    <a:pt x="37" y="64"/>
                  </a:lnTo>
                  <a:lnTo>
                    <a:pt x="41" y="64"/>
                  </a:lnTo>
                  <a:lnTo>
                    <a:pt x="44" y="63"/>
                  </a:lnTo>
                  <a:lnTo>
                    <a:pt x="44" y="62"/>
                  </a:lnTo>
                  <a:lnTo>
                    <a:pt x="45" y="62"/>
                  </a:lnTo>
                  <a:lnTo>
                    <a:pt x="47" y="62"/>
                  </a:lnTo>
                  <a:lnTo>
                    <a:pt x="50" y="60"/>
                  </a:lnTo>
                  <a:lnTo>
                    <a:pt x="53" y="59"/>
                  </a:lnTo>
                  <a:lnTo>
                    <a:pt x="55" y="57"/>
                  </a:lnTo>
                  <a:lnTo>
                    <a:pt x="58" y="55"/>
                  </a:lnTo>
                  <a:lnTo>
                    <a:pt x="60" y="52"/>
                  </a:lnTo>
                  <a:lnTo>
                    <a:pt x="62" y="49"/>
                  </a:lnTo>
                  <a:lnTo>
                    <a:pt x="64" y="47"/>
                  </a:lnTo>
                  <a:lnTo>
                    <a:pt x="66" y="44"/>
                  </a:lnTo>
                  <a:lnTo>
                    <a:pt x="66" y="43"/>
                  </a:lnTo>
                  <a:lnTo>
                    <a:pt x="66" y="42"/>
                  </a:lnTo>
                  <a:lnTo>
                    <a:pt x="67" y="41"/>
                  </a:lnTo>
                  <a:lnTo>
                    <a:pt x="68" y="38"/>
                  </a:lnTo>
                  <a:lnTo>
                    <a:pt x="68" y="35"/>
                  </a:lnTo>
                  <a:lnTo>
                    <a:pt x="69" y="32"/>
                  </a:lnTo>
                  <a:lnTo>
                    <a:pt x="68" y="29"/>
                  </a:lnTo>
                  <a:lnTo>
                    <a:pt x="68" y="26"/>
                  </a:lnTo>
                  <a:lnTo>
                    <a:pt x="67" y="22"/>
                  </a:lnTo>
                  <a:lnTo>
                    <a:pt x="66" y="20"/>
                  </a:lnTo>
                  <a:lnTo>
                    <a:pt x="64" y="17"/>
                  </a:lnTo>
                  <a:lnTo>
                    <a:pt x="62" y="14"/>
                  </a:lnTo>
                  <a:lnTo>
                    <a:pt x="60" y="11"/>
                  </a:lnTo>
                  <a:lnTo>
                    <a:pt x="58"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5">
              <a:extLst>
                <a:ext uri="{FF2B5EF4-FFF2-40B4-BE49-F238E27FC236}">
                  <a16:creationId xmlns:a16="http://schemas.microsoft.com/office/drawing/2014/main" id="{33EA1DA2-1727-D84C-E1FD-C6D24723A8A8}"/>
                </a:ext>
              </a:extLst>
            </p:cNvPr>
            <p:cNvSpPr>
              <a:spLocks/>
            </p:cNvSpPr>
            <p:nvPr/>
          </p:nvSpPr>
          <p:spPr bwMode="auto">
            <a:xfrm>
              <a:off x="2121" y="5057"/>
              <a:ext cx="51" cy="48"/>
            </a:xfrm>
            <a:custGeom>
              <a:avLst/>
              <a:gdLst>
                <a:gd name="T0" fmla="*/ 43 w 51"/>
                <a:gd name="T1" fmla="*/ 7 h 48"/>
                <a:gd name="T2" fmla="*/ 39 w 51"/>
                <a:gd name="T3" fmla="*/ 4 h 48"/>
                <a:gd name="T4" fmla="*/ 37 w 51"/>
                <a:gd name="T5" fmla="*/ 2 h 48"/>
                <a:gd name="T6" fmla="*/ 35 w 51"/>
                <a:gd name="T7" fmla="*/ 1 h 48"/>
                <a:gd name="T8" fmla="*/ 32 w 51"/>
                <a:gd name="T9" fmla="*/ 1 h 48"/>
                <a:gd name="T10" fmla="*/ 30 w 51"/>
                <a:gd name="T11" fmla="*/ 0 h 48"/>
                <a:gd name="T12" fmla="*/ 25 w 51"/>
                <a:gd name="T13" fmla="*/ 0 h 48"/>
                <a:gd name="T14" fmla="*/ 20 w 51"/>
                <a:gd name="T15" fmla="*/ 0 h 48"/>
                <a:gd name="T16" fmla="*/ 16 w 51"/>
                <a:gd name="T17" fmla="*/ 1 h 48"/>
                <a:gd name="T18" fmla="*/ 12 w 51"/>
                <a:gd name="T19" fmla="*/ 4 h 48"/>
                <a:gd name="T20" fmla="*/ 8 w 51"/>
                <a:gd name="T21" fmla="*/ 7 h 48"/>
                <a:gd name="T22" fmla="*/ 7 w 51"/>
                <a:gd name="T23" fmla="*/ 7 h 48"/>
                <a:gd name="T24" fmla="*/ 4 w 51"/>
                <a:gd name="T25" fmla="*/ 10 h 48"/>
                <a:gd name="T26" fmla="*/ 2 w 51"/>
                <a:gd name="T27" fmla="*/ 14 h 48"/>
                <a:gd name="T28" fmla="*/ 0 w 51"/>
                <a:gd name="T29" fmla="*/ 19 h 48"/>
                <a:gd name="T30" fmla="*/ 0 w 51"/>
                <a:gd name="T31" fmla="*/ 24 h 48"/>
                <a:gd name="T32" fmla="*/ 0 w 51"/>
                <a:gd name="T33" fmla="*/ 29 h 48"/>
                <a:gd name="T34" fmla="*/ 1 w 51"/>
                <a:gd name="T35" fmla="*/ 31 h 48"/>
                <a:gd name="T36" fmla="*/ 2 w 51"/>
                <a:gd name="T37" fmla="*/ 33 h 48"/>
                <a:gd name="T38" fmla="*/ 4 w 51"/>
                <a:gd name="T39" fmla="*/ 37 h 48"/>
                <a:gd name="T40" fmla="*/ 6 w 51"/>
                <a:gd name="T41" fmla="*/ 39 h 48"/>
                <a:gd name="T42" fmla="*/ 7 w 51"/>
                <a:gd name="T43" fmla="*/ 41 h 48"/>
                <a:gd name="T44" fmla="*/ 11 w 51"/>
                <a:gd name="T45" fmla="*/ 44 h 48"/>
                <a:gd name="T46" fmla="*/ 16 w 51"/>
                <a:gd name="T47" fmla="*/ 46 h 48"/>
                <a:gd name="T48" fmla="*/ 20 w 51"/>
                <a:gd name="T49" fmla="*/ 47 h 48"/>
                <a:gd name="T50" fmla="*/ 23 w 51"/>
                <a:gd name="T51" fmla="*/ 48 h 48"/>
                <a:gd name="T52" fmla="*/ 25 w 51"/>
                <a:gd name="T53" fmla="*/ 48 h 48"/>
                <a:gd name="T54" fmla="*/ 26 w 51"/>
                <a:gd name="T55" fmla="*/ 48 h 48"/>
                <a:gd name="T56" fmla="*/ 28 w 51"/>
                <a:gd name="T57" fmla="*/ 48 h 48"/>
                <a:gd name="T58" fmla="*/ 30 w 51"/>
                <a:gd name="T59" fmla="*/ 47 h 48"/>
                <a:gd name="T60" fmla="*/ 33 w 51"/>
                <a:gd name="T61" fmla="*/ 47 h 48"/>
                <a:gd name="T62" fmla="*/ 34 w 51"/>
                <a:gd name="T63" fmla="*/ 46 h 48"/>
                <a:gd name="T64" fmla="*/ 35 w 51"/>
                <a:gd name="T65" fmla="*/ 46 h 48"/>
                <a:gd name="T66" fmla="*/ 36 w 51"/>
                <a:gd name="T67" fmla="*/ 45 h 48"/>
                <a:gd name="T68" fmla="*/ 37 w 51"/>
                <a:gd name="T69" fmla="*/ 45 h 48"/>
                <a:gd name="T70" fmla="*/ 39 w 51"/>
                <a:gd name="T71" fmla="*/ 44 h 48"/>
                <a:gd name="T72" fmla="*/ 43 w 51"/>
                <a:gd name="T73" fmla="*/ 41 h 48"/>
                <a:gd name="T74" fmla="*/ 45 w 51"/>
                <a:gd name="T75" fmla="*/ 39 h 48"/>
                <a:gd name="T76" fmla="*/ 45 w 51"/>
                <a:gd name="T77" fmla="*/ 38 h 48"/>
                <a:gd name="T78" fmla="*/ 45 w 51"/>
                <a:gd name="T79" fmla="*/ 38 h 48"/>
                <a:gd name="T80" fmla="*/ 45 w 51"/>
                <a:gd name="T81" fmla="*/ 38 h 48"/>
                <a:gd name="T82" fmla="*/ 45 w 51"/>
                <a:gd name="T83" fmla="*/ 38 h 48"/>
                <a:gd name="T84" fmla="*/ 46 w 51"/>
                <a:gd name="T85" fmla="*/ 37 h 48"/>
                <a:gd name="T86" fmla="*/ 49 w 51"/>
                <a:gd name="T87" fmla="*/ 33 h 48"/>
                <a:gd name="T88" fmla="*/ 49 w 51"/>
                <a:gd name="T89" fmla="*/ 32 h 48"/>
                <a:gd name="T90" fmla="*/ 49 w 51"/>
                <a:gd name="T91" fmla="*/ 31 h 48"/>
                <a:gd name="T92" fmla="*/ 50 w 51"/>
                <a:gd name="T93" fmla="*/ 29 h 48"/>
                <a:gd name="T94" fmla="*/ 50 w 51"/>
                <a:gd name="T95" fmla="*/ 26 h 48"/>
                <a:gd name="T96" fmla="*/ 51 w 51"/>
                <a:gd name="T97" fmla="*/ 24 h 48"/>
                <a:gd name="T98" fmla="*/ 50 w 51"/>
                <a:gd name="T99" fmla="*/ 21 h 48"/>
                <a:gd name="T100" fmla="*/ 50 w 51"/>
                <a:gd name="T101" fmla="*/ 19 h 48"/>
                <a:gd name="T102" fmla="*/ 49 w 51"/>
                <a:gd name="T103" fmla="*/ 14 h 48"/>
                <a:gd name="T104" fmla="*/ 46 w 51"/>
                <a:gd name="T105" fmla="*/ 10 h 48"/>
                <a:gd name="T106" fmla="*/ 43 w 51"/>
                <a:gd name="T107" fmla="*/ 7 h 48"/>
                <a:gd name="T108" fmla="*/ 43 w 51"/>
                <a:gd name="T10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43" y="7"/>
                  </a:move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36">
              <a:extLst>
                <a:ext uri="{FF2B5EF4-FFF2-40B4-BE49-F238E27FC236}">
                  <a16:creationId xmlns:a16="http://schemas.microsoft.com/office/drawing/2014/main" id="{5D66CD15-93D0-DFB1-B1B8-DE622850F67B}"/>
                </a:ext>
              </a:extLst>
            </p:cNvPr>
            <p:cNvSpPr>
              <a:spLocks/>
            </p:cNvSpPr>
            <p:nvPr/>
          </p:nvSpPr>
          <p:spPr bwMode="auto">
            <a:xfrm>
              <a:off x="2283" y="5078"/>
              <a:ext cx="53" cy="48"/>
            </a:xfrm>
            <a:custGeom>
              <a:avLst/>
              <a:gdLst>
                <a:gd name="T0" fmla="*/ 45 w 53"/>
                <a:gd name="T1" fmla="*/ 41 h 48"/>
                <a:gd name="T2" fmla="*/ 46 w 53"/>
                <a:gd name="T3" fmla="*/ 39 h 48"/>
                <a:gd name="T4" fmla="*/ 46 w 53"/>
                <a:gd name="T5" fmla="*/ 39 h 48"/>
                <a:gd name="T6" fmla="*/ 46 w 53"/>
                <a:gd name="T7" fmla="*/ 38 h 48"/>
                <a:gd name="T8" fmla="*/ 47 w 53"/>
                <a:gd name="T9" fmla="*/ 38 h 48"/>
                <a:gd name="T10" fmla="*/ 47 w 53"/>
                <a:gd name="T11" fmla="*/ 38 h 48"/>
                <a:gd name="T12" fmla="*/ 48 w 53"/>
                <a:gd name="T13" fmla="*/ 37 h 48"/>
                <a:gd name="T14" fmla="*/ 51 w 53"/>
                <a:gd name="T15" fmla="*/ 33 h 48"/>
                <a:gd name="T16" fmla="*/ 52 w 53"/>
                <a:gd name="T17" fmla="*/ 28 h 48"/>
                <a:gd name="T18" fmla="*/ 52 w 53"/>
                <a:gd name="T19" fmla="*/ 26 h 48"/>
                <a:gd name="T20" fmla="*/ 52 w 53"/>
                <a:gd name="T21" fmla="*/ 25 h 48"/>
                <a:gd name="T22" fmla="*/ 52 w 53"/>
                <a:gd name="T23" fmla="*/ 24 h 48"/>
                <a:gd name="T24" fmla="*/ 53 w 53"/>
                <a:gd name="T25" fmla="*/ 24 h 48"/>
                <a:gd name="T26" fmla="*/ 52 w 53"/>
                <a:gd name="T27" fmla="*/ 21 h 48"/>
                <a:gd name="T28" fmla="*/ 52 w 53"/>
                <a:gd name="T29" fmla="*/ 19 h 48"/>
                <a:gd name="T30" fmla="*/ 51 w 53"/>
                <a:gd name="T31" fmla="*/ 15 h 48"/>
                <a:gd name="T32" fmla="*/ 48 w 53"/>
                <a:gd name="T33" fmla="*/ 10 h 48"/>
                <a:gd name="T34" fmla="*/ 45 w 53"/>
                <a:gd name="T35" fmla="*/ 7 h 48"/>
                <a:gd name="T36" fmla="*/ 45 w 53"/>
                <a:gd name="T37" fmla="*/ 7 h 48"/>
                <a:gd name="T38" fmla="*/ 41 w 53"/>
                <a:gd name="T39" fmla="*/ 4 h 48"/>
                <a:gd name="T40" fmla="*/ 38 w 53"/>
                <a:gd name="T41" fmla="*/ 2 h 48"/>
                <a:gd name="T42" fmla="*/ 36 w 53"/>
                <a:gd name="T43" fmla="*/ 2 h 48"/>
                <a:gd name="T44" fmla="*/ 34 w 53"/>
                <a:gd name="T45" fmla="*/ 1 h 48"/>
                <a:gd name="T46" fmla="*/ 32 w 53"/>
                <a:gd name="T47" fmla="*/ 0 h 48"/>
                <a:gd name="T48" fmla="*/ 29 w 53"/>
                <a:gd name="T49" fmla="*/ 0 h 48"/>
                <a:gd name="T50" fmla="*/ 27 w 53"/>
                <a:gd name="T51" fmla="*/ 0 h 48"/>
                <a:gd name="T52" fmla="*/ 21 w 53"/>
                <a:gd name="T53" fmla="*/ 0 h 48"/>
                <a:gd name="T54" fmla="*/ 17 w 53"/>
                <a:gd name="T55" fmla="*/ 2 h 48"/>
                <a:gd name="T56" fmla="*/ 12 w 53"/>
                <a:gd name="T57" fmla="*/ 4 h 48"/>
                <a:gd name="T58" fmla="*/ 8 w 53"/>
                <a:gd name="T59" fmla="*/ 7 h 48"/>
                <a:gd name="T60" fmla="*/ 8 w 53"/>
                <a:gd name="T61" fmla="*/ 7 h 48"/>
                <a:gd name="T62" fmla="*/ 4 w 53"/>
                <a:gd name="T63" fmla="*/ 10 h 48"/>
                <a:gd name="T64" fmla="*/ 2 w 53"/>
                <a:gd name="T65" fmla="*/ 15 h 48"/>
                <a:gd name="T66" fmla="*/ 1 w 53"/>
                <a:gd name="T67" fmla="*/ 19 h 48"/>
                <a:gd name="T68" fmla="*/ 0 w 53"/>
                <a:gd name="T69" fmla="*/ 24 h 48"/>
                <a:gd name="T70" fmla="*/ 0 w 53"/>
                <a:gd name="T71" fmla="*/ 26 h 48"/>
                <a:gd name="T72" fmla="*/ 1 w 53"/>
                <a:gd name="T73" fmla="*/ 28 h 48"/>
                <a:gd name="T74" fmla="*/ 2 w 53"/>
                <a:gd name="T75" fmla="*/ 33 h 48"/>
                <a:gd name="T76" fmla="*/ 4 w 53"/>
                <a:gd name="T77" fmla="*/ 37 h 48"/>
                <a:gd name="T78" fmla="*/ 6 w 53"/>
                <a:gd name="T79" fmla="*/ 39 h 48"/>
                <a:gd name="T80" fmla="*/ 8 w 53"/>
                <a:gd name="T81" fmla="*/ 41 h 48"/>
                <a:gd name="T82" fmla="*/ 11 w 53"/>
                <a:gd name="T83" fmla="*/ 43 h 48"/>
                <a:gd name="T84" fmla="*/ 14 w 53"/>
                <a:gd name="T85" fmla="*/ 45 h 48"/>
                <a:gd name="T86" fmla="*/ 17 w 53"/>
                <a:gd name="T87" fmla="*/ 47 h 48"/>
                <a:gd name="T88" fmla="*/ 20 w 53"/>
                <a:gd name="T89" fmla="*/ 48 h 48"/>
                <a:gd name="T90" fmla="*/ 23 w 53"/>
                <a:gd name="T91" fmla="*/ 48 h 48"/>
                <a:gd name="T92" fmla="*/ 27 w 53"/>
                <a:gd name="T93" fmla="*/ 48 h 48"/>
                <a:gd name="T94" fmla="*/ 27 w 53"/>
                <a:gd name="T95" fmla="*/ 48 h 48"/>
                <a:gd name="T96" fmla="*/ 28 w 53"/>
                <a:gd name="T97" fmla="*/ 48 h 48"/>
                <a:gd name="T98" fmla="*/ 29 w 53"/>
                <a:gd name="T99" fmla="*/ 48 h 48"/>
                <a:gd name="T100" fmla="*/ 32 w 53"/>
                <a:gd name="T101" fmla="*/ 48 h 48"/>
                <a:gd name="T102" fmla="*/ 33 w 53"/>
                <a:gd name="T103" fmla="*/ 47 h 48"/>
                <a:gd name="T104" fmla="*/ 33 w 53"/>
                <a:gd name="T105" fmla="*/ 47 h 48"/>
                <a:gd name="T106" fmla="*/ 35 w 53"/>
                <a:gd name="T107" fmla="*/ 47 h 48"/>
                <a:gd name="T108" fmla="*/ 36 w 53"/>
                <a:gd name="T109" fmla="*/ 46 h 48"/>
                <a:gd name="T110" fmla="*/ 37 w 53"/>
                <a:gd name="T111" fmla="*/ 46 h 48"/>
                <a:gd name="T112" fmla="*/ 39 w 53"/>
                <a:gd name="T113" fmla="*/ 45 h 48"/>
                <a:gd name="T114" fmla="*/ 42 w 53"/>
                <a:gd name="T115" fmla="*/ 43 h 48"/>
                <a:gd name="T116" fmla="*/ 45 w 53"/>
                <a:gd name="T117"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45" y="41"/>
                  </a:move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lnTo>
                    <a:pt x="33" y="47"/>
                  </a:lnTo>
                  <a:lnTo>
                    <a:pt x="33" y="47"/>
                  </a:lnTo>
                  <a:lnTo>
                    <a:pt x="35" y="47"/>
                  </a:lnTo>
                  <a:lnTo>
                    <a:pt x="36" y="46"/>
                  </a:lnTo>
                  <a:lnTo>
                    <a:pt x="37" y="46"/>
                  </a:lnTo>
                  <a:lnTo>
                    <a:pt x="39" y="45"/>
                  </a:lnTo>
                  <a:lnTo>
                    <a:pt x="42" y="43"/>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7">
              <a:extLst>
                <a:ext uri="{FF2B5EF4-FFF2-40B4-BE49-F238E27FC236}">
                  <a16:creationId xmlns:a16="http://schemas.microsoft.com/office/drawing/2014/main" id="{A508E6D1-F1CD-9427-DFF1-A2D258B8BEDE}"/>
                </a:ext>
              </a:extLst>
            </p:cNvPr>
            <p:cNvSpPr>
              <a:spLocks noEditPoints="1"/>
            </p:cNvSpPr>
            <p:nvPr/>
          </p:nvSpPr>
          <p:spPr bwMode="auto">
            <a:xfrm>
              <a:off x="2443" y="5066"/>
              <a:ext cx="52" cy="49"/>
            </a:xfrm>
            <a:custGeom>
              <a:avLst/>
              <a:gdLst>
                <a:gd name="T0" fmla="*/ 36 w 52"/>
                <a:gd name="T1" fmla="*/ 7 h 49"/>
                <a:gd name="T2" fmla="*/ 36 w 52"/>
                <a:gd name="T3" fmla="*/ 1 h 49"/>
                <a:gd name="T4" fmla="*/ 34 w 52"/>
                <a:gd name="T5" fmla="*/ 0 h 49"/>
                <a:gd name="T6" fmla="*/ 31 w 52"/>
                <a:gd name="T7" fmla="*/ 0 h 49"/>
                <a:gd name="T8" fmla="*/ 26 w 52"/>
                <a:gd name="T9" fmla="*/ 0 h 49"/>
                <a:gd name="T10" fmla="*/ 21 w 52"/>
                <a:gd name="T11" fmla="*/ 0 h 49"/>
                <a:gd name="T12" fmla="*/ 16 w 52"/>
                <a:gd name="T13" fmla="*/ 1 h 49"/>
                <a:gd name="T14" fmla="*/ 12 w 52"/>
                <a:gd name="T15" fmla="*/ 4 h 49"/>
                <a:gd name="T16" fmla="*/ 8 w 52"/>
                <a:gd name="T17" fmla="*/ 7 h 49"/>
                <a:gd name="T18" fmla="*/ 7 w 52"/>
                <a:gd name="T19" fmla="*/ 7 h 49"/>
                <a:gd name="T20" fmla="*/ 4 w 52"/>
                <a:gd name="T21" fmla="*/ 11 h 49"/>
                <a:gd name="T22" fmla="*/ 2 w 52"/>
                <a:gd name="T23" fmla="*/ 15 h 49"/>
                <a:gd name="T24" fmla="*/ 1 w 52"/>
                <a:gd name="T25" fmla="*/ 19 h 49"/>
                <a:gd name="T26" fmla="*/ 0 w 52"/>
                <a:gd name="T27" fmla="*/ 24 h 49"/>
                <a:gd name="T28" fmla="*/ 0 w 52"/>
                <a:gd name="T29" fmla="*/ 26 h 49"/>
                <a:gd name="T30" fmla="*/ 1 w 52"/>
                <a:gd name="T31" fmla="*/ 29 h 49"/>
                <a:gd name="T32" fmla="*/ 2 w 52"/>
                <a:gd name="T33" fmla="*/ 33 h 49"/>
                <a:gd name="T34" fmla="*/ 4 w 52"/>
                <a:gd name="T35" fmla="*/ 38 h 49"/>
                <a:gd name="T36" fmla="*/ 6 w 52"/>
                <a:gd name="T37" fmla="*/ 39 h 49"/>
                <a:gd name="T38" fmla="*/ 7 w 52"/>
                <a:gd name="T39" fmla="*/ 42 h 49"/>
                <a:gd name="T40" fmla="*/ 10 w 52"/>
                <a:gd name="T41" fmla="*/ 44 h 49"/>
                <a:gd name="T42" fmla="*/ 14 w 52"/>
                <a:gd name="T43" fmla="*/ 45 h 49"/>
                <a:gd name="T44" fmla="*/ 17 w 52"/>
                <a:gd name="T45" fmla="*/ 47 h 49"/>
                <a:gd name="T46" fmla="*/ 21 w 52"/>
                <a:gd name="T47" fmla="*/ 48 h 49"/>
                <a:gd name="T48" fmla="*/ 23 w 52"/>
                <a:gd name="T49" fmla="*/ 48 h 49"/>
                <a:gd name="T50" fmla="*/ 26 w 52"/>
                <a:gd name="T51" fmla="*/ 49 h 49"/>
                <a:gd name="T52" fmla="*/ 29 w 52"/>
                <a:gd name="T53" fmla="*/ 48 h 49"/>
                <a:gd name="T54" fmla="*/ 32 w 52"/>
                <a:gd name="T55" fmla="*/ 48 h 49"/>
                <a:gd name="T56" fmla="*/ 32 w 52"/>
                <a:gd name="T57" fmla="*/ 48 h 49"/>
                <a:gd name="T58" fmla="*/ 33 w 52"/>
                <a:gd name="T59" fmla="*/ 47 h 49"/>
                <a:gd name="T60" fmla="*/ 35 w 52"/>
                <a:gd name="T61" fmla="*/ 47 h 49"/>
                <a:gd name="T62" fmla="*/ 37 w 52"/>
                <a:gd name="T63" fmla="*/ 46 h 49"/>
                <a:gd name="T64" fmla="*/ 39 w 52"/>
                <a:gd name="T65" fmla="*/ 45 h 49"/>
                <a:gd name="T66" fmla="*/ 42 w 52"/>
                <a:gd name="T67" fmla="*/ 44 h 49"/>
                <a:gd name="T68" fmla="*/ 45 w 52"/>
                <a:gd name="T69" fmla="*/ 42 h 49"/>
                <a:gd name="T70" fmla="*/ 46 w 52"/>
                <a:gd name="T71" fmla="*/ 39 h 49"/>
                <a:gd name="T72" fmla="*/ 46 w 52"/>
                <a:gd name="T73" fmla="*/ 39 h 49"/>
                <a:gd name="T74" fmla="*/ 46 w 52"/>
                <a:gd name="T75" fmla="*/ 39 h 49"/>
                <a:gd name="T76" fmla="*/ 47 w 52"/>
                <a:gd name="T77" fmla="*/ 39 h 49"/>
                <a:gd name="T78" fmla="*/ 47 w 52"/>
                <a:gd name="T79" fmla="*/ 38 h 49"/>
                <a:gd name="T80" fmla="*/ 48 w 52"/>
                <a:gd name="T81" fmla="*/ 38 h 49"/>
                <a:gd name="T82" fmla="*/ 50 w 52"/>
                <a:gd name="T83" fmla="*/ 33 h 49"/>
                <a:gd name="T84" fmla="*/ 51 w 52"/>
                <a:gd name="T85" fmla="*/ 29 h 49"/>
                <a:gd name="T86" fmla="*/ 52 w 52"/>
                <a:gd name="T87" fmla="*/ 26 h 49"/>
                <a:gd name="T88" fmla="*/ 52 w 52"/>
                <a:gd name="T89" fmla="*/ 25 h 49"/>
                <a:gd name="T90" fmla="*/ 52 w 52"/>
                <a:gd name="T91" fmla="*/ 25 h 49"/>
                <a:gd name="T92" fmla="*/ 52 w 52"/>
                <a:gd name="T93" fmla="*/ 24 h 49"/>
                <a:gd name="T94" fmla="*/ 52 w 52"/>
                <a:gd name="T95" fmla="*/ 21 h 49"/>
                <a:gd name="T96" fmla="*/ 51 w 52"/>
                <a:gd name="T97" fmla="*/ 19 h 49"/>
                <a:gd name="T98" fmla="*/ 50 w 52"/>
                <a:gd name="T99" fmla="*/ 15 h 49"/>
                <a:gd name="T100" fmla="*/ 48 w 52"/>
                <a:gd name="T101" fmla="*/ 11 h 49"/>
                <a:gd name="T102" fmla="*/ 45 w 52"/>
                <a:gd name="T103" fmla="*/ 7 h 49"/>
                <a:gd name="T104" fmla="*/ 44 w 52"/>
                <a:gd name="T105" fmla="*/ 7 h 49"/>
                <a:gd name="T106" fmla="*/ 36 w 52"/>
                <a:gd name="T107" fmla="*/ 7 h 49"/>
                <a:gd name="T108" fmla="*/ 40 w 52"/>
                <a:gd name="T109" fmla="*/ 13 h 49"/>
                <a:gd name="T110" fmla="*/ 42 w 52"/>
                <a:gd name="T111" fmla="*/ 14 h 49"/>
                <a:gd name="T112" fmla="*/ 45 w 52"/>
                <a:gd name="T113" fmla="*/ 15 h 49"/>
                <a:gd name="T114" fmla="*/ 46 w 52"/>
                <a:gd name="T115" fmla="*/ 16 h 49"/>
                <a:gd name="T116" fmla="*/ 48 w 52"/>
                <a:gd name="T117" fmla="*/ 18 h 49"/>
                <a:gd name="T118" fmla="*/ 46 w 52"/>
                <a:gd name="T119" fmla="*/ 16 h 49"/>
                <a:gd name="T120" fmla="*/ 45 w 52"/>
                <a:gd name="T121" fmla="*/ 15 h 49"/>
                <a:gd name="T122" fmla="*/ 42 w 52"/>
                <a:gd name="T123" fmla="*/ 14 h 49"/>
                <a:gd name="T124" fmla="*/ 40 w 52"/>
                <a:gd name="T12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49">
                  <a:moveTo>
                    <a:pt x="36" y="7"/>
                  </a:moveTo>
                  <a:lnTo>
                    <a:pt x="36" y="1"/>
                  </a:lnTo>
                  <a:lnTo>
                    <a:pt x="34" y="0"/>
                  </a:lnTo>
                  <a:lnTo>
                    <a:pt x="31" y="0"/>
                  </a:lnTo>
                  <a:lnTo>
                    <a:pt x="26" y="0"/>
                  </a:lnTo>
                  <a:lnTo>
                    <a:pt x="21" y="0"/>
                  </a:lnTo>
                  <a:lnTo>
                    <a:pt x="16" y="1"/>
                  </a:lnTo>
                  <a:lnTo>
                    <a:pt x="12" y="4"/>
                  </a:lnTo>
                  <a:lnTo>
                    <a:pt x="8" y="7"/>
                  </a:lnTo>
                  <a:lnTo>
                    <a:pt x="7" y="7"/>
                  </a:lnTo>
                  <a:lnTo>
                    <a:pt x="4" y="11"/>
                  </a:lnTo>
                  <a:lnTo>
                    <a:pt x="2" y="15"/>
                  </a:lnTo>
                  <a:lnTo>
                    <a:pt x="1" y="19"/>
                  </a:lnTo>
                  <a:lnTo>
                    <a:pt x="0" y="24"/>
                  </a:lnTo>
                  <a:lnTo>
                    <a:pt x="0" y="26"/>
                  </a:lnTo>
                  <a:lnTo>
                    <a:pt x="1" y="29"/>
                  </a:lnTo>
                  <a:lnTo>
                    <a:pt x="2" y="33"/>
                  </a:lnTo>
                  <a:lnTo>
                    <a:pt x="4" y="38"/>
                  </a:lnTo>
                  <a:lnTo>
                    <a:pt x="6" y="39"/>
                  </a:lnTo>
                  <a:lnTo>
                    <a:pt x="7" y="42"/>
                  </a:lnTo>
                  <a:lnTo>
                    <a:pt x="10" y="44"/>
                  </a:lnTo>
                  <a:lnTo>
                    <a:pt x="14" y="45"/>
                  </a:lnTo>
                  <a:lnTo>
                    <a:pt x="17" y="47"/>
                  </a:lnTo>
                  <a:lnTo>
                    <a:pt x="21" y="48"/>
                  </a:lnTo>
                  <a:lnTo>
                    <a:pt x="23" y="48"/>
                  </a:lnTo>
                  <a:lnTo>
                    <a:pt x="26" y="49"/>
                  </a:lnTo>
                  <a:lnTo>
                    <a:pt x="29" y="48"/>
                  </a:lnTo>
                  <a:lnTo>
                    <a:pt x="32" y="48"/>
                  </a:lnTo>
                  <a:lnTo>
                    <a:pt x="32" y="48"/>
                  </a:lnTo>
                  <a:lnTo>
                    <a:pt x="33" y="47"/>
                  </a:lnTo>
                  <a:lnTo>
                    <a:pt x="35" y="47"/>
                  </a:lnTo>
                  <a:lnTo>
                    <a:pt x="37" y="46"/>
                  </a:lnTo>
                  <a:lnTo>
                    <a:pt x="39" y="45"/>
                  </a:lnTo>
                  <a:lnTo>
                    <a:pt x="42" y="44"/>
                  </a:lnTo>
                  <a:lnTo>
                    <a:pt x="45" y="42"/>
                  </a:lnTo>
                  <a:lnTo>
                    <a:pt x="46" y="39"/>
                  </a:lnTo>
                  <a:lnTo>
                    <a:pt x="46" y="39"/>
                  </a:lnTo>
                  <a:lnTo>
                    <a:pt x="46" y="39"/>
                  </a:lnTo>
                  <a:lnTo>
                    <a:pt x="47" y="39"/>
                  </a:lnTo>
                  <a:lnTo>
                    <a:pt x="47" y="38"/>
                  </a:lnTo>
                  <a:lnTo>
                    <a:pt x="48" y="38"/>
                  </a:lnTo>
                  <a:lnTo>
                    <a:pt x="50" y="33"/>
                  </a:lnTo>
                  <a:lnTo>
                    <a:pt x="51" y="29"/>
                  </a:lnTo>
                  <a:lnTo>
                    <a:pt x="52" y="26"/>
                  </a:lnTo>
                  <a:lnTo>
                    <a:pt x="52" y="25"/>
                  </a:lnTo>
                  <a:lnTo>
                    <a:pt x="52" y="25"/>
                  </a:lnTo>
                  <a:lnTo>
                    <a:pt x="52" y="24"/>
                  </a:lnTo>
                  <a:lnTo>
                    <a:pt x="52" y="21"/>
                  </a:lnTo>
                  <a:lnTo>
                    <a:pt x="51" y="19"/>
                  </a:lnTo>
                  <a:lnTo>
                    <a:pt x="50" y="15"/>
                  </a:lnTo>
                  <a:lnTo>
                    <a:pt x="48" y="11"/>
                  </a:lnTo>
                  <a:lnTo>
                    <a:pt x="45" y="7"/>
                  </a:lnTo>
                  <a:lnTo>
                    <a:pt x="44" y="7"/>
                  </a:lnTo>
                  <a:lnTo>
                    <a:pt x="36" y="7"/>
                  </a:lnTo>
                  <a:close/>
                  <a:moveTo>
                    <a:pt x="40" y="13"/>
                  </a:moveTo>
                  <a:lnTo>
                    <a:pt x="42" y="14"/>
                  </a:lnTo>
                  <a:lnTo>
                    <a:pt x="45" y="15"/>
                  </a:lnTo>
                  <a:lnTo>
                    <a:pt x="46" y="16"/>
                  </a:lnTo>
                  <a:lnTo>
                    <a:pt x="48" y="18"/>
                  </a:lnTo>
                  <a:lnTo>
                    <a:pt x="46" y="16"/>
                  </a:lnTo>
                  <a:lnTo>
                    <a:pt x="45" y="15"/>
                  </a:lnTo>
                  <a:lnTo>
                    <a:pt x="42" y="14"/>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38">
              <a:extLst>
                <a:ext uri="{FF2B5EF4-FFF2-40B4-BE49-F238E27FC236}">
                  <a16:creationId xmlns:a16="http://schemas.microsoft.com/office/drawing/2014/main" id="{8E3FB58A-E555-4F8A-8F90-1CC959237D5F}"/>
                </a:ext>
              </a:extLst>
            </p:cNvPr>
            <p:cNvSpPr>
              <a:spLocks/>
            </p:cNvSpPr>
            <p:nvPr/>
          </p:nvSpPr>
          <p:spPr bwMode="auto">
            <a:xfrm>
              <a:off x="1541" y="4573"/>
              <a:ext cx="68" cy="64"/>
            </a:xfrm>
            <a:custGeom>
              <a:avLst/>
              <a:gdLst>
                <a:gd name="T0" fmla="*/ 0 w 68"/>
                <a:gd name="T1" fmla="*/ 35 h 64"/>
                <a:gd name="T2" fmla="*/ 1 w 68"/>
                <a:gd name="T3" fmla="*/ 41 h 64"/>
                <a:gd name="T4" fmla="*/ 3 w 68"/>
                <a:gd name="T5" fmla="*/ 47 h 64"/>
                <a:gd name="T6" fmla="*/ 7 w 68"/>
                <a:gd name="T7" fmla="*/ 52 h 64"/>
                <a:gd name="T8" fmla="*/ 12 w 68"/>
                <a:gd name="T9" fmla="*/ 57 h 64"/>
                <a:gd name="T10" fmla="*/ 17 w 68"/>
                <a:gd name="T11" fmla="*/ 60 h 64"/>
                <a:gd name="T12" fmla="*/ 23 w 68"/>
                <a:gd name="T13" fmla="*/ 63 h 64"/>
                <a:gd name="T14" fmla="*/ 30 w 68"/>
                <a:gd name="T15" fmla="*/ 64 h 64"/>
                <a:gd name="T16" fmla="*/ 33 w 68"/>
                <a:gd name="T17" fmla="*/ 64 h 64"/>
                <a:gd name="T18" fmla="*/ 34 w 68"/>
                <a:gd name="T19" fmla="*/ 64 h 64"/>
                <a:gd name="T20" fmla="*/ 37 w 68"/>
                <a:gd name="T21" fmla="*/ 64 h 64"/>
                <a:gd name="T22" fmla="*/ 43 w 68"/>
                <a:gd name="T23" fmla="*/ 63 h 64"/>
                <a:gd name="T24" fmla="*/ 45 w 68"/>
                <a:gd name="T25" fmla="*/ 62 h 64"/>
                <a:gd name="T26" fmla="*/ 48 w 68"/>
                <a:gd name="T27" fmla="*/ 61 h 64"/>
                <a:gd name="T28" fmla="*/ 49 w 68"/>
                <a:gd name="T29" fmla="*/ 60 h 64"/>
                <a:gd name="T30" fmla="*/ 55 w 68"/>
                <a:gd name="T31" fmla="*/ 57 h 64"/>
                <a:gd name="T32" fmla="*/ 60 w 68"/>
                <a:gd name="T33" fmla="*/ 52 h 64"/>
                <a:gd name="T34" fmla="*/ 63 w 68"/>
                <a:gd name="T35" fmla="*/ 49 h 64"/>
                <a:gd name="T36" fmla="*/ 64 w 68"/>
                <a:gd name="T37" fmla="*/ 47 h 64"/>
                <a:gd name="T38" fmla="*/ 65 w 68"/>
                <a:gd name="T39" fmla="*/ 45 h 64"/>
                <a:gd name="T40" fmla="*/ 66 w 68"/>
                <a:gd name="T41" fmla="*/ 41 h 64"/>
                <a:gd name="T42" fmla="*/ 68 w 68"/>
                <a:gd name="T43" fmla="*/ 35 h 64"/>
                <a:gd name="T44" fmla="*/ 68 w 68"/>
                <a:gd name="T45" fmla="*/ 29 h 64"/>
                <a:gd name="T46" fmla="*/ 66 w 68"/>
                <a:gd name="T47" fmla="*/ 20 h 64"/>
                <a:gd name="T48" fmla="*/ 60 w 68"/>
                <a:gd name="T49" fmla="*/ 12 h 64"/>
                <a:gd name="T50" fmla="*/ 55 w 68"/>
                <a:gd name="T51" fmla="*/ 7 h 64"/>
                <a:gd name="T52" fmla="*/ 49 w 68"/>
                <a:gd name="T53" fmla="*/ 4 h 64"/>
                <a:gd name="T54" fmla="*/ 43 w 68"/>
                <a:gd name="T55" fmla="*/ 1 h 64"/>
                <a:gd name="T56" fmla="*/ 37 w 68"/>
                <a:gd name="T57" fmla="*/ 0 h 64"/>
                <a:gd name="T58" fmla="*/ 26 w 68"/>
                <a:gd name="T59" fmla="*/ 1 h 64"/>
                <a:gd name="T60" fmla="*/ 15 w 68"/>
                <a:gd name="T61" fmla="*/ 5 h 64"/>
                <a:gd name="T62" fmla="*/ 5 w 68"/>
                <a:gd name="T63" fmla="*/ 14 h 64"/>
                <a:gd name="T64" fmla="*/ 0 w 68"/>
                <a:gd name="T65"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35"/>
                  </a:lnTo>
                  <a:lnTo>
                    <a:pt x="0" y="38"/>
                  </a:lnTo>
                  <a:lnTo>
                    <a:pt x="1" y="41"/>
                  </a:lnTo>
                  <a:lnTo>
                    <a:pt x="2" y="44"/>
                  </a:lnTo>
                  <a:lnTo>
                    <a:pt x="3" y="47"/>
                  </a:lnTo>
                  <a:lnTo>
                    <a:pt x="5" y="49"/>
                  </a:lnTo>
                  <a:lnTo>
                    <a:pt x="7" y="52"/>
                  </a:lnTo>
                  <a:lnTo>
                    <a:pt x="10" y="55"/>
                  </a:lnTo>
                  <a:lnTo>
                    <a:pt x="12" y="57"/>
                  </a:lnTo>
                  <a:lnTo>
                    <a:pt x="15" y="59"/>
                  </a:lnTo>
                  <a:lnTo>
                    <a:pt x="17" y="60"/>
                  </a:lnTo>
                  <a:lnTo>
                    <a:pt x="20" y="62"/>
                  </a:lnTo>
                  <a:lnTo>
                    <a:pt x="23" y="63"/>
                  </a:lnTo>
                  <a:lnTo>
                    <a:pt x="26" y="64"/>
                  </a:lnTo>
                  <a:lnTo>
                    <a:pt x="30" y="64"/>
                  </a:lnTo>
                  <a:lnTo>
                    <a:pt x="33" y="64"/>
                  </a:lnTo>
                  <a:lnTo>
                    <a:pt x="33" y="64"/>
                  </a:lnTo>
                  <a:lnTo>
                    <a:pt x="33" y="64"/>
                  </a:lnTo>
                  <a:lnTo>
                    <a:pt x="34" y="64"/>
                  </a:lnTo>
                  <a:lnTo>
                    <a:pt x="35" y="64"/>
                  </a:lnTo>
                  <a:lnTo>
                    <a:pt x="37" y="64"/>
                  </a:lnTo>
                  <a:lnTo>
                    <a:pt x="40" y="64"/>
                  </a:lnTo>
                  <a:lnTo>
                    <a:pt x="43" y="63"/>
                  </a:lnTo>
                  <a:lnTo>
                    <a:pt x="44" y="62"/>
                  </a:lnTo>
                  <a:lnTo>
                    <a:pt x="45" y="62"/>
                  </a:lnTo>
                  <a:lnTo>
                    <a:pt x="47" y="62"/>
                  </a:lnTo>
                  <a:lnTo>
                    <a:pt x="48" y="61"/>
                  </a:lnTo>
                  <a:lnTo>
                    <a:pt x="49" y="60"/>
                  </a:lnTo>
                  <a:lnTo>
                    <a:pt x="49" y="60"/>
                  </a:lnTo>
                  <a:lnTo>
                    <a:pt x="53" y="59"/>
                  </a:lnTo>
                  <a:lnTo>
                    <a:pt x="55" y="57"/>
                  </a:lnTo>
                  <a:lnTo>
                    <a:pt x="58" y="55"/>
                  </a:lnTo>
                  <a:lnTo>
                    <a:pt x="60" y="52"/>
                  </a:lnTo>
                  <a:lnTo>
                    <a:pt x="62" y="49"/>
                  </a:lnTo>
                  <a:lnTo>
                    <a:pt x="63" y="49"/>
                  </a:lnTo>
                  <a:lnTo>
                    <a:pt x="63" y="48"/>
                  </a:lnTo>
                  <a:lnTo>
                    <a:pt x="64" y="47"/>
                  </a:lnTo>
                  <a:lnTo>
                    <a:pt x="64" y="46"/>
                  </a:lnTo>
                  <a:lnTo>
                    <a:pt x="65" y="45"/>
                  </a:lnTo>
                  <a:lnTo>
                    <a:pt x="66" y="44"/>
                  </a:lnTo>
                  <a:lnTo>
                    <a:pt x="66" y="41"/>
                  </a:lnTo>
                  <a:lnTo>
                    <a:pt x="67" y="38"/>
                  </a:lnTo>
                  <a:lnTo>
                    <a:pt x="68" y="35"/>
                  </a:lnTo>
                  <a:lnTo>
                    <a:pt x="68" y="32"/>
                  </a:lnTo>
                  <a:lnTo>
                    <a:pt x="68" y="29"/>
                  </a:lnTo>
                  <a:lnTo>
                    <a:pt x="67" y="26"/>
                  </a:lnTo>
                  <a:lnTo>
                    <a:pt x="66" y="20"/>
                  </a:lnTo>
                  <a:lnTo>
                    <a:pt x="62" y="14"/>
                  </a:lnTo>
                  <a:lnTo>
                    <a:pt x="60" y="12"/>
                  </a:lnTo>
                  <a:lnTo>
                    <a:pt x="58" y="10"/>
                  </a:lnTo>
                  <a:lnTo>
                    <a:pt x="55" y="7"/>
                  </a:lnTo>
                  <a:lnTo>
                    <a:pt x="53" y="5"/>
                  </a:lnTo>
                  <a:lnTo>
                    <a:pt x="49" y="4"/>
                  </a:lnTo>
                  <a:lnTo>
                    <a:pt x="47" y="3"/>
                  </a:lnTo>
                  <a:lnTo>
                    <a:pt x="43" y="1"/>
                  </a:lnTo>
                  <a:lnTo>
                    <a:pt x="40" y="1"/>
                  </a:lnTo>
                  <a:lnTo>
                    <a:pt x="37" y="0"/>
                  </a:lnTo>
                  <a:lnTo>
                    <a:pt x="33" y="0"/>
                  </a:lnTo>
                  <a:lnTo>
                    <a:pt x="26" y="1"/>
                  </a:lnTo>
                  <a:lnTo>
                    <a:pt x="20" y="3"/>
                  </a:lnTo>
                  <a:lnTo>
                    <a:pt x="15" y="5"/>
                  </a:lnTo>
                  <a:lnTo>
                    <a:pt x="10" y="10"/>
                  </a:lnTo>
                  <a:lnTo>
                    <a:pt x="5" y="14"/>
                  </a:lnTo>
                  <a:lnTo>
                    <a:pt x="2" y="20"/>
                  </a:lnTo>
                  <a:lnTo>
                    <a:pt x="0" y="26"/>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9">
              <a:extLst>
                <a:ext uri="{FF2B5EF4-FFF2-40B4-BE49-F238E27FC236}">
                  <a16:creationId xmlns:a16="http://schemas.microsoft.com/office/drawing/2014/main" id="{3D359744-CB88-6D43-DEF2-C4A9E648C0C6}"/>
                </a:ext>
              </a:extLst>
            </p:cNvPr>
            <p:cNvSpPr>
              <a:spLocks/>
            </p:cNvSpPr>
            <p:nvPr/>
          </p:nvSpPr>
          <p:spPr bwMode="auto">
            <a:xfrm>
              <a:off x="1536" y="4795"/>
              <a:ext cx="69" cy="64"/>
            </a:xfrm>
            <a:custGeom>
              <a:avLst/>
              <a:gdLst>
                <a:gd name="T0" fmla="*/ 56 w 69"/>
                <a:gd name="T1" fmla="*/ 7 h 64"/>
                <a:gd name="T2" fmla="*/ 51 w 69"/>
                <a:gd name="T3" fmla="*/ 4 h 64"/>
                <a:gd name="T4" fmla="*/ 44 w 69"/>
                <a:gd name="T5" fmla="*/ 1 h 64"/>
                <a:gd name="T6" fmla="*/ 38 w 69"/>
                <a:gd name="T7" fmla="*/ 0 h 64"/>
                <a:gd name="T8" fmla="*/ 27 w 69"/>
                <a:gd name="T9" fmla="*/ 1 h 64"/>
                <a:gd name="T10" fmla="*/ 21 w 69"/>
                <a:gd name="T11" fmla="*/ 3 h 64"/>
                <a:gd name="T12" fmla="*/ 10 w 69"/>
                <a:gd name="T13" fmla="*/ 10 h 64"/>
                <a:gd name="T14" fmla="*/ 4 w 69"/>
                <a:gd name="T15" fmla="*/ 17 h 64"/>
                <a:gd name="T16" fmla="*/ 1 w 69"/>
                <a:gd name="T17" fmla="*/ 23 h 64"/>
                <a:gd name="T18" fmla="*/ 0 w 69"/>
                <a:gd name="T19" fmla="*/ 29 h 64"/>
                <a:gd name="T20" fmla="*/ 0 w 69"/>
                <a:gd name="T21" fmla="*/ 35 h 64"/>
                <a:gd name="T22" fmla="*/ 1 w 69"/>
                <a:gd name="T23" fmla="*/ 41 h 64"/>
                <a:gd name="T24" fmla="*/ 4 w 69"/>
                <a:gd name="T25" fmla="*/ 47 h 64"/>
                <a:gd name="T26" fmla="*/ 8 w 69"/>
                <a:gd name="T27" fmla="*/ 52 h 64"/>
                <a:gd name="T28" fmla="*/ 13 w 69"/>
                <a:gd name="T29" fmla="*/ 57 h 64"/>
                <a:gd name="T30" fmla="*/ 18 w 69"/>
                <a:gd name="T31" fmla="*/ 60 h 64"/>
                <a:gd name="T32" fmla="*/ 24 w 69"/>
                <a:gd name="T33" fmla="*/ 63 h 64"/>
                <a:gd name="T34" fmla="*/ 31 w 69"/>
                <a:gd name="T35" fmla="*/ 64 h 64"/>
                <a:gd name="T36" fmla="*/ 34 w 69"/>
                <a:gd name="T37" fmla="*/ 64 h 64"/>
                <a:gd name="T38" fmla="*/ 35 w 69"/>
                <a:gd name="T39" fmla="*/ 64 h 64"/>
                <a:gd name="T40" fmla="*/ 38 w 69"/>
                <a:gd name="T41" fmla="*/ 64 h 64"/>
                <a:gd name="T42" fmla="*/ 44 w 69"/>
                <a:gd name="T43" fmla="*/ 63 h 64"/>
                <a:gd name="T44" fmla="*/ 46 w 69"/>
                <a:gd name="T45" fmla="*/ 62 h 64"/>
                <a:gd name="T46" fmla="*/ 51 w 69"/>
                <a:gd name="T47" fmla="*/ 60 h 64"/>
                <a:gd name="T48" fmla="*/ 56 w 69"/>
                <a:gd name="T49" fmla="*/ 57 h 64"/>
                <a:gd name="T50" fmla="*/ 61 w 69"/>
                <a:gd name="T51" fmla="*/ 52 h 64"/>
                <a:gd name="T52" fmla="*/ 63 w 69"/>
                <a:gd name="T53" fmla="*/ 49 h 64"/>
                <a:gd name="T54" fmla="*/ 65 w 69"/>
                <a:gd name="T55" fmla="*/ 47 h 64"/>
                <a:gd name="T56" fmla="*/ 67 w 69"/>
                <a:gd name="T57" fmla="*/ 43 h 64"/>
                <a:gd name="T58" fmla="*/ 68 w 69"/>
                <a:gd name="T59" fmla="*/ 41 h 64"/>
                <a:gd name="T60" fmla="*/ 69 w 69"/>
                <a:gd name="T61" fmla="*/ 35 h 64"/>
                <a:gd name="T62" fmla="*/ 69 w 69"/>
                <a:gd name="T63" fmla="*/ 29 h 64"/>
                <a:gd name="T64" fmla="*/ 68 w 69"/>
                <a:gd name="T65" fmla="*/ 23 h 64"/>
                <a:gd name="T66" fmla="*/ 65 w 69"/>
                <a:gd name="T67" fmla="*/ 17 h 64"/>
                <a:gd name="T68" fmla="*/ 61 w 69"/>
                <a:gd name="T6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56" y="7"/>
                  </a:lnTo>
                  <a:lnTo>
                    <a:pt x="53" y="6"/>
                  </a:lnTo>
                  <a:lnTo>
                    <a:pt x="51" y="4"/>
                  </a:lnTo>
                  <a:lnTo>
                    <a:pt x="48" y="3"/>
                  </a:lnTo>
                  <a:lnTo>
                    <a:pt x="44" y="1"/>
                  </a:lnTo>
                  <a:lnTo>
                    <a:pt x="41" y="1"/>
                  </a:lnTo>
                  <a:lnTo>
                    <a:pt x="38" y="0"/>
                  </a:lnTo>
                  <a:lnTo>
                    <a:pt x="34" y="0"/>
                  </a:lnTo>
                  <a:lnTo>
                    <a:pt x="27" y="1"/>
                  </a:lnTo>
                  <a:lnTo>
                    <a:pt x="24" y="1"/>
                  </a:lnTo>
                  <a:lnTo>
                    <a:pt x="21" y="3"/>
                  </a:lnTo>
                  <a:lnTo>
                    <a:pt x="16" y="6"/>
                  </a:lnTo>
                  <a:lnTo>
                    <a:pt x="10" y="10"/>
                  </a:lnTo>
                  <a:lnTo>
                    <a:pt x="6" y="14"/>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8"/>
                  </a:lnTo>
                  <a:lnTo>
                    <a:pt x="18" y="60"/>
                  </a:lnTo>
                  <a:lnTo>
                    <a:pt x="21" y="61"/>
                  </a:lnTo>
                  <a:lnTo>
                    <a:pt x="24" y="63"/>
                  </a:lnTo>
                  <a:lnTo>
                    <a:pt x="27" y="63"/>
                  </a:lnTo>
                  <a:lnTo>
                    <a:pt x="31" y="64"/>
                  </a:lnTo>
                  <a:lnTo>
                    <a:pt x="34" y="64"/>
                  </a:lnTo>
                  <a:lnTo>
                    <a:pt x="34" y="64"/>
                  </a:lnTo>
                  <a:lnTo>
                    <a:pt x="35" y="64"/>
                  </a:lnTo>
                  <a:lnTo>
                    <a:pt x="35" y="64"/>
                  </a:lnTo>
                  <a:lnTo>
                    <a:pt x="36" y="64"/>
                  </a:lnTo>
                  <a:lnTo>
                    <a:pt x="38" y="64"/>
                  </a:lnTo>
                  <a:lnTo>
                    <a:pt x="41" y="63"/>
                  </a:lnTo>
                  <a:lnTo>
                    <a:pt x="44" y="63"/>
                  </a:lnTo>
                  <a:lnTo>
                    <a:pt x="45" y="62"/>
                  </a:lnTo>
                  <a:lnTo>
                    <a:pt x="46" y="62"/>
                  </a:lnTo>
                  <a:lnTo>
                    <a:pt x="48" y="61"/>
                  </a:lnTo>
                  <a:lnTo>
                    <a:pt x="51" y="60"/>
                  </a:lnTo>
                  <a:lnTo>
                    <a:pt x="53" y="58"/>
                  </a:lnTo>
                  <a:lnTo>
                    <a:pt x="56" y="57"/>
                  </a:lnTo>
                  <a:lnTo>
                    <a:pt x="59" y="55"/>
                  </a:lnTo>
                  <a:lnTo>
                    <a:pt x="61" y="52"/>
                  </a:lnTo>
                  <a:lnTo>
                    <a:pt x="63" y="50"/>
                  </a:lnTo>
                  <a:lnTo>
                    <a:pt x="63" y="49"/>
                  </a:lnTo>
                  <a:lnTo>
                    <a:pt x="64" y="48"/>
                  </a:lnTo>
                  <a:lnTo>
                    <a:pt x="65" y="47"/>
                  </a:lnTo>
                  <a:lnTo>
                    <a:pt x="66" y="44"/>
                  </a:lnTo>
                  <a:lnTo>
                    <a:pt x="67" y="43"/>
                  </a:lnTo>
                  <a:lnTo>
                    <a:pt x="67" y="42"/>
                  </a:lnTo>
                  <a:lnTo>
                    <a:pt x="68" y="41"/>
                  </a:lnTo>
                  <a:lnTo>
                    <a:pt x="68" y="38"/>
                  </a:lnTo>
                  <a:lnTo>
                    <a:pt x="69" y="35"/>
                  </a:lnTo>
                  <a:lnTo>
                    <a:pt x="69" y="32"/>
                  </a:lnTo>
                  <a:lnTo>
                    <a:pt x="69" y="29"/>
                  </a:lnTo>
                  <a:lnTo>
                    <a:pt x="68" y="26"/>
                  </a:lnTo>
                  <a:lnTo>
                    <a:pt x="68" y="23"/>
                  </a:lnTo>
                  <a:lnTo>
                    <a:pt x="66" y="20"/>
                  </a:lnTo>
                  <a:lnTo>
                    <a:pt x="65" y="17"/>
                  </a:lnTo>
                  <a:lnTo>
                    <a:pt x="63" y="14"/>
                  </a:lnTo>
                  <a:lnTo>
                    <a:pt x="61" y="12"/>
                  </a:lnTo>
                  <a:lnTo>
                    <a:pt x="59"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40">
              <a:extLst>
                <a:ext uri="{FF2B5EF4-FFF2-40B4-BE49-F238E27FC236}">
                  <a16:creationId xmlns:a16="http://schemas.microsoft.com/office/drawing/2014/main" id="{AF25F836-5834-5AE9-378D-58BF8339B075}"/>
                </a:ext>
              </a:extLst>
            </p:cNvPr>
            <p:cNvSpPr>
              <a:spLocks/>
            </p:cNvSpPr>
            <p:nvPr/>
          </p:nvSpPr>
          <p:spPr bwMode="auto">
            <a:xfrm>
              <a:off x="2121" y="5057"/>
              <a:ext cx="51" cy="48"/>
            </a:xfrm>
            <a:custGeom>
              <a:avLst/>
              <a:gdLst>
                <a:gd name="T0" fmla="*/ 26 w 51"/>
                <a:gd name="T1" fmla="*/ 48 h 48"/>
                <a:gd name="T2" fmla="*/ 28 w 51"/>
                <a:gd name="T3" fmla="*/ 48 h 48"/>
                <a:gd name="T4" fmla="*/ 30 w 51"/>
                <a:gd name="T5" fmla="*/ 47 h 48"/>
                <a:gd name="T6" fmla="*/ 33 w 51"/>
                <a:gd name="T7" fmla="*/ 47 h 48"/>
                <a:gd name="T8" fmla="*/ 34 w 51"/>
                <a:gd name="T9" fmla="*/ 46 h 48"/>
                <a:gd name="T10" fmla="*/ 35 w 51"/>
                <a:gd name="T11" fmla="*/ 46 h 48"/>
                <a:gd name="T12" fmla="*/ 36 w 51"/>
                <a:gd name="T13" fmla="*/ 45 h 48"/>
                <a:gd name="T14" fmla="*/ 37 w 51"/>
                <a:gd name="T15" fmla="*/ 45 h 48"/>
                <a:gd name="T16" fmla="*/ 39 w 51"/>
                <a:gd name="T17" fmla="*/ 44 h 48"/>
                <a:gd name="T18" fmla="*/ 43 w 51"/>
                <a:gd name="T19" fmla="*/ 41 h 48"/>
                <a:gd name="T20" fmla="*/ 45 w 51"/>
                <a:gd name="T21" fmla="*/ 39 h 48"/>
                <a:gd name="T22" fmla="*/ 45 w 51"/>
                <a:gd name="T23" fmla="*/ 38 h 48"/>
                <a:gd name="T24" fmla="*/ 45 w 51"/>
                <a:gd name="T25" fmla="*/ 38 h 48"/>
                <a:gd name="T26" fmla="*/ 45 w 51"/>
                <a:gd name="T27" fmla="*/ 38 h 48"/>
                <a:gd name="T28" fmla="*/ 45 w 51"/>
                <a:gd name="T29" fmla="*/ 38 h 48"/>
                <a:gd name="T30" fmla="*/ 46 w 51"/>
                <a:gd name="T31" fmla="*/ 37 h 48"/>
                <a:gd name="T32" fmla="*/ 49 w 51"/>
                <a:gd name="T33" fmla="*/ 33 h 48"/>
                <a:gd name="T34" fmla="*/ 49 w 51"/>
                <a:gd name="T35" fmla="*/ 32 h 48"/>
                <a:gd name="T36" fmla="*/ 49 w 51"/>
                <a:gd name="T37" fmla="*/ 31 h 48"/>
                <a:gd name="T38" fmla="*/ 50 w 51"/>
                <a:gd name="T39" fmla="*/ 29 h 48"/>
                <a:gd name="T40" fmla="*/ 50 w 51"/>
                <a:gd name="T41" fmla="*/ 26 h 48"/>
                <a:gd name="T42" fmla="*/ 51 w 51"/>
                <a:gd name="T43" fmla="*/ 24 h 48"/>
                <a:gd name="T44" fmla="*/ 50 w 51"/>
                <a:gd name="T45" fmla="*/ 21 h 48"/>
                <a:gd name="T46" fmla="*/ 50 w 51"/>
                <a:gd name="T47" fmla="*/ 19 h 48"/>
                <a:gd name="T48" fmla="*/ 49 w 51"/>
                <a:gd name="T49" fmla="*/ 14 h 48"/>
                <a:gd name="T50" fmla="*/ 46 w 51"/>
                <a:gd name="T51" fmla="*/ 10 h 48"/>
                <a:gd name="T52" fmla="*/ 43 w 51"/>
                <a:gd name="T53" fmla="*/ 7 h 48"/>
                <a:gd name="T54" fmla="*/ 43 w 51"/>
                <a:gd name="T55" fmla="*/ 7 h 48"/>
                <a:gd name="T56" fmla="*/ 39 w 51"/>
                <a:gd name="T57" fmla="*/ 4 h 48"/>
                <a:gd name="T58" fmla="*/ 37 w 51"/>
                <a:gd name="T59" fmla="*/ 2 h 48"/>
                <a:gd name="T60" fmla="*/ 35 w 51"/>
                <a:gd name="T61" fmla="*/ 1 h 48"/>
                <a:gd name="T62" fmla="*/ 32 w 51"/>
                <a:gd name="T63" fmla="*/ 1 h 48"/>
                <a:gd name="T64" fmla="*/ 30 w 51"/>
                <a:gd name="T65" fmla="*/ 0 h 48"/>
                <a:gd name="T66" fmla="*/ 25 w 51"/>
                <a:gd name="T67" fmla="*/ 0 h 48"/>
                <a:gd name="T68" fmla="*/ 20 w 51"/>
                <a:gd name="T69" fmla="*/ 0 h 48"/>
                <a:gd name="T70" fmla="*/ 16 w 51"/>
                <a:gd name="T71" fmla="*/ 1 h 48"/>
                <a:gd name="T72" fmla="*/ 12 w 51"/>
                <a:gd name="T73" fmla="*/ 4 h 48"/>
                <a:gd name="T74" fmla="*/ 8 w 51"/>
                <a:gd name="T75" fmla="*/ 7 h 48"/>
                <a:gd name="T76" fmla="*/ 7 w 51"/>
                <a:gd name="T77" fmla="*/ 7 h 48"/>
                <a:gd name="T78" fmla="*/ 4 w 51"/>
                <a:gd name="T79" fmla="*/ 10 h 48"/>
                <a:gd name="T80" fmla="*/ 2 w 51"/>
                <a:gd name="T81" fmla="*/ 14 h 48"/>
                <a:gd name="T82" fmla="*/ 0 w 51"/>
                <a:gd name="T83" fmla="*/ 19 h 48"/>
                <a:gd name="T84" fmla="*/ 0 w 51"/>
                <a:gd name="T85" fmla="*/ 24 h 48"/>
                <a:gd name="T86" fmla="*/ 0 w 51"/>
                <a:gd name="T87" fmla="*/ 29 h 48"/>
                <a:gd name="T88" fmla="*/ 1 w 51"/>
                <a:gd name="T89" fmla="*/ 31 h 48"/>
                <a:gd name="T90" fmla="*/ 2 w 51"/>
                <a:gd name="T91" fmla="*/ 33 h 48"/>
                <a:gd name="T92" fmla="*/ 4 w 51"/>
                <a:gd name="T93" fmla="*/ 37 h 48"/>
                <a:gd name="T94" fmla="*/ 6 w 51"/>
                <a:gd name="T95" fmla="*/ 39 h 48"/>
                <a:gd name="T96" fmla="*/ 7 w 51"/>
                <a:gd name="T97" fmla="*/ 41 h 48"/>
                <a:gd name="T98" fmla="*/ 11 w 51"/>
                <a:gd name="T99" fmla="*/ 44 h 48"/>
                <a:gd name="T100" fmla="*/ 16 w 51"/>
                <a:gd name="T101" fmla="*/ 46 h 48"/>
                <a:gd name="T102" fmla="*/ 20 w 51"/>
                <a:gd name="T103" fmla="*/ 47 h 48"/>
                <a:gd name="T104" fmla="*/ 23 w 51"/>
                <a:gd name="T105" fmla="*/ 48 h 48"/>
                <a:gd name="T106" fmla="*/ 25 w 51"/>
                <a:gd name="T107" fmla="*/ 48 h 48"/>
                <a:gd name="T108" fmla="*/ 26 w 5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26" y="48"/>
                  </a:move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1">
              <a:extLst>
                <a:ext uri="{FF2B5EF4-FFF2-40B4-BE49-F238E27FC236}">
                  <a16:creationId xmlns:a16="http://schemas.microsoft.com/office/drawing/2014/main" id="{88FF4241-13C0-CAF8-BAFC-9DFAC699F852}"/>
                </a:ext>
              </a:extLst>
            </p:cNvPr>
            <p:cNvSpPr>
              <a:spLocks/>
            </p:cNvSpPr>
            <p:nvPr/>
          </p:nvSpPr>
          <p:spPr bwMode="auto">
            <a:xfrm>
              <a:off x="2572" y="4855"/>
              <a:ext cx="52" cy="48"/>
            </a:xfrm>
            <a:custGeom>
              <a:avLst/>
              <a:gdLst>
                <a:gd name="T0" fmla="*/ 11 w 52"/>
                <a:gd name="T1" fmla="*/ 45 h 48"/>
                <a:gd name="T2" fmla="*/ 14 w 52"/>
                <a:gd name="T3" fmla="*/ 46 h 48"/>
                <a:gd name="T4" fmla="*/ 17 w 52"/>
                <a:gd name="T5" fmla="*/ 47 h 48"/>
                <a:gd name="T6" fmla="*/ 20 w 52"/>
                <a:gd name="T7" fmla="*/ 48 h 48"/>
                <a:gd name="T8" fmla="*/ 23 w 52"/>
                <a:gd name="T9" fmla="*/ 48 h 48"/>
                <a:gd name="T10" fmla="*/ 26 w 52"/>
                <a:gd name="T11" fmla="*/ 48 h 48"/>
                <a:gd name="T12" fmla="*/ 28 w 52"/>
                <a:gd name="T13" fmla="*/ 48 h 48"/>
                <a:gd name="T14" fmla="*/ 31 w 52"/>
                <a:gd name="T15" fmla="*/ 48 h 48"/>
                <a:gd name="T16" fmla="*/ 33 w 52"/>
                <a:gd name="T17" fmla="*/ 47 h 48"/>
                <a:gd name="T18" fmla="*/ 34 w 52"/>
                <a:gd name="T19" fmla="*/ 47 h 48"/>
                <a:gd name="T20" fmla="*/ 36 w 52"/>
                <a:gd name="T21" fmla="*/ 46 h 48"/>
                <a:gd name="T22" fmla="*/ 38 w 52"/>
                <a:gd name="T23" fmla="*/ 45 h 48"/>
                <a:gd name="T24" fmla="*/ 40 w 52"/>
                <a:gd name="T25" fmla="*/ 44 h 48"/>
                <a:gd name="T26" fmla="*/ 41 w 52"/>
                <a:gd name="T27" fmla="*/ 43 h 48"/>
                <a:gd name="T28" fmla="*/ 41 w 52"/>
                <a:gd name="T29" fmla="*/ 43 h 48"/>
                <a:gd name="T30" fmla="*/ 41 w 52"/>
                <a:gd name="T31" fmla="*/ 43 h 48"/>
                <a:gd name="T32" fmla="*/ 42 w 52"/>
                <a:gd name="T33" fmla="*/ 43 h 48"/>
                <a:gd name="T34" fmla="*/ 42 w 52"/>
                <a:gd name="T35" fmla="*/ 43 h 48"/>
                <a:gd name="T36" fmla="*/ 44 w 52"/>
                <a:gd name="T37" fmla="*/ 41 h 48"/>
                <a:gd name="T38" fmla="*/ 46 w 52"/>
                <a:gd name="T39" fmla="*/ 39 h 48"/>
                <a:gd name="T40" fmla="*/ 46 w 52"/>
                <a:gd name="T41" fmla="*/ 38 h 48"/>
                <a:gd name="T42" fmla="*/ 46 w 52"/>
                <a:gd name="T43" fmla="*/ 38 h 48"/>
                <a:gd name="T44" fmla="*/ 46 w 52"/>
                <a:gd name="T45" fmla="*/ 38 h 48"/>
                <a:gd name="T46" fmla="*/ 47 w 52"/>
                <a:gd name="T47" fmla="*/ 38 h 48"/>
                <a:gd name="T48" fmla="*/ 48 w 52"/>
                <a:gd name="T49" fmla="*/ 37 h 48"/>
                <a:gd name="T50" fmla="*/ 49 w 52"/>
                <a:gd name="T51" fmla="*/ 35 h 48"/>
                <a:gd name="T52" fmla="*/ 50 w 52"/>
                <a:gd name="T53" fmla="*/ 33 h 48"/>
                <a:gd name="T54" fmla="*/ 50 w 52"/>
                <a:gd name="T55" fmla="*/ 32 h 48"/>
                <a:gd name="T56" fmla="*/ 51 w 52"/>
                <a:gd name="T57" fmla="*/ 31 h 48"/>
                <a:gd name="T58" fmla="*/ 52 w 52"/>
                <a:gd name="T59" fmla="*/ 29 h 48"/>
                <a:gd name="T60" fmla="*/ 52 w 52"/>
                <a:gd name="T61" fmla="*/ 26 h 48"/>
                <a:gd name="T62" fmla="*/ 52 w 52"/>
                <a:gd name="T63" fmla="*/ 24 h 48"/>
                <a:gd name="T64" fmla="*/ 52 w 52"/>
                <a:gd name="T65" fmla="*/ 19 h 48"/>
                <a:gd name="T66" fmla="*/ 50 w 52"/>
                <a:gd name="T67" fmla="*/ 14 h 48"/>
                <a:gd name="T68" fmla="*/ 48 w 52"/>
                <a:gd name="T69" fmla="*/ 10 h 48"/>
                <a:gd name="T70" fmla="*/ 44 w 52"/>
                <a:gd name="T71" fmla="*/ 6 h 48"/>
                <a:gd name="T72" fmla="*/ 44 w 52"/>
                <a:gd name="T73" fmla="*/ 6 h 48"/>
                <a:gd name="T74" fmla="*/ 40 w 52"/>
                <a:gd name="T75" fmla="*/ 3 h 48"/>
                <a:gd name="T76" fmla="*/ 38 w 52"/>
                <a:gd name="T77" fmla="*/ 2 h 48"/>
                <a:gd name="T78" fmla="*/ 35 w 52"/>
                <a:gd name="T79" fmla="*/ 1 h 48"/>
                <a:gd name="T80" fmla="*/ 33 w 52"/>
                <a:gd name="T81" fmla="*/ 0 h 48"/>
                <a:gd name="T82" fmla="*/ 31 w 52"/>
                <a:gd name="T83" fmla="*/ 0 h 48"/>
                <a:gd name="T84" fmla="*/ 28 w 52"/>
                <a:gd name="T85" fmla="*/ 0 h 48"/>
                <a:gd name="T86" fmla="*/ 26 w 52"/>
                <a:gd name="T87" fmla="*/ 0 h 48"/>
                <a:gd name="T88" fmla="*/ 21 w 52"/>
                <a:gd name="T89" fmla="*/ 0 h 48"/>
                <a:gd name="T90" fmla="*/ 16 w 52"/>
                <a:gd name="T91" fmla="*/ 1 h 48"/>
                <a:gd name="T92" fmla="*/ 11 w 52"/>
                <a:gd name="T93" fmla="*/ 3 h 48"/>
                <a:gd name="T94" fmla="*/ 8 w 52"/>
                <a:gd name="T95" fmla="*/ 6 h 48"/>
                <a:gd name="T96" fmla="*/ 7 w 52"/>
                <a:gd name="T97" fmla="*/ 6 h 48"/>
                <a:gd name="T98" fmla="*/ 4 w 52"/>
                <a:gd name="T99" fmla="*/ 10 h 48"/>
                <a:gd name="T100" fmla="*/ 1 w 52"/>
                <a:gd name="T101" fmla="*/ 14 h 48"/>
                <a:gd name="T102" fmla="*/ 0 w 52"/>
                <a:gd name="T103" fmla="*/ 19 h 48"/>
                <a:gd name="T104" fmla="*/ 0 w 52"/>
                <a:gd name="T105" fmla="*/ 24 h 48"/>
                <a:gd name="T106" fmla="*/ 0 w 52"/>
                <a:gd name="T107" fmla="*/ 26 h 48"/>
                <a:gd name="T108" fmla="*/ 0 w 52"/>
                <a:gd name="T109" fmla="*/ 29 h 48"/>
                <a:gd name="T110" fmla="*/ 1 w 52"/>
                <a:gd name="T111" fmla="*/ 31 h 48"/>
                <a:gd name="T112" fmla="*/ 1 w 52"/>
                <a:gd name="T113" fmla="*/ 33 h 48"/>
                <a:gd name="T114" fmla="*/ 2 w 52"/>
                <a:gd name="T115" fmla="*/ 35 h 48"/>
                <a:gd name="T116" fmla="*/ 4 w 52"/>
                <a:gd name="T117" fmla="*/ 37 h 48"/>
                <a:gd name="T118" fmla="*/ 5 w 52"/>
                <a:gd name="T119" fmla="*/ 39 h 48"/>
                <a:gd name="T120" fmla="*/ 7 w 52"/>
                <a:gd name="T121" fmla="*/ 41 h 48"/>
                <a:gd name="T122" fmla="*/ 11 w 52"/>
                <a:gd name="T1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11" y="45"/>
                  </a:move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2">
              <a:extLst>
                <a:ext uri="{FF2B5EF4-FFF2-40B4-BE49-F238E27FC236}">
                  <a16:creationId xmlns:a16="http://schemas.microsoft.com/office/drawing/2014/main" id="{B5DA263E-C5A8-A52C-F297-2767A2A156C9}"/>
                </a:ext>
              </a:extLst>
            </p:cNvPr>
            <p:cNvSpPr>
              <a:spLocks/>
            </p:cNvSpPr>
            <p:nvPr/>
          </p:nvSpPr>
          <p:spPr bwMode="auto">
            <a:xfrm>
              <a:off x="2672" y="5023"/>
              <a:ext cx="68" cy="64"/>
            </a:xfrm>
            <a:custGeom>
              <a:avLst/>
              <a:gdLst>
                <a:gd name="T0" fmla="*/ 34 w 68"/>
                <a:gd name="T1" fmla="*/ 0 h 64"/>
                <a:gd name="T2" fmla="*/ 37 w 68"/>
                <a:gd name="T3" fmla="*/ 0 h 64"/>
                <a:gd name="T4" fmla="*/ 40 w 68"/>
                <a:gd name="T5" fmla="*/ 0 h 64"/>
                <a:gd name="T6" fmla="*/ 43 w 68"/>
                <a:gd name="T7" fmla="*/ 1 h 64"/>
                <a:gd name="T8" fmla="*/ 47 w 68"/>
                <a:gd name="T9" fmla="*/ 2 h 64"/>
                <a:gd name="T10" fmla="*/ 50 w 68"/>
                <a:gd name="T11" fmla="*/ 3 h 64"/>
                <a:gd name="T12" fmla="*/ 53 w 68"/>
                <a:gd name="T13" fmla="*/ 5 h 64"/>
                <a:gd name="T14" fmla="*/ 55 w 68"/>
                <a:gd name="T15" fmla="*/ 7 h 64"/>
                <a:gd name="T16" fmla="*/ 58 w 68"/>
                <a:gd name="T17" fmla="*/ 9 h 64"/>
                <a:gd name="T18" fmla="*/ 60 w 68"/>
                <a:gd name="T19" fmla="*/ 12 h 64"/>
                <a:gd name="T20" fmla="*/ 62 w 68"/>
                <a:gd name="T21" fmla="*/ 14 h 64"/>
                <a:gd name="T22" fmla="*/ 66 w 68"/>
                <a:gd name="T23" fmla="*/ 20 h 64"/>
                <a:gd name="T24" fmla="*/ 67 w 68"/>
                <a:gd name="T25" fmla="*/ 26 h 64"/>
                <a:gd name="T26" fmla="*/ 68 w 68"/>
                <a:gd name="T27" fmla="*/ 29 h 64"/>
                <a:gd name="T28" fmla="*/ 68 w 68"/>
                <a:gd name="T29" fmla="*/ 33 h 64"/>
                <a:gd name="T30" fmla="*/ 68 w 68"/>
                <a:gd name="T31" fmla="*/ 36 h 64"/>
                <a:gd name="T32" fmla="*/ 67 w 68"/>
                <a:gd name="T33" fmla="*/ 39 h 64"/>
                <a:gd name="T34" fmla="*/ 67 w 68"/>
                <a:gd name="T35" fmla="*/ 42 h 64"/>
                <a:gd name="T36" fmla="*/ 66 w 68"/>
                <a:gd name="T37" fmla="*/ 45 h 64"/>
                <a:gd name="T38" fmla="*/ 64 w 68"/>
                <a:gd name="T39" fmla="*/ 47 h 64"/>
                <a:gd name="T40" fmla="*/ 63 w 68"/>
                <a:gd name="T41" fmla="*/ 49 h 64"/>
                <a:gd name="T42" fmla="*/ 63 w 68"/>
                <a:gd name="T43" fmla="*/ 49 h 64"/>
                <a:gd name="T44" fmla="*/ 62 w 68"/>
                <a:gd name="T45" fmla="*/ 50 h 64"/>
                <a:gd name="T46" fmla="*/ 60 w 68"/>
                <a:gd name="T47" fmla="*/ 53 h 64"/>
                <a:gd name="T48" fmla="*/ 58 w 68"/>
                <a:gd name="T49" fmla="*/ 55 h 64"/>
                <a:gd name="T50" fmla="*/ 55 w 68"/>
                <a:gd name="T51" fmla="*/ 57 h 64"/>
                <a:gd name="T52" fmla="*/ 53 w 68"/>
                <a:gd name="T53" fmla="*/ 59 h 64"/>
                <a:gd name="T54" fmla="*/ 52 w 68"/>
                <a:gd name="T55" fmla="*/ 59 h 64"/>
                <a:gd name="T56" fmla="*/ 51 w 68"/>
                <a:gd name="T57" fmla="*/ 60 h 64"/>
                <a:gd name="T58" fmla="*/ 50 w 68"/>
                <a:gd name="T59" fmla="*/ 60 h 64"/>
                <a:gd name="T60" fmla="*/ 49 w 68"/>
                <a:gd name="T61" fmla="*/ 61 h 64"/>
                <a:gd name="T62" fmla="*/ 48 w 68"/>
                <a:gd name="T63" fmla="*/ 61 h 64"/>
                <a:gd name="T64" fmla="*/ 47 w 68"/>
                <a:gd name="T65" fmla="*/ 62 h 64"/>
                <a:gd name="T66" fmla="*/ 43 w 68"/>
                <a:gd name="T67" fmla="*/ 63 h 64"/>
                <a:gd name="T68" fmla="*/ 40 w 68"/>
                <a:gd name="T69" fmla="*/ 64 h 64"/>
                <a:gd name="T70" fmla="*/ 37 w 68"/>
                <a:gd name="T71" fmla="*/ 64 h 64"/>
                <a:gd name="T72" fmla="*/ 34 w 68"/>
                <a:gd name="T73" fmla="*/ 64 h 64"/>
                <a:gd name="T74" fmla="*/ 27 w 68"/>
                <a:gd name="T75" fmla="*/ 64 h 64"/>
                <a:gd name="T76" fmla="*/ 23 w 68"/>
                <a:gd name="T77" fmla="*/ 63 h 64"/>
                <a:gd name="T78" fmla="*/ 20 w 68"/>
                <a:gd name="T79" fmla="*/ 62 h 64"/>
                <a:gd name="T80" fmla="*/ 15 w 68"/>
                <a:gd name="T81" fmla="*/ 59 h 64"/>
                <a:gd name="T82" fmla="*/ 12 w 68"/>
                <a:gd name="T83" fmla="*/ 57 h 64"/>
                <a:gd name="T84" fmla="*/ 10 w 68"/>
                <a:gd name="T85" fmla="*/ 55 h 64"/>
                <a:gd name="T86" fmla="*/ 7 w 68"/>
                <a:gd name="T87" fmla="*/ 53 h 64"/>
                <a:gd name="T88" fmla="*/ 5 w 68"/>
                <a:gd name="T89" fmla="*/ 50 h 64"/>
                <a:gd name="T90" fmla="*/ 3 w 68"/>
                <a:gd name="T91" fmla="*/ 47 h 64"/>
                <a:gd name="T92" fmla="*/ 2 w 68"/>
                <a:gd name="T93" fmla="*/ 45 h 64"/>
                <a:gd name="T94" fmla="*/ 1 w 68"/>
                <a:gd name="T95" fmla="*/ 42 h 64"/>
                <a:gd name="T96" fmla="*/ 0 w 68"/>
                <a:gd name="T97" fmla="*/ 39 h 64"/>
                <a:gd name="T98" fmla="*/ 0 w 68"/>
                <a:gd name="T99" fmla="*/ 36 h 64"/>
                <a:gd name="T100" fmla="*/ 0 w 68"/>
                <a:gd name="T101" fmla="*/ 33 h 64"/>
                <a:gd name="T102" fmla="*/ 0 w 68"/>
                <a:gd name="T103" fmla="*/ 29 h 64"/>
                <a:gd name="T104" fmla="*/ 0 w 68"/>
                <a:gd name="T105" fmla="*/ 26 h 64"/>
                <a:gd name="T106" fmla="*/ 2 w 68"/>
                <a:gd name="T107" fmla="*/ 20 h 64"/>
                <a:gd name="T108" fmla="*/ 5 w 68"/>
                <a:gd name="T109" fmla="*/ 14 h 64"/>
                <a:gd name="T110" fmla="*/ 10 w 68"/>
                <a:gd name="T111" fmla="*/ 9 h 64"/>
                <a:gd name="T112" fmla="*/ 15 w 68"/>
                <a:gd name="T113" fmla="*/ 5 h 64"/>
                <a:gd name="T114" fmla="*/ 20 w 68"/>
                <a:gd name="T115" fmla="*/ 2 h 64"/>
                <a:gd name="T116" fmla="*/ 23 w 68"/>
                <a:gd name="T117" fmla="*/ 1 h 64"/>
                <a:gd name="T118" fmla="*/ 2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37" y="0"/>
                  </a:lnTo>
                  <a:lnTo>
                    <a:pt x="40" y="0"/>
                  </a:lnTo>
                  <a:lnTo>
                    <a:pt x="43" y="1"/>
                  </a:lnTo>
                  <a:lnTo>
                    <a:pt x="47" y="2"/>
                  </a:lnTo>
                  <a:lnTo>
                    <a:pt x="50" y="3"/>
                  </a:lnTo>
                  <a:lnTo>
                    <a:pt x="53" y="5"/>
                  </a:lnTo>
                  <a:lnTo>
                    <a:pt x="55" y="7"/>
                  </a:lnTo>
                  <a:lnTo>
                    <a:pt x="58" y="9"/>
                  </a:lnTo>
                  <a:lnTo>
                    <a:pt x="60" y="12"/>
                  </a:lnTo>
                  <a:lnTo>
                    <a:pt x="62" y="14"/>
                  </a:lnTo>
                  <a:lnTo>
                    <a:pt x="66" y="20"/>
                  </a:lnTo>
                  <a:lnTo>
                    <a:pt x="67" y="26"/>
                  </a:lnTo>
                  <a:lnTo>
                    <a:pt x="68" y="29"/>
                  </a:lnTo>
                  <a:lnTo>
                    <a:pt x="68" y="33"/>
                  </a:lnTo>
                  <a:lnTo>
                    <a:pt x="68" y="36"/>
                  </a:lnTo>
                  <a:lnTo>
                    <a:pt x="67" y="39"/>
                  </a:lnTo>
                  <a:lnTo>
                    <a:pt x="67" y="42"/>
                  </a:lnTo>
                  <a:lnTo>
                    <a:pt x="66" y="45"/>
                  </a:lnTo>
                  <a:lnTo>
                    <a:pt x="64" y="47"/>
                  </a:lnTo>
                  <a:lnTo>
                    <a:pt x="63" y="49"/>
                  </a:lnTo>
                  <a:lnTo>
                    <a:pt x="63" y="49"/>
                  </a:lnTo>
                  <a:lnTo>
                    <a:pt x="62" y="50"/>
                  </a:lnTo>
                  <a:lnTo>
                    <a:pt x="60" y="53"/>
                  </a:lnTo>
                  <a:lnTo>
                    <a:pt x="58" y="55"/>
                  </a:lnTo>
                  <a:lnTo>
                    <a:pt x="55" y="57"/>
                  </a:lnTo>
                  <a:lnTo>
                    <a:pt x="53" y="59"/>
                  </a:lnTo>
                  <a:lnTo>
                    <a:pt x="52" y="59"/>
                  </a:lnTo>
                  <a:lnTo>
                    <a:pt x="51" y="60"/>
                  </a:lnTo>
                  <a:lnTo>
                    <a:pt x="50" y="60"/>
                  </a:lnTo>
                  <a:lnTo>
                    <a:pt x="49" y="61"/>
                  </a:lnTo>
                  <a:lnTo>
                    <a:pt x="48" y="61"/>
                  </a:lnTo>
                  <a:lnTo>
                    <a:pt x="47" y="62"/>
                  </a:lnTo>
                  <a:lnTo>
                    <a:pt x="43" y="63"/>
                  </a:lnTo>
                  <a:lnTo>
                    <a:pt x="40" y="64"/>
                  </a:lnTo>
                  <a:lnTo>
                    <a:pt x="37" y="64"/>
                  </a:lnTo>
                  <a:lnTo>
                    <a:pt x="34" y="64"/>
                  </a:lnTo>
                  <a:lnTo>
                    <a:pt x="27" y="64"/>
                  </a:lnTo>
                  <a:lnTo>
                    <a:pt x="23" y="63"/>
                  </a:lnTo>
                  <a:lnTo>
                    <a:pt x="20"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lnTo>
                    <a:pt x="15" y="5"/>
                  </a:lnTo>
                  <a:lnTo>
                    <a:pt x="20" y="2"/>
                  </a:lnTo>
                  <a:lnTo>
                    <a:pt x="23"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43">
              <a:extLst>
                <a:ext uri="{FF2B5EF4-FFF2-40B4-BE49-F238E27FC236}">
                  <a16:creationId xmlns:a16="http://schemas.microsoft.com/office/drawing/2014/main" id="{B70958D3-A62C-F0D9-6423-C18D51B93766}"/>
                </a:ext>
              </a:extLst>
            </p:cNvPr>
            <p:cNvSpPr>
              <a:spLocks/>
            </p:cNvSpPr>
            <p:nvPr/>
          </p:nvSpPr>
          <p:spPr bwMode="auto">
            <a:xfrm>
              <a:off x="2730" y="4892"/>
              <a:ext cx="69" cy="64"/>
            </a:xfrm>
            <a:custGeom>
              <a:avLst/>
              <a:gdLst>
                <a:gd name="T0" fmla="*/ 16 w 69"/>
                <a:gd name="T1" fmla="*/ 5 h 64"/>
                <a:gd name="T2" fmla="*/ 21 w 69"/>
                <a:gd name="T3" fmla="*/ 3 h 64"/>
                <a:gd name="T4" fmla="*/ 28 w 69"/>
                <a:gd name="T5" fmla="*/ 1 h 64"/>
                <a:gd name="T6" fmla="*/ 38 w 69"/>
                <a:gd name="T7" fmla="*/ 0 h 64"/>
                <a:gd name="T8" fmla="*/ 44 w 69"/>
                <a:gd name="T9" fmla="*/ 1 h 64"/>
                <a:gd name="T10" fmla="*/ 50 w 69"/>
                <a:gd name="T11" fmla="*/ 4 h 64"/>
                <a:gd name="T12" fmla="*/ 56 w 69"/>
                <a:gd name="T13" fmla="*/ 7 h 64"/>
                <a:gd name="T14" fmla="*/ 61 w 69"/>
                <a:gd name="T15" fmla="*/ 12 h 64"/>
                <a:gd name="T16" fmla="*/ 65 w 69"/>
                <a:gd name="T17" fmla="*/ 17 h 64"/>
                <a:gd name="T18" fmla="*/ 67 w 69"/>
                <a:gd name="T19" fmla="*/ 23 h 64"/>
                <a:gd name="T20" fmla="*/ 68 w 69"/>
                <a:gd name="T21" fmla="*/ 29 h 64"/>
                <a:gd name="T22" fmla="*/ 68 w 69"/>
                <a:gd name="T23" fmla="*/ 35 h 64"/>
                <a:gd name="T24" fmla="*/ 67 w 69"/>
                <a:gd name="T25" fmla="*/ 41 h 64"/>
                <a:gd name="T26" fmla="*/ 65 w 69"/>
                <a:gd name="T27" fmla="*/ 47 h 64"/>
                <a:gd name="T28" fmla="*/ 63 w 69"/>
                <a:gd name="T29" fmla="*/ 49 h 64"/>
                <a:gd name="T30" fmla="*/ 61 w 69"/>
                <a:gd name="T31" fmla="*/ 52 h 64"/>
                <a:gd name="T32" fmla="*/ 56 w 69"/>
                <a:gd name="T33" fmla="*/ 57 h 64"/>
                <a:gd name="T34" fmla="*/ 50 w 69"/>
                <a:gd name="T35" fmla="*/ 60 h 64"/>
                <a:gd name="T36" fmla="*/ 46 w 69"/>
                <a:gd name="T37" fmla="*/ 62 h 64"/>
                <a:gd name="T38" fmla="*/ 44 w 69"/>
                <a:gd name="T39" fmla="*/ 63 h 64"/>
                <a:gd name="T40" fmla="*/ 38 w 69"/>
                <a:gd name="T41" fmla="*/ 64 h 64"/>
                <a:gd name="T42" fmla="*/ 31 w 69"/>
                <a:gd name="T43" fmla="*/ 64 h 64"/>
                <a:gd name="T44" fmla="*/ 24 w 69"/>
                <a:gd name="T45" fmla="*/ 63 h 64"/>
                <a:gd name="T46" fmla="*/ 18 w 69"/>
                <a:gd name="T47" fmla="*/ 60 h 64"/>
                <a:gd name="T48" fmla="*/ 13 w 69"/>
                <a:gd name="T49" fmla="*/ 57 h 64"/>
                <a:gd name="T50" fmla="*/ 8 w 69"/>
                <a:gd name="T51" fmla="*/ 52 h 64"/>
                <a:gd name="T52" fmla="*/ 4 w 69"/>
                <a:gd name="T53" fmla="*/ 47 h 64"/>
                <a:gd name="T54" fmla="*/ 1 w 69"/>
                <a:gd name="T55" fmla="*/ 41 h 64"/>
                <a:gd name="T56" fmla="*/ 0 w 69"/>
                <a:gd name="T57" fmla="*/ 35 h 64"/>
                <a:gd name="T58" fmla="*/ 0 w 69"/>
                <a:gd name="T59" fmla="*/ 29 h 64"/>
                <a:gd name="T60" fmla="*/ 1 w 69"/>
                <a:gd name="T61" fmla="*/ 23 h 64"/>
                <a:gd name="T62" fmla="*/ 4 w 69"/>
                <a:gd name="T63" fmla="*/ 17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16" y="5"/>
                  </a:lnTo>
                  <a:lnTo>
                    <a:pt x="18" y="4"/>
                  </a:lnTo>
                  <a:lnTo>
                    <a:pt x="21" y="3"/>
                  </a:lnTo>
                  <a:lnTo>
                    <a:pt x="24" y="1"/>
                  </a:lnTo>
                  <a:lnTo>
                    <a:pt x="28" y="1"/>
                  </a:lnTo>
                  <a:lnTo>
                    <a:pt x="34" y="0"/>
                  </a:lnTo>
                  <a:lnTo>
                    <a:pt x="38" y="0"/>
                  </a:lnTo>
                  <a:lnTo>
                    <a:pt x="41" y="1"/>
                  </a:lnTo>
                  <a:lnTo>
                    <a:pt x="44" y="1"/>
                  </a:lnTo>
                  <a:lnTo>
                    <a:pt x="48" y="3"/>
                  </a:lnTo>
                  <a:lnTo>
                    <a:pt x="50" y="4"/>
                  </a:lnTo>
                  <a:lnTo>
                    <a:pt x="53" y="5"/>
                  </a:lnTo>
                  <a:lnTo>
                    <a:pt x="56" y="7"/>
                  </a:lnTo>
                  <a:lnTo>
                    <a:pt x="59" y="10"/>
                  </a:lnTo>
                  <a:lnTo>
                    <a:pt x="61" y="12"/>
                  </a:lnTo>
                  <a:lnTo>
                    <a:pt x="63" y="15"/>
                  </a:lnTo>
                  <a:lnTo>
                    <a:pt x="65" y="17"/>
                  </a:lnTo>
                  <a:lnTo>
                    <a:pt x="66" y="20"/>
                  </a:lnTo>
                  <a:lnTo>
                    <a:pt x="67" y="23"/>
                  </a:lnTo>
                  <a:lnTo>
                    <a:pt x="68" y="26"/>
                  </a:lnTo>
                  <a:lnTo>
                    <a:pt x="68" y="29"/>
                  </a:lnTo>
                  <a:lnTo>
                    <a:pt x="69" y="32"/>
                  </a:lnTo>
                  <a:lnTo>
                    <a:pt x="68" y="35"/>
                  </a:lnTo>
                  <a:lnTo>
                    <a:pt x="68" y="38"/>
                  </a:lnTo>
                  <a:lnTo>
                    <a:pt x="67" y="41"/>
                  </a:lnTo>
                  <a:lnTo>
                    <a:pt x="66" y="44"/>
                  </a:lnTo>
                  <a:lnTo>
                    <a:pt x="65" y="47"/>
                  </a:lnTo>
                  <a:lnTo>
                    <a:pt x="64" y="48"/>
                  </a:lnTo>
                  <a:lnTo>
                    <a:pt x="63" y="49"/>
                  </a:lnTo>
                  <a:lnTo>
                    <a:pt x="63" y="50"/>
                  </a:lnTo>
                  <a:lnTo>
                    <a:pt x="61" y="52"/>
                  </a:lnTo>
                  <a:lnTo>
                    <a:pt x="59" y="55"/>
                  </a:lnTo>
                  <a:lnTo>
                    <a:pt x="56" y="57"/>
                  </a:lnTo>
                  <a:lnTo>
                    <a:pt x="53" y="59"/>
                  </a:lnTo>
                  <a:lnTo>
                    <a:pt x="50" y="60"/>
                  </a:lnTo>
                  <a:lnTo>
                    <a:pt x="48" y="62"/>
                  </a:lnTo>
                  <a:lnTo>
                    <a:pt x="46" y="62"/>
                  </a:lnTo>
                  <a:lnTo>
                    <a:pt x="45" y="62"/>
                  </a:lnTo>
                  <a:lnTo>
                    <a:pt x="44" y="63"/>
                  </a:lnTo>
                  <a:lnTo>
                    <a:pt x="41" y="64"/>
                  </a:lnTo>
                  <a:lnTo>
                    <a:pt x="38" y="64"/>
                  </a:lnTo>
                  <a:lnTo>
                    <a:pt x="34" y="64"/>
                  </a:lnTo>
                  <a:lnTo>
                    <a:pt x="31" y="64"/>
                  </a:lnTo>
                  <a:lnTo>
                    <a:pt x="28" y="64"/>
                  </a:lnTo>
                  <a:lnTo>
                    <a:pt x="24" y="63"/>
                  </a:lnTo>
                  <a:lnTo>
                    <a:pt x="21" y="62"/>
                  </a:lnTo>
                  <a:lnTo>
                    <a:pt x="18" y="60"/>
                  </a:lnTo>
                  <a:lnTo>
                    <a:pt x="16" y="59"/>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4">
              <a:extLst>
                <a:ext uri="{FF2B5EF4-FFF2-40B4-BE49-F238E27FC236}">
                  <a16:creationId xmlns:a16="http://schemas.microsoft.com/office/drawing/2014/main" id="{21D00C8A-038C-5605-9573-9D99826F2499}"/>
                </a:ext>
              </a:extLst>
            </p:cNvPr>
            <p:cNvSpPr>
              <a:spLocks/>
            </p:cNvSpPr>
            <p:nvPr/>
          </p:nvSpPr>
          <p:spPr bwMode="auto">
            <a:xfrm>
              <a:off x="2577" y="4917"/>
              <a:ext cx="68" cy="65"/>
            </a:xfrm>
            <a:custGeom>
              <a:avLst/>
              <a:gdLst>
                <a:gd name="T0" fmla="*/ 1 w 68"/>
                <a:gd name="T1" fmla="*/ 43 h 65"/>
                <a:gd name="T2" fmla="*/ 6 w 68"/>
                <a:gd name="T3" fmla="*/ 51 h 65"/>
                <a:gd name="T4" fmla="*/ 12 w 68"/>
                <a:gd name="T5" fmla="*/ 57 h 65"/>
                <a:gd name="T6" fmla="*/ 17 w 68"/>
                <a:gd name="T7" fmla="*/ 61 h 65"/>
                <a:gd name="T8" fmla="*/ 23 w 68"/>
                <a:gd name="T9" fmla="*/ 63 h 65"/>
                <a:gd name="T10" fmla="*/ 30 w 68"/>
                <a:gd name="T11" fmla="*/ 65 h 65"/>
                <a:gd name="T12" fmla="*/ 33 w 68"/>
                <a:gd name="T13" fmla="*/ 65 h 65"/>
                <a:gd name="T14" fmla="*/ 34 w 68"/>
                <a:gd name="T15" fmla="*/ 65 h 65"/>
                <a:gd name="T16" fmla="*/ 37 w 68"/>
                <a:gd name="T17" fmla="*/ 65 h 65"/>
                <a:gd name="T18" fmla="*/ 43 w 68"/>
                <a:gd name="T19" fmla="*/ 63 h 65"/>
                <a:gd name="T20" fmla="*/ 45 w 68"/>
                <a:gd name="T21" fmla="*/ 63 h 65"/>
                <a:gd name="T22" fmla="*/ 49 w 68"/>
                <a:gd name="T23" fmla="*/ 61 h 65"/>
                <a:gd name="T24" fmla="*/ 55 w 68"/>
                <a:gd name="T25" fmla="*/ 57 h 65"/>
                <a:gd name="T26" fmla="*/ 60 w 68"/>
                <a:gd name="T27" fmla="*/ 52 h 65"/>
                <a:gd name="T28" fmla="*/ 62 w 68"/>
                <a:gd name="T29" fmla="*/ 49 h 65"/>
                <a:gd name="T30" fmla="*/ 64 w 68"/>
                <a:gd name="T31" fmla="*/ 47 h 65"/>
                <a:gd name="T32" fmla="*/ 64 w 68"/>
                <a:gd name="T33" fmla="*/ 46 h 65"/>
                <a:gd name="T34" fmla="*/ 66 w 68"/>
                <a:gd name="T35" fmla="*/ 41 h 65"/>
                <a:gd name="T36" fmla="*/ 68 w 68"/>
                <a:gd name="T37" fmla="*/ 35 h 65"/>
                <a:gd name="T38" fmla="*/ 68 w 68"/>
                <a:gd name="T39" fmla="*/ 33 h 65"/>
                <a:gd name="T40" fmla="*/ 68 w 68"/>
                <a:gd name="T41" fmla="*/ 32 h 65"/>
                <a:gd name="T42" fmla="*/ 68 w 68"/>
                <a:gd name="T43" fmla="*/ 29 h 65"/>
                <a:gd name="T44" fmla="*/ 66 w 68"/>
                <a:gd name="T45" fmla="*/ 23 h 65"/>
                <a:gd name="T46" fmla="*/ 62 w 68"/>
                <a:gd name="T47" fmla="*/ 14 h 65"/>
                <a:gd name="T48" fmla="*/ 58 w 68"/>
                <a:gd name="T49" fmla="*/ 10 h 65"/>
                <a:gd name="T50" fmla="*/ 52 w 68"/>
                <a:gd name="T51" fmla="*/ 5 h 65"/>
                <a:gd name="T52" fmla="*/ 47 w 68"/>
                <a:gd name="T53" fmla="*/ 2 h 65"/>
                <a:gd name="T54" fmla="*/ 40 w 68"/>
                <a:gd name="T55" fmla="*/ 1 h 65"/>
                <a:gd name="T56" fmla="*/ 33 w 68"/>
                <a:gd name="T57" fmla="*/ 0 h 65"/>
                <a:gd name="T58" fmla="*/ 23 w 68"/>
                <a:gd name="T59" fmla="*/ 1 h 65"/>
                <a:gd name="T60" fmla="*/ 14 w 68"/>
                <a:gd name="T61" fmla="*/ 5 h 65"/>
                <a:gd name="T62" fmla="*/ 7 w 68"/>
                <a:gd name="T6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5">
                  <a:moveTo>
                    <a:pt x="0" y="39"/>
                  </a:moveTo>
                  <a:lnTo>
                    <a:pt x="1" y="43"/>
                  </a:lnTo>
                  <a:lnTo>
                    <a:pt x="3" y="48"/>
                  </a:lnTo>
                  <a:lnTo>
                    <a:pt x="6" y="51"/>
                  </a:lnTo>
                  <a:lnTo>
                    <a:pt x="9" y="55"/>
                  </a:lnTo>
                  <a:lnTo>
                    <a:pt x="12" y="57"/>
                  </a:lnTo>
                  <a:lnTo>
                    <a:pt x="14" y="59"/>
                  </a:lnTo>
                  <a:lnTo>
                    <a:pt x="17" y="61"/>
                  </a:lnTo>
                  <a:lnTo>
                    <a:pt x="20" y="62"/>
                  </a:lnTo>
                  <a:lnTo>
                    <a:pt x="23" y="63"/>
                  </a:lnTo>
                  <a:lnTo>
                    <a:pt x="26" y="64"/>
                  </a:lnTo>
                  <a:lnTo>
                    <a:pt x="30" y="65"/>
                  </a:lnTo>
                  <a:lnTo>
                    <a:pt x="33" y="65"/>
                  </a:lnTo>
                  <a:lnTo>
                    <a:pt x="33" y="65"/>
                  </a:lnTo>
                  <a:lnTo>
                    <a:pt x="33"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3" y="0"/>
                  </a:lnTo>
                  <a:lnTo>
                    <a:pt x="26" y="1"/>
                  </a:lnTo>
                  <a:lnTo>
                    <a:pt x="23" y="1"/>
                  </a:lnTo>
                  <a:lnTo>
                    <a:pt x="20" y="2"/>
                  </a:lnTo>
                  <a:lnTo>
                    <a:pt x="14" y="5"/>
                  </a:lnTo>
                  <a:lnTo>
                    <a:pt x="9" y="10"/>
                  </a:lnTo>
                  <a:lnTo>
                    <a:pt x="7" y="11"/>
                  </a:lnTo>
                  <a:lnTo>
                    <a:pt x="6"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45">
              <a:extLst>
                <a:ext uri="{FF2B5EF4-FFF2-40B4-BE49-F238E27FC236}">
                  <a16:creationId xmlns:a16="http://schemas.microsoft.com/office/drawing/2014/main" id="{7926415D-91F4-3EEB-9BA4-0F78BBC5C9B3}"/>
                </a:ext>
              </a:extLst>
            </p:cNvPr>
            <p:cNvSpPr>
              <a:spLocks noChangeShapeType="1"/>
            </p:cNvSpPr>
            <p:nvPr/>
          </p:nvSpPr>
          <p:spPr bwMode="auto">
            <a:xfrm flipV="1">
              <a:off x="2643" y="4992"/>
              <a:ext cx="2" cy="24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46">
              <a:extLst>
                <a:ext uri="{FF2B5EF4-FFF2-40B4-BE49-F238E27FC236}">
                  <a16:creationId xmlns:a16="http://schemas.microsoft.com/office/drawing/2014/main" id="{2DAC2D6E-1029-9455-B628-DE81FB148184}"/>
                </a:ext>
              </a:extLst>
            </p:cNvPr>
            <p:cNvSpPr>
              <a:spLocks noChangeShapeType="1"/>
            </p:cNvSpPr>
            <p:nvPr/>
          </p:nvSpPr>
          <p:spPr bwMode="auto">
            <a:xfrm flipV="1">
              <a:off x="2643" y="4378"/>
              <a:ext cx="2"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47">
              <a:extLst>
                <a:ext uri="{FF2B5EF4-FFF2-40B4-BE49-F238E27FC236}">
                  <a16:creationId xmlns:a16="http://schemas.microsoft.com/office/drawing/2014/main" id="{578E1BD4-C2BC-02B4-C2C9-2441B316B3D4}"/>
                </a:ext>
              </a:extLst>
            </p:cNvPr>
            <p:cNvSpPr>
              <a:spLocks/>
            </p:cNvSpPr>
            <p:nvPr/>
          </p:nvSpPr>
          <p:spPr bwMode="auto">
            <a:xfrm>
              <a:off x="2280" y="4693"/>
              <a:ext cx="64" cy="24"/>
            </a:xfrm>
            <a:custGeom>
              <a:avLst/>
              <a:gdLst>
                <a:gd name="T0" fmla="*/ 64 w 64"/>
                <a:gd name="T1" fmla="*/ 0 h 24"/>
                <a:gd name="T2" fmla="*/ 63 w 64"/>
                <a:gd name="T3" fmla="*/ 2 h 24"/>
                <a:gd name="T4" fmla="*/ 62 w 64"/>
                <a:gd name="T5" fmla="*/ 4 h 24"/>
                <a:gd name="T6" fmla="*/ 60 w 64"/>
                <a:gd name="T7" fmla="*/ 7 h 24"/>
                <a:gd name="T8" fmla="*/ 59 w 64"/>
                <a:gd name="T9" fmla="*/ 9 h 24"/>
                <a:gd name="T10" fmla="*/ 58 w 64"/>
                <a:gd name="T11" fmla="*/ 10 h 24"/>
                <a:gd name="T12" fmla="*/ 58 w 64"/>
                <a:gd name="T13" fmla="*/ 11 h 24"/>
                <a:gd name="T14" fmla="*/ 55 w 64"/>
                <a:gd name="T15" fmla="*/ 14 h 24"/>
                <a:gd name="T16" fmla="*/ 52 w 64"/>
                <a:gd name="T17" fmla="*/ 16 h 24"/>
                <a:gd name="T18" fmla="*/ 49 w 64"/>
                <a:gd name="T19" fmla="*/ 18 h 24"/>
                <a:gd name="T20" fmla="*/ 47 w 64"/>
                <a:gd name="T21" fmla="*/ 20 h 24"/>
                <a:gd name="T22" fmla="*/ 46 w 64"/>
                <a:gd name="T23" fmla="*/ 20 h 24"/>
                <a:gd name="T24" fmla="*/ 45 w 64"/>
                <a:gd name="T25" fmla="*/ 20 h 24"/>
                <a:gd name="T26" fmla="*/ 44 w 64"/>
                <a:gd name="T27" fmla="*/ 21 h 24"/>
                <a:gd name="T28" fmla="*/ 42 w 64"/>
                <a:gd name="T29" fmla="*/ 22 h 24"/>
                <a:gd name="T30" fmla="*/ 41 w 64"/>
                <a:gd name="T31" fmla="*/ 22 h 24"/>
                <a:gd name="T32" fmla="*/ 40 w 64"/>
                <a:gd name="T33" fmla="*/ 22 h 24"/>
                <a:gd name="T34" fmla="*/ 37 w 64"/>
                <a:gd name="T35" fmla="*/ 23 h 24"/>
                <a:gd name="T36" fmla="*/ 34 w 64"/>
                <a:gd name="T37" fmla="*/ 23 h 24"/>
                <a:gd name="T38" fmla="*/ 32 w 64"/>
                <a:gd name="T39" fmla="*/ 23 h 24"/>
                <a:gd name="T40" fmla="*/ 31 w 64"/>
                <a:gd name="T41" fmla="*/ 23 h 24"/>
                <a:gd name="T42" fmla="*/ 31 w 64"/>
                <a:gd name="T43" fmla="*/ 23 h 24"/>
                <a:gd name="T44" fmla="*/ 31 w 64"/>
                <a:gd name="T45" fmla="*/ 23 h 24"/>
                <a:gd name="T46" fmla="*/ 31 w 64"/>
                <a:gd name="T47" fmla="*/ 24 h 24"/>
                <a:gd name="T48" fmla="*/ 27 w 64"/>
                <a:gd name="T49" fmla="*/ 23 h 24"/>
                <a:gd name="T50" fmla="*/ 24 w 64"/>
                <a:gd name="T51" fmla="*/ 23 h 24"/>
                <a:gd name="T52" fmla="*/ 20 w 64"/>
                <a:gd name="T53" fmla="*/ 22 h 24"/>
                <a:gd name="T54" fmla="*/ 18 w 64"/>
                <a:gd name="T55" fmla="*/ 21 h 24"/>
                <a:gd name="T56" fmla="*/ 14 w 64"/>
                <a:gd name="T57" fmla="*/ 20 h 24"/>
                <a:gd name="T58" fmla="*/ 12 w 64"/>
                <a:gd name="T59" fmla="*/ 18 h 24"/>
                <a:gd name="T60" fmla="*/ 9 w 64"/>
                <a:gd name="T61" fmla="*/ 16 h 24"/>
                <a:gd name="T62" fmla="*/ 7 w 64"/>
                <a:gd name="T63" fmla="*/ 14 h 24"/>
                <a:gd name="T64" fmla="*/ 4 w 64"/>
                <a:gd name="T65" fmla="*/ 12 h 24"/>
                <a:gd name="T66" fmla="*/ 3 w 64"/>
                <a:gd name="T67" fmla="*/ 10 h 24"/>
                <a:gd name="T68" fmla="*/ 1 w 64"/>
                <a:gd name="T69" fmla="*/ 7 h 24"/>
                <a:gd name="T70" fmla="*/ 0 w 64"/>
                <a:gd name="T7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0"/>
                  </a:moveTo>
                  <a:lnTo>
                    <a:pt x="63" y="2"/>
                  </a:lnTo>
                  <a:lnTo>
                    <a:pt x="62" y="4"/>
                  </a:lnTo>
                  <a:lnTo>
                    <a:pt x="60" y="7"/>
                  </a:lnTo>
                  <a:lnTo>
                    <a:pt x="59" y="9"/>
                  </a:lnTo>
                  <a:lnTo>
                    <a:pt x="58" y="10"/>
                  </a:lnTo>
                  <a:lnTo>
                    <a:pt x="58" y="11"/>
                  </a:lnTo>
                  <a:lnTo>
                    <a:pt x="55" y="14"/>
                  </a:lnTo>
                  <a:lnTo>
                    <a:pt x="52" y="16"/>
                  </a:lnTo>
                  <a:lnTo>
                    <a:pt x="49" y="18"/>
                  </a:lnTo>
                  <a:lnTo>
                    <a:pt x="47" y="20"/>
                  </a:lnTo>
                  <a:lnTo>
                    <a:pt x="46" y="20"/>
                  </a:lnTo>
                  <a:lnTo>
                    <a:pt x="45" y="20"/>
                  </a:lnTo>
                  <a:lnTo>
                    <a:pt x="44" y="21"/>
                  </a:lnTo>
                  <a:lnTo>
                    <a:pt x="42" y="22"/>
                  </a:lnTo>
                  <a:lnTo>
                    <a:pt x="41" y="22"/>
                  </a:lnTo>
                  <a:lnTo>
                    <a:pt x="40" y="22"/>
                  </a:lnTo>
                  <a:lnTo>
                    <a:pt x="37" y="23"/>
                  </a:lnTo>
                  <a:lnTo>
                    <a:pt x="34" y="23"/>
                  </a:lnTo>
                  <a:lnTo>
                    <a:pt x="32" y="23"/>
                  </a:lnTo>
                  <a:lnTo>
                    <a:pt x="31" y="23"/>
                  </a:lnTo>
                  <a:lnTo>
                    <a:pt x="31" y="23"/>
                  </a:lnTo>
                  <a:lnTo>
                    <a:pt x="31" y="23"/>
                  </a:lnTo>
                  <a:lnTo>
                    <a:pt x="31" y="24"/>
                  </a:lnTo>
                  <a:lnTo>
                    <a:pt x="27" y="23"/>
                  </a:lnTo>
                  <a:lnTo>
                    <a:pt x="24" y="23"/>
                  </a:lnTo>
                  <a:lnTo>
                    <a:pt x="20" y="22"/>
                  </a:lnTo>
                  <a:lnTo>
                    <a:pt x="18" y="21"/>
                  </a:lnTo>
                  <a:lnTo>
                    <a:pt x="14" y="20"/>
                  </a:lnTo>
                  <a:lnTo>
                    <a:pt x="12" y="18"/>
                  </a:lnTo>
                  <a:lnTo>
                    <a:pt x="9" y="16"/>
                  </a:lnTo>
                  <a:lnTo>
                    <a:pt x="7" y="14"/>
                  </a:lnTo>
                  <a:lnTo>
                    <a:pt x="4" y="12"/>
                  </a:lnTo>
                  <a:lnTo>
                    <a:pt x="3" y="10"/>
                  </a:lnTo>
                  <a:lnTo>
                    <a:pt x="1" y="7"/>
                  </a:lnTo>
                  <a:lnTo>
                    <a:pt x="0"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48">
              <a:extLst>
                <a:ext uri="{FF2B5EF4-FFF2-40B4-BE49-F238E27FC236}">
                  <a16:creationId xmlns:a16="http://schemas.microsoft.com/office/drawing/2014/main" id="{CCB40D66-9D51-9D6A-2632-885A397E50B1}"/>
                </a:ext>
              </a:extLst>
            </p:cNvPr>
            <p:cNvSpPr>
              <a:spLocks/>
            </p:cNvSpPr>
            <p:nvPr/>
          </p:nvSpPr>
          <p:spPr bwMode="auto">
            <a:xfrm>
              <a:off x="2277" y="4652"/>
              <a:ext cx="68" cy="45"/>
            </a:xfrm>
            <a:custGeom>
              <a:avLst/>
              <a:gdLst>
                <a:gd name="T0" fmla="*/ 2 w 68"/>
                <a:gd name="T1" fmla="*/ 45 h 45"/>
                <a:gd name="T2" fmla="*/ 1 w 68"/>
                <a:gd name="T3" fmla="*/ 42 h 45"/>
                <a:gd name="T4" fmla="*/ 0 w 68"/>
                <a:gd name="T5" fmla="*/ 39 h 45"/>
                <a:gd name="T6" fmla="*/ 0 w 68"/>
                <a:gd name="T7" fmla="*/ 32 h 45"/>
                <a:gd name="T8" fmla="*/ 0 w 68"/>
                <a:gd name="T9" fmla="*/ 26 h 45"/>
                <a:gd name="T10" fmla="*/ 2 w 68"/>
                <a:gd name="T11" fmla="*/ 20 h 45"/>
                <a:gd name="T12" fmla="*/ 5 w 68"/>
                <a:gd name="T13" fmla="*/ 14 h 45"/>
                <a:gd name="T14" fmla="*/ 9 w 68"/>
                <a:gd name="T15" fmla="*/ 9 h 45"/>
                <a:gd name="T16" fmla="*/ 15 w 68"/>
                <a:gd name="T17" fmla="*/ 5 h 45"/>
                <a:gd name="T18" fmla="*/ 17 w 68"/>
                <a:gd name="T19" fmla="*/ 3 h 45"/>
                <a:gd name="T20" fmla="*/ 20 w 68"/>
                <a:gd name="T21" fmla="*/ 2 h 45"/>
                <a:gd name="T22" fmla="*/ 23 w 68"/>
                <a:gd name="T23" fmla="*/ 1 h 45"/>
                <a:gd name="T24" fmla="*/ 27 w 68"/>
                <a:gd name="T25" fmla="*/ 0 h 45"/>
                <a:gd name="T26" fmla="*/ 34 w 68"/>
                <a:gd name="T27" fmla="*/ 0 h 45"/>
                <a:gd name="T28" fmla="*/ 37 w 68"/>
                <a:gd name="T29" fmla="*/ 0 h 45"/>
                <a:gd name="T30" fmla="*/ 40 w 68"/>
                <a:gd name="T31" fmla="*/ 0 h 45"/>
                <a:gd name="T32" fmla="*/ 43 w 68"/>
                <a:gd name="T33" fmla="*/ 1 h 45"/>
                <a:gd name="T34" fmla="*/ 47 w 68"/>
                <a:gd name="T35" fmla="*/ 2 h 45"/>
                <a:gd name="T36" fmla="*/ 50 w 68"/>
                <a:gd name="T37" fmla="*/ 3 h 45"/>
                <a:gd name="T38" fmla="*/ 52 w 68"/>
                <a:gd name="T39" fmla="*/ 5 h 45"/>
                <a:gd name="T40" fmla="*/ 55 w 68"/>
                <a:gd name="T41" fmla="*/ 7 h 45"/>
                <a:gd name="T42" fmla="*/ 58 w 68"/>
                <a:gd name="T43" fmla="*/ 9 h 45"/>
                <a:gd name="T44" fmla="*/ 60 w 68"/>
                <a:gd name="T45" fmla="*/ 12 h 45"/>
                <a:gd name="T46" fmla="*/ 62 w 68"/>
                <a:gd name="T47" fmla="*/ 14 h 45"/>
                <a:gd name="T48" fmla="*/ 65 w 68"/>
                <a:gd name="T49" fmla="*/ 20 h 45"/>
                <a:gd name="T50" fmla="*/ 67 w 68"/>
                <a:gd name="T51" fmla="*/ 26 h 45"/>
                <a:gd name="T52" fmla="*/ 68 w 68"/>
                <a:gd name="T53" fmla="*/ 29 h 45"/>
                <a:gd name="T54" fmla="*/ 68 w 68"/>
                <a:gd name="T55" fmla="*/ 32 h 45"/>
                <a:gd name="T56" fmla="*/ 67 w 68"/>
                <a:gd name="T57" fmla="*/ 36 h 45"/>
                <a:gd name="T58" fmla="*/ 67 w 68"/>
                <a:gd name="T59" fmla="*/ 38 h 45"/>
                <a:gd name="T60" fmla="*/ 67 w 68"/>
                <a:gd name="T61"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5">
                  <a:moveTo>
                    <a:pt x="2" y="45"/>
                  </a:moveTo>
                  <a:lnTo>
                    <a:pt x="1" y="42"/>
                  </a:lnTo>
                  <a:lnTo>
                    <a:pt x="0" y="39"/>
                  </a:lnTo>
                  <a:lnTo>
                    <a:pt x="0" y="32"/>
                  </a:lnTo>
                  <a:lnTo>
                    <a:pt x="0" y="26"/>
                  </a:lnTo>
                  <a:lnTo>
                    <a:pt x="2" y="20"/>
                  </a:lnTo>
                  <a:lnTo>
                    <a:pt x="5" y="14"/>
                  </a:lnTo>
                  <a:lnTo>
                    <a:pt x="9" y="9"/>
                  </a:lnTo>
                  <a:lnTo>
                    <a:pt x="15" y="5"/>
                  </a:lnTo>
                  <a:lnTo>
                    <a:pt x="17" y="3"/>
                  </a:lnTo>
                  <a:lnTo>
                    <a:pt x="20" y="2"/>
                  </a:lnTo>
                  <a:lnTo>
                    <a:pt x="23" y="1"/>
                  </a:lnTo>
                  <a:lnTo>
                    <a:pt x="27" y="0"/>
                  </a:lnTo>
                  <a:lnTo>
                    <a:pt x="34" y="0"/>
                  </a:lnTo>
                  <a:lnTo>
                    <a:pt x="37" y="0"/>
                  </a:lnTo>
                  <a:lnTo>
                    <a:pt x="40" y="0"/>
                  </a:lnTo>
                  <a:lnTo>
                    <a:pt x="43" y="1"/>
                  </a:lnTo>
                  <a:lnTo>
                    <a:pt x="47" y="2"/>
                  </a:lnTo>
                  <a:lnTo>
                    <a:pt x="50" y="3"/>
                  </a:lnTo>
                  <a:lnTo>
                    <a:pt x="52" y="5"/>
                  </a:lnTo>
                  <a:lnTo>
                    <a:pt x="55" y="7"/>
                  </a:lnTo>
                  <a:lnTo>
                    <a:pt x="58" y="9"/>
                  </a:lnTo>
                  <a:lnTo>
                    <a:pt x="60" y="12"/>
                  </a:lnTo>
                  <a:lnTo>
                    <a:pt x="62" y="14"/>
                  </a:lnTo>
                  <a:lnTo>
                    <a:pt x="65" y="20"/>
                  </a:lnTo>
                  <a:lnTo>
                    <a:pt x="67" y="26"/>
                  </a:lnTo>
                  <a:lnTo>
                    <a:pt x="68" y="29"/>
                  </a:lnTo>
                  <a:lnTo>
                    <a:pt x="68" y="32"/>
                  </a:lnTo>
                  <a:lnTo>
                    <a:pt x="67" y="36"/>
                  </a:lnTo>
                  <a:lnTo>
                    <a:pt x="67" y="38"/>
                  </a:lnTo>
                  <a:lnTo>
                    <a:pt x="67" y="4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49">
              <a:extLst>
                <a:ext uri="{FF2B5EF4-FFF2-40B4-BE49-F238E27FC236}">
                  <a16:creationId xmlns:a16="http://schemas.microsoft.com/office/drawing/2014/main" id="{558B4F9E-68FF-44C0-3501-E3EEACABBE63}"/>
                </a:ext>
              </a:extLst>
            </p:cNvPr>
            <p:cNvSpPr>
              <a:spLocks/>
            </p:cNvSpPr>
            <p:nvPr/>
          </p:nvSpPr>
          <p:spPr bwMode="auto">
            <a:xfrm>
              <a:off x="2417" y="4689"/>
              <a:ext cx="52" cy="49"/>
            </a:xfrm>
            <a:custGeom>
              <a:avLst/>
              <a:gdLst>
                <a:gd name="T0" fmla="*/ 0 w 52"/>
                <a:gd name="T1" fmla="*/ 25 h 49"/>
                <a:gd name="T2" fmla="*/ 0 w 52"/>
                <a:gd name="T3" fmla="*/ 27 h 49"/>
                <a:gd name="T4" fmla="*/ 0 w 52"/>
                <a:gd name="T5" fmla="*/ 29 h 49"/>
                <a:gd name="T6" fmla="*/ 1 w 52"/>
                <a:gd name="T7" fmla="*/ 34 h 49"/>
                <a:gd name="T8" fmla="*/ 4 w 52"/>
                <a:gd name="T9" fmla="*/ 38 h 49"/>
                <a:gd name="T10" fmla="*/ 5 w 52"/>
                <a:gd name="T11" fmla="*/ 40 h 49"/>
                <a:gd name="T12" fmla="*/ 7 w 52"/>
                <a:gd name="T13" fmla="*/ 42 h 49"/>
                <a:gd name="T14" fmla="*/ 11 w 52"/>
                <a:gd name="T15" fmla="*/ 45 h 49"/>
                <a:gd name="T16" fmla="*/ 15 w 52"/>
                <a:gd name="T17" fmla="*/ 47 h 49"/>
                <a:gd name="T18" fmla="*/ 20 w 52"/>
                <a:gd name="T19" fmla="*/ 48 h 49"/>
                <a:gd name="T20" fmla="*/ 23 w 52"/>
                <a:gd name="T21" fmla="*/ 49 h 49"/>
                <a:gd name="T22" fmla="*/ 26 w 52"/>
                <a:gd name="T23" fmla="*/ 49 h 49"/>
                <a:gd name="T24" fmla="*/ 28 w 52"/>
                <a:gd name="T25" fmla="*/ 49 h 49"/>
                <a:gd name="T26" fmla="*/ 31 w 52"/>
                <a:gd name="T27" fmla="*/ 48 h 49"/>
                <a:gd name="T28" fmla="*/ 33 w 52"/>
                <a:gd name="T29" fmla="*/ 48 h 49"/>
                <a:gd name="T30" fmla="*/ 34 w 52"/>
                <a:gd name="T31" fmla="*/ 47 h 49"/>
                <a:gd name="T32" fmla="*/ 35 w 52"/>
                <a:gd name="T33" fmla="*/ 47 h 49"/>
                <a:gd name="T34" fmla="*/ 36 w 52"/>
                <a:gd name="T35" fmla="*/ 47 h 49"/>
                <a:gd name="T36" fmla="*/ 37 w 52"/>
                <a:gd name="T37" fmla="*/ 46 h 49"/>
                <a:gd name="T38" fmla="*/ 40 w 52"/>
                <a:gd name="T39" fmla="*/ 45 h 49"/>
                <a:gd name="T40" fmla="*/ 44 w 52"/>
                <a:gd name="T41" fmla="*/ 42 h 49"/>
                <a:gd name="T42" fmla="*/ 45 w 52"/>
                <a:gd name="T43" fmla="*/ 40 h 49"/>
                <a:gd name="T44" fmla="*/ 45 w 52"/>
                <a:gd name="T45" fmla="*/ 40 h 49"/>
                <a:gd name="T46" fmla="*/ 45 w 52"/>
                <a:gd name="T47" fmla="*/ 40 h 49"/>
                <a:gd name="T48" fmla="*/ 45 w 52"/>
                <a:gd name="T49" fmla="*/ 40 h 49"/>
                <a:gd name="T50" fmla="*/ 46 w 52"/>
                <a:gd name="T51" fmla="*/ 39 h 49"/>
                <a:gd name="T52" fmla="*/ 47 w 52"/>
                <a:gd name="T53" fmla="*/ 38 h 49"/>
                <a:gd name="T54" fmla="*/ 49 w 52"/>
                <a:gd name="T55" fmla="*/ 34 h 49"/>
                <a:gd name="T56" fmla="*/ 50 w 52"/>
                <a:gd name="T57" fmla="*/ 32 h 49"/>
                <a:gd name="T58" fmla="*/ 51 w 52"/>
                <a:gd name="T59" fmla="*/ 29 h 49"/>
                <a:gd name="T60" fmla="*/ 51 w 52"/>
                <a:gd name="T61" fmla="*/ 27 h 49"/>
                <a:gd name="T62" fmla="*/ 52 w 52"/>
                <a:gd name="T63" fmla="*/ 25 h 49"/>
                <a:gd name="T64" fmla="*/ 51 w 52"/>
                <a:gd name="T65" fmla="*/ 19 h 49"/>
                <a:gd name="T66" fmla="*/ 50 w 52"/>
                <a:gd name="T67" fmla="*/ 17 h 49"/>
                <a:gd name="T68" fmla="*/ 49 w 52"/>
                <a:gd name="T69" fmla="*/ 15 h 49"/>
                <a:gd name="T70" fmla="*/ 47 w 52"/>
                <a:gd name="T71" fmla="*/ 11 h 49"/>
                <a:gd name="T72" fmla="*/ 44 w 52"/>
                <a:gd name="T73" fmla="*/ 7 h 49"/>
                <a:gd name="T74" fmla="*/ 44 w 52"/>
                <a:gd name="T75" fmla="*/ 7 h 49"/>
                <a:gd name="T76" fmla="*/ 40 w 52"/>
                <a:gd name="T77" fmla="*/ 4 h 49"/>
                <a:gd name="T78" fmla="*/ 37 w 52"/>
                <a:gd name="T79" fmla="*/ 2 h 49"/>
                <a:gd name="T80" fmla="*/ 35 w 52"/>
                <a:gd name="T81" fmla="*/ 1 h 49"/>
                <a:gd name="T82" fmla="*/ 33 w 52"/>
                <a:gd name="T83" fmla="*/ 1 h 49"/>
                <a:gd name="T84" fmla="*/ 31 w 52"/>
                <a:gd name="T85" fmla="*/ 0 h 49"/>
                <a:gd name="T86" fmla="*/ 28 w 52"/>
                <a:gd name="T87" fmla="*/ 0 h 49"/>
                <a:gd name="T88" fmla="*/ 26 w 52"/>
                <a:gd name="T89" fmla="*/ 0 h 49"/>
                <a:gd name="T90" fmla="*/ 21 w 52"/>
                <a:gd name="T91" fmla="*/ 0 h 49"/>
                <a:gd name="T92" fmla="*/ 16 w 52"/>
                <a:gd name="T93" fmla="*/ 1 h 49"/>
                <a:gd name="T94" fmla="*/ 11 w 52"/>
                <a:gd name="T95" fmla="*/ 4 h 49"/>
                <a:gd name="T96" fmla="*/ 7 w 52"/>
                <a:gd name="T97" fmla="*/ 7 h 49"/>
                <a:gd name="T98" fmla="*/ 7 w 52"/>
                <a:gd name="T99" fmla="*/ 7 h 49"/>
                <a:gd name="T100" fmla="*/ 4 w 52"/>
                <a:gd name="T101" fmla="*/ 11 h 49"/>
                <a:gd name="T102" fmla="*/ 1 w 52"/>
                <a:gd name="T103" fmla="*/ 15 h 49"/>
                <a:gd name="T104" fmla="*/ 0 w 52"/>
                <a:gd name="T105" fmla="*/ 19 h 49"/>
                <a:gd name="T106" fmla="*/ 0 w 52"/>
                <a:gd name="T10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0" y="25"/>
                  </a:move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lnTo>
                    <a:pt x="4" y="11"/>
                  </a:lnTo>
                  <a:lnTo>
                    <a:pt x="1" y="15"/>
                  </a:lnTo>
                  <a:lnTo>
                    <a:pt x="0" y="19"/>
                  </a:lnTo>
                  <a:lnTo>
                    <a:pt x="0" y="2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50">
              <a:extLst>
                <a:ext uri="{FF2B5EF4-FFF2-40B4-BE49-F238E27FC236}">
                  <a16:creationId xmlns:a16="http://schemas.microsoft.com/office/drawing/2014/main" id="{D1A73920-770D-05F5-0DEE-917D66533CF2}"/>
                </a:ext>
              </a:extLst>
            </p:cNvPr>
            <p:cNvSpPr>
              <a:spLocks/>
            </p:cNvSpPr>
            <p:nvPr/>
          </p:nvSpPr>
          <p:spPr bwMode="auto">
            <a:xfrm>
              <a:off x="2472" y="4689"/>
              <a:ext cx="69" cy="65"/>
            </a:xfrm>
            <a:custGeom>
              <a:avLst/>
              <a:gdLst>
                <a:gd name="T0" fmla="*/ 26 w 69"/>
                <a:gd name="T1" fmla="*/ 63 h 65"/>
                <a:gd name="T2" fmla="*/ 21 w 69"/>
                <a:gd name="T3" fmla="*/ 62 h 65"/>
                <a:gd name="T4" fmla="*/ 17 w 69"/>
                <a:gd name="T5" fmla="*/ 60 h 65"/>
                <a:gd name="T6" fmla="*/ 13 w 69"/>
                <a:gd name="T7" fmla="*/ 58 h 65"/>
                <a:gd name="T8" fmla="*/ 10 w 69"/>
                <a:gd name="T9" fmla="*/ 55 h 65"/>
                <a:gd name="T10" fmla="*/ 7 w 69"/>
                <a:gd name="T11" fmla="*/ 53 h 65"/>
                <a:gd name="T12" fmla="*/ 5 w 69"/>
                <a:gd name="T13" fmla="*/ 50 h 65"/>
                <a:gd name="T14" fmla="*/ 4 w 69"/>
                <a:gd name="T15" fmla="*/ 47 h 65"/>
                <a:gd name="T16" fmla="*/ 3 w 69"/>
                <a:gd name="T17" fmla="*/ 45 h 65"/>
                <a:gd name="T18" fmla="*/ 1 w 69"/>
                <a:gd name="T19" fmla="*/ 41 h 65"/>
                <a:gd name="T20" fmla="*/ 1 w 69"/>
                <a:gd name="T21" fmla="*/ 39 h 65"/>
                <a:gd name="T22" fmla="*/ 0 w 69"/>
                <a:gd name="T23" fmla="*/ 36 h 65"/>
                <a:gd name="T24" fmla="*/ 0 w 69"/>
                <a:gd name="T25" fmla="*/ 32 h 65"/>
                <a:gd name="T26" fmla="*/ 1 w 69"/>
                <a:gd name="T27" fmla="*/ 26 h 65"/>
                <a:gd name="T28" fmla="*/ 3 w 69"/>
                <a:gd name="T29" fmla="*/ 20 h 65"/>
                <a:gd name="T30" fmla="*/ 5 w 69"/>
                <a:gd name="T31" fmla="*/ 14 h 65"/>
                <a:gd name="T32" fmla="*/ 10 w 69"/>
                <a:gd name="T33" fmla="*/ 9 h 65"/>
                <a:gd name="T34" fmla="*/ 15 w 69"/>
                <a:gd name="T35" fmla="*/ 5 h 65"/>
                <a:gd name="T36" fmla="*/ 18 w 69"/>
                <a:gd name="T37" fmla="*/ 4 h 65"/>
                <a:gd name="T38" fmla="*/ 21 w 69"/>
                <a:gd name="T39" fmla="*/ 3 h 65"/>
                <a:gd name="T40" fmla="*/ 24 w 69"/>
                <a:gd name="T41" fmla="*/ 1 h 65"/>
                <a:gd name="T42" fmla="*/ 27 w 69"/>
                <a:gd name="T43" fmla="*/ 1 h 65"/>
                <a:gd name="T44" fmla="*/ 34 w 69"/>
                <a:gd name="T45" fmla="*/ 0 h 65"/>
                <a:gd name="T46" fmla="*/ 37 w 69"/>
                <a:gd name="T47" fmla="*/ 0 h 65"/>
                <a:gd name="T48" fmla="*/ 41 w 69"/>
                <a:gd name="T49" fmla="*/ 1 h 65"/>
                <a:gd name="T50" fmla="*/ 44 w 69"/>
                <a:gd name="T51" fmla="*/ 1 h 65"/>
                <a:gd name="T52" fmla="*/ 47 w 69"/>
                <a:gd name="T53" fmla="*/ 3 h 65"/>
                <a:gd name="T54" fmla="*/ 50 w 69"/>
                <a:gd name="T55" fmla="*/ 4 h 65"/>
                <a:gd name="T56" fmla="*/ 53 w 69"/>
                <a:gd name="T57" fmla="*/ 5 h 65"/>
                <a:gd name="T58" fmla="*/ 55 w 69"/>
                <a:gd name="T59" fmla="*/ 7 h 65"/>
                <a:gd name="T60" fmla="*/ 58 w 69"/>
                <a:gd name="T61" fmla="*/ 9 h 65"/>
                <a:gd name="T62" fmla="*/ 61 w 69"/>
                <a:gd name="T63" fmla="*/ 12 h 65"/>
                <a:gd name="T64" fmla="*/ 63 w 69"/>
                <a:gd name="T65" fmla="*/ 14 h 65"/>
                <a:gd name="T66" fmla="*/ 66 w 69"/>
                <a:gd name="T67" fmla="*/ 20 h 65"/>
                <a:gd name="T68" fmla="*/ 67 w 69"/>
                <a:gd name="T69" fmla="*/ 23 h 65"/>
                <a:gd name="T70" fmla="*/ 68 w 69"/>
                <a:gd name="T71" fmla="*/ 26 h 65"/>
                <a:gd name="T72" fmla="*/ 69 w 69"/>
                <a:gd name="T73" fmla="*/ 32 h 65"/>
                <a:gd name="T74" fmla="*/ 68 w 69"/>
                <a:gd name="T75" fmla="*/ 36 h 65"/>
                <a:gd name="T76" fmla="*/ 68 w 69"/>
                <a:gd name="T77" fmla="*/ 39 h 65"/>
                <a:gd name="T78" fmla="*/ 67 w 69"/>
                <a:gd name="T79" fmla="*/ 41 h 65"/>
                <a:gd name="T80" fmla="*/ 66 w 69"/>
                <a:gd name="T81" fmla="*/ 42 h 65"/>
                <a:gd name="T82" fmla="*/ 66 w 69"/>
                <a:gd name="T83" fmla="*/ 43 h 65"/>
                <a:gd name="T84" fmla="*/ 66 w 69"/>
                <a:gd name="T85" fmla="*/ 45 h 65"/>
                <a:gd name="T86" fmla="*/ 64 w 69"/>
                <a:gd name="T87" fmla="*/ 47 h 65"/>
                <a:gd name="T88" fmla="*/ 63 w 69"/>
                <a:gd name="T89" fmla="*/ 48 h 65"/>
                <a:gd name="T90" fmla="*/ 63 w 69"/>
                <a:gd name="T91" fmla="*/ 49 h 65"/>
                <a:gd name="T92" fmla="*/ 63 w 69"/>
                <a:gd name="T93" fmla="*/ 50 h 65"/>
                <a:gd name="T94" fmla="*/ 61 w 69"/>
                <a:gd name="T95" fmla="*/ 53 h 65"/>
                <a:gd name="T96" fmla="*/ 58 w 69"/>
                <a:gd name="T97" fmla="*/ 55 h 65"/>
                <a:gd name="T98" fmla="*/ 55 w 69"/>
                <a:gd name="T99" fmla="*/ 57 h 65"/>
                <a:gd name="T100" fmla="*/ 53 w 69"/>
                <a:gd name="T101" fmla="*/ 59 h 65"/>
                <a:gd name="T102" fmla="*/ 50 w 69"/>
                <a:gd name="T103" fmla="*/ 61 h 65"/>
                <a:gd name="T104" fmla="*/ 47 w 69"/>
                <a:gd name="T105" fmla="*/ 62 h 65"/>
                <a:gd name="T106" fmla="*/ 45 w 69"/>
                <a:gd name="T107" fmla="*/ 63 h 65"/>
                <a:gd name="T108" fmla="*/ 45 w 69"/>
                <a:gd name="T109" fmla="*/ 63 h 65"/>
                <a:gd name="T110" fmla="*/ 44 w 69"/>
                <a:gd name="T111" fmla="*/ 63 h 65"/>
                <a:gd name="T112" fmla="*/ 41 w 69"/>
                <a:gd name="T113" fmla="*/ 64 h 65"/>
                <a:gd name="T114" fmla="*/ 37 w 69"/>
                <a:gd name="T115" fmla="*/ 65 h 65"/>
                <a:gd name="T116" fmla="*/ 34 w 69"/>
                <a:gd name="T117" fmla="*/ 65 h 65"/>
                <a:gd name="T118" fmla="*/ 29 w 69"/>
                <a:gd name="T119" fmla="*/ 64 h 65"/>
                <a:gd name="T120" fmla="*/ 26 w 69"/>
                <a:gd name="T121"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26" y="63"/>
                  </a:moveTo>
                  <a:lnTo>
                    <a:pt x="21" y="62"/>
                  </a:lnTo>
                  <a:lnTo>
                    <a:pt x="17" y="60"/>
                  </a:lnTo>
                  <a:lnTo>
                    <a:pt x="13" y="58"/>
                  </a:lnTo>
                  <a:lnTo>
                    <a:pt x="10" y="55"/>
                  </a:lnTo>
                  <a:lnTo>
                    <a:pt x="7" y="53"/>
                  </a:lnTo>
                  <a:lnTo>
                    <a:pt x="5" y="50"/>
                  </a:lnTo>
                  <a:lnTo>
                    <a:pt x="4" y="47"/>
                  </a:lnTo>
                  <a:lnTo>
                    <a:pt x="3" y="45"/>
                  </a:lnTo>
                  <a:lnTo>
                    <a:pt x="1" y="41"/>
                  </a:lnTo>
                  <a:lnTo>
                    <a:pt x="1" y="39"/>
                  </a:lnTo>
                  <a:lnTo>
                    <a:pt x="0" y="36"/>
                  </a:lnTo>
                  <a:lnTo>
                    <a:pt x="0" y="32"/>
                  </a:lnTo>
                  <a:lnTo>
                    <a:pt x="1" y="26"/>
                  </a:lnTo>
                  <a:lnTo>
                    <a:pt x="3" y="20"/>
                  </a:lnTo>
                  <a:lnTo>
                    <a:pt x="5" y="14"/>
                  </a:lnTo>
                  <a:lnTo>
                    <a:pt x="10" y="9"/>
                  </a:lnTo>
                  <a:lnTo>
                    <a:pt x="15" y="5"/>
                  </a:lnTo>
                  <a:lnTo>
                    <a:pt x="18" y="4"/>
                  </a:lnTo>
                  <a:lnTo>
                    <a:pt x="21" y="3"/>
                  </a:lnTo>
                  <a:lnTo>
                    <a:pt x="24" y="1"/>
                  </a:lnTo>
                  <a:lnTo>
                    <a:pt x="27" y="1"/>
                  </a:lnTo>
                  <a:lnTo>
                    <a:pt x="34" y="0"/>
                  </a:lnTo>
                  <a:lnTo>
                    <a:pt x="37" y="0"/>
                  </a:lnTo>
                  <a:lnTo>
                    <a:pt x="41" y="1"/>
                  </a:lnTo>
                  <a:lnTo>
                    <a:pt x="44" y="1"/>
                  </a:lnTo>
                  <a:lnTo>
                    <a:pt x="47" y="3"/>
                  </a:lnTo>
                  <a:lnTo>
                    <a:pt x="50" y="4"/>
                  </a:lnTo>
                  <a:lnTo>
                    <a:pt x="53" y="5"/>
                  </a:lnTo>
                  <a:lnTo>
                    <a:pt x="55" y="7"/>
                  </a:lnTo>
                  <a:lnTo>
                    <a:pt x="58" y="9"/>
                  </a:lnTo>
                  <a:lnTo>
                    <a:pt x="61" y="12"/>
                  </a:lnTo>
                  <a:lnTo>
                    <a:pt x="63" y="14"/>
                  </a:lnTo>
                  <a:lnTo>
                    <a:pt x="66" y="20"/>
                  </a:lnTo>
                  <a:lnTo>
                    <a:pt x="67" y="23"/>
                  </a:lnTo>
                  <a:lnTo>
                    <a:pt x="68" y="26"/>
                  </a:lnTo>
                  <a:lnTo>
                    <a:pt x="69" y="32"/>
                  </a:lnTo>
                  <a:lnTo>
                    <a:pt x="68" y="36"/>
                  </a:lnTo>
                  <a:lnTo>
                    <a:pt x="68" y="39"/>
                  </a:lnTo>
                  <a:lnTo>
                    <a:pt x="67" y="41"/>
                  </a:lnTo>
                  <a:lnTo>
                    <a:pt x="66" y="42"/>
                  </a:lnTo>
                  <a:lnTo>
                    <a:pt x="66" y="43"/>
                  </a:lnTo>
                  <a:lnTo>
                    <a:pt x="66" y="45"/>
                  </a:lnTo>
                  <a:lnTo>
                    <a:pt x="64" y="47"/>
                  </a:lnTo>
                  <a:lnTo>
                    <a:pt x="63" y="48"/>
                  </a:lnTo>
                  <a:lnTo>
                    <a:pt x="63" y="49"/>
                  </a:lnTo>
                  <a:lnTo>
                    <a:pt x="63" y="50"/>
                  </a:lnTo>
                  <a:lnTo>
                    <a:pt x="61" y="53"/>
                  </a:lnTo>
                  <a:lnTo>
                    <a:pt x="58" y="55"/>
                  </a:lnTo>
                  <a:lnTo>
                    <a:pt x="55" y="57"/>
                  </a:lnTo>
                  <a:lnTo>
                    <a:pt x="53" y="59"/>
                  </a:lnTo>
                  <a:lnTo>
                    <a:pt x="50" y="61"/>
                  </a:lnTo>
                  <a:lnTo>
                    <a:pt x="47" y="62"/>
                  </a:lnTo>
                  <a:lnTo>
                    <a:pt x="45" y="63"/>
                  </a:lnTo>
                  <a:lnTo>
                    <a:pt x="45" y="63"/>
                  </a:lnTo>
                  <a:lnTo>
                    <a:pt x="44" y="63"/>
                  </a:lnTo>
                  <a:lnTo>
                    <a:pt x="41" y="64"/>
                  </a:lnTo>
                  <a:lnTo>
                    <a:pt x="37" y="65"/>
                  </a:lnTo>
                  <a:lnTo>
                    <a:pt x="34" y="65"/>
                  </a:lnTo>
                  <a:lnTo>
                    <a:pt x="29" y="64"/>
                  </a:lnTo>
                  <a:lnTo>
                    <a:pt x="26" y="6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1">
              <a:extLst>
                <a:ext uri="{FF2B5EF4-FFF2-40B4-BE49-F238E27FC236}">
                  <a16:creationId xmlns:a16="http://schemas.microsoft.com/office/drawing/2014/main" id="{98B2DFAA-2ED1-D510-40E2-2281591638E3}"/>
                </a:ext>
              </a:extLst>
            </p:cNvPr>
            <p:cNvSpPr>
              <a:spLocks/>
            </p:cNvSpPr>
            <p:nvPr/>
          </p:nvSpPr>
          <p:spPr bwMode="auto">
            <a:xfrm>
              <a:off x="1804" y="4504"/>
              <a:ext cx="68" cy="65"/>
            </a:xfrm>
            <a:custGeom>
              <a:avLst/>
              <a:gdLst>
                <a:gd name="T0" fmla="*/ 1 w 68"/>
                <a:gd name="T1" fmla="*/ 26 h 65"/>
                <a:gd name="T2" fmla="*/ 5 w 68"/>
                <a:gd name="T3" fmla="*/ 15 h 65"/>
                <a:gd name="T4" fmla="*/ 15 w 68"/>
                <a:gd name="T5" fmla="*/ 6 h 65"/>
                <a:gd name="T6" fmla="*/ 27 w 68"/>
                <a:gd name="T7" fmla="*/ 1 h 65"/>
                <a:gd name="T8" fmla="*/ 37 w 68"/>
                <a:gd name="T9" fmla="*/ 0 h 65"/>
                <a:gd name="T10" fmla="*/ 44 w 68"/>
                <a:gd name="T11" fmla="*/ 1 h 65"/>
                <a:gd name="T12" fmla="*/ 50 w 68"/>
                <a:gd name="T13" fmla="*/ 4 h 65"/>
                <a:gd name="T14" fmla="*/ 55 w 68"/>
                <a:gd name="T15" fmla="*/ 7 h 65"/>
                <a:gd name="T16" fmla="*/ 61 w 68"/>
                <a:gd name="T17" fmla="*/ 12 h 65"/>
                <a:gd name="T18" fmla="*/ 66 w 68"/>
                <a:gd name="T19" fmla="*/ 20 h 65"/>
                <a:gd name="T20" fmla="*/ 68 w 68"/>
                <a:gd name="T21" fmla="*/ 30 h 65"/>
                <a:gd name="T22" fmla="*/ 68 w 68"/>
                <a:gd name="T23" fmla="*/ 36 h 65"/>
                <a:gd name="T24" fmla="*/ 66 w 68"/>
                <a:gd name="T25" fmla="*/ 42 h 65"/>
                <a:gd name="T26" fmla="*/ 64 w 68"/>
                <a:gd name="T27" fmla="*/ 47 h 65"/>
                <a:gd name="T28" fmla="*/ 63 w 68"/>
                <a:gd name="T29" fmla="*/ 49 h 65"/>
                <a:gd name="T30" fmla="*/ 61 w 68"/>
                <a:gd name="T31" fmla="*/ 53 h 65"/>
                <a:gd name="T32" fmla="*/ 55 w 68"/>
                <a:gd name="T33" fmla="*/ 57 h 65"/>
                <a:gd name="T34" fmla="*/ 52 w 68"/>
                <a:gd name="T35" fmla="*/ 59 h 65"/>
                <a:gd name="T36" fmla="*/ 50 w 68"/>
                <a:gd name="T37" fmla="*/ 61 h 65"/>
                <a:gd name="T38" fmla="*/ 48 w 68"/>
                <a:gd name="T39" fmla="*/ 61 h 65"/>
                <a:gd name="T40" fmla="*/ 45 w 68"/>
                <a:gd name="T41" fmla="*/ 63 h 65"/>
                <a:gd name="T42" fmla="*/ 44 w 68"/>
                <a:gd name="T43" fmla="*/ 63 h 65"/>
                <a:gd name="T44" fmla="*/ 37 w 68"/>
                <a:gd name="T45" fmla="*/ 64 h 65"/>
                <a:gd name="T46" fmla="*/ 34 w 68"/>
                <a:gd name="T47" fmla="*/ 64 h 65"/>
                <a:gd name="T48" fmla="*/ 34 w 68"/>
                <a:gd name="T49" fmla="*/ 64 h 65"/>
                <a:gd name="T50" fmla="*/ 30 w 68"/>
                <a:gd name="T51" fmla="*/ 64 h 65"/>
                <a:gd name="T52" fmla="*/ 24 w 68"/>
                <a:gd name="T53" fmla="*/ 63 h 65"/>
                <a:gd name="T54" fmla="*/ 15 w 68"/>
                <a:gd name="T55" fmla="*/ 59 h 65"/>
                <a:gd name="T56" fmla="*/ 10 w 68"/>
                <a:gd name="T57" fmla="*/ 55 h 65"/>
                <a:gd name="T58" fmla="*/ 5 w 68"/>
                <a:gd name="T59" fmla="*/ 50 h 65"/>
                <a:gd name="T60" fmla="*/ 3 w 68"/>
                <a:gd name="T61" fmla="*/ 45 h 65"/>
                <a:gd name="T62" fmla="*/ 1 w 68"/>
                <a:gd name="T63" fmla="*/ 39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1" y="26"/>
                  </a:lnTo>
                  <a:lnTo>
                    <a:pt x="3" y="20"/>
                  </a:lnTo>
                  <a:lnTo>
                    <a:pt x="5" y="15"/>
                  </a:lnTo>
                  <a:lnTo>
                    <a:pt x="10" y="10"/>
                  </a:lnTo>
                  <a:lnTo>
                    <a:pt x="15" y="6"/>
                  </a:lnTo>
                  <a:lnTo>
                    <a:pt x="21" y="3"/>
                  </a:lnTo>
                  <a:lnTo>
                    <a:pt x="27" y="1"/>
                  </a:lnTo>
                  <a:lnTo>
                    <a:pt x="34" y="0"/>
                  </a:lnTo>
                  <a:lnTo>
                    <a:pt x="37" y="0"/>
                  </a:lnTo>
                  <a:lnTo>
                    <a:pt x="40" y="1"/>
                  </a:lnTo>
                  <a:lnTo>
                    <a:pt x="44" y="1"/>
                  </a:lnTo>
                  <a:lnTo>
                    <a:pt x="47" y="3"/>
                  </a:lnTo>
                  <a:lnTo>
                    <a:pt x="50" y="4"/>
                  </a:lnTo>
                  <a:lnTo>
                    <a:pt x="53" y="6"/>
                  </a:lnTo>
                  <a:lnTo>
                    <a:pt x="55" y="7"/>
                  </a:lnTo>
                  <a:lnTo>
                    <a:pt x="58" y="10"/>
                  </a:lnTo>
                  <a:lnTo>
                    <a:pt x="61" y="12"/>
                  </a:lnTo>
                  <a:lnTo>
                    <a:pt x="63" y="15"/>
                  </a:lnTo>
                  <a:lnTo>
                    <a:pt x="66" y="20"/>
                  </a:lnTo>
                  <a:lnTo>
                    <a:pt x="67" y="26"/>
                  </a:lnTo>
                  <a:lnTo>
                    <a:pt x="68" y="30"/>
                  </a:lnTo>
                  <a:lnTo>
                    <a:pt x="68" y="33"/>
                  </a:lnTo>
                  <a:lnTo>
                    <a:pt x="68" y="36"/>
                  </a:lnTo>
                  <a:lnTo>
                    <a:pt x="67" y="39"/>
                  </a:lnTo>
                  <a:lnTo>
                    <a:pt x="66" y="42"/>
                  </a:lnTo>
                  <a:lnTo>
                    <a:pt x="66" y="45"/>
                  </a:lnTo>
                  <a:lnTo>
                    <a:pt x="64" y="47"/>
                  </a:lnTo>
                  <a:lnTo>
                    <a:pt x="63" y="49"/>
                  </a:lnTo>
                  <a:lnTo>
                    <a:pt x="63" y="49"/>
                  </a:lnTo>
                  <a:lnTo>
                    <a:pt x="63" y="50"/>
                  </a:lnTo>
                  <a:lnTo>
                    <a:pt x="61" y="53"/>
                  </a:lnTo>
                  <a:lnTo>
                    <a:pt x="58" y="55"/>
                  </a:lnTo>
                  <a:lnTo>
                    <a:pt x="55" y="57"/>
                  </a:lnTo>
                  <a:lnTo>
                    <a:pt x="53" y="59"/>
                  </a:lnTo>
                  <a:lnTo>
                    <a:pt x="52" y="59"/>
                  </a:lnTo>
                  <a:lnTo>
                    <a:pt x="51" y="60"/>
                  </a:lnTo>
                  <a:lnTo>
                    <a:pt x="50" y="61"/>
                  </a:lnTo>
                  <a:lnTo>
                    <a:pt x="49" y="61"/>
                  </a:lnTo>
                  <a:lnTo>
                    <a:pt x="48" y="61"/>
                  </a:lnTo>
                  <a:lnTo>
                    <a:pt x="47" y="62"/>
                  </a:lnTo>
                  <a:lnTo>
                    <a:pt x="45" y="63"/>
                  </a:lnTo>
                  <a:lnTo>
                    <a:pt x="44" y="63"/>
                  </a:lnTo>
                  <a:lnTo>
                    <a:pt x="44" y="63"/>
                  </a:lnTo>
                  <a:lnTo>
                    <a:pt x="40" y="64"/>
                  </a:lnTo>
                  <a:lnTo>
                    <a:pt x="37" y="64"/>
                  </a:lnTo>
                  <a:lnTo>
                    <a:pt x="35" y="64"/>
                  </a:lnTo>
                  <a:lnTo>
                    <a:pt x="34" y="64"/>
                  </a:lnTo>
                  <a:lnTo>
                    <a:pt x="34" y="64"/>
                  </a:lnTo>
                  <a:lnTo>
                    <a:pt x="34" y="64"/>
                  </a:lnTo>
                  <a:lnTo>
                    <a:pt x="34" y="65"/>
                  </a:lnTo>
                  <a:lnTo>
                    <a:pt x="30" y="64"/>
                  </a:lnTo>
                  <a:lnTo>
                    <a:pt x="27" y="64"/>
                  </a:lnTo>
                  <a:lnTo>
                    <a:pt x="24" y="63"/>
                  </a:lnTo>
                  <a:lnTo>
                    <a:pt x="21" y="62"/>
                  </a:lnTo>
                  <a:lnTo>
                    <a:pt x="15" y="59"/>
                  </a:lnTo>
                  <a:lnTo>
                    <a:pt x="12" y="57"/>
                  </a:lnTo>
                  <a:lnTo>
                    <a:pt x="10" y="55"/>
                  </a:lnTo>
                  <a:lnTo>
                    <a:pt x="8" y="53"/>
                  </a:lnTo>
                  <a:lnTo>
                    <a:pt x="5" y="50"/>
                  </a:lnTo>
                  <a:lnTo>
                    <a:pt x="4" y="47"/>
                  </a:lnTo>
                  <a:lnTo>
                    <a:pt x="3" y="45"/>
                  </a:lnTo>
                  <a:lnTo>
                    <a:pt x="1" y="42"/>
                  </a:lnTo>
                  <a:lnTo>
                    <a:pt x="1" y="39"/>
                  </a:lnTo>
                  <a:lnTo>
                    <a:pt x="0" y="36"/>
                  </a:lnTo>
                  <a:lnTo>
                    <a:pt x="0" y="3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52">
              <a:extLst>
                <a:ext uri="{FF2B5EF4-FFF2-40B4-BE49-F238E27FC236}">
                  <a16:creationId xmlns:a16="http://schemas.microsoft.com/office/drawing/2014/main" id="{026F40C6-159D-159F-7BB6-F20FC69083E7}"/>
                </a:ext>
              </a:extLst>
            </p:cNvPr>
            <p:cNvSpPr>
              <a:spLocks/>
            </p:cNvSpPr>
            <p:nvPr/>
          </p:nvSpPr>
          <p:spPr bwMode="auto">
            <a:xfrm>
              <a:off x="1641" y="4666"/>
              <a:ext cx="68" cy="65"/>
            </a:xfrm>
            <a:custGeom>
              <a:avLst/>
              <a:gdLst>
                <a:gd name="T0" fmla="*/ 37 w 68"/>
                <a:gd name="T1" fmla="*/ 0 h 65"/>
                <a:gd name="T2" fmla="*/ 44 w 68"/>
                <a:gd name="T3" fmla="*/ 1 h 65"/>
                <a:gd name="T4" fmla="*/ 50 w 68"/>
                <a:gd name="T5" fmla="*/ 4 h 65"/>
                <a:gd name="T6" fmla="*/ 55 w 68"/>
                <a:gd name="T7" fmla="*/ 7 h 65"/>
                <a:gd name="T8" fmla="*/ 61 w 68"/>
                <a:gd name="T9" fmla="*/ 12 h 65"/>
                <a:gd name="T10" fmla="*/ 64 w 68"/>
                <a:gd name="T11" fmla="*/ 17 h 65"/>
                <a:gd name="T12" fmla="*/ 66 w 68"/>
                <a:gd name="T13" fmla="*/ 23 h 65"/>
                <a:gd name="T14" fmla="*/ 68 w 68"/>
                <a:gd name="T15" fmla="*/ 29 h 65"/>
                <a:gd name="T16" fmla="*/ 68 w 68"/>
                <a:gd name="T17" fmla="*/ 32 h 65"/>
                <a:gd name="T18" fmla="*/ 68 w 68"/>
                <a:gd name="T19" fmla="*/ 33 h 65"/>
                <a:gd name="T20" fmla="*/ 68 w 68"/>
                <a:gd name="T21" fmla="*/ 36 h 65"/>
                <a:gd name="T22" fmla="*/ 66 w 68"/>
                <a:gd name="T23" fmla="*/ 42 h 65"/>
                <a:gd name="T24" fmla="*/ 65 w 68"/>
                <a:gd name="T25" fmla="*/ 46 h 65"/>
                <a:gd name="T26" fmla="*/ 64 w 68"/>
                <a:gd name="T27" fmla="*/ 48 h 65"/>
                <a:gd name="T28" fmla="*/ 61 w 68"/>
                <a:gd name="T29" fmla="*/ 53 h 65"/>
                <a:gd name="T30" fmla="*/ 55 w 68"/>
                <a:gd name="T31" fmla="*/ 58 h 65"/>
                <a:gd name="T32" fmla="*/ 52 w 68"/>
                <a:gd name="T33" fmla="*/ 60 h 65"/>
                <a:gd name="T34" fmla="*/ 50 w 68"/>
                <a:gd name="T35" fmla="*/ 61 h 65"/>
                <a:gd name="T36" fmla="*/ 48 w 68"/>
                <a:gd name="T37" fmla="*/ 62 h 65"/>
                <a:gd name="T38" fmla="*/ 45 w 68"/>
                <a:gd name="T39" fmla="*/ 63 h 65"/>
                <a:gd name="T40" fmla="*/ 44 w 68"/>
                <a:gd name="T41" fmla="*/ 64 h 65"/>
                <a:gd name="T42" fmla="*/ 37 w 68"/>
                <a:gd name="T43" fmla="*/ 65 h 65"/>
                <a:gd name="T44" fmla="*/ 27 w 68"/>
                <a:gd name="T45" fmla="*/ 65 h 65"/>
                <a:gd name="T46" fmla="*/ 21 w 68"/>
                <a:gd name="T47" fmla="*/ 63 h 65"/>
                <a:gd name="T48" fmla="*/ 13 w 68"/>
                <a:gd name="T49" fmla="*/ 58 h 65"/>
                <a:gd name="T50" fmla="*/ 8 w 68"/>
                <a:gd name="T51" fmla="*/ 53 h 65"/>
                <a:gd name="T52" fmla="*/ 4 w 68"/>
                <a:gd name="T53" fmla="*/ 48 h 65"/>
                <a:gd name="T54" fmla="*/ 1 w 68"/>
                <a:gd name="T55" fmla="*/ 42 h 65"/>
                <a:gd name="T56" fmla="*/ 0 w 68"/>
                <a:gd name="T57" fmla="*/ 36 h 65"/>
                <a:gd name="T58" fmla="*/ 1 w 68"/>
                <a:gd name="T59" fmla="*/ 26 h 65"/>
                <a:gd name="T60" fmla="*/ 3 w 68"/>
                <a:gd name="T61" fmla="*/ 20 h 65"/>
                <a:gd name="T62" fmla="*/ 6 w 68"/>
                <a:gd name="T63" fmla="*/ 15 h 65"/>
                <a:gd name="T64" fmla="*/ 15 w 68"/>
                <a:gd name="T65" fmla="*/ 5 h 65"/>
                <a:gd name="T66" fmla="*/ 27 w 68"/>
                <a:gd name="T6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37" y="0"/>
                  </a:lnTo>
                  <a:lnTo>
                    <a:pt x="40" y="1"/>
                  </a:lnTo>
                  <a:lnTo>
                    <a:pt x="44" y="1"/>
                  </a:lnTo>
                  <a:lnTo>
                    <a:pt x="47" y="3"/>
                  </a:lnTo>
                  <a:lnTo>
                    <a:pt x="50" y="4"/>
                  </a:lnTo>
                  <a:lnTo>
                    <a:pt x="53" y="5"/>
                  </a:lnTo>
                  <a:lnTo>
                    <a:pt x="55" y="7"/>
                  </a:lnTo>
                  <a:lnTo>
                    <a:pt x="58" y="10"/>
                  </a:lnTo>
                  <a:lnTo>
                    <a:pt x="61" y="12"/>
                  </a:lnTo>
                  <a:lnTo>
                    <a:pt x="63" y="15"/>
                  </a:lnTo>
                  <a:lnTo>
                    <a:pt x="64" y="17"/>
                  </a:lnTo>
                  <a:lnTo>
                    <a:pt x="66" y="20"/>
                  </a:lnTo>
                  <a:lnTo>
                    <a:pt x="66" y="23"/>
                  </a:lnTo>
                  <a:lnTo>
                    <a:pt x="67" y="26"/>
                  </a:lnTo>
                  <a:lnTo>
                    <a:pt x="68" y="29"/>
                  </a:lnTo>
                  <a:lnTo>
                    <a:pt x="68" y="32"/>
                  </a:lnTo>
                  <a:lnTo>
                    <a:pt x="68" y="32"/>
                  </a:lnTo>
                  <a:lnTo>
                    <a:pt x="68" y="33"/>
                  </a:lnTo>
                  <a:lnTo>
                    <a:pt x="68" y="33"/>
                  </a:lnTo>
                  <a:lnTo>
                    <a:pt x="68" y="34"/>
                  </a:lnTo>
                  <a:lnTo>
                    <a:pt x="68" y="36"/>
                  </a:lnTo>
                  <a:lnTo>
                    <a:pt x="67" y="39"/>
                  </a:lnTo>
                  <a:lnTo>
                    <a:pt x="66" y="42"/>
                  </a:lnTo>
                  <a:lnTo>
                    <a:pt x="66" y="45"/>
                  </a:lnTo>
                  <a:lnTo>
                    <a:pt x="65" y="46"/>
                  </a:lnTo>
                  <a:lnTo>
                    <a:pt x="64" y="47"/>
                  </a:lnTo>
                  <a:lnTo>
                    <a:pt x="64" y="48"/>
                  </a:lnTo>
                  <a:lnTo>
                    <a:pt x="63" y="50"/>
                  </a:lnTo>
                  <a:lnTo>
                    <a:pt x="61" y="53"/>
                  </a:lnTo>
                  <a:lnTo>
                    <a:pt x="58" y="56"/>
                  </a:lnTo>
                  <a:lnTo>
                    <a:pt x="55" y="58"/>
                  </a:lnTo>
                  <a:lnTo>
                    <a:pt x="53" y="60"/>
                  </a:lnTo>
                  <a:lnTo>
                    <a:pt x="52" y="60"/>
                  </a:lnTo>
                  <a:lnTo>
                    <a:pt x="51" y="60"/>
                  </a:lnTo>
                  <a:lnTo>
                    <a:pt x="50" y="61"/>
                  </a:lnTo>
                  <a:lnTo>
                    <a:pt x="49" y="61"/>
                  </a:lnTo>
                  <a:lnTo>
                    <a:pt x="48" y="62"/>
                  </a:lnTo>
                  <a:lnTo>
                    <a:pt x="47" y="63"/>
                  </a:lnTo>
                  <a:lnTo>
                    <a:pt x="45" y="63"/>
                  </a:lnTo>
                  <a:lnTo>
                    <a:pt x="44" y="63"/>
                  </a:lnTo>
                  <a:lnTo>
                    <a:pt x="44" y="64"/>
                  </a:lnTo>
                  <a:lnTo>
                    <a:pt x="40" y="65"/>
                  </a:lnTo>
                  <a:lnTo>
                    <a:pt x="37" y="65"/>
                  </a:lnTo>
                  <a:lnTo>
                    <a:pt x="34" y="65"/>
                  </a:lnTo>
                  <a:lnTo>
                    <a:pt x="27" y="65"/>
                  </a:lnTo>
                  <a:lnTo>
                    <a:pt x="24" y="64"/>
                  </a:lnTo>
                  <a:lnTo>
                    <a:pt x="21" y="63"/>
                  </a:lnTo>
                  <a:lnTo>
                    <a:pt x="15" y="60"/>
                  </a:lnTo>
                  <a:lnTo>
                    <a:pt x="13" y="58"/>
                  </a:lnTo>
                  <a:lnTo>
                    <a:pt x="10" y="56"/>
                  </a:lnTo>
                  <a:lnTo>
                    <a:pt x="8" y="53"/>
                  </a:lnTo>
                  <a:lnTo>
                    <a:pt x="6" y="50"/>
                  </a:lnTo>
                  <a:lnTo>
                    <a:pt x="4" y="48"/>
                  </a:lnTo>
                  <a:lnTo>
                    <a:pt x="3" y="45"/>
                  </a:lnTo>
                  <a:lnTo>
                    <a:pt x="1" y="42"/>
                  </a:lnTo>
                  <a:lnTo>
                    <a:pt x="1" y="39"/>
                  </a:lnTo>
                  <a:lnTo>
                    <a:pt x="0" y="36"/>
                  </a:lnTo>
                  <a:lnTo>
                    <a:pt x="0" y="32"/>
                  </a:lnTo>
                  <a:lnTo>
                    <a:pt x="1" y="26"/>
                  </a:lnTo>
                  <a:lnTo>
                    <a:pt x="1" y="23"/>
                  </a:lnTo>
                  <a:lnTo>
                    <a:pt x="3" y="20"/>
                  </a:lnTo>
                  <a:lnTo>
                    <a:pt x="4" y="17"/>
                  </a:lnTo>
                  <a:lnTo>
                    <a:pt x="6" y="15"/>
                  </a:lnTo>
                  <a:lnTo>
                    <a:pt x="10" y="10"/>
                  </a:lnTo>
                  <a:lnTo>
                    <a:pt x="15" y="5"/>
                  </a:lnTo>
                  <a:lnTo>
                    <a:pt x="21" y="3"/>
                  </a:lnTo>
                  <a:lnTo>
                    <a:pt x="27" y="1"/>
                  </a:lnTo>
                  <a:lnTo>
                    <a:pt x="34"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53">
              <a:extLst>
                <a:ext uri="{FF2B5EF4-FFF2-40B4-BE49-F238E27FC236}">
                  <a16:creationId xmlns:a16="http://schemas.microsoft.com/office/drawing/2014/main" id="{C62E0E12-0C13-2CE3-DE0B-4853361B9C15}"/>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54">
              <a:extLst>
                <a:ext uri="{FF2B5EF4-FFF2-40B4-BE49-F238E27FC236}">
                  <a16:creationId xmlns:a16="http://schemas.microsoft.com/office/drawing/2014/main" id="{84C343BD-B53D-DD95-02F6-375EACDF2144}"/>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55">
              <a:extLst>
                <a:ext uri="{FF2B5EF4-FFF2-40B4-BE49-F238E27FC236}">
                  <a16:creationId xmlns:a16="http://schemas.microsoft.com/office/drawing/2014/main" id="{16D0B52A-D903-E239-1E1A-D418EEBCCD50}"/>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56">
              <a:extLst>
                <a:ext uri="{FF2B5EF4-FFF2-40B4-BE49-F238E27FC236}">
                  <a16:creationId xmlns:a16="http://schemas.microsoft.com/office/drawing/2014/main" id="{3E71471D-E594-DCBA-E3B8-A53284168D12}"/>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57">
              <a:extLst>
                <a:ext uri="{FF2B5EF4-FFF2-40B4-BE49-F238E27FC236}">
                  <a16:creationId xmlns:a16="http://schemas.microsoft.com/office/drawing/2014/main" id="{3DB7FFF5-3F29-1F2A-2C47-2D013CAE73E1}"/>
                </a:ext>
              </a:extLst>
            </p:cNvPr>
            <p:cNvSpPr>
              <a:spLocks/>
            </p:cNvSpPr>
            <p:nvPr/>
          </p:nvSpPr>
          <p:spPr bwMode="auto">
            <a:xfrm>
              <a:off x="2096" y="4690"/>
              <a:ext cx="53" cy="48"/>
            </a:xfrm>
            <a:custGeom>
              <a:avLst/>
              <a:gdLst>
                <a:gd name="T0" fmla="*/ 27 w 53"/>
                <a:gd name="T1" fmla="*/ 48 h 48"/>
                <a:gd name="T2" fmla="*/ 29 w 53"/>
                <a:gd name="T3" fmla="*/ 48 h 48"/>
                <a:gd name="T4" fmla="*/ 32 w 53"/>
                <a:gd name="T5" fmla="*/ 48 h 48"/>
                <a:gd name="T6" fmla="*/ 34 w 53"/>
                <a:gd name="T7" fmla="*/ 47 h 48"/>
                <a:gd name="T8" fmla="*/ 35 w 53"/>
                <a:gd name="T9" fmla="*/ 47 h 48"/>
                <a:gd name="T10" fmla="*/ 36 w 53"/>
                <a:gd name="T11" fmla="*/ 46 h 48"/>
                <a:gd name="T12" fmla="*/ 38 w 53"/>
                <a:gd name="T13" fmla="*/ 45 h 48"/>
                <a:gd name="T14" fmla="*/ 41 w 53"/>
                <a:gd name="T15" fmla="*/ 44 h 48"/>
                <a:gd name="T16" fmla="*/ 41 w 53"/>
                <a:gd name="T17" fmla="*/ 43 h 48"/>
                <a:gd name="T18" fmla="*/ 42 w 53"/>
                <a:gd name="T19" fmla="*/ 43 h 48"/>
                <a:gd name="T20" fmla="*/ 42 w 53"/>
                <a:gd name="T21" fmla="*/ 42 h 48"/>
                <a:gd name="T22" fmla="*/ 42 w 53"/>
                <a:gd name="T23" fmla="*/ 42 h 48"/>
                <a:gd name="T24" fmla="*/ 42 w 53"/>
                <a:gd name="T25" fmla="*/ 42 h 48"/>
                <a:gd name="T26" fmla="*/ 45 w 53"/>
                <a:gd name="T27" fmla="*/ 41 h 48"/>
                <a:gd name="T28" fmla="*/ 46 w 53"/>
                <a:gd name="T29" fmla="*/ 39 h 48"/>
                <a:gd name="T30" fmla="*/ 46 w 53"/>
                <a:gd name="T31" fmla="*/ 38 h 48"/>
                <a:gd name="T32" fmla="*/ 46 w 53"/>
                <a:gd name="T33" fmla="*/ 38 h 48"/>
                <a:gd name="T34" fmla="*/ 47 w 53"/>
                <a:gd name="T35" fmla="*/ 38 h 48"/>
                <a:gd name="T36" fmla="*/ 47 w 53"/>
                <a:gd name="T37" fmla="*/ 38 h 48"/>
                <a:gd name="T38" fmla="*/ 48 w 53"/>
                <a:gd name="T39" fmla="*/ 37 h 48"/>
                <a:gd name="T40" fmla="*/ 49 w 53"/>
                <a:gd name="T41" fmla="*/ 35 h 48"/>
                <a:gd name="T42" fmla="*/ 51 w 53"/>
                <a:gd name="T43" fmla="*/ 33 h 48"/>
                <a:gd name="T44" fmla="*/ 52 w 53"/>
                <a:gd name="T45" fmla="*/ 29 h 48"/>
                <a:gd name="T46" fmla="*/ 52 w 53"/>
                <a:gd name="T47" fmla="*/ 26 h 48"/>
                <a:gd name="T48" fmla="*/ 52 w 53"/>
                <a:gd name="T49" fmla="*/ 25 h 48"/>
                <a:gd name="T50" fmla="*/ 52 w 53"/>
                <a:gd name="T51" fmla="*/ 24 h 48"/>
                <a:gd name="T52" fmla="*/ 53 w 53"/>
                <a:gd name="T53" fmla="*/ 24 h 48"/>
                <a:gd name="T54" fmla="*/ 52 w 53"/>
                <a:gd name="T55" fmla="*/ 21 h 48"/>
                <a:gd name="T56" fmla="*/ 52 w 53"/>
                <a:gd name="T57" fmla="*/ 19 h 48"/>
                <a:gd name="T58" fmla="*/ 51 w 53"/>
                <a:gd name="T59" fmla="*/ 14 h 48"/>
                <a:gd name="T60" fmla="*/ 48 w 53"/>
                <a:gd name="T61" fmla="*/ 10 h 48"/>
                <a:gd name="T62" fmla="*/ 45 w 53"/>
                <a:gd name="T63" fmla="*/ 7 h 48"/>
                <a:gd name="T64" fmla="*/ 44 w 53"/>
                <a:gd name="T65" fmla="*/ 6 h 48"/>
                <a:gd name="T66" fmla="*/ 40 w 53"/>
                <a:gd name="T67" fmla="*/ 3 h 48"/>
                <a:gd name="T68" fmla="*/ 38 w 53"/>
                <a:gd name="T69" fmla="*/ 2 h 48"/>
                <a:gd name="T70" fmla="*/ 36 w 53"/>
                <a:gd name="T71" fmla="*/ 1 h 48"/>
                <a:gd name="T72" fmla="*/ 34 w 53"/>
                <a:gd name="T73" fmla="*/ 0 h 48"/>
                <a:gd name="T74" fmla="*/ 31 w 53"/>
                <a:gd name="T75" fmla="*/ 0 h 48"/>
                <a:gd name="T76" fmla="*/ 29 w 53"/>
                <a:gd name="T77" fmla="*/ 0 h 48"/>
                <a:gd name="T78" fmla="*/ 27 w 53"/>
                <a:gd name="T79" fmla="*/ 0 h 48"/>
                <a:gd name="T80" fmla="*/ 21 w 53"/>
                <a:gd name="T81" fmla="*/ 0 h 48"/>
                <a:gd name="T82" fmla="*/ 17 w 53"/>
                <a:gd name="T83" fmla="*/ 1 h 48"/>
                <a:gd name="T84" fmla="*/ 12 w 53"/>
                <a:gd name="T85" fmla="*/ 3 h 48"/>
                <a:gd name="T86" fmla="*/ 8 w 53"/>
                <a:gd name="T87" fmla="*/ 6 h 48"/>
                <a:gd name="T88" fmla="*/ 8 w 53"/>
                <a:gd name="T89" fmla="*/ 7 h 48"/>
                <a:gd name="T90" fmla="*/ 4 w 53"/>
                <a:gd name="T91" fmla="*/ 10 h 48"/>
                <a:gd name="T92" fmla="*/ 2 w 53"/>
                <a:gd name="T93" fmla="*/ 14 h 48"/>
                <a:gd name="T94" fmla="*/ 1 w 53"/>
                <a:gd name="T95" fmla="*/ 19 h 48"/>
                <a:gd name="T96" fmla="*/ 0 w 53"/>
                <a:gd name="T97" fmla="*/ 24 h 48"/>
                <a:gd name="T98" fmla="*/ 0 w 53"/>
                <a:gd name="T99" fmla="*/ 26 h 48"/>
                <a:gd name="T100" fmla="*/ 1 w 53"/>
                <a:gd name="T101" fmla="*/ 29 h 48"/>
                <a:gd name="T102" fmla="*/ 2 w 53"/>
                <a:gd name="T103" fmla="*/ 33 h 48"/>
                <a:gd name="T104" fmla="*/ 3 w 53"/>
                <a:gd name="T105" fmla="*/ 35 h 48"/>
                <a:gd name="T106" fmla="*/ 4 w 53"/>
                <a:gd name="T107" fmla="*/ 37 h 48"/>
                <a:gd name="T108" fmla="*/ 6 w 53"/>
                <a:gd name="T109" fmla="*/ 39 h 48"/>
                <a:gd name="T110" fmla="*/ 8 w 53"/>
                <a:gd name="T111" fmla="*/ 41 h 48"/>
                <a:gd name="T112" fmla="*/ 12 w 53"/>
                <a:gd name="T113" fmla="*/ 44 h 48"/>
                <a:gd name="T114" fmla="*/ 17 w 53"/>
                <a:gd name="T115" fmla="*/ 46 h 48"/>
                <a:gd name="T116" fmla="*/ 21 w 53"/>
                <a:gd name="T117" fmla="*/ 48 h 48"/>
                <a:gd name="T118" fmla="*/ 24 w 53"/>
                <a:gd name="T119" fmla="*/ 48 h 48"/>
                <a:gd name="T120" fmla="*/ 27 w 53"/>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27" y="48"/>
                  </a:move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58">
              <a:extLst>
                <a:ext uri="{FF2B5EF4-FFF2-40B4-BE49-F238E27FC236}">
                  <a16:creationId xmlns:a16="http://schemas.microsoft.com/office/drawing/2014/main" id="{A8A74A18-95F4-E700-C282-2D5192E3DFB8}"/>
                </a:ext>
              </a:extLst>
            </p:cNvPr>
            <p:cNvSpPr>
              <a:spLocks noChangeShapeType="1"/>
            </p:cNvSpPr>
            <p:nvPr/>
          </p:nvSpPr>
          <p:spPr bwMode="auto">
            <a:xfrm flipH="1" flipV="1">
              <a:off x="2122" y="4738"/>
              <a:ext cx="20" cy="1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59">
              <a:extLst>
                <a:ext uri="{FF2B5EF4-FFF2-40B4-BE49-F238E27FC236}">
                  <a16:creationId xmlns:a16="http://schemas.microsoft.com/office/drawing/2014/main" id="{27F36615-8016-1D11-08A1-758415B4F401}"/>
                </a:ext>
              </a:extLst>
            </p:cNvPr>
            <p:cNvSpPr>
              <a:spLocks noChangeShapeType="1"/>
            </p:cNvSpPr>
            <p:nvPr/>
          </p:nvSpPr>
          <p:spPr bwMode="auto">
            <a:xfrm>
              <a:off x="2122" y="4764"/>
              <a:ext cx="23" cy="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60">
              <a:extLst>
                <a:ext uri="{FF2B5EF4-FFF2-40B4-BE49-F238E27FC236}">
                  <a16:creationId xmlns:a16="http://schemas.microsoft.com/office/drawing/2014/main" id="{C9A38BD0-5E19-6C7D-364C-A67DB8239749}"/>
                </a:ext>
              </a:extLst>
            </p:cNvPr>
            <p:cNvSpPr>
              <a:spLocks noChangeShapeType="1"/>
            </p:cNvSpPr>
            <p:nvPr/>
          </p:nvSpPr>
          <p:spPr bwMode="auto">
            <a:xfrm flipV="1">
              <a:off x="2122" y="4738"/>
              <a:ext cx="1"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61">
              <a:extLst>
                <a:ext uri="{FF2B5EF4-FFF2-40B4-BE49-F238E27FC236}">
                  <a16:creationId xmlns:a16="http://schemas.microsoft.com/office/drawing/2014/main" id="{99CE65F2-B3E6-1D8D-51C3-12EFF042E22C}"/>
                </a:ext>
              </a:extLst>
            </p:cNvPr>
            <p:cNvSpPr>
              <a:spLocks/>
            </p:cNvSpPr>
            <p:nvPr/>
          </p:nvSpPr>
          <p:spPr bwMode="auto">
            <a:xfrm>
              <a:off x="2145" y="4733"/>
              <a:ext cx="62" cy="59"/>
            </a:xfrm>
            <a:custGeom>
              <a:avLst/>
              <a:gdLst>
                <a:gd name="T0" fmla="*/ 0 w 62"/>
                <a:gd name="T1" fmla="*/ 31 h 59"/>
                <a:gd name="T2" fmla="*/ 0 w 62"/>
                <a:gd name="T3" fmla="*/ 30 h 59"/>
                <a:gd name="T4" fmla="*/ 0 w 62"/>
                <a:gd name="T5" fmla="*/ 24 h 59"/>
                <a:gd name="T6" fmla="*/ 2 w 62"/>
                <a:gd name="T7" fmla="*/ 18 h 59"/>
                <a:gd name="T8" fmla="*/ 5 w 62"/>
                <a:gd name="T9" fmla="*/ 13 h 59"/>
                <a:gd name="T10" fmla="*/ 9 w 62"/>
                <a:gd name="T11" fmla="*/ 9 h 59"/>
                <a:gd name="T12" fmla="*/ 14 w 62"/>
                <a:gd name="T13" fmla="*/ 5 h 59"/>
                <a:gd name="T14" fmla="*/ 16 w 62"/>
                <a:gd name="T15" fmla="*/ 3 h 59"/>
                <a:gd name="T16" fmla="*/ 19 w 62"/>
                <a:gd name="T17" fmla="*/ 2 h 59"/>
                <a:gd name="T18" fmla="*/ 25 w 62"/>
                <a:gd name="T19" fmla="*/ 1 h 59"/>
                <a:gd name="T20" fmla="*/ 31 w 62"/>
                <a:gd name="T21" fmla="*/ 1 h 59"/>
                <a:gd name="T22" fmla="*/ 34 w 62"/>
                <a:gd name="T23" fmla="*/ 0 h 59"/>
                <a:gd name="T24" fmla="*/ 37 w 62"/>
                <a:gd name="T25" fmla="*/ 1 h 59"/>
                <a:gd name="T26" fmla="*/ 40 w 62"/>
                <a:gd name="T27" fmla="*/ 1 h 59"/>
                <a:gd name="T28" fmla="*/ 43 w 62"/>
                <a:gd name="T29" fmla="*/ 2 h 59"/>
                <a:gd name="T30" fmla="*/ 45 w 62"/>
                <a:gd name="T31" fmla="*/ 3 h 59"/>
                <a:gd name="T32" fmla="*/ 48 w 62"/>
                <a:gd name="T33" fmla="*/ 5 h 59"/>
                <a:gd name="T34" fmla="*/ 53 w 62"/>
                <a:gd name="T35" fmla="*/ 9 h 59"/>
                <a:gd name="T36" fmla="*/ 55 w 62"/>
                <a:gd name="T37" fmla="*/ 11 h 59"/>
                <a:gd name="T38" fmla="*/ 57 w 62"/>
                <a:gd name="T39" fmla="*/ 13 h 59"/>
                <a:gd name="T40" fmla="*/ 58 w 62"/>
                <a:gd name="T41" fmla="*/ 15 h 59"/>
                <a:gd name="T42" fmla="*/ 60 w 62"/>
                <a:gd name="T43" fmla="*/ 18 h 59"/>
                <a:gd name="T44" fmla="*/ 62 w 62"/>
                <a:gd name="T45" fmla="*/ 24 h 59"/>
                <a:gd name="T46" fmla="*/ 62 w 62"/>
                <a:gd name="T47" fmla="*/ 27 h 59"/>
                <a:gd name="T48" fmla="*/ 62 w 62"/>
                <a:gd name="T49" fmla="*/ 30 h 59"/>
                <a:gd name="T50" fmla="*/ 62 w 62"/>
                <a:gd name="T51" fmla="*/ 31 h 59"/>
                <a:gd name="T52" fmla="*/ 62 w 62"/>
                <a:gd name="T53" fmla="*/ 32 h 59"/>
                <a:gd name="T54" fmla="*/ 62 w 62"/>
                <a:gd name="T55" fmla="*/ 35 h 59"/>
                <a:gd name="T56" fmla="*/ 61 w 62"/>
                <a:gd name="T57" fmla="*/ 38 h 59"/>
                <a:gd name="T58" fmla="*/ 60 w 62"/>
                <a:gd name="T59" fmla="*/ 41 h 59"/>
                <a:gd name="T60" fmla="*/ 58 w 62"/>
                <a:gd name="T61" fmla="*/ 43 h 59"/>
                <a:gd name="T62" fmla="*/ 57 w 62"/>
                <a:gd name="T63" fmla="*/ 46 h 59"/>
                <a:gd name="T64" fmla="*/ 55 w 62"/>
                <a:gd name="T65" fmla="*/ 48 h 59"/>
                <a:gd name="T66" fmla="*/ 53 w 62"/>
                <a:gd name="T67" fmla="*/ 50 h 59"/>
                <a:gd name="T68" fmla="*/ 48 w 62"/>
                <a:gd name="T69" fmla="*/ 54 h 59"/>
                <a:gd name="T70" fmla="*/ 45 w 62"/>
                <a:gd name="T71" fmla="*/ 55 h 59"/>
                <a:gd name="T72" fmla="*/ 44 w 62"/>
                <a:gd name="T73" fmla="*/ 56 h 59"/>
                <a:gd name="T74" fmla="*/ 43 w 62"/>
                <a:gd name="T75" fmla="*/ 57 h 59"/>
                <a:gd name="T76" fmla="*/ 40 w 62"/>
                <a:gd name="T77" fmla="*/ 58 h 59"/>
                <a:gd name="T78" fmla="*/ 37 w 62"/>
                <a:gd name="T79" fmla="*/ 58 h 59"/>
                <a:gd name="T80" fmla="*/ 34 w 62"/>
                <a:gd name="T81" fmla="*/ 59 h 59"/>
                <a:gd name="T82" fmla="*/ 31 w 62"/>
                <a:gd name="T83" fmla="*/ 59 h 59"/>
                <a:gd name="T84" fmla="*/ 25 w 62"/>
                <a:gd name="T85" fmla="*/ 58 h 59"/>
                <a:gd name="T86" fmla="*/ 19 w 62"/>
                <a:gd name="T87" fmla="*/ 57 h 59"/>
                <a:gd name="T88" fmla="*/ 16 w 62"/>
                <a:gd name="T89" fmla="*/ 55 h 59"/>
                <a:gd name="T90" fmla="*/ 14 w 62"/>
                <a:gd name="T91" fmla="*/ 54 h 59"/>
                <a:gd name="T92" fmla="*/ 9 w 62"/>
                <a:gd name="T93" fmla="*/ 50 h 59"/>
                <a:gd name="T94" fmla="*/ 7 w 62"/>
                <a:gd name="T95" fmla="*/ 48 h 59"/>
                <a:gd name="T96" fmla="*/ 5 w 62"/>
                <a:gd name="T97" fmla="*/ 46 h 59"/>
                <a:gd name="T98" fmla="*/ 3 w 62"/>
                <a:gd name="T99" fmla="*/ 43 h 59"/>
                <a:gd name="T100" fmla="*/ 2 w 62"/>
                <a:gd name="T101" fmla="*/ 41 h 59"/>
                <a:gd name="T102" fmla="*/ 0 w 62"/>
                <a:gd name="T103" fmla="*/ 36 h 59"/>
                <a:gd name="T104" fmla="*/ 0 w 62"/>
                <a:gd name="T105" fmla="*/ 34 h 59"/>
                <a:gd name="T106" fmla="*/ 0 w 62"/>
                <a:gd name="T107"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1"/>
                  </a:moveTo>
                  <a:lnTo>
                    <a:pt x="0" y="30"/>
                  </a:lnTo>
                  <a:lnTo>
                    <a:pt x="0" y="24"/>
                  </a:lnTo>
                  <a:lnTo>
                    <a:pt x="2" y="18"/>
                  </a:lnTo>
                  <a:lnTo>
                    <a:pt x="5" y="13"/>
                  </a:lnTo>
                  <a:lnTo>
                    <a:pt x="9" y="9"/>
                  </a:lnTo>
                  <a:lnTo>
                    <a:pt x="14" y="5"/>
                  </a:lnTo>
                  <a:lnTo>
                    <a:pt x="16" y="3"/>
                  </a:lnTo>
                  <a:lnTo>
                    <a:pt x="19" y="2"/>
                  </a:lnTo>
                  <a:lnTo>
                    <a:pt x="25" y="1"/>
                  </a:lnTo>
                  <a:lnTo>
                    <a:pt x="31" y="1"/>
                  </a:lnTo>
                  <a:lnTo>
                    <a:pt x="34" y="0"/>
                  </a:lnTo>
                  <a:lnTo>
                    <a:pt x="37" y="1"/>
                  </a:lnTo>
                  <a:lnTo>
                    <a:pt x="40" y="1"/>
                  </a:lnTo>
                  <a:lnTo>
                    <a:pt x="43" y="2"/>
                  </a:lnTo>
                  <a:lnTo>
                    <a:pt x="45" y="3"/>
                  </a:lnTo>
                  <a:lnTo>
                    <a:pt x="48" y="5"/>
                  </a:lnTo>
                  <a:lnTo>
                    <a:pt x="53" y="9"/>
                  </a:lnTo>
                  <a:lnTo>
                    <a:pt x="55" y="11"/>
                  </a:lnTo>
                  <a:lnTo>
                    <a:pt x="57" y="13"/>
                  </a:lnTo>
                  <a:lnTo>
                    <a:pt x="58" y="15"/>
                  </a:lnTo>
                  <a:lnTo>
                    <a:pt x="60" y="18"/>
                  </a:lnTo>
                  <a:lnTo>
                    <a:pt x="62" y="24"/>
                  </a:lnTo>
                  <a:lnTo>
                    <a:pt x="62" y="27"/>
                  </a:lnTo>
                  <a:lnTo>
                    <a:pt x="62" y="30"/>
                  </a:lnTo>
                  <a:lnTo>
                    <a:pt x="62" y="31"/>
                  </a:lnTo>
                  <a:lnTo>
                    <a:pt x="62" y="32"/>
                  </a:lnTo>
                  <a:lnTo>
                    <a:pt x="62" y="35"/>
                  </a:lnTo>
                  <a:lnTo>
                    <a:pt x="61" y="38"/>
                  </a:lnTo>
                  <a:lnTo>
                    <a:pt x="60" y="41"/>
                  </a:lnTo>
                  <a:lnTo>
                    <a:pt x="58" y="43"/>
                  </a:lnTo>
                  <a:lnTo>
                    <a:pt x="57" y="46"/>
                  </a:lnTo>
                  <a:lnTo>
                    <a:pt x="55" y="48"/>
                  </a:lnTo>
                  <a:lnTo>
                    <a:pt x="53" y="50"/>
                  </a:lnTo>
                  <a:lnTo>
                    <a:pt x="48" y="54"/>
                  </a:lnTo>
                  <a:lnTo>
                    <a:pt x="45" y="55"/>
                  </a:lnTo>
                  <a:lnTo>
                    <a:pt x="44" y="56"/>
                  </a:lnTo>
                  <a:lnTo>
                    <a:pt x="43" y="57"/>
                  </a:lnTo>
                  <a:lnTo>
                    <a:pt x="40" y="58"/>
                  </a:lnTo>
                  <a:lnTo>
                    <a:pt x="37" y="58"/>
                  </a:lnTo>
                  <a:lnTo>
                    <a:pt x="34" y="59"/>
                  </a:lnTo>
                  <a:lnTo>
                    <a:pt x="31" y="59"/>
                  </a:lnTo>
                  <a:lnTo>
                    <a:pt x="25" y="58"/>
                  </a:lnTo>
                  <a:lnTo>
                    <a:pt x="19" y="57"/>
                  </a:lnTo>
                  <a:lnTo>
                    <a:pt x="16" y="55"/>
                  </a:lnTo>
                  <a:lnTo>
                    <a:pt x="14" y="54"/>
                  </a:lnTo>
                  <a:lnTo>
                    <a:pt x="9" y="50"/>
                  </a:lnTo>
                  <a:lnTo>
                    <a:pt x="7" y="48"/>
                  </a:lnTo>
                  <a:lnTo>
                    <a:pt x="5" y="46"/>
                  </a:lnTo>
                  <a:lnTo>
                    <a:pt x="3" y="43"/>
                  </a:lnTo>
                  <a:lnTo>
                    <a:pt x="2" y="41"/>
                  </a:lnTo>
                  <a:lnTo>
                    <a:pt x="0" y="36"/>
                  </a:lnTo>
                  <a:lnTo>
                    <a:pt x="0" y="34"/>
                  </a:lnTo>
                  <a:lnTo>
                    <a:pt x="0" y="3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Line 62">
              <a:extLst>
                <a:ext uri="{FF2B5EF4-FFF2-40B4-BE49-F238E27FC236}">
                  <a16:creationId xmlns:a16="http://schemas.microsoft.com/office/drawing/2014/main" id="{1252AC85-0234-E91F-3212-5EF2AD9DC163}"/>
                </a:ext>
              </a:extLst>
            </p:cNvPr>
            <p:cNvSpPr>
              <a:spLocks noChangeShapeType="1"/>
            </p:cNvSpPr>
            <p:nvPr/>
          </p:nvSpPr>
          <p:spPr bwMode="auto">
            <a:xfrm flipV="1">
              <a:off x="2122" y="4764"/>
              <a:ext cx="1" cy="2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63">
              <a:extLst>
                <a:ext uri="{FF2B5EF4-FFF2-40B4-BE49-F238E27FC236}">
                  <a16:creationId xmlns:a16="http://schemas.microsoft.com/office/drawing/2014/main" id="{FC80053A-C00E-47B8-6FBE-0EF06DD484D3}"/>
                </a:ext>
              </a:extLst>
            </p:cNvPr>
            <p:cNvSpPr>
              <a:spLocks/>
            </p:cNvSpPr>
            <p:nvPr/>
          </p:nvSpPr>
          <p:spPr bwMode="auto">
            <a:xfrm>
              <a:off x="2122" y="4789"/>
              <a:ext cx="39" cy="34"/>
            </a:xfrm>
            <a:custGeom>
              <a:avLst/>
              <a:gdLst>
                <a:gd name="T0" fmla="*/ 39 w 39"/>
                <a:gd name="T1" fmla="*/ 34 h 34"/>
                <a:gd name="T2" fmla="*/ 25 w 39"/>
                <a:gd name="T3" fmla="*/ 15 h 34"/>
                <a:gd name="T4" fmla="*/ 0 w 39"/>
                <a:gd name="T5" fmla="*/ 0 h 34"/>
              </a:gdLst>
              <a:ahLst/>
              <a:cxnLst>
                <a:cxn ang="0">
                  <a:pos x="T0" y="T1"/>
                </a:cxn>
                <a:cxn ang="0">
                  <a:pos x="T2" y="T3"/>
                </a:cxn>
                <a:cxn ang="0">
                  <a:pos x="T4" y="T5"/>
                </a:cxn>
              </a:cxnLst>
              <a:rect l="0" t="0" r="r" b="b"/>
              <a:pathLst>
                <a:path w="39" h="34">
                  <a:moveTo>
                    <a:pt x="39" y="34"/>
                  </a:moveTo>
                  <a:lnTo>
                    <a:pt x="25" y="1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64">
              <a:extLst>
                <a:ext uri="{FF2B5EF4-FFF2-40B4-BE49-F238E27FC236}">
                  <a16:creationId xmlns:a16="http://schemas.microsoft.com/office/drawing/2014/main" id="{91A5E921-65C2-78E2-C23E-0097C7FD7561}"/>
                </a:ext>
              </a:extLst>
            </p:cNvPr>
            <p:cNvSpPr>
              <a:spLocks/>
            </p:cNvSpPr>
            <p:nvPr/>
          </p:nvSpPr>
          <p:spPr bwMode="auto">
            <a:xfrm>
              <a:off x="2001" y="4862"/>
              <a:ext cx="53" cy="49"/>
            </a:xfrm>
            <a:custGeom>
              <a:avLst/>
              <a:gdLst>
                <a:gd name="T0" fmla="*/ 27 w 53"/>
                <a:gd name="T1" fmla="*/ 49 h 49"/>
                <a:gd name="T2" fmla="*/ 32 w 53"/>
                <a:gd name="T3" fmla="*/ 49 h 49"/>
                <a:gd name="T4" fmla="*/ 34 w 53"/>
                <a:gd name="T5" fmla="*/ 48 h 49"/>
                <a:gd name="T6" fmla="*/ 36 w 53"/>
                <a:gd name="T7" fmla="*/ 47 h 49"/>
                <a:gd name="T8" fmla="*/ 38 w 53"/>
                <a:gd name="T9" fmla="*/ 46 h 49"/>
                <a:gd name="T10" fmla="*/ 41 w 53"/>
                <a:gd name="T11" fmla="*/ 45 h 49"/>
                <a:gd name="T12" fmla="*/ 45 w 53"/>
                <a:gd name="T13" fmla="*/ 42 h 49"/>
                <a:gd name="T14" fmla="*/ 46 w 53"/>
                <a:gd name="T15" fmla="*/ 40 h 49"/>
                <a:gd name="T16" fmla="*/ 46 w 53"/>
                <a:gd name="T17" fmla="*/ 39 h 49"/>
                <a:gd name="T18" fmla="*/ 46 w 53"/>
                <a:gd name="T19" fmla="*/ 39 h 49"/>
                <a:gd name="T20" fmla="*/ 47 w 53"/>
                <a:gd name="T21" fmla="*/ 39 h 49"/>
                <a:gd name="T22" fmla="*/ 47 w 53"/>
                <a:gd name="T23" fmla="*/ 39 h 49"/>
                <a:gd name="T24" fmla="*/ 48 w 53"/>
                <a:gd name="T25" fmla="*/ 38 h 49"/>
                <a:gd name="T26" fmla="*/ 51 w 53"/>
                <a:gd name="T27" fmla="*/ 34 h 49"/>
                <a:gd name="T28" fmla="*/ 51 w 53"/>
                <a:gd name="T29" fmla="*/ 32 h 49"/>
                <a:gd name="T30" fmla="*/ 51 w 53"/>
                <a:gd name="T31" fmla="*/ 31 h 49"/>
                <a:gd name="T32" fmla="*/ 52 w 53"/>
                <a:gd name="T33" fmla="*/ 29 h 49"/>
                <a:gd name="T34" fmla="*/ 52 w 53"/>
                <a:gd name="T35" fmla="*/ 27 h 49"/>
                <a:gd name="T36" fmla="*/ 53 w 53"/>
                <a:gd name="T37" fmla="*/ 25 h 49"/>
                <a:gd name="T38" fmla="*/ 52 w 53"/>
                <a:gd name="T39" fmla="*/ 22 h 49"/>
                <a:gd name="T40" fmla="*/ 52 w 53"/>
                <a:gd name="T41" fmla="*/ 19 h 49"/>
                <a:gd name="T42" fmla="*/ 51 w 53"/>
                <a:gd name="T43" fmla="*/ 15 h 49"/>
                <a:gd name="T44" fmla="*/ 48 w 53"/>
                <a:gd name="T45" fmla="*/ 11 h 49"/>
                <a:gd name="T46" fmla="*/ 45 w 53"/>
                <a:gd name="T47" fmla="*/ 7 h 49"/>
                <a:gd name="T48" fmla="*/ 42 w 53"/>
                <a:gd name="T49" fmla="*/ 5 h 49"/>
                <a:gd name="T50" fmla="*/ 41 w 53"/>
                <a:gd name="T51" fmla="*/ 4 h 49"/>
                <a:gd name="T52" fmla="*/ 38 w 53"/>
                <a:gd name="T53" fmla="*/ 2 h 49"/>
                <a:gd name="T54" fmla="*/ 36 w 53"/>
                <a:gd name="T55" fmla="*/ 2 h 49"/>
                <a:gd name="T56" fmla="*/ 34 w 53"/>
                <a:gd name="T57" fmla="*/ 1 h 49"/>
                <a:gd name="T58" fmla="*/ 31 w 53"/>
                <a:gd name="T59" fmla="*/ 0 h 49"/>
                <a:gd name="T60" fmla="*/ 29 w 53"/>
                <a:gd name="T61" fmla="*/ 0 h 49"/>
                <a:gd name="T62" fmla="*/ 27 w 53"/>
                <a:gd name="T63" fmla="*/ 0 h 49"/>
                <a:gd name="T64" fmla="*/ 21 w 53"/>
                <a:gd name="T65" fmla="*/ 0 h 49"/>
                <a:gd name="T66" fmla="*/ 16 w 53"/>
                <a:gd name="T67" fmla="*/ 2 h 49"/>
                <a:gd name="T68" fmla="*/ 11 w 53"/>
                <a:gd name="T69" fmla="*/ 4 h 49"/>
                <a:gd name="T70" fmla="*/ 8 w 53"/>
                <a:gd name="T71" fmla="*/ 7 h 49"/>
                <a:gd name="T72" fmla="*/ 4 w 53"/>
                <a:gd name="T73" fmla="*/ 11 h 49"/>
                <a:gd name="T74" fmla="*/ 2 w 53"/>
                <a:gd name="T75" fmla="*/ 15 h 49"/>
                <a:gd name="T76" fmla="*/ 1 w 53"/>
                <a:gd name="T77" fmla="*/ 19 h 49"/>
                <a:gd name="T78" fmla="*/ 0 w 53"/>
                <a:gd name="T79" fmla="*/ 25 h 49"/>
                <a:gd name="T80" fmla="*/ 1 w 53"/>
                <a:gd name="T81" fmla="*/ 29 h 49"/>
                <a:gd name="T82" fmla="*/ 1 w 53"/>
                <a:gd name="T83" fmla="*/ 31 h 49"/>
                <a:gd name="T84" fmla="*/ 2 w 53"/>
                <a:gd name="T85" fmla="*/ 34 h 49"/>
                <a:gd name="T86" fmla="*/ 4 w 53"/>
                <a:gd name="T87" fmla="*/ 38 h 49"/>
                <a:gd name="T88" fmla="*/ 6 w 53"/>
                <a:gd name="T89" fmla="*/ 40 h 49"/>
                <a:gd name="T90" fmla="*/ 8 w 53"/>
                <a:gd name="T91" fmla="*/ 42 h 49"/>
                <a:gd name="T92" fmla="*/ 11 w 53"/>
                <a:gd name="T93" fmla="*/ 45 h 49"/>
                <a:gd name="T94" fmla="*/ 16 w 53"/>
                <a:gd name="T95" fmla="*/ 47 h 49"/>
                <a:gd name="T96" fmla="*/ 18 w 53"/>
                <a:gd name="T97" fmla="*/ 48 h 49"/>
                <a:gd name="T98" fmla="*/ 21 w 53"/>
                <a:gd name="T99" fmla="*/ 49 h 49"/>
                <a:gd name="T100" fmla="*/ 27 w 53"/>
                <a:gd name="T10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27" y="49"/>
                  </a:move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65">
              <a:extLst>
                <a:ext uri="{FF2B5EF4-FFF2-40B4-BE49-F238E27FC236}">
                  <a16:creationId xmlns:a16="http://schemas.microsoft.com/office/drawing/2014/main" id="{26C54BEE-3081-474C-7C24-776AE7F71BEC}"/>
                </a:ext>
              </a:extLst>
            </p:cNvPr>
            <p:cNvSpPr>
              <a:spLocks/>
            </p:cNvSpPr>
            <p:nvPr/>
          </p:nvSpPr>
          <p:spPr bwMode="auto">
            <a:xfrm>
              <a:off x="2103" y="4789"/>
              <a:ext cx="19" cy="46"/>
            </a:xfrm>
            <a:custGeom>
              <a:avLst/>
              <a:gdLst>
                <a:gd name="T0" fmla="*/ 0 w 19"/>
                <a:gd name="T1" fmla="*/ 46 h 46"/>
                <a:gd name="T2" fmla="*/ 0 w 19"/>
                <a:gd name="T3" fmla="*/ 20 h 46"/>
                <a:gd name="T4" fmla="*/ 19 w 19"/>
                <a:gd name="T5" fmla="*/ 0 h 46"/>
              </a:gdLst>
              <a:ahLst/>
              <a:cxnLst>
                <a:cxn ang="0">
                  <a:pos x="T0" y="T1"/>
                </a:cxn>
                <a:cxn ang="0">
                  <a:pos x="T2" y="T3"/>
                </a:cxn>
                <a:cxn ang="0">
                  <a:pos x="T4" y="T5"/>
                </a:cxn>
              </a:cxnLst>
              <a:rect l="0" t="0" r="r" b="b"/>
              <a:pathLst>
                <a:path w="19" h="46">
                  <a:moveTo>
                    <a:pt x="0" y="46"/>
                  </a:moveTo>
                  <a:lnTo>
                    <a:pt x="0" y="20"/>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Line 66">
              <a:extLst>
                <a:ext uri="{FF2B5EF4-FFF2-40B4-BE49-F238E27FC236}">
                  <a16:creationId xmlns:a16="http://schemas.microsoft.com/office/drawing/2014/main" id="{F423116E-D8A7-90F3-5C92-67050A1DB2A1}"/>
                </a:ext>
              </a:extLst>
            </p:cNvPr>
            <p:cNvSpPr>
              <a:spLocks noChangeShapeType="1"/>
            </p:cNvSpPr>
            <p:nvPr/>
          </p:nvSpPr>
          <p:spPr bwMode="auto">
            <a:xfrm flipV="1">
              <a:off x="2027" y="4911"/>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67">
              <a:extLst>
                <a:ext uri="{FF2B5EF4-FFF2-40B4-BE49-F238E27FC236}">
                  <a16:creationId xmlns:a16="http://schemas.microsoft.com/office/drawing/2014/main" id="{F2DC1960-64F1-3973-0D2F-D5B23E1E0373}"/>
                </a:ext>
              </a:extLst>
            </p:cNvPr>
            <p:cNvSpPr>
              <a:spLocks/>
            </p:cNvSpPr>
            <p:nvPr/>
          </p:nvSpPr>
          <p:spPr bwMode="auto">
            <a:xfrm>
              <a:off x="1933" y="4884"/>
              <a:ext cx="68" cy="65"/>
            </a:xfrm>
            <a:custGeom>
              <a:avLst/>
              <a:gdLst>
                <a:gd name="T0" fmla="*/ 64 w 68"/>
                <a:gd name="T1" fmla="*/ 49 h 65"/>
                <a:gd name="T2" fmla="*/ 61 w 68"/>
                <a:gd name="T3" fmla="*/ 52 h 65"/>
                <a:gd name="T4" fmla="*/ 58 w 68"/>
                <a:gd name="T5" fmla="*/ 56 h 65"/>
                <a:gd name="T6" fmla="*/ 55 w 68"/>
                <a:gd name="T7" fmla="*/ 58 h 65"/>
                <a:gd name="T8" fmla="*/ 53 w 68"/>
                <a:gd name="T9" fmla="*/ 60 h 65"/>
                <a:gd name="T10" fmla="*/ 52 w 68"/>
                <a:gd name="T11" fmla="*/ 60 h 65"/>
                <a:gd name="T12" fmla="*/ 51 w 68"/>
                <a:gd name="T13" fmla="*/ 60 h 65"/>
                <a:gd name="T14" fmla="*/ 50 w 68"/>
                <a:gd name="T15" fmla="*/ 61 h 65"/>
                <a:gd name="T16" fmla="*/ 47 w 68"/>
                <a:gd name="T17" fmla="*/ 63 h 65"/>
                <a:gd name="T18" fmla="*/ 44 w 68"/>
                <a:gd name="T19" fmla="*/ 64 h 65"/>
                <a:gd name="T20" fmla="*/ 41 w 68"/>
                <a:gd name="T21" fmla="*/ 64 h 65"/>
                <a:gd name="T22" fmla="*/ 37 w 68"/>
                <a:gd name="T23" fmla="*/ 65 h 65"/>
                <a:gd name="T24" fmla="*/ 36 w 68"/>
                <a:gd name="T25" fmla="*/ 65 h 65"/>
                <a:gd name="T26" fmla="*/ 35 w 68"/>
                <a:gd name="T27" fmla="*/ 65 h 65"/>
                <a:gd name="T28" fmla="*/ 34 w 68"/>
                <a:gd name="T29" fmla="*/ 65 h 65"/>
                <a:gd name="T30" fmla="*/ 34 w 68"/>
                <a:gd name="T31" fmla="*/ 65 h 65"/>
                <a:gd name="T32" fmla="*/ 34 w 68"/>
                <a:gd name="T33" fmla="*/ 65 h 65"/>
                <a:gd name="T34" fmla="*/ 31 w 68"/>
                <a:gd name="T35" fmla="*/ 65 h 65"/>
                <a:gd name="T36" fmla="*/ 27 w 68"/>
                <a:gd name="T37" fmla="*/ 64 h 65"/>
                <a:gd name="T38" fmla="*/ 21 w 68"/>
                <a:gd name="T39" fmla="*/ 63 h 65"/>
                <a:gd name="T40" fmla="*/ 16 w 68"/>
                <a:gd name="T41" fmla="*/ 60 h 65"/>
                <a:gd name="T42" fmla="*/ 13 w 68"/>
                <a:gd name="T43" fmla="*/ 58 h 65"/>
                <a:gd name="T44" fmla="*/ 11 w 68"/>
                <a:gd name="T45" fmla="*/ 56 h 65"/>
                <a:gd name="T46" fmla="*/ 8 w 68"/>
                <a:gd name="T47" fmla="*/ 53 h 65"/>
                <a:gd name="T48" fmla="*/ 6 w 68"/>
                <a:gd name="T49" fmla="*/ 50 h 65"/>
                <a:gd name="T50" fmla="*/ 4 w 68"/>
                <a:gd name="T51" fmla="*/ 48 h 65"/>
                <a:gd name="T52" fmla="*/ 3 w 68"/>
                <a:gd name="T53" fmla="*/ 45 h 65"/>
                <a:gd name="T54" fmla="*/ 1 w 68"/>
                <a:gd name="T55" fmla="*/ 42 h 65"/>
                <a:gd name="T56" fmla="*/ 1 w 68"/>
                <a:gd name="T57" fmla="*/ 39 h 65"/>
                <a:gd name="T58" fmla="*/ 0 w 68"/>
                <a:gd name="T59" fmla="*/ 36 h 65"/>
                <a:gd name="T60" fmla="*/ 0 w 68"/>
                <a:gd name="T61" fmla="*/ 33 h 65"/>
                <a:gd name="T62" fmla="*/ 0 w 68"/>
                <a:gd name="T63" fmla="*/ 29 h 65"/>
                <a:gd name="T64" fmla="*/ 1 w 68"/>
                <a:gd name="T65" fmla="*/ 26 h 65"/>
                <a:gd name="T66" fmla="*/ 3 w 68"/>
                <a:gd name="T67" fmla="*/ 20 h 65"/>
                <a:gd name="T68" fmla="*/ 6 w 68"/>
                <a:gd name="T69" fmla="*/ 14 h 65"/>
                <a:gd name="T70" fmla="*/ 11 w 68"/>
                <a:gd name="T71" fmla="*/ 10 h 65"/>
                <a:gd name="T72" fmla="*/ 16 w 68"/>
                <a:gd name="T73" fmla="*/ 5 h 65"/>
                <a:gd name="T74" fmla="*/ 21 w 68"/>
                <a:gd name="T75" fmla="*/ 2 h 65"/>
                <a:gd name="T76" fmla="*/ 27 w 68"/>
                <a:gd name="T77" fmla="*/ 0 h 65"/>
                <a:gd name="T78" fmla="*/ 34 w 68"/>
                <a:gd name="T79" fmla="*/ 0 h 65"/>
                <a:gd name="T80" fmla="*/ 37 w 68"/>
                <a:gd name="T81" fmla="*/ 0 h 65"/>
                <a:gd name="T82" fmla="*/ 41 w 68"/>
                <a:gd name="T83" fmla="*/ 0 h 65"/>
                <a:gd name="T84" fmla="*/ 44 w 68"/>
                <a:gd name="T85" fmla="*/ 1 h 65"/>
                <a:gd name="T86" fmla="*/ 47 w 68"/>
                <a:gd name="T87" fmla="*/ 2 h 65"/>
                <a:gd name="T88" fmla="*/ 50 w 68"/>
                <a:gd name="T89" fmla="*/ 3 h 65"/>
                <a:gd name="T90" fmla="*/ 53 w 68"/>
                <a:gd name="T91" fmla="*/ 5 h 65"/>
                <a:gd name="T92" fmla="*/ 55 w 68"/>
                <a:gd name="T93" fmla="*/ 7 h 65"/>
                <a:gd name="T94" fmla="*/ 58 w 68"/>
                <a:gd name="T95" fmla="*/ 10 h 65"/>
                <a:gd name="T96" fmla="*/ 60 w 68"/>
                <a:gd name="T97" fmla="*/ 12 h 65"/>
                <a:gd name="T98" fmla="*/ 62 w 68"/>
                <a:gd name="T99" fmla="*/ 14 h 65"/>
                <a:gd name="T100" fmla="*/ 64 w 68"/>
                <a:gd name="T101" fmla="*/ 17 h 65"/>
                <a:gd name="T102" fmla="*/ 65 w 68"/>
                <a:gd name="T103" fmla="*/ 20 h 65"/>
                <a:gd name="T104" fmla="*/ 67 w 68"/>
                <a:gd name="T105" fmla="*/ 23 h 65"/>
                <a:gd name="T106" fmla="*/ 68 w 68"/>
                <a:gd name="T107" fmla="*/ 26 h 65"/>
                <a:gd name="T108" fmla="*/ 68 w 68"/>
                <a:gd name="T109" fmla="*/ 29 h 65"/>
                <a:gd name="T110" fmla="*/ 68 w 68"/>
                <a:gd name="T111" fmla="*/ 33 h 65"/>
                <a:gd name="T112" fmla="*/ 68 w 68"/>
                <a:gd name="T113"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65">
                  <a:moveTo>
                    <a:pt x="64" y="49"/>
                  </a:moveTo>
                  <a:lnTo>
                    <a:pt x="61" y="52"/>
                  </a:lnTo>
                  <a:lnTo>
                    <a:pt x="58" y="56"/>
                  </a:lnTo>
                  <a:lnTo>
                    <a:pt x="55" y="58"/>
                  </a:lnTo>
                  <a:lnTo>
                    <a:pt x="53" y="60"/>
                  </a:lnTo>
                  <a:lnTo>
                    <a:pt x="52" y="60"/>
                  </a:lnTo>
                  <a:lnTo>
                    <a:pt x="51" y="60"/>
                  </a:lnTo>
                  <a:lnTo>
                    <a:pt x="50" y="61"/>
                  </a:lnTo>
                  <a:lnTo>
                    <a:pt x="47" y="63"/>
                  </a:lnTo>
                  <a:lnTo>
                    <a:pt x="44" y="64"/>
                  </a:lnTo>
                  <a:lnTo>
                    <a:pt x="41" y="64"/>
                  </a:lnTo>
                  <a:lnTo>
                    <a:pt x="37" y="65"/>
                  </a:lnTo>
                  <a:lnTo>
                    <a:pt x="36" y="65"/>
                  </a:lnTo>
                  <a:lnTo>
                    <a:pt x="35" y="65"/>
                  </a:lnTo>
                  <a:lnTo>
                    <a:pt x="34" y="65"/>
                  </a:lnTo>
                  <a:lnTo>
                    <a:pt x="34" y="65"/>
                  </a:lnTo>
                  <a:lnTo>
                    <a:pt x="34" y="65"/>
                  </a:lnTo>
                  <a:lnTo>
                    <a:pt x="31" y="65"/>
                  </a:lnTo>
                  <a:lnTo>
                    <a:pt x="27" y="64"/>
                  </a:lnTo>
                  <a:lnTo>
                    <a:pt x="21" y="63"/>
                  </a:lnTo>
                  <a:lnTo>
                    <a:pt x="16" y="60"/>
                  </a:lnTo>
                  <a:lnTo>
                    <a:pt x="13" y="58"/>
                  </a:lnTo>
                  <a:lnTo>
                    <a:pt x="11" y="56"/>
                  </a:lnTo>
                  <a:lnTo>
                    <a:pt x="8" y="53"/>
                  </a:lnTo>
                  <a:lnTo>
                    <a:pt x="6" y="50"/>
                  </a:lnTo>
                  <a:lnTo>
                    <a:pt x="4" y="48"/>
                  </a:lnTo>
                  <a:lnTo>
                    <a:pt x="3" y="45"/>
                  </a:lnTo>
                  <a:lnTo>
                    <a:pt x="1" y="42"/>
                  </a:lnTo>
                  <a:lnTo>
                    <a:pt x="1" y="39"/>
                  </a:lnTo>
                  <a:lnTo>
                    <a:pt x="0" y="36"/>
                  </a:lnTo>
                  <a:lnTo>
                    <a:pt x="0" y="33"/>
                  </a:lnTo>
                  <a:lnTo>
                    <a:pt x="0" y="29"/>
                  </a:lnTo>
                  <a:lnTo>
                    <a:pt x="1" y="26"/>
                  </a:lnTo>
                  <a:lnTo>
                    <a:pt x="3" y="20"/>
                  </a:lnTo>
                  <a:lnTo>
                    <a:pt x="6" y="14"/>
                  </a:lnTo>
                  <a:lnTo>
                    <a:pt x="11" y="10"/>
                  </a:lnTo>
                  <a:lnTo>
                    <a:pt x="16" y="5"/>
                  </a:lnTo>
                  <a:lnTo>
                    <a:pt x="21" y="2"/>
                  </a:lnTo>
                  <a:lnTo>
                    <a:pt x="27" y="0"/>
                  </a:lnTo>
                  <a:lnTo>
                    <a:pt x="34" y="0"/>
                  </a:lnTo>
                  <a:lnTo>
                    <a:pt x="37" y="0"/>
                  </a:lnTo>
                  <a:lnTo>
                    <a:pt x="41" y="0"/>
                  </a:lnTo>
                  <a:lnTo>
                    <a:pt x="44" y="1"/>
                  </a:lnTo>
                  <a:lnTo>
                    <a:pt x="47" y="2"/>
                  </a:lnTo>
                  <a:lnTo>
                    <a:pt x="50" y="3"/>
                  </a:lnTo>
                  <a:lnTo>
                    <a:pt x="53" y="5"/>
                  </a:lnTo>
                  <a:lnTo>
                    <a:pt x="55" y="7"/>
                  </a:lnTo>
                  <a:lnTo>
                    <a:pt x="58" y="10"/>
                  </a:lnTo>
                  <a:lnTo>
                    <a:pt x="60" y="12"/>
                  </a:lnTo>
                  <a:lnTo>
                    <a:pt x="62" y="14"/>
                  </a:lnTo>
                  <a:lnTo>
                    <a:pt x="64" y="17"/>
                  </a:lnTo>
                  <a:lnTo>
                    <a:pt x="65" y="20"/>
                  </a:lnTo>
                  <a:lnTo>
                    <a:pt x="67" y="23"/>
                  </a:lnTo>
                  <a:lnTo>
                    <a:pt x="68" y="26"/>
                  </a:lnTo>
                  <a:lnTo>
                    <a:pt x="68" y="29"/>
                  </a:lnTo>
                  <a:lnTo>
                    <a:pt x="68" y="33"/>
                  </a:lnTo>
                  <a:lnTo>
                    <a:pt x="68" y="3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Line 68">
              <a:extLst>
                <a:ext uri="{FF2B5EF4-FFF2-40B4-BE49-F238E27FC236}">
                  <a16:creationId xmlns:a16="http://schemas.microsoft.com/office/drawing/2014/main" id="{96C10F9B-0D3D-8CEB-A0A1-09DD6429029A}"/>
                </a:ext>
              </a:extLst>
            </p:cNvPr>
            <p:cNvSpPr>
              <a:spLocks noChangeShapeType="1"/>
            </p:cNvSpPr>
            <p:nvPr/>
          </p:nvSpPr>
          <p:spPr bwMode="auto">
            <a:xfrm flipV="1">
              <a:off x="2025" y="4943"/>
              <a:ext cx="2"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69">
              <a:extLst>
                <a:ext uri="{FF2B5EF4-FFF2-40B4-BE49-F238E27FC236}">
                  <a16:creationId xmlns:a16="http://schemas.microsoft.com/office/drawing/2014/main" id="{5F68DB83-CFD1-E0C1-819F-184C18E33614}"/>
                </a:ext>
              </a:extLst>
            </p:cNvPr>
            <p:cNvSpPr>
              <a:spLocks noChangeShapeType="1"/>
            </p:cNvSpPr>
            <p:nvPr/>
          </p:nvSpPr>
          <p:spPr bwMode="auto">
            <a:xfrm>
              <a:off x="2001" y="4918"/>
              <a:ext cx="26" cy="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Line 70">
              <a:extLst>
                <a:ext uri="{FF2B5EF4-FFF2-40B4-BE49-F238E27FC236}">
                  <a16:creationId xmlns:a16="http://schemas.microsoft.com/office/drawing/2014/main" id="{17D29E22-678F-6998-DB3F-8F3C856C77A8}"/>
                </a:ext>
              </a:extLst>
            </p:cNvPr>
            <p:cNvSpPr>
              <a:spLocks noChangeShapeType="1"/>
            </p:cNvSpPr>
            <p:nvPr/>
          </p:nvSpPr>
          <p:spPr bwMode="auto">
            <a:xfrm flipV="1">
              <a:off x="2027" y="4927"/>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71">
              <a:extLst>
                <a:ext uri="{FF2B5EF4-FFF2-40B4-BE49-F238E27FC236}">
                  <a16:creationId xmlns:a16="http://schemas.microsoft.com/office/drawing/2014/main" id="{3673BD66-BCCC-B076-398A-CEFD1F83C786}"/>
                </a:ext>
              </a:extLst>
            </p:cNvPr>
            <p:cNvSpPr>
              <a:spLocks/>
            </p:cNvSpPr>
            <p:nvPr/>
          </p:nvSpPr>
          <p:spPr bwMode="auto">
            <a:xfrm>
              <a:off x="1997" y="4918"/>
              <a:ext cx="4" cy="14"/>
            </a:xfrm>
            <a:custGeom>
              <a:avLst/>
              <a:gdLst>
                <a:gd name="T0" fmla="*/ 4 w 4"/>
                <a:gd name="T1" fmla="*/ 0 h 14"/>
                <a:gd name="T2" fmla="*/ 4 w 4"/>
                <a:gd name="T3" fmla="*/ 2 h 14"/>
                <a:gd name="T4" fmla="*/ 4 w 4"/>
                <a:gd name="T5" fmla="*/ 3 h 14"/>
                <a:gd name="T6" fmla="*/ 4 w 4"/>
                <a:gd name="T7" fmla="*/ 4 h 14"/>
                <a:gd name="T8" fmla="*/ 3 w 4"/>
                <a:gd name="T9" fmla="*/ 8 h 14"/>
                <a:gd name="T10" fmla="*/ 1 w 4"/>
                <a:gd name="T11" fmla="*/ 11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0"/>
                  </a:moveTo>
                  <a:lnTo>
                    <a:pt x="4" y="2"/>
                  </a:lnTo>
                  <a:lnTo>
                    <a:pt x="4" y="3"/>
                  </a:lnTo>
                  <a:lnTo>
                    <a:pt x="4" y="4"/>
                  </a:lnTo>
                  <a:lnTo>
                    <a:pt x="3" y="8"/>
                  </a:lnTo>
                  <a:lnTo>
                    <a:pt x="1" y="11"/>
                  </a:lnTo>
                  <a:lnTo>
                    <a:pt x="0"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Line 72">
              <a:extLst>
                <a:ext uri="{FF2B5EF4-FFF2-40B4-BE49-F238E27FC236}">
                  <a16:creationId xmlns:a16="http://schemas.microsoft.com/office/drawing/2014/main" id="{2021E6D4-6B33-6E69-ADBE-232AB983914B}"/>
                </a:ext>
              </a:extLst>
            </p:cNvPr>
            <p:cNvSpPr>
              <a:spLocks noChangeShapeType="1"/>
            </p:cNvSpPr>
            <p:nvPr/>
          </p:nvSpPr>
          <p:spPr bwMode="auto">
            <a:xfrm>
              <a:off x="1997" y="4932"/>
              <a:ext cx="30"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73">
              <a:extLst>
                <a:ext uri="{FF2B5EF4-FFF2-40B4-BE49-F238E27FC236}">
                  <a16:creationId xmlns:a16="http://schemas.microsoft.com/office/drawing/2014/main" id="{C30BE03A-2B0C-9BE2-3630-6598CC6CDC0B}"/>
                </a:ext>
              </a:extLst>
            </p:cNvPr>
            <p:cNvSpPr>
              <a:spLocks/>
            </p:cNvSpPr>
            <p:nvPr/>
          </p:nvSpPr>
          <p:spPr bwMode="auto">
            <a:xfrm>
              <a:off x="2006" y="4963"/>
              <a:ext cx="19" cy="48"/>
            </a:xfrm>
            <a:custGeom>
              <a:avLst/>
              <a:gdLst>
                <a:gd name="T0" fmla="*/ 0 w 19"/>
                <a:gd name="T1" fmla="*/ 48 h 48"/>
                <a:gd name="T2" fmla="*/ 7 w 19"/>
                <a:gd name="T3" fmla="*/ 44 h 48"/>
                <a:gd name="T4" fmla="*/ 11 w 19"/>
                <a:gd name="T5" fmla="*/ 9 h 48"/>
                <a:gd name="T6" fmla="*/ 19 w 19"/>
                <a:gd name="T7" fmla="*/ 0 h 48"/>
              </a:gdLst>
              <a:ahLst/>
              <a:cxnLst>
                <a:cxn ang="0">
                  <a:pos x="T0" y="T1"/>
                </a:cxn>
                <a:cxn ang="0">
                  <a:pos x="T2" y="T3"/>
                </a:cxn>
                <a:cxn ang="0">
                  <a:pos x="T4" y="T5"/>
                </a:cxn>
                <a:cxn ang="0">
                  <a:pos x="T6" y="T7"/>
                </a:cxn>
              </a:cxnLst>
              <a:rect l="0" t="0" r="r" b="b"/>
              <a:pathLst>
                <a:path w="19" h="48">
                  <a:moveTo>
                    <a:pt x="0" y="48"/>
                  </a:moveTo>
                  <a:lnTo>
                    <a:pt x="7" y="44"/>
                  </a:lnTo>
                  <a:lnTo>
                    <a:pt x="11" y="9"/>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74">
              <a:extLst>
                <a:ext uri="{FF2B5EF4-FFF2-40B4-BE49-F238E27FC236}">
                  <a16:creationId xmlns:a16="http://schemas.microsoft.com/office/drawing/2014/main" id="{5E1545C6-2236-DB9A-3DC3-8A2E521E0BFF}"/>
                </a:ext>
              </a:extLst>
            </p:cNvPr>
            <p:cNvSpPr>
              <a:spLocks/>
            </p:cNvSpPr>
            <p:nvPr/>
          </p:nvSpPr>
          <p:spPr bwMode="auto">
            <a:xfrm>
              <a:off x="2021" y="4963"/>
              <a:ext cx="6" cy="44"/>
            </a:xfrm>
            <a:custGeom>
              <a:avLst/>
              <a:gdLst>
                <a:gd name="T0" fmla="*/ 0 w 6"/>
                <a:gd name="T1" fmla="*/ 44 h 44"/>
                <a:gd name="T2" fmla="*/ 6 w 6"/>
                <a:gd name="T3" fmla="*/ 35 h 44"/>
                <a:gd name="T4" fmla="*/ 5 w 6"/>
                <a:gd name="T5" fmla="*/ 0 h 44"/>
              </a:gdLst>
              <a:ahLst/>
              <a:cxnLst>
                <a:cxn ang="0">
                  <a:pos x="T0" y="T1"/>
                </a:cxn>
                <a:cxn ang="0">
                  <a:pos x="T2" y="T3"/>
                </a:cxn>
                <a:cxn ang="0">
                  <a:pos x="T4" y="T5"/>
                </a:cxn>
              </a:cxnLst>
              <a:rect l="0" t="0" r="r" b="b"/>
              <a:pathLst>
                <a:path w="6" h="44">
                  <a:moveTo>
                    <a:pt x="0" y="44"/>
                  </a:moveTo>
                  <a:lnTo>
                    <a:pt x="6" y="35"/>
                  </a:lnTo>
                  <a:lnTo>
                    <a:pt x="5"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5">
              <a:extLst>
                <a:ext uri="{FF2B5EF4-FFF2-40B4-BE49-F238E27FC236}">
                  <a16:creationId xmlns:a16="http://schemas.microsoft.com/office/drawing/2014/main" id="{E19AE4F0-4CEF-86CE-D805-46261607A654}"/>
                </a:ext>
              </a:extLst>
            </p:cNvPr>
            <p:cNvSpPr>
              <a:spLocks/>
            </p:cNvSpPr>
            <p:nvPr/>
          </p:nvSpPr>
          <p:spPr bwMode="auto">
            <a:xfrm>
              <a:off x="1734" y="4809"/>
              <a:ext cx="67" cy="65"/>
            </a:xfrm>
            <a:custGeom>
              <a:avLst/>
              <a:gdLst>
                <a:gd name="T0" fmla="*/ 55 w 67"/>
                <a:gd name="T1" fmla="*/ 58 h 65"/>
                <a:gd name="T2" fmla="*/ 51 w 67"/>
                <a:gd name="T3" fmla="*/ 60 h 65"/>
                <a:gd name="T4" fmla="*/ 49 w 67"/>
                <a:gd name="T5" fmla="*/ 61 h 65"/>
                <a:gd name="T6" fmla="*/ 45 w 67"/>
                <a:gd name="T7" fmla="*/ 63 h 65"/>
                <a:gd name="T8" fmla="*/ 43 w 67"/>
                <a:gd name="T9" fmla="*/ 64 h 65"/>
                <a:gd name="T10" fmla="*/ 37 w 67"/>
                <a:gd name="T11" fmla="*/ 65 h 65"/>
                <a:gd name="T12" fmla="*/ 30 w 67"/>
                <a:gd name="T13" fmla="*/ 65 h 65"/>
                <a:gd name="T14" fmla="*/ 23 w 67"/>
                <a:gd name="T15" fmla="*/ 64 h 65"/>
                <a:gd name="T16" fmla="*/ 17 w 67"/>
                <a:gd name="T17" fmla="*/ 61 h 65"/>
                <a:gd name="T18" fmla="*/ 12 w 67"/>
                <a:gd name="T19" fmla="*/ 58 h 65"/>
                <a:gd name="T20" fmla="*/ 7 w 67"/>
                <a:gd name="T21" fmla="*/ 53 h 65"/>
                <a:gd name="T22" fmla="*/ 3 w 67"/>
                <a:gd name="T23" fmla="*/ 48 h 65"/>
                <a:gd name="T24" fmla="*/ 1 w 67"/>
                <a:gd name="T25" fmla="*/ 42 h 65"/>
                <a:gd name="T26" fmla="*/ 0 w 67"/>
                <a:gd name="T27" fmla="*/ 35 h 65"/>
                <a:gd name="T28" fmla="*/ 0 w 67"/>
                <a:gd name="T29" fmla="*/ 26 h 65"/>
                <a:gd name="T30" fmla="*/ 3 w 67"/>
                <a:gd name="T31" fmla="*/ 17 h 65"/>
                <a:gd name="T32" fmla="*/ 9 w 67"/>
                <a:gd name="T33" fmla="*/ 9 h 65"/>
                <a:gd name="T34" fmla="*/ 17 w 67"/>
                <a:gd name="T35" fmla="*/ 3 h 65"/>
                <a:gd name="T36" fmla="*/ 23 w 67"/>
                <a:gd name="T37" fmla="*/ 1 h 65"/>
                <a:gd name="T38" fmla="*/ 34 w 67"/>
                <a:gd name="T39" fmla="*/ 0 h 65"/>
                <a:gd name="T40" fmla="*/ 40 w 67"/>
                <a:gd name="T41" fmla="*/ 0 h 65"/>
                <a:gd name="T42" fmla="*/ 46 w 67"/>
                <a:gd name="T43" fmla="*/ 2 h 65"/>
                <a:gd name="T44" fmla="*/ 52 w 67"/>
                <a:gd name="T45" fmla="*/ 5 h 65"/>
                <a:gd name="T46" fmla="*/ 58 w 67"/>
                <a:gd name="T47" fmla="*/ 9 h 65"/>
                <a:gd name="T48" fmla="*/ 62 w 67"/>
                <a:gd name="T49" fmla="*/ 14 h 65"/>
                <a:gd name="T50" fmla="*/ 65 w 67"/>
                <a:gd name="T51" fmla="*/ 20 h 65"/>
                <a:gd name="T52" fmla="*/ 67 w 67"/>
                <a:gd name="T53" fmla="*/ 29 h 65"/>
                <a:gd name="T54" fmla="*/ 67 w 67"/>
                <a:gd name="T55" fmla="*/ 32 h 65"/>
                <a:gd name="T56" fmla="*/ 67 w 67"/>
                <a:gd name="T57" fmla="*/ 33 h 65"/>
                <a:gd name="T58" fmla="*/ 67 w 67"/>
                <a:gd name="T59" fmla="*/ 35 h 65"/>
                <a:gd name="T60" fmla="*/ 66 w 67"/>
                <a:gd name="T61" fmla="*/ 42 h 65"/>
                <a:gd name="T62" fmla="*/ 64 w 67"/>
                <a:gd name="T63" fmla="*/ 46 h 65"/>
                <a:gd name="T64" fmla="*/ 63 w 67"/>
                <a:gd name="T65" fmla="*/ 48 h 65"/>
                <a:gd name="T66" fmla="*/ 62 w 67"/>
                <a:gd name="T67" fmla="*/ 49 h 65"/>
                <a:gd name="T68" fmla="*/ 60 w 67"/>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55" y="58"/>
                  </a:lnTo>
                  <a:lnTo>
                    <a:pt x="52" y="60"/>
                  </a:lnTo>
                  <a:lnTo>
                    <a:pt x="51" y="60"/>
                  </a:lnTo>
                  <a:lnTo>
                    <a:pt x="51" y="60"/>
                  </a:lnTo>
                  <a:lnTo>
                    <a:pt x="49" y="61"/>
                  </a:lnTo>
                  <a:lnTo>
                    <a:pt x="46" y="63"/>
                  </a:lnTo>
                  <a:lnTo>
                    <a:pt x="45" y="63"/>
                  </a:lnTo>
                  <a:lnTo>
                    <a:pt x="44" y="63"/>
                  </a:lnTo>
                  <a:lnTo>
                    <a:pt x="43" y="64"/>
                  </a:lnTo>
                  <a:lnTo>
                    <a:pt x="40" y="65"/>
                  </a:lnTo>
                  <a:lnTo>
                    <a:pt x="37" y="65"/>
                  </a:lnTo>
                  <a:lnTo>
                    <a:pt x="34" y="65"/>
                  </a:lnTo>
                  <a:lnTo>
                    <a:pt x="30" y="65"/>
                  </a:lnTo>
                  <a:lnTo>
                    <a:pt x="27" y="65"/>
                  </a:lnTo>
                  <a:lnTo>
                    <a:pt x="23" y="64"/>
                  </a:lnTo>
                  <a:lnTo>
                    <a:pt x="20" y="63"/>
                  </a:lnTo>
                  <a:lnTo>
                    <a:pt x="17" y="61"/>
                  </a:lnTo>
                  <a:lnTo>
                    <a:pt x="15" y="60"/>
                  </a:lnTo>
                  <a:lnTo>
                    <a:pt x="12" y="58"/>
                  </a:lnTo>
                  <a:lnTo>
                    <a:pt x="9" y="56"/>
                  </a:lnTo>
                  <a:lnTo>
                    <a:pt x="7" y="53"/>
                  </a:lnTo>
                  <a:lnTo>
                    <a:pt x="5" y="50"/>
                  </a:lnTo>
                  <a:lnTo>
                    <a:pt x="3" y="48"/>
                  </a:lnTo>
                  <a:lnTo>
                    <a:pt x="2" y="45"/>
                  </a:lnTo>
                  <a:lnTo>
                    <a:pt x="1" y="42"/>
                  </a:lnTo>
                  <a:lnTo>
                    <a:pt x="0" y="39"/>
                  </a:lnTo>
                  <a:lnTo>
                    <a:pt x="0" y="35"/>
                  </a:lnTo>
                  <a:lnTo>
                    <a:pt x="0" y="32"/>
                  </a:lnTo>
                  <a:lnTo>
                    <a:pt x="0" y="26"/>
                  </a:lnTo>
                  <a:lnTo>
                    <a:pt x="2" y="20"/>
                  </a:lnTo>
                  <a:lnTo>
                    <a:pt x="3" y="17"/>
                  </a:lnTo>
                  <a:lnTo>
                    <a:pt x="5" y="14"/>
                  </a:lnTo>
                  <a:lnTo>
                    <a:pt x="9" y="9"/>
                  </a:lnTo>
                  <a:lnTo>
                    <a:pt x="15" y="5"/>
                  </a:lnTo>
                  <a:lnTo>
                    <a:pt x="17" y="3"/>
                  </a:lnTo>
                  <a:lnTo>
                    <a:pt x="20" y="2"/>
                  </a:lnTo>
                  <a:lnTo>
                    <a:pt x="23" y="1"/>
                  </a:lnTo>
                  <a:lnTo>
                    <a:pt x="27" y="0"/>
                  </a:lnTo>
                  <a:lnTo>
                    <a:pt x="34" y="0"/>
                  </a:lnTo>
                  <a:lnTo>
                    <a:pt x="37" y="0"/>
                  </a:lnTo>
                  <a:lnTo>
                    <a:pt x="40" y="0"/>
                  </a:lnTo>
                  <a:lnTo>
                    <a:pt x="43" y="1"/>
                  </a:lnTo>
                  <a:lnTo>
                    <a:pt x="46" y="2"/>
                  </a:lnTo>
                  <a:lnTo>
                    <a:pt x="49" y="3"/>
                  </a:lnTo>
                  <a:lnTo>
                    <a:pt x="52" y="5"/>
                  </a:lnTo>
                  <a:lnTo>
                    <a:pt x="55" y="7"/>
                  </a:lnTo>
                  <a:lnTo>
                    <a:pt x="58" y="9"/>
                  </a:lnTo>
                  <a:lnTo>
                    <a:pt x="60" y="12"/>
                  </a:lnTo>
                  <a:lnTo>
                    <a:pt x="62" y="14"/>
                  </a:lnTo>
                  <a:lnTo>
                    <a:pt x="63" y="17"/>
                  </a:lnTo>
                  <a:lnTo>
                    <a:pt x="65" y="20"/>
                  </a:lnTo>
                  <a:lnTo>
                    <a:pt x="67" y="26"/>
                  </a:lnTo>
                  <a:lnTo>
                    <a:pt x="67" y="29"/>
                  </a:lnTo>
                  <a:lnTo>
                    <a:pt x="67" y="32"/>
                  </a:lnTo>
                  <a:lnTo>
                    <a:pt x="67" y="32"/>
                  </a:lnTo>
                  <a:lnTo>
                    <a:pt x="67" y="32"/>
                  </a:lnTo>
                  <a:lnTo>
                    <a:pt x="67" y="33"/>
                  </a:lnTo>
                  <a:lnTo>
                    <a:pt x="67" y="34"/>
                  </a:lnTo>
                  <a:lnTo>
                    <a:pt x="67" y="35"/>
                  </a:lnTo>
                  <a:lnTo>
                    <a:pt x="67" y="39"/>
                  </a:lnTo>
                  <a:lnTo>
                    <a:pt x="66" y="42"/>
                  </a:lnTo>
                  <a:lnTo>
                    <a:pt x="65" y="45"/>
                  </a:lnTo>
                  <a:lnTo>
                    <a:pt x="64" y="46"/>
                  </a:lnTo>
                  <a:lnTo>
                    <a:pt x="64" y="47"/>
                  </a:lnTo>
                  <a:lnTo>
                    <a:pt x="63" y="48"/>
                  </a:lnTo>
                  <a:lnTo>
                    <a:pt x="62" y="49"/>
                  </a:lnTo>
                  <a:lnTo>
                    <a:pt x="62" y="49"/>
                  </a:lnTo>
                  <a:lnTo>
                    <a:pt x="62" y="50"/>
                  </a:lnTo>
                  <a:lnTo>
                    <a:pt x="60" y="53"/>
                  </a:lnTo>
                  <a:lnTo>
                    <a:pt x="58" y="5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76">
              <a:extLst>
                <a:ext uri="{FF2B5EF4-FFF2-40B4-BE49-F238E27FC236}">
                  <a16:creationId xmlns:a16="http://schemas.microsoft.com/office/drawing/2014/main" id="{322873F0-1793-BB59-818C-4F9DD833A527}"/>
                </a:ext>
              </a:extLst>
            </p:cNvPr>
            <p:cNvSpPr>
              <a:spLocks/>
            </p:cNvSpPr>
            <p:nvPr/>
          </p:nvSpPr>
          <p:spPr bwMode="auto">
            <a:xfrm>
              <a:off x="1844" y="4809"/>
              <a:ext cx="67" cy="64"/>
            </a:xfrm>
            <a:custGeom>
              <a:avLst/>
              <a:gdLst>
                <a:gd name="T0" fmla="*/ 0 w 67"/>
                <a:gd name="T1" fmla="*/ 28 h 64"/>
                <a:gd name="T2" fmla="*/ 2 w 67"/>
                <a:gd name="T3" fmla="*/ 19 h 64"/>
                <a:gd name="T4" fmla="*/ 9 w 67"/>
                <a:gd name="T5" fmla="*/ 9 h 64"/>
                <a:gd name="T6" fmla="*/ 17 w 67"/>
                <a:gd name="T7" fmla="*/ 3 h 64"/>
                <a:gd name="T8" fmla="*/ 23 w 67"/>
                <a:gd name="T9" fmla="*/ 1 h 64"/>
                <a:gd name="T10" fmla="*/ 33 w 67"/>
                <a:gd name="T11" fmla="*/ 0 h 64"/>
                <a:gd name="T12" fmla="*/ 40 w 67"/>
                <a:gd name="T13" fmla="*/ 0 h 64"/>
                <a:gd name="T14" fmla="*/ 47 w 67"/>
                <a:gd name="T15" fmla="*/ 2 h 64"/>
                <a:gd name="T16" fmla="*/ 52 w 67"/>
                <a:gd name="T17" fmla="*/ 5 h 64"/>
                <a:gd name="T18" fmla="*/ 58 w 67"/>
                <a:gd name="T19" fmla="*/ 9 h 64"/>
                <a:gd name="T20" fmla="*/ 62 w 67"/>
                <a:gd name="T21" fmla="*/ 14 h 64"/>
                <a:gd name="T22" fmla="*/ 67 w 67"/>
                <a:gd name="T23" fmla="*/ 25 h 64"/>
                <a:gd name="T24" fmla="*/ 67 w 67"/>
                <a:gd name="T25" fmla="*/ 32 h 64"/>
                <a:gd name="T26" fmla="*/ 67 w 67"/>
                <a:gd name="T27" fmla="*/ 38 h 64"/>
                <a:gd name="T28" fmla="*/ 65 w 67"/>
                <a:gd name="T29" fmla="*/ 44 h 64"/>
                <a:gd name="T30" fmla="*/ 63 w 67"/>
                <a:gd name="T31" fmla="*/ 47 h 64"/>
                <a:gd name="T32" fmla="*/ 62 w 67"/>
                <a:gd name="T33" fmla="*/ 49 h 64"/>
                <a:gd name="T34" fmla="*/ 58 w 67"/>
                <a:gd name="T35" fmla="*/ 54 h 64"/>
                <a:gd name="T36" fmla="*/ 52 w 67"/>
                <a:gd name="T37" fmla="*/ 58 h 64"/>
                <a:gd name="T38" fmla="*/ 47 w 67"/>
                <a:gd name="T39" fmla="*/ 61 h 64"/>
                <a:gd name="T40" fmla="*/ 44 w 67"/>
                <a:gd name="T41" fmla="*/ 62 h 64"/>
                <a:gd name="T42" fmla="*/ 40 w 67"/>
                <a:gd name="T43" fmla="*/ 63 h 64"/>
                <a:gd name="T44" fmla="*/ 35 w 67"/>
                <a:gd name="T45" fmla="*/ 64 h 64"/>
                <a:gd name="T46" fmla="*/ 34 w 67"/>
                <a:gd name="T47" fmla="*/ 64 h 64"/>
                <a:gd name="T48" fmla="*/ 33 w 67"/>
                <a:gd name="T49" fmla="*/ 64 h 64"/>
                <a:gd name="T50" fmla="*/ 27 w 67"/>
                <a:gd name="T51" fmla="*/ 63 h 64"/>
                <a:gd name="T52" fmla="*/ 20 w 67"/>
                <a:gd name="T53" fmla="*/ 61 h 64"/>
                <a:gd name="T54" fmla="*/ 15 w 67"/>
                <a:gd name="T55" fmla="*/ 58 h 64"/>
                <a:gd name="T56" fmla="*/ 9 w 67"/>
                <a:gd name="T57" fmla="*/ 54 h 64"/>
                <a:gd name="T58" fmla="*/ 5 w 67"/>
                <a:gd name="T59" fmla="*/ 49 h 64"/>
                <a:gd name="T60" fmla="*/ 2 w 67"/>
                <a:gd name="T61" fmla="*/ 44 h 64"/>
                <a:gd name="T62" fmla="*/ 0 w 67"/>
                <a:gd name="T63" fmla="*/ 38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28"/>
                  </a:lnTo>
                  <a:lnTo>
                    <a:pt x="0" y="25"/>
                  </a:lnTo>
                  <a:lnTo>
                    <a:pt x="2" y="19"/>
                  </a:lnTo>
                  <a:lnTo>
                    <a:pt x="5" y="14"/>
                  </a:lnTo>
                  <a:lnTo>
                    <a:pt x="9" y="9"/>
                  </a:lnTo>
                  <a:lnTo>
                    <a:pt x="15" y="5"/>
                  </a:lnTo>
                  <a:lnTo>
                    <a:pt x="17" y="3"/>
                  </a:lnTo>
                  <a:lnTo>
                    <a:pt x="20" y="2"/>
                  </a:lnTo>
                  <a:lnTo>
                    <a:pt x="23" y="1"/>
                  </a:lnTo>
                  <a:lnTo>
                    <a:pt x="27" y="0"/>
                  </a:lnTo>
                  <a:lnTo>
                    <a:pt x="33" y="0"/>
                  </a:lnTo>
                  <a:lnTo>
                    <a:pt x="37" y="0"/>
                  </a:lnTo>
                  <a:lnTo>
                    <a:pt x="40" y="0"/>
                  </a:lnTo>
                  <a:lnTo>
                    <a:pt x="43" y="1"/>
                  </a:lnTo>
                  <a:lnTo>
                    <a:pt x="47" y="2"/>
                  </a:lnTo>
                  <a:lnTo>
                    <a:pt x="49" y="3"/>
                  </a:lnTo>
                  <a:lnTo>
                    <a:pt x="52" y="5"/>
                  </a:lnTo>
                  <a:lnTo>
                    <a:pt x="55" y="6"/>
                  </a:lnTo>
                  <a:lnTo>
                    <a:pt x="58" y="9"/>
                  </a:lnTo>
                  <a:lnTo>
                    <a:pt x="60" y="11"/>
                  </a:lnTo>
                  <a:lnTo>
                    <a:pt x="62" y="14"/>
                  </a:lnTo>
                  <a:lnTo>
                    <a:pt x="65" y="19"/>
                  </a:lnTo>
                  <a:lnTo>
                    <a:pt x="67" y="25"/>
                  </a:lnTo>
                  <a:lnTo>
                    <a:pt x="67" y="28"/>
                  </a:lnTo>
                  <a:lnTo>
                    <a:pt x="67" y="32"/>
                  </a:lnTo>
                  <a:lnTo>
                    <a:pt x="67" y="35"/>
                  </a:lnTo>
                  <a:lnTo>
                    <a:pt x="67" y="38"/>
                  </a:lnTo>
                  <a:lnTo>
                    <a:pt x="66" y="41"/>
                  </a:lnTo>
                  <a:lnTo>
                    <a:pt x="65" y="44"/>
                  </a:lnTo>
                  <a:lnTo>
                    <a:pt x="64" y="46"/>
                  </a:lnTo>
                  <a:lnTo>
                    <a:pt x="63" y="47"/>
                  </a:lnTo>
                  <a:lnTo>
                    <a:pt x="62" y="48"/>
                  </a:lnTo>
                  <a:lnTo>
                    <a:pt x="62" y="49"/>
                  </a:lnTo>
                  <a:lnTo>
                    <a:pt x="60" y="51"/>
                  </a:lnTo>
                  <a:lnTo>
                    <a:pt x="58" y="54"/>
                  </a:lnTo>
                  <a:lnTo>
                    <a:pt x="55" y="56"/>
                  </a:lnTo>
                  <a:lnTo>
                    <a:pt x="52" y="58"/>
                  </a:lnTo>
                  <a:lnTo>
                    <a:pt x="49" y="60"/>
                  </a:lnTo>
                  <a:lnTo>
                    <a:pt x="47" y="61"/>
                  </a:lnTo>
                  <a:lnTo>
                    <a:pt x="45" y="62"/>
                  </a:lnTo>
                  <a:lnTo>
                    <a:pt x="44" y="62"/>
                  </a:lnTo>
                  <a:lnTo>
                    <a:pt x="43" y="62"/>
                  </a:lnTo>
                  <a:lnTo>
                    <a:pt x="40" y="63"/>
                  </a:lnTo>
                  <a:lnTo>
                    <a:pt x="37" y="64"/>
                  </a:lnTo>
                  <a:lnTo>
                    <a:pt x="35" y="64"/>
                  </a:lnTo>
                  <a:lnTo>
                    <a:pt x="34" y="64"/>
                  </a:lnTo>
                  <a:lnTo>
                    <a:pt x="34" y="64"/>
                  </a:lnTo>
                  <a:lnTo>
                    <a:pt x="33" y="64"/>
                  </a:lnTo>
                  <a:lnTo>
                    <a:pt x="33" y="64"/>
                  </a:lnTo>
                  <a:lnTo>
                    <a:pt x="30" y="64"/>
                  </a:lnTo>
                  <a:lnTo>
                    <a:pt x="27" y="63"/>
                  </a:lnTo>
                  <a:lnTo>
                    <a:pt x="23" y="62"/>
                  </a:lnTo>
                  <a:lnTo>
                    <a:pt x="20" y="61"/>
                  </a:lnTo>
                  <a:lnTo>
                    <a:pt x="17" y="60"/>
                  </a:lnTo>
                  <a:lnTo>
                    <a:pt x="15" y="58"/>
                  </a:lnTo>
                  <a:lnTo>
                    <a:pt x="12" y="56"/>
                  </a:lnTo>
                  <a:lnTo>
                    <a:pt x="9" y="54"/>
                  </a:lnTo>
                  <a:lnTo>
                    <a:pt x="7" y="51"/>
                  </a:lnTo>
                  <a:lnTo>
                    <a:pt x="5" y="49"/>
                  </a:lnTo>
                  <a:lnTo>
                    <a:pt x="3" y="46"/>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77">
              <a:extLst>
                <a:ext uri="{FF2B5EF4-FFF2-40B4-BE49-F238E27FC236}">
                  <a16:creationId xmlns:a16="http://schemas.microsoft.com/office/drawing/2014/main" id="{D044936B-A775-223B-0860-7988A26541FF}"/>
                </a:ext>
              </a:extLst>
            </p:cNvPr>
            <p:cNvSpPr>
              <a:spLocks/>
            </p:cNvSpPr>
            <p:nvPr/>
          </p:nvSpPr>
          <p:spPr bwMode="auto">
            <a:xfrm>
              <a:off x="1629" y="4864"/>
              <a:ext cx="68" cy="64"/>
            </a:xfrm>
            <a:custGeom>
              <a:avLst/>
              <a:gdLst>
                <a:gd name="T0" fmla="*/ 37 w 68"/>
                <a:gd name="T1" fmla="*/ 0 h 64"/>
                <a:gd name="T2" fmla="*/ 44 w 68"/>
                <a:gd name="T3" fmla="*/ 1 h 64"/>
                <a:gd name="T4" fmla="*/ 50 w 68"/>
                <a:gd name="T5" fmla="*/ 4 h 64"/>
                <a:gd name="T6" fmla="*/ 55 w 68"/>
                <a:gd name="T7" fmla="*/ 7 h 64"/>
                <a:gd name="T8" fmla="*/ 60 w 68"/>
                <a:gd name="T9" fmla="*/ 12 h 64"/>
                <a:gd name="T10" fmla="*/ 64 w 68"/>
                <a:gd name="T11" fmla="*/ 17 h 64"/>
                <a:gd name="T12" fmla="*/ 66 w 68"/>
                <a:gd name="T13" fmla="*/ 22 h 64"/>
                <a:gd name="T14" fmla="*/ 68 w 68"/>
                <a:gd name="T15" fmla="*/ 32 h 64"/>
                <a:gd name="T16" fmla="*/ 67 w 68"/>
                <a:gd name="T17" fmla="*/ 38 h 64"/>
                <a:gd name="T18" fmla="*/ 66 w 68"/>
                <a:gd name="T19" fmla="*/ 42 h 64"/>
                <a:gd name="T20" fmla="*/ 65 w 68"/>
                <a:gd name="T21" fmla="*/ 44 h 64"/>
                <a:gd name="T22" fmla="*/ 63 w 68"/>
                <a:gd name="T23" fmla="*/ 48 h 64"/>
                <a:gd name="T24" fmla="*/ 62 w 68"/>
                <a:gd name="T25" fmla="*/ 49 h 64"/>
                <a:gd name="T26" fmla="*/ 58 w 68"/>
                <a:gd name="T27" fmla="*/ 55 h 64"/>
                <a:gd name="T28" fmla="*/ 53 w 68"/>
                <a:gd name="T29" fmla="*/ 59 h 64"/>
                <a:gd name="T30" fmla="*/ 47 w 68"/>
                <a:gd name="T31" fmla="*/ 62 h 64"/>
                <a:gd name="T32" fmla="*/ 44 w 68"/>
                <a:gd name="T33" fmla="*/ 62 h 64"/>
                <a:gd name="T34" fmla="*/ 40 w 68"/>
                <a:gd name="T35" fmla="*/ 64 h 64"/>
                <a:gd name="T36" fmla="*/ 35 w 68"/>
                <a:gd name="T37" fmla="*/ 64 h 64"/>
                <a:gd name="T38" fmla="*/ 34 w 68"/>
                <a:gd name="T39" fmla="*/ 64 h 64"/>
                <a:gd name="T40" fmla="*/ 34 w 68"/>
                <a:gd name="T41" fmla="*/ 64 h 64"/>
                <a:gd name="T42" fmla="*/ 27 w 68"/>
                <a:gd name="T43" fmla="*/ 64 h 64"/>
                <a:gd name="T44" fmla="*/ 21 w 68"/>
                <a:gd name="T45" fmla="*/ 62 h 64"/>
                <a:gd name="T46" fmla="*/ 15 w 68"/>
                <a:gd name="T47" fmla="*/ 59 h 64"/>
                <a:gd name="T48" fmla="*/ 10 w 68"/>
                <a:gd name="T49" fmla="*/ 55 h 64"/>
                <a:gd name="T50" fmla="*/ 5 w 68"/>
                <a:gd name="T51" fmla="*/ 49 h 64"/>
                <a:gd name="T52" fmla="*/ 2 w 68"/>
                <a:gd name="T53" fmla="*/ 44 h 64"/>
                <a:gd name="T54" fmla="*/ 0 w 68"/>
                <a:gd name="T55" fmla="*/ 38 h 64"/>
                <a:gd name="T56" fmla="*/ 0 w 68"/>
                <a:gd name="T57" fmla="*/ 32 h 64"/>
                <a:gd name="T58" fmla="*/ 1 w 68"/>
                <a:gd name="T59" fmla="*/ 22 h 64"/>
                <a:gd name="T60" fmla="*/ 4 w 68"/>
                <a:gd name="T61" fmla="*/ 17 h 64"/>
                <a:gd name="T62" fmla="*/ 10 w 68"/>
                <a:gd name="T63" fmla="*/ 9 h 64"/>
                <a:gd name="T64" fmla="*/ 18 w 68"/>
                <a:gd name="T65" fmla="*/ 4 h 64"/>
                <a:gd name="T66" fmla="*/ 24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37" y="0"/>
                  </a:lnTo>
                  <a:lnTo>
                    <a:pt x="40" y="1"/>
                  </a:lnTo>
                  <a:lnTo>
                    <a:pt x="44" y="1"/>
                  </a:lnTo>
                  <a:lnTo>
                    <a:pt x="47" y="2"/>
                  </a:lnTo>
                  <a:lnTo>
                    <a:pt x="50" y="4"/>
                  </a:lnTo>
                  <a:lnTo>
                    <a:pt x="53" y="5"/>
                  </a:lnTo>
                  <a:lnTo>
                    <a:pt x="55" y="7"/>
                  </a:lnTo>
                  <a:lnTo>
                    <a:pt x="58" y="9"/>
                  </a:lnTo>
                  <a:lnTo>
                    <a:pt x="60" y="12"/>
                  </a:lnTo>
                  <a:lnTo>
                    <a:pt x="62" y="14"/>
                  </a:lnTo>
                  <a:lnTo>
                    <a:pt x="64" y="17"/>
                  </a:lnTo>
                  <a:lnTo>
                    <a:pt x="65" y="20"/>
                  </a:lnTo>
                  <a:lnTo>
                    <a:pt x="66" y="22"/>
                  </a:lnTo>
                  <a:lnTo>
                    <a:pt x="67" y="26"/>
                  </a:lnTo>
                  <a:lnTo>
                    <a:pt x="68" y="32"/>
                  </a:lnTo>
                  <a:lnTo>
                    <a:pt x="68" y="35"/>
                  </a:lnTo>
                  <a:lnTo>
                    <a:pt x="67" y="38"/>
                  </a:lnTo>
                  <a:lnTo>
                    <a:pt x="66" y="41"/>
                  </a:lnTo>
                  <a:lnTo>
                    <a:pt x="66" y="42"/>
                  </a:lnTo>
                  <a:lnTo>
                    <a:pt x="66" y="43"/>
                  </a:lnTo>
                  <a:lnTo>
                    <a:pt x="65" y="44"/>
                  </a:lnTo>
                  <a:lnTo>
                    <a:pt x="64" y="47"/>
                  </a:lnTo>
                  <a:lnTo>
                    <a:pt x="63" y="48"/>
                  </a:lnTo>
                  <a:lnTo>
                    <a:pt x="62" y="49"/>
                  </a:lnTo>
                  <a:lnTo>
                    <a:pt x="62" y="49"/>
                  </a:lnTo>
                  <a:lnTo>
                    <a:pt x="60" y="52"/>
                  </a:lnTo>
                  <a:lnTo>
                    <a:pt x="58" y="55"/>
                  </a:lnTo>
                  <a:lnTo>
                    <a:pt x="55" y="57"/>
                  </a:lnTo>
                  <a:lnTo>
                    <a:pt x="53" y="59"/>
                  </a:lnTo>
                  <a:lnTo>
                    <a:pt x="50" y="60"/>
                  </a:lnTo>
                  <a:lnTo>
                    <a:pt x="47" y="62"/>
                  </a:lnTo>
                  <a:lnTo>
                    <a:pt x="45" y="62"/>
                  </a:lnTo>
                  <a:lnTo>
                    <a:pt x="44" y="62"/>
                  </a:lnTo>
                  <a:lnTo>
                    <a:pt x="44" y="63"/>
                  </a:lnTo>
                  <a:lnTo>
                    <a:pt x="40" y="64"/>
                  </a:lnTo>
                  <a:lnTo>
                    <a:pt x="37" y="64"/>
                  </a:lnTo>
                  <a:lnTo>
                    <a:pt x="35"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4" y="47"/>
                  </a:lnTo>
                  <a:lnTo>
                    <a:pt x="2" y="44"/>
                  </a:lnTo>
                  <a:lnTo>
                    <a:pt x="1" y="41"/>
                  </a:lnTo>
                  <a:lnTo>
                    <a:pt x="0" y="38"/>
                  </a:lnTo>
                  <a:lnTo>
                    <a:pt x="0" y="35"/>
                  </a:lnTo>
                  <a:lnTo>
                    <a:pt x="0" y="32"/>
                  </a:lnTo>
                  <a:lnTo>
                    <a:pt x="0" y="26"/>
                  </a:lnTo>
                  <a:lnTo>
                    <a:pt x="1" y="22"/>
                  </a:lnTo>
                  <a:lnTo>
                    <a:pt x="2" y="20"/>
                  </a:lnTo>
                  <a:lnTo>
                    <a:pt x="4" y="17"/>
                  </a:lnTo>
                  <a:lnTo>
                    <a:pt x="5" y="14"/>
                  </a:lnTo>
                  <a:lnTo>
                    <a:pt x="10" y="9"/>
                  </a:lnTo>
                  <a:lnTo>
                    <a:pt x="15" y="5"/>
                  </a:lnTo>
                  <a:lnTo>
                    <a:pt x="18" y="4"/>
                  </a:lnTo>
                  <a:lnTo>
                    <a:pt x="21" y="2"/>
                  </a:lnTo>
                  <a:lnTo>
                    <a:pt x="24" y="1"/>
                  </a:lnTo>
                  <a:lnTo>
                    <a:pt x="27" y="1"/>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78">
              <a:extLst>
                <a:ext uri="{FF2B5EF4-FFF2-40B4-BE49-F238E27FC236}">
                  <a16:creationId xmlns:a16="http://schemas.microsoft.com/office/drawing/2014/main" id="{AE7A4404-ACAA-D012-0E0E-975A24CF6EF0}"/>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79">
              <a:extLst>
                <a:ext uri="{FF2B5EF4-FFF2-40B4-BE49-F238E27FC236}">
                  <a16:creationId xmlns:a16="http://schemas.microsoft.com/office/drawing/2014/main" id="{D5788D83-959D-861F-7F6B-A03588492C57}"/>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80">
              <a:extLst>
                <a:ext uri="{FF2B5EF4-FFF2-40B4-BE49-F238E27FC236}">
                  <a16:creationId xmlns:a16="http://schemas.microsoft.com/office/drawing/2014/main" id="{5173E7E3-E5D8-B3E6-35A6-FD2E20A7AC4F}"/>
                </a:ext>
              </a:extLst>
            </p:cNvPr>
            <p:cNvSpPr>
              <a:spLocks/>
            </p:cNvSpPr>
            <p:nvPr/>
          </p:nvSpPr>
          <p:spPr bwMode="auto">
            <a:xfrm>
              <a:off x="1624" y="4961"/>
              <a:ext cx="68" cy="64"/>
            </a:xfrm>
            <a:custGeom>
              <a:avLst/>
              <a:gdLst>
                <a:gd name="T0" fmla="*/ 27 w 68"/>
                <a:gd name="T1" fmla="*/ 63 h 64"/>
                <a:gd name="T2" fmla="*/ 21 w 68"/>
                <a:gd name="T3" fmla="*/ 61 h 64"/>
                <a:gd name="T4" fmla="*/ 15 w 68"/>
                <a:gd name="T5" fmla="*/ 59 h 64"/>
                <a:gd name="T6" fmla="*/ 10 w 68"/>
                <a:gd name="T7" fmla="*/ 55 h 64"/>
                <a:gd name="T8" fmla="*/ 5 w 68"/>
                <a:gd name="T9" fmla="*/ 50 h 64"/>
                <a:gd name="T10" fmla="*/ 2 w 68"/>
                <a:gd name="T11" fmla="*/ 44 h 64"/>
                <a:gd name="T12" fmla="*/ 0 w 68"/>
                <a:gd name="T13" fmla="*/ 38 h 64"/>
                <a:gd name="T14" fmla="*/ 0 w 68"/>
                <a:gd name="T15" fmla="*/ 32 h 64"/>
                <a:gd name="T16" fmla="*/ 2 w 68"/>
                <a:gd name="T17" fmla="*/ 19 h 64"/>
                <a:gd name="T18" fmla="*/ 5 w 68"/>
                <a:gd name="T19" fmla="*/ 14 h 64"/>
                <a:gd name="T20" fmla="*/ 15 w 68"/>
                <a:gd name="T21" fmla="*/ 5 h 64"/>
                <a:gd name="T22" fmla="*/ 21 w 68"/>
                <a:gd name="T23" fmla="*/ 2 h 64"/>
                <a:gd name="T24" fmla="*/ 27 w 68"/>
                <a:gd name="T25" fmla="*/ 0 h 64"/>
                <a:gd name="T26" fmla="*/ 37 w 68"/>
                <a:gd name="T27" fmla="*/ 0 h 64"/>
                <a:gd name="T28" fmla="*/ 44 w 68"/>
                <a:gd name="T29" fmla="*/ 1 h 64"/>
                <a:gd name="T30" fmla="*/ 50 w 68"/>
                <a:gd name="T31" fmla="*/ 3 h 64"/>
                <a:gd name="T32" fmla="*/ 56 w 68"/>
                <a:gd name="T33" fmla="*/ 7 h 64"/>
                <a:gd name="T34" fmla="*/ 61 w 68"/>
                <a:gd name="T35" fmla="*/ 12 h 64"/>
                <a:gd name="T36" fmla="*/ 64 w 68"/>
                <a:gd name="T37" fmla="*/ 16 h 64"/>
                <a:gd name="T38" fmla="*/ 68 w 68"/>
                <a:gd name="T39" fmla="*/ 25 h 64"/>
                <a:gd name="T40" fmla="*/ 68 w 68"/>
                <a:gd name="T41" fmla="*/ 32 h 64"/>
                <a:gd name="T42" fmla="*/ 68 w 68"/>
                <a:gd name="T43" fmla="*/ 32 h 64"/>
                <a:gd name="T44" fmla="*/ 68 w 68"/>
                <a:gd name="T45" fmla="*/ 33 h 64"/>
                <a:gd name="T46" fmla="*/ 68 w 68"/>
                <a:gd name="T47" fmla="*/ 38 h 64"/>
                <a:gd name="T48" fmla="*/ 66 w 68"/>
                <a:gd name="T49" fmla="*/ 44 h 64"/>
                <a:gd name="T50" fmla="*/ 65 w 68"/>
                <a:gd name="T51" fmla="*/ 46 h 64"/>
                <a:gd name="T52" fmla="*/ 64 w 68"/>
                <a:gd name="T53" fmla="*/ 48 h 64"/>
                <a:gd name="T54" fmla="*/ 63 w 68"/>
                <a:gd name="T55" fmla="*/ 50 h 64"/>
                <a:gd name="T56" fmla="*/ 58 w 68"/>
                <a:gd name="T57" fmla="*/ 55 h 64"/>
                <a:gd name="T58" fmla="*/ 53 w 68"/>
                <a:gd name="T59" fmla="*/ 59 h 64"/>
                <a:gd name="T60" fmla="*/ 51 w 68"/>
                <a:gd name="T61" fmla="*/ 59 h 64"/>
                <a:gd name="T62" fmla="*/ 47 w 68"/>
                <a:gd name="T63" fmla="*/ 61 h 64"/>
                <a:gd name="T64" fmla="*/ 41 w 68"/>
                <a:gd name="T65" fmla="*/ 63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27" y="63"/>
                  </a:lnTo>
                  <a:lnTo>
                    <a:pt x="24" y="62"/>
                  </a:lnTo>
                  <a:lnTo>
                    <a:pt x="21" y="61"/>
                  </a:lnTo>
                  <a:lnTo>
                    <a:pt x="17" y="60"/>
                  </a:lnTo>
                  <a:lnTo>
                    <a:pt x="15" y="59"/>
                  </a:lnTo>
                  <a:lnTo>
                    <a:pt x="12" y="57"/>
                  </a:lnTo>
                  <a:lnTo>
                    <a:pt x="10" y="55"/>
                  </a:lnTo>
                  <a:lnTo>
                    <a:pt x="7" y="52"/>
                  </a:lnTo>
                  <a:lnTo>
                    <a:pt x="5" y="50"/>
                  </a:lnTo>
                  <a:lnTo>
                    <a:pt x="3" y="47"/>
                  </a:lnTo>
                  <a:lnTo>
                    <a:pt x="2" y="44"/>
                  </a:lnTo>
                  <a:lnTo>
                    <a:pt x="1" y="41"/>
                  </a:lnTo>
                  <a:lnTo>
                    <a:pt x="0" y="38"/>
                  </a:lnTo>
                  <a:lnTo>
                    <a:pt x="0" y="35"/>
                  </a:lnTo>
                  <a:lnTo>
                    <a:pt x="0" y="32"/>
                  </a:lnTo>
                  <a:lnTo>
                    <a:pt x="0" y="25"/>
                  </a:lnTo>
                  <a:lnTo>
                    <a:pt x="2" y="19"/>
                  </a:lnTo>
                  <a:lnTo>
                    <a:pt x="3" y="16"/>
                  </a:lnTo>
                  <a:lnTo>
                    <a:pt x="5" y="14"/>
                  </a:lnTo>
                  <a:lnTo>
                    <a:pt x="10" y="9"/>
                  </a:lnTo>
                  <a:lnTo>
                    <a:pt x="15" y="5"/>
                  </a:lnTo>
                  <a:lnTo>
                    <a:pt x="17" y="3"/>
                  </a:lnTo>
                  <a:lnTo>
                    <a:pt x="21" y="2"/>
                  </a:lnTo>
                  <a:lnTo>
                    <a:pt x="24" y="1"/>
                  </a:lnTo>
                  <a:lnTo>
                    <a:pt x="27" y="0"/>
                  </a:lnTo>
                  <a:lnTo>
                    <a:pt x="34" y="0"/>
                  </a:lnTo>
                  <a:lnTo>
                    <a:pt x="37" y="0"/>
                  </a:lnTo>
                  <a:lnTo>
                    <a:pt x="41" y="0"/>
                  </a:lnTo>
                  <a:lnTo>
                    <a:pt x="44" y="1"/>
                  </a:lnTo>
                  <a:lnTo>
                    <a:pt x="47" y="2"/>
                  </a:lnTo>
                  <a:lnTo>
                    <a:pt x="50" y="3"/>
                  </a:lnTo>
                  <a:lnTo>
                    <a:pt x="53" y="5"/>
                  </a:lnTo>
                  <a:lnTo>
                    <a:pt x="56" y="7"/>
                  </a:lnTo>
                  <a:lnTo>
                    <a:pt x="58" y="9"/>
                  </a:lnTo>
                  <a:lnTo>
                    <a:pt x="61" y="12"/>
                  </a:lnTo>
                  <a:lnTo>
                    <a:pt x="63" y="14"/>
                  </a:lnTo>
                  <a:lnTo>
                    <a:pt x="64" y="16"/>
                  </a:lnTo>
                  <a:lnTo>
                    <a:pt x="66" y="19"/>
                  </a:lnTo>
                  <a:lnTo>
                    <a:pt x="68" y="25"/>
                  </a:lnTo>
                  <a:lnTo>
                    <a:pt x="68" y="29"/>
                  </a:lnTo>
                  <a:lnTo>
                    <a:pt x="68" y="32"/>
                  </a:lnTo>
                  <a:lnTo>
                    <a:pt x="68" y="32"/>
                  </a:lnTo>
                  <a:lnTo>
                    <a:pt x="68" y="32"/>
                  </a:lnTo>
                  <a:lnTo>
                    <a:pt x="68" y="33"/>
                  </a:lnTo>
                  <a:lnTo>
                    <a:pt x="68" y="33"/>
                  </a:lnTo>
                  <a:lnTo>
                    <a:pt x="68" y="35"/>
                  </a:lnTo>
                  <a:lnTo>
                    <a:pt x="68" y="38"/>
                  </a:lnTo>
                  <a:lnTo>
                    <a:pt x="67" y="41"/>
                  </a:lnTo>
                  <a:lnTo>
                    <a:pt x="66" y="44"/>
                  </a:lnTo>
                  <a:lnTo>
                    <a:pt x="65" y="45"/>
                  </a:lnTo>
                  <a:lnTo>
                    <a:pt x="65" y="46"/>
                  </a:lnTo>
                  <a:lnTo>
                    <a:pt x="64" y="47"/>
                  </a:lnTo>
                  <a:lnTo>
                    <a:pt x="64" y="48"/>
                  </a:lnTo>
                  <a:lnTo>
                    <a:pt x="63" y="49"/>
                  </a:lnTo>
                  <a:lnTo>
                    <a:pt x="63" y="50"/>
                  </a:lnTo>
                  <a:lnTo>
                    <a:pt x="61" y="52"/>
                  </a:lnTo>
                  <a:lnTo>
                    <a:pt x="58" y="55"/>
                  </a:lnTo>
                  <a:lnTo>
                    <a:pt x="56" y="57"/>
                  </a:lnTo>
                  <a:lnTo>
                    <a:pt x="53" y="59"/>
                  </a:lnTo>
                  <a:lnTo>
                    <a:pt x="52" y="59"/>
                  </a:lnTo>
                  <a:lnTo>
                    <a:pt x="51" y="59"/>
                  </a:lnTo>
                  <a:lnTo>
                    <a:pt x="50" y="60"/>
                  </a:lnTo>
                  <a:lnTo>
                    <a:pt x="47" y="61"/>
                  </a:lnTo>
                  <a:lnTo>
                    <a:pt x="44" y="62"/>
                  </a:lnTo>
                  <a:lnTo>
                    <a:pt x="41" y="63"/>
                  </a:lnTo>
                  <a:lnTo>
                    <a:pt x="37" y="64"/>
                  </a:lnTo>
                  <a:lnTo>
                    <a:pt x="34" y="6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81">
              <a:extLst>
                <a:ext uri="{FF2B5EF4-FFF2-40B4-BE49-F238E27FC236}">
                  <a16:creationId xmlns:a16="http://schemas.microsoft.com/office/drawing/2014/main" id="{F8273DF5-E911-60AB-BD5A-0643F7013460}"/>
                </a:ext>
              </a:extLst>
            </p:cNvPr>
            <p:cNvSpPr>
              <a:spLocks/>
            </p:cNvSpPr>
            <p:nvPr/>
          </p:nvSpPr>
          <p:spPr bwMode="auto">
            <a:xfrm>
              <a:off x="1716" y="5037"/>
              <a:ext cx="69" cy="64"/>
            </a:xfrm>
            <a:custGeom>
              <a:avLst/>
              <a:gdLst>
                <a:gd name="T0" fmla="*/ 38 w 69"/>
                <a:gd name="T1" fmla="*/ 0 h 64"/>
                <a:gd name="T2" fmla="*/ 44 w 69"/>
                <a:gd name="T3" fmla="*/ 1 h 64"/>
                <a:gd name="T4" fmla="*/ 50 w 69"/>
                <a:gd name="T5" fmla="*/ 3 h 64"/>
                <a:gd name="T6" fmla="*/ 56 w 69"/>
                <a:gd name="T7" fmla="*/ 7 h 64"/>
                <a:gd name="T8" fmla="*/ 61 w 69"/>
                <a:gd name="T9" fmla="*/ 12 h 64"/>
                <a:gd name="T10" fmla="*/ 66 w 69"/>
                <a:gd name="T11" fmla="*/ 20 h 64"/>
                <a:gd name="T12" fmla="*/ 68 w 69"/>
                <a:gd name="T13" fmla="*/ 26 h 64"/>
                <a:gd name="T14" fmla="*/ 69 w 69"/>
                <a:gd name="T15" fmla="*/ 32 h 64"/>
                <a:gd name="T16" fmla="*/ 68 w 69"/>
                <a:gd name="T17" fmla="*/ 38 h 64"/>
                <a:gd name="T18" fmla="*/ 67 w 69"/>
                <a:gd name="T19" fmla="*/ 42 h 64"/>
                <a:gd name="T20" fmla="*/ 66 w 69"/>
                <a:gd name="T21" fmla="*/ 44 h 64"/>
                <a:gd name="T22" fmla="*/ 64 w 69"/>
                <a:gd name="T23" fmla="*/ 48 h 64"/>
                <a:gd name="T24" fmla="*/ 63 w 69"/>
                <a:gd name="T25" fmla="*/ 49 h 64"/>
                <a:gd name="T26" fmla="*/ 59 w 69"/>
                <a:gd name="T27" fmla="*/ 54 h 64"/>
                <a:gd name="T28" fmla="*/ 53 w 69"/>
                <a:gd name="T29" fmla="*/ 58 h 64"/>
                <a:gd name="T30" fmla="*/ 48 w 69"/>
                <a:gd name="T31" fmla="*/ 61 h 64"/>
                <a:gd name="T32" fmla="*/ 45 w 69"/>
                <a:gd name="T33" fmla="*/ 62 h 64"/>
                <a:gd name="T34" fmla="*/ 41 w 69"/>
                <a:gd name="T35" fmla="*/ 63 h 64"/>
                <a:gd name="T36" fmla="*/ 34 w 69"/>
                <a:gd name="T37" fmla="*/ 64 h 64"/>
                <a:gd name="T38" fmla="*/ 27 w 69"/>
                <a:gd name="T39" fmla="*/ 63 h 64"/>
                <a:gd name="T40" fmla="*/ 21 w 69"/>
                <a:gd name="T41" fmla="*/ 61 h 64"/>
                <a:gd name="T42" fmla="*/ 15 w 69"/>
                <a:gd name="T43" fmla="*/ 58 h 64"/>
                <a:gd name="T44" fmla="*/ 10 w 69"/>
                <a:gd name="T45" fmla="*/ 54 h 64"/>
                <a:gd name="T46" fmla="*/ 5 w 69"/>
                <a:gd name="T47" fmla="*/ 49 h 64"/>
                <a:gd name="T48" fmla="*/ 2 w 69"/>
                <a:gd name="T49" fmla="*/ 44 h 64"/>
                <a:gd name="T50" fmla="*/ 1 w 69"/>
                <a:gd name="T51" fmla="*/ 38 h 64"/>
                <a:gd name="T52" fmla="*/ 0 w 69"/>
                <a:gd name="T53" fmla="*/ 32 h 64"/>
                <a:gd name="T54" fmla="*/ 1 w 69"/>
                <a:gd name="T55" fmla="*/ 26 h 64"/>
                <a:gd name="T56" fmla="*/ 5 w 69"/>
                <a:gd name="T57" fmla="*/ 14 h 64"/>
                <a:gd name="T58" fmla="*/ 15 w 69"/>
                <a:gd name="T59" fmla="*/ 5 h 64"/>
                <a:gd name="T60" fmla="*/ 21 w 69"/>
                <a:gd name="T61" fmla="*/ 2 h 64"/>
                <a:gd name="T62" fmla="*/ 27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38" y="0"/>
                  </a:lnTo>
                  <a:lnTo>
                    <a:pt x="41" y="0"/>
                  </a:lnTo>
                  <a:lnTo>
                    <a:pt x="44" y="1"/>
                  </a:lnTo>
                  <a:lnTo>
                    <a:pt x="48" y="2"/>
                  </a:lnTo>
                  <a:lnTo>
                    <a:pt x="50" y="3"/>
                  </a:lnTo>
                  <a:lnTo>
                    <a:pt x="53" y="5"/>
                  </a:lnTo>
                  <a:lnTo>
                    <a:pt x="56" y="7"/>
                  </a:lnTo>
                  <a:lnTo>
                    <a:pt x="59" y="9"/>
                  </a:lnTo>
                  <a:lnTo>
                    <a:pt x="61" y="12"/>
                  </a:lnTo>
                  <a:lnTo>
                    <a:pt x="63" y="14"/>
                  </a:lnTo>
                  <a:lnTo>
                    <a:pt x="66" y="20"/>
                  </a:lnTo>
                  <a:lnTo>
                    <a:pt x="67" y="22"/>
                  </a:lnTo>
                  <a:lnTo>
                    <a:pt x="68" y="26"/>
                  </a:lnTo>
                  <a:lnTo>
                    <a:pt x="69" y="29"/>
                  </a:lnTo>
                  <a:lnTo>
                    <a:pt x="69" y="32"/>
                  </a:lnTo>
                  <a:lnTo>
                    <a:pt x="69" y="35"/>
                  </a:lnTo>
                  <a:lnTo>
                    <a:pt x="68" y="38"/>
                  </a:lnTo>
                  <a:lnTo>
                    <a:pt x="67" y="41"/>
                  </a:lnTo>
                  <a:lnTo>
                    <a:pt x="67" y="42"/>
                  </a:lnTo>
                  <a:lnTo>
                    <a:pt x="67" y="42"/>
                  </a:lnTo>
                  <a:lnTo>
                    <a:pt x="66" y="44"/>
                  </a:lnTo>
                  <a:lnTo>
                    <a:pt x="65" y="46"/>
                  </a:lnTo>
                  <a:lnTo>
                    <a:pt x="64" y="48"/>
                  </a:lnTo>
                  <a:lnTo>
                    <a:pt x="63" y="48"/>
                  </a:lnTo>
                  <a:lnTo>
                    <a:pt x="63" y="49"/>
                  </a:lnTo>
                  <a:lnTo>
                    <a:pt x="61" y="52"/>
                  </a:lnTo>
                  <a:lnTo>
                    <a:pt x="59" y="54"/>
                  </a:lnTo>
                  <a:lnTo>
                    <a:pt x="56" y="56"/>
                  </a:lnTo>
                  <a:lnTo>
                    <a:pt x="53" y="58"/>
                  </a:lnTo>
                  <a:lnTo>
                    <a:pt x="50" y="60"/>
                  </a:lnTo>
                  <a:lnTo>
                    <a:pt x="48" y="61"/>
                  </a:lnTo>
                  <a:lnTo>
                    <a:pt x="46" y="62"/>
                  </a:lnTo>
                  <a:lnTo>
                    <a:pt x="45" y="62"/>
                  </a:lnTo>
                  <a:lnTo>
                    <a:pt x="44" y="62"/>
                  </a:lnTo>
                  <a:lnTo>
                    <a:pt x="41" y="63"/>
                  </a:lnTo>
                  <a:lnTo>
                    <a:pt x="38" y="64"/>
                  </a:lnTo>
                  <a:lnTo>
                    <a:pt x="34" y="64"/>
                  </a:lnTo>
                  <a:lnTo>
                    <a:pt x="31" y="64"/>
                  </a:lnTo>
                  <a:lnTo>
                    <a:pt x="27" y="63"/>
                  </a:lnTo>
                  <a:lnTo>
                    <a:pt x="24" y="62"/>
                  </a:lnTo>
                  <a:lnTo>
                    <a:pt x="21" y="61"/>
                  </a:lnTo>
                  <a:lnTo>
                    <a:pt x="18" y="60"/>
                  </a:lnTo>
                  <a:lnTo>
                    <a:pt x="15" y="58"/>
                  </a:lnTo>
                  <a:lnTo>
                    <a:pt x="13" y="56"/>
                  </a:lnTo>
                  <a:lnTo>
                    <a:pt x="10" y="54"/>
                  </a:lnTo>
                  <a:lnTo>
                    <a:pt x="8" y="52"/>
                  </a:lnTo>
                  <a:lnTo>
                    <a:pt x="5" y="49"/>
                  </a:lnTo>
                  <a:lnTo>
                    <a:pt x="4" y="46"/>
                  </a:lnTo>
                  <a:lnTo>
                    <a:pt x="2" y="44"/>
                  </a:lnTo>
                  <a:lnTo>
                    <a:pt x="1" y="41"/>
                  </a:lnTo>
                  <a:lnTo>
                    <a:pt x="1" y="38"/>
                  </a:lnTo>
                  <a:lnTo>
                    <a:pt x="0" y="35"/>
                  </a:lnTo>
                  <a:lnTo>
                    <a:pt x="0" y="32"/>
                  </a:lnTo>
                  <a:lnTo>
                    <a:pt x="0" y="29"/>
                  </a:lnTo>
                  <a:lnTo>
                    <a:pt x="1" y="26"/>
                  </a:lnTo>
                  <a:lnTo>
                    <a:pt x="2" y="20"/>
                  </a:lnTo>
                  <a:lnTo>
                    <a:pt x="5" y="14"/>
                  </a:lnTo>
                  <a:lnTo>
                    <a:pt x="10" y="9"/>
                  </a:lnTo>
                  <a:lnTo>
                    <a:pt x="15" y="5"/>
                  </a:lnTo>
                  <a:lnTo>
                    <a:pt x="18" y="3"/>
                  </a:lnTo>
                  <a:lnTo>
                    <a:pt x="21" y="2"/>
                  </a:lnTo>
                  <a:lnTo>
                    <a:pt x="24"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82">
              <a:extLst>
                <a:ext uri="{FF2B5EF4-FFF2-40B4-BE49-F238E27FC236}">
                  <a16:creationId xmlns:a16="http://schemas.microsoft.com/office/drawing/2014/main" id="{4FA28145-BF8D-07A2-846A-2CDCA0FB87BC}"/>
                </a:ext>
              </a:extLst>
            </p:cNvPr>
            <p:cNvSpPr>
              <a:spLocks/>
            </p:cNvSpPr>
            <p:nvPr/>
          </p:nvSpPr>
          <p:spPr bwMode="auto">
            <a:xfrm>
              <a:off x="1844" y="4960"/>
              <a:ext cx="67" cy="64"/>
            </a:xfrm>
            <a:custGeom>
              <a:avLst/>
              <a:gdLst>
                <a:gd name="T0" fmla="*/ 37 w 67"/>
                <a:gd name="T1" fmla="*/ 0 h 64"/>
                <a:gd name="T2" fmla="*/ 43 w 67"/>
                <a:gd name="T3" fmla="*/ 1 h 64"/>
                <a:gd name="T4" fmla="*/ 49 w 67"/>
                <a:gd name="T5" fmla="*/ 3 h 64"/>
                <a:gd name="T6" fmla="*/ 55 w 67"/>
                <a:gd name="T7" fmla="*/ 7 h 64"/>
                <a:gd name="T8" fmla="*/ 60 w 67"/>
                <a:gd name="T9" fmla="*/ 11 h 64"/>
                <a:gd name="T10" fmla="*/ 65 w 67"/>
                <a:gd name="T11" fmla="*/ 19 h 64"/>
                <a:gd name="T12" fmla="*/ 67 w 67"/>
                <a:gd name="T13" fmla="*/ 29 h 64"/>
                <a:gd name="T14" fmla="*/ 67 w 67"/>
                <a:gd name="T15" fmla="*/ 35 h 64"/>
                <a:gd name="T16" fmla="*/ 66 w 67"/>
                <a:gd name="T17" fmla="*/ 41 h 64"/>
                <a:gd name="T18" fmla="*/ 64 w 67"/>
                <a:gd name="T19" fmla="*/ 45 h 64"/>
                <a:gd name="T20" fmla="*/ 64 w 67"/>
                <a:gd name="T21" fmla="*/ 47 h 64"/>
                <a:gd name="T22" fmla="*/ 62 w 67"/>
                <a:gd name="T23" fmla="*/ 49 h 64"/>
                <a:gd name="T24" fmla="*/ 60 w 67"/>
                <a:gd name="T25" fmla="*/ 52 h 64"/>
                <a:gd name="T26" fmla="*/ 55 w 67"/>
                <a:gd name="T27" fmla="*/ 57 h 64"/>
                <a:gd name="T28" fmla="*/ 49 w 67"/>
                <a:gd name="T29" fmla="*/ 60 h 64"/>
                <a:gd name="T30" fmla="*/ 45 w 67"/>
                <a:gd name="T31" fmla="*/ 62 h 64"/>
                <a:gd name="T32" fmla="*/ 43 w 67"/>
                <a:gd name="T33" fmla="*/ 63 h 64"/>
                <a:gd name="T34" fmla="*/ 37 w 67"/>
                <a:gd name="T35" fmla="*/ 64 h 64"/>
                <a:gd name="T36" fmla="*/ 34 w 67"/>
                <a:gd name="T37" fmla="*/ 64 h 64"/>
                <a:gd name="T38" fmla="*/ 33 w 67"/>
                <a:gd name="T39" fmla="*/ 64 h 64"/>
                <a:gd name="T40" fmla="*/ 30 w 67"/>
                <a:gd name="T41" fmla="*/ 64 h 64"/>
                <a:gd name="T42" fmla="*/ 23 w 67"/>
                <a:gd name="T43" fmla="*/ 63 h 64"/>
                <a:gd name="T44" fmla="*/ 17 w 67"/>
                <a:gd name="T45" fmla="*/ 60 h 64"/>
                <a:gd name="T46" fmla="*/ 12 w 67"/>
                <a:gd name="T47" fmla="*/ 57 h 64"/>
                <a:gd name="T48" fmla="*/ 7 w 67"/>
                <a:gd name="T49" fmla="*/ 52 h 64"/>
                <a:gd name="T50" fmla="*/ 3 w 67"/>
                <a:gd name="T51" fmla="*/ 47 h 64"/>
                <a:gd name="T52" fmla="*/ 1 w 67"/>
                <a:gd name="T53" fmla="*/ 41 h 64"/>
                <a:gd name="T54" fmla="*/ 0 w 67"/>
                <a:gd name="T55" fmla="*/ 35 h 64"/>
                <a:gd name="T56" fmla="*/ 0 w 67"/>
                <a:gd name="T57" fmla="*/ 25 h 64"/>
                <a:gd name="T58" fmla="*/ 5 w 67"/>
                <a:gd name="T59" fmla="*/ 14 h 64"/>
                <a:gd name="T60" fmla="*/ 15 w 67"/>
                <a:gd name="T61" fmla="*/ 5 h 64"/>
                <a:gd name="T62" fmla="*/ 20 w 67"/>
                <a:gd name="T63" fmla="*/ 2 h 64"/>
                <a:gd name="T64" fmla="*/ 2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37" y="0"/>
                  </a:lnTo>
                  <a:lnTo>
                    <a:pt x="40" y="0"/>
                  </a:lnTo>
                  <a:lnTo>
                    <a:pt x="43" y="1"/>
                  </a:lnTo>
                  <a:lnTo>
                    <a:pt x="47" y="2"/>
                  </a:lnTo>
                  <a:lnTo>
                    <a:pt x="49" y="3"/>
                  </a:lnTo>
                  <a:lnTo>
                    <a:pt x="52" y="5"/>
                  </a:lnTo>
                  <a:lnTo>
                    <a:pt x="55" y="7"/>
                  </a:lnTo>
                  <a:lnTo>
                    <a:pt x="58" y="9"/>
                  </a:lnTo>
                  <a:lnTo>
                    <a:pt x="60" y="11"/>
                  </a:lnTo>
                  <a:lnTo>
                    <a:pt x="62" y="14"/>
                  </a:lnTo>
                  <a:lnTo>
                    <a:pt x="65" y="19"/>
                  </a:lnTo>
                  <a:lnTo>
                    <a:pt x="67" y="25"/>
                  </a:lnTo>
                  <a:lnTo>
                    <a:pt x="67" y="29"/>
                  </a:lnTo>
                  <a:lnTo>
                    <a:pt x="67" y="32"/>
                  </a:lnTo>
                  <a:lnTo>
                    <a:pt x="67" y="35"/>
                  </a:lnTo>
                  <a:lnTo>
                    <a:pt x="67" y="38"/>
                  </a:lnTo>
                  <a:lnTo>
                    <a:pt x="66" y="41"/>
                  </a:lnTo>
                  <a:lnTo>
                    <a:pt x="65" y="44"/>
                  </a:lnTo>
                  <a:lnTo>
                    <a:pt x="64" y="45"/>
                  </a:lnTo>
                  <a:lnTo>
                    <a:pt x="64" y="46"/>
                  </a:lnTo>
                  <a:lnTo>
                    <a:pt x="64" y="47"/>
                  </a:lnTo>
                  <a:lnTo>
                    <a:pt x="63" y="48"/>
                  </a:lnTo>
                  <a:lnTo>
                    <a:pt x="62" y="49"/>
                  </a:lnTo>
                  <a:lnTo>
                    <a:pt x="62" y="49"/>
                  </a:lnTo>
                  <a:lnTo>
                    <a:pt x="60" y="52"/>
                  </a:lnTo>
                  <a:lnTo>
                    <a:pt x="58" y="55"/>
                  </a:lnTo>
                  <a:lnTo>
                    <a:pt x="55" y="57"/>
                  </a:lnTo>
                  <a:lnTo>
                    <a:pt x="52" y="59"/>
                  </a:lnTo>
                  <a:lnTo>
                    <a:pt x="49" y="60"/>
                  </a:lnTo>
                  <a:lnTo>
                    <a:pt x="47" y="62"/>
                  </a:lnTo>
                  <a:lnTo>
                    <a:pt x="45" y="62"/>
                  </a:lnTo>
                  <a:lnTo>
                    <a:pt x="44" y="62"/>
                  </a:lnTo>
                  <a:lnTo>
                    <a:pt x="43" y="63"/>
                  </a:lnTo>
                  <a:lnTo>
                    <a:pt x="40" y="64"/>
                  </a:lnTo>
                  <a:lnTo>
                    <a:pt x="37" y="64"/>
                  </a:lnTo>
                  <a:lnTo>
                    <a:pt x="35" y="64"/>
                  </a:lnTo>
                  <a:lnTo>
                    <a:pt x="34" y="64"/>
                  </a:lnTo>
                  <a:lnTo>
                    <a:pt x="34" y="64"/>
                  </a:lnTo>
                  <a:lnTo>
                    <a:pt x="33" y="64"/>
                  </a:lnTo>
                  <a:lnTo>
                    <a:pt x="33" y="64"/>
                  </a:lnTo>
                  <a:lnTo>
                    <a:pt x="30" y="64"/>
                  </a:lnTo>
                  <a:lnTo>
                    <a:pt x="27" y="64"/>
                  </a:lnTo>
                  <a:lnTo>
                    <a:pt x="23" y="63"/>
                  </a:lnTo>
                  <a:lnTo>
                    <a:pt x="20" y="62"/>
                  </a:lnTo>
                  <a:lnTo>
                    <a:pt x="17" y="60"/>
                  </a:lnTo>
                  <a:lnTo>
                    <a:pt x="15" y="59"/>
                  </a:lnTo>
                  <a:lnTo>
                    <a:pt x="12" y="57"/>
                  </a:lnTo>
                  <a:lnTo>
                    <a:pt x="9" y="55"/>
                  </a:lnTo>
                  <a:lnTo>
                    <a:pt x="7" y="52"/>
                  </a:lnTo>
                  <a:lnTo>
                    <a:pt x="5" y="49"/>
                  </a:lnTo>
                  <a:lnTo>
                    <a:pt x="3" y="47"/>
                  </a:lnTo>
                  <a:lnTo>
                    <a:pt x="2" y="44"/>
                  </a:lnTo>
                  <a:lnTo>
                    <a:pt x="1" y="41"/>
                  </a:lnTo>
                  <a:lnTo>
                    <a:pt x="0" y="38"/>
                  </a:lnTo>
                  <a:lnTo>
                    <a:pt x="0" y="35"/>
                  </a:lnTo>
                  <a:lnTo>
                    <a:pt x="0" y="32"/>
                  </a:lnTo>
                  <a:lnTo>
                    <a:pt x="0" y="25"/>
                  </a:lnTo>
                  <a:lnTo>
                    <a:pt x="2" y="19"/>
                  </a:lnTo>
                  <a:lnTo>
                    <a:pt x="5" y="14"/>
                  </a:lnTo>
                  <a:lnTo>
                    <a:pt x="9" y="9"/>
                  </a:lnTo>
                  <a:lnTo>
                    <a:pt x="15" y="5"/>
                  </a:lnTo>
                  <a:lnTo>
                    <a:pt x="17" y="3"/>
                  </a:lnTo>
                  <a:lnTo>
                    <a:pt x="20" y="2"/>
                  </a:lnTo>
                  <a:lnTo>
                    <a:pt x="23" y="1"/>
                  </a:lnTo>
                  <a:lnTo>
                    <a:pt x="27" y="0"/>
                  </a:lnTo>
                  <a:lnTo>
                    <a:pt x="3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83">
              <a:extLst>
                <a:ext uri="{FF2B5EF4-FFF2-40B4-BE49-F238E27FC236}">
                  <a16:creationId xmlns:a16="http://schemas.microsoft.com/office/drawing/2014/main" id="{2C47A185-8C15-3F23-6284-CE8B8DE04367}"/>
                </a:ext>
              </a:extLst>
            </p:cNvPr>
            <p:cNvSpPr>
              <a:spLocks/>
            </p:cNvSpPr>
            <p:nvPr/>
          </p:nvSpPr>
          <p:spPr bwMode="auto">
            <a:xfrm>
              <a:off x="1681" y="5108"/>
              <a:ext cx="69" cy="64"/>
            </a:xfrm>
            <a:custGeom>
              <a:avLst/>
              <a:gdLst>
                <a:gd name="T0" fmla="*/ 60 w 69"/>
                <a:gd name="T1" fmla="*/ 11 h 64"/>
                <a:gd name="T2" fmla="*/ 64 w 69"/>
                <a:gd name="T3" fmla="*/ 17 h 64"/>
                <a:gd name="T4" fmla="*/ 67 w 69"/>
                <a:gd name="T5" fmla="*/ 22 h 64"/>
                <a:gd name="T6" fmla="*/ 68 w 69"/>
                <a:gd name="T7" fmla="*/ 29 h 64"/>
                <a:gd name="T8" fmla="*/ 68 w 69"/>
                <a:gd name="T9" fmla="*/ 35 h 64"/>
                <a:gd name="T10" fmla="*/ 67 w 69"/>
                <a:gd name="T11" fmla="*/ 41 h 64"/>
                <a:gd name="T12" fmla="*/ 66 w 69"/>
                <a:gd name="T13" fmla="*/ 43 h 64"/>
                <a:gd name="T14" fmla="*/ 64 w 69"/>
                <a:gd name="T15" fmla="*/ 47 h 64"/>
                <a:gd name="T16" fmla="*/ 60 w 69"/>
                <a:gd name="T17" fmla="*/ 52 h 64"/>
                <a:gd name="T18" fmla="*/ 55 w 69"/>
                <a:gd name="T19" fmla="*/ 57 h 64"/>
                <a:gd name="T20" fmla="*/ 50 w 69"/>
                <a:gd name="T21" fmla="*/ 60 h 64"/>
                <a:gd name="T22" fmla="*/ 45 w 69"/>
                <a:gd name="T23" fmla="*/ 62 h 64"/>
                <a:gd name="T24" fmla="*/ 44 w 69"/>
                <a:gd name="T25" fmla="*/ 63 h 64"/>
                <a:gd name="T26" fmla="*/ 37 w 69"/>
                <a:gd name="T27" fmla="*/ 64 h 64"/>
                <a:gd name="T28" fmla="*/ 35 w 69"/>
                <a:gd name="T29" fmla="*/ 64 h 64"/>
                <a:gd name="T30" fmla="*/ 34 w 69"/>
                <a:gd name="T31" fmla="*/ 64 h 64"/>
                <a:gd name="T32" fmla="*/ 30 w 69"/>
                <a:gd name="T33" fmla="*/ 64 h 64"/>
                <a:gd name="T34" fmla="*/ 24 w 69"/>
                <a:gd name="T35" fmla="*/ 63 h 64"/>
                <a:gd name="T36" fmla="*/ 18 w 69"/>
                <a:gd name="T37" fmla="*/ 60 h 64"/>
                <a:gd name="T38" fmla="*/ 12 w 69"/>
                <a:gd name="T39" fmla="*/ 57 h 64"/>
                <a:gd name="T40" fmla="*/ 7 w 69"/>
                <a:gd name="T41" fmla="*/ 52 h 64"/>
                <a:gd name="T42" fmla="*/ 3 w 69"/>
                <a:gd name="T43" fmla="*/ 47 h 64"/>
                <a:gd name="T44" fmla="*/ 1 w 69"/>
                <a:gd name="T45" fmla="*/ 41 h 64"/>
                <a:gd name="T46" fmla="*/ 0 w 69"/>
                <a:gd name="T47" fmla="*/ 35 h 64"/>
                <a:gd name="T48" fmla="*/ 0 w 69"/>
                <a:gd name="T49" fmla="*/ 29 h 64"/>
                <a:gd name="T50" fmla="*/ 2 w 69"/>
                <a:gd name="T51" fmla="*/ 20 h 64"/>
                <a:gd name="T52" fmla="*/ 10 w 69"/>
                <a:gd name="T53" fmla="*/ 9 h 64"/>
                <a:gd name="T54" fmla="*/ 18 w 69"/>
                <a:gd name="T55" fmla="*/ 3 h 64"/>
                <a:gd name="T56" fmla="*/ 24 w 69"/>
                <a:gd name="T57" fmla="*/ 1 h 64"/>
                <a:gd name="T58" fmla="*/ 34 w 69"/>
                <a:gd name="T59" fmla="*/ 0 h 64"/>
                <a:gd name="T60" fmla="*/ 41 w 69"/>
                <a:gd name="T61" fmla="*/ 0 h 64"/>
                <a:gd name="T62" fmla="*/ 47 w 69"/>
                <a:gd name="T63" fmla="*/ 2 h 64"/>
                <a:gd name="T64" fmla="*/ 53 w 69"/>
                <a:gd name="T65" fmla="*/ 5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60" y="11"/>
                  </a:lnTo>
                  <a:lnTo>
                    <a:pt x="62" y="14"/>
                  </a:lnTo>
                  <a:lnTo>
                    <a:pt x="64" y="17"/>
                  </a:lnTo>
                  <a:lnTo>
                    <a:pt x="66" y="20"/>
                  </a:lnTo>
                  <a:lnTo>
                    <a:pt x="67" y="22"/>
                  </a:lnTo>
                  <a:lnTo>
                    <a:pt x="68" y="26"/>
                  </a:lnTo>
                  <a:lnTo>
                    <a:pt x="68" y="29"/>
                  </a:lnTo>
                  <a:lnTo>
                    <a:pt x="69" y="32"/>
                  </a:lnTo>
                  <a:lnTo>
                    <a:pt x="68" y="35"/>
                  </a:lnTo>
                  <a:lnTo>
                    <a:pt x="68" y="38"/>
                  </a:lnTo>
                  <a:lnTo>
                    <a:pt x="67" y="41"/>
                  </a:lnTo>
                  <a:lnTo>
                    <a:pt x="66" y="42"/>
                  </a:lnTo>
                  <a:lnTo>
                    <a:pt x="66" y="43"/>
                  </a:lnTo>
                  <a:lnTo>
                    <a:pt x="66" y="44"/>
                  </a:lnTo>
                  <a:lnTo>
                    <a:pt x="64" y="47"/>
                  </a:lnTo>
                  <a:lnTo>
                    <a:pt x="62" y="49"/>
                  </a:lnTo>
                  <a:lnTo>
                    <a:pt x="60" y="52"/>
                  </a:lnTo>
                  <a:lnTo>
                    <a:pt x="58" y="55"/>
                  </a:lnTo>
                  <a:lnTo>
                    <a:pt x="55" y="57"/>
                  </a:lnTo>
                  <a:lnTo>
                    <a:pt x="53" y="59"/>
                  </a:lnTo>
                  <a:lnTo>
                    <a:pt x="50" y="60"/>
                  </a:lnTo>
                  <a:lnTo>
                    <a:pt x="47" y="62"/>
                  </a:lnTo>
                  <a:lnTo>
                    <a:pt x="45" y="62"/>
                  </a:lnTo>
                  <a:lnTo>
                    <a:pt x="44" y="62"/>
                  </a:lnTo>
                  <a:lnTo>
                    <a:pt x="44" y="63"/>
                  </a:lnTo>
                  <a:lnTo>
                    <a:pt x="41" y="64"/>
                  </a:lnTo>
                  <a:lnTo>
                    <a:pt x="37" y="64"/>
                  </a:lnTo>
                  <a:lnTo>
                    <a:pt x="36"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3" y="47"/>
                  </a:lnTo>
                  <a:lnTo>
                    <a:pt x="2" y="44"/>
                  </a:lnTo>
                  <a:lnTo>
                    <a:pt x="1" y="41"/>
                  </a:lnTo>
                  <a:lnTo>
                    <a:pt x="0" y="38"/>
                  </a:lnTo>
                  <a:lnTo>
                    <a:pt x="0" y="35"/>
                  </a:lnTo>
                  <a:lnTo>
                    <a:pt x="0" y="32"/>
                  </a:lnTo>
                  <a:lnTo>
                    <a:pt x="0" y="29"/>
                  </a:lnTo>
                  <a:lnTo>
                    <a:pt x="0" y="26"/>
                  </a:lnTo>
                  <a:lnTo>
                    <a:pt x="2" y="20"/>
                  </a:lnTo>
                  <a:lnTo>
                    <a:pt x="5" y="14"/>
                  </a:lnTo>
                  <a:lnTo>
                    <a:pt x="10" y="9"/>
                  </a:lnTo>
                  <a:lnTo>
                    <a:pt x="15" y="5"/>
                  </a:lnTo>
                  <a:lnTo>
                    <a:pt x="18" y="3"/>
                  </a:lnTo>
                  <a:lnTo>
                    <a:pt x="21" y="2"/>
                  </a:lnTo>
                  <a:lnTo>
                    <a:pt x="24" y="1"/>
                  </a:lnTo>
                  <a:lnTo>
                    <a:pt x="27" y="0"/>
                  </a:lnTo>
                  <a:lnTo>
                    <a:pt x="34" y="0"/>
                  </a:lnTo>
                  <a:lnTo>
                    <a:pt x="37" y="0"/>
                  </a:lnTo>
                  <a:lnTo>
                    <a:pt x="41" y="0"/>
                  </a:lnTo>
                  <a:lnTo>
                    <a:pt x="44" y="1"/>
                  </a:lnTo>
                  <a:lnTo>
                    <a:pt x="47" y="2"/>
                  </a:lnTo>
                  <a:lnTo>
                    <a:pt x="50" y="3"/>
                  </a:lnTo>
                  <a:lnTo>
                    <a:pt x="53" y="5"/>
                  </a:lnTo>
                  <a:lnTo>
                    <a:pt x="55" y="7"/>
                  </a:lnTo>
                  <a:lnTo>
                    <a:pt x="58"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84">
              <a:extLst>
                <a:ext uri="{FF2B5EF4-FFF2-40B4-BE49-F238E27FC236}">
                  <a16:creationId xmlns:a16="http://schemas.microsoft.com/office/drawing/2014/main" id="{F40D1D5F-FEC4-ED3F-DDE3-A7EADEE5D8A6}"/>
                </a:ext>
              </a:extLst>
            </p:cNvPr>
            <p:cNvSpPr>
              <a:spLocks/>
            </p:cNvSpPr>
            <p:nvPr/>
          </p:nvSpPr>
          <p:spPr bwMode="auto">
            <a:xfrm>
              <a:off x="2730" y="4697"/>
              <a:ext cx="69" cy="64"/>
            </a:xfrm>
            <a:custGeom>
              <a:avLst/>
              <a:gdLst>
                <a:gd name="T0" fmla="*/ 68 w 69"/>
                <a:gd name="T1" fmla="*/ 35 h 64"/>
                <a:gd name="T2" fmla="*/ 67 w 69"/>
                <a:gd name="T3" fmla="*/ 41 h 64"/>
                <a:gd name="T4" fmla="*/ 65 w 69"/>
                <a:gd name="T5" fmla="*/ 47 h 64"/>
                <a:gd name="T6" fmla="*/ 63 w 69"/>
                <a:gd name="T7" fmla="*/ 49 h 64"/>
                <a:gd name="T8" fmla="*/ 61 w 69"/>
                <a:gd name="T9" fmla="*/ 52 h 64"/>
                <a:gd name="T10" fmla="*/ 56 w 69"/>
                <a:gd name="T11" fmla="*/ 57 h 64"/>
                <a:gd name="T12" fmla="*/ 50 w 69"/>
                <a:gd name="T13" fmla="*/ 60 h 64"/>
                <a:gd name="T14" fmla="*/ 46 w 69"/>
                <a:gd name="T15" fmla="*/ 62 h 64"/>
                <a:gd name="T16" fmla="*/ 44 w 69"/>
                <a:gd name="T17" fmla="*/ 62 h 64"/>
                <a:gd name="T18" fmla="*/ 38 w 69"/>
                <a:gd name="T19" fmla="*/ 64 h 64"/>
                <a:gd name="T20" fmla="*/ 31 w 69"/>
                <a:gd name="T21" fmla="*/ 64 h 64"/>
                <a:gd name="T22" fmla="*/ 24 w 69"/>
                <a:gd name="T23" fmla="*/ 62 h 64"/>
                <a:gd name="T24" fmla="*/ 18 w 69"/>
                <a:gd name="T25" fmla="*/ 60 h 64"/>
                <a:gd name="T26" fmla="*/ 13 w 69"/>
                <a:gd name="T27" fmla="*/ 57 h 64"/>
                <a:gd name="T28" fmla="*/ 8 w 69"/>
                <a:gd name="T29" fmla="*/ 52 h 64"/>
                <a:gd name="T30" fmla="*/ 4 w 69"/>
                <a:gd name="T31" fmla="*/ 47 h 64"/>
                <a:gd name="T32" fmla="*/ 1 w 69"/>
                <a:gd name="T33" fmla="*/ 41 h 64"/>
                <a:gd name="T34" fmla="*/ 0 w 69"/>
                <a:gd name="T35" fmla="*/ 35 h 64"/>
                <a:gd name="T36" fmla="*/ 0 w 69"/>
                <a:gd name="T37" fmla="*/ 29 h 64"/>
                <a:gd name="T38" fmla="*/ 1 w 69"/>
                <a:gd name="T39" fmla="*/ 22 h 64"/>
                <a:gd name="T40" fmla="*/ 4 w 69"/>
                <a:gd name="T41" fmla="*/ 17 h 64"/>
                <a:gd name="T42" fmla="*/ 10 w 69"/>
                <a:gd name="T43" fmla="*/ 10 h 64"/>
                <a:gd name="T44" fmla="*/ 18 w 69"/>
                <a:gd name="T45" fmla="*/ 3 h 64"/>
                <a:gd name="T46" fmla="*/ 24 w 69"/>
                <a:gd name="T47" fmla="*/ 1 h 64"/>
                <a:gd name="T48" fmla="*/ 34 w 69"/>
                <a:gd name="T49" fmla="*/ 0 h 64"/>
                <a:gd name="T50" fmla="*/ 41 w 69"/>
                <a:gd name="T51" fmla="*/ 0 h 64"/>
                <a:gd name="T52" fmla="*/ 48 w 69"/>
                <a:gd name="T53" fmla="*/ 2 h 64"/>
                <a:gd name="T54" fmla="*/ 53 w 69"/>
                <a:gd name="T55" fmla="*/ 5 h 64"/>
                <a:gd name="T56" fmla="*/ 59 w 69"/>
                <a:gd name="T57" fmla="*/ 10 h 64"/>
                <a:gd name="T58" fmla="*/ 63 w 69"/>
                <a:gd name="T59" fmla="*/ 14 h 64"/>
                <a:gd name="T60" fmla="*/ 66 w 69"/>
                <a:gd name="T61" fmla="*/ 20 h 64"/>
                <a:gd name="T62" fmla="*/ 68 w 69"/>
                <a:gd name="T63" fmla="*/ 25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35"/>
                  </a:lnTo>
                  <a:lnTo>
                    <a:pt x="68" y="38"/>
                  </a:lnTo>
                  <a:lnTo>
                    <a:pt x="67" y="41"/>
                  </a:lnTo>
                  <a:lnTo>
                    <a:pt x="66" y="44"/>
                  </a:lnTo>
                  <a:lnTo>
                    <a:pt x="65" y="47"/>
                  </a:lnTo>
                  <a:lnTo>
                    <a:pt x="64" y="48"/>
                  </a:lnTo>
                  <a:lnTo>
                    <a:pt x="63" y="49"/>
                  </a:lnTo>
                  <a:lnTo>
                    <a:pt x="63" y="50"/>
                  </a:lnTo>
                  <a:lnTo>
                    <a:pt x="61" y="52"/>
                  </a:lnTo>
                  <a:lnTo>
                    <a:pt x="59" y="54"/>
                  </a:lnTo>
                  <a:lnTo>
                    <a:pt x="56" y="57"/>
                  </a:lnTo>
                  <a:lnTo>
                    <a:pt x="53" y="58"/>
                  </a:lnTo>
                  <a:lnTo>
                    <a:pt x="50" y="60"/>
                  </a:lnTo>
                  <a:lnTo>
                    <a:pt x="48" y="61"/>
                  </a:lnTo>
                  <a:lnTo>
                    <a:pt x="46" y="62"/>
                  </a:lnTo>
                  <a:lnTo>
                    <a:pt x="45" y="62"/>
                  </a:lnTo>
                  <a:lnTo>
                    <a:pt x="44" y="62"/>
                  </a:lnTo>
                  <a:lnTo>
                    <a:pt x="41" y="63"/>
                  </a:lnTo>
                  <a:lnTo>
                    <a:pt x="38" y="64"/>
                  </a:lnTo>
                  <a:lnTo>
                    <a:pt x="34" y="64"/>
                  </a:lnTo>
                  <a:lnTo>
                    <a:pt x="31" y="64"/>
                  </a:lnTo>
                  <a:lnTo>
                    <a:pt x="28" y="63"/>
                  </a:lnTo>
                  <a:lnTo>
                    <a:pt x="24" y="62"/>
                  </a:lnTo>
                  <a:lnTo>
                    <a:pt x="21" y="61"/>
                  </a:lnTo>
                  <a:lnTo>
                    <a:pt x="18" y="60"/>
                  </a:lnTo>
                  <a:lnTo>
                    <a:pt x="16" y="58"/>
                  </a:lnTo>
                  <a:lnTo>
                    <a:pt x="13" y="57"/>
                  </a:lnTo>
                  <a:lnTo>
                    <a:pt x="10" y="54"/>
                  </a:lnTo>
                  <a:lnTo>
                    <a:pt x="8" y="52"/>
                  </a:lnTo>
                  <a:lnTo>
                    <a:pt x="6" y="50"/>
                  </a:lnTo>
                  <a:lnTo>
                    <a:pt x="4" y="47"/>
                  </a:lnTo>
                  <a:lnTo>
                    <a:pt x="3" y="44"/>
                  </a:lnTo>
                  <a:lnTo>
                    <a:pt x="1" y="41"/>
                  </a:lnTo>
                  <a:lnTo>
                    <a:pt x="1" y="38"/>
                  </a:lnTo>
                  <a:lnTo>
                    <a:pt x="0" y="35"/>
                  </a:lnTo>
                  <a:lnTo>
                    <a:pt x="0" y="32"/>
                  </a:lnTo>
                  <a:lnTo>
                    <a:pt x="0" y="29"/>
                  </a:lnTo>
                  <a:lnTo>
                    <a:pt x="1" y="25"/>
                  </a:lnTo>
                  <a:lnTo>
                    <a:pt x="1" y="22"/>
                  </a:lnTo>
                  <a:lnTo>
                    <a:pt x="3" y="20"/>
                  </a:lnTo>
                  <a:lnTo>
                    <a:pt x="4" y="17"/>
                  </a:lnTo>
                  <a:lnTo>
                    <a:pt x="6" y="14"/>
                  </a:lnTo>
                  <a:lnTo>
                    <a:pt x="10" y="10"/>
                  </a:lnTo>
                  <a:lnTo>
                    <a:pt x="16" y="5"/>
                  </a:lnTo>
                  <a:lnTo>
                    <a:pt x="18" y="3"/>
                  </a:lnTo>
                  <a:lnTo>
                    <a:pt x="21" y="2"/>
                  </a:lnTo>
                  <a:lnTo>
                    <a:pt x="24" y="1"/>
                  </a:lnTo>
                  <a:lnTo>
                    <a:pt x="28" y="0"/>
                  </a:lnTo>
                  <a:lnTo>
                    <a:pt x="34" y="0"/>
                  </a:lnTo>
                  <a:lnTo>
                    <a:pt x="38" y="0"/>
                  </a:lnTo>
                  <a:lnTo>
                    <a:pt x="41" y="0"/>
                  </a:lnTo>
                  <a:lnTo>
                    <a:pt x="44" y="1"/>
                  </a:lnTo>
                  <a:lnTo>
                    <a:pt x="48" y="2"/>
                  </a:lnTo>
                  <a:lnTo>
                    <a:pt x="50" y="3"/>
                  </a:lnTo>
                  <a:lnTo>
                    <a:pt x="53" y="5"/>
                  </a:lnTo>
                  <a:lnTo>
                    <a:pt x="56" y="7"/>
                  </a:lnTo>
                  <a:lnTo>
                    <a:pt x="59" y="10"/>
                  </a:lnTo>
                  <a:lnTo>
                    <a:pt x="61" y="12"/>
                  </a:lnTo>
                  <a:lnTo>
                    <a:pt x="63" y="14"/>
                  </a:lnTo>
                  <a:lnTo>
                    <a:pt x="65" y="17"/>
                  </a:lnTo>
                  <a:lnTo>
                    <a:pt x="66" y="20"/>
                  </a:lnTo>
                  <a:lnTo>
                    <a:pt x="67" y="22"/>
                  </a:lnTo>
                  <a:lnTo>
                    <a:pt x="68" y="25"/>
                  </a:lnTo>
                  <a:lnTo>
                    <a:pt x="68" y="29"/>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85">
              <a:extLst>
                <a:ext uri="{FF2B5EF4-FFF2-40B4-BE49-F238E27FC236}">
                  <a16:creationId xmlns:a16="http://schemas.microsoft.com/office/drawing/2014/main" id="{DD90DB59-6E46-79E8-15DB-B3DA2CB1435F}"/>
                </a:ext>
              </a:extLst>
            </p:cNvPr>
            <p:cNvSpPr>
              <a:spLocks noChangeShapeType="1"/>
            </p:cNvSpPr>
            <p:nvPr/>
          </p:nvSpPr>
          <p:spPr bwMode="auto">
            <a:xfrm flipV="1">
              <a:off x="2143" y="5105"/>
              <a:ext cx="4" cy="1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86">
              <a:extLst>
                <a:ext uri="{FF2B5EF4-FFF2-40B4-BE49-F238E27FC236}">
                  <a16:creationId xmlns:a16="http://schemas.microsoft.com/office/drawing/2014/main" id="{B7FF26F6-848F-8806-B222-C0D415DBA4F1}"/>
                </a:ext>
              </a:extLst>
            </p:cNvPr>
            <p:cNvSpPr>
              <a:spLocks/>
            </p:cNvSpPr>
            <p:nvPr/>
          </p:nvSpPr>
          <p:spPr bwMode="auto">
            <a:xfrm>
              <a:off x="2106" y="5101"/>
              <a:ext cx="31" cy="26"/>
            </a:xfrm>
            <a:custGeom>
              <a:avLst/>
              <a:gdLst>
                <a:gd name="T0" fmla="*/ 0 w 31"/>
                <a:gd name="T1" fmla="*/ 0 h 26"/>
                <a:gd name="T2" fmla="*/ 3 w 31"/>
                <a:gd name="T3" fmla="*/ 17 h 26"/>
                <a:gd name="T4" fmla="*/ 31 w 31"/>
                <a:gd name="T5" fmla="*/ 26 h 26"/>
              </a:gdLst>
              <a:ahLst/>
              <a:cxnLst>
                <a:cxn ang="0">
                  <a:pos x="T0" y="T1"/>
                </a:cxn>
                <a:cxn ang="0">
                  <a:pos x="T2" y="T3"/>
                </a:cxn>
                <a:cxn ang="0">
                  <a:pos x="T4" y="T5"/>
                </a:cxn>
              </a:cxnLst>
              <a:rect l="0" t="0" r="r" b="b"/>
              <a:pathLst>
                <a:path w="31" h="26">
                  <a:moveTo>
                    <a:pt x="0" y="0"/>
                  </a:moveTo>
                  <a:lnTo>
                    <a:pt x="3" y="17"/>
                  </a:lnTo>
                  <a:lnTo>
                    <a:pt x="31" y="2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87">
              <a:extLst>
                <a:ext uri="{FF2B5EF4-FFF2-40B4-BE49-F238E27FC236}">
                  <a16:creationId xmlns:a16="http://schemas.microsoft.com/office/drawing/2014/main" id="{E96AE2A8-E2D5-0041-0F60-C6F6C2FB949A}"/>
                </a:ext>
              </a:extLst>
            </p:cNvPr>
            <p:cNvSpPr>
              <a:spLocks noChangeShapeType="1"/>
            </p:cNvSpPr>
            <p:nvPr/>
          </p:nvSpPr>
          <p:spPr bwMode="auto">
            <a:xfrm flipV="1">
              <a:off x="2078" y="5148"/>
              <a:ext cx="16" cy="2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88">
              <a:extLst>
                <a:ext uri="{FF2B5EF4-FFF2-40B4-BE49-F238E27FC236}">
                  <a16:creationId xmlns:a16="http://schemas.microsoft.com/office/drawing/2014/main" id="{BA64752A-8FAC-5769-6D7D-F29EF2DD6D44}"/>
                </a:ext>
              </a:extLst>
            </p:cNvPr>
            <p:cNvSpPr>
              <a:spLocks/>
            </p:cNvSpPr>
            <p:nvPr/>
          </p:nvSpPr>
          <p:spPr bwMode="auto">
            <a:xfrm>
              <a:off x="2124" y="5156"/>
              <a:ext cx="34" cy="24"/>
            </a:xfrm>
            <a:custGeom>
              <a:avLst/>
              <a:gdLst>
                <a:gd name="T0" fmla="*/ 34 w 34"/>
                <a:gd name="T1" fmla="*/ 19 h 24"/>
                <a:gd name="T2" fmla="*/ 9 w 34"/>
                <a:gd name="T3" fmla="*/ 24 h 24"/>
                <a:gd name="T4" fmla="*/ 0 w 34"/>
                <a:gd name="T5" fmla="*/ 0 h 24"/>
              </a:gdLst>
              <a:ahLst/>
              <a:cxnLst>
                <a:cxn ang="0">
                  <a:pos x="T0" y="T1"/>
                </a:cxn>
                <a:cxn ang="0">
                  <a:pos x="T2" y="T3"/>
                </a:cxn>
                <a:cxn ang="0">
                  <a:pos x="T4" y="T5"/>
                </a:cxn>
              </a:cxnLst>
              <a:rect l="0" t="0" r="r" b="b"/>
              <a:pathLst>
                <a:path w="34" h="24">
                  <a:moveTo>
                    <a:pt x="34" y="19"/>
                  </a:moveTo>
                  <a:lnTo>
                    <a:pt x="9"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89">
              <a:extLst>
                <a:ext uri="{FF2B5EF4-FFF2-40B4-BE49-F238E27FC236}">
                  <a16:creationId xmlns:a16="http://schemas.microsoft.com/office/drawing/2014/main" id="{04D813E5-A1A8-6171-B3F7-6F03BF14CE78}"/>
                </a:ext>
              </a:extLst>
            </p:cNvPr>
            <p:cNvSpPr>
              <a:spLocks noChangeShapeType="1"/>
            </p:cNvSpPr>
            <p:nvPr/>
          </p:nvSpPr>
          <p:spPr bwMode="auto">
            <a:xfrm flipH="1">
              <a:off x="2121" y="5127"/>
              <a:ext cx="16"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0">
              <a:extLst>
                <a:ext uri="{FF2B5EF4-FFF2-40B4-BE49-F238E27FC236}">
                  <a16:creationId xmlns:a16="http://schemas.microsoft.com/office/drawing/2014/main" id="{71C0A15D-C624-732F-6C67-D9A38441454D}"/>
                </a:ext>
              </a:extLst>
            </p:cNvPr>
            <p:cNvSpPr>
              <a:spLocks/>
            </p:cNvSpPr>
            <p:nvPr/>
          </p:nvSpPr>
          <p:spPr bwMode="auto">
            <a:xfrm>
              <a:off x="2143" y="5117"/>
              <a:ext cx="24" cy="26"/>
            </a:xfrm>
            <a:custGeom>
              <a:avLst/>
              <a:gdLst>
                <a:gd name="T0" fmla="*/ 21 w 24"/>
                <a:gd name="T1" fmla="*/ 26 h 26"/>
                <a:gd name="T2" fmla="*/ 24 w 24"/>
                <a:gd name="T3" fmla="*/ 12 h 26"/>
                <a:gd name="T4" fmla="*/ 0 w 24"/>
                <a:gd name="T5" fmla="*/ 0 h 26"/>
              </a:gdLst>
              <a:ahLst/>
              <a:cxnLst>
                <a:cxn ang="0">
                  <a:pos x="T0" y="T1"/>
                </a:cxn>
                <a:cxn ang="0">
                  <a:pos x="T2" y="T3"/>
                </a:cxn>
                <a:cxn ang="0">
                  <a:pos x="T4" y="T5"/>
                </a:cxn>
              </a:cxnLst>
              <a:rect l="0" t="0" r="r" b="b"/>
              <a:pathLst>
                <a:path w="24" h="26">
                  <a:moveTo>
                    <a:pt x="21" y="26"/>
                  </a:moveTo>
                  <a:lnTo>
                    <a:pt x="24" y="12"/>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91">
              <a:extLst>
                <a:ext uri="{FF2B5EF4-FFF2-40B4-BE49-F238E27FC236}">
                  <a16:creationId xmlns:a16="http://schemas.microsoft.com/office/drawing/2014/main" id="{33F3C087-867C-0EF2-21A2-37BC2A8721F2}"/>
                </a:ext>
              </a:extLst>
            </p:cNvPr>
            <p:cNvSpPr>
              <a:spLocks noChangeShapeType="1"/>
            </p:cNvSpPr>
            <p:nvPr/>
          </p:nvSpPr>
          <p:spPr bwMode="auto">
            <a:xfrm>
              <a:off x="2100" y="5148"/>
              <a:ext cx="18" cy="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Line 92">
              <a:extLst>
                <a:ext uri="{FF2B5EF4-FFF2-40B4-BE49-F238E27FC236}">
                  <a16:creationId xmlns:a16="http://schemas.microsoft.com/office/drawing/2014/main" id="{896D1358-B5D2-CC73-B37F-6D5B3AF6232D}"/>
                </a:ext>
              </a:extLst>
            </p:cNvPr>
            <p:cNvSpPr>
              <a:spLocks noChangeShapeType="1"/>
            </p:cNvSpPr>
            <p:nvPr/>
          </p:nvSpPr>
          <p:spPr bwMode="auto">
            <a:xfrm flipV="1">
              <a:off x="2137" y="5117"/>
              <a:ext cx="6" cy="1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Line 93">
              <a:extLst>
                <a:ext uri="{FF2B5EF4-FFF2-40B4-BE49-F238E27FC236}">
                  <a16:creationId xmlns:a16="http://schemas.microsoft.com/office/drawing/2014/main" id="{2BDBB75B-6389-A259-BC81-680272F26D70}"/>
                </a:ext>
              </a:extLst>
            </p:cNvPr>
            <p:cNvSpPr>
              <a:spLocks noChangeShapeType="1"/>
            </p:cNvSpPr>
            <p:nvPr/>
          </p:nvSpPr>
          <p:spPr bwMode="auto">
            <a:xfrm flipV="1">
              <a:off x="1964" y="4976"/>
              <a:ext cx="2" cy="26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94">
              <a:extLst>
                <a:ext uri="{FF2B5EF4-FFF2-40B4-BE49-F238E27FC236}">
                  <a16:creationId xmlns:a16="http://schemas.microsoft.com/office/drawing/2014/main" id="{053C2050-31CF-13A3-41AE-261EC70EB4B9}"/>
                </a:ext>
              </a:extLst>
            </p:cNvPr>
            <p:cNvSpPr>
              <a:spLocks/>
            </p:cNvSpPr>
            <p:nvPr/>
          </p:nvSpPr>
          <p:spPr bwMode="auto">
            <a:xfrm>
              <a:off x="2434" y="4752"/>
              <a:ext cx="63" cy="11"/>
            </a:xfrm>
            <a:custGeom>
              <a:avLst/>
              <a:gdLst>
                <a:gd name="T0" fmla="*/ 0 w 63"/>
                <a:gd name="T1" fmla="*/ 11 h 11"/>
                <a:gd name="T2" fmla="*/ 63 w 63"/>
                <a:gd name="T3" fmla="*/ 11 h 11"/>
                <a:gd name="T4" fmla="*/ 63 w 63"/>
                <a:gd name="T5" fmla="*/ 0 h 11"/>
              </a:gdLst>
              <a:ahLst/>
              <a:cxnLst>
                <a:cxn ang="0">
                  <a:pos x="T0" y="T1"/>
                </a:cxn>
                <a:cxn ang="0">
                  <a:pos x="T2" y="T3"/>
                </a:cxn>
                <a:cxn ang="0">
                  <a:pos x="T4" y="T5"/>
                </a:cxn>
              </a:cxnLst>
              <a:rect l="0" t="0" r="r" b="b"/>
              <a:pathLst>
                <a:path w="63" h="11">
                  <a:moveTo>
                    <a:pt x="0" y="11"/>
                  </a:moveTo>
                  <a:lnTo>
                    <a:pt x="63" y="11"/>
                  </a:lnTo>
                  <a:lnTo>
                    <a:pt x="6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Line 95">
              <a:extLst>
                <a:ext uri="{FF2B5EF4-FFF2-40B4-BE49-F238E27FC236}">
                  <a16:creationId xmlns:a16="http://schemas.microsoft.com/office/drawing/2014/main" id="{5946AD2B-EC58-D785-288E-064259AB29C9}"/>
                </a:ext>
              </a:extLst>
            </p:cNvPr>
            <p:cNvSpPr>
              <a:spLocks noChangeShapeType="1"/>
            </p:cNvSpPr>
            <p:nvPr/>
          </p:nvSpPr>
          <p:spPr bwMode="auto">
            <a:xfrm flipH="1">
              <a:off x="2386" y="4785"/>
              <a:ext cx="36" cy="3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96">
              <a:extLst>
                <a:ext uri="{FF2B5EF4-FFF2-40B4-BE49-F238E27FC236}">
                  <a16:creationId xmlns:a16="http://schemas.microsoft.com/office/drawing/2014/main" id="{785C3CC2-7D8D-A46E-1C76-176F72C525F7}"/>
                </a:ext>
              </a:extLst>
            </p:cNvPr>
            <p:cNvSpPr>
              <a:spLocks/>
            </p:cNvSpPr>
            <p:nvPr/>
          </p:nvSpPr>
          <p:spPr bwMode="auto">
            <a:xfrm>
              <a:off x="2434" y="4742"/>
              <a:ext cx="38" cy="21"/>
            </a:xfrm>
            <a:custGeom>
              <a:avLst/>
              <a:gdLst>
                <a:gd name="T0" fmla="*/ 38 w 38"/>
                <a:gd name="T1" fmla="*/ 0 h 21"/>
                <a:gd name="T2" fmla="*/ 14 w 38"/>
                <a:gd name="T3" fmla="*/ 0 h 21"/>
                <a:gd name="T4" fmla="*/ 0 w 38"/>
                <a:gd name="T5" fmla="*/ 21 h 21"/>
              </a:gdLst>
              <a:ahLst/>
              <a:cxnLst>
                <a:cxn ang="0">
                  <a:pos x="T0" y="T1"/>
                </a:cxn>
                <a:cxn ang="0">
                  <a:pos x="T2" y="T3"/>
                </a:cxn>
                <a:cxn ang="0">
                  <a:pos x="T4" y="T5"/>
                </a:cxn>
              </a:cxnLst>
              <a:rect l="0" t="0" r="r" b="b"/>
              <a:pathLst>
                <a:path w="38" h="21">
                  <a:moveTo>
                    <a:pt x="38" y="0"/>
                  </a:moveTo>
                  <a:lnTo>
                    <a:pt x="14" y="0"/>
                  </a:lnTo>
                  <a:lnTo>
                    <a:pt x="0" y="2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97">
              <a:extLst>
                <a:ext uri="{FF2B5EF4-FFF2-40B4-BE49-F238E27FC236}">
                  <a16:creationId xmlns:a16="http://schemas.microsoft.com/office/drawing/2014/main" id="{B4ECABA5-5F16-34BF-366E-9236E724864B}"/>
                </a:ext>
              </a:extLst>
            </p:cNvPr>
            <p:cNvSpPr>
              <a:spLocks/>
            </p:cNvSpPr>
            <p:nvPr/>
          </p:nvSpPr>
          <p:spPr bwMode="auto">
            <a:xfrm>
              <a:off x="2422" y="4785"/>
              <a:ext cx="31" cy="54"/>
            </a:xfrm>
            <a:custGeom>
              <a:avLst/>
              <a:gdLst>
                <a:gd name="T0" fmla="*/ 17 w 31"/>
                <a:gd name="T1" fmla="*/ 54 h 54"/>
                <a:gd name="T2" fmla="*/ 31 w 31"/>
                <a:gd name="T3" fmla="*/ 24 h 54"/>
                <a:gd name="T4" fmla="*/ 0 w 31"/>
                <a:gd name="T5" fmla="*/ 0 h 54"/>
              </a:gdLst>
              <a:ahLst/>
              <a:cxnLst>
                <a:cxn ang="0">
                  <a:pos x="T0" y="T1"/>
                </a:cxn>
                <a:cxn ang="0">
                  <a:pos x="T2" y="T3"/>
                </a:cxn>
                <a:cxn ang="0">
                  <a:pos x="T4" y="T5"/>
                </a:cxn>
              </a:cxnLst>
              <a:rect l="0" t="0" r="r" b="b"/>
              <a:pathLst>
                <a:path w="31" h="54">
                  <a:moveTo>
                    <a:pt x="17" y="54"/>
                  </a:moveTo>
                  <a:lnTo>
                    <a:pt x="31"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Line 98">
              <a:extLst>
                <a:ext uri="{FF2B5EF4-FFF2-40B4-BE49-F238E27FC236}">
                  <a16:creationId xmlns:a16="http://schemas.microsoft.com/office/drawing/2014/main" id="{36E844A0-C67B-BADC-1B13-DEA186DC8012}"/>
                </a:ext>
              </a:extLst>
            </p:cNvPr>
            <p:cNvSpPr>
              <a:spLocks noChangeShapeType="1"/>
            </p:cNvSpPr>
            <p:nvPr/>
          </p:nvSpPr>
          <p:spPr bwMode="auto">
            <a:xfrm flipV="1">
              <a:off x="2422" y="4763"/>
              <a:ext cx="12"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99">
              <a:extLst>
                <a:ext uri="{FF2B5EF4-FFF2-40B4-BE49-F238E27FC236}">
                  <a16:creationId xmlns:a16="http://schemas.microsoft.com/office/drawing/2014/main" id="{B67C376D-6D8C-5DCD-7F20-791143ED84ED}"/>
                </a:ext>
              </a:extLst>
            </p:cNvPr>
            <p:cNvSpPr>
              <a:spLocks/>
            </p:cNvSpPr>
            <p:nvPr/>
          </p:nvSpPr>
          <p:spPr bwMode="auto">
            <a:xfrm>
              <a:off x="2577" y="4931"/>
              <a:ext cx="6" cy="25"/>
            </a:xfrm>
            <a:custGeom>
              <a:avLst/>
              <a:gdLst>
                <a:gd name="T0" fmla="*/ 0 w 6"/>
                <a:gd name="T1" fmla="*/ 25 h 25"/>
                <a:gd name="T2" fmla="*/ 0 w 6"/>
                <a:gd name="T3" fmla="*/ 22 h 25"/>
                <a:gd name="T4" fmla="*/ 0 w 6"/>
                <a:gd name="T5" fmla="*/ 18 h 25"/>
                <a:gd name="T6" fmla="*/ 0 w 6"/>
                <a:gd name="T7" fmla="*/ 13 h 25"/>
                <a:gd name="T8" fmla="*/ 1 w 6"/>
                <a:gd name="T9" fmla="*/ 8 h 25"/>
                <a:gd name="T10" fmla="*/ 3 w 6"/>
                <a:gd name="T11" fmla="*/ 4 h 25"/>
                <a:gd name="T12" fmla="*/ 6 w 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 h="25">
                  <a:moveTo>
                    <a:pt x="0" y="25"/>
                  </a:moveTo>
                  <a:lnTo>
                    <a:pt x="0" y="22"/>
                  </a:lnTo>
                  <a:lnTo>
                    <a:pt x="0" y="18"/>
                  </a:lnTo>
                  <a:lnTo>
                    <a:pt x="0" y="13"/>
                  </a:lnTo>
                  <a:lnTo>
                    <a:pt x="1" y="8"/>
                  </a:lnTo>
                  <a:lnTo>
                    <a:pt x="3" y="4"/>
                  </a:lnTo>
                  <a:lnTo>
                    <a:pt x="6"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Line 100">
              <a:extLst>
                <a:ext uri="{FF2B5EF4-FFF2-40B4-BE49-F238E27FC236}">
                  <a16:creationId xmlns:a16="http://schemas.microsoft.com/office/drawing/2014/main" id="{02F06884-D55A-848A-DAE8-72967B0B533F}"/>
                </a:ext>
              </a:extLst>
            </p:cNvPr>
            <p:cNvSpPr>
              <a:spLocks noChangeShapeType="1"/>
            </p:cNvSpPr>
            <p:nvPr/>
          </p:nvSpPr>
          <p:spPr bwMode="auto">
            <a:xfrm flipH="1">
              <a:off x="2554" y="4920"/>
              <a:ext cx="12"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Line 101">
              <a:extLst>
                <a:ext uri="{FF2B5EF4-FFF2-40B4-BE49-F238E27FC236}">
                  <a16:creationId xmlns:a16="http://schemas.microsoft.com/office/drawing/2014/main" id="{A5496376-CD66-0C41-952C-455D3748B836}"/>
                </a:ext>
              </a:extLst>
            </p:cNvPr>
            <p:cNvSpPr>
              <a:spLocks noChangeShapeType="1"/>
            </p:cNvSpPr>
            <p:nvPr/>
          </p:nvSpPr>
          <p:spPr bwMode="auto">
            <a:xfrm flipV="1">
              <a:off x="2566" y="4899"/>
              <a:ext cx="18"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Line 102">
              <a:extLst>
                <a:ext uri="{FF2B5EF4-FFF2-40B4-BE49-F238E27FC236}">
                  <a16:creationId xmlns:a16="http://schemas.microsoft.com/office/drawing/2014/main" id="{566E3BF7-18F5-773B-8541-9E5399336D5D}"/>
                </a:ext>
              </a:extLst>
            </p:cNvPr>
            <p:cNvSpPr>
              <a:spLocks noChangeShapeType="1"/>
            </p:cNvSpPr>
            <p:nvPr/>
          </p:nvSpPr>
          <p:spPr bwMode="auto">
            <a:xfrm flipH="1" flipV="1">
              <a:off x="2566" y="4920"/>
              <a:ext cx="17"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Line 103">
              <a:extLst>
                <a:ext uri="{FF2B5EF4-FFF2-40B4-BE49-F238E27FC236}">
                  <a16:creationId xmlns:a16="http://schemas.microsoft.com/office/drawing/2014/main" id="{0AAB0A0C-42CE-33A5-F2D6-6CA2671817AD}"/>
                </a:ext>
              </a:extLst>
            </p:cNvPr>
            <p:cNvSpPr>
              <a:spLocks noChangeShapeType="1"/>
            </p:cNvSpPr>
            <p:nvPr/>
          </p:nvSpPr>
          <p:spPr bwMode="auto">
            <a:xfrm>
              <a:off x="2554" y="4941"/>
              <a:ext cx="23" cy="1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Line 104">
              <a:extLst>
                <a:ext uri="{FF2B5EF4-FFF2-40B4-BE49-F238E27FC236}">
                  <a16:creationId xmlns:a16="http://schemas.microsoft.com/office/drawing/2014/main" id="{2634772C-0FD5-D10A-4CA5-9BD05E16C687}"/>
                </a:ext>
              </a:extLst>
            </p:cNvPr>
            <p:cNvSpPr>
              <a:spLocks noChangeShapeType="1"/>
            </p:cNvSpPr>
            <p:nvPr/>
          </p:nvSpPr>
          <p:spPr bwMode="auto">
            <a:xfrm flipH="1" flipV="1">
              <a:off x="2505" y="4949"/>
              <a:ext cx="35"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Line 105">
              <a:extLst>
                <a:ext uri="{FF2B5EF4-FFF2-40B4-BE49-F238E27FC236}">
                  <a16:creationId xmlns:a16="http://schemas.microsoft.com/office/drawing/2014/main" id="{60154C57-A150-00F0-6BD9-328BB732416C}"/>
                </a:ext>
              </a:extLst>
            </p:cNvPr>
            <p:cNvSpPr>
              <a:spLocks noChangeShapeType="1"/>
            </p:cNvSpPr>
            <p:nvPr/>
          </p:nvSpPr>
          <p:spPr bwMode="auto">
            <a:xfrm>
              <a:off x="2507" y="4956"/>
              <a:ext cx="1"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Line 106">
              <a:extLst>
                <a:ext uri="{FF2B5EF4-FFF2-40B4-BE49-F238E27FC236}">
                  <a16:creationId xmlns:a16="http://schemas.microsoft.com/office/drawing/2014/main" id="{6FDB6EE0-1310-5A90-408A-83CE35DDA80E}"/>
                </a:ext>
              </a:extLst>
            </p:cNvPr>
            <p:cNvSpPr>
              <a:spLocks noChangeShapeType="1"/>
            </p:cNvSpPr>
            <p:nvPr/>
          </p:nvSpPr>
          <p:spPr bwMode="auto">
            <a:xfrm flipH="1" flipV="1">
              <a:off x="2540" y="4963"/>
              <a:ext cx="18" cy="3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Line 107">
              <a:extLst>
                <a:ext uri="{FF2B5EF4-FFF2-40B4-BE49-F238E27FC236}">
                  <a16:creationId xmlns:a16="http://schemas.microsoft.com/office/drawing/2014/main" id="{8970BC27-18BA-3AF9-9B2B-9289606A57FD}"/>
                </a:ext>
              </a:extLst>
            </p:cNvPr>
            <p:cNvSpPr>
              <a:spLocks noChangeShapeType="1"/>
            </p:cNvSpPr>
            <p:nvPr/>
          </p:nvSpPr>
          <p:spPr bwMode="auto">
            <a:xfrm flipV="1">
              <a:off x="2540" y="4941"/>
              <a:ext cx="14"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08">
              <a:extLst>
                <a:ext uri="{FF2B5EF4-FFF2-40B4-BE49-F238E27FC236}">
                  <a16:creationId xmlns:a16="http://schemas.microsoft.com/office/drawing/2014/main" id="{CD737E18-01C0-6331-1AE8-E6090839C925}"/>
                </a:ext>
              </a:extLst>
            </p:cNvPr>
            <p:cNvSpPr>
              <a:spLocks/>
            </p:cNvSpPr>
            <p:nvPr/>
          </p:nvSpPr>
          <p:spPr bwMode="auto">
            <a:xfrm>
              <a:off x="2289" y="4799"/>
              <a:ext cx="59" cy="45"/>
            </a:xfrm>
            <a:custGeom>
              <a:avLst/>
              <a:gdLst>
                <a:gd name="T0" fmla="*/ 10 w 59"/>
                <a:gd name="T1" fmla="*/ 37 h 45"/>
                <a:gd name="T2" fmla="*/ 0 w 59"/>
                <a:gd name="T3" fmla="*/ 22 h 45"/>
                <a:gd name="T4" fmla="*/ 27 w 59"/>
                <a:gd name="T5" fmla="*/ 0 h 45"/>
                <a:gd name="T6" fmla="*/ 59 w 59"/>
                <a:gd name="T7" fmla="*/ 24 h 45"/>
                <a:gd name="T8" fmla="*/ 44 w 59"/>
                <a:gd name="T9" fmla="*/ 45 h 45"/>
              </a:gdLst>
              <a:ahLst/>
              <a:cxnLst>
                <a:cxn ang="0">
                  <a:pos x="T0" y="T1"/>
                </a:cxn>
                <a:cxn ang="0">
                  <a:pos x="T2" y="T3"/>
                </a:cxn>
                <a:cxn ang="0">
                  <a:pos x="T4" y="T5"/>
                </a:cxn>
                <a:cxn ang="0">
                  <a:pos x="T6" y="T7"/>
                </a:cxn>
                <a:cxn ang="0">
                  <a:pos x="T8" y="T9"/>
                </a:cxn>
              </a:cxnLst>
              <a:rect l="0" t="0" r="r" b="b"/>
              <a:pathLst>
                <a:path w="59" h="45">
                  <a:moveTo>
                    <a:pt x="10" y="37"/>
                  </a:moveTo>
                  <a:lnTo>
                    <a:pt x="0" y="22"/>
                  </a:lnTo>
                  <a:lnTo>
                    <a:pt x="27" y="0"/>
                  </a:lnTo>
                  <a:lnTo>
                    <a:pt x="59" y="24"/>
                  </a:lnTo>
                  <a:lnTo>
                    <a:pt x="44"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09">
              <a:extLst>
                <a:ext uri="{FF2B5EF4-FFF2-40B4-BE49-F238E27FC236}">
                  <a16:creationId xmlns:a16="http://schemas.microsoft.com/office/drawing/2014/main" id="{D73EF5AA-B522-2DAC-9457-F213F438EA89}"/>
                </a:ext>
              </a:extLst>
            </p:cNvPr>
            <p:cNvSpPr>
              <a:spLocks/>
            </p:cNvSpPr>
            <p:nvPr/>
          </p:nvSpPr>
          <p:spPr bwMode="auto">
            <a:xfrm>
              <a:off x="2270" y="4693"/>
              <a:ext cx="87" cy="75"/>
            </a:xfrm>
            <a:custGeom>
              <a:avLst/>
              <a:gdLst>
                <a:gd name="T0" fmla="*/ 74 w 87"/>
                <a:gd name="T1" fmla="*/ 0 h 75"/>
                <a:gd name="T2" fmla="*/ 87 w 87"/>
                <a:gd name="T3" fmla="*/ 48 h 75"/>
                <a:gd name="T4" fmla="*/ 48 w 87"/>
                <a:gd name="T5" fmla="*/ 75 h 75"/>
                <a:gd name="T6" fmla="*/ 0 w 87"/>
                <a:gd name="T7" fmla="*/ 43 h 75"/>
                <a:gd name="T8" fmla="*/ 9 w 87"/>
                <a:gd name="T9" fmla="*/ 5 h 75"/>
              </a:gdLst>
              <a:ahLst/>
              <a:cxnLst>
                <a:cxn ang="0">
                  <a:pos x="T0" y="T1"/>
                </a:cxn>
                <a:cxn ang="0">
                  <a:pos x="T2" y="T3"/>
                </a:cxn>
                <a:cxn ang="0">
                  <a:pos x="T4" y="T5"/>
                </a:cxn>
                <a:cxn ang="0">
                  <a:pos x="T6" y="T7"/>
                </a:cxn>
                <a:cxn ang="0">
                  <a:pos x="T8" y="T9"/>
                </a:cxn>
              </a:cxnLst>
              <a:rect l="0" t="0" r="r" b="b"/>
              <a:pathLst>
                <a:path w="87" h="75">
                  <a:moveTo>
                    <a:pt x="74" y="0"/>
                  </a:moveTo>
                  <a:lnTo>
                    <a:pt x="87" y="48"/>
                  </a:lnTo>
                  <a:lnTo>
                    <a:pt x="48" y="75"/>
                  </a:lnTo>
                  <a:lnTo>
                    <a:pt x="0" y="43"/>
                  </a:lnTo>
                  <a:lnTo>
                    <a:pt x="9"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10">
              <a:extLst>
                <a:ext uri="{FF2B5EF4-FFF2-40B4-BE49-F238E27FC236}">
                  <a16:creationId xmlns:a16="http://schemas.microsoft.com/office/drawing/2014/main" id="{057D4FA2-0856-1F27-300B-C58CE456647A}"/>
                </a:ext>
              </a:extLst>
            </p:cNvPr>
            <p:cNvSpPr>
              <a:spLocks/>
            </p:cNvSpPr>
            <p:nvPr/>
          </p:nvSpPr>
          <p:spPr bwMode="auto">
            <a:xfrm>
              <a:off x="2283" y="5078"/>
              <a:ext cx="53" cy="48"/>
            </a:xfrm>
            <a:custGeom>
              <a:avLst/>
              <a:gdLst>
                <a:gd name="T0" fmla="*/ 32 w 53"/>
                <a:gd name="T1" fmla="*/ 48 h 48"/>
                <a:gd name="T2" fmla="*/ 33 w 53"/>
                <a:gd name="T3" fmla="*/ 47 h 48"/>
                <a:gd name="T4" fmla="*/ 33 w 53"/>
                <a:gd name="T5" fmla="*/ 47 h 48"/>
                <a:gd name="T6" fmla="*/ 35 w 53"/>
                <a:gd name="T7" fmla="*/ 47 h 48"/>
                <a:gd name="T8" fmla="*/ 36 w 53"/>
                <a:gd name="T9" fmla="*/ 46 h 48"/>
                <a:gd name="T10" fmla="*/ 37 w 53"/>
                <a:gd name="T11" fmla="*/ 46 h 48"/>
                <a:gd name="T12" fmla="*/ 39 w 53"/>
                <a:gd name="T13" fmla="*/ 45 h 48"/>
                <a:gd name="T14" fmla="*/ 42 w 53"/>
                <a:gd name="T15" fmla="*/ 43 h 48"/>
                <a:gd name="T16" fmla="*/ 45 w 53"/>
                <a:gd name="T17" fmla="*/ 41 h 48"/>
                <a:gd name="T18" fmla="*/ 46 w 53"/>
                <a:gd name="T19" fmla="*/ 39 h 48"/>
                <a:gd name="T20" fmla="*/ 46 w 53"/>
                <a:gd name="T21" fmla="*/ 39 h 48"/>
                <a:gd name="T22" fmla="*/ 46 w 53"/>
                <a:gd name="T23" fmla="*/ 38 h 48"/>
                <a:gd name="T24" fmla="*/ 47 w 53"/>
                <a:gd name="T25" fmla="*/ 38 h 48"/>
                <a:gd name="T26" fmla="*/ 47 w 53"/>
                <a:gd name="T27" fmla="*/ 38 h 48"/>
                <a:gd name="T28" fmla="*/ 48 w 53"/>
                <a:gd name="T29" fmla="*/ 37 h 48"/>
                <a:gd name="T30" fmla="*/ 51 w 53"/>
                <a:gd name="T31" fmla="*/ 33 h 48"/>
                <a:gd name="T32" fmla="*/ 52 w 53"/>
                <a:gd name="T33" fmla="*/ 28 h 48"/>
                <a:gd name="T34" fmla="*/ 52 w 53"/>
                <a:gd name="T35" fmla="*/ 26 h 48"/>
                <a:gd name="T36" fmla="*/ 52 w 53"/>
                <a:gd name="T37" fmla="*/ 25 h 48"/>
                <a:gd name="T38" fmla="*/ 52 w 53"/>
                <a:gd name="T39" fmla="*/ 24 h 48"/>
                <a:gd name="T40" fmla="*/ 53 w 53"/>
                <a:gd name="T41" fmla="*/ 24 h 48"/>
                <a:gd name="T42" fmla="*/ 52 w 53"/>
                <a:gd name="T43" fmla="*/ 21 h 48"/>
                <a:gd name="T44" fmla="*/ 52 w 53"/>
                <a:gd name="T45" fmla="*/ 19 h 48"/>
                <a:gd name="T46" fmla="*/ 51 w 53"/>
                <a:gd name="T47" fmla="*/ 15 h 48"/>
                <a:gd name="T48" fmla="*/ 48 w 53"/>
                <a:gd name="T49" fmla="*/ 10 h 48"/>
                <a:gd name="T50" fmla="*/ 45 w 53"/>
                <a:gd name="T51" fmla="*/ 7 h 48"/>
                <a:gd name="T52" fmla="*/ 45 w 53"/>
                <a:gd name="T53" fmla="*/ 7 h 48"/>
                <a:gd name="T54" fmla="*/ 41 w 53"/>
                <a:gd name="T55" fmla="*/ 4 h 48"/>
                <a:gd name="T56" fmla="*/ 38 w 53"/>
                <a:gd name="T57" fmla="*/ 2 h 48"/>
                <a:gd name="T58" fmla="*/ 36 w 53"/>
                <a:gd name="T59" fmla="*/ 2 h 48"/>
                <a:gd name="T60" fmla="*/ 34 w 53"/>
                <a:gd name="T61" fmla="*/ 1 h 48"/>
                <a:gd name="T62" fmla="*/ 32 w 53"/>
                <a:gd name="T63" fmla="*/ 0 h 48"/>
                <a:gd name="T64" fmla="*/ 29 w 53"/>
                <a:gd name="T65" fmla="*/ 0 h 48"/>
                <a:gd name="T66" fmla="*/ 27 w 53"/>
                <a:gd name="T67" fmla="*/ 0 h 48"/>
                <a:gd name="T68" fmla="*/ 21 w 53"/>
                <a:gd name="T69" fmla="*/ 0 h 48"/>
                <a:gd name="T70" fmla="*/ 17 w 53"/>
                <a:gd name="T71" fmla="*/ 2 h 48"/>
                <a:gd name="T72" fmla="*/ 12 w 53"/>
                <a:gd name="T73" fmla="*/ 4 h 48"/>
                <a:gd name="T74" fmla="*/ 8 w 53"/>
                <a:gd name="T75" fmla="*/ 7 h 48"/>
                <a:gd name="T76" fmla="*/ 8 w 53"/>
                <a:gd name="T77" fmla="*/ 7 h 48"/>
                <a:gd name="T78" fmla="*/ 4 w 53"/>
                <a:gd name="T79" fmla="*/ 10 h 48"/>
                <a:gd name="T80" fmla="*/ 2 w 53"/>
                <a:gd name="T81" fmla="*/ 15 h 48"/>
                <a:gd name="T82" fmla="*/ 1 w 53"/>
                <a:gd name="T83" fmla="*/ 19 h 48"/>
                <a:gd name="T84" fmla="*/ 0 w 53"/>
                <a:gd name="T85" fmla="*/ 24 h 48"/>
                <a:gd name="T86" fmla="*/ 0 w 53"/>
                <a:gd name="T87" fmla="*/ 26 h 48"/>
                <a:gd name="T88" fmla="*/ 1 w 53"/>
                <a:gd name="T89" fmla="*/ 28 h 48"/>
                <a:gd name="T90" fmla="*/ 2 w 53"/>
                <a:gd name="T91" fmla="*/ 33 h 48"/>
                <a:gd name="T92" fmla="*/ 4 w 53"/>
                <a:gd name="T93" fmla="*/ 37 h 48"/>
                <a:gd name="T94" fmla="*/ 6 w 53"/>
                <a:gd name="T95" fmla="*/ 39 h 48"/>
                <a:gd name="T96" fmla="*/ 8 w 53"/>
                <a:gd name="T97" fmla="*/ 41 h 48"/>
                <a:gd name="T98" fmla="*/ 11 w 53"/>
                <a:gd name="T99" fmla="*/ 43 h 48"/>
                <a:gd name="T100" fmla="*/ 14 w 53"/>
                <a:gd name="T101" fmla="*/ 45 h 48"/>
                <a:gd name="T102" fmla="*/ 17 w 53"/>
                <a:gd name="T103" fmla="*/ 47 h 48"/>
                <a:gd name="T104" fmla="*/ 20 w 53"/>
                <a:gd name="T105" fmla="*/ 48 h 48"/>
                <a:gd name="T106" fmla="*/ 23 w 53"/>
                <a:gd name="T107" fmla="*/ 48 h 48"/>
                <a:gd name="T108" fmla="*/ 27 w 53"/>
                <a:gd name="T109" fmla="*/ 48 h 48"/>
                <a:gd name="T110" fmla="*/ 27 w 53"/>
                <a:gd name="T111" fmla="*/ 48 h 48"/>
                <a:gd name="T112" fmla="*/ 28 w 53"/>
                <a:gd name="T113" fmla="*/ 48 h 48"/>
                <a:gd name="T114" fmla="*/ 29 w 53"/>
                <a:gd name="T115" fmla="*/ 48 h 48"/>
                <a:gd name="T116" fmla="*/ 32 w 53"/>
                <a:gd name="T1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32" y="48"/>
                  </a:moveTo>
                  <a:lnTo>
                    <a:pt x="33" y="47"/>
                  </a:lnTo>
                  <a:lnTo>
                    <a:pt x="33" y="47"/>
                  </a:lnTo>
                  <a:lnTo>
                    <a:pt x="35" y="47"/>
                  </a:lnTo>
                  <a:lnTo>
                    <a:pt x="36" y="46"/>
                  </a:lnTo>
                  <a:lnTo>
                    <a:pt x="37" y="46"/>
                  </a:lnTo>
                  <a:lnTo>
                    <a:pt x="39" y="45"/>
                  </a:lnTo>
                  <a:lnTo>
                    <a:pt x="42" y="43"/>
                  </a:lnTo>
                  <a:lnTo>
                    <a:pt x="45" y="41"/>
                  </a:ln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111">
              <a:extLst>
                <a:ext uri="{FF2B5EF4-FFF2-40B4-BE49-F238E27FC236}">
                  <a16:creationId xmlns:a16="http://schemas.microsoft.com/office/drawing/2014/main" id="{8EE2DEFB-BD4F-0F48-8C01-152E20318B87}"/>
                </a:ext>
              </a:extLst>
            </p:cNvPr>
            <p:cNvSpPr>
              <a:spLocks/>
            </p:cNvSpPr>
            <p:nvPr/>
          </p:nvSpPr>
          <p:spPr bwMode="auto">
            <a:xfrm>
              <a:off x="2292" y="5178"/>
              <a:ext cx="28" cy="35"/>
            </a:xfrm>
            <a:custGeom>
              <a:avLst/>
              <a:gdLst>
                <a:gd name="T0" fmla="*/ 0 w 28"/>
                <a:gd name="T1" fmla="*/ 35 h 35"/>
                <a:gd name="T2" fmla="*/ 14 w 28"/>
                <a:gd name="T3" fmla="*/ 10 h 35"/>
                <a:gd name="T4" fmla="*/ 28 w 28"/>
                <a:gd name="T5" fmla="*/ 0 h 35"/>
              </a:gdLst>
              <a:ahLst/>
              <a:cxnLst>
                <a:cxn ang="0">
                  <a:pos x="T0" y="T1"/>
                </a:cxn>
                <a:cxn ang="0">
                  <a:pos x="T2" y="T3"/>
                </a:cxn>
                <a:cxn ang="0">
                  <a:pos x="T4" y="T5"/>
                </a:cxn>
              </a:cxnLst>
              <a:rect l="0" t="0" r="r" b="b"/>
              <a:pathLst>
                <a:path w="28" h="35">
                  <a:moveTo>
                    <a:pt x="0" y="35"/>
                  </a:moveTo>
                  <a:lnTo>
                    <a:pt x="14" y="10"/>
                  </a:lnTo>
                  <a:lnTo>
                    <a:pt x="28"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112">
              <a:extLst>
                <a:ext uri="{FF2B5EF4-FFF2-40B4-BE49-F238E27FC236}">
                  <a16:creationId xmlns:a16="http://schemas.microsoft.com/office/drawing/2014/main" id="{77FB048B-DE20-873B-479B-62B3FA2EC1C6}"/>
                </a:ext>
              </a:extLst>
            </p:cNvPr>
            <p:cNvSpPr>
              <a:spLocks/>
            </p:cNvSpPr>
            <p:nvPr/>
          </p:nvSpPr>
          <p:spPr bwMode="auto">
            <a:xfrm>
              <a:off x="2268" y="5132"/>
              <a:ext cx="51" cy="18"/>
            </a:xfrm>
            <a:custGeom>
              <a:avLst/>
              <a:gdLst>
                <a:gd name="T0" fmla="*/ 51 w 51"/>
                <a:gd name="T1" fmla="*/ 13 h 18"/>
                <a:gd name="T2" fmla="*/ 15 w 51"/>
                <a:gd name="T3" fmla="*/ 18 h 18"/>
                <a:gd name="T4" fmla="*/ 0 w 51"/>
                <a:gd name="T5" fmla="*/ 0 h 18"/>
              </a:gdLst>
              <a:ahLst/>
              <a:cxnLst>
                <a:cxn ang="0">
                  <a:pos x="T0" y="T1"/>
                </a:cxn>
                <a:cxn ang="0">
                  <a:pos x="T2" y="T3"/>
                </a:cxn>
                <a:cxn ang="0">
                  <a:pos x="T4" y="T5"/>
                </a:cxn>
              </a:cxnLst>
              <a:rect l="0" t="0" r="r" b="b"/>
              <a:pathLst>
                <a:path w="51" h="18">
                  <a:moveTo>
                    <a:pt x="51" y="13"/>
                  </a:moveTo>
                  <a:lnTo>
                    <a:pt x="15" y="18"/>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13">
              <a:extLst>
                <a:ext uri="{FF2B5EF4-FFF2-40B4-BE49-F238E27FC236}">
                  <a16:creationId xmlns:a16="http://schemas.microsoft.com/office/drawing/2014/main" id="{55046B5D-EAF2-9944-8B97-67A554B00277}"/>
                </a:ext>
              </a:extLst>
            </p:cNvPr>
            <p:cNvSpPr>
              <a:spLocks noChangeShapeType="1"/>
            </p:cNvSpPr>
            <p:nvPr/>
          </p:nvSpPr>
          <p:spPr bwMode="auto">
            <a:xfrm flipH="1" flipV="1">
              <a:off x="2319" y="5146"/>
              <a:ext cx="1" cy="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Line 114">
              <a:extLst>
                <a:ext uri="{FF2B5EF4-FFF2-40B4-BE49-F238E27FC236}">
                  <a16:creationId xmlns:a16="http://schemas.microsoft.com/office/drawing/2014/main" id="{CDB258CE-58E6-5578-F866-FD1EB8B401FB}"/>
                </a:ext>
              </a:extLst>
            </p:cNvPr>
            <p:cNvSpPr>
              <a:spLocks noChangeShapeType="1"/>
            </p:cNvSpPr>
            <p:nvPr/>
          </p:nvSpPr>
          <p:spPr bwMode="auto">
            <a:xfrm flipH="1" flipV="1">
              <a:off x="2315" y="5126"/>
              <a:ext cx="4"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115">
              <a:extLst>
                <a:ext uri="{FF2B5EF4-FFF2-40B4-BE49-F238E27FC236}">
                  <a16:creationId xmlns:a16="http://schemas.microsoft.com/office/drawing/2014/main" id="{3A11073D-70B7-D228-5FBC-A9AB61005014}"/>
                </a:ext>
              </a:extLst>
            </p:cNvPr>
            <p:cNvSpPr>
              <a:spLocks/>
            </p:cNvSpPr>
            <p:nvPr/>
          </p:nvSpPr>
          <p:spPr bwMode="auto">
            <a:xfrm>
              <a:off x="2320" y="5150"/>
              <a:ext cx="27" cy="19"/>
            </a:xfrm>
            <a:custGeom>
              <a:avLst/>
              <a:gdLst>
                <a:gd name="T0" fmla="*/ 27 w 27"/>
                <a:gd name="T1" fmla="*/ 19 h 19"/>
                <a:gd name="T2" fmla="*/ 27 w 27"/>
                <a:gd name="T3" fmla="*/ 0 h 19"/>
                <a:gd name="T4" fmla="*/ 0 w 27"/>
                <a:gd name="T5" fmla="*/ 0 h 19"/>
              </a:gdLst>
              <a:ahLst/>
              <a:cxnLst>
                <a:cxn ang="0">
                  <a:pos x="T0" y="T1"/>
                </a:cxn>
                <a:cxn ang="0">
                  <a:pos x="T2" y="T3"/>
                </a:cxn>
                <a:cxn ang="0">
                  <a:pos x="T4" y="T5"/>
                </a:cxn>
              </a:cxnLst>
              <a:rect l="0" t="0" r="r" b="b"/>
              <a:pathLst>
                <a:path w="27" h="19">
                  <a:moveTo>
                    <a:pt x="27" y="19"/>
                  </a:moveTo>
                  <a:lnTo>
                    <a:pt x="27"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116">
              <a:extLst>
                <a:ext uri="{FF2B5EF4-FFF2-40B4-BE49-F238E27FC236}">
                  <a16:creationId xmlns:a16="http://schemas.microsoft.com/office/drawing/2014/main" id="{46BFF27B-D559-B30D-AADE-7B69CCC39BB0}"/>
                </a:ext>
              </a:extLst>
            </p:cNvPr>
            <p:cNvSpPr>
              <a:spLocks noChangeShapeType="1"/>
            </p:cNvSpPr>
            <p:nvPr/>
          </p:nvSpPr>
          <p:spPr bwMode="auto">
            <a:xfrm flipH="1" flipV="1">
              <a:off x="2320" y="5150"/>
              <a:ext cx="7" cy="2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117">
              <a:extLst>
                <a:ext uri="{FF2B5EF4-FFF2-40B4-BE49-F238E27FC236}">
                  <a16:creationId xmlns:a16="http://schemas.microsoft.com/office/drawing/2014/main" id="{25FBDD41-A84F-20EB-4F63-7110DC98B7D0}"/>
                </a:ext>
              </a:extLst>
            </p:cNvPr>
            <p:cNvSpPr>
              <a:spLocks/>
            </p:cNvSpPr>
            <p:nvPr/>
          </p:nvSpPr>
          <p:spPr bwMode="auto">
            <a:xfrm>
              <a:off x="2332" y="5180"/>
              <a:ext cx="41" cy="35"/>
            </a:xfrm>
            <a:custGeom>
              <a:avLst/>
              <a:gdLst>
                <a:gd name="T0" fmla="*/ 41 w 41"/>
                <a:gd name="T1" fmla="*/ 19 h 35"/>
                <a:gd name="T2" fmla="*/ 26 w 41"/>
                <a:gd name="T3" fmla="*/ 35 h 35"/>
                <a:gd name="T4" fmla="*/ 0 w 41"/>
                <a:gd name="T5" fmla="*/ 0 h 35"/>
              </a:gdLst>
              <a:ahLst/>
              <a:cxnLst>
                <a:cxn ang="0">
                  <a:pos x="T0" y="T1"/>
                </a:cxn>
                <a:cxn ang="0">
                  <a:pos x="T2" y="T3"/>
                </a:cxn>
                <a:cxn ang="0">
                  <a:pos x="T4" y="T5"/>
                </a:cxn>
              </a:cxnLst>
              <a:rect l="0" t="0" r="r" b="b"/>
              <a:pathLst>
                <a:path w="41" h="35">
                  <a:moveTo>
                    <a:pt x="41"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118">
              <a:extLst>
                <a:ext uri="{FF2B5EF4-FFF2-40B4-BE49-F238E27FC236}">
                  <a16:creationId xmlns:a16="http://schemas.microsoft.com/office/drawing/2014/main" id="{30120A24-AB9B-B9A6-542E-CFF6599AF02D}"/>
                </a:ext>
              </a:extLst>
            </p:cNvPr>
            <p:cNvSpPr>
              <a:spLocks/>
            </p:cNvSpPr>
            <p:nvPr/>
          </p:nvSpPr>
          <p:spPr bwMode="auto">
            <a:xfrm>
              <a:off x="2475" y="5072"/>
              <a:ext cx="20" cy="42"/>
            </a:xfrm>
            <a:custGeom>
              <a:avLst/>
              <a:gdLst>
                <a:gd name="T0" fmla="*/ 12 w 20"/>
                <a:gd name="T1" fmla="*/ 0 h 42"/>
                <a:gd name="T2" fmla="*/ 13 w 20"/>
                <a:gd name="T3" fmla="*/ 1 h 42"/>
                <a:gd name="T4" fmla="*/ 16 w 20"/>
                <a:gd name="T5" fmla="*/ 5 h 42"/>
                <a:gd name="T6" fmla="*/ 18 w 20"/>
                <a:gd name="T7" fmla="*/ 9 h 42"/>
                <a:gd name="T8" fmla="*/ 19 w 20"/>
                <a:gd name="T9" fmla="*/ 13 h 42"/>
                <a:gd name="T10" fmla="*/ 20 w 20"/>
                <a:gd name="T11" fmla="*/ 15 h 42"/>
                <a:gd name="T12" fmla="*/ 20 w 20"/>
                <a:gd name="T13" fmla="*/ 18 h 42"/>
                <a:gd name="T14" fmla="*/ 20 w 20"/>
                <a:gd name="T15" fmla="*/ 18 h 42"/>
                <a:gd name="T16" fmla="*/ 20 w 20"/>
                <a:gd name="T17" fmla="*/ 19 h 42"/>
                <a:gd name="T18" fmla="*/ 20 w 20"/>
                <a:gd name="T19" fmla="*/ 20 h 42"/>
                <a:gd name="T20" fmla="*/ 19 w 20"/>
                <a:gd name="T21" fmla="*/ 23 h 42"/>
                <a:gd name="T22" fmla="*/ 18 w 20"/>
                <a:gd name="T23" fmla="*/ 27 h 42"/>
                <a:gd name="T24" fmla="*/ 16 w 20"/>
                <a:gd name="T25" fmla="*/ 31 h 42"/>
                <a:gd name="T26" fmla="*/ 15 w 20"/>
                <a:gd name="T27" fmla="*/ 32 h 42"/>
                <a:gd name="T28" fmla="*/ 15 w 20"/>
                <a:gd name="T29" fmla="*/ 33 h 42"/>
                <a:gd name="T30" fmla="*/ 14 w 20"/>
                <a:gd name="T31" fmla="*/ 33 h 42"/>
                <a:gd name="T32" fmla="*/ 14 w 20"/>
                <a:gd name="T33" fmla="*/ 33 h 42"/>
                <a:gd name="T34" fmla="*/ 14 w 20"/>
                <a:gd name="T35" fmla="*/ 33 h 42"/>
                <a:gd name="T36" fmla="*/ 13 w 20"/>
                <a:gd name="T37" fmla="*/ 35 h 42"/>
                <a:gd name="T38" fmla="*/ 9 w 20"/>
                <a:gd name="T39" fmla="*/ 37 h 42"/>
                <a:gd name="T40" fmla="*/ 6 w 20"/>
                <a:gd name="T41" fmla="*/ 39 h 42"/>
                <a:gd name="T42" fmla="*/ 4 w 20"/>
                <a:gd name="T43" fmla="*/ 40 h 42"/>
                <a:gd name="T44" fmla="*/ 3 w 20"/>
                <a:gd name="T45" fmla="*/ 41 h 42"/>
                <a:gd name="T46" fmla="*/ 1 w 20"/>
                <a:gd name="T47" fmla="*/ 41 h 42"/>
                <a:gd name="T48" fmla="*/ 0 w 20"/>
                <a:gd name="T49" fmla="*/ 41 h 42"/>
                <a:gd name="T50" fmla="*/ 0 w 20"/>
                <a:gd name="T5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2">
                  <a:moveTo>
                    <a:pt x="12" y="0"/>
                  </a:moveTo>
                  <a:lnTo>
                    <a:pt x="13" y="1"/>
                  </a:lnTo>
                  <a:lnTo>
                    <a:pt x="16" y="5"/>
                  </a:lnTo>
                  <a:lnTo>
                    <a:pt x="18" y="9"/>
                  </a:lnTo>
                  <a:lnTo>
                    <a:pt x="19" y="13"/>
                  </a:lnTo>
                  <a:lnTo>
                    <a:pt x="20" y="15"/>
                  </a:lnTo>
                  <a:lnTo>
                    <a:pt x="20" y="18"/>
                  </a:lnTo>
                  <a:lnTo>
                    <a:pt x="20" y="18"/>
                  </a:lnTo>
                  <a:lnTo>
                    <a:pt x="20" y="19"/>
                  </a:lnTo>
                  <a:lnTo>
                    <a:pt x="20" y="20"/>
                  </a:lnTo>
                  <a:lnTo>
                    <a:pt x="19" y="23"/>
                  </a:lnTo>
                  <a:lnTo>
                    <a:pt x="18" y="27"/>
                  </a:lnTo>
                  <a:lnTo>
                    <a:pt x="16" y="31"/>
                  </a:lnTo>
                  <a:lnTo>
                    <a:pt x="15" y="32"/>
                  </a:lnTo>
                  <a:lnTo>
                    <a:pt x="15" y="33"/>
                  </a:lnTo>
                  <a:lnTo>
                    <a:pt x="14" y="33"/>
                  </a:lnTo>
                  <a:lnTo>
                    <a:pt x="14" y="33"/>
                  </a:lnTo>
                  <a:lnTo>
                    <a:pt x="14" y="33"/>
                  </a:lnTo>
                  <a:lnTo>
                    <a:pt x="13" y="35"/>
                  </a:lnTo>
                  <a:lnTo>
                    <a:pt x="9" y="37"/>
                  </a:lnTo>
                  <a:lnTo>
                    <a:pt x="6" y="39"/>
                  </a:lnTo>
                  <a:lnTo>
                    <a:pt x="4" y="40"/>
                  </a:lnTo>
                  <a:lnTo>
                    <a:pt x="3" y="41"/>
                  </a:lnTo>
                  <a:lnTo>
                    <a:pt x="1" y="41"/>
                  </a:lnTo>
                  <a:lnTo>
                    <a:pt x="0" y="41"/>
                  </a:lnTo>
                  <a:lnTo>
                    <a:pt x="0" y="4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119">
              <a:extLst>
                <a:ext uri="{FF2B5EF4-FFF2-40B4-BE49-F238E27FC236}">
                  <a16:creationId xmlns:a16="http://schemas.microsoft.com/office/drawing/2014/main" id="{A2EC1A8B-C702-7E57-B95B-F6C496FA6EC3}"/>
                </a:ext>
              </a:extLst>
            </p:cNvPr>
            <p:cNvSpPr>
              <a:spLocks/>
            </p:cNvSpPr>
            <p:nvPr/>
          </p:nvSpPr>
          <p:spPr bwMode="auto">
            <a:xfrm>
              <a:off x="2483" y="5080"/>
              <a:ext cx="9" cy="4"/>
            </a:xfrm>
            <a:custGeom>
              <a:avLst/>
              <a:gdLst>
                <a:gd name="T0" fmla="*/ 9 w 9"/>
                <a:gd name="T1" fmla="*/ 4 h 4"/>
                <a:gd name="T2" fmla="*/ 7 w 9"/>
                <a:gd name="T3" fmla="*/ 2 h 4"/>
                <a:gd name="T4" fmla="*/ 5 w 9"/>
                <a:gd name="T5" fmla="*/ 1 h 4"/>
                <a:gd name="T6" fmla="*/ 2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9" y="4"/>
                  </a:moveTo>
                  <a:lnTo>
                    <a:pt x="7" y="2"/>
                  </a:lnTo>
                  <a:lnTo>
                    <a:pt x="5" y="1"/>
                  </a:lnTo>
                  <a:lnTo>
                    <a:pt x="2"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Line 120">
              <a:extLst>
                <a:ext uri="{FF2B5EF4-FFF2-40B4-BE49-F238E27FC236}">
                  <a16:creationId xmlns:a16="http://schemas.microsoft.com/office/drawing/2014/main" id="{49C9120A-0DA9-55BD-E669-E1764F8B4EE3}"/>
                </a:ext>
              </a:extLst>
            </p:cNvPr>
            <p:cNvSpPr>
              <a:spLocks noChangeShapeType="1"/>
            </p:cNvSpPr>
            <p:nvPr/>
          </p:nvSpPr>
          <p:spPr bwMode="auto">
            <a:xfrm flipH="1" flipV="1">
              <a:off x="2479" y="5133"/>
              <a:ext cx="1" cy="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Line 121">
              <a:extLst>
                <a:ext uri="{FF2B5EF4-FFF2-40B4-BE49-F238E27FC236}">
                  <a16:creationId xmlns:a16="http://schemas.microsoft.com/office/drawing/2014/main" id="{0B917F61-BA0E-5D54-6F57-98F116D0C6AB}"/>
                </a:ext>
              </a:extLst>
            </p:cNvPr>
            <p:cNvSpPr>
              <a:spLocks noChangeShapeType="1"/>
            </p:cNvSpPr>
            <p:nvPr/>
          </p:nvSpPr>
          <p:spPr bwMode="auto">
            <a:xfrm flipH="1" flipV="1">
              <a:off x="2480" y="5139"/>
              <a:ext cx="7"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122">
              <a:extLst>
                <a:ext uri="{FF2B5EF4-FFF2-40B4-BE49-F238E27FC236}">
                  <a16:creationId xmlns:a16="http://schemas.microsoft.com/office/drawing/2014/main" id="{5A906304-80B8-C81C-71CE-6C96F4AD9654}"/>
                </a:ext>
              </a:extLst>
            </p:cNvPr>
            <p:cNvSpPr>
              <a:spLocks/>
            </p:cNvSpPr>
            <p:nvPr/>
          </p:nvSpPr>
          <p:spPr bwMode="auto">
            <a:xfrm>
              <a:off x="2480" y="5139"/>
              <a:ext cx="27" cy="19"/>
            </a:xfrm>
            <a:custGeom>
              <a:avLst/>
              <a:gdLst>
                <a:gd name="T0" fmla="*/ 0 w 27"/>
                <a:gd name="T1" fmla="*/ 0 h 19"/>
                <a:gd name="T2" fmla="*/ 27 w 27"/>
                <a:gd name="T3" fmla="*/ 0 h 19"/>
                <a:gd name="T4" fmla="*/ 27 w 27"/>
                <a:gd name="T5" fmla="*/ 19 h 19"/>
              </a:gdLst>
              <a:ahLst/>
              <a:cxnLst>
                <a:cxn ang="0">
                  <a:pos x="T0" y="T1"/>
                </a:cxn>
                <a:cxn ang="0">
                  <a:pos x="T2" y="T3"/>
                </a:cxn>
                <a:cxn ang="0">
                  <a:pos x="T4" y="T5"/>
                </a:cxn>
              </a:cxnLst>
              <a:rect l="0" t="0" r="r" b="b"/>
              <a:pathLst>
                <a:path w="27" h="19">
                  <a:moveTo>
                    <a:pt x="0" y="0"/>
                  </a:moveTo>
                  <a:lnTo>
                    <a:pt x="27" y="0"/>
                  </a:lnTo>
                  <a:lnTo>
                    <a:pt x="27" y="1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Line 123">
              <a:extLst>
                <a:ext uri="{FF2B5EF4-FFF2-40B4-BE49-F238E27FC236}">
                  <a16:creationId xmlns:a16="http://schemas.microsoft.com/office/drawing/2014/main" id="{A912F995-ED97-36D2-FE06-037041B61E44}"/>
                </a:ext>
              </a:extLst>
            </p:cNvPr>
            <p:cNvSpPr>
              <a:spLocks noChangeShapeType="1"/>
            </p:cNvSpPr>
            <p:nvPr/>
          </p:nvSpPr>
          <p:spPr bwMode="auto">
            <a:xfrm flipH="1" flipV="1">
              <a:off x="2475" y="5114"/>
              <a:ext cx="4"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124">
              <a:extLst>
                <a:ext uri="{FF2B5EF4-FFF2-40B4-BE49-F238E27FC236}">
                  <a16:creationId xmlns:a16="http://schemas.microsoft.com/office/drawing/2014/main" id="{1CD94706-A256-674B-EF96-964810B618D1}"/>
                </a:ext>
              </a:extLst>
            </p:cNvPr>
            <p:cNvSpPr>
              <a:spLocks/>
            </p:cNvSpPr>
            <p:nvPr/>
          </p:nvSpPr>
          <p:spPr bwMode="auto">
            <a:xfrm>
              <a:off x="2429" y="5120"/>
              <a:ext cx="50" cy="19"/>
            </a:xfrm>
            <a:custGeom>
              <a:avLst/>
              <a:gdLst>
                <a:gd name="T0" fmla="*/ 50 w 50"/>
                <a:gd name="T1" fmla="*/ 13 h 19"/>
                <a:gd name="T2" fmla="*/ 14 w 50"/>
                <a:gd name="T3" fmla="*/ 19 h 19"/>
                <a:gd name="T4" fmla="*/ 0 w 50"/>
                <a:gd name="T5" fmla="*/ 0 h 19"/>
              </a:gdLst>
              <a:ahLst/>
              <a:cxnLst>
                <a:cxn ang="0">
                  <a:pos x="T0" y="T1"/>
                </a:cxn>
                <a:cxn ang="0">
                  <a:pos x="T2" y="T3"/>
                </a:cxn>
                <a:cxn ang="0">
                  <a:pos x="T4" y="T5"/>
                </a:cxn>
              </a:cxnLst>
              <a:rect l="0" t="0" r="r" b="b"/>
              <a:pathLst>
                <a:path w="50" h="19">
                  <a:moveTo>
                    <a:pt x="50" y="13"/>
                  </a:moveTo>
                  <a:lnTo>
                    <a:pt x="14" y="19"/>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125">
              <a:extLst>
                <a:ext uri="{FF2B5EF4-FFF2-40B4-BE49-F238E27FC236}">
                  <a16:creationId xmlns:a16="http://schemas.microsoft.com/office/drawing/2014/main" id="{1246ADD4-2DFC-A4CC-73DF-4664135DB75C}"/>
                </a:ext>
              </a:extLst>
            </p:cNvPr>
            <p:cNvSpPr>
              <a:spLocks/>
            </p:cNvSpPr>
            <p:nvPr/>
          </p:nvSpPr>
          <p:spPr bwMode="auto">
            <a:xfrm>
              <a:off x="2452" y="5166"/>
              <a:ext cx="29" cy="35"/>
            </a:xfrm>
            <a:custGeom>
              <a:avLst/>
              <a:gdLst>
                <a:gd name="T0" fmla="*/ 0 w 29"/>
                <a:gd name="T1" fmla="*/ 35 h 35"/>
                <a:gd name="T2" fmla="*/ 14 w 29"/>
                <a:gd name="T3" fmla="*/ 11 h 35"/>
                <a:gd name="T4" fmla="*/ 29 w 29"/>
                <a:gd name="T5" fmla="*/ 0 h 35"/>
              </a:gdLst>
              <a:ahLst/>
              <a:cxnLst>
                <a:cxn ang="0">
                  <a:pos x="T0" y="T1"/>
                </a:cxn>
                <a:cxn ang="0">
                  <a:pos x="T2" y="T3"/>
                </a:cxn>
                <a:cxn ang="0">
                  <a:pos x="T4" y="T5"/>
                </a:cxn>
              </a:cxnLst>
              <a:rect l="0" t="0" r="r" b="b"/>
              <a:pathLst>
                <a:path w="29" h="35">
                  <a:moveTo>
                    <a:pt x="0" y="35"/>
                  </a:moveTo>
                  <a:lnTo>
                    <a:pt x="14" y="11"/>
                  </a:lnTo>
                  <a:lnTo>
                    <a:pt x="2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126">
              <a:extLst>
                <a:ext uri="{FF2B5EF4-FFF2-40B4-BE49-F238E27FC236}">
                  <a16:creationId xmlns:a16="http://schemas.microsoft.com/office/drawing/2014/main" id="{0E16647E-6B0B-DB4B-C34B-0953931D81FC}"/>
                </a:ext>
              </a:extLst>
            </p:cNvPr>
            <p:cNvSpPr>
              <a:spLocks/>
            </p:cNvSpPr>
            <p:nvPr/>
          </p:nvSpPr>
          <p:spPr bwMode="auto">
            <a:xfrm>
              <a:off x="2443" y="5066"/>
              <a:ext cx="36" cy="49"/>
            </a:xfrm>
            <a:custGeom>
              <a:avLst/>
              <a:gdLst>
                <a:gd name="T0" fmla="*/ 31 w 36"/>
                <a:gd name="T1" fmla="*/ 48 h 49"/>
                <a:gd name="T2" fmla="*/ 28 w 36"/>
                <a:gd name="T3" fmla="*/ 48 h 49"/>
                <a:gd name="T4" fmla="*/ 26 w 36"/>
                <a:gd name="T5" fmla="*/ 49 h 49"/>
                <a:gd name="T6" fmla="*/ 23 w 36"/>
                <a:gd name="T7" fmla="*/ 48 h 49"/>
                <a:gd name="T8" fmla="*/ 20 w 36"/>
                <a:gd name="T9" fmla="*/ 48 h 49"/>
                <a:gd name="T10" fmla="*/ 17 w 36"/>
                <a:gd name="T11" fmla="*/ 47 h 49"/>
                <a:gd name="T12" fmla="*/ 13 w 36"/>
                <a:gd name="T13" fmla="*/ 45 h 49"/>
                <a:gd name="T14" fmla="*/ 10 w 36"/>
                <a:gd name="T15" fmla="*/ 44 h 49"/>
                <a:gd name="T16" fmla="*/ 7 w 36"/>
                <a:gd name="T17" fmla="*/ 42 h 49"/>
                <a:gd name="T18" fmla="*/ 6 w 36"/>
                <a:gd name="T19" fmla="*/ 39 h 49"/>
                <a:gd name="T20" fmla="*/ 4 w 36"/>
                <a:gd name="T21" fmla="*/ 38 h 49"/>
                <a:gd name="T22" fmla="*/ 2 w 36"/>
                <a:gd name="T23" fmla="*/ 33 h 49"/>
                <a:gd name="T24" fmla="*/ 1 w 36"/>
                <a:gd name="T25" fmla="*/ 29 h 49"/>
                <a:gd name="T26" fmla="*/ 0 w 36"/>
                <a:gd name="T27" fmla="*/ 26 h 49"/>
                <a:gd name="T28" fmla="*/ 0 w 36"/>
                <a:gd name="T29" fmla="*/ 24 h 49"/>
                <a:gd name="T30" fmla="*/ 1 w 36"/>
                <a:gd name="T31" fmla="*/ 19 h 49"/>
                <a:gd name="T32" fmla="*/ 2 w 36"/>
                <a:gd name="T33" fmla="*/ 15 h 49"/>
                <a:gd name="T34" fmla="*/ 4 w 36"/>
                <a:gd name="T35" fmla="*/ 11 h 49"/>
                <a:gd name="T36" fmla="*/ 7 w 36"/>
                <a:gd name="T37" fmla="*/ 7 h 49"/>
                <a:gd name="T38" fmla="*/ 8 w 36"/>
                <a:gd name="T39" fmla="*/ 7 h 49"/>
                <a:gd name="T40" fmla="*/ 12 w 36"/>
                <a:gd name="T41" fmla="*/ 4 h 49"/>
                <a:gd name="T42" fmla="*/ 16 w 36"/>
                <a:gd name="T43" fmla="*/ 1 h 49"/>
                <a:gd name="T44" fmla="*/ 21 w 36"/>
                <a:gd name="T45" fmla="*/ 0 h 49"/>
                <a:gd name="T46" fmla="*/ 26 w 36"/>
                <a:gd name="T47" fmla="*/ 0 h 49"/>
                <a:gd name="T48" fmla="*/ 31 w 36"/>
                <a:gd name="T49" fmla="*/ 0 h 49"/>
                <a:gd name="T50" fmla="*/ 33 w 36"/>
                <a:gd name="T51" fmla="*/ 0 h 49"/>
                <a:gd name="T52" fmla="*/ 36 w 36"/>
                <a:gd name="T5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9">
                  <a:moveTo>
                    <a:pt x="31" y="48"/>
                  </a:moveTo>
                  <a:lnTo>
                    <a:pt x="28" y="48"/>
                  </a:lnTo>
                  <a:lnTo>
                    <a:pt x="26" y="49"/>
                  </a:lnTo>
                  <a:lnTo>
                    <a:pt x="23" y="48"/>
                  </a:lnTo>
                  <a:lnTo>
                    <a:pt x="20" y="48"/>
                  </a:lnTo>
                  <a:lnTo>
                    <a:pt x="17" y="47"/>
                  </a:lnTo>
                  <a:lnTo>
                    <a:pt x="13" y="45"/>
                  </a:lnTo>
                  <a:lnTo>
                    <a:pt x="10" y="44"/>
                  </a:lnTo>
                  <a:lnTo>
                    <a:pt x="7" y="42"/>
                  </a:lnTo>
                  <a:lnTo>
                    <a:pt x="6" y="39"/>
                  </a:lnTo>
                  <a:lnTo>
                    <a:pt x="4" y="38"/>
                  </a:lnTo>
                  <a:lnTo>
                    <a:pt x="2" y="33"/>
                  </a:lnTo>
                  <a:lnTo>
                    <a:pt x="1" y="29"/>
                  </a:lnTo>
                  <a:lnTo>
                    <a:pt x="0" y="26"/>
                  </a:lnTo>
                  <a:lnTo>
                    <a:pt x="0" y="24"/>
                  </a:lnTo>
                  <a:lnTo>
                    <a:pt x="1" y="19"/>
                  </a:lnTo>
                  <a:lnTo>
                    <a:pt x="2" y="15"/>
                  </a:lnTo>
                  <a:lnTo>
                    <a:pt x="4" y="11"/>
                  </a:lnTo>
                  <a:lnTo>
                    <a:pt x="7" y="7"/>
                  </a:lnTo>
                  <a:lnTo>
                    <a:pt x="8" y="7"/>
                  </a:lnTo>
                  <a:lnTo>
                    <a:pt x="12" y="4"/>
                  </a:lnTo>
                  <a:lnTo>
                    <a:pt x="16" y="1"/>
                  </a:lnTo>
                  <a:lnTo>
                    <a:pt x="21" y="0"/>
                  </a:lnTo>
                  <a:lnTo>
                    <a:pt x="26" y="0"/>
                  </a:lnTo>
                  <a:lnTo>
                    <a:pt x="31" y="0"/>
                  </a:lnTo>
                  <a:lnTo>
                    <a:pt x="33" y="0"/>
                  </a:lnTo>
                  <a:lnTo>
                    <a:pt x="36"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127">
              <a:extLst>
                <a:ext uri="{FF2B5EF4-FFF2-40B4-BE49-F238E27FC236}">
                  <a16:creationId xmlns:a16="http://schemas.microsoft.com/office/drawing/2014/main" id="{B745F0F1-7B66-95CC-43EA-B940C289A085}"/>
                </a:ext>
              </a:extLst>
            </p:cNvPr>
            <p:cNvSpPr>
              <a:spLocks/>
            </p:cNvSpPr>
            <p:nvPr/>
          </p:nvSpPr>
          <p:spPr bwMode="auto">
            <a:xfrm>
              <a:off x="2493" y="5169"/>
              <a:ext cx="40" cy="35"/>
            </a:xfrm>
            <a:custGeom>
              <a:avLst/>
              <a:gdLst>
                <a:gd name="T0" fmla="*/ 40 w 40"/>
                <a:gd name="T1" fmla="*/ 19 h 35"/>
                <a:gd name="T2" fmla="*/ 26 w 40"/>
                <a:gd name="T3" fmla="*/ 35 h 35"/>
                <a:gd name="T4" fmla="*/ 0 w 40"/>
                <a:gd name="T5" fmla="*/ 0 h 35"/>
              </a:gdLst>
              <a:ahLst/>
              <a:cxnLst>
                <a:cxn ang="0">
                  <a:pos x="T0" y="T1"/>
                </a:cxn>
                <a:cxn ang="0">
                  <a:pos x="T2" y="T3"/>
                </a:cxn>
                <a:cxn ang="0">
                  <a:pos x="T4" y="T5"/>
                </a:cxn>
              </a:cxnLst>
              <a:rect l="0" t="0" r="r" b="b"/>
              <a:pathLst>
                <a:path w="40" h="35">
                  <a:moveTo>
                    <a:pt x="40"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Line 128">
              <a:extLst>
                <a:ext uri="{FF2B5EF4-FFF2-40B4-BE49-F238E27FC236}">
                  <a16:creationId xmlns:a16="http://schemas.microsoft.com/office/drawing/2014/main" id="{E6952C90-E4D0-179F-1CD9-895A729132D2}"/>
                </a:ext>
              </a:extLst>
            </p:cNvPr>
            <p:cNvSpPr>
              <a:spLocks noChangeShapeType="1"/>
            </p:cNvSpPr>
            <p:nvPr/>
          </p:nvSpPr>
          <p:spPr bwMode="auto">
            <a:xfrm flipV="1">
              <a:off x="1972" y="4371"/>
              <a:ext cx="1"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129">
              <a:extLst>
                <a:ext uri="{FF2B5EF4-FFF2-40B4-BE49-F238E27FC236}">
                  <a16:creationId xmlns:a16="http://schemas.microsoft.com/office/drawing/2014/main" id="{F776209E-6CB2-CBB5-7FBD-AB1765E8412B}"/>
                </a:ext>
              </a:extLst>
            </p:cNvPr>
            <p:cNvSpPr>
              <a:spLocks/>
            </p:cNvSpPr>
            <p:nvPr/>
          </p:nvSpPr>
          <p:spPr bwMode="auto">
            <a:xfrm>
              <a:off x="1541" y="4573"/>
              <a:ext cx="68" cy="64"/>
            </a:xfrm>
            <a:custGeom>
              <a:avLst/>
              <a:gdLst>
                <a:gd name="T0" fmla="*/ 0 w 68"/>
                <a:gd name="T1" fmla="*/ 26 h 64"/>
                <a:gd name="T2" fmla="*/ 5 w 68"/>
                <a:gd name="T3" fmla="*/ 14 h 64"/>
                <a:gd name="T4" fmla="*/ 15 w 68"/>
                <a:gd name="T5" fmla="*/ 5 h 64"/>
                <a:gd name="T6" fmla="*/ 26 w 68"/>
                <a:gd name="T7" fmla="*/ 1 h 64"/>
                <a:gd name="T8" fmla="*/ 37 w 68"/>
                <a:gd name="T9" fmla="*/ 0 h 64"/>
                <a:gd name="T10" fmla="*/ 43 w 68"/>
                <a:gd name="T11" fmla="*/ 1 h 64"/>
                <a:gd name="T12" fmla="*/ 49 w 68"/>
                <a:gd name="T13" fmla="*/ 4 h 64"/>
                <a:gd name="T14" fmla="*/ 55 w 68"/>
                <a:gd name="T15" fmla="*/ 7 h 64"/>
                <a:gd name="T16" fmla="*/ 60 w 68"/>
                <a:gd name="T17" fmla="*/ 12 h 64"/>
                <a:gd name="T18" fmla="*/ 66 w 68"/>
                <a:gd name="T19" fmla="*/ 20 h 64"/>
                <a:gd name="T20" fmla="*/ 68 w 68"/>
                <a:gd name="T21" fmla="*/ 29 h 64"/>
                <a:gd name="T22" fmla="*/ 68 w 68"/>
                <a:gd name="T23" fmla="*/ 35 h 64"/>
                <a:gd name="T24" fmla="*/ 66 w 68"/>
                <a:gd name="T25" fmla="*/ 41 h 64"/>
                <a:gd name="T26" fmla="*/ 65 w 68"/>
                <a:gd name="T27" fmla="*/ 45 h 64"/>
                <a:gd name="T28" fmla="*/ 64 w 68"/>
                <a:gd name="T29" fmla="*/ 47 h 64"/>
                <a:gd name="T30" fmla="*/ 63 w 68"/>
                <a:gd name="T31" fmla="*/ 49 h 64"/>
                <a:gd name="T32" fmla="*/ 60 w 68"/>
                <a:gd name="T33" fmla="*/ 52 h 64"/>
                <a:gd name="T34" fmla="*/ 55 w 68"/>
                <a:gd name="T35" fmla="*/ 57 h 64"/>
                <a:gd name="T36" fmla="*/ 49 w 68"/>
                <a:gd name="T37" fmla="*/ 60 h 64"/>
                <a:gd name="T38" fmla="*/ 48 w 68"/>
                <a:gd name="T39" fmla="*/ 61 h 64"/>
                <a:gd name="T40" fmla="*/ 45 w 68"/>
                <a:gd name="T41" fmla="*/ 62 h 64"/>
                <a:gd name="T42" fmla="*/ 43 w 68"/>
                <a:gd name="T43" fmla="*/ 63 h 64"/>
                <a:gd name="T44" fmla="*/ 37 w 68"/>
                <a:gd name="T45" fmla="*/ 64 h 64"/>
                <a:gd name="T46" fmla="*/ 34 w 68"/>
                <a:gd name="T47" fmla="*/ 64 h 64"/>
                <a:gd name="T48" fmla="*/ 33 w 68"/>
                <a:gd name="T49" fmla="*/ 64 h 64"/>
                <a:gd name="T50" fmla="*/ 30 w 68"/>
                <a:gd name="T51" fmla="*/ 64 h 64"/>
                <a:gd name="T52" fmla="*/ 23 w 68"/>
                <a:gd name="T53" fmla="*/ 63 h 64"/>
                <a:gd name="T54" fmla="*/ 17 w 68"/>
                <a:gd name="T55" fmla="*/ 60 h 64"/>
                <a:gd name="T56" fmla="*/ 12 w 68"/>
                <a:gd name="T57" fmla="*/ 57 h 64"/>
                <a:gd name="T58" fmla="*/ 7 w 68"/>
                <a:gd name="T59" fmla="*/ 52 h 64"/>
                <a:gd name="T60" fmla="*/ 3 w 68"/>
                <a:gd name="T61" fmla="*/ 47 h 64"/>
                <a:gd name="T62" fmla="*/ 1 w 68"/>
                <a:gd name="T63" fmla="*/ 41 h 64"/>
                <a:gd name="T64" fmla="*/ 0 w 68"/>
                <a:gd name="T65"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26"/>
                  </a:lnTo>
                  <a:lnTo>
                    <a:pt x="2" y="20"/>
                  </a:lnTo>
                  <a:lnTo>
                    <a:pt x="5" y="14"/>
                  </a:lnTo>
                  <a:lnTo>
                    <a:pt x="10" y="10"/>
                  </a:lnTo>
                  <a:lnTo>
                    <a:pt x="15" y="5"/>
                  </a:lnTo>
                  <a:lnTo>
                    <a:pt x="20" y="3"/>
                  </a:lnTo>
                  <a:lnTo>
                    <a:pt x="26" y="1"/>
                  </a:lnTo>
                  <a:lnTo>
                    <a:pt x="33" y="0"/>
                  </a:lnTo>
                  <a:lnTo>
                    <a:pt x="37" y="0"/>
                  </a:lnTo>
                  <a:lnTo>
                    <a:pt x="40" y="1"/>
                  </a:lnTo>
                  <a:lnTo>
                    <a:pt x="43" y="1"/>
                  </a:lnTo>
                  <a:lnTo>
                    <a:pt x="47" y="3"/>
                  </a:lnTo>
                  <a:lnTo>
                    <a:pt x="49" y="4"/>
                  </a:lnTo>
                  <a:lnTo>
                    <a:pt x="53" y="5"/>
                  </a:lnTo>
                  <a:lnTo>
                    <a:pt x="55" y="7"/>
                  </a:lnTo>
                  <a:lnTo>
                    <a:pt x="58" y="10"/>
                  </a:lnTo>
                  <a:lnTo>
                    <a:pt x="60" y="12"/>
                  </a:lnTo>
                  <a:lnTo>
                    <a:pt x="62" y="14"/>
                  </a:lnTo>
                  <a:lnTo>
                    <a:pt x="66" y="20"/>
                  </a:lnTo>
                  <a:lnTo>
                    <a:pt x="67" y="26"/>
                  </a:lnTo>
                  <a:lnTo>
                    <a:pt x="68" y="29"/>
                  </a:lnTo>
                  <a:lnTo>
                    <a:pt x="68" y="32"/>
                  </a:lnTo>
                  <a:lnTo>
                    <a:pt x="68" y="35"/>
                  </a:lnTo>
                  <a:lnTo>
                    <a:pt x="67" y="38"/>
                  </a:lnTo>
                  <a:lnTo>
                    <a:pt x="66" y="41"/>
                  </a:lnTo>
                  <a:lnTo>
                    <a:pt x="66" y="44"/>
                  </a:lnTo>
                  <a:lnTo>
                    <a:pt x="65" y="45"/>
                  </a:lnTo>
                  <a:lnTo>
                    <a:pt x="64" y="46"/>
                  </a:lnTo>
                  <a:lnTo>
                    <a:pt x="64" y="47"/>
                  </a:lnTo>
                  <a:lnTo>
                    <a:pt x="63" y="48"/>
                  </a:lnTo>
                  <a:lnTo>
                    <a:pt x="63" y="49"/>
                  </a:lnTo>
                  <a:lnTo>
                    <a:pt x="62" y="49"/>
                  </a:lnTo>
                  <a:lnTo>
                    <a:pt x="60" y="52"/>
                  </a:lnTo>
                  <a:lnTo>
                    <a:pt x="58" y="55"/>
                  </a:lnTo>
                  <a:lnTo>
                    <a:pt x="55" y="57"/>
                  </a:lnTo>
                  <a:lnTo>
                    <a:pt x="53" y="59"/>
                  </a:lnTo>
                  <a:lnTo>
                    <a:pt x="49" y="60"/>
                  </a:lnTo>
                  <a:lnTo>
                    <a:pt x="49" y="60"/>
                  </a:lnTo>
                  <a:lnTo>
                    <a:pt x="48" y="61"/>
                  </a:lnTo>
                  <a:lnTo>
                    <a:pt x="47" y="62"/>
                  </a:lnTo>
                  <a:lnTo>
                    <a:pt x="45" y="62"/>
                  </a:lnTo>
                  <a:lnTo>
                    <a:pt x="44" y="62"/>
                  </a:lnTo>
                  <a:lnTo>
                    <a:pt x="43" y="63"/>
                  </a:lnTo>
                  <a:lnTo>
                    <a:pt x="40" y="64"/>
                  </a:lnTo>
                  <a:lnTo>
                    <a:pt x="37" y="64"/>
                  </a:lnTo>
                  <a:lnTo>
                    <a:pt x="35" y="64"/>
                  </a:lnTo>
                  <a:lnTo>
                    <a:pt x="34" y="64"/>
                  </a:lnTo>
                  <a:lnTo>
                    <a:pt x="33" y="64"/>
                  </a:lnTo>
                  <a:lnTo>
                    <a:pt x="33" y="64"/>
                  </a:lnTo>
                  <a:lnTo>
                    <a:pt x="33" y="64"/>
                  </a:lnTo>
                  <a:lnTo>
                    <a:pt x="30" y="64"/>
                  </a:lnTo>
                  <a:lnTo>
                    <a:pt x="26" y="64"/>
                  </a:lnTo>
                  <a:lnTo>
                    <a:pt x="23" y="63"/>
                  </a:lnTo>
                  <a:lnTo>
                    <a:pt x="20" y="62"/>
                  </a:lnTo>
                  <a:lnTo>
                    <a:pt x="17" y="60"/>
                  </a:lnTo>
                  <a:lnTo>
                    <a:pt x="15" y="59"/>
                  </a:lnTo>
                  <a:lnTo>
                    <a:pt x="12" y="57"/>
                  </a:lnTo>
                  <a:lnTo>
                    <a:pt x="10" y="55"/>
                  </a:lnTo>
                  <a:lnTo>
                    <a:pt x="7" y="52"/>
                  </a:lnTo>
                  <a:lnTo>
                    <a:pt x="5" y="49"/>
                  </a:lnTo>
                  <a:lnTo>
                    <a:pt x="3" y="47"/>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130">
              <a:extLst>
                <a:ext uri="{FF2B5EF4-FFF2-40B4-BE49-F238E27FC236}">
                  <a16:creationId xmlns:a16="http://schemas.microsoft.com/office/drawing/2014/main" id="{04484CB0-2289-0528-812A-FE8B4945F3E6}"/>
                </a:ext>
              </a:extLst>
            </p:cNvPr>
            <p:cNvSpPr>
              <a:spLocks/>
            </p:cNvSpPr>
            <p:nvPr/>
          </p:nvSpPr>
          <p:spPr bwMode="auto">
            <a:xfrm>
              <a:off x="1536" y="4795"/>
              <a:ext cx="69" cy="64"/>
            </a:xfrm>
            <a:custGeom>
              <a:avLst/>
              <a:gdLst>
                <a:gd name="T0" fmla="*/ 61 w 69"/>
                <a:gd name="T1" fmla="*/ 12 h 64"/>
                <a:gd name="T2" fmla="*/ 65 w 69"/>
                <a:gd name="T3" fmla="*/ 17 h 64"/>
                <a:gd name="T4" fmla="*/ 68 w 69"/>
                <a:gd name="T5" fmla="*/ 23 h 64"/>
                <a:gd name="T6" fmla="*/ 69 w 69"/>
                <a:gd name="T7" fmla="*/ 29 h 64"/>
                <a:gd name="T8" fmla="*/ 69 w 69"/>
                <a:gd name="T9" fmla="*/ 35 h 64"/>
                <a:gd name="T10" fmla="*/ 68 w 69"/>
                <a:gd name="T11" fmla="*/ 41 h 64"/>
                <a:gd name="T12" fmla="*/ 67 w 69"/>
                <a:gd name="T13" fmla="*/ 43 h 64"/>
                <a:gd name="T14" fmla="*/ 65 w 69"/>
                <a:gd name="T15" fmla="*/ 47 h 64"/>
                <a:gd name="T16" fmla="*/ 63 w 69"/>
                <a:gd name="T17" fmla="*/ 49 h 64"/>
                <a:gd name="T18" fmla="*/ 61 w 69"/>
                <a:gd name="T19" fmla="*/ 52 h 64"/>
                <a:gd name="T20" fmla="*/ 56 w 69"/>
                <a:gd name="T21" fmla="*/ 57 h 64"/>
                <a:gd name="T22" fmla="*/ 51 w 69"/>
                <a:gd name="T23" fmla="*/ 60 h 64"/>
                <a:gd name="T24" fmla="*/ 46 w 69"/>
                <a:gd name="T25" fmla="*/ 62 h 64"/>
                <a:gd name="T26" fmla="*/ 44 w 69"/>
                <a:gd name="T27" fmla="*/ 63 h 64"/>
                <a:gd name="T28" fmla="*/ 38 w 69"/>
                <a:gd name="T29" fmla="*/ 64 h 64"/>
                <a:gd name="T30" fmla="*/ 35 w 69"/>
                <a:gd name="T31" fmla="*/ 64 h 64"/>
                <a:gd name="T32" fmla="*/ 34 w 69"/>
                <a:gd name="T33" fmla="*/ 64 h 64"/>
                <a:gd name="T34" fmla="*/ 31 w 69"/>
                <a:gd name="T35" fmla="*/ 64 h 64"/>
                <a:gd name="T36" fmla="*/ 24 w 69"/>
                <a:gd name="T37" fmla="*/ 63 h 64"/>
                <a:gd name="T38" fmla="*/ 18 w 69"/>
                <a:gd name="T39" fmla="*/ 60 h 64"/>
                <a:gd name="T40" fmla="*/ 13 w 69"/>
                <a:gd name="T41" fmla="*/ 57 h 64"/>
                <a:gd name="T42" fmla="*/ 8 w 69"/>
                <a:gd name="T43" fmla="*/ 52 h 64"/>
                <a:gd name="T44" fmla="*/ 4 w 69"/>
                <a:gd name="T45" fmla="*/ 47 h 64"/>
                <a:gd name="T46" fmla="*/ 1 w 69"/>
                <a:gd name="T47" fmla="*/ 41 h 64"/>
                <a:gd name="T48" fmla="*/ 0 w 69"/>
                <a:gd name="T49" fmla="*/ 35 h 64"/>
                <a:gd name="T50" fmla="*/ 0 w 69"/>
                <a:gd name="T51" fmla="*/ 29 h 64"/>
                <a:gd name="T52" fmla="*/ 1 w 69"/>
                <a:gd name="T53" fmla="*/ 23 h 64"/>
                <a:gd name="T54" fmla="*/ 4 w 69"/>
                <a:gd name="T55" fmla="*/ 17 h 64"/>
                <a:gd name="T56" fmla="*/ 10 w 69"/>
                <a:gd name="T57" fmla="*/ 10 h 64"/>
                <a:gd name="T58" fmla="*/ 21 w 69"/>
                <a:gd name="T59" fmla="*/ 3 h 64"/>
                <a:gd name="T60" fmla="*/ 27 w 69"/>
                <a:gd name="T61" fmla="*/ 1 h 64"/>
                <a:gd name="T62" fmla="*/ 38 w 69"/>
                <a:gd name="T63" fmla="*/ 0 h 64"/>
                <a:gd name="T64" fmla="*/ 44 w 69"/>
                <a:gd name="T65" fmla="*/ 1 h 64"/>
                <a:gd name="T66" fmla="*/ 51 w 69"/>
                <a:gd name="T67" fmla="*/ 4 h 64"/>
                <a:gd name="T68" fmla="*/ 56 w 69"/>
                <a:gd name="T6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61" y="12"/>
                  </a:lnTo>
                  <a:lnTo>
                    <a:pt x="63" y="14"/>
                  </a:lnTo>
                  <a:lnTo>
                    <a:pt x="65" y="17"/>
                  </a:lnTo>
                  <a:lnTo>
                    <a:pt x="66" y="20"/>
                  </a:lnTo>
                  <a:lnTo>
                    <a:pt x="68" y="23"/>
                  </a:lnTo>
                  <a:lnTo>
                    <a:pt x="68" y="26"/>
                  </a:lnTo>
                  <a:lnTo>
                    <a:pt x="69" y="29"/>
                  </a:lnTo>
                  <a:lnTo>
                    <a:pt x="69" y="32"/>
                  </a:lnTo>
                  <a:lnTo>
                    <a:pt x="69" y="35"/>
                  </a:lnTo>
                  <a:lnTo>
                    <a:pt x="68" y="38"/>
                  </a:lnTo>
                  <a:lnTo>
                    <a:pt x="68" y="41"/>
                  </a:lnTo>
                  <a:lnTo>
                    <a:pt x="67" y="42"/>
                  </a:lnTo>
                  <a:lnTo>
                    <a:pt x="67" y="43"/>
                  </a:lnTo>
                  <a:lnTo>
                    <a:pt x="66" y="44"/>
                  </a:lnTo>
                  <a:lnTo>
                    <a:pt x="65" y="47"/>
                  </a:lnTo>
                  <a:lnTo>
                    <a:pt x="64" y="48"/>
                  </a:lnTo>
                  <a:lnTo>
                    <a:pt x="63" y="49"/>
                  </a:lnTo>
                  <a:lnTo>
                    <a:pt x="63" y="50"/>
                  </a:lnTo>
                  <a:lnTo>
                    <a:pt x="61" y="52"/>
                  </a:lnTo>
                  <a:lnTo>
                    <a:pt x="59" y="55"/>
                  </a:lnTo>
                  <a:lnTo>
                    <a:pt x="56" y="57"/>
                  </a:lnTo>
                  <a:lnTo>
                    <a:pt x="53" y="58"/>
                  </a:lnTo>
                  <a:lnTo>
                    <a:pt x="51" y="60"/>
                  </a:lnTo>
                  <a:lnTo>
                    <a:pt x="48" y="61"/>
                  </a:lnTo>
                  <a:lnTo>
                    <a:pt x="46" y="62"/>
                  </a:lnTo>
                  <a:lnTo>
                    <a:pt x="45" y="62"/>
                  </a:lnTo>
                  <a:lnTo>
                    <a:pt x="44" y="63"/>
                  </a:lnTo>
                  <a:lnTo>
                    <a:pt x="41" y="63"/>
                  </a:lnTo>
                  <a:lnTo>
                    <a:pt x="38" y="64"/>
                  </a:lnTo>
                  <a:lnTo>
                    <a:pt x="36" y="64"/>
                  </a:lnTo>
                  <a:lnTo>
                    <a:pt x="35" y="64"/>
                  </a:lnTo>
                  <a:lnTo>
                    <a:pt x="35" y="64"/>
                  </a:lnTo>
                  <a:lnTo>
                    <a:pt x="34" y="64"/>
                  </a:lnTo>
                  <a:lnTo>
                    <a:pt x="34" y="64"/>
                  </a:lnTo>
                  <a:lnTo>
                    <a:pt x="31" y="64"/>
                  </a:lnTo>
                  <a:lnTo>
                    <a:pt x="27" y="63"/>
                  </a:lnTo>
                  <a:lnTo>
                    <a:pt x="24" y="63"/>
                  </a:lnTo>
                  <a:lnTo>
                    <a:pt x="21" y="61"/>
                  </a:lnTo>
                  <a:lnTo>
                    <a:pt x="18" y="60"/>
                  </a:lnTo>
                  <a:lnTo>
                    <a:pt x="16" y="58"/>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4"/>
                  </a:lnTo>
                  <a:lnTo>
                    <a:pt x="10" y="10"/>
                  </a:lnTo>
                  <a:lnTo>
                    <a:pt x="16" y="6"/>
                  </a:lnTo>
                  <a:lnTo>
                    <a:pt x="21" y="3"/>
                  </a:lnTo>
                  <a:lnTo>
                    <a:pt x="24" y="1"/>
                  </a:lnTo>
                  <a:lnTo>
                    <a:pt x="27" y="1"/>
                  </a:lnTo>
                  <a:lnTo>
                    <a:pt x="34" y="0"/>
                  </a:lnTo>
                  <a:lnTo>
                    <a:pt x="38" y="0"/>
                  </a:lnTo>
                  <a:lnTo>
                    <a:pt x="41" y="1"/>
                  </a:lnTo>
                  <a:lnTo>
                    <a:pt x="44" y="1"/>
                  </a:lnTo>
                  <a:lnTo>
                    <a:pt x="48" y="3"/>
                  </a:lnTo>
                  <a:lnTo>
                    <a:pt x="51" y="4"/>
                  </a:lnTo>
                  <a:lnTo>
                    <a:pt x="53" y="6"/>
                  </a:lnTo>
                  <a:lnTo>
                    <a:pt x="56" y="7"/>
                  </a:lnTo>
                  <a:lnTo>
                    <a:pt x="59"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131">
              <a:extLst>
                <a:ext uri="{FF2B5EF4-FFF2-40B4-BE49-F238E27FC236}">
                  <a16:creationId xmlns:a16="http://schemas.microsoft.com/office/drawing/2014/main" id="{18486910-C27D-3EAB-1012-61AA03DEDE90}"/>
                </a:ext>
              </a:extLst>
            </p:cNvPr>
            <p:cNvSpPr>
              <a:spLocks/>
            </p:cNvSpPr>
            <p:nvPr/>
          </p:nvSpPr>
          <p:spPr bwMode="auto">
            <a:xfrm>
              <a:off x="2289" y="4700"/>
              <a:ext cx="54" cy="48"/>
            </a:xfrm>
            <a:custGeom>
              <a:avLst/>
              <a:gdLst>
                <a:gd name="T0" fmla="*/ 54 w 54"/>
                <a:gd name="T1" fmla="*/ 22 h 48"/>
                <a:gd name="T2" fmla="*/ 52 w 54"/>
                <a:gd name="T3" fmla="*/ 15 h 48"/>
                <a:gd name="T4" fmla="*/ 46 w 54"/>
                <a:gd name="T5" fmla="*/ 7 h 48"/>
                <a:gd name="T6" fmla="*/ 41 w 54"/>
                <a:gd name="T7" fmla="*/ 4 h 48"/>
                <a:gd name="T8" fmla="*/ 37 w 54"/>
                <a:gd name="T9" fmla="*/ 2 h 48"/>
                <a:gd name="T10" fmla="*/ 32 w 54"/>
                <a:gd name="T11" fmla="*/ 1 h 48"/>
                <a:gd name="T12" fmla="*/ 21 w 54"/>
                <a:gd name="T13" fmla="*/ 1 h 48"/>
                <a:gd name="T14" fmla="*/ 12 w 54"/>
                <a:gd name="T15" fmla="*/ 4 h 48"/>
                <a:gd name="T16" fmla="*/ 8 w 54"/>
                <a:gd name="T17" fmla="*/ 7 h 48"/>
                <a:gd name="T18" fmla="*/ 2 w 54"/>
                <a:gd name="T19" fmla="*/ 15 h 48"/>
                <a:gd name="T20" fmla="*/ 0 w 54"/>
                <a:gd name="T21" fmla="*/ 24 h 48"/>
                <a:gd name="T22" fmla="*/ 0 w 54"/>
                <a:gd name="T23" fmla="*/ 29 h 48"/>
                <a:gd name="T24" fmla="*/ 2 w 54"/>
                <a:gd name="T25" fmla="*/ 34 h 48"/>
                <a:gd name="T26" fmla="*/ 4 w 54"/>
                <a:gd name="T27" fmla="*/ 37 h 48"/>
                <a:gd name="T28" fmla="*/ 8 w 54"/>
                <a:gd name="T29" fmla="*/ 41 h 48"/>
                <a:gd name="T30" fmla="*/ 17 w 54"/>
                <a:gd name="T31" fmla="*/ 47 h 48"/>
                <a:gd name="T32" fmla="*/ 24 w 54"/>
                <a:gd name="T33" fmla="*/ 48 h 48"/>
                <a:gd name="T34" fmla="*/ 27 w 54"/>
                <a:gd name="T35" fmla="*/ 48 h 48"/>
                <a:gd name="T36" fmla="*/ 29 w 54"/>
                <a:gd name="T37" fmla="*/ 48 h 48"/>
                <a:gd name="T38" fmla="*/ 34 w 54"/>
                <a:gd name="T39" fmla="*/ 47 h 48"/>
                <a:gd name="T40" fmla="*/ 37 w 54"/>
                <a:gd name="T41" fmla="*/ 47 h 48"/>
                <a:gd name="T42" fmla="*/ 41 w 54"/>
                <a:gd name="T43" fmla="*/ 44 h 48"/>
                <a:gd name="T44" fmla="*/ 43 w 54"/>
                <a:gd name="T45" fmla="*/ 43 h 48"/>
                <a:gd name="T46" fmla="*/ 43 w 54"/>
                <a:gd name="T47" fmla="*/ 43 h 48"/>
                <a:gd name="T48" fmla="*/ 46 w 54"/>
                <a:gd name="T49" fmla="*/ 41 h 48"/>
                <a:gd name="T50" fmla="*/ 47 w 54"/>
                <a:gd name="T51" fmla="*/ 39 h 48"/>
                <a:gd name="T52" fmla="*/ 48 w 54"/>
                <a:gd name="T53" fmla="*/ 39 h 48"/>
                <a:gd name="T54" fmla="*/ 49 w 54"/>
                <a:gd name="T55" fmla="*/ 37 h 48"/>
                <a:gd name="T56" fmla="*/ 52 w 54"/>
                <a:gd name="T57" fmla="*/ 34 h 48"/>
                <a:gd name="T58" fmla="*/ 52 w 54"/>
                <a:gd name="T59" fmla="*/ 31 h 48"/>
                <a:gd name="T60" fmla="*/ 54 w 54"/>
                <a:gd name="T61" fmla="*/ 27 h 48"/>
                <a:gd name="T62" fmla="*/ 54 w 54"/>
                <a:gd name="T6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54" y="24"/>
                  </a:move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Line 132">
              <a:extLst>
                <a:ext uri="{FF2B5EF4-FFF2-40B4-BE49-F238E27FC236}">
                  <a16:creationId xmlns:a16="http://schemas.microsoft.com/office/drawing/2014/main" id="{DF1B11A6-8202-32F2-D384-00274BDB41A3}"/>
                </a:ext>
              </a:extLst>
            </p:cNvPr>
            <p:cNvSpPr>
              <a:spLocks noChangeShapeType="1"/>
            </p:cNvSpPr>
            <p:nvPr/>
          </p:nvSpPr>
          <p:spPr bwMode="auto">
            <a:xfrm flipV="1">
              <a:off x="2316" y="4748"/>
              <a:ext cx="1" cy="5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133">
              <a:extLst>
                <a:ext uri="{FF2B5EF4-FFF2-40B4-BE49-F238E27FC236}">
                  <a16:creationId xmlns:a16="http://schemas.microsoft.com/office/drawing/2014/main" id="{C75A8B12-4A35-5D3E-C243-F55AC04F1186}"/>
                </a:ext>
              </a:extLst>
            </p:cNvPr>
            <p:cNvSpPr>
              <a:spLocks/>
            </p:cNvSpPr>
            <p:nvPr/>
          </p:nvSpPr>
          <p:spPr bwMode="auto">
            <a:xfrm>
              <a:off x="2289" y="4700"/>
              <a:ext cx="54" cy="48"/>
            </a:xfrm>
            <a:custGeom>
              <a:avLst/>
              <a:gdLst>
                <a:gd name="T0" fmla="*/ 27 w 54"/>
                <a:gd name="T1" fmla="*/ 48 h 48"/>
                <a:gd name="T2" fmla="*/ 29 w 54"/>
                <a:gd name="T3" fmla="*/ 48 h 48"/>
                <a:gd name="T4" fmla="*/ 34 w 54"/>
                <a:gd name="T5" fmla="*/ 47 h 48"/>
                <a:gd name="T6" fmla="*/ 37 w 54"/>
                <a:gd name="T7" fmla="*/ 47 h 48"/>
                <a:gd name="T8" fmla="*/ 41 w 54"/>
                <a:gd name="T9" fmla="*/ 44 h 48"/>
                <a:gd name="T10" fmla="*/ 43 w 54"/>
                <a:gd name="T11" fmla="*/ 43 h 48"/>
                <a:gd name="T12" fmla="*/ 43 w 54"/>
                <a:gd name="T13" fmla="*/ 43 h 48"/>
                <a:gd name="T14" fmla="*/ 46 w 54"/>
                <a:gd name="T15" fmla="*/ 41 h 48"/>
                <a:gd name="T16" fmla="*/ 47 w 54"/>
                <a:gd name="T17" fmla="*/ 39 h 48"/>
                <a:gd name="T18" fmla="*/ 48 w 54"/>
                <a:gd name="T19" fmla="*/ 39 h 48"/>
                <a:gd name="T20" fmla="*/ 49 w 54"/>
                <a:gd name="T21" fmla="*/ 37 h 48"/>
                <a:gd name="T22" fmla="*/ 52 w 54"/>
                <a:gd name="T23" fmla="*/ 34 h 48"/>
                <a:gd name="T24" fmla="*/ 52 w 54"/>
                <a:gd name="T25" fmla="*/ 31 h 48"/>
                <a:gd name="T26" fmla="*/ 54 w 54"/>
                <a:gd name="T27" fmla="*/ 27 h 48"/>
                <a:gd name="T28" fmla="*/ 54 w 54"/>
                <a:gd name="T29" fmla="*/ 25 h 48"/>
                <a:gd name="T30" fmla="*/ 54 w 54"/>
                <a:gd name="T31" fmla="*/ 22 h 48"/>
                <a:gd name="T32" fmla="*/ 52 w 54"/>
                <a:gd name="T33" fmla="*/ 15 h 48"/>
                <a:gd name="T34" fmla="*/ 46 w 54"/>
                <a:gd name="T35" fmla="*/ 7 h 48"/>
                <a:gd name="T36" fmla="*/ 41 w 54"/>
                <a:gd name="T37" fmla="*/ 4 h 48"/>
                <a:gd name="T38" fmla="*/ 37 w 54"/>
                <a:gd name="T39" fmla="*/ 2 h 48"/>
                <a:gd name="T40" fmla="*/ 32 w 54"/>
                <a:gd name="T41" fmla="*/ 1 h 48"/>
                <a:gd name="T42" fmla="*/ 21 w 54"/>
                <a:gd name="T43" fmla="*/ 1 h 48"/>
                <a:gd name="T44" fmla="*/ 12 w 54"/>
                <a:gd name="T45" fmla="*/ 4 h 48"/>
                <a:gd name="T46" fmla="*/ 8 w 54"/>
                <a:gd name="T47" fmla="*/ 7 h 48"/>
                <a:gd name="T48" fmla="*/ 2 w 54"/>
                <a:gd name="T49" fmla="*/ 15 h 48"/>
                <a:gd name="T50" fmla="*/ 0 w 54"/>
                <a:gd name="T51" fmla="*/ 24 h 48"/>
                <a:gd name="T52" fmla="*/ 0 w 54"/>
                <a:gd name="T53" fmla="*/ 29 h 48"/>
                <a:gd name="T54" fmla="*/ 2 w 54"/>
                <a:gd name="T55" fmla="*/ 34 h 48"/>
                <a:gd name="T56" fmla="*/ 4 w 54"/>
                <a:gd name="T57" fmla="*/ 37 h 48"/>
                <a:gd name="T58" fmla="*/ 8 w 54"/>
                <a:gd name="T59" fmla="*/ 41 h 48"/>
                <a:gd name="T60" fmla="*/ 17 w 54"/>
                <a:gd name="T61" fmla="*/ 47 h 48"/>
                <a:gd name="T62" fmla="*/ 24 w 54"/>
                <a:gd name="T6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27" y="48"/>
                  </a:move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Rectangle 134">
              <a:extLst>
                <a:ext uri="{FF2B5EF4-FFF2-40B4-BE49-F238E27FC236}">
                  <a16:creationId xmlns:a16="http://schemas.microsoft.com/office/drawing/2014/main" id="{3449D195-3A52-CBD3-D291-FB41C3C99A8E}"/>
                </a:ext>
              </a:extLst>
            </p:cNvPr>
            <p:cNvSpPr>
              <a:spLocks noChangeArrowheads="1"/>
            </p:cNvSpPr>
            <p:nvPr/>
          </p:nvSpPr>
          <p:spPr bwMode="auto">
            <a:xfrm>
              <a:off x="1403" y="5150"/>
              <a:ext cx="169"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FF0000"/>
                  </a:solidFill>
                  <a:effectLst/>
                  <a:latin typeface="Times New Roman" panose="02020603050405020304" pitchFamily="18" charset="0"/>
                </a:rPr>
                <a:t>CO</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4" name="Rectangle 135">
              <a:extLst>
                <a:ext uri="{FF2B5EF4-FFF2-40B4-BE49-F238E27FC236}">
                  <a16:creationId xmlns:a16="http://schemas.microsoft.com/office/drawing/2014/main" id="{9690EBD8-C355-F30E-C6AA-192F720E68F5}"/>
                </a:ext>
              </a:extLst>
            </p:cNvPr>
            <p:cNvSpPr>
              <a:spLocks noChangeArrowheads="1"/>
            </p:cNvSpPr>
            <p:nvPr/>
          </p:nvSpPr>
          <p:spPr bwMode="auto">
            <a:xfrm>
              <a:off x="1532" y="5197"/>
              <a:ext cx="6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0000"/>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5" name="Rectangle 136">
              <a:extLst>
                <a:ext uri="{FF2B5EF4-FFF2-40B4-BE49-F238E27FC236}">
                  <a16:creationId xmlns:a16="http://schemas.microsoft.com/office/drawing/2014/main" id="{6161E0F6-C000-0445-ABA5-ED32A20C9C6C}"/>
                </a:ext>
              </a:extLst>
            </p:cNvPr>
            <p:cNvSpPr>
              <a:spLocks noChangeArrowheads="1"/>
            </p:cNvSpPr>
            <p:nvPr/>
          </p:nvSpPr>
          <p:spPr bwMode="auto">
            <a:xfrm>
              <a:off x="1374" y="4937"/>
              <a:ext cx="10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C23FC"/>
                  </a:solidFill>
                  <a:effectLst/>
                  <a:latin typeface="Times New Roman" panose="02020603050405020304" pitchFamily="18" charset="0"/>
                </a:rPr>
                <a:t>H</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6" name="Rectangle 137">
              <a:extLst>
                <a:ext uri="{FF2B5EF4-FFF2-40B4-BE49-F238E27FC236}">
                  <a16:creationId xmlns:a16="http://schemas.microsoft.com/office/drawing/2014/main" id="{C61161DE-BF79-3BF4-0D64-288D4827D173}"/>
                </a:ext>
              </a:extLst>
            </p:cNvPr>
            <p:cNvSpPr>
              <a:spLocks noChangeArrowheads="1"/>
            </p:cNvSpPr>
            <p:nvPr/>
          </p:nvSpPr>
          <p:spPr bwMode="auto">
            <a:xfrm>
              <a:off x="1441" y="4984"/>
              <a:ext cx="5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C23FC"/>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7" name="Line 138">
              <a:extLst>
                <a:ext uri="{FF2B5EF4-FFF2-40B4-BE49-F238E27FC236}">
                  <a16:creationId xmlns:a16="http://schemas.microsoft.com/office/drawing/2014/main" id="{993C1EEF-5B60-0775-F1E0-138DC240D1C8}"/>
                </a:ext>
              </a:extLst>
            </p:cNvPr>
            <p:cNvSpPr>
              <a:spLocks noChangeShapeType="1"/>
            </p:cNvSpPr>
            <p:nvPr/>
          </p:nvSpPr>
          <p:spPr bwMode="auto">
            <a:xfrm flipV="1">
              <a:off x="1449" y="4900"/>
              <a:ext cx="215" cy="66"/>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Rectangle 139">
              <a:extLst>
                <a:ext uri="{FF2B5EF4-FFF2-40B4-BE49-F238E27FC236}">
                  <a16:creationId xmlns:a16="http://schemas.microsoft.com/office/drawing/2014/main" id="{BBCCEB0F-7B0F-CB67-2C8D-37BD9657EB45}"/>
                </a:ext>
              </a:extLst>
            </p:cNvPr>
            <p:cNvSpPr>
              <a:spLocks noChangeArrowheads="1"/>
            </p:cNvSpPr>
            <p:nvPr/>
          </p:nvSpPr>
          <p:spPr bwMode="auto">
            <a:xfrm>
              <a:off x="2023" y="4317"/>
              <a:ext cx="609"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140">
              <a:extLst>
                <a:ext uri="{FF2B5EF4-FFF2-40B4-BE49-F238E27FC236}">
                  <a16:creationId xmlns:a16="http://schemas.microsoft.com/office/drawing/2014/main" id="{E3A99212-037D-B1D4-7543-CF361CD52972}"/>
                </a:ext>
              </a:extLst>
            </p:cNvPr>
            <p:cNvSpPr>
              <a:spLocks noChangeArrowheads="1"/>
            </p:cNvSpPr>
            <p:nvPr/>
          </p:nvSpPr>
          <p:spPr bwMode="auto">
            <a:xfrm>
              <a:off x="2049" y="4322"/>
              <a:ext cx="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a:t>
              </a:r>
              <a:endParaRPr kumimoji="0" lang="ja-JP" altLang="ja-JP" sz="1000" b="0" i="0" u="none" strike="noStrike" cap="none" normalizeH="0" baseline="0" dirty="0">
                <a:ln>
                  <a:noFill/>
                </a:ln>
                <a:solidFill>
                  <a:schemeClr val="tx1"/>
                </a:solidFill>
                <a:effectLst/>
              </a:endParaRPr>
            </a:p>
          </p:txBody>
        </p:sp>
        <p:sp>
          <p:nvSpPr>
            <p:cNvPr id="170" name="Line 141">
              <a:extLst>
                <a:ext uri="{FF2B5EF4-FFF2-40B4-BE49-F238E27FC236}">
                  <a16:creationId xmlns:a16="http://schemas.microsoft.com/office/drawing/2014/main" id="{E35EC038-A8E9-50C6-33E3-A59FD10B62C7}"/>
                </a:ext>
              </a:extLst>
            </p:cNvPr>
            <p:cNvSpPr>
              <a:spLocks noChangeShapeType="1"/>
            </p:cNvSpPr>
            <p:nvPr/>
          </p:nvSpPr>
          <p:spPr bwMode="auto">
            <a:xfrm flipH="1">
              <a:off x="1569" y="5140"/>
              <a:ext cx="130" cy="5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Rectangle 142">
              <a:extLst>
                <a:ext uri="{FF2B5EF4-FFF2-40B4-BE49-F238E27FC236}">
                  <a16:creationId xmlns:a16="http://schemas.microsoft.com/office/drawing/2014/main" id="{83FDDB63-138C-459D-F1D5-D72DD2A181B2}"/>
                </a:ext>
              </a:extLst>
            </p:cNvPr>
            <p:cNvSpPr>
              <a:spLocks noChangeArrowheads="1"/>
            </p:cNvSpPr>
            <p:nvPr/>
          </p:nvSpPr>
          <p:spPr bwMode="auto">
            <a:xfrm>
              <a:off x="1942" y="4784"/>
              <a:ext cx="115"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Rectangle 143">
              <a:extLst>
                <a:ext uri="{FF2B5EF4-FFF2-40B4-BE49-F238E27FC236}">
                  <a16:creationId xmlns:a16="http://schemas.microsoft.com/office/drawing/2014/main" id="{C0CAC82C-FA16-81F8-CA61-ECCAFAFDEDFD}"/>
                </a:ext>
              </a:extLst>
            </p:cNvPr>
            <p:cNvSpPr>
              <a:spLocks noChangeArrowheads="1"/>
            </p:cNvSpPr>
            <p:nvPr/>
          </p:nvSpPr>
          <p:spPr bwMode="auto">
            <a:xfrm>
              <a:off x="1922" y="4775"/>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a:t>
              </a:r>
              <a:endParaRPr kumimoji="0" lang="ja-JP" altLang="ja-JP" sz="1000" b="0" i="0" u="none" strike="noStrike" cap="none" normalizeH="0" baseline="0" dirty="0">
                <a:ln>
                  <a:noFill/>
                </a:ln>
                <a:solidFill>
                  <a:schemeClr val="tx1"/>
                </a:solidFill>
                <a:effectLst/>
              </a:endParaRPr>
            </a:p>
          </p:txBody>
        </p:sp>
        <p:sp>
          <p:nvSpPr>
            <p:cNvPr id="173" name="Rectangle 144">
              <a:extLst>
                <a:ext uri="{FF2B5EF4-FFF2-40B4-BE49-F238E27FC236}">
                  <a16:creationId xmlns:a16="http://schemas.microsoft.com/office/drawing/2014/main" id="{AAA98752-87E0-A688-DA89-B6863690FE24}"/>
                </a:ext>
              </a:extLst>
            </p:cNvPr>
            <p:cNvSpPr>
              <a:spLocks noChangeArrowheads="1"/>
            </p:cNvSpPr>
            <p:nvPr/>
          </p:nvSpPr>
          <p:spPr bwMode="auto">
            <a:xfrm>
              <a:off x="2573" y="4791"/>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145">
              <a:extLst>
                <a:ext uri="{FF2B5EF4-FFF2-40B4-BE49-F238E27FC236}">
                  <a16:creationId xmlns:a16="http://schemas.microsoft.com/office/drawing/2014/main" id="{264E1C7B-C7C1-4CBB-ABE1-624EA5FFC093}"/>
                </a:ext>
              </a:extLst>
            </p:cNvPr>
            <p:cNvSpPr>
              <a:spLocks noChangeArrowheads="1"/>
            </p:cNvSpPr>
            <p:nvPr/>
          </p:nvSpPr>
          <p:spPr bwMode="auto">
            <a:xfrm>
              <a:off x="2573" y="4763"/>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a:t>
              </a:r>
              <a:endParaRPr kumimoji="0" lang="ja-JP" altLang="ja-JP" sz="1000" b="0" i="0" u="none" strike="noStrike" cap="none" normalizeH="0" baseline="0" dirty="0">
                <a:ln>
                  <a:noFill/>
                </a:ln>
                <a:solidFill>
                  <a:schemeClr val="tx1"/>
                </a:solidFill>
                <a:effectLst/>
              </a:endParaRPr>
            </a:p>
          </p:txBody>
        </p:sp>
        <p:sp>
          <p:nvSpPr>
            <p:cNvPr id="175" name="Rectangle 146">
              <a:extLst>
                <a:ext uri="{FF2B5EF4-FFF2-40B4-BE49-F238E27FC236}">
                  <a16:creationId xmlns:a16="http://schemas.microsoft.com/office/drawing/2014/main" id="{24313E66-FA3D-8F86-A3F3-58DB09672510}"/>
                </a:ext>
              </a:extLst>
            </p:cNvPr>
            <p:cNvSpPr>
              <a:spLocks noChangeArrowheads="1"/>
            </p:cNvSpPr>
            <p:nvPr/>
          </p:nvSpPr>
          <p:spPr bwMode="auto">
            <a:xfrm>
              <a:off x="2264" y="4576"/>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147">
              <a:extLst>
                <a:ext uri="{FF2B5EF4-FFF2-40B4-BE49-F238E27FC236}">
                  <a16:creationId xmlns:a16="http://schemas.microsoft.com/office/drawing/2014/main" id="{F608B1AA-B39C-2314-C748-CBAAF65A014F}"/>
                </a:ext>
              </a:extLst>
            </p:cNvPr>
            <p:cNvSpPr>
              <a:spLocks noChangeArrowheads="1"/>
            </p:cNvSpPr>
            <p:nvPr/>
          </p:nvSpPr>
          <p:spPr bwMode="auto">
            <a:xfrm>
              <a:off x="2264" y="4541"/>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拡散</a:t>
              </a:r>
              <a:endParaRPr kumimoji="0" lang="ja-JP" altLang="ja-JP" sz="1000" b="0" i="0" u="none" strike="noStrike" cap="none" normalizeH="0" baseline="0" dirty="0">
                <a:ln>
                  <a:noFill/>
                </a:ln>
                <a:solidFill>
                  <a:schemeClr val="tx1"/>
                </a:solidFill>
                <a:effectLst/>
              </a:endParaRPr>
            </a:p>
          </p:txBody>
        </p:sp>
        <p:sp>
          <p:nvSpPr>
            <p:cNvPr id="178" name="Rectangle 149">
              <a:extLst>
                <a:ext uri="{FF2B5EF4-FFF2-40B4-BE49-F238E27FC236}">
                  <a16:creationId xmlns:a16="http://schemas.microsoft.com/office/drawing/2014/main" id="{5456B1B6-F19D-4AB8-AC26-156370F6A6A3}"/>
                </a:ext>
              </a:extLst>
            </p:cNvPr>
            <p:cNvSpPr>
              <a:spLocks noChangeArrowheads="1"/>
            </p:cNvSpPr>
            <p:nvPr/>
          </p:nvSpPr>
          <p:spPr bwMode="auto">
            <a:xfrm>
              <a:off x="1152"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0" name="Rectangle 151">
              <a:extLst>
                <a:ext uri="{FF2B5EF4-FFF2-40B4-BE49-F238E27FC236}">
                  <a16:creationId xmlns:a16="http://schemas.microsoft.com/office/drawing/2014/main" id="{03C7B15E-3C96-3858-2331-5A91D84DB257}"/>
                </a:ext>
              </a:extLst>
            </p:cNvPr>
            <p:cNvSpPr>
              <a:spLocks noChangeArrowheads="1"/>
            </p:cNvSpPr>
            <p:nvPr/>
          </p:nvSpPr>
          <p:spPr bwMode="auto">
            <a:xfrm>
              <a:off x="1184" y="5369"/>
              <a:ext cx="236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2500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放散に必要なエネルギーがキャリアーへ</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溶解の際発生するエネルギーでまかなえる</a:t>
              </a:r>
              <a:endParaRPr kumimoji="0" lang="ja-JP" altLang="ja-JP" sz="800" b="0" i="0" u="none" strike="noStrike" cap="none" normalizeH="0" baseline="0" dirty="0">
                <a:ln>
                  <a:noFill/>
                </a:ln>
                <a:solidFill>
                  <a:schemeClr val="tx1"/>
                </a:solidFill>
                <a:effectLst/>
              </a:endParaRPr>
            </a:p>
          </p:txBody>
        </p:sp>
        <p:sp>
          <p:nvSpPr>
            <p:cNvPr id="183" name="Rectangle 154">
              <a:extLst>
                <a:ext uri="{FF2B5EF4-FFF2-40B4-BE49-F238E27FC236}">
                  <a16:creationId xmlns:a16="http://schemas.microsoft.com/office/drawing/2014/main" id="{B4C1EE3D-F161-4400-5B68-8E2FE68702E8}"/>
                </a:ext>
              </a:extLst>
            </p:cNvPr>
            <p:cNvSpPr>
              <a:spLocks noChangeArrowheads="1"/>
            </p:cNvSpPr>
            <p:nvPr/>
          </p:nvSpPr>
          <p:spPr bwMode="auto">
            <a:xfrm>
              <a:off x="2350"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6" name="Rectangle 157">
              <a:extLst>
                <a:ext uri="{FF2B5EF4-FFF2-40B4-BE49-F238E27FC236}">
                  <a16:creationId xmlns:a16="http://schemas.microsoft.com/office/drawing/2014/main" id="{190466CC-EB83-D1DE-490B-8604E533CFAD}"/>
                </a:ext>
              </a:extLst>
            </p:cNvPr>
            <p:cNvSpPr>
              <a:spLocks noChangeArrowheads="1"/>
            </p:cNvSpPr>
            <p:nvPr/>
          </p:nvSpPr>
          <p:spPr bwMode="auto">
            <a:xfrm>
              <a:off x="1705" y="5674"/>
              <a:ext cx="11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エネルギー消費しない</a:t>
              </a:r>
              <a:endParaRPr kumimoji="0" lang="ja-JP" altLang="ja-JP" sz="1500" b="0" i="0" u="none" strike="noStrike" cap="none" normalizeH="0" baseline="0" dirty="0">
                <a:ln>
                  <a:noFill/>
                </a:ln>
                <a:solidFill>
                  <a:schemeClr val="tx1"/>
                </a:solidFill>
                <a:effectLst/>
              </a:endParaRPr>
            </a:p>
          </p:txBody>
        </p:sp>
        <p:sp>
          <p:nvSpPr>
            <p:cNvPr id="187" name="Rectangle 158">
              <a:extLst>
                <a:ext uri="{FF2B5EF4-FFF2-40B4-BE49-F238E27FC236}">
                  <a16:creationId xmlns:a16="http://schemas.microsoft.com/office/drawing/2014/main" id="{540D0358-3D78-9157-298B-8B5FDCD8566A}"/>
                </a:ext>
              </a:extLst>
            </p:cNvPr>
            <p:cNvSpPr>
              <a:spLocks noChangeArrowheads="1"/>
            </p:cNvSpPr>
            <p:nvPr/>
          </p:nvSpPr>
          <p:spPr bwMode="auto">
            <a:xfrm>
              <a:off x="2078" y="5259"/>
              <a:ext cx="14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キャリヤー：</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膜内で</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と可逆的・選択的に反応する。</a:t>
              </a:r>
              <a:endParaRPr kumimoji="0" lang="ja-JP" altLang="ja-JP" sz="800" b="0" i="0" u="none" strike="noStrike" cap="none" normalizeH="0" baseline="0" dirty="0">
                <a:ln>
                  <a:noFill/>
                </a:ln>
                <a:solidFill>
                  <a:schemeClr val="tx1"/>
                </a:solidFill>
                <a:effectLst/>
              </a:endParaRPr>
            </a:p>
          </p:txBody>
        </p:sp>
        <p:sp>
          <p:nvSpPr>
            <p:cNvPr id="192" name="Freeform 163">
              <a:extLst>
                <a:ext uri="{FF2B5EF4-FFF2-40B4-BE49-F238E27FC236}">
                  <a16:creationId xmlns:a16="http://schemas.microsoft.com/office/drawing/2014/main" id="{010ECFB8-64DF-6519-B7D2-FC818F8C75B7}"/>
                </a:ext>
              </a:extLst>
            </p:cNvPr>
            <p:cNvSpPr>
              <a:spLocks noEditPoints="1"/>
            </p:cNvSpPr>
            <p:nvPr/>
          </p:nvSpPr>
          <p:spPr bwMode="auto">
            <a:xfrm>
              <a:off x="2161" y="5183"/>
              <a:ext cx="44" cy="62"/>
            </a:xfrm>
            <a:custGeom>
              <a:avLst/>
              <a:gdLst>
                <a:gd name="T0" fmla="*/ 797 w 836"/>
                <a:gd name="T1" fmla="*/ 1150 h 1150"/>
                <a:gd name="T2" fmla="*/ 10 w 836"/>
                <a:gd name="T3" fmla="*/ 55 h 1150"/>
                <a:gd name="T4" fmla="*/ 49 w 836"/>
                <a:gd name="T5" fmla="*/ 27 h 1150"/>
                <a:gd name="T6" fmla="*/ 836 w 836"/>
                <a:gd name="T7" fmla="*/ 1122 h 1150"/>
                <a:gd name="T8" fmla="*/ 797 w 836"/>
                <a:gd name="T9" fmla="*/ 1150 h 1150"/>
                <a:gd name="T10" fmla="*/ 85 w 836"/>
                <a:gd name="T11" fmla="*/ 725 h 1150"/>
                <a:gd name="T12" fmla="*/ 0 w 836"/>
                <a:gd name="T13" fmla="*/ 0 h 1150"/>
                <a:gd name="T14" fmla="*/ 660 w 836"/>
                <a:gd name="T15" fmla="*/ 312 h 1150"/>
                <a:gd name="T16" fmla="*/ 672 w 836"/>
                <a:gd name="T17" fmla="*/ 344 h 1150"/>
                <a:gd name="T18" fmla="*/ 640 w 836"/>
                <a:gd name="T19" fmla="*/ 355 h 1150"/>
                <a:gd name="T20" fmla="*/ 640 w 836"/>
                <a:gd name="T21" fmla="*/ 355 h 1150"/>
                <a:gd name="T22" fmla="*/ 19 w 836"/>
                <a:gd name="T23" fmla="*/ 62 h 1150"/>
                <a:gd name="T24" fmla="*/ 53 w 836"/>
                <a:gd name="T25" fmla="*/ 38 h 1150"/>
                <a:gd name="T26" fmla="*/ 132 w 836"/>
                <a:gd name="T27" fmla="*/ 720 h 1150"/>
                <a:gd name="T28" fmla="*/ 111 w 836"/>
                <a:gd name="T29" fmla="*/ 746 h 1150"/>
                <a:gd name="T30" fmla="*/ 85 w 836"/>
                <a:gd name="T31" fmla="*/ 72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6" h="1150">
                  <a:moveTo>
                    <a:pt x="797" y="1150"/>
                  </a:moveTo>
                  <a:lnTo>
                    <a:pt x="10" y="55"/>
                  </a:lnTo>
                  <a:lnTo>
                    <a:pt x="49" y="27"/>
                  </a:lnTo>
                  <a:lnTo>
                    <a:pt x="836" y="1122"/>
                  </a:lnTo>
                  <a:lnTo>
                    <a:pt x="797" y="1150"/>
                  </a:lnTo>
                  <a:close/>
                  <a:moveTo>
                    <a:pt x="85" y="725"/>
                  </a:moveTo>
                  <a:lnTo>
                    <a:pt x="0" y="0"/>
                  </a:lnTo>
                  <a:lnTo>
                    <a:pt x="660" y="312"/>
                  </a:lnTo>
                  <a:cubicBezTo>
                    <a:pt x="672" y="317"/>
                    <a:pt x="677" y="332"/>
                    <a:pt x="672" y="344"/>
                  </a:cubicBezTo>
                  <a:cubicBezTo>
                    <a:pt x="666" y="356"/>
                    <a:pt x="652" y="361"/>
                    <a:pt x="640" y="355"/>
                  </a:cubicBezTo>
                  <a:lnTo>
                    <a:pt x="640" y="355"/>
                  </a:lnTo>
                  <a:lnTo>
                    <a:pt x="19" y="62"/>
                  </a:lnTo>
                  <a:lnTo>
                    <a:pt x="53" y="38"/>
                  </a:lnTo>
                  <a:lnTo>
                    <a:pt x="132" y="720"/>
                  </a:lnTo>
                  <a:cubicBezTo>
                    <a:pt x="134" y="733"/>
                    <a:pt x="125" y="745"/>
                    <a:pt x="111" y="746"/>
                  </a:cubicBezTo>
                  <a:cubicBezTo>
                    <a:pt x="98" y="748"/>
                    <a:pt x="86" y="738"/>
                    <a:pt x="85" y="725"/>
                  </a:cubicBez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4" name="Rectangle 165">
              <a:extLst>
                <a:ext uri="{FF2B5EF4-FFF2-40B4-BE49-F238E27FC236}">
                  <a16:creationId xmlns:a16="http://schemas.microsoft.com/office/drawing/2014/main" id="{794C9C82-D9F2-F5D0-71AF-DFBBF8485043}"/>
                </a:ext>
              </a:extLst>
            </p:cNvPr>
            <p:cNvSpPr>
              <a:spLocks noChangeArrowheads="1"/>
            </p:cNvSpPr>
            <p:nvPr/>
          </p:nvSpPr>
          <p:spPr bwMode="auto">
            <a:xfrm>
              <a:off x="1351" y="3856"/>
              <a:ext cx="24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66">
              <a:extLst>
                <a:ext uri="{FF2B5EF4-FFF2-40B4-BE49-F238E27FC236}">
                  <a16:creationId xmlns:a16="http://schemas.microsoft.com/office/drawing/2014/main" id="{071ABAC6-BABF-3F84-D7EB-BE85536B2318}"/>
                </a:ext>
              </a:extLst>
            </p:cNvPr>
            <p:cNvSpPr>
              <a:spLocks noChangeArrowheads="1"/>
            </p:cNvSpPr>
            <p:nvPr/>
          </p:nvSpPr>
          <p:spPr bwMode="auto">
            <a:xfrm>
              <a:off x="1522" y="3924"/>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67">
              <a:extLst>
                <a:ext uri="{FF2B5EF4-FFF2-40B4-BE49-F238E27FC236}">
                  <a16:creationId xmlns:a16="http://schemas.microsoft.com/office/drawing/2014/main" id="{38D990BE-B647-DECA-E6E9-A6E71341C4D9}"/>
                </a:ext>
              </a:extLst>
            </p:cNvPr>
            <p:cNvSpPr>
              <a:spLocks noChangeArrowheads="1"/>
            </p:cNvSpPr>
            <p:nvPr/>
          </p:nvSpPr>
          <p:spPr bwMode="auto">
            <a:xfrm>
              <a:off x="1574" y="3856"/>
              <a:ext cx="84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選択透過膜（促進輸送膜）と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7" name="Rectangle 168">
              <a:extLst>
                <a:ext uri="{FF2B5EF4-FFF2-40B4-BE49-F238E27FC236}">
                  <a16:creationId xmlns:a16="http://schemas.microsoft.com/office/drawing/2014/main" id="{CEA4BD3D-1049-E7E5-15A8-18C5AB709212}"/>
                </a:ext>
              </a:extLst>
            </p:cNvPr>
            <p:cNvSpPr>
              <a:spLocks noChangeArrowheads="1"/>
            </p:cNvSpPr>
            <p:nvPr/>
          </p:nvSpPr>
          <p:spPr bwMode="auto">
            <a:xfrm>
              <a:off x="3031" y="3856"/>
              <a:ext cx="12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246" name="Freeform 221">
            <a:extLst>
              <a:ext uri="{FF2B5EF4-FFF2-40B4-BE49-F238E27FC236}">
                <a16:creationId xmlns:a16="http://schemas.microsoft.com/office/drawing/2014/main" id="{9D425E77-2636-45FD-1987-16609A1C6763}"/>
              </a:ext>
            </a:extLst>
          </p:cNvPr>
          <p:cNvSpPr>
            <a:spLocks/>
          </p:cNvSpPr>
          <p:nvPr/>
        </p:nvSpPr>
        <p:spPr bwMode="auto">
          <a:xfrm>
            <a:off x="3522001" y="8997382"/>
            <a:ext cx="254000" cy="407987"/>
          </a:xfrm>
          <a:custGeom>
            <a:avLst/>
            <a:gdLst>
              <a:gd name="T0" fmla="*/ 0 w 160"/>
              <a:gd name="T1" fmla="*/ 22 h 257"/>
              <a:gd name="T2" fmla="*/ 40 w 160"/>
              <a:gd name="T3" fmla="*/ 22 h 257"/>
              <a:gd name="T4" fmla="*/ 40 w 160"/>
              <a:gd name="T5" fmla="*/ 0 h 257"/>
              <a:gd name="T6" fmla="*/ 120 w 160"/>
              <a:gd name="T7" fmla="*/ 0 h 257"/>
              <a:gd name="T8" fmla="*/ 120 w 160"/>
              <a:gd name="T9" fmla="*/ 22 h 257"/>
              <a:gd name="T10" fmla="*/ 160 w 160"/>
              <a:gd name="T11" fmla="*/ 22 h 257"/>
              <a:gd name="T12" fmla="*/ 80 w 160"/>
              <a:gd name="T13" fmla="*/ 257 h 257"/>
              <a:gd name="T14" fmla="*/ 0 w 160"/>
              <a:gd name="T15" fmla="*/ 22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57">
                <a:moveTo>
                  <a:pt x="0" y="22"/>
                </a:moveTo>
                <a:lnTo>
                  <a:pt x="40" y="22"/>
                </a:lnTo>
                <a:lnTo>
                  <a:pt x="40" y="0"/>
                </a:lnTo>
                <a:lnTo>
                  <a:pt x="120" y="0"/>
                </a:lnTo>
                <a:lnTo>
                  <a:pt x="120" y="22"/>
                </a:lnTo>
                <a:lnTo>
                  <a:pt x="160" y="22"/>
                </a:lnTo>
                <a:lnTo>
                  <a:pt x="80" y="257"/>
                </a:lnTo>
                <a:lnTo>
                  <a:pt x="0" y="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86160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高性能水素製造触媒と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高性能メタネーション触媒</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2778" y="8681226"/>
            <a:ext cx="9243626" cy="3539430"/>
          </a:xfrm>
          <a:prstGeom prst="rect">
            <a:avLst/>
          </a:prstGeom>
          <a:noFill/>
        </p:spPr>
        <p:txBody>
          <a:bodyPr wrap="square" rtlCol="0">
            <a:spAutoFit/>
          </a:bodyPr>
          <a:lstStyle/>
          <a:p>
            <a:r>
              <a:rPr kumimoji="1" lang="ja-JP" altLang="en-US" sz="2800" b="1" dirty="0"/>
              <a:t>高性能が要求される燃料電池用水蒸気改質触媒は現状</a:t>
            </a:r>
            <a:r>
              <a:rPr kumimoji="1" lang="en-US" altLang="ja-JP" sz="2800" b="1" dirty="0"/>
              <a:t>Ru</a:t>
            </a:r>
            <a:r>
              <a:rPr kumimoji="1" lang="ja-JP" altLang="en-US" sz="2800" b="1" dirty="0"/>
              <a:t>触媒が使用されていますが、資源の制約があるため、当社では</a:t>
            </a:r>
            <a:r>
              <a:rPr kumimoji="1" lang="en-US" altLang="ja-JP" sz="2800" b="1" dirty="0"/>
              <a:t>Ru</a:t>
            </a:r>
            <a:r>
              <a:rPr kumimoji="1" lang="ja-JP" altLang="en-US" sz="2800" b="1" dirty="0"/>
              <a:t>触媒並みの性能を有する</a:t>
            </a:r>
            <a:r>
              <a:rPr kumimoji="1" lang="en-US" altLang="ja-JP" sz="2800" b="1" dirty="0"/>
              <a:t>Ni</a:t>
            </a:r>
            <a:r>
              <a:rPr kumimoji="1" lang="ja-JP" altLang="en-US" sz="2800" b="1" dirty="0"/>
              <a:t>系触媒を開発し、</a:t>
            </a:r>
            <a:r>
              <a:rPr kumimoji="1" lang="en-US" altLang="ja-JP" sz="2800" b="1" dirty="0"/>
              <a:t>Ru</a:t>
            </a:r>
            <a:r>
              <a:rPr kumimoji="1" lang="ja-JP" altLang="en-US" sz="2800" b="1" dirty="0"/>
              <a:t>触媒を大きく上回る改質性能を安定して維持する事を確認しました。また、その技術を応用して</a:t>
            </a:r>
            <a:r>
              <a:rPr kumimoji="1" lang="en-US" altLang="ja-JP" sz="2800" b="1" dirty="0"/>
              <a:t>CO</a:t>
            </a:r>
            <a:r>
              <a:rPr kumimoji="1" lang="en-US" altLang="ja-JP" sz="2400" b="1" dirty="0"/>
              <a:t>2</a:t>
            </a:r>
            <a:r>
              <a:rPr kumimoji="1" lang="en-US" altLang="ja-JP" sz="2800" b="1" dirty="0"/>
              <a:t> </a:t>
            </a:r>
            <a:r>
              <a:rPr kumimoji="1" lang="ja-JP" altLang="en-US" sz="2800" b="1" dirty="0"/>
              <a:t>と水素からメタンを作るメタネーション触媒の高性能化・低温活性の向上にも成功しました。メタネーション反応は</a:t>
            </a:r>
            <a:r>
              <a:rPr kumimoji="1" lang="en-US" altLang="ja-JP" sz="2800" b="1" dirty="0"/>
              <a:t>CO</a:t>
            </a:r>
            <a:r>
              <a:rPr kumimoji="1" lang="en-US" altLang="ja-JP" sz="2400" b="1" dirty="0"/>
              <a:t>2</a:t>
            </a:r>
            <a:r>
              <a:rPr kumimoji="1" lang="en-US" altLang="ja-JP" sz="2800" b="1" dirty="0"/>
              <a:t> </a:t>
            </a:r>
            <a:r>
              <a:rPr kumimoji="1" lang="ja-JP" altLang="en-US" sz="2800" b="1" dirty="0"/>
              <a:t>の再資源化技術として期待されています。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24C9ECB2-5CC3-1BC4-06D8-47BAFBE59EE6}"/>
              </a:ext>
            </a:extLst>
          </p:cNvPr>
          <p:cNvPicPr>
            <a:picLocks noChangeAspect="1"/>
          </p:cNvPicPr>
          <p:nvPr/>
        </p:nvPicPr>
        <p:blipFill>
          <a:blip r:embed="rId3"/>
          <a:stretch>
            <a:fillRect/>
          </a:stretch>
        </p:blipFill>
        <p:spPr>
          <a:xfrm>
            <a:off x="1692290" y="6065228"/>
            <a:ext cx="4175772" cy="2352309"/>
          </a:xfrm>
          <a:prstGeom prst="rect">
            <a:avLst/>
          </a:prstGeom>
        </p:spPr>
      </p:pic>
      <p:pic>
        <p:nvPicPr>
          <p:cNvPr id="3" name="図 2">
            <a:extLst>
              <a:ext uri="{FF2B5EF4-FFF2-40B4-BE49-F238E27FC236}">
                <a16:creationId xmlns:a16="http://schemas.microsoft.com/office/drawing/2014/main" id="{BBB332A4-81C1-7742-8B39-FB37A9201AC0}"/>
              </a:ext>
            </a:extLst>
          </p:cNvPr>
          <p:cNvPicPr>
            <a:picLocks noChangeAspect="1"/>
          </p:cNvPicPr>
          <p:nvPr/>
        </p:nvPicPr>
        <p:blipFill>
          <a:blip r:embed="rId4"/>
          <a:stretch>
            <a:fillRect/>
          </a:stretch>
        </p:blipFill>
        <p:spPr>
          <a:xfrm>
            <a:off x="6545154" y="6065895"/>
            <a:ext cx="3356854" cy="2344737"/>
          </a:xfrm>
          <a:prstGeom prst="rect">
            <a:avLst/>
          </a:prstGeom>
        </p:spPr>
      </p:pic>
      <p:sp>
        <p:nvSpPr>
          <p:cNvPr id="11" name="テキスト ボックス 10">
            <a:extLst>
              <a:ext uri="{FF2B5EF4-FFF2-40B4-BE49-F238E27FC236}">
                <a16:creationId xmlns:a16="http://schemas.microsoft.com/office/drawing/2014/main" id="{86375B57-ACC0-EA81-63F4-BDF892A6A201}"/>
              </a:ext>
            </a:extLst>
          </p:cNvPr>
          <p:cNvSpPr txBox="1"/>
          <p:nvPr/>
        </p:nvSpPr>
        <p:spPr>
          <a:xfrm>
            <a:off x="2872819" y="8361710"/>
            <a:ext cx="5990486" cy="276999"/>
          </a:xfrm>
          <a:prstGeom prst="rect">
            <a:avLst/>
          </a:prstGeom>
          <a:noFill/>
        </p:spPr>
        <p:txBody>
          <a:bodyPr wrap="square" rtlCol="0">
            <a:spAutoFit/>
          </a:bodyPr>
          <a:lstStyle/>
          <a:p>
            <a:r>
              <a:rPr kumimoji="1" lang="ja-JP" altLang="en-US" sz="1200" dirty="0">
                <a:latin typeface="游ゴシック Medium" panose="020B0500000000000000" pitchFamily="50" charset="-128"/>
                <a:ea typeface="游ゴシック Medium" panose="020B0500000000000000" pitchFamily="50" charset="-128"/>
              </a:rPr>
              <a:t>高性能水素製造用水蒸気改質触媒の連続評価結果およびメタン化触媒の温度依存性</a:t>
            </a:r>
          </a:p>
        </p:txBody>
      </p:sp>
    </p:spTree>
    <p:extLst>
      <p:ext uri="{BB962C8B-B14F-4D97-AF65-F5344CB8AC3E}">
        <p14:creationId xmlns:p14="http://schemas.microsoft.com/office/powerpoint/2010/main" val="326705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CF88-3917-863F-1CD5-8F3ABE86E6D6}"/>
            </a:ext>
          </a:extLst>
        </p:cNvPr>
        <p:cNvGrpSpPr/>
        <p:nvPr/>
      </p:nvGrpSpPr>
      <p:grpSpPr>
        <a:xfrm>
          <a:off x="0" y="0"/>
          <a:ext cx="0" cy="0"/>
          <a:chOff x="0" y="0"/>
          <a:chExt cx="0" cy="0"/>
        </a:xfrm>
      </p:grpSpPr>
      <p:sp>
        <p:nvSpPr>
          <p:cNvPr id="117" name="正方形/長方形 116">
            <a:extLst>
              <a:ext uri="{FF2B5EF4-FFF2-40B4-BE49-F238E27FC236}">
                <a16:creationId xmlns:a16="http://schemas.microsoft.com/office/drawing/2014/main" id="{F6501657-8217-B6F4-59EE-940E463F75D0}"/>
              </a:ext>
            </a:extLst>
          </p:cNvPr>
          <p:cNvSpPr/>
          <p:nvPr/>
        </p:nvSpPr>
        <p:spPr>
          <a:xfrm>
            <a:off x="2457174" y="8807978"/>
            <a:ext cx="4018275"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 name="テキスト ボックス 3">
            <a:extLst>
              <a:ext uri="{FF2B5EF4-FFF2-40B4-BE49-F238E27FC236}">
                <a16:creationId xmlns:a16="http://schemas.microsoft.com/office/drawing/2014/main" id="{EEEC50A0-2F8E-210D-5FB1-F743D93EF503}"/>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53DD1508-9D7C-F896-B0B0-69B307244872}"/>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a:t>可能</a:t>
            </a:r>
            <a:endParaRPr kumimoji="1" lang="en-US" altLang="ja-JP" sz="2800" b="1" dirty="0"/>
          </a:p>
          <a:p>
            <a:pPr algn="ctr"/>
            <a:r>
              <a:rPr kumimoji="1" lang="ja-JP" altLang="en-US" sz="2800" b="1"/>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15E409D0-AF99-E497-CB66-9025CED12432}"/>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94ACF09B-5822-1D70-034C-B2AC03CCA3B1}"/>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E6D6B347-E5FC-A517-44CD-291A67B07B88}"/>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48E6D6C4-1301-6DA1-AF3B-AE2E4FA7D0F1}"/>
              </a:ext>
            </a:extLst>
          </p:cNvPr>
          <p:cNvSpPr txBox="1"/>
          <p:nvPr/>
        </p:nvSpPr>
        <p:spPr>
          <a:xfrm>
            <a:off x="1367219" y="4196356"/>
            <a:ext cx="9229796" cy="1700530"/>
          </a:xfrm>
          <a:prstGeom prst="rect">
            <a:avLst/>
          </a:prstGeom>
          <a:noFill/>
        </p:spPr>
        <p:txBody>
          <a:bodyPr wrap="square" rtlCol="0">
            <a:spAutoFit/>
          </a:bodyPr>
          <a:lstStyle/>
          <a:p>
            <a:pPr>
              <a:lnSpc>
                <a:spcPct val="110000"/>
              </a:lnSpc>
            </a:pPr>
            <a:r>
              <a:rPr kumimoji="1" lang="ja-JP" altLang="en-US" sz="2400" b="1" spc="-150">
                <a:solidFill>
                  <a:schemeClr val="tx1">
                    <a:lumMod val="95000"/>
                    <a:lumOff val="5000"/>
                  </a:schemeClr>
                </a:solidFill>
              </a:rPr>
              <a:t>再生可能エネルギーの導入拡大に伴う適地の減少を受け、地球の</a:t>
            </a:r>
            <a:r>
              <a:rPr kumimoji="1" lang="en-US" altLang="ja-JP" sz="2400" b="1" spc="-150" dirty="0">
                <a:solidFill>
                  <a:schemeClr val="tx1">
                    <a:lumMod val="95000"/>
                    <a:lumOff val="5000"/>
                  </a:schemeClr>
                </a:solidFill>
              </a:rPr>
              <a:t>7</a:t>
            </a:r>
            <a:r>
              <a:rPr kumimoji="1" lang="ja-JP" altLang="en-US" sz="2400" b="1" spc="-150">
                <a:solidFill>
                  <a:schemeClr val="tx1">
                    <a:lumMod val="95000"/>
                    <a:lumOff val="5000"/>
                  </a:schemeClr>
                </a:solidFill>
              </a:rPr>
              <a:t>割を占める海洋のエネルギーを活用した波力発電設備を開発しています。広大な海洋空間を利用することで、陸上の適地不足を克服し、再生可能エネルギーの導入拡大を支えます。</a:t>
            </a:r>
            <a:endParaRPr kumimoji="1" lang="en-US" altLang="ja-JP" sz="2400" b="1" spc="-150" dirty="0">
              <a:solidFill>
                <a:schemeClr val="tx1">
                  <a:lumMod val="95000"/>
                  <a:lumOff val="5000"/>
                </a:schemeClr>
              </a:solidFill>
            </a:endParaRPr>
          </a:p>
        </p:txBody>
      </p:sp>
      <p:sp>
        <p:nvSpPr>
          <p:cNvPr id="42" name="正方形/長方形 41">
            <a:extLst>
              <a:ext uri="{FF2B5EF4-FFF2-40B4-BE49-F238E27FC236}">
                <a16:creationId xmlns:a16="http://schemas.microsoft.com/office/drawing/2014/main" id="{7F3C5B7E-91BA-6E2D-C257-7510F9046F20}"/>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7338DF96-1C8C-E577-5C5C-C1C316F012E7}"/>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A590B511-72CA-3825-E898-6BE39D69659D}"/>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09D9DBD9-5E6D-46BE-023B-22DFA8944803}"/>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61AD28E8-3603-6044-3DBD-310E9246E453}"/>
              </a:ext>
            </a:extLst>
          </p:cNvPr>
          <p:cNvSpPr txBox="1"/>
          <p:nvPr/>
        </p:nvSpPr>
        <p:spPr>
          <a:xfrm>
            <a:off x="1653700" y="2619509"/>
            <a:ext cx="8887462" cy="646331"/>
          </a:xfrm>
          <a:prstGeom prst="rect">
            <a:avLst/>
          </a:prstGeom>
          <a:noFill/>
        </p:spPr>
        <p:txBody>
          <a:bodyPr wrap="square" rtlCol="0">
            <a:spAutoFit/>
          </a:bodyPr>
          <a:lstStyle/>
          <a:p>
            <a:pPr algn="ctr"/>
            <a:r>
              <a:rPr kumimoji="1" lang="en-US" altLang="ja-JP" sz="3600" b="1" dirty="0">
                <a:solidFill>
                  <a:schemeClr val="tx1">
                    <a:lumMod val="95000"/>
                    <a:lumOff val="5000"/>
                  </a:schemeClr>
                </a:solidFill>
              </a:rPr>
              <a:t>Yellow Duck</a:t>
            </a:r>
            <a:r>
              <a:rPr kumimoji="1" lang="ja-JP" altLang="en-US" sz="3600" b="1">
                <a:solidFill>
                  <a:schemeClr val="tx1">
                    <a:lumMod val="95000"/>
                    <a:lumOff val="5000"/>
                  </a:schemeClr>
                </a:solidFill>
              </a:rPr>
              <a:t>株式</a:t>
            </a:r>
            <a:r>
              <a:rPr kumimoji="1" lang="ja-JP" altLang="en-US" sz="3600" b="1" dirty="0">
                <a:solidFill>
                  <a:schemeClr val="tx1">
                    <a:lumMod val="95000"/>
                    <a:lumOff val="5000"/>
                  </a:schemeClr>
                </a:solidFill>
              </a:rPr>
              <a:t>会社</a:t>
            </a:r>
            <a:endParaRPr kumimoji="1" lang="en-US" altLang="ja-JP" sz="3600" b="1" dirty="0">
              <a:solidFill>
                <a:schemeClr val="tx1">
                  <a:lumMod val="95000"/>
                  <a:lumOff val="5000"/>
                </a:schemeClr>
              </a:solidFill>
            </a:endParaRPr>
          </a:p>
        </p:txBody>
      </p:sp>
      <p:sp>
        <p:nvSpPr>
          <p:cNvPr id="34" name="正方形/長方形 33">
            <a:extLst>
              <a:ext uri="{FF2B5EF4-FFF2-40B4-BE49-F238E27FC236}">
                <a16:creationId xmlns:a16="http://schemas.microsoft.com/office/drawing/2014/main" id="{1DD8FF79-587D-42ED-826C-CA00BC2EC21A}"/>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534F0A3D-3EC4-3480-2790-2849C7BF0171}"/>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8A0118D1-DF9E-89CF-535D-CCCE9EC5FB14}"/>
              </a:ext>
            </a:extLst>
          </p:cNvPr>
          <p:cNvSpPr txBox="1"/>
          <p:nvPr/>
        </p:nvSpPr>
        <p:spPr>
          <a:xfrm>
            <a:off x="3522002" y="3530364"/>
            <a:ext cx="6997740" cy="461665"/>
          </a:xfrm>
          <a:prstGeom prst="rect">
            <a:avLst/>
          </a:prstGeom>
          <a:noFill/>
        </p:spPr>
        <p:txBody>
          <a:bodyPr wrap="square" rtlCol="0">
            <a:spAutoFit/>
          </a:bodyPr>
          <a:lstStyle/>
          <a:p>
            <a:pPr algn="ctr"/>
            <a:r>
              <a:rPr kumimoji="1" lang="ja-JP" altLang="en-US" sz="2400" b="1">
                <a:solidFill>
                  <a:schemeClr val="tx1">
                    <a:lumMod val="95000"/>
                    <a:lumOff val="5000"/>
                  </a:schemeClr>
                </a:solidFill>
              </a:rPr>
              <a:t>兵庫県神戸市</a:t>
            </a:r>
            <a:endParaRPr kumimoji="1" lang="en-US" altLang="ja-JP" sz="2400" b="1" dirty="0">
              <a:solidFill>
                <a:schemeClr val="tx1">
                  <a:lumMod val="95000"/>
                  <a:lumOff val="5000"/>
                </a:schemeClr>
              </a:solidFill>
            </a:endParaRPr>
          </a:p>
        </p:txBody>
      </p:sp>
      <p:sp>
        <p:nvSpPr>
          <p:cNvPr id="32" name="正方形/長方形 31">
            <a:extLst>
              <a:ext uri="{FF2B5EF4-FFF2-40B4-BE49-F238E27FC236}">
                <a16:creationId xmlns:a16="http://schemas.microsoft.com/office/drawing/2014/main" id="{C2D3FF0E-FDFF-311D-C4F9-2EC9FF741CC2}"/>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75A5C59-92E0-B5D3-64FA-0E9E133A37EB}"/>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35E63EDA-EB24-8C43-2050-82D4DC0B0332}"/>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dirty="0">
                <a:latin typeface="+mn-ea"/>
              </a:rPr>
              <a:t>１０</a:t>
            </a:r>
            <a:r>
              <a:rPr kumimoji="1" lang="ja-JP" altLang="en-US" sz="2000" dirty="0"/>
              <a:t>月</a:t>
            </a:r>
            <a:r>
              <a:rPr kumimoji="1" lang="ja-JP" altLang="en-US" sz="2000" dirty="0">
                <a:latin typeface="+mn-ea"/>
              </a:rPr>
              <a:t>２</a:t>
            </a:r>
            <a:r>
              <a:rPr kumimoji="1" lang="ja-JP" altLang="en-US" sz="2000" dirty="0"/>
              <a:t>日時点</a:t>
            </a:r>
          </a:p>
        </p:txBody>
      </p:sp>
      <p:sp>
        <p:nvSpPr>
          <p:cNvPr id="48" name="正方形/長方形 47">
            <a:extLst>
              <a:ext uri="{FF2B5EF4-FFF2-40B4-BE49-F238E27FC236}">
                <a16:creationId xmlns:a16="http://schemas.microsoft.com/office/drawing/2014/main" id="{9227C286-DE05-8E45-0F1B-3B412684361F}"/>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B20042DE-60A3-2411-09D7-C1D3CA486614}"/>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24743E09-07D9-C262-CA83-4521C89C1DF5}"/>
              </a:ext>
            </a:extLst>
          </p:cNvPr>
          <p:cNvSpPr txBox="1"/>
          <p:nvPr/>
        </p:nvSpPr>
        <p:spPr>
          <a:xfrm>
            <a:off x="346852" y="12947350"/>
            <a:ext cx="5578253" cy="1968552"/>
          </a:xfrm>
          <a:prstGeom prst="rect">
            <a:avLst/>
          </a:prstGeom>
          <a:noFill/>
        </p:spPr>
        <p:txBody>
          <a:bodyPr wrap="square" rtlCol="0">
            <a:spAutoFit/>
          </a:bodyPr>
          <a:lstStyle/>
          <a:p>
            <a:pPr marL="266700" indent="-266700">
              <a:lnSpc>
                <a:spcPct val="110000"/>
              </a:lnSpc>
              <a:buFont typeface="Arial" panose="020B0604020202020204" pitchFamily="34" charset="0"/>
              <a:buChar char="•"/>
            </a:pPr>
            <a:r>
              <a:rPr kumimoji="1" lang="ja-JP" altLang="en-US" sz="2800" b="1" spc="-150"/>
              <a:t>港湾施設・海面養殖への電源供給</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洋上風力との併用</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洋上で</a:t>
            </a:r>
            <a:r>
              <a:rPr kumimoji="1" lang="ja-JP" altLang="en-US" sz="2800" b="1"/>
              <a:t>の</a:t>
            </a:r>
            <a:r>
              <a:rPr kumimoji="1" lang="en-US" altLang="ja-JP" sz="2800" b="1" dirty="0">
                <a:latin typeface="+mn-ea"/>
              </a:rPr>
              <a:t>C</a:t>
            </a:r>
            <a:r>
              <a:rPr kumimoji="1" lang="en-US" altLang="ja-JP" sz="2800" b="1" spc="-300" dirty="0">
                <a:latin typeface="+mn-ea"/>
              </a:rPr>
              <a:t>O</a:t>
            </a:r>
            <a:r>
              <a:rPr kumimoji="1" lang="ja-JP" altLang="en-US" sz="2800" b="1" spc="-300"/>
              <a:t>２</a:t>
            </a:r>
            <a:r>
              <a:rPr kumimoji="1" lang="ja-JP" altLang="en-US" sz="2800" b="1" spc="-150"/>
              <a:t>回収（</a:t>
            </a:r>
            <a:r>
              <a:rPr kumimoji="1" lang="en-US" altLang="ja-JP" sz="2800" b="1" spc="-150" dirty="0"/>
              <a:t> </a:t>
            </a:r>
            <a:r>
              <a:rPr kumimoji="1" lang="en-US" altLang="ja-JP" sz="2800" b="1" spc="-150" dirty="0">
                <a:latin typeface="+mn-ea"/>
              </a:rPr>
              <a:t>DOC</a:t>
            </a:r>
            <a:r>
              <a:rPr kumimoji="1" lang="en-US" altLang="ja-JP" sz="2800" b="1" spc="-150" dirty="0"/>
              <a:t> </a:t>
            </a:r>
            <a:r>
              <a:rPr kumimoji="1" lang="ja-JP" altLang="en-US" sz="2800" b="1" spc="-150"/>
              <a:t>）の電源として</a:t>
            </a:r>
            <a:endParaRPr kumimoji="1" lang="en-US" altLang="ja-JP" sz="2800" b="1" spc="-150" dirty="0"/>
          </a:p>
        </p:txBody>
      </p:sp>
      <p:sp>
        <p:nvSpPr>
          <p:cNvPr id="57" name="テキスト ボックス 56">
            <a:extLst>
              <a:ext uri="{FF2B5EF4-FFF2-40B4-BE49-F238E27FC236}">
                <a16:creationId xmlns:a16="http://schemas.microsoft.com/office/drawing/2014/main" id="{FFAEDDDA-5382-2D18-7C9C-3C26D6DF78D1}"/>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8BCD2655-0FFB-225D-48D3-0457BA0B4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3" name="グループ化 22">
            <a:extLst>
              <a:ext uri="{FF2B5EF4-FFF2-40B4-BE49-F238E27FC236}">
                <a16:creationId xmlns:a16="http://schemas.microsoft.com/office/drawing/2014/main" id="{8F10DB67-D65E-B28D-EAC1-63914D9EA20C}"/>
              </a:ext>
            </a:extLst>
          </p:cNvPr>
          <p:cNvGrpSpPr/>
          <p:nvPr/>
        </p:nvGrpSpPr>
        <p:grpSpPr>
          <a:xfrm>
            <a:off x="1524006" y="9718846"/>
            <a:ext cx="8823460" cy="2237886"/>
            <a:chOff x="18200" y="-174776"/>
            <a:chExt cx="4024301" cy="1026021"/>
          </a:xfrm>
        </p:grpSpPr>
        <p:pic>
          <p:nvPicPr>
            <p:cNvPr id="24" name="図 23" descr="暗い, 座る, ノートパソコン, コンピュータ が含まれている画像&#10;&#10;AI 生成コンテンツは誤りを含む可能性があります。">
              <a:extLst>
                <a:ext uri="{FF2B5EF4-FFF2-40B4-BE49-F238E27FC236}">
                  <a16:creationId xmlns:a16="http://schemas.microsoft.com/office/drawing/2014/main" id="{43934A29-A693-FAF1-30A4-EFB9DF3E18C8}"/>
                </a:ext>
              </a:extLst>
            </p:cNvPr>
            <p:cNvPicPr>
              <a:picLocks noChangeAspect="1"/>
            </p:cNvPicPr>
            <p:nvPr/>
          </p:nvPicPr>
          <p:blipFill>
            <a:blip r:embed="rId3"/>
            <a:stretch>
              <a:fillRect/>
            </a:stretch>
          </p:blipFill>
          <p:spPr>
            <a:xfrm>
              <a:off x="35349" y="122599"/>
              <a:ext cx="348628" cy="524071"/>
            </a:xfrm>
            <a:prstGeom prst="rect">
              <a:avLst/>
            </a:prstGeom>
          </p:spPr>
        </p:pic>
        <p:pic>
          <p:nvPicPr>
            <p:cNvPr id="25" name="図 24" descr="暗い, 座る, ノートパソコン, コンピュータ が含まれている画像&#10;&#10;AI 生成コンテンツは誤りを含む可能性があります。">
              <a:extLst>
                <a:ext uri="{FF2B5EF4-FFF2-40B4-BE49-F238E27FC236}">
                  <a16:creationId xmlns:a16="http://schemas.microsoft.com/office/drawing/2014/main" id="{39D5DE16-D90A-D377-7338-A406FE412A6D}"/>
                </a:ext>
              </a:extLst>
            </p:cNvPr>
            <p:cNvPicPr>
              <a:picLocks noChangeAspect="1"/>
            </p:cNvPicPr>
            <p:nvPr/>
          </p:nvPicPr>
          <p:blipFill>
            <a:blip r:embed="rId3"/>
            <a:stretch>
              <a:fillRect/>
            </a:stretch>
          </p:blipFill>
          <p:spPr>
            <a:xfrm>
              <a:off x="170270" y="122599"/>
              <a:ext cx="348628" cy="524071"/>
            </a:xfrm>
            <a:prstGeom prst="rect">
              <a:avLst/>
            </a:prstGeom>
          </p:spPr>
        </p:pic>
        <p:pic>
          <p:nvPicPr>
            <p:cNvPr id="26" name="図 25" descr="テキスト, 矢印&#10;&#10;AI 生成コンテンツは誤りを含む可能性があります。">
              <a:extLst>
                <a:ext uri="{FF2B5EF4-FFF2-40B4-BE49-F238E27FC236}">
                  <a16:creationId xmlns:a16="http://schemas.microsoft.com/office/drawing/2014/main" id="{A792AAA8-1FAC-F804-2DAD-52F2E898951E}"/>
                </a:ext>
              </a:extLst>
            </p:cNvPr>
            <p:cNvPicPr>
              <a:picLocks noChangeAspect="1"/>
            </p:cNvPicPr>
            <p:nvPr/>
          </p:nvPicPr>
          <p:blipFill>
            <a:blip r:embed="rId4"/>
            <a:stretch>
              <a:fillRect/>
            </a:stretch>
          </p:blipFill>
          <p:spPr>
            <a:xfrm>
              <a:off x="391574" y="454144"/>
              <a:ext cx="192278" cy="192853"/>
            </a:xfrm>
            <a:prstGeom prst="rect">
              <a:avLst/>
            </a:prstGeom>
          </p:spPr>
        </p:pic>
        <p:pic>
          <p:nvPicPr>
            <p:cNvPr id="27" name="図 26" descr="テキスト, 矢印&#10;&#10;AI 生成コンテンツは誤りを含む可能性があります。">
              <a:extLst>
                <a:ext uri="{FF2B5EF4-FFF2-40B4-BE49-F238E27FC236}">
                  <a16:creationId xmlns:a16="http://schemas.microsoft.com/office/drawing/2014/main" id="{002F11D8-28B6-73DF-921F-9DDB2305888E}"/>
                </a:ext>
              </a:extLst>
            </p:cNvPr>
            <p:cNvPicPr>
              <a:picLocks noChangeAspect="1"/>
            </p:cNvPicPr>
            <p:nvPr/>
          </p:nvPicPr>
          <p:blipFill>
            <a:blip r:embed="rId4"/>
            <a:stretch>
              <a:fillRect/>
            </a:stretch>
          </p:blipFill>
          <p:spPr>
            <a:xfrm>
              <a:off x="537290" y="454144"/>
              <a:ext cx="192278" cy="192853"/>
            </a:xfrm>
            <a:prstGeom prst="rect">
              <a:avLst/>
            </a:prstGeom>
          </p:spPr>
        </p:pic>
        <p:pic>
          <p:nvPicPr>
            <p:cNvPr id="28" name="図 27" descr="テキスト, 矢印&#10;&#10;AI 生成コンテンツは誤りを含む可能性があります。">
              <a:extLst>
                <a:ext uri="{FF2B5EF4-FFF2-40B4-BE49-F238E27FC236}">
                  <a16:creationId xmlns:a16="http://schemas.microsoft.com/office/drawing/2014/main" id="{BF4C5461-CE18-0DC9-40F3-A695BAFE02B4}"/>
                </a:ext>
              </a:extLst>
            </p:cNvPr>
            <p:cNvPicPr>
              <a:picLocks noChangeAspect="1"/>
            </p:cNvPicPr>
            <p:nvPr/>
          </p:nvPicPr>
          <p:blipFill>
            <a:blip r:embed="rId4"/>
            <a:stretch>
              <a:fillRect/>
            </a:stretch>
          </p:blipFill>
          <p:spPr>
            <a:xfrm>
              <a:off x="683402" y="454144"/>
              <a:ext cx="192278" cy="192853"/>
            </a:xfrm>
            <a:prstGeom prst="rect">
              <a:avLst/>
            </a:prstGeom>
          </p:spPr>
        </p:pic>
        <p:grpSp>
          <p:nvGrpSpPr>
            <p:cNvPr id="29" name="グループ化 28">
              <a:extLst>
                <a:ext uri="{FF2B5EF4-FFF2-40B4-BE49-F238E27FC236}">
                  <a16:creationId xmlns:a16="http://schemas.microsoft.com/office/drawing/2014/main" id="{26910CDD-DF61-FBBC-2A62-F48697AE7CD4}"/>
                </a:ext>
              </a:extLst>
            </p:cNvPr>
            <p:cNvGrpSpPr/>
            <p:nvPr/>
          </p:nvGrpSpPr>
          <p:grpSpPr>
            <a:xfrm>
              <a:off x="18200" y="-174776"/>
              <a:ext cx="4024301" cy="1026021"/>
              <a:chOff x="0" y="16713"/>
              <a:chExt cx="4024908" cy="1029224"/>
            </a:xfrm>
          </p:grpSpPr>
          <p:sp>
            <p:nvSpPr>
              <p:cNvPr id="33" name="テキスト ボックス 1">
                <a:extLst>
                  <a:ext uri="{FF2B5EF4-FFF2-40B4-BE49-F238E27FC236}">
                    <a16:creationId xmlns:a16="http://schemas.microsoft.com/office/drawing/2014/main" id="{A453452E-FA5E-10BE-C52B-520850FDDE19}"/>
                  </a:ext>
                </a:extLst>
              </p:cNvPr>
              <p:cNvSpPr txBox="1"/>
              <p:nvPr/>
            </p:nvSpPr>
            <p:spPr>
              <a:xfrm>
                <a:off x="1414907" y="16713"/>
                <a:ext cx="2610001" cy="198681"/>
              </a:xfrm>
              <a:prstGeom prst="rect">
                <a:avLst/>
              </a:prstGeom>
              <a:solidFill>
                <a:srgbClr val="0070C0"/>
              </a:solidFill>
              <a:ln w="6350">
                <a:noFill/>
              </a:ln>
            </p:spPr>
            <p:txBody>
              <a:bodyPr rot="0" spcFirstLastPara="0" vert="horz" wrap="square" lIns="0" tIns="3600" rIns="0" bIns="0" numCol="1" spcCol="0" rtlCol="0" fromWordArt="0" anchor="ctr" anchorCtr="0" forceAA="0" compatLnSpc="1">
                <a:prstTxWarp prst="textNoShape">
                  <a:avLst/>
                </a:prstTxWarp>
                <a:noAutofit/>
              </a:bodyPr>
              <a:lstStyle/>
              <a:p>
                <a:pPr algn="ctr">
                  <a:lnSpc>
                    <a:spcPct val="115000"/>
                  </a:lnSpc>
                  <a:buNone/>
                </a:pPr>
                <a:r>
                  <a:rPr lang="ja-JP" altLang="en-US" b="1">
                    <a:solidFill>
                      <a:srgbClr val="FFFFFF"/>
                    </a:solidFill>
                    <a:effectLst/>
                    <a:latin typeface="Yu Gothic" panose="020B0400000000000000" pitchFamily="34" charset="-128"/>
                    <a:ea typeface="Yu Gothic" panose="020B0400000000000000" pitchFamily="34" charset="-128"/>
                  </a:rPr>
                  <a:t>広大な海洋空間を利用</a:t>
                </a:r>
                <a:endParaRPr lang="ja-JP" sz="3600">
                  <a:effectLst/>
                  <a:latin typeface="Yu Gothic" panose="020B0400000000000000" pitchFamily="34" charset="-128"/>
                  <a:ea typeface="Yu Gothic" panose="020B0400000000000000" pitchFamily="34" charset="-128"/>
                </a:endParaRPr>
              </a:p>
            </p:txBody>
          </p:sp>
          <p:grpSp>
            <p:nvGrpSpPr>
              <p:cNvPr id="37" name="グループ化 36">
                <a:extLst>
                  <a:ext uri="{FF2B5EF4-FFF2-40B4-BE49-F238E27FC236}">
                    <a16:creationId xmlns:a16="http://schemas.microsoft.com/office/drawing/2014/main" id="{74F651F4-8D62-D65F-639F-1F79EA897812}"/>
                  </a:ext>
                </a:extLst>
              </p:cNvPr>
              <p:cNvGrpSpPr/>
              <p:nvPr/>
            </p:nvGrpSpPr>
            <p:grpSpPr>
              <a:xfrm>
                <a:off x="0" y="254680"/>
                <a:ext cx="4019826" cy="791257"/>
                <a:chOff x="-4417" y="185106"/>
                <a:chExt cx="4019826" cy="791257"/>
              </a:xfrm>
            </p:grpSpPr>
            <p:cxnSp>
              <p:nvCxnSpPr>
                <p:cNvPr id="38" name="直線矢印コネクタ 37">
                  <a:extLst>
                    <a:ext uri="{FF2B5EF4-FFF2-40B4-BE49-F238E27FC236}">
                      <a16:creationId xmlns:a16="http://schemas.microsoft.com/office/drawing/2014/main" id="{FD3B5F48-BC93-A2CA-4852-ECFD7603C9F2}"/>
                    </a:ext>
                  </a:extLst>
                </p:cNvPr>
                <p:cNvCxnSpPr>
                  <a:cxnSpLocks/>
                </p:cNvCxnSpPr>
                <p:nvPr/>
              </p:nvCxnSpPr>
              <p:spPr>
                <a:xfrm flipV="1">
                  <a:off x="0" y="185106"/>
                  <a:ext cx="0" cy="786750"/>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1" name="グループ化 40">
                  <a:extLst>
                    <a:ext uri="{FF2B5EF4-FFF2-40B4-BE49-F238E27FC236}">
                      <a16:creationId xmlns:a16="http://schemas.microsoft.com/office/drawing/2014/main" id="{D1E46425-DB6F-DF39-42A2-5BE7D92C9BBE}"/>
                    </a:ext>
                  </a:extLst>
                </p:cNvPr>
                <p:cNvGrpSpPr/>
                <p:nvPr/>
              </p:nvGrpSpPr>
              <p:grpSpPr>
                <a:xfrm>
                  <a:off x="-4417" y="732966"/>
                  <a:ext cx="4018142" cy="243397"/>
                  <a:chOff x="-9387" y="72014"/>
                  <a:chExt cx="4018142" cy="243397"/>
                </a:xfrm>
              </p:grpSpPr>
              <p:sp>
                <p:nvSpPr>
                  <p:cNvPr id="60" name="正方形/長方形 59">
                    <a:extLst>
                      <a:ext uri="{FF2B5EF4-FFF2-40B4-BE49-F238E27FC236}">
                        <a16:creationId xmlns:a16="http://schemas.microsoft.com/office/drawing/2014/main" id="{A4AD6295-211D-B73E-51B3-C24594F25418}"/>
                      </a:ext>
                    </a:extLst>
                  </p:cNvPr>
                  <p:cNvSpPr/>
                  <p:nvPr/>
                </p:nvSpPr>
                <p:spPr bwMode="gray">
                  <a:xfrm>
                    <a:off x="0" y="98594"/>
                    <a:ext cx="4008755" cy="216817"/>
                  </a:xfrm>
                  <a:prstGeom prst="rect">
                    <a:avLst/>
                  </a:prstGeom>
                  <a:solidFill>
                    <a:schemeClr val="accent1">
                      <a:lumMod val="20000"/>
                      <a:lumOff val="80000"/>
                    </a:schemeClr>
                  </a:solidFill>
                  <a:ln w="6350">
                    <a:solidFill>
                      <a:srgbClr val="E9F0F7"/>
                    </a:solidFill>
                    <a:miter lim="800000"/>
                    <a:headEnd/>
                    <a:tailEnd/>
                  </a:ln>
                </p:spPr>
                <p:txBody>
                  <a:bodyPr lIns="144000" tIns="108000" rIns="144000" bIns="108000" rtlCol="0" anchor="ctr"/>
                  <a:lstStyle/>
                  <a:p>
                    <a:endParaRPr lang="ja-JP" altLang="en-US"/>
                  </a:p>
                </p:txBody>
              </p:sp>
              <p:sp>
                <p:nvSpPr>
                  <p:cNvPr id="61" name="フッター プレースホルダー 4">
                    <a:extLst>
                      <a:ext uri="{FF2B5EF4-FFF2-40B4-BE49-F238E27FC236}">
                        <a16:creationId xmlns:a16="http://schemas.microsoft.com/office/drawing/2014/main" id="{73A1E992-13C8-C9E0-5A4F-00C818DE3585}"/>
                      </a:ext>
                    </a:extLst>
                  </p:cNvPr>
                  <p:cNvSpPr txBox="1">
                    <a:spLocks/>
                  </p:cNvSpPr>
                  <p:nvPr/>
                </p:nvSpPr>
                <p:spPr bwMode="gray">
                  <a:xfrm>
                    <a:off x="-9387" y="72014"/>
                    <a:ext cx="1055348" cy="24215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840995"/>
                      <a:gd name="connsiteY0" fmla="*/ 0 h 1053300"/>
                      <a:gd name="connsiteX1" fmla="*/ 3554360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4084957"/>
                      <a:gd name="connsiteY0" fmla="*/ 0 h 1046265"/>
                      <a:gd name="connsiteX1" fmla="*/ 3554360 w 4084957"/>
                      <a:gd name="connsiteY1" fmla="*/ 0 h 1046265"/>
                      <a:gd name="connsiteX2" fmla="*/ 4084957 w 4084957"/>
                      <a:gd name="connsiteY2" fmla="*/ 1038077 h 1046265"/>
                      <a:gd name="connsiteX3" fmla="*/ 0 w 4084957"/>
                      <a:gd name="connsiteY3" fmla="*/ 1046266 h 1046265"/>
                      <a:gd name="connsiteX4" fmla="*/ 0 w 4084957"/>
                      <a:gd name="connsiteY4" fmla="*/ 0 h 10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957" h="1046265">
                        <a:moveTo>
                          <a:pt x="0" y="0"/>
                        </a:moveTo>
                        <a:lnTo>
                          <a:pt x="3554360" y="0"/>
                        </a:lnTo>
                        <a:lnTo>
                          <a:pt x="4084957" y="1038077"/>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sp>
                <p:nvSpPr>
                  <p:cNvPr id="62" name="フッター プレースホルダー 4">
                    <a:extLst>
                      <a:ext uri="{FF2B5EF4-FFF2-40B4-BE49-F238E27FC236}">
                        <a16:creationId xmlns:a16="http://schemas.microsoft.com/office/drawing/2014/main" id="{61E80C37-9FDF-6BD8-C014-F7729275D02F}"/>
                      </a:ext>
                    </a:extLst>
                  </p:cNvPr>
                  <p:cNvSpPr txBox="1">
                    <a:spLocks/>
                  </p:cNvSpPr>
                  <p:nvPr/>
                </p:nvSpPr>
                <p:spPr bwMode="gray">
                  <a:xfrm>
                    <a:off x="848222" y="181778"/>
                    <a:ext cx="552122" cy="13360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697309"/>
                      <a:gd name="connsiteY0" fmla="*/ 0 h 1053300"/>
                      <a:gd name="connsiteX1" fmla="*/ 3144644 w 3697309"/>
                      <a:gd name="connsiteY1" fmla="*/ 0 h 1053300"/>
                      <a:gd name="connsiteX2" fmla="*/ 3697309 w 3697309"/>
                      <a:gd name="connsiteY2" fmla="*/ 1053300 h 1053300"/>
                      <a:gd name="connsiteX3" fmla="*/ 0 w 3697309"/>
                      <a:gd name="connsiteY3" fmla="*/ 1046266 h 1053300"/>
                      <a:gd name="connsiteX4" fmla="*/ 0 w 3697309"/>
                      <a:gd name="connsiteY4" fmla="*/ 0 h 105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309" h="1053300">
                        <a:moveTo>
                          <a:pt x="0" y="0"/>
                        </a:moveTo>
                        <a:lnTo>
                          <a:pt x="3144644" y="0"/>
                        </a:lnTo>
                        <a:lnTo>
                          <a:pt x="3697309" y="1053300"/>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grpSp>
            <p:cxnSp>
              <p:nvCxnSpPr>
                <p:cNvPr id="44" name="直線矢印コネクタ 43">
                  <a:extLst>
                    <a:ext uri="{FF2B5EF4-FFF2-40B4-BE49-F238E27FC236}">
                      <a16:creationId xmlns:a16="http://schemas.microsoft.com/office/drawing/2014/main" id="{BAEEB3FD-64F7-F310-AC0F-02838F1068A6}"/>
                    </a:ext>
                  </a:extLst>
                </p:cNvPr>
                <p:cNvCxnSpPr>
                  <a:cxnSpLocks/>
                </p:cNvCxnSpPr>
                <p:nvPr/>
              </p:nvCxnSpPr>
              <p:spPr>
                <a:xfrm flipV="1">
                  <a:off x="1407531" y="185106"/>
                  <a:ext cx="0" cy="786222"/>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22F031E2-1B3F-14A0-FCF0-53E080E124FB}"/>
                    </a:ext>
                  </a:extLst>
                </p:cNvPr>
                <p:cNvCxnSpPr>
                  <a:cxnSpLocks/>
                </p:cNvCxnSpPr>
                <p:nvPr/>
              </p:nvCxnSpPr>
              <p:spPr>
                <a:xfrm flipV="1">
                  <a:off x="4015409" y="185106"/>
                  <a:ext cx="0" cy="786643"/>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pic>
          <p:nvPicPr>
            <p:cNvPr id="30" name="図 29" descr="暗い, 座る, ノートパソコン, コンピュータ が含まれている画像&#10;&#10;AI 生成コンテンツは誤りを含む可能性があります。">
              <a:extLst>
                <a:ext uri="{FF2B5EF4-FFF2-40B4-BE49-F238E27FC236}">
                  <a16:creationId xmlns:a16="http://schemas.microsoft.com/office/drawing/2014/main" id="{D84227A5-546B-E1D9-2C4B-30EA9E8996A3}"/>
                </a:ext>
              </a:extLst>
            </p:cNvPr>
            <p:cNvPicPr>
              <a:picLocks noChangeAspect="1"/>
            </p:cNvPicPr>
            <p:nvPr/>
          </p:nvPicPr>
          <p:blipFill>
            <a:blip r:embed="rId3"/>
            <a:stretch>
              <a:fillRect/>
            </a:stretch>
          </p:blipFill>
          <p:spPr>
            <a:xfrm>
              <a:off x="986354" y="231625"/>
              <a:ext cx="348626" cy="524070"/>
            </a:xfrm>
            <a:prstGeom prst="rect">
              <a:avLst/>
            </a:prstGeom>
          </p:spPr>
        </p:pic>
      </p:grpSp>
      <p:pic>
        <p:nvPicPr>
          <p:cNvPr id="104" name="図 103">
            <a:extLst>
              <a:ext uri="{FF2B5EF4-FFF2-40B4-BE49-F238E27FC236}">
                <a16:creationId xmlns:a16="http://schemas.microsoft.com/office/drawing/2014/main" id="{ECDE48B4-ED6D-34A8-0B3C-448FC1449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837" y="11183754"/>
            <a:ext cx="540000" cy="500294"/>
          </a:xfrm>
          <a:prstGeom prst="rect">
            <a:avLst/>
          </a:prstGeom>
        </p:spPr>
      </p:pic>
      <p:pic>
        <p:nvPicPr>
          <p:cNvPr id="105" name="図 104">
            <a:extLst>
              <a:ext uri="{FF2B5EF4-FFF2-40B4-BE49-F238E27FC236}">
                <a16:creationId xmlns:a16="http://schemas.microsoft.com/office/drawing/2014/main" id="{062D76CD-5351-0C37-01D9-CCB2039FB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248" y="11183754"/>
            <a:ext cx="540000" cy="500294"/>
          </a:xfrm>
          <a:prstGeom prst="rect">
            <a:avLst/>
          </a:prstGeom>
        </p:spPr>
      </p:pic>
      <p:sp>
        <p:nvSpPr>
          <p:cNvPr id="109" name="右矢印 108">
            <a:extLst>
              <a:ext uri="{FF2B5EF4-FFF2-40B4-BE49-F238E27FC236}">
                <a16:creationId xmlns:a16="http://schemas.microsoft.com/office/drawing/2014/main" id="{8D520716-83C7-FDDD-D068-33AE92E09CBD}"/>
              </a:ext>
            </a:extLst>
          </p:cNvPr>
          <p:cNvSpPr/>
          <p:nvPr/>
        </p:nvSpPr>
        <p:spPr>
          <a:xfrm>
            <a:off x="1528689" y="9715009"/>
            <a:ext cx="3085747" cy="432000"/>
          </a:xfrm>
          <a:prstGeom prst="rightArrow">
            <a:avLst>
              <a:gd name="adj1" fmla="val 100000"/>
              <a:gd name="adj2" fmla="val 27913"/>
            </a:avLst>
          </a:prstGeom>
          <a:solidFill>
            <a:schemeClr val="tx1">
              <a:lumMod val="50000"/>
              <a:lumOff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3600" rIns="0" bIns="0" numCol="1" spcCol="0" rtlCol="0" fromWordArt="0" anchor="ctr" anchorCtr="0" forceAA="0" compatLnSpc="1">
            <a:prstTxWarp prst="textNoShape">
              <a:avLst/>
            </a:prstTxWarp>
            <a:noAutofit/>
          </a:bodyPr>
          <a:lstStyle/>
          <a:p>
            <a:pPr marL="6985" algn="ctr">
              <a:buNone/>
            </a:pPr>
            <a:r>
              <a:rPr lang="ja-JP" b="1" kern="1200">
                <a:solidFill>
                  <a:srgbClr val="FFFFFF"/>
                </a:solidFill>
                <a:effectLst/>
                <a:latin typeface="Yu Gothic" panose="020B0400000000000000" pitchFamily="34" charset="-128"/>
                <a:ea typeface="Yu Gothic" panose="020B0400000000000000" pitchFamily="34" charset="-128"/>
                <a:cs typeface="Times New Roman" panose="02020603050405020304" pitchFamily="18" charset="0"/>
              </a:rPr>
              <a:t> 陸上</a:t>
            </a:r>
            <a:r>
              <a:rPr lang="ja-JP" altLang="en-US" b="1">
                <a:solidFill>
                  <a:srgbClr val="FFFFFF"/>
                </a:solidFill>
                <a:latin typeface="Yu Gothic" panose="020B0400000000000000" pitchFamily="34" charset="-128"/>
                <a:ea typeface="Yu Gothic" panose="020B0400000000000000" pitchFamily="34" charset="-128"/>
                <a:cs typeface="Times New Roman" panose="02020603050405020304" pitchFamily="18" charset="0"/>
              </a:rPr>
              <a:t>の適地は飽和状態</a:t>
            </a:r>
            <a:endParaRPr lang="ja-JP">
              <a:effectLst/>
              <a:latin typeface="Yu Gothic" panose="020B0400000000000000" pitchFamily="34" charset="-128"/>
              <a:ea typeface="Yu Gothic" panose="020B0400000000000000" pitchFamily="34" charset="-128"/>
            </a:endParaRPr>
          </a:p>
        </p:txBody>
      </p:sp>
      <p:pic>
        <p:nvPicPr>
          <p:cNvPr id="110" name="図 109">
            <a:extLst>
              <a:ext uri="{FF2B5EF4-FFF2-40B4-BE49-F238E27FC236}">
                <a16:creationId xmlns:a16="http://schemas.microsoft.com/office/drawing/2014/main" id="{CFFC3666-9AFF-1DF6-8C7A-6C576ADCC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659" y="11183754"/>
            <a:ext cx="540000" cy="500294"/>
          </a:xfrm>
          <a:prstGeom prst="rect">
            <a:avLst/>
          </a:prstGeom>
        </p:spPr>
      </p:pic>
      <p:pic>
        <p:nvPicPr>
          <p:cNvPr id="111" name="図 110">
            <a:extLst>
              <a:ext uri="{FF2B5EF4-FFF2-40B4-BE49-F238E27FC236}">
                <a16:creationId xmlns:a16="http://schemas.microsoft.com/office/drawing/2014/main" id="{6F0F6469-67AE-9305-97D4-C58E9F98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070" y="11183754"/>
            <a:ext cx="540000" cy="500294"/>
          </a:xfrm>
          <a:prstGeom prst="rect">
            <a:avLst/>
          </a:prstGeom>
        </p:spPr>
      </p:pic>
      <p:pic>
        <p:nvPicPr>
          <p:cNvPr id="112" name="図 111">
            <a:extLst>
              <a:ext uri="{FF2B5EF4-FFF2-40B4-BE49-F238E27FC236}">
                <a16:creationId xmlns:a16="http://schemas.microsoft.com/office/drawing/2014/main" id="{48CA8C58-054A-A9CD-5A66-9EF16B442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481" y="11183754"/>
            <a:ext cx="540000" cy="500294"/>
          </a:xfrm>
          <a:prstGeom prst="rect">
            <a:avLst/>
          </a:prstGeom>
        </p:spPr>
      </p:pic>
      <p:pic>
        <p:nvPicPr>
          <p:cNvPr id="113" name="図 112">
            <a:extLst>
              <a:ext uri="{FF2B5EF4-FFF2-40B4-BE49-F238E27FC236}">
                <a16:creationId xmlns:a16="http://schemas.microsoft.com/office/drawing/2014/main" id="{584557C2-4096-D1F5-40AE-B887399AD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892" y="11183754"/>
            <a:ext cx="540000" cy="500294"/>
          </a:xfrm>
          <a:prstGeom prst="rect">
            <a:avLst/>
          </a:prstGeom>
        </p:spPr>
      </p:pic>
      <p:sp>
        <p:nvSpPr>
          <p:cNvPr id="118" name="角丸四角形 117">
            <a:extLst>
              <a:ext uri="{FF2B5EF4-FFF2-40B4-BE49-F238E27FC236}">
                <a16:creationId xmlns:a16="http://schemas.microsoft.com/office/drawing/2014/main" id="{46D17851-8914-E7F7-F084-D8B501C60E9C}"/>
              </a:ext>
            </a:extLst>
          </p:cNvPr>
          <p:cNvSpPr/>
          <p:nvPr/>
        </p:nvSpPr>
        <p:spPr>
          <a:xfrm>
            <a:off x="1507736" y="6293040"/>
            <a:ext cx="8856000" cy="54544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2" name="テキスト ボックス 1">
            <a:extLst>
              <a:ext uri="{FF2B5EF4-FFF2-40B4-BE49-F238E27FC236}">
                <a16:creationId xmlns:a16="http://schemas.microsoft.com/office/drawing/2014/main" id="{1CA476ED-7E65-ABB8-ED4F-23A0261B657F}"/>
              </a:ext>
            </a:extLst>
          </p:cNvPr>
          <p:cNvSpPr txBox="1"/>
          <p:nvPr/>
        </p:nvSpPr>
        <p:spPr>
          <a:xfrm>
            <a:off x="2252383" y="6279982"/>
            <a:ext cx="7361270" cy="578941"/>
          </a:xfrm>
          <a:prstGeom prst="rect">
            <a:avLst/>
          </a:prstGeom>
          <a:noFill/>
        </p:spPr>
        <p:txBody>
          <a:bodyPr wrap="square" rtlCol="0">
            <a:spAutoFit/>
          </a:bodyPr>
          <a:lstStyle/>
          <a:p>
            <a:pPr algn="ctr">
              <a:lnSpc>
                <a:spcPct val="120000"/>
              </a:lnSpc>
            </a:pPr>
            <a:r>
              <a:rPr kumimoji="1" lang="ja-JP" altLang="en-US" sz="2800" b="1" spc="-150">
                <a:solidFill>
                  <a:schemeClr val="bg1"/>
                </a:solidFill>
              </a:rPr>
              <a:t>波の運動エネルギーを活用した波力発電設備</a:t>
            </a:r>
          </a:p>
        </p:txBody>
      </p:sp>
      <p:sp>
        <p:nvSpPr>
          <p:cNvPr id="12" name="円/楕円 11">
            <a:extLst>
              <a:ext uri="{FF2B5EF4-FFF2-40B4-BE49-F238E27FC236}">
                <a16:creationId xmlns:a16="http://schemas.microsoft.com/office/drawing/2014/main" id="{38D781C6-14E4-5962-5EE3-C4EB3EACE20F}"/>
              </a:ext>
            </a:extLst>
          </p:cNvPr>
          <p:cNvSpPr/>
          <p:nvPr/>
        </p:nvSpPr>
        <p:spPr>
          <a:xfrm>
            <a:off x="1695885" y="705685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3" name="円/楕円 12">
            <a:extLst>
              <a:ext uri="{FF2B5EF4-FFF2-40B4-BE49-F238E27FC236}">
                <a16:creationId xmlns:a16="http://schemas.microsoft.com/office/drawing/2014/main" id="{78756C00-6BE8-C5D1-9E16-166A69E2972F}"/>
              </a:ext>
            </a:extLst>
          </p:cNvPr>
          <p:cNvSpPr/>
          <p:nvPr/>
        </p:nvSpPr>
        <p:spPr>
          <a:xfrm>
            <a:off x="1531779" y="711472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1</a:t>
            </a:r>
            <a:endParaRPr kumimoji="1" lang="ja-JP" altLang="en-US" sz="2400" b="1">
              <a:latin typeface="Yu Gothic" panose="020B0400000000000000" pitchFamily="34" charset="-128"/>
              <a:ea typeface="Yu Gothic" panose="020B0400000000000000" pitchFamily="34" charset="-128"/>
            </a:endParaRPr>
          </a:p>
        </p:txBody>
      </p:sp>
      <p:sp>
        <p:nvSpPr>
          <p:cNvPr id="14" name="円/楕円 13">
            <a:extLst>
              <a:ext uri="{FF2B5EF4-FFF2-40B4-BE49-F238E27FC236}">
                <a16:creationId xmlns:a16="http://schemas.microsoft.com/office/drawing/2014/main" id="{5305A13A-B14B-F733-AFD0-1BB6E1F3A5D8}"/>
              </a:ext>
            </a:extLst>
          </p:cNvPr>
          <p:cNvSpPr/>
          <p:nvPr/>
        </p:nvSpPr>
        <p:spPr>
          <a:xfrm>
            <a:off x="1692970" y="829937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5" name="円/楕円 14">
            <a:extLst>
              <a:ext uri="{FF2B5EF4-FFF2-40B4-BE49-F238E27FC236}">
                <a16:creationId xmlns:a16="http://schemas.microsoft.com/office/drawing/2014/main" id="{E06801E7-CE4E-2513-0141-C11DECF3D053}"/>
              </a:ext>
            </a:extLst>
          </p:cNvPr>
          <p:cNvSpPr/>
          <p:nvPr/>
        </p:nvSpPr>
        <p:spPr>
          <a:xfrm>
            <a:off x="1528864" y="835724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2</a:t>
            </a:r>
            <a:endParaRPr kumimoji="1" lang="ja-JP" altLang="en-US" sz="2400" b="1">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93DE0C7-4D09-23C2-7F85-14291E7481A4}"/>
              </a:ext>
            </a:extLst>
          </p:cNvPr>
          <p:cNvSpPr/>
          <p:nvPr/>
        </p:nvSpPr>
        <p:spPr>
          <a:xfrm>
            <a:off x="2457174" y="7562523"/>
            <a:ext cx="5173063"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テキスト ボックス 16">
            <a:extLst>
              <a:ext uri="{FF2B5EF4-FFF2-40B4-BE49-F238E27FC236}">
                <a16:creationId xmlns:a16="http://schemas.microsoft.com/office/drawing/2014/main" id="{E057A1C9-F6C7-9ECC-CDC0-F45767957DAD}"/>
              </a:ext>
            </a:extLst>
          </p:cNvPr>
          <p:cNvSpPr txBox="1"/>
          <p:nvPr/>
        </p:nvSpPr>
        <p:spPr>
          <a:xfrm>
            <a:off x="4845078" y="10263768"/>
            <a:ext cx="5248469" cy="737574"/>
          </a:xfrm>
          <a:prstGeom prst="rect">
            <a:avLst/>
          </a:prstGeom>
          <a:noFill/>
        </p:spPr>
        <p:txBody>
          <a:bodyPr wrap="square" rtlCol="0">
            <a:spAutoFit/>
          </a:bodyPr>
          <a:lstStyle/>
          <a:p>
            <a:pPr>
              <a:lnSpc>
                <a:spcPct val="120000"/>
              </a:lnSpc>
            </a:pPr>
            <a:r>
              <a:rPr kumimoji="1" lang="ja-JP" altLang="en-US" b="1" spc="-150">
                <a:solidFill>
                  <a:schemeClr val="tx1">
                    <a:lumMod val="75000"/>
                    <a:lumOff val="25000"/>
                  </a:schemeClr>
                </a:solidFill>
              </a:rPr>
              <a:t>国内</a:t>
            </a:r>
            <a:r>
              <a:rPr kumimoji="1" lang="ja-JP" altLang="en-US" b="1" spc="-300">
                <a:solidFill>
                  <a:schemeClr val="tx1">
                    <a:lumMod val="75000"/>
                    <a:lumOff val="25000"/>
                  </a:schemeClr>
                </a:solidFill>
              </a:rPr>
              <a:t>３</a:t>
            </a:r>
            <a:r>
              <a:rPr kumimoji="1" lang="ja-JP" altLang="en-US" b="1" spc="-150">
                <a:solidFill>
                  <a:schemeClr val="tx1">
                    <a:lumMod val="75000"/>
                    <a:lumOff val="25000"/>
                  </a:schemeClr>
                </a:solidFill>
              </a:rPr>
              <a:t>ヶ所の港湾施設にて基本機構の</a:t>
            </a:r>
            <a:r>
              <a:rPr kumimoji="1" lang="ja-JP" altLang="en-US" b="1" spc="-150">
                <a:solidFill>
                  <a:schemeClr val="tx1">
                    <a:lumMod val="95000"/>
                    <a:lumOff val="5000"/>
                  </a:schemeClr>
                </a:solidFill>
                <a:highlight>
                  <a:srgbClr val="FFFF00"/>
                </a:highlight>
              </a:rPr>
              <a:t>実証実験を完了</a:t>
            </a:r>
            <a:endParaRPr kumimoji="1" lang="en-US" altLang="ja-JP" b="1" spc="-150" dirty="0">
              <a:solidFill>
                <a:schemeClr val="tx1">
                  <a:lumMod val="95000"/>
                  <a:lumOff val="5000"/>
                </a:schemeClr>
              </a:solidFill>
              <a:highlight>
                <a:srgbClr val="FFFF00"/>
              </a:highlight>
            </a:endParaRPr>
          </a:p>
          <a:p>
            <a:pPr>
              <a:lnSpc>
                <a:spcPct val="120000"/>
              </a:lnSpc>
            </a:pPr>
            <a:r>
              <a:rPr kumimoji="1" lang="ja-JP" altLang="en-US" b="1" spc="-150">
                <a:solidFill>
                  <a:schemeClr val="tx1">
                    <a:lumMod val="75000"/>
                    <a:lumOff val="25000"/>
                  </a:schemeClr>
                </a:solidFill>
              </a:rPr>
              <a:t>現在は</a:t>
            </a:r>
            <a:r>
              <a:rPr kumimoji="1" lang="ja-JP" altLang="en-US" b="1" spc="-150">
                <a:solidFill>
                  <a:schemeClr val="tx1">
                    <a:lumMod val="75000"/>
                    <a:lumOff val="25000"/>
                  </a:schemeClr>
                </a:solidFill>
                <a:highlight>
                  <a:srgbClr val="FFFF00"/>
                </a:highlight>
              </a:rPr>
              <a:t>浮体式へ機構の最適化を進行中</a:t>
            </a:r>
          </a:p>
        </p:txBody>
      </p:sp>
      <p:pic>
        <p:nvPicPr>
          <p:cNvPr id="31" name="図 30">
            <a:extLst>
              <a:ext uri="{FF2B5EF4-FFF2-40B4-BE49-F238E27FC236}">
                <a16:creationId xmlns:a16="http://schemas.microsoft.com/office/drawing/2014/main" id="{DC8DC8B5-791D-D268-D7D5-7C9E3C3B97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8169322" y="8164920"/>
            <a:ext cx="2162013" cy="1174900"/>
          </a:xfrm>
          <a:prstGeom prst="rect">
            <a:avLst/>
          </a:prstGeom>
          <a:ln>
            <a:noFill/>
          </a:ln>
          <a:extLst>
            <a:ext uri="{53640926-AAD7-44D8-BBD7-CCE9431645EC}">
              <a14:shadowObscured xmlns:a14="http://schemas.microsoft.com/office/drawing/2010/main"/>
            </a:ext>
          </a:extLst>
        </p:spPr>
      </p:pic>
      <p:sp>
        <p:nvSpPr>
          <p:cNvPr id="64" name="正方形/長方形 63">
            <a:extLst>
              <a:ext uri="{FF2B5EF4-FFF2-40B4-BE49-F238E27FC236}">
                <a16:creationId xmlns:a16="http://schemas.microsoft.com/office/drawing/2014/main" id="{9DD027B4-6411-4BB8-EDC7-9BF30D20C0ED}"/>
              </a:ext>
            </a:extLst>
          </p:cNvPr>
          <p:cNvSpPr/>
          <p:nvPr/>
        </p:nvSpPr>
        <p:spPr>
          <a:xfrm>
            <a:off x="2039253" y="1217821"/>
            <a:ext cx="6232538" cy="2743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2" name="テキスト ボックス 21">
            <a:extLst>
              <a:ext uri="{FF2B5EF4-FFF2-40B4-BE49-F238E27FC236}">
                <a16:creationId xmlns:a16="http://schemas.microsoft.com/office/drawing/2014/main" id="{F0023D1D-F362-4366-030D-D8BC4D328529}"/>
              </a:ext>
            </a:extLst>
          </p:cNvPr>
          <p:cNvSpPr txBox="1"/>
          <p:nvPr/>
        </p:nvSpPr>
        <p:spPr>
          <a:xfrm>
            <a:off x="2421433" y="8262907"/>
            <a:ext cx="7804972" cy="1097223"/>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天候や日中・夜間の時間に関わらず</a:t>
            </a:r>
            <a:endParaRPr kumimoji="1" lang="en-US" altLang="ja-JP" sz="2800" b="1" spc="-150" dirty="0">
              <a:solidFill>
                <a:schemeClr val="tx1">
                  <a:lumMod val="95000"/>
                  <a:lumOff val="5000"/>
                </a:schemeClr>
              </a:solidFill>
            </a:endParaRPr>
          </a:p>
          <a:p>
            <a:pPr>
              <a:lnSpc>
                <a:spcPct val="120000"/>
              </a:lnSpc>
            </a:pPr>
            <a:r>
              <a:rPr kumimoji="1" lang="en-US" altLang="ja-JP" sz="2800" b="1" spc="-150" dirty="0">
                <a:solidFill>
                  <a:srgbClr val="0070C0"/>
                </a:solidFill>
                <a:latin typeface="+mn-ea"/>
              </a:rPr>
              <a:t>1</a:t>
            </a:r>
            <a:r>
              <a:rPr kumimoji="1" lang="ja-JP" altLang="en-US" sz="2800" b="1" spc="-150">
                <a:solidFill>
                  <a:srgbClr val="0070C0"/>
                </a:solidFill>
              </a:rPr>
              <a:t>日を通して安定的に発電</a:t>
            </a:r>
            <a:r>
              <a:rPr kumimoji="1" lang="en-US" altLang="ja-JP" sz="2800" b="1" spc="-150" dirty="0">
                <a:solidFill>
                  <a:srgbClr val="0070C0"/>
                </a:solidFill>
              </a:rPr>
              <a:t>  </a:t>
            </a:r>
            <a:r>
              <a:rPr kumimoji="1" lang="en-US" altLang="ja-JP" sz="2800" spc="-150" baseline="30000" dirty="0">
                <a:solidFill>
                  <a:schemeClr val="tx1">
                    <a:lumMod val="95000"/>
                    <a:lumOff val="5000"/>
                  </a:schemeClr>
                </a:solidFill>
              </a:rPr>
              <a:t>* </a:t>
            </a:r>
            <a:r>
              <a:rPr kumimoji="1" lang="ja-JP" altLang="en-US" sz="2800" spc="-150" baseline="30000">
                <a:solidFill>
                  <a:schemeClr val="tx1">
                    <a:lumMod val="95000"/>
                    <a:lumOff val="5000"/>
                  </a:schemeClr>
                </a:solidFill>
              </a:rPr>
              <a:t>実証済み</a:t>
            </a:r>
          </a:p>
        </p:txBody>
      </p:sp>
      <p:sp>
        <p:nvSpPr>
          <p:cNvPr id="114" name="テキスト ボックス 113">
            <a:extLst>
              <a:ext uri="{FF2B5EF4-FFF2-40B4-BE49-F238E27FC236}">
                <a16:creationId xmlns:a16="http://schemas.microsoft.com/office/drawing/2014/main" id="{FF89AD19-8D20-ACD2-5A7A-F24E5A6777B2}"/>
              </a:ext>
            </a:extLst>
          </p:cNvPr>
          <p:cNvSpPr txBox="1"/>
          <p:nvPr/>
        </p:nvSpPr>
        <p:spPr>
          <a:xfrm>
            <a:off x="2422732" y="7017322"/>
            <a:ext cx="7804972" cy="1096006"/>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海底への固定が不要な「</a:t>
            </a:r>
            <a:r>
              <a:rPr kumimoji="1" lang="ja-JP" altLang="en-US" sz="2800" b="1" spc="-150">
                <a:solidFill>
                  <a:srgbClr val="0070C0"/>
                </a:solidFill>
              </a:rPr>
              <a:t>浮体式</a:t>
            </a:r>
            <a:r>
              <a:rPr kumimoji="1" lang="ja-JP" altLang="en-US" sz="2800" b="1" spc="-150">
                <a:solidFill>
                  <a:schemeClr val="tx1">
                    <a:lumMod val="95000"/>
                    <a:lumOff val="5000"/>
                  </a:schemeClr>
                </a:solidFill>
              </a:rPr>
              <a:t>」構造のため、</a:t>
            </a:r>
            <a:endParaRPr kumimoji="1" lang="en-US" altLang="ja-JP" sz="2800" b="1" spc="-150" dirty="0">
              <a:solidFill>
                <a:schemeClr val="tx1">
                  <a:lumMod val="95000"/>
                  <a:lumOff val="5000"/>
                </a:schemeClr>
              </a:solidFill>
            </a:endParaRPr>
          </a:p>
          <a:p>
            <a:pPr>
              <a:lnSpc>
                <a:spcPct val="120000"/>
              </a:lnSpc>
            </a:pPr>
            <a:r>
              <a:rPr kumimoji="1" lang="ja-JP" altLang="en-US" sz="2800" b="1" spc="-150">
                <a:solidFill>
                  <a:srgbClr val="0070C0"/>
                </a:solidFill>
              </a:rPr>
              <a:t>水深に関わらず沖合でも運用可能</a:t>
            </a:r>
          </a:p>
        </p:txBody>
      </p:sp>
      <p:sp>
        <p:nvSpPr>
          <p:cNvPr id="6" name="テキスト ボックス 5">
            <a:extLst>
              <a:ext uri="{FF2B5EF4-FFF2-40B4-BE49-F238E27FC236}">
                <a16:creationId xmlns:a16="http://schemas.microsoft.com/office/drawing/2014/main" id="{6D82A3F9-CA89-899D-B47D-BAC678C6C2BB}"/>
              </a:ext>
            </a:extLst>
          </p:cNvPr>
          <p:cNvSpPr txBox="1"/>
          <p:nvPr/>
        </p:nvSpPr>
        <p:spPr>
          <a:xfrm>
            <a:off x="1653700" y="730692"/>
            <a:ext cx="8866041" cy="1569660"/>
          </a:xfrm>
          <a:prstGeom prst="rect">
            <a:avLst/>
          </a:prstGeom>
          <a:noFill/>
        </p:spPr>
        <p:txBody>
          <a:bodyPr wrap="square" rtlCol="0">
            <a:spAutoFit/>
          </a:bodyPr>
          <a:lstStyle/>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海からクリーンエネルギーを生成</a:t>
            </a:r>
            <a:endParaRPr kumimoji="1" lang="en-US" altLang="ja-JP" sz="4800" b="1" dirty="0">
              <a:solidFill>
                <a:schemeClr val="tx1">
                  <a:lumMod val="95000"/>
                  <a:lumOff val="5000"/>
                </a:schemeClr>
              </a:solidFill>
              <a:latin typeface="Meiryo UI" panose="020B0604030504040204" pitchFamily="50" charset="-128"/>
              <a:ea typeface="Meiryo UI" panose="020B0604030504040204" pitchFamily="50" charset="-128"/>
            </a:endParaRPr>
          </a:p>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波の上下動を活用した発電技術</a:t>
            </a:r>
            <a:endParaRPr kumimoji="1" lang="ja-JP" altLang="en-US" sz="4800" b="1" dirty="0">
              <a:solidFill>
                <a:schemeClr val="tx1">
                  <a:lumMod val="95000"/>
                  <a:lumOff val="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249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ストーカ式</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下水汚泥焼却発電システム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59207"/>
            <a:ext cx="9229796" cy="1569660"/>
          </a:xfrm>
          <a:prstGeom prst="rect">
            <a:avLst/>
          </a:prstGeom>
          <a:noFill/>
        </p:spPr>
        <p:txBody>
          <a:bodyPr wrap="square" rtlCol="0">
            <a:spAutoFit/>
          </a:bodyPr>
          <a:lstStyle/>
          <a:p>
            <a:r>
              <a:rPr kumimoji="1" lang="ja-JP" altLang="en-US" sz="2400" b="1" dirty="0"/>
              <a:t>カナデビア株式会社は</a:t>
            </a:r>
            <a:r>
              <a:rPr kumimoji="1" lang="en-US" altLang="ja-JP" sz="2400" b="1" dirty="0"/>
              <a:t>1965</a:t>
            </a:r>
            <a:r>
              <a:rPr kumimoji="1" lang="ja-JP" altLang="en-US" sz="2400" b="1" dirty="0"/>
              <a:t>年大阪市西淀工場に国内初のごみ焼却発電プラントを建設し、現在はストーカ式焼却炉で世界</a:t>
            </a:r>
            <a:r>
              <a:rPr kumimoji="1" lang="en-US" altLang="ja-JP" sz="2400" b="1" dirty="0"/>
              <a:t>No.1</a:t>
            </a:r>
            <a:r>
              <a:rPr kumimoji="1" lang="ja-JP" altLang="en-US" sz="2400" b="1" dirty="0"/>
              <a:t>の実績を有します。そのノウハウを活用し、下水汚泥焼却炉の温室効果ガス排出量マイナスを実現しました。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2" name="テキスト ボックス 21">
            <a:extLst>
              <a:ext uri="{FF2B5EF4-FFF2-40B4-BE49-F238E27FC236}">
                <a16:creationId xmlns:a16="http://schemas.microsoft.com/office/drawing/2014/main" id="{435D1B3D-45E8-5D3D-BD2D-9C91344E64EC}"/>
              </a:ext>
            </a:extLst>
          </p:cNvPr>
          <p:cNvSpPr txBox="1"/>
          <p:nvPr/>
        </p:nvSpPr>
        <p:spPr>
          <a:xfrm>
            <a:off x="260273" y="12929318"/>
            <a:ext cx="5535033" cy="954107"/>
          </a:xfrm>
          <a:prstGeom prst="rect">
            <a:avLst/>
          </a:prstGeom>
          <a:noFill/>
        </p:spPr>
        <p:txBody>
          <a:bodyPr wrap="square" rtlCol="0">
            <a:spAutoFit/>
          </a:bodyPr>
          <a:lstStyle/>
          <a:p>
            <a:r>
              <a:rPr kumimoji="1" lang="ja-JP" altLang="en-US" sz="2800" b="1" dirty="0"/>
              <a:t>下水道事業のカーボンニュートラル実現に</a:t>
            </a:r>
            <a:r>
              <a:rPr kumimoji="1" lang="ja-JP" altLang="en-US" sz="2800" b="1"/>
              <a:t>大きく貢献</a:t>
            </a:r>
            <a:endParaRPr kumimoji="1" lang="en-US" altLang="ja-JP" sz="2800" b="1" dirty="0"/>
          </a:p>
        </p:txBody>
      </p:sp>
      <p:sp>
        <p:nvSpPr>
          <p:cNvPr id="7" name="テキスト ボックス 6">
            <a:extLst>
              <a:ext uri="{FF2B5EF4-FFF2-40B4-BE49-F238E27FC236}">
                <a16:creationId xmlns:a16="http://schemas.microsoft.com/office/drawing/2014/main" id="{4DEDAB1B-282B-3273-EE4B-46059B102618}"/>
              </a:ext>
            </a:extLst>
          </p:cNvPr>
          <p:cNvSpPr txBox="1"/>
          <p:nvPr/>
        </p:nvSpPr>
        <p:spPr>
          <a:xfrm>
            <a:off x="1463117" y="10402637"/>
            <a:ext cx="9101612" cy="1815882"/>
          </a:xfrm>
          <a:prstGeom prst="rect">
            <a:avLst/>
          </a:prstGeom>
          <a:noFill/>
        </p:spPr>
        <p:txBody>
          <a:bodyPr wrap="square" rtlCol="0">
            <a:spAutoFit/>
          </a:bodyPr>
          <a:lstStyle/>
          <a:p>
            <a:r>
              <a:rPr kumimoji="1" lang="ja-JP" altLang="en-US" sz="2800" b="1" dirty="0"/>
              <a:t>補助燃料ゼロ、発電電力量が多く、使用電力量の削減と合わせて、温室効果ガス排出量マイナスを実現できるストーカ式下水汚泥焼却炉を通じ、カーボンニュートラル社会の実現に貢献します。</a:t>
            </a:r>
            <a:endParaRPr lang="ja-JP" altLang="en-US" sz="2800" dirty="0"/>
          </a:p>
        </p:txBody>
      </p:sp>
      <p:sp>
        <p:nvSpPr>
          <p:cNvPr id="11" name="テキスト ボックス 10">
            <a:extLst>
              <a:ext uri="{FF2B5EF4-FFF2-40B4-BE49-F238E27FC236}">
                <a16:creationId xmlns:a16="http://schemas.microsoft.com/office/drawing/2014/main" id="{BC0EE836-8555-626D-CE98-918043F731EE}"/>
              </a:ext>
            </a:extLst>
          </p:cNvPr>
          <p:cNvSpPr txBox="1"/>
          <p:nvPr/>
        </p:nvSpPr>
        <p:spPr>
          <a:xfrm>
            <a:off x="1463117" y="6051702"/>
            <a:ext cx="8739015" cy="1815882"/>
          </a:xfrm>
          <a:prstGeom prst="rect">
            <a:avLst/>
          </a:prstGeom>
          <a:noFill/>
        </p:spPr>
        <p:txBody>
          <a:bodyPr wrap="square" rtlCol="0">
            <a:spAutoFit/>
          </a:bodyPr>
          <a:lstStyle/>
          <a:p>
            <a:r>
              <a:rPr kumimoji="1" lang="ja-JP" altLang="en-US" sz="2800" b="1" dirty="0"/>
              <a:t>・下水処理場で発生する下水汚泥を高温で焼却し、廃熱回収後に発電するシステム</a:t>
            </a:r>
            <a:endParaRPr kumimoji="1" lang="en-US" altLang="ja-JP" sz="2800" b="1" dirty="0"/>
          </a:p>
          <a:p>
            <a:r>
              <a:rPr kumimoji="1" lang="ja-JP" altLang="en-US" sz="2800" b="1" dirty="0"/>
              <a:t>・</a:t>
            </a:r>
            <a:r>
              <a:rPr kumimoji="1" lang="en-US" altLang="ja-JP" sz="2800" b="1" dirty="0"/>
              <a:t>900</a:t>
            </a:r>
            <a:r>
              <a:rPr kumimoji="1" lang="ja-JP" altLang="en-US" sz="2800" b="1" dirty="0"/>
              <a:t>℃以上の高温燃焼での安定稼働と環境負荷低減の両立でき、既存の流動床炉の課題を解決</a:t>
            </a:r>
            <a:endParaRPr kumimoji="1" lang="en-US" altLang="ja-JP" sz="2800" b="1" dirty="0"/>
          </a:p>
        </p:txBody>
      </p:sp>
      <p:sp>
        <p:nvSpPr>
          <p:cNvPr id="13" name="テキスト ボックス 12">
            <a:extLst>
              <a:ext uri="{FF2B5EF4-FFF2-40B4-BE49-F238E27FC236}">
                <a16:creationId xmlns:a16="http://schemas.microsoft.com/office/drawing/2014/main" id="{0B0B44EC-1E03-D015-7793-95580D0BFC51}"/>
              </a:ext>
            </a:extLst>
          </p:cNvPr>
          <p:cNvSpPr txBox="1"/>
          <p:nvPr/>
        </p:nvSpPr>
        <p:spPr>
          <a:xfrm>
            <a:off x="1463117" y="7836945"/>
            <a:ext cx="3604993" cy="523220"/>
          </a:xfrm>
          <a:prstGeom prst="rect">
            <a:avLst/>
          </a:prstGeom>
          <a:noFill/>
        </p:spPr>
        <p:txBody>
          <a:bodyPr wrap="square" rtlCol="0">
            <a:spAutoFit/>
          </a:bodyPr>
          <a:lstStyle/>
          <a:p>
            <a:r>
              <a:rPr kumimoji="1" lang="ja-JP" altLang="en-US" sz="2800" b="1" u="sng" dirty="0"/>
              <a:t>■</a:t>
            </a:r>
            <a:r>
              <a:rPr kumimoji="1" lang="ja-JP" altLang="en-US" sz="2800" b="1" u="sng" dirty="0">
                <a:solidFill>
                  <a:srgbClr val="FF0000"/>
                </a:solidFill>
              </a:rPr>
              <a:t>３つ</a:t>
            </a:r>
            <a:r>
              <a:rPr kumimoji="1" lang="ja-JP" altLang="en-US" sz="2800" b="1" u="sng" dirty="0"/>
              <a:t>のメリット</a:t>
            </a:r>
            <a:endParaRPr kumimoji="1" lang="en-US" altLang="ja-JP" sz="2800" b="1" u="sng" dirty="0"/>
          </a:p>
        </p:txBody>
      </p:sp>
      <p:pic>
        <p:nvPicPr>
          <p:cNvPr id="14" name="図 13">
            <a:extLst>
              <a:ext uri="{FF2B5EF4-FFF2-40B4-BE49-F238E27FC236}">
                <a16:creationId xmlns:a16="http://schemas.microsoft.com/office/drawing/2014/main" id="{494B2C56-44B3-B97B-7980-2DAA841900C0}"/>
              </a:ext>
            </a:extLst>
          </p:cNvPr>
          <p:cNvPicPr>
            <a:picLocks noChangeAspect="1"/>
          </p:cNvPicPr>
          <p:nvPr/>
        </p:nvPicPr>
        <p:blipFill rotWithShape="1">
          <a:blip r:embed="rId3"/>
          <a:srcRect t="18847"/>
          <a:stretch/>
        </p:blipFill>
        <p:spPr>
          <a:xfrm>
            <a:off x="1728567" y="8295669"/>
            <a:ext cx="8133477" cy="2152123"/>
          </a:xfrm>
          <a:prstGeom prst="rect">
            <a:avLst/>
          </a:prstGeom>
        </p:spPr>
      </p:pic>
      <p:pic>
        <p:nvPicPr>
          <p:cNvPr id="12" name="図 11" descr="建物, 屋外, テーブル, 座る が含まれている画像&#10;&#10;自動的に生成された説明">
            <a:extLst>
              <a:ext uri="{FF2B5EF4-FFF2-40B4-BE49-F238E27FC236}">
                <a16:creationId xmlns:a16="http://schemas.microsoft.com/office/drawing/2014/main" id="{9CDF33BA-6AB3-D9D0-2FF9-F717CE32FD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59" b="94872" l="4258" r="99079">
                        <a14:foregroundMark x1="23130" y1="41949" x2="32106" y2="69538"/>
                        <a14:foregroundMark x1="32106" y1="69538" x2="32911" y2="69538"/>
                        <a14:foregroundMark x1="89413" y1="10462" x2="82624" y2="56718"/>
                        <a14:foregroundMark x1="23820" y1="76205" x2="61565" y2="87590"/>
                        <a14:foregroundMark x1="23130" y1="75590" x2="22325" y2="75590"/>
                        <a14:foregroundMark x1="30610" y1="70154" x2="11047" y2="77538"/>
                        <a14:foregroundMark x1="26122" y1="80205" x2="72037" y2="94872"/>
                        <a14:foregroundMark x1="72037" y1="94872" x2="79632" y2="93026"/>
                        <a14:foregroundMark x1="32106" y1="48718" x2="51669" y2="67487"/>
                        <a14:foregroundMark x1="53165" y1="45333" x2="32911" y2="60103"/>
                        <a14:foregroundMark x1="47986" y1="54769" x2="35098" y2="72821"/>
                        <a14:foregroundMark x1="91600" y1="2359" x2="99194" y2="50051"/>
                        <a14:foregroundMark x1="93901" y1="7077" x2="83314" y2="7077"/>
                        <a14:foregroundMark x1="96203" y1="8410" x2="97699" y2="62154"/>
                        <a14:foregroundMark x1="4258" y1="44615" x2="4258" y2="44615"/>
                        <a14:foregroundMark x1="58573" y1="8821" x2="58573" y2="8821"/>
                        <a14:foregroundMark x1="53855" y1="8821" x2="53855" y2="8821"/>
                        <a14:foregroundMark x1="53049" y1="9128" x2="59033" y2="9846"/>
                        <a14:foregroundMark x1="69735" y1="8821" x2="64097" y2="10872"/>
                        <a14:foregroundMark x1="51438" y1="10564" x2="49482" y2="13436"/>
                      </a14:backgroundRemoval>
                    </a14:imgEffect>
                  </a14:imgLayer>
                </a14:imgProps>
              </a:ext>
              <a:ext uri="{28A0092B-C50C-407E-A947-70E740481C1C}">
                <a14:useLocalDpi xmlns:a14="http://schemas.microsoft.com/office/drawing/2010/main" val="0"/>
              </a:ext>
            </a:extLst>
          </a:blip>
          <a:stretch>
            <a:fillRect/>
          </a:stretch>
        </p:blipFill>
        <p:spPr>
          <a:xfrm>
            <a:off x="8975031" y="7464157"/>
            <a:ext cx="1363146" cy="1529422"/>
          </a:xfrm>
          <a:prstGeom prst="rect">
            <a:avLst/>
          </a:prstGeom>
        </p:spPr>
      </p:pic>
    </p:spTree>
    <p:extLst>
      <p:ext uri="{BB962C8B-B14F-4D97-AF65-F5344CB8AC3E}">
        <p14:creationId xmlns:p14="http://schemas.microsoft.com/office/powerpoint/2010/main" val="194599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バイオマスガス化発電に用いる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タール改質再生触媒の開発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関西触媒化学株式会社は、金属塩類や電池材料の製造・販売をおこなっております。電池材料の製造技術である共沈技術を活かして、バイオマスガス化発電に用いるタール改質再生触媒を開発しております。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7133" y="7699280"/>
            <a:ext cx="9066359" cy="1815882"/>
          </a:xfrm>
          <a:prstGeom prst="rect">
            <a:avLst/>
          </a:prstGeom>
          <a:noFill/>
        </p:spPr>
        <p:txBody>
          <a:bodyPr wrap="square" rtlCol="0">
            <a:spAutoFit/>
          </a:bodyPr>
          <a:lstStyle/>
          <a:p>
            <a:r>
              <a:rPr kumimoji="1" lang="ja-JP" altLang="en-US" sz="2800" b="1" dirty="0"/>
              <a:t>バイオマスはカーボンニュートラルな資源であり、ガス化発電はガス化しない発電と比べて高効率。ガス化時に問題となるタールを改質できるだけでなく、再生機能を有した触媒を開発。</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関西触媒化学株式会社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・バイオマスガス化発電のタール除去</a:t>
            </a:r>
            <a:endParaRPr kumimoji="1" lang="en-US" altLang="ja-JP" sz="2800" b="1" dirty="0"/>
          </a:p>
          <a:p>
            <a:r>
              <a:rPr kumimoji="1" lang="ja-JP" altLang="en-US" sz="2800" b="1" dirty="0"/>
              <a:t>・炭化水素ガスのエネルギー化</a:t>
            </a:r>
            <a:endParaRPr kumimoji="1" lang="en-US" altLang="ja-JP" sz="2800" b="1" dirty="0"/>
          </a:p>
          <a:p>
            <a:r>
              <a:rPr kumimoji="1" lang="ja-JP" altLang="en-US" sz="2800" b="1" dirty="0"/>
              <a:t>・シフト反応による水素生成</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EE2B4892-68C9-BD12-43C7-423847174AEC}"/>
              </a:ext>
            </a:extLst>
          </p:cNvPr>
          <p:cNvPicPr>
            <a:picLocks noChangeAspect="1"/>
          </p:cNvPicPr>
          <p:nvPr/>
        </p:nvPicPr>
        <p:blipFill>
          <a:blip r:embed="rId3"/>
          <a:stretch>
            <a:fillRect/>
          </a:stretch>
        </p:blipFill>
        <p:spPr>
          <a:xfrm>
            <a:off x="1397133" y="9623020"/>
            <a:ext cx="4002403" cy="2187980"/>
          </a:xfrm>
          <a:prstGeom prst="rect">
            <a:avLst/>
          </a:prstGeom>
        </p:spPr>
      </p:pic>
      <p:sp>
        <p:nvSpPr>
          <p:cNvPr id="12" name="テキスト ボックス 11">
            <a:extLst>
              <a:ext uri="{FF2B5EF4-FFF2-40B4-BE49-F238E27FC236}">
                <a16:creationId xmlns:a16="http://schemas.microsoft.com/office/drawing/2014/main" id="{E42B16E6-D3A1-67E4-5A02-FA354CCF4417}"/>
              </a:ext>
            </a:extLst>
          </p:cNvPr>
          <p:cNvSpPr txBox="1"/>
          <p:nvPr/>
        </p:nvSpPr>
        <p:spPr>
          <a:xfrm>
            <a:off x="5345906" y="9281968"/>
            <a:ext cx="5290998" cy="2246769"/>
          </a:xfrm>
          <a:prstGeom prst="rect">
            <a:avLst/>
          </a:prstGeom>
          <a:noFill/>
        </p:spPr>
        <p:txBody>
          <a:bodyPr wrap="square" rtlCol="0">
            <a:spAutoFit/>
          </a:bodyPr>
          <a:lstStyle/>
          <a:p>
            <a:pPr algn="ctr"/>
            <a:r>
              <a:rPr kumimoji="1" lang="ja-JP" altLang="en-US" sz="2800" b="1" u="sng" dirty="0"/>
              <a:t>触媒の特徴</a:t>
            </a:r>
            <a:endParaRPr kumimoji="1" lang="en-US" altLang="ja-JP" sz="2800" b="1" u="sng" dirty="0"/>
          </a:p>
          <a:p>
            <a:pPr marL="342900" indent="-342900">
              <a:buFont typeface="Wingdings" panose="05000000000000000000" pitchFamily="2" charset="2"/>
              <a:buChar char="Ø"/>
            </a:pPr>
            <a:r>
              <a:rPr kumimoji="1" lang="ja-JP" altLang="en-US" sz="2800" b="1" dirty="0"/>
              <a:t>被毒、凝集による失活を再生</a:t>
            </a:r>
            <a:endParaRPr kumimoji="1" lang="en-US" altLang="ja-JP" sz="2800" b="1" dirty="0"/>
          </a:p>
          <a:p>
            <a:pPr marL="342900" indent="-342900">
              <a:buFont typeface="Wingdings" panose="05000000000000000000" pitchFamily="2" charset="2"/>
              <a:buChar char="Ø"/>
            </a:pPr>
            <a:r>
              <a:rPr kumimoji="1" lang="ja-JP" altLang="en-US" sz="2800" b="1" dirty="0"/>
              <a:t>メンテナンスコスト減</a:t>
            </a:r>
            <a:endParaRPr kumimoji="1" lang="en-US" altLang="ja-JP" sz="2800" b="1" dirty="0"/>
          </a:p>
          <a:p>
            <a:pPr marL="342900" indent="-342900">
              <a:buFont typeface="Wingdings" panose="05000000000000000000" pitchFamily="2" charset="2"/>
              <a:buChar char="Ø"/>
            </a:pPr>
            <a:r>
              <a:rPr kumimoji="1" lang="ja-JP" altLang="en-US" sz="2800" b="1" dirty="0"/>
              <a:t>炭化水素の改質、シフト反応触媒としても使用可能</a:t>
            </a:r>
          </a:p>
        </p:txBody>
      </p:sp>
      <p:pic>
        <p:nvPicPr>
          <p:cNvPr id="13" name="図 12">
            <a:extLst>
              <a:ext uri="{FF2B5EF4-FFF2-40B4-BE49-F238E27FC236}">
                <a16:creationId xmlns:a16="http://schemas.microsoft.com/office/drawing/2014/main" id="{3DE97A0C-F881-8741-482C-760A6E76D6FF}"/>
              </a:ext>
            </a:extLst>
          </p:cNvPr>
          <p:cNvPicPr>
            <a:picLocks noChangeAspect="1"/>
          </p:cNvPicPr>
          <p:nvPr/>
        </p:nvPicPr>
        <p:blipFill>
          <a:blip r:embed="rId4"/>
          <a:stretch>
            <a:fillRect/>
          </a:stretch>
        </p:blipFill>
        <p:spPr>
          <a:xfrm>
            <a:off x="2960492" y="6105802"/>
            <a:ext cx="5631678" cy="1492344"/>
          </a:xfrm>
          <a:prstGeom prst="rect">
            <a:avLst/>
          </a:prstGeom>
        </p:spPr>
      </p:pic>
    </p:spTree>
    <p:extLst>
      <p:ext uri="{BB962C8B-B14F-4D97-AF65-F5344CB8AC3E}">
        <p14:creationId xmlns:p14="http://schemas.microsoft.com/office/powerpoint/2010/main" val="368126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04871" y="698841"/>
            <a:ext cx="895935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インドネシアにおける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再生可能エネルギー技術等の導入</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495" y="4282643"/>
            <a:ext cx="9093352" cy="1569660"/>
          </a:xfrm>
          <a:prstGeom prst="rect">
            <a:avLst/>
          </a:prstGeom>
          <a:noFill/>
        </p:spPr>
        <p:txBody>
          <a:bodyPr wrap="square" rtlCol="0">
            <a:spAutoFit/>
          </a:bodyPr>
          <a:lstStyle/>
          <a:p>
            <a:r>
              <a:rPr kumimoji="1" lang="en-US" altLang="ja-JP" sz="2400" b="1" dirty="0">
                <a:latin typeface="Montserrat" panose="00000500000000000000" pitchFamily="2" charset="0"/>
              </a:rPr>
              <a:t>2010</a:t>
            </a:r>
            <a:r>
              <a:rPr kumimoji="1" lang="ja-JP" altLang="en-US" sz="2400" b="1" dirty="0">
                <a:latin typeface="Montserrat" panose="00000500000000000000" pitchFamily="2" charset="0"/>
              </a:rPr>
              <a:t>年から築いてきたインドネシアでの確かなネットワークを基盤に、当社は日本の補助金と自社での資金調達を組み合わせ、日本企業の優れた技術と海外技術を融合させながら、再生可能エネルギーの導入・普及を推進してい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9631"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22002" y="3492842"/>
            <a:ext cx="6997740"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367429" y="13011025"/>
            <a:ext cx="5506557" cy="1815882"/>
          </a:xfrm>
          <a:prstGeom prst="rect">
            <a:avLst/>
          </a:prstGeom>
          <a:noFill/>
        </p:spPr>
        <p:txBody>
          <a:bodyPr wrap="square" rtlCol="0">
            <a:spAutoFit/>
          </a:bodyPr>
          <a:lstStyle/>
          <a:p>
            <a:r>
              <a:rPr kumimoji="1" lang="ja-JP" altLang="en-US" sz="2800" b="1" dirty="0"/>
              <a:t>成長著しいアジア有数の大市場インドネシアに技術・製品の導入・普及を目指す日本企業との連携</a:t>
            </a:r>
            <a:r>
              <a:rPr kumimoji="1" lang="en-US" altLang="ja-JP" sz="2800" b="1" dirty="0"/>
              <a:t>(</a:t>
            </a:r>
            <a:r>
              <a:rPr kumimoji="1" lang="ja-JP" altLang="en-US" sz="2800" b="1" dirty="0"/>
              <a:t>再エネ分野に限定しない</a:t>
            </a:r>
            <a:r>
              <a:rPr kumimoji="1" lang="en-US" altLang="ja-JP" sz="2800" b="1" dirty="0"/>
              <a:t>)</a:t>
            </a:r>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38" name="グループ化 37">
            <a:extLst>
              <a:ext uri="{FF2B5EF4-FFF2-40B4-BE49-F238E27FC236}">
                <a16:creationId xmlns:a16="http://schemas.microsoft.com/office/drawing/2014/main" id="{A79D9975-FB0A-64B4-F172-8606C6DCC26F}"/>
              </a:ext>
            </a:extLst>
          </p:cNvPr>
          <p:cNvGrpSpPr/>
          <p:nvPr/>
        </p:nvGrpSpPr>
        <p:grpSpPr>
          <a:xfrm>
            <a:off x="6986553" y="6363662"/>
            <a:ext cx="3556895" cy="5539864"/>
            <a:chOff x="1384495" y="6458579"/>
            <a:chExt cx="3556895" cy="5539864"/>
          </a:xfrm>
        </p:grpSpPr>
        <p:pic>
          <p:nvPicPr>
            <p:cNvPr id="12" name="図 11">
              <a:extLst>
                <a:ext uri="{FF2B5EF4-FFF2-40B4-BE49-F238E27FC236}">
                  <a16:creationId xmlns:a16="http://schemas.microsoft.com/office/drawing/2014/main" id="{96B33845-6A7E-6C0D-E0B8-EF294A6D1D12}"/>
                </a:ext>
              </a:extLst>
            </p:cNvPr>
            <p:cNvPicPr>
              <a:picLocks noChangeAspect="1"/>
            </p:cNvPicPr>
            <p:nvPr/>
          </p:nvPicPr>
          <p:blipFill>
            <a:blip r:embed="rId3"/>
            <a:stretch>
              <a:fillRect/>
            </a:stretch>
          </p:blipFill>
          <p:spPr>
            <a:xfrm>
              <a:off x="1462438" y="6458579"/>
              <a:ext cx="3378015" cy="2170300"/>
            </a:xfrm>
            <a:prstGeom prst="rect">
              <a:avLst/>
            </a:prstGeom>
          </p:spPr>
        </p:pic>
        <p:sp>
          <p:nvSpPr>
            <p:cNvPr id="13" name="テキスト ボックス 12">
              <a:extLst>
                <a:ext uri="{FF2B5EF4-FFF2-40B4-BE49-F238E27FC236}">
                  <a16:creationId xmlns:a16="http://schemas.microsoft.com/office/drawing/2014/main" id="{BC58A6C3-0170-3826-BC2B-7BE0DAF35112}"/>
                </a:ext>
              </a:extLst>
            </p:cNvPr>
            <p:cNvSpPr txBox="1"/>
            <p:nvPr/>
          </p:nvSpPr>
          <p:spPr>
            <a:xfrm>
              <a:off x="1384495" y="8614530"/>
              <a:ext cx="3556895" cy="646331"/>
            </a:xfrm>
            <a:prstGeom prst="rect">
              <a:avLst/>
            </a:prstGeom>
            <a:noFill/>
          </p:spPr>
          <p:txBody>
            <a:bodyPr wrap="square" rtlCol="0">
              <a:spAutoFit/>
            </a:bodyPr>
            <a:lstStyle/>
            <a:p>
              <a:r>
                <a:rPr kumimoji="1" lang="ja-JP" altLang="en-US" dirty="0"/>
                <a:t>図 バイオマス発電完成イメージ</a:t>
              </a:r>
              <a:endParaRPr kumimoji="1" lang="en-US" altLang="ja-JP" dirty="0"/>
            </a:p>
            <a:p>
              <a:pPr algn="ctr"/>
              <a:r>
                <a:rPr kumimoji="1" lang="en-US" altLang="ja-JP" dirty="0"/>
                <a:t>(</a:t>
              </a:r>
              <a:r>
                <a:rPr kumimoji="1" lang="ja-JP" altLang="en-US" dirty="0"/>
                <a:t>工事中</a:t>
              </a:r>
              <a:r>
                <a:rPr kumimoji="1" lang="en-US" altLang="ja-JP" dirty="0"/>
                <a:t>)</a:t>
              </a:r>
              <a:r>
                <a:rPr kumimoji="1" lang="ja-JP" altLang="en-US" dirty="0"/>
                <a:t>　</a:t>
              </a:r>
            </a:p>
          </p:txBody>
        </p:sp>
        <p:pic>
          <p:nvPicPr>
            <p:cNvPr id="17" name="図 16">
              <a:extLst>
                <a:ext uri="{FF2B5EF4-FFF2-40B4-BE49-F238E27FC236}">
                  <a16:creationId xmlns:a16="http://schemas.microsoft.com/office/drawing/2014/main" id="{4C71618A-E365-5841-C103-206370BD335F}"/>
                </a:ext>
              </a:extLst>
            </p:cNvPr>
            <p:cNvPicPr>
              <a:picLocks noChangeAspect="1"/>
            </p:cNvPicPr>
            <p:nvPr/>
          </p:nvPicPr>
          <p:blipFill>
            <a:blip r:embed="rId4"/>
            <a:stretch>
              <a:fillRect/>
            </a:stretch>
          </p:blipFill>
          <p:spPr>
            <a:xfrm>
              <a:off x="1483257" y="9408876"/>
              <a:ext cx="3336376" cy="2217632"/>
            </a:xfrm>
            <a:prstGeom prst="rect">
              <a:avLst/>
            </a:prstGeom>
          </p:spPr>
        </p:pic>
        <p:sp>
          <p:nvSpPr>
            <p:cNvPr id="18" name="テキスト ボックス 17">
              <a:extLst>
                <a:ext uri="{FF2B5EF4-FFF2-40B4-BE49-F238E27FC236}">
                  <a16:creationId xmlns:a16="http://schemas.microsoft.com/office/drawing/2014/main" id="{7B2414C9-3F9B-58EB-A243-F0194D21D110}"/>
                </a:ext>
              </a:extLst>
            </p:cNvPr>
            <p:cNvSpPr txBox="1"/>
            <p:nvPr/>
          </p:nvSpPr>
          <p:spPr>
            <a:xfrm>
              <a:off x="1830396" y="11629111"/>
              <a:ext cx="2930430" cy="369332"/>
            </a:xfrm>
            <a:prstGeom prst="rect">
              <a:avLst/>
            </a:prstGeom>
            <a:noFill/>
          </p:spPr>
          <p:txBody>
            <a:bodyPr wrap="square" rtlCol="0">
              <a:spAutoFit/>
            </a:bodyPr>
            <a:lstStyle/>
            <a:p>
              <a:pPr algn="ctr"/>
              <a:r>
                <a:rPr kumimoji="1" lang="ja-JP" altLang="en-US" dirty="0"/>
                <a:t>写真 小水力発電</a:t>
              </a:r>
              <a:r>
                <a:rPr kumimoji="1" lang="en-US" altLang="ja-JP" dirty="0"/>
                <a:t>(</a:t>
              </a:r>
              <a:r>
                <a:rPr kumimoji="1" lang="ja-JP" altLang="en-US" dirty="0"/>
                <a:t>工事中</a:t>
              </a:r>
              <a:r>
                <a:rPr kumimoji="1" lang="en-US" altLang="ja-JP" dirty="0"/>
                <a:t>)</a:t>
              </a:r>
              <a:r>
                <a:rPr kumimoji="1" lang="ja-JP" altLang="en-US" dirty="0"/>
                <a:t>　</a:t>
              </a:r>
            </a:p>
          </p:txBody>
        </p:sp>
      </p:grpSp>
      <p:sp>
        <p:nvSpPr>
          <p:cNvPr id="27" name="テキスト ボックス 26">
            <a:extLst>
              <a:ext uri="{FF2B5EF4-FFF2-40B4-BE49-F238E27FC236}">
                <a16:creationId xmlns:a16="http://schemas.microsoft.com/office/drawing/2014/main" id="{ADE5A719-01F5-AB1A-7A64-B5B60AC4107A}"/>
              </a:ext>
            </a:extLst>
          </p:cNvPr>
          <p:cNvSpPr txBox="1"/>
          <p:nvPr/>
        </p:nvSpPr>
        <p:spPr>
          <a:xfrm>
            <a:off x="1403904" y="9345746"/>
            <a:ext cx="2870013" cy="369332"/>
          </a:xfrm>
          <a:prstGeom prst="rect">
            <a:avLst/>
          </a:prstGeom>
          <a:noFill/>
        </p:spPr>
        <p:txBody>
          <a:bodyPr wrap="square" rtlCol="0">
            <a:spAutoFit/>
          </a:bodyPr>
          <a:lstStyle/>
          <a:p>
            <a:r>
              <a:rPr kumimoji="1" lang="ja-JP" altLang="en-US" b="1" dirty="0">
                <a:latin typeface="+mn-ea"/>
              </a:rPr>
              <a:t>◆</a:t>
            </a:r>
            <a:r>
              <a:rPr kumimoji="1" lang="en-US" altLang="ja-JP" b="1" dirty="0">
                <a:latin typeface="+mn-ea"/>
              </a:rPr>
              <a:t>CO2</a:t>
            </a:r>
            <a:r>
              <a:rPr kumimoji="1" lang="ja-JP" altLang="en-US" b="1" dirty="0"/>
              <a:t>排出量削減</a:t>
            </a:r>
          </a:p>
        </p:txBody>
      </p:sp>
      <p:sp>
        <p:nvSpPr>
          <p:cNvPr id="33" name="テキスト ボックス 32">
            <a:extLst>
              <a:ext uri="{FF2B5EF4-FFF2-40B4-BE49-F238E27FC236}">
                <a16:creationId xmlns:a16="http://schemas.microsoft.com/office/drawing/2014/main" id="{D1C9C74A-E0AB-5884-8226-1272CCA926F0}"/>
              </a:ext>
            </a:extLst>
          </p:cNvPr>
          <p:cNvSpPr txBox="1"/>
          <p:nvPr/>
        </p:nvSpPr>
        <p:spPr>
          <a:xfrm>
            <a:off x="1371169" y="6141665"/>
            <a:ext cx="4052349" cy="461665"/>
          </a:xfrm>
          <a:prstGeom prst="rect">
            <a:avLst/>
          </a:prstGeom>
          <a:noFill/>
        </p:spPr>
        <p:txBody>
          <a:bodyPr wrap="square" rtlCol="0">
            <a:spAutoFit/>
          </a:bodyPr>
          <a:lstStyle/>
          <a:p>
            <a:r>
              <a:rPr kumimoji="1" lang="en-US" altLang="ja-JP" sz="2400" b="1" dirty="0">
                <a:latin typeface="+mn-ea"/>
              </a:rPr>
              <a:t>1</a:t>
            </a:r>
            <a:r>
              <a:rPr kumimoji="1" lang="ja-JP" altLang="en-US" sz="2400" b="1" dirty="0">
                <a:latin typeface="+mn-ea"/>
              </a:rPr>
              <a:t>．技術導入フロー</a:t>
            </a:r>
          </a:p>
        </p:txBody>
      </p:sp>
      <p:grpSp>
        <p:nvGrpSpPr>
          <p:cNvPr id="72" name="グループ化 71">
            <a:extLst>
              <a:ext uri="{FF2B5EF4-FFF2-40B4-BE49-F238E27FC236}">
                <a16:creationId xmlns:a16="http://schemas.microsoft.com/office/drawing/2014/main" id="{D123DD2D-679D-E803-C6FD-9349130CA88D}"/>
              </a:ext>
            </a:extLst>
          </p:cNvPr>
          <p:cNvGrpSpPr/>
          <p:nvPr/>
        </p:nvGrpSpPr>
        <p:grpSpPr>
          <a:xfrm>
            <a:off x="1487020" y="6757061"/>
            <a:ext cx="5444674" cy="2032594"/>
            <a:chOff x="1487326" y="6623686"/>
            <a:chExt cx="5444674" cy="2032594"/>
          </a:xfrm>
        </p:grpSpPr>
        <p:sp>
          <p:nvSpPr>
            <p:cNvPr id="45" name="テキスト ボックス 44">
              <a:extLst>
                <a:ext uri="{FF2B5EF4-FFF2-40B4-BE49-F238E27FC236}">
                  <a16:creationId xmlns:a16="http://schemas.microsoft.com/office/drawing/2014/main" id="{E6EA7AE3-3960-40D0-A010-DFA96F14AD30}"/>
                </a:ext>
              </a:extLst>
            </p:cNvPr>
            <p:cNvSpPr txBox="1"/>
            <p:nvPr/>
          </p:nvSpPr>
          <p:spPr>
            <a:xfrm>
              <a:off x="1487326" y="6623686"/>
              <a:ext cx="5438205"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p:txBody>
        </p:sp>
        <p:sp>
          <p:nvSpPr>
            <p:cNvPr id="22" name="テキスト ボックス 21">
              <a:extLst>
                <a:ext uri="{FF2B5EF4-FFF2-40B4-BE49-F238E27FC236}">
                  <a16:creationId xmlns:a16="http://schemas.microsoft.com/office/drawing/2014/main" id="{DA243740-304A-89CD-82B7-67851B1B3701}"/>
                </a:ext>
              </a:extLst>
            </p:cNvPr>
            <p:cNvSpPr txBox="1"/>
            <p:nvPr/>
          </p:nvSpPr>
          <p:spPr>
            <a:xfrm>
              <a:off x="1487326" y="6650337"/>
              <a:ext cx="5440887" cy="369332"/>
            </a:xfrm>
            <a:prstGeom prst="rect">
              <a:avLst/>
            </a:prstGeom>
            <a:noFill/>
          </p:spPr>
          <p:txBody>
            <a:bodyPr wrap="square" rtlCol="0">
              <a:spAutoFit/>
            </a:bodyPr>
            <a:lstStyle/>
            <a:p>
              <a:pPr algn="ctr"/>
              <a:r>
                <a:rPr kumimoji="1" lang="ja-JP" altLang="en-US" dirty="0"/>
                <a:t>事業化検討</a:t>
              </a:r>
              <a:r>
                <a:rPr kumimoji="1" lang="en-US" altLang="ja-JP" dirty="0"/>
                <a:t>(</a:t>
              </a:r>
              <a:r>
                <a:rPr kumimoji="1" lang="ja-JP" altLang="en-US" dirty="0"/>
                <a:t>現地への技術適用方法・事業採算性</a:t>
              </a:r>
              <a:r>
                <a:rPr kumimoji="1" lang="en-US" altLang="ja-JP" dirty="0"/>
                <a:t>)</a:t>
              </a:r>
              <a:endParaRPr kumimoji="1" lang="ja-JP" altLang="en-US" dirty="0"/>
            </a:p>
          </p:txBody>
        </p:sp>
        <p:sp>
          <p:nvSpPr>
            <p:cNvPr id="24" name="テキスト ボックス 23">
              <a:extLst>
                <a:ext uri="{FF2B5EF4-FFF2-40B4-BE49-F238E27FC236}">
                  <a16:creationId xmlns:a16="http://schemas.microsoft.com/office/drawing/2014/main" id="{00B11353-70C5-4CC9-66D1-9B5298B8F227}"/>
                </a:ext>
              </a:extLst>
            </p:cNvPr>
            <p:cNvSpPr txBox="1"/>
            <p:nvPr/>
          </p:nvSpPr>
          <p:spPr>
            <a:xfrm>
              <a:off x="1492537" y="7708130"/>
              <a:ext cx="5432993"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7" name="矢印: 下 6">
              <a:extLst>
                <a:ext uri="{FF2B5EF4-FFF2-40B4-BE49-F238E27FC236}">
                  <a16:creationId xmlns:a16="http://schemas.microsoft.com/office/drawing/2014/main" id="{66D3082B-E7BD-4183-979C-66FF88D474DE}"/>
                </a:ext>
              </a:extLst>
            </p:cNvPr>
            <p:cNvSpPr/>
            <p:nvPr/>
          </p:nvSpPr>
          <p:spPr>
            <a:xfrm>
              <a:off x="3960002" y="7005045"/>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2D780126-CB49-82D7-9455-F62A8DDB002B}"/>
                </a:ext>
              </a:extLst>
            </p:cNvPr>
            <p:cNvSpPr txBox="1"/>
            <p:nvPr/>
          </p:nvSpPr>
          <p:spPr>
            <a:xfrm>
              <a:off x="1487327" y="7166998"/>
              <a:ext cx="5438204"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19" name="テキスト ボックス 18">
              <a:extLst>
                <a:ext uri="{FF2B5EF4-FFF2-40B4-BE49-F238E27FC236}">
                  <a16:creationId xmlns:a16="http://schemas.microsoft.com/office/drawing/2014/main" id="{AA7F9B05-2C4B-6EBD-DDA9-4D1EB10BA2AD}"/>
                </a:ext>
              </a:extLst>
            </p:cNvPr>
            <p:cNvSpPr txBox="1"/>
            <p:nvPr/>
          </p:nvSpPr>
          <p:spPr>
            <a:xfrm>
              <a:off x="1499010" y="7183479"/>
              <a:ext cx="5432990" cy="369332"/>
            </a:xfrm>
            <a:prstGeom prst="rect">
              <a:avLst/>
            </a:prstGeom>
            <a:noFill/>
          </p:spPr>
          <p:txBody>
            <a:bodyPr wrap="square" rtlCol="0">
              <a:spAutoFit/>
            </a:bodyPr>
            <a:lstStyle/>
            <a:p>
              <a:pPr algn="ctr"/>
              <a:r>
                <a:rPr kumimoji="1" lang="ja-JP" altLang="en-US" dirty="0"/>
                <a:t>補助事業の活用</a:t>
              </a:r>
              <a:r>
                <a:rPr kumimoji="1" lang="en-US" altLang="ja-JP" dirty="0"/>
                <a:t>(</a:t>
              </a:r>
              <a:r>
                <a:rPr kumimoji="1" lang="ja-JP" altLang="en-US" dirty="0"/>
                <a:t>経産省・環境省等</a:t>
              </a:r>
              <a:r>
                <a:rPr kumimoji="1" lang="en-US" altLang="ja-JP" dirty="0"/>
                <a:t>)</a:t>
              </a:r>
              <a:r>
                <a:rPr kumimoji="1" lang="ja-JP" altLang="en-US" dirty="0"/>
                <a:t>・資金調達</a:t>
              </a:r>
            </a:p>
          </p:txBody>
        </p:sp>
        <p:sp>
          <p:nvSpPr>
            <p:cNvPr id="60" name="テキスト ボックス 59">
              <a:extLst>
                <a:ext uri="{FF2B5EF4-FFF2-40B4-BE49-F238E27FC236}">
                  <a16:creationId xmlns:a16="http://schemas.microsoft.com/office/drawing/2014/main" id="{07B0F229-220F-3FBD-3824-650D1F62E11D}"/>
                </a:ext>
              </a:extLst>
            </p:cNvPr>
            <p:cNvSpPr txBox="1"/>
            <p:nvPr/>
          </p:nvSpPr>
          <p:spPr>
            <a:xfrm>
              <a:off x="1487326" y="7737671"/>
              <a:ext cx="5432990" cy="369332"/>
            </a:xfrm>
            <a:prstGeom prst="rect">
              <a:avLst/>
            </a:prstGeom>
            <a:noFill/>
          </p:spPr>
          <p:txBody>
            <a:bodyPr wrap="square" rtlCol="0">
              <a:spAutoFit/>
            </a:bodyPr>
            <a:lstStyle/>
            <a:p>
              <a:pPr marL="266700" indent="-266700" algn="ctr"/>
              <a:r>
                <a:rPr kumimoji="1" lang="ja-JP" altLang="en-US" dirty="0"/>
                <a:t>技術導入・進捗管理</a:t>
              </a:r>
              <a:endParaRPr kumimoji="1" lang="en-US" altLang="ja-JP" dirty="0"/>
            </a:p>
          </p:txBody>
        </p:sp>
        <p:sp>
          <p:nvSpPr>
            <p:cNvPr id="61" name="テキスト ボックス 60">
              <a:extLst>
                <a:ext uri="{FF2B5EF4-FFF2-40B4-BE49-F238E27FC236}">
                  <a16:creationId xmlns:a16="http://schemas.microsoft.com/office/drawing/2014/main" id="{AEE5CC0E-6353-2D83-3EAC-165EC81ECA37}"/>
                </a:ext>
              </a:extLst>
            </p:cNvPr>
            <p:cNvSpPr txBox="1"/>
            <p:nvPr/>
          </p:nvSpPr>
          <p:spPr>
            <a:xfrm>
              <a:off x="1492538" y="8265754"/>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62" name="テキスト ボックス 61">
              <a:extLst>
                <a:ext uri="{FF2B5EF4-FFF2-40B4-BE49-F238E27FC236}">
                  <a16:creationId xmlns:a16="http://schemas.microsoft.com/office/drawing/2014/main" id="{0E111415-7574-0074-BA78-586A246806D4}"/>
                </a:ext>
              </a:extLst>
            </p:cNvPr>
            <p:cNvSpPr txBox="1"/>
            <p:nvPr/>
          </p:nvSpPr>
          <p:spPr>
            <a:xfrm>
              <a:off x="1499010" y="8286948"/>
              <a:ext cx="5432990" cy="369332"/>
            </a:xfrm>
            <a:prstGeom prst="rect">
              <a:avLst/>
            </a:prstGeom>
            <a:noFill/>
          </p:spPr>
          <p:txBody>
            <a:bodyPr wrap="square" rtlCol="0">
              <a:spAutoFit/>
            </a:bodyPr>
            <a:lstStyle/>
            <a:p>
              <a:pPr marL="266700" indent="-266700" algn="ctr"/>
              <a:r>
                <a:rPr kumimoji="1" lang="ja-JP" altLang="en-US" dirty="0"/>
                <a:t>導入設備の稼働・維持管理</a:t>
              </a:r>
              <a:endParaRPr kumimoji="1" lang="en-US" altLang="ja-JP" dirty="0"/>
            </a:p>
          </p:txBody>
        </p:sp>
        <p:sp>
          <p:nvSpPr>
            <p:cNvPr id="64" name="矢印: 下 63">
              <a:extLst>
                <a:ext uri="{FF2B5EF4-FFF2-40B4-BE49-F238E27FC236}">
                  <a16:creationId xmlns:a16="http://schemas.microsoft.com/office/drawing/2014/main" id="{72953B47-E132-E00B-981B-2878A3CF73CE}"/>
                </a:ext>
              </a:extLst>
            </p:cNvPr>
            <p:cNvSpPr/>
            <p:nvPr/>
          </p:nvSpPr>
          <p:spPr>
            <a:xfrm>
              <a:off x="3960002" y="7545722"/>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矢印: 下 64">
              <a:extLst>
                <a:ext uri="{FF2B5EF4-FFF2-40B4-BE49-F238E27FC236}">
                  <a16:creationId xmlns:a16="http://schemas.microsoft.com/office/drawing/2014/main" id="{C6ADBBAB-29CD-0096-2EB2-0ED20C6EEA61}"/>
                </a:ext>
              </a:extLst>
            </p:cNvPr>
            <p:cNvSpPr/>
            <p:nvPr/>
          </p:nvSpPr>
          <p:spPr>
            <a:xfrm>
              <a:off x="3960002" y="8096094"/>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6" name="テキスト ボックス 65">
            <a:extLst>
              <a:ext uri="{FF2B5EF4-FFF2-40B4-BE49-F238E27FC236}">
                <a16:creationId xmlns:a16="http://schemas.microsoft.com/office/drawing/2014/main" id="{3D343651-EACE-D148-C7CA-F3A8B47CD15D}"/>
              </a:ext>
            </a:extLst>
          </p:cNvPr>
          <p:cNvSpPr txBox="1"/>
          <p:nvPr/>
        </p:nvSpPr>
        <p:spPr>
          <a:xfrm>
            <a:off x="1384495" y="8954797"/>
            <a:ext cx="4052349" cy="461665"/>
          </a:xfrm>
          <a:prstGeom prst="rect">
            <a:avLst/>
          </a:prstGeom>
          <a:noFill/>
        </p:spPr>
        <p:txBody>
          <a:bodyPr wrap="square" rtlCol="0">
            <a:spAutoFit/>
          </a:bodyPr>
          <a:lstStyle/>
          <a:p>
            <a:r>
              <a:rPr kumimoji="1" lang="en-US" altLang="ja-JP" sz="2400" b="1" dirty="0">
                <a:latin typeface="+mn-ea"/>
              </a:rPr>
              <a:t>2</a:t>
            </a:r>
            <a:r>
              <a:rPr kumimoji="1" lang="ja-JP" altLang="en-US" sz="2400" b="1" dirty="0">
                <a:latin typeface="+mn-ea"/>
              </a:rPr>
              <a:t>．導入効果</a:t>
            </a:r>
          </a:p>
        </p:txBody>
      </p:sp>
      <p:sp>
        <p:nvSpPr>
          <p:cNvPr id="67" name="テキスト ボックス 66">
            <a:extLst>
              <a:ext uri="{FF2B5EF4-FFF2-40B4-BE49-F238E27FC236}">
                <a16:creationId xmlns:a16="http://schemas.microsoft.com/office/drawing/2014/main" id="{A6E10FD1-BA83-482D-B5F2-00000EB0B7D5}"/>
              </a:ext>
            </a:extLst>
          </p:cNvPr>
          <p:cNvSpPr txBox="1"/>
          <p:nvPr/>
        </p:nvSpPr>
        <p:spPr>
          <a:xfrm>
            <a:off x="1487020" y="9671360"/>
            <a:ext cx="5201338" cy="1354217"/>
          </a:xfrm>
          <a:prstGeom prst="rect">
            <a:avLst/>
          </a:prstGeom>
          <a:noFill/>
        </p:spPr>
        <p:txBody>
          <a:bodyPr wrap="square" rtlCol="0">
            <a:spAutoFit/>
          </a:bodyPr>
          <a:lstStyle/>
          <a:p>
            <a:pPr>
              <a:spcAft>
                <a:spcPts val="600"/>
              </a:spcAft>
            </a:pPr>
            <a:r>
              <a:rPr kumimoji="1" lang="ja-JP" altLang="en-US" dirty="0"/>
              <a:t>・</a:t>
            </a:r>
            <a:r>
              <a:rPr kumimoji="1" lang="ja-JP" altLang="en-US" dirty="0">
                <a:latin typeface="+mn-ea"/>
              </a:rPr>
              <a:t>バイオマス発電</a:t>
            </a:r>
            <a:r>
              <a:rPr kumimoji="1" lang="en-US" altLang="ja-JP" dirty="0">
                <a:latin typeface="+mn-ea"/>
              </a:rPr>
              <a:t>(12MW)</a:t>
            </a:r>
            <a:r>
              <a:rPr kumimoji="1" lang="ja-JP" altLang="en-US" dirty="0">
                <a:latin typeface="+mn-ea"/>
              </a:rPr>
              <a:t>：約</a:t>
            </a:r>
            <a:r>
              <a:rPr kumimoji="1" lang="en-US" altLang="ja-JP" dirty="0">
                <a:latin typeface="+mn-ea"/>
              </a:rPr>
              <a:t>33,000tCO2/</a:t>
            </a:r>
            <a:r>
              <a:rPr kumimoji="1" lang="ja-JP" altLang="en-US" dirty="0">
                <a:latin typeface="+mn-ea"/>
              </a:rPr>
              <a:t>年</a:t>
            </a:r>
            <a:endParaRPr kumimoji="1" lang="en-US" altLang="ja-JP" dirty="0">
              <a:latin typeface="+mn-ea"/>
            </a:endParaRPr>
          </a:p>
          <a:p>
            <a:pPr>
              <a:spcAft>
                <a:spcPts val="600"/>
              </a:spcAft>
            </a:pPr>
            <a:r>
              <a:rPr kumimoji="1" lang="ja-JP" altLang="en-US" dirty="0">
                <a:latin typeface="+mn-ea"/>
              </a:rPr>
              <a:t>・小水力発電</a:t>
            </a:r>
            <a:r>
              <a:rPr kumimoji="1" lang="en-US" altLang="ja-JP" dirty="0">
                <a:latin typeface="+mn-ea"/>
              </a:rPr>
              <a:t>(2MW)</a:t>
            </a:r>
            <a:r>
              <a:rPr kumimoji="1" lang="ja-JP" altLang="en-US" dirty="0">
                <a:latin typeface="+mn-ea"/>
              </a:rPr>
              <a:t>：約</a:t>
            </a:r>
            <a:r>
              <a:rPr kumimoji="1" lang="en-US" altLang="ja-JP" dirty="0">
                <a:latin typeface="+mn-ea"/>
              </a:rPr>
              <a:t>9,000tCO2/</a:t>
            </a:r>
            <a:r>
              <a:rPr kumimoji="1" lang="ja-JP" altLang="en-US" dirty="0">
                <a:latin typeface="+mn-ea"/>
              </a:rPr>
              <a:t>年</a:t>
            </a:r>
            <a:endParaRPr kumimoji="1" lang="en-US" altLang="ja-JP" dirty="0">
              <a:latin typeface="+mn-ea"/>
            </a:endParaRPr>
          </a:p>
          <a:p>
            <a:pPr marL="266700" indent="-266700">
              <a:spcAft>
                <a:spcPts val="600"/>
              </a:spcAft>
            </a:pPr>
            <a:r>
              <a:rPr kumimoji="1" lang="ja-JP" altLang="en-US" dirty="0"/>
              <a:t>・</a:t>
            </a:r>
            <a:r>
              <a:rPr kumimoji="1" lang="ja-JP" altLang="en-US" dirty="0">
                <a:latin typeface="+mn-ea"/>
              </a:rPr>
              <a:t>日本企業技術の横展開・普及により地球規模での温室効果ガスの削減に貢献</a:t>
            </a:r>
          </a:p>
        </p:txBody>
      </p:sp>
      <p:sp>
        <p:nvSpPr>
          <p:cNvPr id="69" name="テキスト ボックス 68">
            <a:extLst>
              <a:ext uri="{FF2B5EF4-FFF2-40B4-BE49-F238E27FC236}">
                <a16:creationId xmlns:a16="http://schemas.microsoft.com/office/drawing/2014/main" id="{8C5E7904-56FC-E98A-9424-2E224D4A0DDC}"/>
              </a:ext>
            </a:extLst>
          </p:cNvPr>
          <p:cNvSpPr txBox="1"/>
          <p:nvPr/>
        </p:nvSpPr>
        <p:spPr>
          <a:xfrm>
            <a:off x="1403598" y="10954254"/>
            <a:ext cx="5406701" cy="369332"/>
          </a:xfrm>
          <a:prstGeom prst="rect">
            <a:avLst/>
          </a:prstGeom>
          <a:noFill/>
        </p:spPr>
        <p:txBody>
          <a:bodyPr wrap="square" rtlCol="0">
            <a:spAutoFit/>
          </a:bodyPr>
          <a:lstStyle/>
          <a:p>
            <a:r>
              <a:rPr kumimoji="1" lang="ja-JP" altLang="en-US" b="1" dirty="0">
                <a:latin typeface="+mn-ea"/>
              </a:rPr>
              <a:t>◆現地国への貢献</a:t>
            </a:r>
            <a:endParaRPr kumimoji="1" lang="ja-JP" altLang="en-US" b="1" dirty="0"/>
          </a:p>
        </p:txBody>
      </p:sp>
      <p:sp>
        <p:nvSpPr>
          <p:cNvPr id="70" name="テキスト ボックス 69">
            <a:extLst>
              <a:ext uri="{FF2B5EF4-FFF2-40B4-BE49-F238E27FC236}">
                <a16:creationId xmlns:a16="http://schemas.microsoft.com/office/drawing/2014/main" id="{659410A6-6B47-8233-74A1-7AD1B13B95A3}"/>
              </a:ext>
            </a:extLst>
          </p:cNvPr>
          <p:cNvSpPr txBox="1"/>
          <p:nvPr/>
        </p:nvSpPr>
        <p:spPr>
          <a:xfrm>
            <a:off x="1487020" y="11323586"/>
            <a:ext cx="6307151" cy="723275"/>
          </a:xfrm>
          <a:prstGeom prst="rect">
            <a:avLst/>
          </a:prstGeom>
          <a:noFill/>
        </p:spPr>
        <p:txBody>
          <a:bodyPr wrap="square" rtlCol="0">
            <a:spAutoFit/>
          </a:bodyPr>
          <a:lstStyle/>
          <a:p>
            <a:pPr marL="261938" indent="-261938">
              <a:spcAft>
                <a:spcPts val="600"/>
              </a:spcAft>
            </a:pPr>
            <a:r>
              <a:rPr kumimoji="1" lang="ja-JP" altLang="en-US" dirty="0"/>
              <a:t>・</a:t>
            </a:r>
            <a:r>
              <a:rPr kumimoji="1" lang="ja-JP" altLang="en-US" dirty="0">
                <a:latin typeface="+mn-ea"/>
              </a:rPr>
              <a:t>電力の安定供給、地域経済の活性化</a:t>
            </a:r>
            <a:endParaRPr kumimoji="1" lang="en-US" altLang="ja-JP" dirty="0">
              <a:latin typeface="+mn-ea"/>
            </a:endParaRPr>
          </a:p>
          <a:p>
            <a:pPr marL="261938" indent="-261938">
              <a:spcAft>
                <a:spcPts val="600"/>
              </a:spcAft>
            </a:pPr>
            <a:r>
              <a:rPr kumimoji="1" lang="ja-JP" altLang="en-US" dirty="0">
                <a:latin typeface="+mn-ea"/>
              </a:rPr>
              <a:t>・環境汚染防止</a:t>
            </a:r>
            <a:r>
              <a:rPr kumimoji="1" lang="en-US" altLang="ja-JP" dirty="0">
                <a:latin typeface="+mn-ea"/>
              </a:rPr>
              <a:t>(</a:t>
            </a:r>
            <a:r>
              <a:rPr kumimoji="1" lang="ja-JP" altLang="en-US" dirty="0">
                <a:latin typeface="+mn-ea"/>
              </a:rPr>
              <a:t>廃棄物由来バイオマス発電の場合</a:t>
            </a:r>
            <a:r>
              <a:rPr kumimoji="1" lang="en-US" altLang="ja-JP" dirty="0">
                <a:latin typeface="+mn-ea"/>
              </a:rPr>
              <a:t>)</a:t>
            </a:r>
            <a:endParaRPr kumimoji="1" lang="ja-JP" altLang="en-US" dirty="0">
              <a:latin typeface="+mn-ea"/>
            </a:endParaRPr>
          </a:p>
        </p:txBody>
      </p:sp>
    </p:spTree>
    <p:extLst>
      <p:ext uri="{BB962C8B-B14F-4D97-AF65-F5344CB8AC3E}">
        <p14:creationId xmlns:p14="http://schemas.microsoft.com/office/powerpoint/2010/main" val="259645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87799" y="702976"/>
            <a:ext cx="897478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日本国内における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再生可能エネルギー技術等の導入</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10860" y="4240997"/>
            <a:ext cx="9251720" cy="1569660"/>
          </a:xfrm>
          <a:prstGeom prst="rect">
            <a:avLst/>
          </a:prstGeom>
          <a:noFill/>
        </p:spPr>
        <p:txBody>
          <a:bodyPr wrap="square" rtlCol="0">
            <a:spAutoFit/>
          </a:bodyPr>
          <a:lstStyle/>
          <a:p>
            <a:r>
              <a:rPr kumimoji="1" lang="ja-JP" altLang="en-US" sz="2400" b="1" dirty="0">
                <a:latin typeface="+mn-ea"/>
              </a:rPr>
              <a:t>当社は、資金調達を行い、風力約</a:t>
            </a:r>
            <a:r>
              <a:rPr kumimoji="1" lang="en-US" altLang="ja-JP" sz="2400" b="1" dirty="0">
                <a:latin typeface="+mn-ea"/>
              </a:rPr>
              <a:t>400</a:t>
            </a:r>
            <a:r>
              <a:rPr kumimoji="1" lang="ja-JP" altLang="en-US" sz="2400" b="1" dirty="0">
                <a:latin typeface="+mn-ea"/>
              </a:rPr>
              <a:t>ヵ所・太陽光約</a:t>
            </a:r>
            <a:r>
              <a:rPr kumimoji="1" lang="en-US" altLang="ja-JP" sz="2400" b="1" dirty="0">
                <a:latin typeface="+mn-ea"/>
              </a:rPr>
              <a:t>300</a:t>
            </a:r>
            <a:r>
              <a:rPr kumimoji="1" lang="ja-JP" altLang="en-US" sz="2400" b="1" dirty="0">
                <a:latin typeface="+mn-ea"/>
              </a:rPr>
              <a:t>ヵ所の</a:t>
            </a:r>
            <a:r>
              <a:rPr kumimoji="1" lang="en-US" altLang="ja-JP" sz="2400" b="1" dirty="0">
                <a:latin typeface="+mn-ea"/>
              </a:rPr>
              <a:t>FIT/FIP</a:t>
            </a:r>
            <a:r>
              <a:rPr kumimoji="1" lang="ja-JP" altLang="en-US" sz="2400" b="1" dirty="0">
                <a:latin typeface="+mn-ea"/>
              </a:rPr>
              <a:t>認定を取得し、設備導入・販売を進めてまいりました。今後は、風力・太陽光にとどまらず、日本企業の優れた再エネ技術等の導入や炭素クレジットの確保に取り組んでまいります。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529631"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7" name="テキスト ボックス 26">
            <a:extLst>
              <a:ext uri="{FF2B5EF4-FFF2-40B4-BE49-F238E27FC236}">
                <a16:creationId xmlns:a16="http://schemas.microsoft.com/office/drawing/2014/main" id="{ADE5A719-01F5-AB1A-7A64-B5B60AC4107A}"/>
              </a:ext>
            </a:extLst>
          </p:cNvPr>
          <p:cNvSpPr txBox="1"/>
          <p:nvPr/>
        </p:nvSpPr>
        <p:spPr>
          <a:xfrm>
            <a:off x="1498703" y="9976626"/>
            <a:ext cx="2870013" cy="369332"/>
          </a:xfrm>
          <a:prstGeom prst="rect">
            <a:avLst/>
          </a:prstGeom>
          <a:noFill/>
        </p:spPr>
        <p:txBody>
          <a:bodyPr wrap="square" rtlCol="0">
            <a:spAutoFit/>
          </a:bodyPr>
          <a:lstStyle/>
          <a:p>
            <a:r>
              <a:rPr kumimoji="1" lang="ja-JP" altLang="en-US" b="1" dirty="0">
                <a:latin typeface="+mn-ea"/>
              </a:rPr>
              <a:t>◆</a:t>
            </a:r>
            <a:r>
              <a:rPr kumimoji="1" lang="en-US" altLang="ja-JP" b="1" dirty="0">
                <a:latin typeface="+mn-ea"/>
              </a:rPr>
              <a:t>CO2</a:t>
            </a:r>
            <a:r>
              <a:rPr kumimoji="1" lang="ja-JP" altLang="en-US" b="1" dirty="0"/>
              <a:t>排出量削減</a:t>
            </a:r>
          </a:p>
        </p:txBody>
      </p:sp>
      <p:sp>
        <p:nvSpPr>
          <p:cNvPr id="33" name="テキスト ボックス 32">
            <a:extLst>
              <a:ext uri="{FF2B5EF4-FFF2-40B4-BE49-F238E27FC236}">
                <a16:creationId xmlns:a16="http://schemas.microsoft.com/office/drawing/2014/main" id="{D1C9C74A-E0AB-5884-8226-1272CCA926F0}"/>
              </a:ext>
            </a:extLst>
          </p:cNvPr>
          <p:cNvSpPr txBox="1"/>
          <p:nvPr/>
        </p:nvSpPr>
        <p:spPr>
          <a:xfrm>
            <a:off x="1384496" y="6185811"/>
            <a:ext cx="3231048" cy="461665"/>
          </a:xfrm>
          <a:prstGeom prst="rect">
            <a:avLst/>
          </a:prstGeom>
          <a:noFill/>
        </p:spPr>
        <p:txBody>
          <a:bodyPr wrap="square" rtlCol="0">
            <a:spAutoFit/>
          </a:bodyPr>
          <a:lstStyle/>
          <a:p>
            <a:r>
              <a:rPr kumimoji="1" lang="en-US" altLang="ja-JP" sz="2400" b="1" dirty="0">
                <a:latin typeface="+mn-ea"/>
              </a:rPr>
              <a:t>1</a:t>
            </a:r>
            <a:r>
              <a:rPr kumimoji="1" lang="ja-JP" altLang="en-US" sz="2400" b="1" dirty="0">
                <a:latin typeface="+mn-ea"/>
              </a:rPr>
              <a:t>．技術導入フロー</a:t>
            </a:r>
          </a:p>
        </p:txBody>
      </p:sp>
      <p:grpSp>
        <p:nvGrpSpPr>
          <p:cNvPr id="2" name="グループ化 1">
            <a:extLst>
              <a:ext uri="{FF2B5EF4-FFF2-40B4-BE49-F238E27FC236}">
                <a16:creationId xmlns:a16="http://schemas.microsoft.com/office/drawing/2014/main" id="{788E7A15-04EE-6932-4F3F-1084E17D9865}"/>
              </a:ext>
            </a:extLst>
          </p:cNvPr>
          <p:cNvGrpSpPr/>
          <p:nvPr/>
        </p:nvGrpSpPr>
        <p:grpSpPr>
          <a:xfrm>
            <a:off x="7590557" y="6494782"/>
            <a:ext cx="2464997" cy="2464997"/>
            <a:chOff x="837855" y="4086723"/>
            <a:chExt cx="2276400" cy="2294818"/>
          </a:xfrm>
        </p:grpSpPr>
        <p:grpSp>
          <p:nvGrpSpPr>
            <p:cNvPr id="3" name="グループ化 2">
              <a:extLst>
                <a:ext uri="{FF2B5EF4-FFF2-40B4-BE49-F238E27FC236}">
                  <a16:creationId xmlns:a16="http://schemas.microsoft.com/office/drawing/2014/main" id="{8F24EF3B-470C-8C8B-01B6-555777FBE141}"/>
                </a:ext>
              </a:extLst>
            </p:cNvPr>
            <p:cNvGrpSpPr/>
            <p:nvPr/>
          </p:nvGrpSpPr>
          <p:grpSpPr>
            <a:xfrm>
              <a:off x="837855" y="4086723"/>
              <a:ext cx="2276400" cy="2276400"/>
              <a:chOff x="837855" y="4086723"/>
              <a:chExt cx="2276400" cy="2276400"/>
            </a:xfrm>
          </p:grpSpPr>
          <p:pic>
            <p:nvPicPr>
              <p:cNvPr id="14" name="図 13">
                <a:extLst>
                  <a:ext uri="{FF2B5EF4-FFF2-40B4-BE49-F238E27FC236}">
                    <a16:creationId xmlns:a16="http://schemas.microsoft.com/office/drawing/2014/main" id="{39612D62-CC21-0250-77E0-48D3BE9981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96" t="18894" r="1396" b="8394"/>
              <a:stretch/>
            </p:blipFill>
            <p:spPr>
              <a:xfrm>
                <a:off x="838455" y="4086723"/>
                <a:ext cx="2275200" cy="2275200"/>
              </a:xfrm>
              <a:custGeom>
                <a:avLst/>
                <a:gdLst>
                  <a:gd name="connsiteX0" fmla="*/ 1137600 w 2275200"/>
                  <a:gd name="connsiteY0" fmla="*/ 0 h 2275200"/>
                  <a:gd name="connsiteX1" fmla="*/ 2275200 w 2275200"/>
                  <a:gd name="connsiteY1" fmla="*/ 1137600 h 2275200"/>
                  <a:gd name="connsiteX2" fmla="*/ 1137600 w 2275200"/>
                  <a:gd name="connsiteY2" fmla="*/ 2275200 h 2275200"/>
                  <a:gd name="connsiteX3" fmla="*/ 0 w 2275200"/>
                  <a:gd name="connsiteY3" fmla="*/ 1137600 h 2275200"/>
                  <a:gd name="connsiteX4" fmla="*/ 1137600 w 2275200"/>
                  <a:gd name="connsiteY4" fmla="*/ 0 h 227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5200" h="2275200">
                    <a:moveTo>
                      <a:pt x="1137600" y="0"/>
                    </a:moveTo>
                    <a:cubicBezTo>
                      <a:pt x="1765879" y="0"/>
                      <a:pt x="2275200" y="509321"/>
                      <a:pt x="2275200" y="1137600"/>
                    </a:cubicBezTo>
                    <a:cubicBezTo>
                      <a:pt x="2275200" y="1765879"/>
                      <a:pt x="1765879" y="2275200"/>
                      <a:pt x="1137600" y="2275200"/>
                    </a:cubicBezTo>
                    <a:cubicBezTo>
                      <a:pt x="509321" y="2275200"/>
                      <a:pt x="0" y="1765879"/>
                      <a:pt x="0" y="1137600"/>
                    </a:cubicBezTo>
                    <a:cubicBezTo>
                      <a:pt x="0" y="509321"/>
                      <a:pt x="509321" y="0"/>
                      <a:pt x="1137600" y="0"/>
                    </a:cubicBezTo>
                    <a:close/>
                  </a:path>
                </a:pathLst>
              </a:custGeom>
            </p:spPr>
          </p:pic>
          <p:sp>
            <p:nvSpPr>
              <p:cNvPr id="15" name="楕円 14">
                <a:extLst>
                  <a:ext uri="{FF2B5EF4-FFF2-40B4-BE49-F238E27FC236}">
                    <a16:creationId xmlns:a16="http://schemas.microsoft.com/office/drawing/2014/main" id="{653D600B-C488-3395-6DA8-6CD61455BB9E}"/>
                  </a:ext>
                </a:extLst>
              </p:cNvPr>
              <p:cNvSpPr/>
              <p:nvPr/>
            </p:nvSpPr>
            <p:spPr>
              <a:xfrm>
                <a:off x="837855" y="4086723"/>
                <a:ext cx="2276400" cy="2276400"/>
              </a:xfrm>
              <a:prstGeom prst="ellipse">
                <a:avLst/>
              </a:prstGeom>
              <a:no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円弧 10">
              <a:extLst>
                <a:ext uri="{FF2B5EF4-FFF2-40B4-BE49-F238E27FC236}">
                  <a16:creationId xmlns:a16="http://schemas.microsoft.com/office/drawing/2014/main" id="{0F771F6A-8AAA-0CA4-8C33-A9EF0EDA6493}"/>
                </a:ext>
              </a:extLst>
            </p:cNvPr>
            <p:cNvSpPr/>
            <p:nvPr/>
          </p:nvSpPr>
          <p:spPr>
            <a:xfrm rot="19440603">
              <a:off x="838454" y="4106341"/>
              <a:ext cx="2275200" cy="2275200"/>
            </a:xfrm>
            <a:prstGeom prst="arc">
              <a:avLst>
                <a:gd name="adj1" fmla="val 16200000"/>
                <a:gd name="adj2" fmla="val 340723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16" name="グループ化 15">
            <a:extLst>
              <a:ext uri="{FF2B5EF4-FFF2-40B4-BE49-F238E27FC236}">
                <a16:creationId xmlns:a16="http://schemas.microsoft.com/office/drawing/2014/main" id="{57CEAB1E-E553-D27D-F116-6974BB291B66}"/>
              </a:ext>
            </a:extLst>
          </p:cNvPr>
          <p:cNvGrpSpPr/>
          <p:nvPr/>
        </p:nvGrpSpPr>
        <p:grpSpPr>
          <a:xfrm>
            <a:off x="7591172" y="9349219"/>
            <a:ext cx="2464348" cy="2464348"/>
            <a:chOff x="1485321" y="2599964"/>
            <a:chExt cx="1980579" cy="1980408"/>
          </a:xfrm>
        </p:grpSpPr>
        <p:grpSp>
          <p:nvGrpSpPr>
            <p:cNvPr id="21" name="グループ化 20">
              <a:extLst>
                <a:ext uri="{FF2B5EF4-FFF2-40B4-BE49-F238E27FC236}">
                  <a16:creationId xmlns:a16="http://schemas.microsoft.com/office/drawing/2014/main" id="{79F3E882-72C1-A3E3-F4F1-4B7B754494BD}"/>
                </a:ext>
              </a:extLst>
            </p:cNvPr>
            <p:cNvGrpSpPr/>
            <p:nvPr/>
          </p:nvGrpSpPr>
          <p:grpSpPr>
            <a:xfrm>
              <a:off x="1485900" y="2599964"/>
              <a:ext cx="1980000" cy="1980408"/>
              <a:chOff x="1485900" y="2599964"/>
              <a:chExt cx="1980000" cy="1980408"/>
            </a:xfrm>
          </p:grpSpPr>
          <p:pic>
            <p:nvPicPr>
              <p:cNvPr id="25" name="図 24">
                <a:extLst>
                  <a:ext uri="{FF2B5EF4-FFF2-40B4-BE49-F238E27FC236}">
                    <a16:creationId xmlns:a16="http://schemas.microsoft.com/office/drawing/2014/main" id="{C87FE8CB-5814-633A-A95C-55BC3436176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0679" r="21931"/>
              <a:stretch/>
            </p:blipFill>
            <p:spPr bwMode="auto">
              <a:xfrm>
                <a:off x="1485900" y="2600372"/>
                <a:ext cx="1980000" cy="1980000"/>
              </a:xfrm>
              <a:custGeom>
                <a:avLst/>
                <a:gdLst>
                  <a:gd name="connsiteX0" fmla="*/ 990000 w 1980000"/>
                  <a:gd name="connsiteY0" fmla="*/ 0 h 1980000"/>
                  <a:gd name="connsiteX1" fmla="*/ 1980000 w 1980000"/>
                  <a:gd name="connsiteY1" fmla="*/ 990000 h 1980000"/>
                  <a:gd name="connsiteX2" fmla="*/ 990000 w 1980000"/>
                  <a:gd name="connsiteY2" fmla="*/ 1980000 h 1980000"/>
                  <a:gd name="connsiteX3" fmla="*/ 0 w 1980000"/>
                  <a:gd name="connsiteY3" fmla="*/ 990000 h 1980000"/>
                  <a:gd name="connsiteX4" fmla="*/ 990000 w 1980000"/>
                  <a:gd name="connsiteY4" fmla="*/ 0 h 19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000" h="1980000">
                    <a:moveTo>
                      <a:pt x="990000" y="0"/>
                    </a:moveTo>
                    <a:cubicBezTo>
                      <a:pt x="1536762" y="0"/>
                      <a:pt x="1980000" y="443238"/>
                      <a:pt x="1980000" y="990000"/>
                    </a:cubicBezTo>
                    <a:cubicBezTo>
                      <a:pt x="1980000" y="1536762"/>
                      <a:pt x="1536762" y="1980000"/>
                      <a:pt x="990000" y="1980000"/>
                    </a:cubicBezTo>
                    <a:cubicBezTo>
                      <a:pt x="443238" y="1980000"/>
                      <a:pt x="0" y="1536762"/>
                      <a:pt x="0" y="990000"/>
                    </a:cubicBezTo>
                    <a:cubicBezTo>
                      <a:pt x="0" y="443238"/>
                      <a:pt x="443238" y="0"/>
                      <a:pt x="990000" y="0"/>
                    </a:cubicBezTo>
                    <a:close/>
                  </a:path>
                </a:pathLst>
              </a:custGeom>
              <a:noFill/>
              <a:extLst>
                <a:ext uri="{909E8E84-426E-40DD-AFC4-6F175D3DCCD1}">
                  <a14:hiddenFill xmlns:a14="http://schemas.microsoft.com/office/drawing/2010/main">
                    <a:solidFill>
                      <a:srgbClr val="FFFFFF"/>
                    </a:solidFill>
                  </a14:hiddenFill>
                </a:ext>
              </a:extLst>
            </p:spPr>
          </p:pic>
          <p:sp>
            <p:nvSpPr>
              <p:cNvPr id="26" name="楕円 25">
                <a:extLst>
                  <a:ext uri="{FF2B5EF4-FFF2-40B4-BE49-F238E27FC236}">
                    <a16:creationId xmlns:a16="http://schemas.microsoft.com/office/drawing/2014/main" id="{65C465A0-A63F-9B9C-601F-CD6A72C6FA48}"/>
                  </a:ext>
                </a:extLst>
              </p:cNvPr>
              <p:cNvSpPr/>
              <p:nvPr/>
            </p:nvSpPr>
            <p:spPr>
              <a:xfrm>
                <a:off x="1485900" y="2599964"/>
                <a:ext cx="1980000" cy="1980000"/>
              </a:xfrm>
              <a:prstGeom prst="ellipse">
                <a:avLst/>
              </a:prstGeom>
              <a:noFill/>
              <a:ln w="539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3" name="円弧 22">
              <a:extLst>
                <a:ext uri="{FF2B5EF4-FFF2-40B4-BE49-F238E27FC236}">
                  <a16:creationId xmlns:a16="http://schemas.microsoft.com/office/drawing/2014/main" id="{B4B6B509-2799-C4AE-C0F0-CF5AFC56CDFD}"/>
                </a:ext>
              </a:extLst>
            </p:cNvPr>
            <p:cNvSpPr/>
            <p:nvPr/>
          </p:nvSpPr>
          <p:spPr>
            <a:xfrm rot="7145062">
              <a:off x="1485435" y="2599907"/>
              <a:ext cx="1979886" cy="1980114"/>
            </a:xfrm>
            <a:prstGeom prst="arc">
              <a:avLst>
                <a:gd name="adj1" fmla="val 16200000"/>
                <a:gd name="adj2" fmla="val 3407230"/>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sp>
        <p:nvSpPr>
          <p:cNvPr id="29" name="テキスト ボックス 28">
            <a:extLst>
              <a:ext uri="{FF2B5EF4-FFF2-40B4-BE49-F238E27FC236}">
                <a16:creationId xmlns:a16="http://schemas.microsoft.com/office/drawing/2014/main" id="{FB89EE3A-E64E-4AA5-EEF4-D1E6DD6F7690}"/>
              </a:ext>
            </a:extLst>
          </p:cNvPr>
          <p:cNvSpPr txBox="1"/>
          <p:nvPr/>
        </p:nvSpPr>
        <p:spPr>
          <a:xfrm>
            <a:off x="1487020" y="6757061"/>
            <a:ext cx="5438205"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p:txBody>
      </p:sp>
      <p:sp>
        <p:nvSpPr>
          <p:cNvPr id="30" name="テキスト ボックス 29">
            <a:extLst>
              <a:ext uri="{FF2B5EF4-FFF2-40B4-BE49-F238E27FC236}">
                <a16:creationId xmlns:a16="http://schemas.microsoft.com/office/drawing/2014/main" id="{A104B6B4-B552-9426-C4BD-3505CCA5668F}"/>
              </a:ext>
            </a:extLst>
          </p:cNvPr>
          <p:cNvSpPr txBox="1"/>
          <p:nvPr/>
        </p:nvSpPr>
        <p:spPr>
          <a:xfrm>
            <a:off x="1487020" y="6783712"/>
            <a:ext cx="5440887" cy="369332"/>
          </a:xfrm>
          <a:prstGeom prst="rect">
            <a:avLst/>
          </a:prstGeom>
          <a:noFill/>
        </p:spPr>
        <p:txBody>
          <a:bodyPr wrap="square" rtlCol="0">
            <a:spAutoFit/>
          </a:bodyPr>
          <a:lstStyle/>
          <a:p>
            <a:pPr algn="ctr"/>
            <a:r>
              <a:rPr kumimoji="1" lang="ja-JP" altLang="en-US" dirty="0"/>
              <a:t>事業化検討</a:t>
            </a:r>
            <a:r>
              <a:rPr kumimoji="1" lang="en-US" altLang="ja-JP" dirty="0"/>
              <a:t>(</a:t>
            </a:r>
            <a:r>
              <a:rPr kumimoji="1" lang="ja-JP" altLang="en-US" dirty="0"/>
              <a:t>現地への技術適用方法・事業採算性</a:t>
            </a:r>
            <a:r>
              <a:rPr kumimoji="1" lang="en-US" altLang="ja-JP" dirty="0"/>
              <a:t>)</a:t>
            </a:r>
            <a:endParaRPr kumimoji="1" lang="ja-JP" altLang="en-US" dirty="0"/>
          </a:p>
        </p:txBody>
      </p:sp>
      <p:sp>
        <p:nvSpPr>
          <p:cNvPr id="31" name="テキスト ボックス 30">
            <a:extLst>
              <a:ext uri="{FF2B5EF4-FFF2-40B4-BE49-F238E27FC236}">
                <a16:creationId xmlns:a16="http://schemas.microsoft.com/office/drawing/2014/main" id="{5B6BD5B3-895B-7D12-51F5-6EB44B64E5A8}"/>
              </a:ext>
            </a:extLst>
          </p:cNvPr>
          <p:cNvSpPr txBox="1"/>
          <p:nvPr/>
        </p:nvSpPr>
        <p:spPr>
          <a:xfrm>
            <a:off x="1492231" y="7841505"/>
            <a:ext cx="5432993"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37" name="矢印: 下 36">
            <a:extLst>
              <a:ext uri="{FF2B5EF4-FFF2-40B4-BE49-F238E27FC236}">
                <a16:creationId xmlns:a16="http://schemas.microsoft.com/office/drawing/2014/main" id="{04744FB4-363D-24D7-149F-07342A8FF578}"/>
              </a:ext>
            </a:extLst>
          </p:cNvPr>
          <p:cNvSpPr/>
          <p:nvPr/>
        </p:nvSpPr>
        <p:spPr>
          <a:xfrm>
            <a:off x="3959696" y="7138420"/>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61CF3E8B-6B6F-91D4-7DAE-53E22B1A0670}"/>
              </a:ext>
            </a:extLst>
          </p:cNvPr>
          <p:cNvSpPr txBox="1"/>
          <p:nvPr/>
        </p:nvSpPr>
        <p:spPr>
          <a:xfrm>
            <a:off x="1487021" y="7300373"/>
            <a:ext cx="5438204"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46" name="テキスト ボックス 45">
            <a:extLst>
              <a:ext uri="{FF2B5EF4-FFF2-40B4-BE49-F238E27FC236}">
                <a16:creationId xmlns:a16="http://schemas.microsoft.com/office/drawing/2014/main" id="{F2D38FE1-9827-7E4F-1D6E-64AD20D41CCB}"/>
              </a:ext>
            </a:extLst>
          </p:cNvPr>
          <p:cNvSpPr txBox="1"/>
          <p:nvPr/>
        </p:nvSpPr>
        <p:spPr>
          <a:xfrm>
            <a:off x="1498704" y="7316854"/>
            <a:ext cx="5432990" cy="369332"/>
          </a:xfrm>
          <a:prstGeom prst="rect">
            <a:avLst/>
          </a:prstGeom>
          <a:noFill/>
        </p:spPr>
        <p:txBody>
          <a:bodyPr wrap="square" rtlCol="0">
            <a:spAutoFit/>
          </a:bodyPr>
          <a:lstStyle/>
          <a:p>
            <a:pPr algn="ctr"/>
            <a:r>
              <a:rPr kumimoji="1" lang="ja-JP" altLang="en-US" dirty="0"/>
              <a:t>資金調達</a:t>
            </a:r>
            <a:r>
              <a:rPr kumimoji="1" lang="en-US" altLang="ja-JP" dirty="0"/>
              <a:t>(</a:t>
            </a:r>
            <a:r>
              <a:rPr kumimoji="1" lang="ja-JP" altLang="en-US" dirty="0"/>
              <a:t>投資家の獲得・クラウドファンディング</a:t>
            </a:r>
            <a:r>
              <a:rPr kumimoji="1" lang="en-US" altLang="ja-JP" dirty="0"/>
              <a:t>)</a:t>
            </a:r>
            <a:endParaRPr kumimoji="1" lang="ja-JP" altLang="en-US" dirty="0"/>
          </a:p>
        </p:txBody>
      </p:sp>
      <p:sp>
        <p:nvSpPr>
          <p:cNvPr id="47" name="テキスト ボックス 46">
            <a:extLst>
              <a:ext uri="{FF2B5EF4-FFF2-40B4-BE49-F238E27FC236}">
                <a16:creationId xmlns:a16="http://schemas.microsoft.com/office/drawing/2014/main" id="{67921DA0-9E4F-DD4A-EFA1-ADF3B24B63EA}"/>
              </a:ext>
            </a:extLst>
          </p:cNvPr>
          <p:cNvSpPr txBox="1"/>
          <p:nvPr/>
        </p:nvSpPr>
        <p:spPr>
          <a:xfrm>
            <a:off x="1487020" y="7871046"/>
            <a:ext cx="5432990" cy="369332"/>
          </a:xfrm>
          <a:prstGeom prst="rect">
            <a:avLst/>
          </a:prstGeom>
          <a:noFill/>
        </p:spPr>
        <p:txBody>
          <a:bodyPr wrap="square" rtlCol="0">
            <a:spAutoFit/>
          </a:bodyPr>
          <a:lstStyle/>
          <a:p>
            <a:pPr marL="266700" indent="-266700" algn="ctr"/>
            <a:r>
              <a:rPr kumimoji="1" lang="ja-JP" altLang="en-US" dirty="0"/>
              <a:t>技術導入・進捗管理</a:t>
            </a:r>
            <a:endParaRPr kumimoji="1" lang="en-US" altLang="ja-JP" dirty="0"/>
          </a:p>
        </p:txBody>
      </p:sp>
      <p:sp>
        <p:nvSpPr>
          <p:cNvPr id="49" name="テキスト ボックス 48">
            <a:extLst>
              <a:ext uri="{FF2B5EF4-FFF2-40B4-BE49-F238E27FC236}">
                <a16:creationId xmlns:a16="http://schemas.microsoft.com/office/drawing/2014/main" id="{88B0C4A9-53AD-69D9-3B2E-59FCA76C2A65}"/>
              </a:ext>
            </a:extLst>
          </p:cNvPr>
          <p:cNvSpPr txBox="1"/>
          <p:nvPr/>
        </p:nvSpPr>
        <p:spPr>
          <a:xfrm>
            <a:off x="1492232" y="8399129"/>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50" name="テキスト ボックス 49">
            <a:extLst>
              <a:ext uri="{FF2B5EF4-FFF2-40B4-BE49-F238E27FC236}">
                <a16:creationId xmlns:a16="http://schemas.microsoft.com/office/drawing/2014/main" id="{EC93004A-F670-2852-19C5-6D04C21D6A81}"/>
              </a:ext>
            </a:extLst>
          </p:cNvPr>
          <p:cNvSpPr txBox="1"/>
          <p:nvPr/>
        </p:nvSpPr>
        <p:spPr>
          <a:xfrm>
            <a:off x="1529631" y="8436252"/>
            <a:ext cx="5432990" cy="369332"/>
          </a:xfrm>
          <a:prstGeom prst="rect">
            <a:avLst/>
          </a:prstGeom>
          <a:noFill/>
        </p:spPr>
        <p:txBody>
          <a:bodyPr wrap="square" rtlCol="0">
            <a:spAutoFit/>
          </a:bodyPr>
          <a:lstStyle/>
          <a:p>
            <a:pPr marL="266700" indent="-266700" algn="ctr"/>
            <a:r>
              <a:rPr kumimoji="1" lang="ja-JP" altLang="en-US" dirty="0"/>
              <a:t>導入設備の稼働・維持管理</a:t>
            </a:r>
            <a:endParaRPr kumimoji="1" lang="en-US" altLang="ja-JP" dirty="0"/>
          </a:p>
        </p:txBody>
      </p:sp>
      <p:sp>
        <p:nvSpPr>
          <p:cNvPr id="52" name="矢印: 下 51">
            <a:extLst>
              <a:ext uri="{FF2B5EF4-FFF2-40B4-BE49-F238E27FC236}">
                <a16:creationId xmlns:a16="http://schemas.microsoft.com/office/drawing/2014/main" id="{3614588C-71D8-06FF-2935-72C455B218D9}"/>
              </a:ext>
            </a:extLst>
          </p:cNvPr>
          <p:cNvSpPr/>
          <p:nvPr/>
        </p:nvSpPr>
        <p:spPr>
          <a:xfrm>
            <a:off x="3959696" y="7679097"/>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矢印: 下 58">
            <a:extLst>
              <a:ext uri="{FF2B5EF4-FFF2-40B4-BE49-F238E27FC236}">
                <a16:creationId xmlns:a16="http://schemas.microsoft.com/office/drawing/2014/main" id="{61222211-9675-8097-3120-D84B53F79B6C}"/>
              </a:ext>
            </a:extLst>
          </p:cNvPr>
          <p:cNvSpPr/>
          <p:nvPr/>
        </p:nvSpPr>
        <p:spPr>
          <a:xfrm>
            <a:off x="3959696" y="8229469"/>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E315D878-8A16-8BAC-1FF2-4180C6D46ED7}"/>
              </a:ext>
            </a:extLst>
          </p:cNvPr>
          <p:cNvSpPr txBox="1"/>
          <p:nvPr/>
        </p:nvSpPr>
        <p:spPr>
          <a:xfrm>
            <a:off x="1357851" y="9527772"/>
            <a:ext cx="4052349" cy="461665"/>
          </a:xfrm>
          <a:prstGeom prst="rect">
            <a:avLst/>
          </a:prstGeom>
          <a:noFill/>
        </p:spPr>
        <p:txBody>
          <a:bodyPr wrap="square" rtlCol="0">
            <a:spAutoFit/>
          </a:bodyPr>
          <a:lstStyle/>
          <a:p>
            <a:r>
              <a:rPr kumimoji="1" lang="en-US" altLang="ja-JP" sz="2400" b="1" dirty="0">
                <a:latin typeface="+mn-ea"/>
              </a:rPr>
              <a:t>2</a:t>
            </a:r>
            <a:r>
              <a:rPr kumimoji="1" lang="ja-JP" altLang="en-US" sz="2400" b="1" dirty="0">
                <a:latin typeface="+mn-ea"/>
              </a:rPr>
              <a:t>．導入効果</a:t>
            </a:r>
          </a:p>
        </p:txBody>
      </p:sp>
      <p:sp>
        <p:nvSpPr>
          <p:cNvPr id="68" name="テキスト ボックス 67">
            <a:extLst>
              <a:ext uri="{FF2B5EF4-FFF2-40B4-BE49-F238E27FC236}">
                <a16:creationId xmlns:a16="http://schemas.microsoft.com/office/drawing/2014/main" id="{67DA2790-64D1-F853-C7F4-83657A9E74AF}"/>
              </a:ext>
            </a:extLst>
          </p:cNvPr>
          <p:cNvSpPr txBox="1"/>
          <p:nvPr/>
        </p:nvSpPr>
        <p:spPr>
          <a:xfrm>
            <a:off x="1529631" y="11082260"/>
            <a:ext cx="5981565" cy="369332"/>
          </a:xfrm>
          <a:prstGeom prst="rect">
            <a:avLst/>
          </a:prstGeom>
          <a:noFill/>
        </p:spPr>
        <p:txBody>
          <a:bodyPr wrap="square" rtlCol="0">
            <a:spAutoFit/>
          </a:bodyPr>
          <a:lstStyle/>
          <a:p>
            <a:r>
              <a:rPr kumimoji="1" lang="ja-JP" altLang="en-US" b="1" dirty="0">
                <a:latin typeface="+mn-ea"/>
              </a:rPr>
              <a:t>◆地産地消の再エネ事業による地域貢献</a:t>
            </a:r>
            <a:endParaRPr kumimoji="1" lang="ja-JP" altLang="en-US" b="1" dirty="0"/>
          </a:p>
        </p:txBody>
      </p:sp>
      <p:sp>
        <p:nvSpPr>
          <p:cNvPr id="71" name="テキスト ボックス 70">
            <a:extLst>
              <a:ext uri="{FF2B5EF4-FFF2-40B4-BE49-F238E27FC236}">
                <a16:creationId xmlns:a16="http://schemas.microsoft.com/office/drawing/2014/main" id="{8F76AA77-7239-5837-1291-B67C1B0C1421}"/>
              </a:ext>
            </a:extLst>
          </p:cNvPr>
          <p:cNvSpPr txBox="1"/>
          <p:nvPr/>
        </p:nvSpPr>
        <p:spPr>
          <a:xfrm>
            <a:off x="1518427" y="10334999"/>
            <a:ext cx="6042834" cy="723275"/>
          </a:xfrm>
          <a:prstGeom prst="rect">
            <a:avLst/>
          </a:prstGeom>
          <a:noFill/>
        </p:spPr>
        <p:txBody>
          <a:bodyPr wrap="square" rtlCol="0">
            <a:spAutoFit/>
          </a:bodyPr>
          <a:lstStyle/>
          <a:p>
            <a:pPr>
              <a:spcAft>
                <a:spcPts val="600"/>
              </a:spcAft>
            </a:pPr>
            <a:r>
              <a:rPr kumimoji="1" lang="ja-JP" altLang="en-US" dirty="0"/>
              <a:t>・小型風力発電</a:t>
            </a:r>
            <a:r>
              <a:rPr kumimoji="1" lang="en-US" altLang="ja-JP" dirty="0">
                <a:latin typeface="+mn-ea"/>
              </a:rPr>
              <a:t>(</a:t>
            </a:r>
            <a:r>
              <a:rPr kumimoji="1" lang="ja-JP" altLang="en-US" dirty="0">
                <a:latin typeface="+mn-ea"/>
              </a:rPr>
              <a:t>北海道・</a:t>
            </a:r>
            <a:r>
              <a:rPr kumimoji="1" lang="en-US" altLang="ja-JP" dirty="0">
                <a:latin typeface="+mn-ea"/>
              </a:rPr>
              <a:t>20kW)</a:t>
            </a:r>
            <a:r>
              <a:rPr kumimoji="1" lang="ja-JP" altLang="en-US" dirty="0">
                <a:latin typeface="+mn-ea"/>
              </a:rPr>
              <a:t>：約</a:t>
            </a:r>
            <a:r>
              <a:rPr kumimoji="1" lang="en-US" altLang="ja-JP" dirty="0">
                <a:latin typeface="+mn-ea"/>
              </a:rPr>
              <a:t>40tCO2/</a:t>
            </a:r>
            <a:r>
              <a:rPr kumimoji="1" lang="ja-JP" altLang="en-US" dirty="0">
                <a:latin typeface="+mn-ea"/>
              </a:rPr>
              <a:t>年</a:t>
            </a:r>
            <a:endParaRPr kumimoji="1" lang="en-US" altLang="ja-JP" dirty="0">
              <a:latin typeface="+mn-ea"/>
            </a:endParaRPr>
          </a:p>
          <a:p>
            <a:pPr>
              <a:spcAft>
                <a:spcPts val="600"/>
              </a:spcAft>
            </a:pPr>
            <a:r>
              <a:rPr kumimoji="1" lang="ja-JP" altLang="en-US" dirty="0">
                <a:latin typeface="+mn-ea"/>
              </a:rPr>
              <a:t>・太陽光発電</a:t>
            </a:r>
            <a:r>
              <a:rPr kumimoji="1" lang="en-US" altLang="ja-JP" dirty="0">
                <a:latin typeface="+mn-ea"/>
              </a:rPr>
              <a:t>(</a:t>
            </a:r>
            <a:r>
              <a:rPr kumimoji="1" lang="ja-JP" altLang="en-US" dirty="0">
                <a:latin typeface="+mn-ea"/>
              </a:rPr>
              <a:t>九州・</a:t>
            </a:r>
            <a:r>
              <a:rPr kumimoji="1" lang="en-US" altLang="ja-JP" dirty="0">
                <a:latin typeface="+mn-ea"/>
              </a:rPr>
              <a:t>5MW)</a:t>
            </a:r>
            <a:r>
              <a:rPr kumimoji="1" lang="ja-JP" altLang="en-US" dirty="0">
                <a:latin typeface="+mn-ea"/>
              </a:rPr>
              <a:t>：約</a:t>
            </a:r>
            <a:r>
              <a:rPr kumimoji="1" lang="en-US" altLang="ja-JP" dirty="0">
                <a:latin typeface="+mn-ea"/>
              </a:rPr>
              <a:t>2,400tCO2/</a:t>
            </a:r>
            <a:r>
              <a:rPr kumimoji="1" lang="ja-JP" altLang="en-US" dirty="0">
                <a:latin typeface="+mn-ea"/>
              </a:rPr>
              <a:t>年</a:t>
            </a:r>
          </a:p>
        </p:txBody>
      </p:sp>
      <p:sp>
        <p:nvSpPr>
          <p:cNvPr id="74" name="テキスト ボックス 73">
            <a:extLst>
              <a:ext uri="{FF2B5EF4-FFF2-40B4-BE49-F238E27FC236}">
                <a16:creationId xmlns:a16="http://schemas.microsoft.com/office/drawing/2014/main" id="{5D52D57E-D50C-0313-7155-80A0A14F997F}"/>
              </a:ext>
            </a:extLst>
          </p:cNvPr>
          <p:cNvSpPr txBox="1"/>
          <p:nvPr/>
        </p:nvSpPr>
        <p:spPr>
          <a:xfrm>
            <a:off x="1498703" y="8924163"/>
            <a:ext cx="5432992" cy="369332"/>
          </a:xfrm>
          <a:prstGeom prst="rect">
            <a:avLst/>
          </a:prstGeom>
          <a:ln w="19050">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kumimoji="1">
                <a:solidFill>
                  <a:schemeClr val="tx1"/>
                </a:solidFill>
              </a:defRPr>
            </a:lvl1pPr>
          </a:lstStyle>
          <a:p>
            <a:endParaRPr lang="en-US" altLang="ja-JP" dirty="0"/>
          </a:p>
        </p:txBody>
      </p:sp>
      <p:sp>
        <p:nvSpPr>
          <p:cNvPr id="73" name="テキスト ボックス 72">
            <a:extLst>
              <a:ext uri="{FF2B5EF4-FFF2-40B4-BE49-F238E27FC236}">
                <a16:creationId xmlns:a16="http://schemas.microsoft.com/office/drawing/2014/main" id="{328C9D1E-7843-0038-DA58-F161A54AA684}"/>
              </a:ext>
            </a:extLst>
          </p:cNvPr>
          <p:cNvSpPr txBox="1"/>
          <p:nvPr/>
        </p:nvSpPr>
        <p:spPr>
          <a:xfrm>
            <a:off x="1518427" y="8924163"/>
            <a:ext cx="5432990" cy="369332"/>
          </a:xfrm>
          <a:prstGeom prst="rect">
            <a:avLst/>
          </a:prstGeom>
          <a:noFill/>
        </p:spPr>
        <p:txBody>
          <a:bodyPr wrap="square" rtlCol="0">
            <a:spAutoFit/>
          </a:bodyPr>
          <a:lstStyle/>
          <a:p>
            <a:pPr marL="266700" indent="-266700" algn="ctr"/>
            <a:r>
              <a:rPr kumimoji="1" lang="ja-JP" altLang="en-US" dirty="0"/>
              <a:t>炭素クレジットの獲得・取引</a:t>
            </a:r>
            <a:endParaRPr kumimoji="1" lang="en-US" altLang="ja-JP" dirty="0"/>
          </a:p>
        </p:txBody>
      </p:sp>
      <p:sp>
        <p:nvSpPr>
          <p:cNvPr id="75" name="矢印: 下 74">
            <a:extLst>
              <a:ext uri="{FF2B5EF4-FFF2-40B4-BE49-F238E27FC236}">
                <a16:creationId xmlns:a16="http://schemas.microsoft.com/office/drawing/2014/main" id="{BAC1E9B3-F7D3-D289-95F4-FA9EF1FFA3FD}"/>
              </a:ext>
            </a:extLst>
          </p:cNvPr>
          <p:cNvSpPr/>
          <p:nvPr/>
        </p:nvSpPr>
        <p:spPr>
          <a:xfrm>
            <a:off x="3963591" y="8771262"/>
            <a:ext cx="294506" cy="150126"/>
          </a:xfrm>
          <a:prstGeom prst="downArrow">
            <a:avLst>
              <a:gd name="adj1" fmla="val 50000"/>
              <a:gd name="adj2" fmla="val 58617"/>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3F3967D3-FDBB-3493-7DFB-D8801C2E0FFB}"/>
              </a:ext>
            </a:extLst>
          </p:cNvPr>
          <p:cNvSpPr txBox="1"/>
          <p:nvPr/>
        </p:nvSpPr>
        <p:spPr>
          <a:xfrm>
            <a:off x="1498703" y="11376503"/>
            <a:ext cx="6307151" cy="723275"/>
          </a:xfrm>
          <a:prstGeom prst="rect">
            <a:avLst/>
          </a:prstGeom>
          <a:noFill/>
        </p:spPr>
        <p:txBody>
          <a:bodyPr wrap="square" rtlCol="0">
            <a:spAutoFit/>
          </a:bodyPr>
          <a:lstStyle/>
          <a:p>
            <a:pPr marL="261938" indent="-261938">
              <a:spcAft>
                <a:spcPts val="600"/>
              </a:spcAft>
            </a:pPr>
            <a:r>
              <a:rPr kumimoji="1" lang="ja-JP" altLang="en-US" dirty="0"/>
              <a:t>・エネルギー自立　　・地域経済の活性化</a:t>
            </a:r>
            <a:endParaRPr kumimoji="1" lang="en-US" altLang="ja-JP" dirty="0"/>
          </a:p>
          <a:p>
            <a:pPr marL="261938" indent="-261938">
              <a:spcAft>
                <a:spcPts val="600"/>
              </a:spcAft>
            </a:pPr>
            <a:r>
              <a:rPr kumimoji="1" lang="ja-JP" altLang="en-US" dirty="0">
                <a:latin typeface="+mn-ea"/>
              </a:rPr>
              <a:t>・災害時の電力供給　・地域ブランドの向上</a:t>
            </a:r>
            <a:r>
              <a:rPr kumimoji="1" lang="en-US" altLang="ja-JP" dirty="0">
                <a:latin typeface="+mn-ea"/>
              </a:rPr>
              <a:t>(SDGs)</a:t>
            </a:r>
            <a:endParaRPr kumimoji="1" lang="ja-JP" altLang="en-US" dirty="0">
              <a:latin typeface="+mn-ea"/>
            </a:endParaRPr>
          </a:p>
        </p:txBody>
      </p:sp>
      <p:sp>
        <p:nvSpPr>
          <p:cNvPr id="78" name="テキスト ボックス 77">
            <a:extLst>
              <a:ext uri="{FF2B5EF4-FFF2-40B4-BE49-F238E27FC236}">
                <a16:creationId xmlns:a16="http://schemas.microsoft.com/office/drawing/2014/main" id="{679DF260-6AC8-FA08-6588-6919902E2159}"/>
              </a:ext>
            </a:extLst>
          </p:cNvPr>
          <p:cNvSpPr txBox="1"/>
          <p:nvPr/>
        </p:nvSpPr>
        <p:spPr>
          <a:xfrm>
            <a:off x="340134" y="13013851"/>
            <a:ext cx="5596586" cy="1815882"/>
          </a:xfrm>
          <a:prstGeom prst="rect">
            <a:avLst/>
          </a:prstGeom>
          <a:noFill/>
        </p:spPr>
        <p:txBody>
          <a:bodyPr wrap="square" rtlCol="0">
            <a:spAutoFit/>
          </a:bodyPr>
          <a:lstStyle/>
          <a:p>
            <a:r>
              <a:rPr kumimoji="1" lang="ja-JP" altLang="en-US" sz="2800" b="1" dirty="0"/>
              <a:t>再エネ電源の確保を求める企業や、自社技術（再エネ分野に限らない）の実用化・適用・展開を目指す企業との連携。</a:t>
            </a:r>
          </a:p>
        </p:txBody>
      </p:sp>
      <p:sp>
        <p:nvSpPr>
          <p:cNvPr id="7" name="テキスト ボックス 6">
            <a:extLst>
              <a:ext uri="{FF2B5EF4-FFF2-40B4-BE49-F238E27FC236}">
                <a16:creationId xmlns:a16="http://schemas.microsoft.com/office/drawing/2014/main" id="{A9CC80F3-9D9B-7874-8F44-C42897B24A4D}"/>
              </a:ext>
            </a:extLst>
          </p:cNvPr>
          <p:cNvSpPr txBox="1"/>
          <p:nvPr/>
        </p:nvSpPr>
        <p:spPr>
          <a:xfrm>
            <a:off x="3510738" y="3505542"/>
            <a:ext cx="7009004"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Tree>
    <p:extLst>
      <p:ext uri="{BB962C8B-B14F-4D97-AF65-F5344CB8AC3E}">
        <p14:creationId xmlns:p14="http://schemas.microsoft.com/office/powerpoint/2010/main" val="3676196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41300" y="601133"/>
            <a:ext cx="1412400" cy="178556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1096239"/>
            <a:ext cx="8866041" cy="830997"/>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北海道産・林地残材ペレット</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当社は</a:t>
            </a:r>
            <a:r>
              <a:rPr kumimoji="1" lang="en-US" altLang="ja-JP" sz="2400" b="1" dirty="0">
                <a:latin typeface="+mn-ea"/>
              </a:rPr>
              <a:t>2025</a:t>
            </a:r>
            <a:r>
              <a:rPr kumimoji="1" lang="ja-JP" altLang="en-US" sz="2400" b="1" dirty="0">
                <a:latin typeface="+mn-ea"/>
              </a:rPr>
              <a:t>年</a:t>
            </a:r>
            <a:r>
              <a:rPr kumimoji="1" lang="en-US" altLang="ja-JP" sz="2400" b="1" dirty="0">
                <a:latin typeface="+mn-ea"/>
              </a:rPr>
              <a:t>10</a:t>
            </a:r>
            <a:r>
              <a:rPr kumimoji="1" lang="ja-JP" altLang="en-US" sz="2400" b="1" dirty="0">
                <a:latin typeface="+mn-ea"/>
              </a:rPr>
              <a:t>月、</a:t>
            </a:r>
            <a:r>
              <a:rPr kumimoji="1" lang="ja-JP" altLang="en-US" sz="2400" b="1" dirty="0"/>
              <a:t>北海道上ノ国町にバイオマスペレット工場を竣工しました。森林で立木伐採・搬出の後に発生する林地残材（曲がり材などの低質材、枝条、根元など）を原料としてペレットを製造し、燃料および素材として活用する計画です。</a:t>
            </a:r>
            <a:endParaRPr kumimoji="1"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77566"/>
            <a:ext cx="7009004" cy="5237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latin typeface="+mn-ea"/>
              </a:rPr>
              <a:t>令和</a:t>
            </a:r>
            <a:r>
              <a:rPr kumimoji="1" lang="ja-JP" altLang="en-US" sz="2000">
                <a:latin typeface="+mn-ea"/>
              </a:rPr>
              <a:t>８年１月２２日</a:t>
            </a:r>
            <a:r>
              <a:rPr kumimoji="1" lang="ja-JP" altLang="en-US" sz="2000" dirty="0">
                <a:latin typeface="+mn-ea"/>
              </a:rPr>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429979" y="12987888"/>
            <a:ext cx="5465142" cy="1815882"/>
          </a:xfrm>
          <a:prstGeom prst="rect">
            <a:avLst/>
          </a:prstGeom>
          <a:noFill/>
        </p:spPr>
        <p:txBody>
          <a:bodyPr wrap="square" rtlCol="0">
            <a:spAutoFit/>
          </a:bodyPr>
          <a:lstStyle/>
          <a:p>
            <a:r>
              <a:rPr kumimoji="1" lang="ja-JP" altLang="en-US" sz="2800" b="1" dirty="0"/>
              <a:t>林業関連企業、バイオマスボイラーおよびペレットストーブ等のサプライヤー、ペレット需要企業等との連携。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2D9EB6D6-E775-210E-DF88-0E9A35CDED37}"/>
              </a:ext>
            </a:extLst>
          </p:cNvPr>
          <p:cNvSpPr txBox="1"/>
          <p:nvPr/>
        </p:nvSpPr>
        <p:spPr>
          <a:xfrm>
            <a:off x="1465836" y="2703721"/>
            <a:ext cx="9162182" cy="523220"/>
          </a:xfrm>
          <a:prstGeom prst="rect">
            <a:avLst/>
          </a:prstGeom>
          <a:noFill/>
        </p:spPr>
        <p:txBody>
          <a:bodyPr wrap="square" rtlCol="0">
            <a:spAutoFit/>
          </a:bodyPr>
          <a:lstStyle/>
          <a:p>
            <a:pPr algn="ctr"/>
            <a:r>
              <a:rPr kumimoji="1" lang="ja-JP" altLang="en-US" sz="2700" b="1" dirty="0"/>
              <a:t>株式会社グリーンエコエナジー・アセットマネジメント</a:t>
            </a:r>
            <a:endParaRPr kumimoji="1" lang="en-US" altLang="ja-JP" sz="2700" b="1" dirty="0"/>
          </a:p>
        </p:txBody>
      </p:sp>
      <p:sp>
        <p:nvSpPr>
          <p:cNvPr id="12" name="テキスト ボックス 11">
            <a:extLst>
              <a:ext uri="{FF2B5EF4-FFF2-40B4-BE49-F238E27FC236}">
                <a16:creationId xmlns:a16="http://schemas.microsoft.com/office/drawing/2014/main" id="{F8356038-82C6-3F23-EA80-24A08BB9C21A}"/>
              </a:ext>
            </a:extLst>
          </p:cNvPr>
          <p:cNvSpPr txBox="1"/>
          <p:nvPr/>
        </p:nvSpPr>
        <p:spPr>
          <a:xfrm>
            <a:off x="3564016" y="3548065"/>
            <a:ext cx="6955725" cy="461665"/>
          </a:xfrm>
          <a:prstGeom prst="rect">
            <a:avLst/>
          </a:prstGeom>
          <a:noFill/>
        </p:spPr>
        <p:txBody>
          <a:bodyPr wrap="square" rtlCol="0">
            <a:spAutoFit/>
          </a:bodyPr>
          <a:lstStyle/>
          <a:p>
            <a:pPr algn="ctr"/>
            <a:r>
              <a:rPr kumimoji="1" lang="ja-JP" altLang="en-US" sz="2400" b="1" dirty="0"/>
              <a:t>本社：東京都千代田区、大阪の拠点：大阪市</a:t>
            </a:r>
            <a:endParaRPr kumimoji="1" lang="en-US" altLang="ja-JP" sz="2400" b="1" dirty="0"/>
          </a:p>
        </p:txBody>
      </p:sp>
      <p:sp>
        <p:nvSpPr>
          <p:cNvPr id="14" name="テキスト ボックス 13">
            <a:extLst>
              <a:ext uri="{FF2B5EF4-FFF2-40B4-BE49-F238E27FC236}">
                <a16:creationId xmlns:a16="http://schemas.microsoft.com/office/drawing/2014/main" id="{EA45532C-132C-2D83-A586-A7735D4C1B0F}"/>
              </a:ext>
            </a:extLst>
          </p:cNvPr>
          <p:cNvSpPr txBox="1"/>
          <p:nvPr/>
        </p:nvSpPr>
        <p:spPr>
          <a:xfrm>
            <a:off x="1417740" y="6089191"/>
            <a:ext cx="4946232" cy="523220"/>
          </a:xfrm>
          <a:prstGeom prst="rect">
            <a:avLst/>
          </a:prstGeom>
          <a:noFill/>
        </p:spPr>
        <p:txBody>
          <a:bodyPr wrap="square" rtlCol="0">
            <a:spAutoFit/>
          </a:bodyPr>
          <a:lstStyle/>
          <a:p>
            <a:r>
              <a:rPr kumimoji="1" lang="en-US" altLang="ja-JP" sz="2800" b="1" dirty="0">
                <a:latin typeface="+mn-ea"/>
              </a:rPr>
              <a:t>1</a:t>
            </a:r>
            <a:r>
              <a:rPr kumimoji="1" lang="ja-JP" altLang="en-US" sz="2800" b="1" dirty="0">
                <a:latin typeface="+mn-ea"/>
              </a:rPr>
              <a:t>．ペレット製造フロー</a:t>
            </a:r>
          </a:p>
        </p:txBody>
      </p:sp>
      <p:grpSp>
        <p:nvGrpSpPr>
          <p:cNvPr id="22" name="グループ化 21">
            <a:extLst>
              <a:ext uri="{FF2B5EF4-FFF2-40B4-BE49-F238E27FC236}">
                <a16:creationId xmlns:a16="http://schemas.microsoft.com/office/drawing/2014/main" id="{37B96980-2551-E3E5-220C-58FE505822E8}"/>
              </a:ext>
            </a:extLst>
          </p:cNvPr>
          <p:cNvGrpSpPr/>
          <p:nvPr/>
        </p:nvGrpSpPr>
        <p:grpSpPr>
          <a:xfrm>
            <a:off x="1534818" y="6609601"/>
            <a:ext cx="5794220" cy="893285"/>
            <a:chOff x="1449546" y="6609601"/>
            <a:chExt cx="5794220" cy="893285"/>
          </a:xfrm>
        </p:grpSpPr>
        <p:sp>
          <p:nvSpPr>
            <p:cNvPr id="23" name="四角形: 角を丸くする 22">
              <a:extLst>
                <a:ext uri="{FF2B5EF4-FFF2-40B4-BE49-F238E27FC236}">
                  <a16:creationId xmlns:a16="http://schemas.microsoft.com/office/drawing/2014/main" id="{9B61BBA8-2B8A-316F-7A7F-07DB8A9D197D}"/>
                </a:ext>
              </a:extLst>
            </p:cNvPr>
            <p:cNvSpPr/>
            <p:nvPr/>
          </p:nvSpPr>
          <p:spPr>
            <a:xfrm>
              <a:off x="1449546" y="6629146"/>
              <a:ext cx="1325307" cy="8546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844D511C-E1D5-0F3A-2D77-A4418D2BFD70}"/>
                </a:ext>
              </a:extLst>
            </p:cNvPr>
            <p:cNvSpPr/>
            <p:nvPr/>
          </p:nvSpPr>
          <p:spPr>
            <a:xfrm>
              <a:off x="2924729" y="6626615"/>
              <a:ext cx="1325307" cy="85468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1FB64066-6D99-E9D7-82BA-9246026E6A54}"/>
                </a:ext>
              </a:extLst>
            </p:cNvPr>
            <p:cNvSpPr/>
            <p:nvPr/>
          </p:nvSpPr>
          <p:spPr>
            <a:xfrm>
              <a:off x="4403775" y="6623094"/>
              <a:ext cx="1325307" cy="869011"/>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925BC1EB-9E2E-7FB0-C2B3-B6AE6FCF13F0}"/>
                </a:ext>
              </a:extLst>
            </p:cNvPr>
            <p:cNvSpPr/>
            <p:nvPr/>
          </p:nvSpPr>
          <p:spPr>
            <a:xfrm>
              <a:off x="5887900" y="6609601"/>
              <a:ext cx="1325307" cy="893285"/>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EA8930B-F7A4-712B-591B-EC452EBE4306}"/>
                </a:ext>
              </a:extLst>
            </p:cNvPr>
            <p:cNvSpPr txBox="1"/>
            <p:nvPr/>
          </p:nvSpPr>
          <p:spPr>
            <a:xfrm>
              <a:off x="1580248" y="6793877"/>
              <a:ext cx="1066800" cy="523220"/>
            </a:xfrm>
            <a:prstGeom prst="rect">
              <a:avLst/>
            </a:prstGeom>
            <a:noFill/>
          </p:spPr>
          <p:txBody>
            <a:bodyPr wrap="square" rtlCol="0">
              <a:spAutoFit/>
            </a:bodyPr>
            <a:lstStyle/>
            <a:p>
              <a:pPr algn="ctr"/>
              <a:r>
                <a:rPr kumimoji="1" lang="ja-JP" altLang="en-US" sz="2800" dirty="0"/>
                <a:t>切削</a:t>
              </a:r>
            </a:p>
          </p:txBody>
        </p:sp>
        <p:sp>
          <p:nvSpPr>
            <p:cNvPr id="33" name="テキスト ボックス 32">
              <a:extLst>
                <a:ext uri="{FF2B5EF4-FFF2-40B4-BE49-F238E27FC236}">
                  <a16:creationId xmlns:a16="http://schemas.microsoft.com/office/drawing/2014/main" id="{FB8FDE79-8DBA-5A97-20C5-4087E7E3CC1A}"/>
                </a:ext>
              </a:extLst>
            </p:cNvPr>
            <p:cNvSpPr txBox="1"/>
            <p:nvPr/>
          </p:nvSpPr>
          <p:spPr>
            <a:xfrm>
              <a:off x="3054085" y="6793719"/>
              <a:ext cx="1066800" cy="523220"/>
            </a:xfrm>
            <a:prstGeom prst="rect">
              <a:avLst/>
            </a:prstGeom>
            <a:noFill/>
          </p:spPr>
          <p:txBody>
            <a:bodyPr wrap="square" rtlCol="0">
              <a:spAutoFit/>
            </a:bodyPr>
            <a:lstStyle/>
            <a:p>
              <a:pPr algn="ctr"/>
              <a:r>
                <a:rPr kumimoji="1" lang="ja-JP" altLang="en-US" sz="2800" dirty="0"/>
                <a:t>破砕</a:t>
              </a:r>
            </a:p>
          </p:txBody>
        </p:sp>
        <p:sp>
          <p:nvSpPr>
            <p:cNvPr id="36" name="テキスト ボックス 35">
              <a:extLst>
                <a:ext uri="{FF2B5EF4-FFF2-40B4-BE49-F238E27FC236}">
                  <a16:creationId xmlns:a16="http://schemas.microsoft.com/office/drawing/2014/main" id="{BA125D62-4161-0666-7B5F-102CA59DEB16}"/>
                </a:ext>
              </a:extLst>
            </p:cNvPr>
            <p:cNvSpPr txBox="1"/>
            <p:nvPr/>
          </p:nvSpPr>
          <p:spPr>
            <a:xfrm>
              <a:off x="4535009" y="6795386"/>
              <a:ext cx="1066800" cy="523220"/>
            </a:xfrm>
            <a:prstGeom prst="rect">
              <a:avLst/>
            </a:prstGeom>
            <a:noFill/>
          </p:spPr>
          <p:txBody>
            <a:bodyPr wrap="square" rtlCol="0">
              <a:spAutoFit/>
            </a:bodyPr>
            <a:lstStyle/>
            <a:p>
              <a:pPr algn="ctr"/>
              <a:r>
                <a:rPr kumimoji="1" lang="ja-JP" altLang="en-US" sz="2800" dirty="0"/>
                <a:t>乾燥</a:t>
              </a:r>
            </a:p>
          </p:txBody>
        </p:sp>
        <p:sp>
          <p:nvSpPr>
            <p:cNvPr id="37" name="テキスト ボックス 36">
              <a:extLst>
                <a:ext uri="{FF2B5EF4-FFF2-40B4-BE49-F238E27FC236}">
                  <a16:creationId xmlns:a16="http://schemas.microsoft.com/office/drawing/2014/main" id="{7D267401-D583-4B9D-7684-6E0E6C6CF159}"/>
                </a:ext>
              </a:extLst>
            </p:cNvPr>
            <p:cNvSpPr txBox="1"/>
            <p:nvPr/>
          </p:nvSpPr>
          <p:spPr>
            <a:xfrm>
              <a:off x="6071692" y="6714510"/>
              <a:ext cx="956816" cy="523220"/>
            </a:xfrm>
            <a:prstGeom prst="rect">
              <a:avLst/>
            </a:prstGeom>
            <a:noFill/>
          </p:spPr>
          <p:txBody>
            <a:bodyPr wrap="square" rtlCol="0">
              <a:spAutoFit/>
            </a:bodyPr>
            <a:lstStyle/>
            <a:p>
              <a:pPr algn="ctr"/>
              <a:r>
                <a:rPr kumimoji="1" lang="ja-JP" altLang="en-US" sz="2800" dirty="0"/>
                <a:t>造粒</a:t>
              </a:r>
              <a:endParaRPr kumimoji="1" lang="ja-JP" altLang="en-US" sz="1400" dirty="0"/>
            </a:p>
          </p:txBody>
        </p:sp>
        <p:sp>
          <p:nvSpPr>
            <p:cNvPr id="38" name="テキスト ボックス 37">
              <a:extLst>
                <a:ext uri="{FF2B5EF4-FFF2-40B4-BE49-F238E27FC236}">
                  <a16:creationId xmlns:a16="http://schemas.microsoft.com/office/drawing/2014/main" id="{B9E8A2D9-8260-CAB1-82C0-EA97C341F67D}"/>
                </a:ext>
              </a:extLst>
            </p:cNvPr>
            <p:cNvSpPr txBox="1"/>
            <p:nvPr/>
          </p:nvSpPr>
          <p:spPr>
            <a:xfrm>
              <a:off x="5855044" y="7053044"/>
              <a:ext cx="1388722" cy="369332"/>
            </a:xfrm>
            <a:prstGeom prst="rect">
              <a:avLst/>
            </a:prstGeom>
            <a:noFill/>
          </p:spPr>
          <p:txBody>
            <a:bodyPr wrap="square" rtlCol="0">
              <a:spAutoFit/>
            </a:bodyPr>
            <a:lstStyle/>
            <a:p>
              <a:pPr algn="ctr"/>
              <a:r>
                <a:rPr kumimoji="1" lang="en-US" altLang="ja-JP" spc="-150" dirty="0"/>
                <a:t>(</a:t>
              </a:r>
              <a:r>
                <a:rPr kumimoji="1" lang="ja-JP" altLang="en-US" spc="-150" dirty="0"/>
                <a:t>ペレット化</a:t>
              </a:r>
              <a:r>
                <a:rPr kumimoji="1" lang="en-US" altLang="ja-JP" spc="-150" dirty="0"/>
                <a:t>)</a:t>
              </a:r>
              <a:endParaRPr kumimoji="1" lang="ja-JP" altLang="en-US" sz="1050" spc="-150" dirty="0"/>
            </a:p>
          </p:txBody>
        </p:sp>
        <p:sp>
          <p:nvSpPr>
            <p:cNvPr id="60" name="二等辺三角形 59">
              <a:extLst>
                <a:ext uri="{FF2B5EF4-FFF2-40B4-BE49-F238E27FC236}">
                  <a16:creationId xmlns:a16="http://schemas.microsoft.com/office/drawing/2014/main" id="{D5FACE46-8FA4-60E6-5A21-2BCC73A55EA2}"/>
                </a:ext>
              </a:extLst>
            </p:cNvPr>
            <p:cNvSpPr/>
            <p:nvPr/>
          </p:nvSpPr>
          <p:spPr>
            <a:xfrm rot="5400000">
              <a:off x="2639640" y="6987775"/>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二等辺三角形 61">
              <a:extLst>
                <a:ext uri="{FF2B5EF4-FFF2-40B4-BE49-F238E27FC236}">
                  <a16:creationId xmlns:a16="http://schemas.microsoft.com/office/drawing/2014/main" id="{1E0D8A97-5776-7BCB-CECF-7E0CE8B089E5}"/>
                </a:ext>
              </a:extLst>
            </p:cNvPr>
            <p:cNvSpPr/>
            <p:nvPr/>
          </p:nvSpPr>
          <p:spPr>
            <a:xfrm rot="5400000">
              <a:off x="4115912" y="6993390"/>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二等辺三角形 62">
              <a:extLst>
                <a:ext uri="{FF2B5EF4-FFF2-40B4-BE49-F238E27FC236}">
                  <a16:creationId xmlns:a16="http://schemas.microsoft.com/office/drawing/2014/main" id="{7571756C-7151-583E-CB44-F5EBB688B0EF}"/>
                </a:ext>
              </a:extLst>
            </p:cNvPr>
            <p:cNvSpPr/>
            <p:nvPr/>
          </p:nvSpPr>
          <p:spPr>
            <a:xfrm rot="5400000">
              <a:off x="5595160" y="6993390"/>
              <a:ext cx="421300" cy="129255"/>
            </a:xfrm>
            <a:prstGeom prst="triangl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6" name="object 2">
            <a:extLst>
              <a:ext uri="{FF2B5EF4-FFF2-40B4-BE49-F238E27FC236}">
                <a16:creationId xmlns:a16="http://schemas.microsoft.com/office/drawing/2014/main" id="{8BB32CC2-FDDE-087C-61D0-E91131FAE048}"/>
              </a:ext>
            </a:extLst>
          </p:cNvPr>
          <p:cNvPicPr/>
          <p:nvPr/>
        </p:nvPicPr>
        <p:blipFill>
          <a:blip r:embed="rId3" cstate="print"/>
          <a:stretch>
            <a:fillRect/>
          </a:stretch>
        </p:blipFill>
        <p:spPr>
          <a:xfrm>
            <a:off x="5517943" y="7714600"/>
            <a:ext cx="1802096" cy="1778568"/>
          </a:xfrm>
          <a:prstGeom prst="rect">
            <a:avLst/>
          </a:prstGeom>
        </p:spPr>
      </p:pic>
      <p:sp>
        <p:nvSpPr>
          <p:cNvPr id="67" name="テキスト ボックス 66">
            <a:extLst>
              <a:ext uri="{FF2B5EF4-FFF2-40B4-BE49-F238E27FC236}">
                <a16:creationId xmlns:a16="http://schemas.microsoft.com/office/drawing/2014/main" id="{EA1E1934-9F9D-F37E-8D9E-08108F1D11DF}"/>
              </a:ext>
            </a:extLst>
          </p:cNvPr>
          <p:cNvSpPr txBox="1"/>
          <p:nvPr/>
        </p:nvSpPr>
        <p:spPr>
          <a:xfrm>
            <a:off x="2015472" y="9547870"/>
            <a:ext cx="2027544" cy="369332"/>
          </a:xfrm>
          <a:prstGeom prst="rect">
            <a:avLst/>
          </a:prstGeom>
          <a:noFill/>
        </p:spPr>
        <p:txBody>
          <a:bodyPr wrap="square" rtlCol="0">
            <a:spAutoFit/>
          </a:bodyPr>
          <a:lstStyle/>
          <a:p>
            <a:pPr algn="ctr"/>
            <a:r>
              <a:rPr kumimoji="1" lang="ja-JP" altLang="en-US" dirty="0"/>
              <a:t>切削機</a:t>
            </a:r>
          </a:p>
        </p:txBody>
      </p:sp>
      <p:sp>
        <p:nvSpPr>
          <p:cNvPr id="69" name="テキスト ボックス 68">
            <a:extLst>
              <a:ext uri="{FF2B5EF4-FFF2-40B4-BE49-F238E27FC236}">
                <a16:creationId xmlns:a16="http://schemas.microsoft.com/office/drawing/2014/main" id="{D795F354-DCE8-6C4C-2839-3E436725C48C}"/>
              </a:ext>
            </a:extLst>
          </p:cNvPr>
          <p:cNvSpPr txBox="1"/>
          <p:nvPr/>
        </p:nvSpPr>
        <p:spPr>
          <a:xfrm>
            <a:off x="5663227" y="9556305"/>
            <a:ext cx="1511528" cy="369332"/>
          </a:xfrm>
          <a:prstGeom prst="rect">
            <a:avLst/>
          </a:prstGeom>
          <a:noFill/>
        </p:spPr>
        <p:txBody>
          <a:bodyPr wrap="square" rtlCol="0">
            <a:spAutoFit/>
          </a:bodyPr>
          <a:lstStyle/>
          <a:p>
            <a:pPr algn="ctr"/>
            <a:r>
              <a:rPr kumimoji="1" lang="ja-JP" altLang="en-US" dirty="0">
                <a:solidFill>
                  <a:schemeClr val="tx1">
                    <a:lumMod val="65000"/>
                    <a:lumOff val="35000"/>
                  </a:schemeClr>
                </a:solidFill>
                <a:latin typeface="+mn-ea"/>
              </a:rPr>
              <a:t>造粒機</a:t>
            </a:r>
          </a:p>
        </p:txBody>
      </p:sp>
      <p:sp>
        <p:nvSpPr>
          <p:cNvPr id="70" name="テキスト ボックス 69">
            <a:extLst>
              <a:ext uri="{FF2B5EF4-FFF2-40B4-BE49-F238E27FC236}">
                <a16:creationId xmlns:a16="http://schemas.microsoft.com/office/drawing/2014/main" id="{350E310F-7CF5-BCD4-69F8-B53F9276AE87}"/>
              </a:ext>
            </a:extLst>
          </p:cNvPr>
          <p:cNvSpPr txBox="1"/>
          <p:nvPr/>
        </p:nvSpPr>
        <p:spPr>
          <a:xfrm>
            <a:off x="1455124" y="9968282"/>
            <a:ext cx="8736296" cy="523220"/>
          </a:xfrm>
          <a:prstGeom prst="rect">
            <a:avLst/>
          </a:prstGeom>
          <a:noFill/>
        </p:spPr>
        <p:txBody>
          <a:bodyPr wrap="square" rtlCol="0">
            <a:spAutoFit/>
          </a:bodyPr>
          <a:lstStyle/>
          <a:p>
            <a:r>
              <a:rPr kumimoji="1" lang="en-US" altLang="ja-JP" sz="2800" b="1" dirty="0">
                <a:latin typeface="+mn-ea"/>
              </a:rPr>
              <a:t>2</a:t>
            </a:r>
            <a:r>
              <a:rPr kumimoji="1" lang="ja-JP" altLang="en-US" sz="2800" b="1" dirty="0">
                <a:latin typeface="+mn-ea"/>
              </a:rPr>
              <a:t>．地域バイオマスの循環利用モデルの構築</a:t>
            </a:r>
          </a:p>
        </p:txBody>
      </p:sp>
      <p:sp>
        <p:nvSpPr>
          <p:cNvPr id="72" name="テキスト ボックス 71">
            <a:extLst>
              <a:ext uri="{FF2B5EF4-FFF2-40B4-BE49-F238E27FC236}">
                <a16:creationId xmlns:a16="http://schemas.microsoft.com/office/drawing/2014/main" id="{EDA97354-C82E-3DE6-DCA9-35419EBDD925}"/>
              </a:ext>
            </a:extLst>
          </p:cNvPr>
          <p:cNvSpPr txBox="1"/>
          <p:nvPr/>
        </p:nvSpPr>
        <p:spPr>
          <a:xfrm>
            <a:off x="1384155" y="10474531"/>
            <a:ext cx="9046405" cy="1723549"/>
          </a:xfrm>
          <a:prstGeom prst="rect">
            <a:avLst/>
          </a:prstGeom>
          <a:noFill/>
        </p:spPr>
        <p:txBody>
          <a:bodyPr wrap="square" rtlCol="0">
            <a:spAutoFit/>
          </a:bodyPr>
          <a:lstStyle/>
          <a:p>
            <a:pPr marL="266700" indent="-266700">
              <a:spcAft>
                <a:spcPts val="600"/>
              </a:spcAft>
            </a:pPr>
            <a:r>
              <a:rPr kumimoji="1" lang="ja-JP" altLang="en-US" sz="2400" dirty="0"/>
              <a:t>・養殖・農業施設へのバイオマスボイラー導入と木質ペレットの安定供給</a:t>
            </a:r>
          </a:p>
          <a:p>
            <a:pPr marL="266700" indent="-266700">
              <a:spcAft>
                <a:spcPts val="600"/>
              </a:spcAft>
            </a:pPr>
            <a:r>
              <a:rPr kumimoji="1" lang="ja-JP" altLang="en-US" sz="2400" dirty="0"/>
              <a:t>・地域避難所へのペレットストーブ導入と燃料供給体制の構築</a:t>
            </a:r>
          </a:p>
          <a:p>
            <a:pPr marL="266700" indent="-266700">
              <a:spcAft>
                <a:spcPts val="600"/>
              </a:spcAft>
            </a:pPr>
            <a:r>
              <a:rPr kumimoji="1" lang="ja-JP" altLang="en-US" sz="2400" dirty="0"/>
              <a:t>・木質ペレット焼却灰の肥料としての有効活用</a:t>
            </a:r>
          </a:p>
        </p:txBody>
      </p:sp>
      <p:pic>
        <p:nvPicPr>
          <p:cNvPr id="18" name="図 17">
            <a:extLst>
              <a:ext uri="{FF2B5EF4-FFF2-40B4-BE49-F238E27FC236}">
                <a16:creationId xmlns:a16="http://schemas.microsoft.com/office/drawing/2014/main" id="{DA6EEB4A-D542-C554-FDD5-D5BD5F89C0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27072" y="7728041"/>
            <a:ext cx="4169675" cy="1722925"/>
          </a:xfrm>
          <a:prstGeom prst="rect">
            <a:avLst/>
          </a:prstGeom>
        </p:spPr>
      </p:pic>
      <p:pic>
        <p:nvPicPr>
          <p:cNvPr id="28" name="図 27">
            <a:extLst>
              <a:ext uri="{FF2B5EF4-FFF2-40B4-BE49-F238E27FC236}">
                <a16:creationId xmlns:a16="http://schemas.microsoft.com/office/drawing/2014/main" id="{0F59AFA3-860A-5152-7CE5-8B994ECAE4F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696236" y="6111462"/>
            <a:ext cx="2645462" cy="1751247"/>
          </a:xfrm>
          <a:prstGeom prst="rect">
            <a:avLst/>
          </a:prstGeom>
        </p:spPr>
      </p:pic>
      <p:pic>
        <p:nvPicPr>
          <p:cNvPr id="45" name="図 44">
            <a:extLst>
              <a:ext uri="{FF2B5EF4-FFF2-40B4-BE49-F238E27FC236}">
                <a16:creationId xmlns:a16="http://schemas.microsoft.com/office/drawing/2014/main" id="{47AAAF1A-3C3F-DDB5-AE5A-E38D2A706B5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696236" y="7894191"/>
            <a:ext cx="2645462" cy="1688142"/>
          </a:xfrm>
          <a:prstGeom prst="rect">
            <a:avLst/>
          </a:prstGeom>
        </p:spPr>
      </p:pic>
      <p:sp>
        <p:nvSpPr>
          <p:cNvPr id="46" name="テキスト ボックス 45">
            <a:extLst>
              <a:ext uri="{FF2B5EF4-FFF2-40B4-BE49-F238E27FC236}">
                <a16:creationId xmlns:a16="http://schemas.microsoft.com/office/drawing/2014/main" id="{D7A12AA9-E429-A6B5-E441-303432F7F5E6}"/>
              </a:ext>
            </a:extLst>
          </p:cNvPr>
          <p:cNvSpPr txBox="1"/>
          <p:nvPr/>
        </p:nvSpPr>
        <p:spPr>
          <a:xfrm>
            <a:off x="7298786" y="9593744"/>
            <a:ext cx="3336005" cy="369332"/>
          </a:xfrm>
          <a:prstGeom prst="rect">
            <a:avLst/>
          </a:prstGeom>
          <a:noFill/>
        </p:spPr>
        <p:txBody>
          <a:bodyPr wrap="square" rtlCol="0">
            <a:spAutoFit/>
          </a:bodyPr>
          <a:lstStyle/>
          <a:p>
            <a:pPr algn="ctr"/>
            <a:r>
              <a:rPr kumimoji="1" lang="ja-JP" altLang="en-US" dirty="0">
                <a:solidFill>
                  <a:schemeClr val="tx1">
                    <a:lumMod val="65000"/>
                    <a:lumOff val="35000"/>
                  </a:schemeClr>
                </a:solidFill>
                <a:latin typeface="+mn-ea"/>
              </a:rPr>
              <a:t>写真 ペレット工場</a:t>
            </a:r>
            <a:r>
              <a:rPr kumimoji="1" lang="en-US" altLang="ja-JP" dirty="0">
                <a:solidFill>
                  <a:schemeClr val="tx1">
                    <a:lumMod val="65000"/>
                    <a:lumOff val="35000"/>
                  </a:schemeClr>
                </a:solidFill>
                <a:latin typeface="+mn-ea"/>
              </a:rPr>
              <a:t>(</a:t>
            </a:r>
            <a:r>
              <a:rPr kumimoji="1" lang="ja-JP" altLang="en-US" dirty="0">
                <a:solidFill>
                  <a:schemeClr val="tx1">
                    <a:lumMod val="65000"/>
                    <a:lumOff val="35000"/>
                  </a:schemeClr>
                </a:solidFill>
                <a:latin typeface="+mn-ea"/>
              </a:rPr>
              <a:t>上ノ国町</a:t>
            </a:r>
            <a:r>
              <a:rPr kumimoji="1" lang="en-US" altLang="ja-JP" dirty="0">
                <a:solidFill>
                  <a:schemeClr val="tx1">
                    <a:lumMod val="65000"/>
                    <a:lumOff val="35000"/>
                  </a:schemeClr>
                </a:solidFill>
                <a:latin typeface="+mn-ea"/>
              </a:rPr>
              <a:t>)</a:t>
            </a:r>
            <a:endParaRPr kumimoji="1" lang="ja-JP" altLang="en-US" dirty="0">
              <a:solidFill>
                <a:schemeClr val="tx1">
                  <a:lumMod val="65000"/>
                  <a:lumOff val="35000"/>
                </a:schemeClr>
              </a:solidFill>
              <a:latin typeface="+mn-ea"/>
            </a:endParaRPr>
          </a:p>
        </p:txBody>
      </p:sp>
    </p:spTree>
    <p:extLst>
      <p:ext uri="{BB962C8B-B14F-4D97-AF65-F5344CB8AC3E}">
        <p14:creationId xmlns:p14="http://schemas.microsoft.com/office/powerpoint/2010/main" val="1325398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073063" y="705051"/>
            <a:ext cx="10028422"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日本の脱炭素化に貢献する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風力発電技術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6"/>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駒井ハルテックは、橋梁および鉄構事業で培った鋼構造物の設計・製造に関する知見と技術力を活かし、陸上風力発電機の開発を行なっています。設計・製造・建設・保守など風車に関わるトータルソリューションを提供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301" y="6067333"/>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84154" y="6242999"/>
            <a:ext cx="9066357" cy="2246769"/>
          </a:xfrm>
          <a:prstGeom prst="rect">
            <a:avLst/>
          </a:prstGeom>
          <a:noFill/>
        </p:spPr>
        <p:txBody>
          <a:bodyPr wrap="square" rtlCol="0">
            <a:spAutoFit/>
          </a:bodyPr>
          <a:lstStyle/>
          <a:p>
            <a:r>
              <a:rPr kumimoji="1" lang="ja-JP" altLang="en-US" sz="2800" b="1" dirty="0"/>
              <a:t>日本の地形、台風・寒冷地に適した設計で認証取得。</a:t>
            </a:r>
            <a:endParaRPr kumimoji="1" lang="en-US" altLang="ja-JP" sz="2800" b="1" dirty="0"/>
          </a:p>
          <a:p>
            <a:r>
              <a:rPr lang="ja-JP" altLang="en-US" sz="2800" b="1" dirty="0"/>
              <a:t>フルコンバータ制御で電力系統へのスムーズな接続を実現。地産地消の再エネモデルを構築し持続可能な</a:t>
            </a:r>
            <a:endParaRPr lang="en-US" altLang="ja-JP" sz="2800" b="1" dirty="0"/>
          </a:p>
          <a:p>
            <a:r>
              <a:rPr lang="ja-JP" altLang="en-US" sz="2800" b="1" dirty="0"/>
              <a:t>まちづくりを支援。台風仕様や寒冷地仕様は海外にも適応可能でグローバルな</a:t>
            </a:r>
            <a:r>
              <a:rPr lang="en-US" altLang="ja-JP" sz="2800" b="1" dirty="0"/>
              <a:t>CO</a:t>
            </a:r>
            <a:r>
              <a:rPr lang="ja-JP" altLang="en-US" sz="2800" b="1" dirty="0"/>
              <a:t>₂削減に貢献。</a:t>
            </a:r>
            <a:endParaRPr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9"/>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56924"/>
            <a:ext cx="8887462" cy="646331"/>
          </a:xfrm>
          <a:prstGeom prst="rect">
            <a:avLst/>
          </a:prstGeom>
          <a:noFill/>
        </p:spPr>
        <p:txBody>
          <a:bodyPr wrap="square" rtlCol="0">
            <a:spAutoFit/>
          </a:bodyPr>
          <a:lstStyle/>
          <a:p>
            <a:pPr algn="ctr"/>
            <a:r>
              <a:rPr kumimoji="1" lang="ja-JP" altLang="en-US" sz="3600" b="1" dirty="0"/>
              <a:t>株式会社駒井ハルテック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4"/>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9"/>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4" y="3492844"/>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4" y="12301837"/>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3"/>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令和７年９月５日時点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9"/>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31"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300" y="12832380"/>
            <a:ext cx="5535033" cy="3108543"/>
          </a:xfrm>
          <a:prstGeom prst="rect">
            <a:avLst/>
          </a:prstGeom>
          <a:noFill/>
        </p:spPr>
        <p:txBody>
          <a:bodyPr wrap="square" rtlCol="0">
            <a:spAutoFit/>
          </a:bodyPr>
          <a:lstStyle/>
          <a:p>
            <a:r>
              <a:rPr kumimoji="1" lang="ja-JP" altLang="en-US" sz="2800" b="1" dirty="0"/>
              <a:t>・官公庁</a:t>
            </a:r>
            <a:r>
              <a:rPr kumimoji="1" lang="en-US" altLang="ja-JP" sz="2800" b="1" dirty="0"/>
              <a:t>/</a:t>
            </a:r>
            <a:r>
              <a:rPr kumimoji="1" lang="ja-JP" altLang="en-US" sz="2800" b="1" dirty="0"/>
              <a:t>自治体とのインフラ</a:t>
            </a:r>
            <a:endParaRPr kumimoji="1" lang="en-US" altLang="ja-JP" sz="2800" b="1" dirty="0"/>
          </a:p>
          <a:p>
            <a:r>
              <a:rPr kumimoji="1" lang="ja-JP" altLang="en-US" sz="2800" b="1" dirty="0"/>
              <a:t>　整備を目指した連携</a:t>
            </a:r>
            <a:endParaRPr kumimoji="1" lang="en-US" altLang="ja-JP" sz="2800" b="1" dirty="0"/>
          </a:p>
          <a:p>
            <a:r>
              <a:rPr kumimoji="1" lang="ja-JP" altLang="en-US" sz="2800" b="1" dirty="0"/>
              <a:t>・再エネ事業者との共同開発</a:t>
            </a:r>
            <a:endParaRPr kumimoji="1" lang="en-US" altLang="ja-JP" sz="2800" b="1" dirty="0"/>
          </a:p>
          <a:p>
            <a:r>
              <a:rPr kumimoji="1" lang="ja-JP" altLang="en-US" sz="2800" b="1" dirty="0"/>
              <a:t>・国内サプライチェーン構築に</a:t>
            </a:r>
            <a:endParaRPr kumimoji="1" lang="en-US" altLang="ja-JP" sz="2800" b="1" dirty="0"/>
          </a:p>
          <a:p>
            <a:r>
              <a:rPr kumimoji="1" lang="ja-JP" altLang="en-US" sz="2800" b="1" dirty="0"/>
              <a:t>　向けた協働</a:t>
            </a:r>
            <a:endParaRPr kumimoji="1" lang="en-US" altLang="ja-JP" sz="2800" b="1" dirty="0"/>
          </a:p>
          <a:p>
            <a:r>
              <a:rPr kumimoji="1" lang="ja-JP" altLang="en-US" sz="2800" b="1" dirty="0"/>
              <a:t>　</a:t>
            </a:r>
            <a:endParaRPr kumimoji="1" lang="en-US" altLang="ja-JP" sz="2800" b="1" dirty="0"/>
          </a:p>
          <a:p>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5" name="テキスト ボックス 14">
            <a:extLst>
              <a:ext uri="{FF2B5EF4-FFF2-40B4-BE49-F238E27FC236}">
                <a16:creationId xmlns:a16="http://schemas.microsoft.com/office/drawing/2014/main" id="{3008F6F6-D7BA-B076-B334-C7B797706AD7}"/>
              </a:ext>
            </a:extLst>
          </p:cNvPr>
          <p:cNvSpPr txBox="1"/>
          <p:nvPr/>
        </p:nvSpPr>
        <p:spPr>
          <a:xfrm>
            <a:off x="1582509" y="11175952"/>
            <a:ext cx="3402250" cy="369332"/>
          </a:xfrm>
          <a:prstGeom prst="rect">
            <a:avLst/>
          </a:prstGeom>
          <a:noFill/>
        </p:spPr>
        <p:txBody>
          <a:bodyPr wrap="square" rtlCol="0">
            <a:spAutoFit/>
          </a:bodyPr>
          <a:lstStyle/>
          <a:p>
            <a:r>
              <a:rPr lang="ja-JP" altLang="en-US" dirty="0"/>
              <a:t>工場への自家発電型システム</a:t>
            </a:r>
          </a:p>
        </p:txBody>
      </p:sp>
      <p:sp>
        <p:nvSpPr>
          <p:cNvPr id="37" name="テキスト ボックス 36">
            <a:extLst>
              <a:ext uri="{FF2B5EF4-FFF2-40B4-BE49-F238E27FC236}">
                <a16:creationId xmlns:a16="http://schemas.microsoft.com/office/drawing/2014/main" id="{727AFFAE-8E6B-D1FC-75EC-C84A060CD92B}"/>
              </a:ext>
            </a:extLst>
          </p:cNvPr>
          <p:cNvSpPr txBox="1"/>
          <p:nvPr/>
        </p:nvSpPr>
        <p:spPr>
          <a:xfrm>
            <a:off x="4839667" y="11194408"/>
            <a:ext cx="3402250" cy="369332"/>
          </a:xfrm>
          <a:prstGeom prst="rect">
            <a:avLst/>
          </a:prstGeom>
          <a:noFill/>
        </p:spPr>
        <p:txBody>
          <a:bodyPr wrap="square" rtlCol="0">
            <a:spAutoFit/>
          </a:bodyPr>
          <a:lstStyle/>
          <a:p>
            <a:r>
              <a:rPr lang="ja-JP" altLang="en-US" dirty="0"/>
              <a:t>地域公園への電力供給システム</a:t>
            </a:r>
          </a:p>
        </p:txBody>
      </p:sp>
      <p:sp>
        <p:nvSpPr>
          <p:cNvPr id="38" name="テキスト ボックス 37">
            <a:extLst>
              <a:ext uri="{FF2B5EF4-FFF2-40B4-BE49-F238E27FC236}">
                <a16:creationId xmlns:a16="http://schemas.microsoft.com/office/drawing/2014/main" id="{B751CB0A-4ECE-F076-DE0F-C3E69D29FA65}"/>
              </a:ext>
            </a:extLst>
          </p:cNvPr>
          <p:cNvSpPr txBox="1"/>
          <p:nvPr/>
        </p:nvSpPr>
        <p:spPr>
          <a:xfrm>
            <a:off x="7971086" y="11811172"/>
            <a:ext cx="2077391" cy="369332"/>
          </a:xfrm>
          <a:prstGeom prst="rect">
            <a:avLst/>
          </a:prstGeom>
          <a:noFill/>
        </p:spPr>
        <p:txBody>
          <a:bodyPr wrap="square" rtlCol="0">
            <a:spAutoFit/>
          </a:bodyPr>
          <a:lstStyle/>
          <a:p>
            <a:pPr algn="ctr"/>
            <a:r>
              <a:rPr kumimoji="1" lang="ja-JP" altLang="en-US" dirty="0"/>
              <a:t>寒冷地仕様</a:t>
            </a:r>
          </a:p>
        </p:txBody>
      </p:sp>
      <p:pic>
        <p:nvPicPr>
          <p:cNvPr id="2" name="図 1">
            <a:extLst>
              <a:ext uri="{FF2B5EF4-FFF2-40B4-BE49-F238E27FC236}">
                <a16:creationId xmlns:a16="http://schemas.microsoft.com/office/drawing/2014/main" id="{CD69520C-A1E6-9516-452A-F5F2C918057F}"/>
              </a:ext>
            </a:extLst>
          </p:cNvPr>
          <p:cNvPicPr>
            <a:picLocks noChangeAspect="1"/>
          </p:cNvPicPr>
          <p:nvPr/>
        </p:nvPicPr>
        <p:blipFill>
          <a:blip r:embed="rId3"/>
          <a:stretch>
            <a:fillRect/>
          </a:stretch>
        </p:blipFill>
        <p:spPr>
          <a:xfrm>
            <a:off x="1504433" y="9067137"/>
            <a:ext cx="3252914" cy="2090359"/>
          </a:xfrm>
          <a:prstGeom prst="rect">
            <a:avLst/>
          </a:prstGeom>
        </p:spPr>
      </p:pic>
      <p:pic>
        <p:nvPicPr>
          <p:cNvPr id="3" name="図 2">
            <a:extLst>
              <a:ext uri="{FF2B5EF4-FFF2-40B4-BE49-F238E27FC236}">
                <a16:creationId xmlns:a16="http://schemas.microsoft.com/office/drawing/2014/main" id="{A6D10D75-E402-222D-E704-0C88F03D4D50}"/>
              </a:ext>
            </a:extLst>
          </p:cNvPr>
          <p:cNvPicPr>
            <a:picLocks noChangeAspect="1"/>
          </p:cNvPicPr>
          <p:nvPr/>
        </p:nvPicPr>
        <p:blipFill>
          <a:blip r:embed="rId4"/>
          <a:stretch>
            <a:fillRect/>
          </a:stretch>
        </p:blipFill>
        <p:spPr>
          <a:xfrm>
            <a:off x="8336872" y="8417073"/>
            <a:ext cx="1997915" cy="1495518"/>
          </a:xfrm>
          <a:prstGeom prst="rect">
            <a:avLst/>
          </a:prstGeom>
        </p:spPr>
      </p:pic>
      <p:pic>
        <p:nvPicPr>
          <p:cNvPr id="7" name="図 6">
            <a:extLst>
              <a:ext uri="{FF2B5EF4-FFF2-40B4-BE49-F238E27FC236}">
                <a16:creationId xmlns:a16="http://schemas.microsoft.com/office/drawing/2014/main" id="{4FCFD3ED-92FE-C862-A150-D61CEEB2A4D5}"/>
              </a:ext>
            </a:extLst>
          </p:cNvPr>
          <p:cNvPicPr>
            <a:picLocks noChangeAspect="1"/>
          </p:cNvPicPr>
          <p:nvPr/>
        </p:nvPicPr>
        <p:blipFill>
          <a:blip r:embed="rId5"/>
          <a:stretch>
            <a:fillRect/>
          </a:stretch>
        </p:blipFill>
        <p:spPr>
          <a:xfrm>
            <a:off x="8324237" y="10268286"/>
            <a:ext cx="1997915" cy="1570814"/>
          </a:xfrm>
          <a:prstGeom prst="rect">
            <a:avLst/>
          </a:prstGeom>
        </p:spPr>
      </p:pic>
      <p:pic>
        <p:nvPicPr>
          <p:cNvPr id="12" name="図 3">
            <a:extLst>
              <a:ext uri="{FF2B5EF4-FFF2-40B4-BE49-F238E27FC236}">
                <a16:creationId xmlns:a16="http://schemas.microsoft.com/office/drawing/2014/main" id="{F64EB596-32DD-DD4E-21D1-F28DE5359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5636" y="9067137"/>
            <a:ext cx="3254912" cy="20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C9210A4-BA6D-9B58-70F1-3458F6C31FCB}"/>
              </a:ext>
            </a:extLst>
          </p:cNvPr>
          <p:cNvSpPr txBox="1"/>
          <p:nvPr/>
        </p:nvSpPr>
        <p:spPr>
          <a:xfrm>
            <a:off x="8032847" y="9903230"/>
            <a:ext cx="1526204" cy="369332"/>
          </a:xfrm>
          <a:prstGeom prst="rect">
            <a:avLst/>
          </a:prstGeom>
          <a:noFill/>
        </p:spPr>
        <p:txBody>
          <a:bodyPr wrap="square" rtlCol="0">
            <a:spAutoFit/>
          </a:bodyPr>
          <a:lstStyle/>
          <a:p>
            <a:pPr algn="ctr"/>
            <a:r>
              <a:rPr kumimoji="1" lang="ja-JP" altLang="en-US" dirty="0"/>
              <a:t>台風仕様</a:t>
            </a:r>
          </a:p>
        </p:txBody>
      </p:sp>
    </p:spTree>
    <p:extLst>
      <p:ext uri="{BB962C8B-B14F-4D97-AF65-F5344CB8AC3E}">
        <p14:creationId xmlns:p14="http://schemas.microsoft.com/office/powerpoint/2010/main" val="3574718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27063"/>
            <a:ext cx="8909989" cy="17276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67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4148"/>
            <a:ext cx="7009004" cy="52992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BD01EC96-4D49-DA2E-09FD-529A712FBBD2}"/>
              </a:ext>
            </a:extLst>
          </p:cNvPr>
          <p:cNvSpPr txBox="1"/>
          <p:nvPr/>
        </p:nvSpPr>
        <p:spPr>
          <a:xfrm>
            <a:off x="1653700" y="706661"/>
            <a:ext cx="8869396" cy="1569660"/>
          </a:xfrm>
          <a:prstGeom prst="rect">
            <a:avLst/>
          </a:prstGeom>
          <a:noFill/>
        </p:spPr>
        <p:txBody>
          <a:bodyPr wrap="square" rtlCol="0">
            <a:spAutoFit/>
          </a:bodyPr>
          <a:lstStyle/>
          <a:p>
            <a:r>
              <a:rPr kumimoji="1" lang="ja-JP" altLang="en-US" sz="4800" b="1" dirty="0">
                <a:latin typeface="Meiryo UI" panose="020B0604030504040204" pitchFamily="50" charset="-128"/>
                <a:ea typeface="Meiryo UI" panose="020B0604030504040204" pitchFamily="50" charset="-128"/>
              </a:rPr>
              <a:t>  牛ふんのみを原料とした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en-US" altLang="ja-JP" sz="48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バイオガス発電所</a:t>
            </a:r>
          </a:p>
        </p:txBody>
      </p:sp>
      <p:sp>
        <p:nvSpPr>
          <p:cNvPr id="12" name="テキスト ボックス 11">
            <a:extLst>
              <a:ext uri="{FF2B5EF4-FFF2-40B4-BE49-F238E27FC236}">
                <a16:creationId xmlns:a16="http://schemas.microsoft.com/office/drawing/2014/main" id="{7E3953F6-5263-A787-36B6-D96974F0A9D9}"/>
              </a:ext>
            </a:extLst>
          </p:cNvPr>
          <p:cNvSpPr txBox="1"/>
          <p:nvPr/>
        </p:nvSpPr>
        <p:spPr>
          <a:xfrm>
            <a:off x="1327072" y="4202985"/>
            <a:ext cx="9229796" cy="1631216"/>
          </a:xfrm>
          <a:prstGeom prst="rect">
            <a:avLst/>
          </a:prstGeom>
          <a:noFill/>
        </p:spPr>
        <p:txBody>
          <a:bodyPr wrap="square" rtlCol="0">
            <a:spAutoFit/>
          </a:bodyPr>
          <a:lstStyle/>
          <a:p>
            <a:r>
              <a:rPr kumimoji="1" lang="ja-JP" altLang="en-US" sz="2000" b="1" dirty="0"/>
              <a:t>三和電気土木工事株式会社は、</a:t>
            </a:r>
            <a:r>
              <a:rPr kumimoji="1" lang="en-US" altLang="ja-JP" sz="2000" b="1" dirty="0">
                <a:solidFill>
                  <a:srgbClr val="333333"/>
                </a:solidFill>
                <a:latin typeface="Montserrat" panose="00000500000000000000" pitchFamily="2" charset="0"/>
              </a:rPr>
              <a:t>1928</a:t>
            </a:r>
            <a:r>
              <a:rPr kumimoji="1" lang="ja-JP" altLang="en-US" sz="2000" b="1" dirty="0">
                <a:solidFill>
                  <a:srgbClr val="333333"/>
                </a:solidFill>
                <a:latin typeface="Montserrat" panose="00000500000000000000" pitchFamily="2" charset="0"/>
              </a:rPr>
              <a:t>年の設立以来、電気工事を核として日本のインフラを支え続けてまいりました。</a:t>
            </a:r>
            <a:r>
              <a:rPr lang="ja-JP" altLang="en-US" sz="2000" b="1" i="0" dirty="0">
                <a:solidFill>
                  <a:srgbClr val="333333"/>
                </a:solidFill>
                <a:effectLst/>
                <a:latin typeface="Montserrat" panose="00000500000000000000" pitchFamily="2" charset="0"/>
              </a:rPr>
              <a:t>そして、</a:t>
            </a:r>
            <a:r>
              <a:rPr lang="en-US" altLang="ja-JP" sz="2000" b="1" i="0" dirty="0">
                <a:solidFill>
                  <a:srgbClr val="333333"/>
                </a:solidFill>
                <a:effectLst/>
                <a:latin typeface="Montserrat" panose="00000500000000000000" pitchFamily="2" charset="0"/>
              </a:rPr>
              <a:t>2017</a:t>
            </a:r>
            <a:r>
              <a:rPr lang="ja-JP" altLang="en-US" sz="2000" b="1" i="0" dirty="0">
                <a:solidFill>
                  <a:srgbClr val="333333"/>
                </a:solidFill>
                <a:effectLst/>
                <a:latin typeface="Montserrat" panose="00000500000000000000" pitchFamily="2" charset="0"/>
              </a:rPr>
              <a:t>年からは、持続可能な社会の実現に貢献するため、再生可能エネルギー施設の建設工事に本格的に参入し、バイオガス発電設備の開発を進めてきました。世代のエネルギーインフラ構築の一翼を担い、地球環境に配慮した社会づくりに貢献していきます。</a:t>
            </a:r>
            <a:endParaRPr kumimoji="1" lang="en-US" altLang="ja-JP" sz="2000" b="1" dirty="0"/>
          </a:p>
        </p:txBody>
      </p:sp>
      <p:sp>
        <p:nvSpPr>
          <p:cNvPr id="13" name="テキスト ボックス 12">
            <a:extLst>
              <a:ext uri="{FF2B5EF4-FFF2-40B4-BE49-F238E27FC236}">
                <a16:creationId xmlns:a16="http://schemas.microsoft.com/office/drawing/2014/main" id="{3E74BE81-32BA-AD67-9992-97068D475C07}"/>
              </a:ext>
            </a:extLst>
          </p:cNvPr>
          <p:cNvSpPr txBox="1"/>
          <p:nvPr/>
        </p:nvSpPr>
        <p:spPr>
          <a:xfrm>
            <a:off x="1542466" y="9550569"/>
            <a:ext cx="5419468" cy="2462213"/>
          </a:xfrm>
          <a:prstGeom prst="rect">
            <a:avLst/>
          </a:prstGeom>
          <a:noFill/>
        </p:spPr>
        <p:txBody>
          <a:bodyPr wrap="square" rtlCol="0">
            <a:spAutoFit/>
          </a:bodyPr>
          <a:lstStyle/>
          <a:p>
            <a:r>
              <a:rPr kumimoji="1" lang="ja-JP" altLang="en-US" sz="2200" b="1" dirty="0"/>
              <a:t>廃棄物系バイオマス（家畜ふん）を利用することで、</a:t>
            </a:r>
            <a:r>
              <a:rPr kumimoji="1" lang="en-US" altLang="ja-JP" sz="2200" b="1" dirty="0"/>
              <a:t>CO2</a:t>
            </a:r>
            <a:r>
              <a:rPr kumimoji="1" lang="ja-JP" altLang="en-US" sz="2200" b="1" dirty="0"/>
              <a:t>排出量を年間</a:t>
            </a:r>
            <a:r>
              <a:rPr kumimoji="1" lang="en-US" altLang="ja-JP" sz="2200" b="1" dirty="0"/>
              <a:t>6,000</a:t>
            </a:r>
            <a:r>
              <a:rPr kumimoji="1" lang="ja-JP" altLang="en-US" sz="2200" b="1" dirty="0"/>
              <a:t>ｔ削減。家畜ふんによる臭気をふんの受け入れから密封された状態で処理するため牧場近くの臭気問題に対し地域貢献。これからも地球環境にやさしいクリーンエネルギーの推進を行ってまいります。</a:t>
            </a:r>
          </a:p>
        </p:txBody>
      </p:sp>
      <p:sp>
        <p:nvSpPr>
          <p:cNvPr id="14" name="テキスト ボックス 13">
            <a:extLst>
              <a:ext uri="{FF2B5EF4-FFF2-40B4-BE49-F238E27FC236}">
                <a16:creationId xmlns:a16="http://schemas.microsoft.com/office/drawing/2014/main" id="{F44918D2-A620-1094-FBC8-E66B8AA676E9}"/>
              </a:ext>
            </a:extLst>
          </p:cNvPr>
          <p:cNvSpPr txBox="1"/>
          <p:nvPr/>
        </p:nvSpPr>
        <p:spPr>
          <a:xfrm>
            <a:off x="1653700" y="2604313"/>
            <a:ext cx="8887462" cy="646331"/>
          </a:xfrm>
          <a:prstGeom prst="rect">
            <a:avLst/>
          </a:prstGeom>
          <a:noFill/>
        </p:spPr>
        <p:txBody>
          <a:bodyPr wrap="square" rtlCol="0">
            <a:spAutoFit/>
          </a:bodyPr>
          <a:lstStyle/>
          <a:p>
            <a:pPr algn="ctr"/>
            <a:r>
              <a:rPr kumimoji="1" lang="ja-JP" altLang="en-US" sz="3600" b="1" dirty="0"/>
              <a:t>三和電気土木工事株式会社</a:t>
            </a:r>
            <a:endParaRPr kumimoji="1" lang="en-US" altLang="ja-JP" sz="3600" b="1" dirty="0"/>
          </a:p>
        </p:txBody>
      </p:sp>
      <p:sp>
        <p:nvSpPr>
          <p:cNvPr id="15" name="テキスト ボックス 14">
            <a:extLst>
              <a:ext uri="{FF2B5EF4-FFF2-40B4-BE49-F238E27FC236}">
                <a16:creationId xmlns:a16="http://schemas.microsoft.com/office/drawing/2014/main" id="{4EAC094F-E7DD-7B5A-89C5-953FD91D4223}"/>
              </a:ext>
            </a:extLst>
          </p:cNvPr>
          <p:cNvSpPr txBox="1"/>
          <p:nvPr/>
        </p:nvSpPr>
        <p:spPr>
          <a:xfrm>
            <a:off x="3526432" y="3492842"/>
            <a:ext cx="6997741" cy="461665"/>
          </a:xfrm>
          <a:prstGeom prst="rect">
            <a:avLst/>
          </a:prstGeom>
          <a:noFill/>
        </p:spPr>
        <p:txBody>
          <a:bodyPr wrap="square" rtlCol="0">
            <a:spAutoFit/>
          </a:bodyPr>
          <a:lstStyle/>
          <a:p>
            <a:pPr algn="ctr"/>
            <a:r>
              <a:rPr kumimoji="1" lang="ja-JP" altLang="en-US" sz="2400" b="1" dirty="0"/>
              <a:t>大阪市北区</a:t>
            </a:r>
            <a:endParaRPr kumimoji="1" lang="en-US" altLang="ja-JP" sz="2400" b="1" dirty="0"/>
          </a:p>
        </p:txBody>
      </p:sp>
      <p:sp>
        <p:nvSpPr>
          <p:cNvPr id="16" name="テキスト ボックス 15">
            <a:extLst>
              <a:ext uri="{FF2B5EF4-FFF2-40B4-BE49-F238E27FC236}">
                <a16:creationId xmlns:a16="http://schemas.microsoft.com/office/drawing/2014/main" id="{6E84226F-497B-5EDF-611A-6D1DC97E24FC}"/>
              </a:ext>
            </a:extLst>
          </p:cNvPr>
          <p:cNvSpPr txBox="1"/>
          <p:nvPr/>
        </p:nvSpPr>
        <p:spPr>
          <a:xfrm>
            <a:off x="241298" y="13118128"/>
            <a:ext cx="5671822" cy="1446550"/>
          </a:xfrm>
          <a:prstGeom prst="rect">
            <a:avLst/>
          </a:prstGeom>
          <a:noFill/>
        </p:spPr>
        <p:txBody>
          <a:bodyPr wrap="square" rtlCol="0">
            <a:spAutoFit/>
          </a:bodyPr>
          <a:lstStyle/>
          <a:p>
            <a:r>
              <a:rPr kumimoji="1" lang="ja-JP" altLang="en-US" sz="2200" b="1" dirty="0"/>
              <a:t>・臭気問題を抱える牧場や自治体における</a:t>
            </a:r>
            <a:endParaRPr kumimoji="1" lang="en-US" altLang="ja-JP" sz="2200" b="1" dirty="0"/>
          </a:p>
          <a:p>
            <a:r>
              <a:rPr kumimoji="1" lang="ja-JP" altLang="en-US" sz="2200" b="1" dirty="0"/>
              <a:t>　牧場のふん尿対応。</a:t>
            </a:r>
            <a:endParaRPr kumimoji="1" lang="en-US" altLang="ja-JP" sz="2200" b="1" dirty="0"/>
          </a:p>
          <a:p>
            <a:r>
              <a:rPr kumimoji="1" lang="ja-JP" altLang="en-US" sz="2200" b="1" dirty="0"/>
              <a:t>・バイオガスを利用するメーカー・工場の</a:t>
            </a:r>
            <a:endParaRPr kumimoji="1" lang="en-US" altLang="ja-JP" sz="2200" b="1" dirty="0"/>
          </a:p>
          <a:p>
            <a:r>
              <a:rPr kumimoji="1" lang="ja-JP" altLang="en-US" sz="2200" b="1" dirty="0"/>
              <a:t>　燃料プラント利用。</a:t>
            </a:r>
            <a:endParaRPr kumimoji="1" lang="en-US" altLang="ja-JP" sz="2200" b="1" dirty="0"/>
          </a:p>
        </p:txBody>
      </p:sp>
      <p:sp>
        <p:nvSpPr>
          <p:cNvPr id="17" name="テキスト ボックス 16">
            <a:extLst>
              <a:ext uri="{FF2B5EF4-FFF2-40B4-BE49-F238E27FC236}">
                <a16:creationId xmlns:a16="http://schemas.microsoft.com/office/drawing/2014/main" id="{F01A0197-7A2B-BB75-E9E2-8B51A9D94F33}"/>
              </a:ext>
            </a:extLst>
          </p:cNvPr>
          <p:cNvSpPr txBox="1"/>
          <p:nvPr/>
        </p:nvSpPr>
        <p:spPr>
          <a:xfrm>
            <a:off x="7009688" y="6215983"/>
            <a:ext cx="3319306" cy="369332"/>
          </a:xfrm>
          <a:prstGeom prst="rect">
            <a:avLst/>
          </a:prstGeom>
          <a:noFill/>
        </p:spPr>
        <p:txBody>
          <a:bodyPr wrap="square" rtlCol="0">
            <a:spAutoFit/>
          </a:bodyPr>
          <a:lstStyle/>
          <a:p>
            <a:pPr algn="ctr"/>
            <a:r>
              <a:rPr kumimoji="1" lang="ja-JP" altLang="en-US" dirty="0"/>
              <a:t>資源循環フロー</a:t>
            </a:r>
            <a:endParaRPr kumimoji="1" lang="en-US" altLang="ja-JP" dirty="0"/>
          </a:p>
        </p:txBody>
      </p:sp>
      <p:sp>
        <p:nvSpPr>
          <p:cNvPr id="18" name="テキスト ボックス 17">
            <a:extLst>
              <a:ext uri="{FF2B5EF4-FFF2-40B4-BE49-F238E27FC236}">
                <a16:creationId xmlns:a16="http://schemas.microsoft.com/office/drawing/2014/main" id="{C8FD84B3-290B-2782-F334-FE4F3E9A2C6F}"/>
              </a:ext>
            </a:extLst>
          </p:cNvPr>
          <p:cNvSpPr txBox="1"/>
          <p:nvPr/>
        </p:nvSpPr>
        <p:spPr>
          <a:xfrm>
            <a:off x="7026340" y="10291945"/>
            <a:ext cx="330265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 カーボンニュートラルへの</a:t>
            </a:r>
            <a:endParaRPr kumimoji="1" lang="en-US" altLang="ja-JP" dirty="0">
              <a:solidFill>
                <a:schemeClr val="tx1"/>
              </a:solidFill>
            </a:endParaRPr>
          </a:p>
          <a:p>
            <a:r>
              <a:rPr kumimoji="1" lang="ja-JP" altLang="en-US" dirty="0">
                <a:solidFill>
                  <a:schemeClr val="tx1"/>
                </a:solidFill>
              </a:rPr>
              <a:t>  貢献効果</a:t>
            </a:r>
            <a:endParaRPr kumimoji="1" lang="en-US" altLang="ja-JP" dirty="0">
              <a:solidFill>
                <a:schemeClr val="tx1"/>
              </a:solidFill>
            </a:endParaRPr>
          </a:p>
          <a:p>
            <a:pPr algn="ctr"/>
            <a:r>
              <a:rPr kumimoji="1" lang="en-US" altLang="ja-JP" dirty="0">
                <a:solidFill>
                  <a:schemeClr val="tx1"/>
                </a:solidFill>
              </a:rPr>
              <a:t> CO2</a:t>
            </a:r>
            <a:r>
              <a:rPr kumimoji="1" lang="ja-JP" altLang="en-US" dirty="0">
                <a:solidFill>
                  <a:schemeClr val="tx1"/>
                </a:solidFill>
              </a:rPr>
              <a:t>削減量　</a:t>
            </a:r>
            <a:r>
              <a:rPr kumimoji="1" lang="en-US" altLang="ja-JP" dirty="0">
                <a:solidFill>
                  <a:schemeClr val="tx1"/>
                </a:solidFill>
              </a:rPr>
              <a:t>6,000t/</a:t>
            </a:r>
            <a:r>
              <a:rPr kumimoji="1" lang="ja-JP" altLang="en-US" dirty="0">
                <a:solidFill>
                  <a:schemeClr val="tx1"/>
                </a:solidFill>
              </a:rPr>
              <a:t>年間</a:t>
            </a:r>
            <a:endParaRPr kumimoji="1" lang="en-US" altLang="ja-JP" dirty="0">
              <a:solidFill>
                <a:schemeClr val="tx1"/>
              </a:solidFill>
            </a:endParaRPr>
          </a:p>
          <a:p>
            <a:endParaRPr kumimoji="1" lang="en-US" altLang="ja-JP" dirty="0">
              <a:solidFill>
                <a:schemeClr val="tx1"/>
              </a:solidFill>
            </a:endParaRPr>
          </a:p>
        </p:txBody>
      </p:sp>
      <p:pic>
        <p:nvPicPr>
          <p:cNvPr id="19" name="図 18" descr="草, 屋外, 建物, 小さい が含まれている画像&#10;&#10;AI 生成コンテンツは誤りを含む可能性があります。">
            <a:extLst>
              <a:ext uri="{FF2B5EF4-FFF2-40B4-BE49-F238E27FC236}">
                <a16:creationId xmlns:a16="http://schemas.microsoft.com/office/drawing/2014/main" id="{18AFE981-77F7-B3D6-6268-F7B06B53D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42466" y="6299722"/>
            <a:ext cx="5257362" cy="3155537"/>
          </a:xfrm>
          <a:prstGeom prst="rect">
            <a:avLst/>
          </a:prstGeom>
        </p:spPr>
      </p:pic>
      <p:pic>
        <p:nvPicPr>
          <p:cNvPr id="21" name="図 20">
            <a:extLst>
              <a:ext uri="{FF2B5EF4-FFF2-40B4-BE49-F238E27FC236}">
                <a16:creationId xmlns:a16="http://schemas.microsoft.com/office/drawing/2014/main" id="{1F4B9CBB-F138-1872-1905-CFD29820DA81}"/>
              </a:ext>
            </a:extLst>
          </p:cNvPr>
          <p:cNvPicPr>
            <a:picLocks noChangeAspect="1"/>
          </p:cNvPicPr>
          <p:nvPr/>
        </p:nvPicPr>
        <p:blipFill>
          <a:blip r:embed="rId4"/>
          <a:stretch>
            <a:fillRect/>
          </a:stretch>
        </p:blipFill>
        <p:spPr>
          <a:xfrm>
            <a:off x="7009688" y="6596495"/>
            <a:ext cx="3319306" cy="3341889"/>
          </a:xfrm>
          <a:prstGeom prst="rect">
            <a:avLst/>
          </a:prstGeom>
        </p:spPr>
      </p:pic>
    </p:spTree>
    <p:extLst>
      <p:ext uri="{BB962C8B-B14F-4D97-AF65-F5344CB8AC3E}">
        <p14:creationId xmlns:p14="http://schemas.microsoft.com/office/powerpoint/2010/main" val="1275675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4440</Words>
  <Application>Microsoft Office PowerPoint</Application>
  <PresentationFormat>ユーザー設定</PresentationFormat>
  <Paragraphs>609</Paragraphs>
  <Slides>15</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15</vt:i4>
      </vt:variant>
    </vt:vector>
  </HeadingPairs>
  <TitlesOfParts>
    <vt:vector size="29" baseType="lpstr">
      <vt:lpstr>HGS創英角ｺﾞｼｯｸUB</vt:lpstr>
      <vt:lpstr>Meiryo UI</vt:lpstr>
      <vt:lpstr>ＭＳ Ｐゴシック</vt:lpstr>
      <vt:lpstr>メイリオ</vt:lpstr>
      <vt:lpstr>游ゴシック</vt:lpstr>
      <vt:lpstr>游ゴシック</vt:lpstr>
      <vt:lpstr>游ゴシック Medium</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2026-01-26T07:59:51Z</dcterms:modified>
</cp:coreProperties>
</file>