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0" d="100"/>
          <a:sy n="100" d="100"/>
        </p:scale>
        <p:origin x="73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9B1BC86-1222-4D66-99D2-BC7B458EDD18}"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975041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B1BC86-1222-4D66-99D2-BC7B458EDD18}"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289145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B1BC86-1222-4D66-99D2-BC7B458EDD18}"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53433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B1BC86-1222-4D66-99D2-BC7B458EDD18}"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3853341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B1BC86-1222-4D66-99D2-BC7B458EDD18}"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263391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9B1BC86-1222-4D66-99D2-BC7B458EDD18}" type="datetimeFigureOut">
              <a:rPr kumimoji="1" lang="ja-JP" altLang="en-US" smtClean="0"/>
              <a:t>2025/6/13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409434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9B1BC86-1222-4D66-99D2-BC7B458EDD18}" type="datetimeFigureOut">
              <a:rPr kumimoji="1" lang="ja-JP" altLang="en-US" smtClean="0"/>
              <a:t>2025/6/13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205533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9B1BC86-1222-4D66-99D2-BC7B458EDD18}" type="datetimeFigureOut">
              <a:rPr kumimoji="1" lang="ja-JP" altLang="en-US" smtClean="0"/>
              <a:t>2025/6/13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3005467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B1BC86-1222-4D66-99D2-BC7B458EDD18}" type="datetimeFigureOut">
              <a:rPr kumimoji="1" lang="ja-JP" altLang="en-US" smtClean="0"/>
              <a:t>2025/6/13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2871788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B1BC86-1222-4D66-99D2-BC7B458EDD18}" type="datetimeFigureOut">
              <a:rPr kumimoji="1" lang="ja-JP" altLang="en-US" smtClean="0"/>
              <a:t>2025/6/13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3194263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B1BC86-1222-4D66-99D2-BC7B458EDD18}" type="datetimeFigureOut">
              <a:rPr kumimoji="1" lang="ja-JP" altLang="en-US" smtClean="0"/>
              <a:t>2025/6/13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2042449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B1BC86-1222-4D66-99D2-BC7B458EDD18}" type="datetimeFigureOut">
              <a:rPr kumimoji="1" lang="ja-JP" altLang="en-US" smtClean="0"/>
              <a:t>2025/6/13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795023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93183" y="345378"/>
            <a:ext cx="9453092" cy="400110"/>
          </a:xfrm>
          <a:prstGeom prst="rect">
            <a:avLst/>
          </a:prstGeom>
          <a:solidFill>
            <a:schemeClr val="tx2"/>
          </a:solidFill>
        </p:spPr>
        <p:txBody>
          <a:bodyPr wrap="square">
            <a:spAutoFit/>
          </a:bodyPr>
          <a:lstStyle/>
          <a:p>
            <a:r>
              <a:rPr lang="ja-JP" altLang="en-US" sz="2000" b="1" dirty="0">
                <a:solidFill>
                  <a:schemeClr val="bg1"/>
                </a:solidFill>
                <a:latin typeface="ＭＳ ゴシック" panose="020B0609070205080204" pitchFamily="49" charset="-128"/>
                <a:ea typeface="ＭＳ ゴシック" panose="020B0609070205080204" pitchFamily="49" charset="-128"/>
              </a:rPr>
              <a:t>大阪府内の地方議会における府民の政治参画の推進に関する条例の概要</a:t>
            </a:r>
          </a:p>
        </p:txBody>
      </p:sp>
      <p:sp>
        <p:nvSpPr>
          <p:cNvPr id="2" name="正方形/長方形 1"/>
          <p:cNvSpPr/>
          <p:nvPr/>
        </p:nvSpPr>
        <p:spPr>
          <a:xfrm>
            <a:off x="180305" y="2003991"/>
            <a:ext cx="9465970" cy="939213"/>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80304" y="2003991"/>
            <a:ext cx="1320531"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目的（第１条）</a:t>
            </a:r>
          </a:p>
        </p:txBody>
      </p:sp>
      <p:sp>
        <p:nvSpPr>
          <p:cNvPr id="7" name="正方形/長方形 6"/>
          <p:cNvSpPr/>
          <p:nvPr/>
        </p:nvSpPr>
        <p:spPr>
          <a:xfrm>
            <a:off x="180305" y="819885"/>
            <a:ext cx="9465970" cy="1081825"/>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80304" y="819885"/>
            <a:ext cx="1582019"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背景・理念（前文）</a:t>
            </a:r>
          </a:p>
        </p:txBody>
      </p:sp>
      <p:sp>
        <p:nvSpPr>
          <p:cNvPr id="3" name="正方形/長方形 2"/>
          <p:cNvSpPr/>
          <p:nvPr/>
        </p:nvSpPr>
        <p:spPr>
          <a:xfrm>
            <a:off x="282299" y="2304246"/>
            <a:ext cx="4707654" cy="276999"/>
          </a:xfrm>
          <a:prstGeom prst="rect">
            <a:avLst/>
          </a:prstGeom>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〇　</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府内全ての地方議会</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の</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議員によるハラスメント</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の根絶</a:t>
            </a:r>
            <a:endParaRPr lang="ja-JP" altLang="en-US" sz="1200" dirty="0">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282299" y="2556531"/>
            <a:ext cx="5112965" cy="276999"/>
          </a:xfrm>
          <a:prstGeom prst="rect">
            <a:avLst/>
          </a:prstGeom>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〇　</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議員若しくは議員になろうとする者に対するハラスメントを根絶</a:t>
            </a:r>
            <a:endParaRPr lang="ja-JP" altLang="en-US" sz="1200" dirty="0">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6056363" y="2187199"/>
            <a:ext cx="3589912" cy="738664"/>
          </a:xfrm>
          <a:prstGeom prst="rect">
            <a:avLst/>
          </a:prstGeom>
        </p:spPr>
        <p:txBody>
          <a:bodyPr wrap="square">
            <a:spAutoFit/>
          </a:bodyPr>
          <a:lstStyle/>
          <a:p>
            <a:r>
              <a:rPr lang="ja-JP" altLang="en-US" sz="1400" dirty="0">
                <a:latin typeface="ＭＳ ゴシック" panose="020B0609070205080204" pitchFamily="49" charset="-128"/>
                <a:ea typeface="ＭＳ ゴシック" panose="020B0609070205080204" pitchFamily="49" charset="-128"/>
                <a:cs typeface="Times New Roman" panose="02020603050405020304" pitchFamily="18" charset="0"/>
              </a:rPr>
              <a:t>政治分野における男女共同参画の推進を</a:t>
            </a:r>
            <a:endParaRPr lang="en-US" altLang="ja-JP" sz="14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400" dirty="0">
                <a:latin typeface="ＭＳ ゴシック" panose="020B0609070205080204" pitchFamily="49" charset="-128"/>
                <a:ea typeface="ＭＳ ゴシック" panose="020B0609070205080204" pitchFamily="49" charset="-128"/>
                <a:cs typeface="Times New Roman" panose="02020603050405020304" pitchFamily="18" charset="0"/>
              </a:rPr>
              <a:t>図り、もって府内の地方議会における府民の政治参画の推進に寄与</a:t>
            </a:r>
            <a:endParaRPr lang="ja-JP" altLang="en-US" sz="1400" dirty="0">
              <a:latin typeface="ＭＳ ゴシック" panose="020B0609070205080204" pitchFamily="49" charset="-128"/>
              <a:ea typeface="ＭＳ ゴシック" panose="020B0609070205080204" pitchFamily="49" charset="-128"/>
            </a:endParaRPr>
          </a:p>
        </p:txBody>
      </p:sp>
      <p:sp>
        <p:nvSpPr>
          <p:cNvPr id="11" name="正方形/長方形 10"/>
          <p:cNvSpPr/>
          <p:nvPr/>
        </p:nvSpPr>
        <p:spPr>
          <a:xfrm>
            <a:off x="451573" y="1137754"/>
            <a:ext cx="5028252" cy="276999"/>
          </a:xfrm>
          <a:prstGeom prst="rect">
            <a:avLst/>
          </a:prstGeom>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政治分野における男女共同参画の推進に関する法律</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の改正</a:t>
            </a:r>
            <a:endParaRPr lang="ja-JP" altLang="en-US" sz="1200" dirty="0">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451573" y="1414753"/>
            <a:ext cx="4146185" cy="461665"/>
          </a:xfrm>
          <a:prstGeom prst="rect">
            <a:avLst/>
          </a:prstGeom>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様々な形のハラスメント行為が、公平な政治参画への</a:t>
            </a:r>
            <a:br>
              <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b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機会を阻害している実態</a:t>
            </a:r>
            <a:endParaRPr lang="ja-JP" altLang="en-US" sz="1200" dirty="0">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5022556" y="958384"/>
            <a:ext cx="2379977" cy="830997"/>
          </a:xfrm>
          <a:prstGeom prst="rect">
            <a:avLst/>
          </a:prstGeom>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地方議会に</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多様な民意を反映させ</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るため、</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公平な政治参画への機会を確保することは極めて重要</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であり環境整備が必要</a:t>
            </a:r>
            <a:endParaRPr lang="ja-JP" altLang="en-US" sz="1200" dirty="0">
              <a:latin typeface="ＭＳ ゴシック" panose="020B0609070205080204" pitchFamily="49" charset="-128"/>
              <a:ea typeface="ＭＳ ゴシック" panose="020B0609070205080204" pitchFamily="49" charset="-128"/>
            </a:endParaRPr>
          </a:p>
        </p:txBody>
      </p:sp>
      <p:sp>
        <p:nvSpPr>
          <p:cNvPr id="14" name="正方形/長方形 13"/>
          <p:cNvSpPr/>
          <p:nvPr/>
        </p:nvSpPr>
        <p:spPr>
          <a:xfrm>
            <a:off x="180305" y="3064362"/>
            <a:ext cx="5069779" cy="3722475"/>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80304" y="3064362"/>
            <a:ext cx="1320531"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定義（第２条）</a:t>
            </a:r>
          </a:p>
        </p:txBody>
      </p:sp>
      <p:sp>
        <p:nvSpPr>
          <p:cNvPr id="20" name="正方形/長方形 19"/>
          <p:cNvSpPr/>
          <p:nvPr/>
        </p:nvSpPr>
        <p:spPr>
          <a:xfrm>
            <a:off x="193183" y="3364617"/>
            <a:ext cx="4953000" cy="1015663"/>
          </a:xfrm>
          <a:prstGeom prst="rect">
            <a:avLst/>
          </a:prstGeom>
        </p:spPr>
        <p:txBody>
          <a:bodyPr>
            <a:spAutoFit/>
          </a:bodyPr>
          <a:lstStyle/>
          <a:p>
            <a:pPr marL="144000" indent="-457200"/>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①</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優越的な関係を背景とした言動であって、政治活動等上必要かつ相当な範囲を超え、相手方の政治活動等の環境を害するもの（</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いわゆる</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パワハラ）</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政治活動等</a:t>
            </a:r>
            <a:r>
              <a:rPr lang="ja-JP" altLang="en-US" sz="1200" dirty="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議会活動、議員活動又は選挙活動（準備活動</a:t>
            </a:r>
            <a:br>
              <a:rPr lang="en-US" altLang="ja-JP" sz="1200" dirty="0">
                <a:latin typeface="ＭＳ ゴシック" panose="020B0609070205080204" pitchFamily="49" charset="-128"/>
                <a:ea typeface="ＭＳ ゴシック" panose="020B0609070205080204" pitchFamily="49" charset="-128"/>
              </a:rPr>
            </a:br>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を含む）、その他の政治活動</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3" name="正方形/長方形 22"/>
          <p:cNvSpPr/>
          <p:nvPr/>
        </p:nvSpPr>
        <p:spPr>
          <a:xfrm>
            <a:off x="193183" y="5112061"/>
            <a:ext cx="4953000" cy="461665"/>
          </a:xfrm>
          <a:prstGeom prst="rect">
            <a:avLst/>
          </a:prstGeom>
        </p:spPr>
        <p:txBody>
          <a:bodyPr>
            <a:spAutoFit/>
          </a:bodyPr>
          <a:lstStyle/>
          <a:p>
            <a:pPr marL="144000" indent="-457200" algn="just">
              <a:spcAft>
                <a:spcPts val="0"/>
              </a:spcAft>
            </a:pP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③</a:t>
            </a:r>
            <a:r>
              <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政治活動等における妊娠又は出産に関する言動であって、相手方の政治活動等の環境を害するもの（</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いわゆる</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マタハラ）</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4" name="正方形/長方形 23"/>
          <p:cNvSpPr/>
          <p:nvPr/>
        </p:nvSpPr>
        <p:spPr>
          <a:xfrm>
            <a:off x="193183" y="4415667"/>
            <a:ext cx="4953000" cy="646331"/>
          </a:xfrm>
          <a:prstGeom prst="rect">
            <a:avLst/>
          </a:prstGeom>
        </p:spPr>
        <p:txBody>
          <a:bodyPr>
            <a:spAutoFit/>
          </a:bodyPr>
          <a:lstStyle/>
          <a:p>
            <a:pPr marL="139700" indent="-139700" algn="just">
              <a:spcAft>
                <a:spcPts val="0"/>
              </a:spcAft>
            </a:pP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②</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政治活動等における性的な言動であって、相手方がその対応により政治活動等において不利益を受ける等、相手方の政治活動等の環境を害するもの（</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いわゆる</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セクハラ）</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5" name="正方形/長方形 24"/>
          <p:cNvSpPr/>
          <p:nvPr/>
        </p:nvSpPr>
        <p:spPr>
          <a:xfrm>
            <a:off x="7528305" y="1171981"/>
            <a:ext cx="2159894" cy="523220"/>
          </a:xfrm>
          <a:prstGeom prst="rect">
            <a:avLst/>
          </a:prstGeom>
        </p:spPr>
        <p:txBody>
          <a:bodyPr wrap="square">
            <a:spAutoFit/>
          </a:bodyPr>
          <a:lstStyle/>
          <a:p>
            <a:r>
              <a:rPr lang="ja-JP" altLang="ja-JP" sz="1400" dirty="0">
                <a:latin typeface="ＭＳ ゴシック" panose="020B0609070205080204" pitchFamily="49" charset="-128"/>
                <a:ea typeface="ＭＳ ゴシック" panose="020B0609070205080204" pitchFamily="49" charset="-128"/>
                <a:cs typeface="Times New Roman" panose="02020603050405020304" pitchFamily="18" charset="0"/>
              </a:rPr>
              <a:t>府内の地方議会における府民の政治参画を推進</a:t>
            </a:r>
            <a:endParaRPr lang="ja-JP" altLang="en-US" sz="1400" dirty="0">
              <a:latin typeface="ＭＳ ゴシック" panose="020B0609070205080204" pitchFamily="49" charset="-128"/>
              <a:ea typeface="ＭＳ ゴシック" panose="020B0609070205080204" pitchFamily="49" charset="-128"/>
            </a:endParaRPr>
          </a:p>
        </p:txBody>
      </p:sp>
      <p:sp>
        <p:nvSpPr>
          <p:cNvPr id="26" name="正方形/長方形 25"/>
          <p:cNvSpPr/>
          <p:nvPr/>
        </p:nvSpPr>
        <p:spPr>
          <a:xfrm>
            <a:off x="264231" y="1225876"/>
            <a:ext cx="441146" cy="539854"/>
          </a:xfrm>
          <a:prstGeom prst="rect">
            <a:avLst/>
          </a:prstGeom>
        </p:spPr>
        <p:txBody>
          <a:bodyPr vert="eaVert" wrap="square">
            <a:spAutoFit/>
          </a:bodyPr>
          <a:lstStyle/>
          <a:p>
            <a:pPr marL="139700" indent="-139700" algn="just">
              <a:lnSpc>
                <a:spcPts val="2000"/>
              </a:lnSpc>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背景</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7" name="正方形/長方形 26"/>
          <p:cNvSpPr/>
          <p:nvPr/>
        </p:nvSpPr>
        <p:spPr>
          <a:xfrm>
            <a:off x="7508511" y="914791"/>
            <a:ext cx="637640" cy="348813"/>
          </a:xfrm>
          <a:prstGeom prst="rect">
            <a:avLst/>
          </a:prstGeom>
        </p:spPr>
        <p:txBody>
          <a:bodyPr wrap="square">
            <a:spAutoFit/>
          </a:bodyPr>
          <a:lstStyle/>
          <a:p>
            <a:pPr marL="139700" indent="-139700" algn="just">
              <a:lnSpc>
                <a:spcPts val="2000"/>
              </a:lnSpc>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理念</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8" name="右矢印 27"/>
          <p:cNvSpPr/>
          <p:nvPr/>
        </p:nvSpPr>
        <p:spPr>
          <a:xfrm>
            <a:off x="4783891" y="1156188"/>
            <a:ext cx="206062" cy="489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右矢印 28"/>
          <p:cNvSpPr/>
          <p:nvPr/>
        </p:nvSpPr>
        <p:spPr>
          <a:xfrm>
            <a:off x="7299502" y="1079719"/>
            <a:ext cx="206062" cy="489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右中かっこ 29"/>
          <p:cNvSpPr/>
          <p:nvPr/>
        </p:nvSpPr>
        <p:spPr>
          <a:xfrm>
            <a:off x="5617990" y="2183536"/>
            <a:ext cx="215647" cy="646331"/>
          </a:xfrm>
          <a:prstGeom prst="rightBrace">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正方形/長方形 31"/>
          <p:cNvSpPr/>
          <p:nvPr/>
        </p:nvSpPr>
        <p:spPr>
          <a:xfrm>
            <a:off x="180304" y="5672450"/>
            <a:ext cx="4953000" cy="1015663"/>
          </a:xfrm>
          <a:prstGeom prst="rect">
            <a:avLst/>
          </a:prstGeom>
        </p:spPr>
        <p:txBody>
          <a:bodyPr>
            <a:spAutoFit/>
          </a:bodyPr>
          <a:lstStyle/>
          <a:p>
            <a:pPr marL="144000" indent="-457200" defTabSz="914400" eaLnBrk="0" fontAlgn="base" hangingPunct="0">
              <a:spcBef>
                <a:spcPct val="0"/>
              </a:spcBef>
              <a:spcAft>
                <a:spcPct val="0"/>
              </a:spcAft>
            </a:pP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④　その他①～③に類する「誹謗中傷、事実に反する風説の流布その他の嫌がらせとなる言動」であって、身体的若しくは精神的な苦痛を与え、相手方の政治活動等の環境を害するもの</a:t>
            </a:r>
            <a:endPar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4000" indent="-457200" defTabSz="914400" eaLnBrk="0" fontAlgn="base" hangingPunct="0">
              <a:spcBef>
                <a:spcPct val="0"/>
              </a:spcBef>
              <a:spcAft>
                <a:spcPct val="0"/>
              </a:spcAft>
            </a:pP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（日本国憲法が保障する思想の自由、表現の自由等に配慮しても</a:t>
            </a:r>
            <a:endPar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4000" indent="-457200" defTabSz="914400" eaLnBrk="0" fontAlgn="base" hangingPunct="0">
              <a:spcBef>
                <a:spcPct val="0"/>
              </a:spcBef>
              <a:spcAft>
                <a:spcPct val="0"/>
              </a:spcAft>
            </a:pP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　なお、一般に許される限度を超えるものに限る）</a:t>
            </a:r>
            <a:endParaRPr lang="ja-JP" altLang="en-US" sz="1200" dirty="0">
              <a:latin typeface="ＭＳ ゴシック" panose="020B0609070205080204" pitchFamily="49" charset="-128"/>
              <a:ea typeface="ＭＳ ゴシック" panose="020B0609070205080204" pitchFamily="49" charset="-128"/>
            </a:endParaRPr>
          </a:p>
        </p:txBody>
      </p:sp>
      <p:sp>
        <p:nvSpPr>
          <p:cNvPr id="33" name="正方形/長方形 32"/>
          <p:cNvSpPr/>
          <p:nvPr/>
        </p:nvSpPr>
        <p:spPr>
          <a:xfrm>
            <a:off x="5395264" y="3036377"/>
            <a:ext cx="4292935" cy="1129838"/>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5395263" y="3036376"/>
            <a:ext cx="2357819"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府議会議員等の責務（第３条）</a:t>
            </a:r>
          </a:p>
        </p:txBody>
      </p:sp>
      <p:sp>
        <p:nvSpPr>
          <p:cNvPr id="39" name="正方形/長方形 38"/>
          <p:cNvSpPr/>
          <p:nvPr/>
        </p:nvSpPr>
        <p:spPr>
          <a:xfrm>
            <a:off x="5452304" y="3330288"/>
            <a:ext cx="4077514" cy="646331"/>
          </a:xfrm>
          <a:prstGeom prst="rect">
            <a:avLst/>
          </a:prstGeom>
        </p:spPr>
        <p:txBody>
          <a:bodyPr wrap="square">
            <a:spAutoFit/>
          </a:bodyPr>
          <a:lstStyle/>
          <a:p>
            <a:pPr marL="139700" indent="-13970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・政治活動等における自らの言動を厳しく律すること</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9700" indent="-13970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・率先して府議会からハラスメントを根絶するよう</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9700" indent="-13970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取り組むこと</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40" name="正方形/長方形 39"/>
          <p:cNvSpPr/>
          <p:nvPr/>
        </p:nvSpPr>
        <p:spPr>
          <a:xfrm>
            <a:off x="5545631" y="3889215"/>
            <a:ext cx="4563399" cy="276999"/>
          </a:xfrm>
          <a:prstGeom prst="rect">
            <a:avLst/>
          </a:prstGeom>
        </p:spPr>
        <p:txBody>
          <a:bodyPr wrap="square">
            <a:spAutoFit/>
          </a:bodyPr>
          <a:lstStyle/>
          <a:p>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府議会議員等・・</a:t>
            </a:r>
            <a:r>
              <a:rPr lang="ja-JP" altLang="ja-JP" sz="1200" spc="-100" dirty="0">
                <a:latin typeface="ＭＳ ゴシック" panose="020B0609070205080204" pitchFamily="49" charset="-128"/>
                <a:ea typeface="ＭＳ ゴシック" panose="020B0609070205080204" pitchFamily="49" charset="-128"/>
                <a:cs typeface="Times New Roman" panose="02020603050405020304" pitchFamily="18" charset="0"/>
              </a:rPr>
              <a:t>府議会議員及び府議会議員になろうとする者</a:t>
            </a:r>
            <a:endParaRPr lang="ja-JP" altLang="en-US" sz="1200" spc="-100" dirty="0">
              <a:latin typeface="ＭＳ ゴシック" panose="020B0609070205080204" pitchFamily="49" charset="-128"/>
              <a:ea typeface="ＭＳ ゴシック" panose="020B0609070205080204" pitchFamily="49" charset="-128"/>
            </a:endParaRPr>
          </a:p>
        </p:txBody>
      </p:sp>
      <p:sp>
        <p:nvSpPr>
          <p:cNvPr id="41" name="正方形/長方形 40"/>
          <p:cNvSpPr/>
          <p:nvPr/>
        </p:nvSpPr>
        <p:spPr>
          <a:xfrm>
            <a:off x="5381837" y="4258548"/>
            <a:ext cx="4328833" cy="965382"/>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5381836" y="4258547"/>
            <a:ext cx="1765939"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府民の責務（第４条）</a:t>
            </a:r>
          </a:p>
        </p:txBody>
      </p:sp>
      <p:sp>
        <p:nvSpPr>
          <p:cNvPr id="43" name="正方形/長方形 42"/>
          <p:cNvSpPr/>
          <p:nvPr/>
        </p:nvSpPr>
        <p:spPr>
          <a:xfrm>
            <a:off x="5452304" y="4577599"/>
            <a:ext cx="4077514" cy="646331"/>
          </a:xfrm>
          <a:prstGeom prst="rect">
            <a:avLst/>
          </a:prstGeom>
        </p:spPr>
        <p:txBody>
          <a:bodyPr wrap="square">
            <a:spAutoFit/>
          </a:bodyPr>
          <a:lstStyle/>
          <a:p>
            <a:pPr marL="139700" indent="-13970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・政治分野における男女共同参画の推進に関する理解</a:t>
            </a:r>
          </a:p>
          <a:p>
            <a:pPr marL="139700" indent="-13970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・府内の地方議会に関するハラスメントの根絶に協力</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9700" indent="-13970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するよう努めること</a:t>
            </a:r>
          </a:p>
        </p:txBody>
      </p:sp>
      <p:sp>
        <p:nvSpPr>
          <p:cNvPr id="44" name="正方形/長方形 43"/>
          <p:cNvSpPr/>
          <p:nvPr/>
        </p:nvSpPr>
        <p:spPr>
          <a:xfrm>
            <a:off x="5381837" y="5316263"/>
            <a:ext cx="4328833" cy="1470574"/>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5381836" y="5316263"/>
            <a:ext cx="3852316"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啓発・研修・人材育成等（第５条、第６条、第７条）</a:t>
            </a:r>
          </a:p>
        </p:txBody>
      </p:sp>
      <p:sp>
        <p:nvSpPr>
          <p:cNvPr id="46" name="正方形/長方形 45"/>
          <p:cNvSpPr/>
          <p:nvPr/>
        </p:nvSpPr>
        <p:spPr>
          <a:xfrm>
            <a:off x="5452304" y="5589885"/>
            <a:ext cx="4077514" cy="1200329"/>
          </a:xfrm>
          <a:prstGeom prst="rect">
            <a:avLst/>
          </a:prstGeom>
        </p:spPr>
        <p:txBody>
          <a:bodyPr wrap="square">
            <a:spAutoFit/>
          </a:bodyPr>
          <a:lstStyle/>
          <a:p>
            <a:pPr marL="139700" indent="-13970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・条例の趣旨の啓発</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9700" indent="-13970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・府議会におけるハラスメント事案の発生防止、根絶に向けた研修</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9700" indent="-13970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・ハラスメントに関する情報の収集、整理、分析</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9700" indent="-13970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・公選による公職者等になろうとするものの人材育成等の施策</a:t>
            </a:r>
          </a:p>
        </p:txBody>
      </p:sp>
      <p:sp>
        <p:nvSpPr>
          <p:cNvPr id="35" name="Rectangle 2">
            <a:extLst>
              <a:ext uri="{FF2B5EF4-FFF2-40B4-BE49-F238E27FC236}">
                <a16:creationId xmlns:a16="http://schemas.microsoft.com/office/drawing/2014/main" id="{78FFA6F6-4093-42D2-8E32-2056B7213189}"/>
              </a:ext>
            </a:extLst>
          </p:cNvPr>
          <p:cNvSpPr>
            <a:spLocks noChangeArrowheads="1"/>
          </p:cNvSpPr>
          <p:nvPr/>
        </p:nvSpPr>
        <p:spPr bwMode="auto">
          <a:xfrm>
            <a:off x="8536309" y="160195"/>
            <a:ext cx="1151890" cy="504190"/>
          </a:xfrm>
          <a:prstGeom prst="rect">
            <a:avLst/>
          </a:prstGeom>
          <a:solidFill>
            <a:schemeClr val="bg1"/>
          </a:solidFill>
          <a:ln w="22225">
            <a:solidFill>
              <a:srgbClr val="000000"/>
            </a:solidFill>
            <a:miter lim="800000"/>
            <a:headEnd/>
            <a:tailEnd/>
          </a:ln>
        </p:spPr>
        <p:txBody>
          <a:bodyPr rot="0" vert="horz" wrap="square" lIns="36000" tIns="8890" rIns="36000" bIns="8890" anchor="ctr" anchorCtr="1" upright="1">
            <a:noAutofit/>
          </a:bodyPr>
          <a:lstStyle/>
          <a:p>
            <a:pPr algn="dist">
              <a:lnSpc>
                <a:spcPts val="3500"/>
              </a:lnSpc>
            </a:pPr>
            <a:r>
              <a:rPr lang="ja-JP" sz="2600" dirty="0">
                <a:effectLst/>
                <a:latin typeface="ＭＳ ゴシック" panose="020B0609070205080204" pitchFamily="49" charset="-128"/>
                <a:ea typeface="ＭＳ Ｐゴシック" panose="020B0600070205080204" pitchFamily="50" charset="-128"/>
                <a:cs typeface="Times New Roman" panose="02020603050405020304" pitchFamily="18" charset="0"/>
              </a:rPr>
              <a:t>資料</a:t>
            </a:r>
            <a:r>
              <a:rPr lang="ja-JP" altLang="en-US" sz="2600" dirty="0">
                <a:effectLst/>
                <a:latin typeface="ＭＳ ゴシック" panose="020B0609070205080204" pitchFamily="49" charset="-128"/>
                <a:ea typeface="ＭＳ Ｐゴシック" panose="020B0600070205080204" pitchFamily="50" charset="-128"/>
                <a:cs typeface="Times New Roman" panose="02020603050405020304" pitchFamily="18" charset="0"/>
              </a:rPr>
              <a:t>１</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2839609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4" name="グループ化 133"/>
          <p:cNvGrpSpPr/>
          <p:nvPr/>
        </p:nvGrpSpPr>
        <p:grpSpPr>
          <a:xfrm>
            <a:off x="5400281" y="3412654"/>
            <a:ext cx="447561" cy="960008"/>
            <a:chOff x="-1158633" y="743671"/>
            <a:chExt cx="465927" cy="974339"/>
          </a:xfrm>
        </p:grpSpPr>
        <p:sp>
          <p:nvSpPr>
            <p:cNvPr id="135" name="楕円 134"/>
            <p:cNvSpPr/>
            <p:nvPr/>
          </p:nvSpPr>
          <p:spPr>
            <a:xfrm>
              <a:off x="-1158633" y="743671"/>
              <a:ext cx="465927" cy="42334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二等辺三角形 135"/>
            <p:cNvSpPr/>
            <p:nvPr/>
          </p:nvSpPr>
          <p:spPr>
            <a:xfrm>
              <a:off x="-1134464" y="792173"/>
              <a:ext cx="412124" cy="92583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テキスト ボックス 16"/>
          <p:cNvSpPr txBox="1"/>
          <p:nvPr/>
        </p:nvSpPr>
        <p:spPr>
          <a:xfrm>
            <a:off x="794403" y="1020701"/>
            <a:ext cx="816529"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申立人</a:t>
            </a:r>
          </a:p>
        </p:txBody>
      </p:sp>
      <p:sp>
        <p:nvSpPr>
          <p:cNvPr id="38" name="テキスト ボックス 37"/>
          <p:cNvSpPr txBox="1"/>
          <p:nvPr/>
        </p:nvSpPr>
        <p:spPr>
          <a:xfrm>
            <a:off x="3185189" y="835382"/>
            <a:ext cx="870117"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相談員</a:t>
            </a:r>
          </a:p>
        </p:txBody>
      </p:sp>
      <p:sp>
        <p:nvSpPr>
          <p:cNvPr id="18" name="角丸四角形 17"/>
          <p:cNvSpPr/>
          <p:nvPr/>
        </p:nvSpPr>
        <p:spPr>
          <a:xfrm>
            <a:off x="5353799" y="792173"/>
            <a:ext cx="2323281" cy="1591216"/>
          </a:xfrm>
          <a:prstGeom prst="round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5440643" y="1063029"/>
            <a:ext cx="2185214" cy="310662"/>
          </a:xfrm>
          <a:prstGeom prst="rect">
            <a:avLst/>
          </a:prstGeom>
        </p:spPr>
        <p:txBody>
          <a:bodyPr wrap="none">
            <a:spAutoFit/>
          </a:bodyPr>
          <a:lstStyle/>
          <a:p>
            <a:pPr marL="139700" indent="-139700" algn="just">
              <a:lnSpc>
                <a:spcPts val="2000"/>
              </a:lnSpc>
              <a:spcAft>
                <a:spcPts val="0"/>
              </a:spcAft>
            </a:pP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（議長が必要と認めた場合）</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1" name="右矢印 20"/>
          <p:cNvSpPr/>
          <p:nvPr/>
        </p:nvSpPr>
        <p:spPr>
          <a:xfrm>
            <a:off x="4881181" y="1302274"/>
            <a:ext cx="386367" cy="63106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283335" y="620840"/>
            <a:ext cx="7567283" cy="2215264"/>
          </a:xfrm>
          <a:prstGeom prst="roundRect">
            <a:avLst>
              <a:gd name="adj" fmla="val 8053"/>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右矢印 50"/>
          <p:cNvSpPr/>
          <p:nvPr/>
        </p:nvSpPr>
        <p:spPr>
          <a:xfrm>
            <a:off x="1645022" y="971102"/>
            <a:ext cx="739107" cy="63106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1703198" y="1133742"/>
            <a:ext cx="605307" cy="276999"/>
          </a:xfrm>
          <a:prstGeom prst="rect">
            <a:avLst/>
          </a:prstGeom>
          <a:noFill/>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相談</a:t>
            </a:r>
          </a:p>
        </p:txBody>
      </p:sp>
      <p:sp>
        <p:nvSpPr>
          <p:cNvPr id="22" name="正方形/長方形 21"/>
          <p:cNvSpPr/>
          <p:nvPr/>
        </p:nvSpPr>
        <p:spPr>
          <a:xfrm>
            <a:off x="5479058" y="1366188"/>
            <a:ext cx="2193888" cy="830997"/>
          </a:xfrm>
          <a:prstGeom prst="rect">
            <a:avLst/>
          </a:prstGeom>
        </p:spPr>
        <p:txBody>
          <a:bodyPr wrap="square">
            <a:spAutoFit/>
          </a:bodyPr>
          <a:lstStyle/>
          <a:p>
            <a:pPr marL="108000" indent="-457200"/>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ハラスメントに関する事実を確認</a:t>
            </a:r>
            <a:endPar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08000" indent="-457200"/>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申立人、被申立人</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その他関係者からの聞き取り等</a:t>
            </a:r>
            <a:endParaRPr lang="ja-JP" altLang="en-US" sz="1200" dirty="0">
              <a:latin typeface="ＭＳ ゴシック" panose="020B0609070205080204" pitchFamily="49" charset="-128"/>
              <a:ea typeface="ＭＳ ゴシック" panose="020B0609070205080204" pitchFamily="49" charset="-128"/>
            </a:endParaRPr>
          </a:p>
        </p:txBody>
      </p:sp>
      <p:sp>
        <p:nvSpPr>
          <p:cNvPr id="35" name="正方形/長方形 34"/>
          <p:cNvSpPr/>
          <p:nvPr/>
        </p:nvSpPr>
        <p:spPr>
          <a:xfrm>
            <a:off x="2688206" y="1653416"/>
            <a:ext cx="1987192" cy="630942"/>
          </a:xfrm>
          <a:prstGeom prst="rect">
            <a:avLst/>
          </a:prstGeom>
          <a:noFill/>
        </p:spPr>
        <p:txBody>
          <a:bodyPr wrap="square">
            <a:spAutoFit/>
          </a:bodyPr>
          <a:lstStyle/>
          <a:p>
            <a:pPr>
              <a:lnSpc>
                <a:spcPts val="1440"/>
              </a:lnSpc>
            </a:pP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ハラスメント</a:t>
            </a:r>
            <a:r>
              <a:rPr lang="ja-JP" altLang="ja-JP" sz="1100" dirty="0">
                <a:latin typeface="ＭＳ ゴシック" panose="020B0609070205080204" pitchFamily="49" charset="-128"/>
                <a:ea typeface="ＭＳ ゴシック" panose="020B0609070205080204" pitchFamily="49" charset="-128"/>
                <a:cs typeface="Times New Roman" panose="02020603050405020304" pitchFamily="18" charset="0"/>
              </a:rPr>
              <a:t>事案</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に関する</a:t>
            </a:r>
            <a:endPar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nSpc>
                <a:spcPts val="1440"/>
              </a:lnSpc>
            </a:pP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専門的な知識又は経験を</a:t>
            </a:r>
            <a:endPar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nSpc>
                <a:spcPts val="1440"/>
              </a:lnSpc>
            </a:pP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有する者数名</a:t>
            </a:r>
            <a:endParaRPr lang="ja-JP" altLang="en-US" sz="1200" dirty="0">
              <a:latin typeface="ＭＳ ゴシック" panose="020B0609070205080204" pitchFamily="49" charset="-128"/>
              <a:ea typeface="ＭＳ ゴシック" panose="020B0609070205080204" pitchFamily="49" charset="-128"/>
            </a:endParaRPr>
          </a:p>
        </p:txBody>
      </p:sp>
      <p:sp>
        <p:nvSpPr>
          <p:cNvPr id="56" name="角丸四角形 55"/>
          <p:cNvSpPr/>
          <p:nvPr/>
        </p:nvSpPr>
        <p:spPr>
          <a:xfrm>
            <a:off x="283335" y="3092836"/>
            <a:ext cx="6554787" cy="1365496"/>
          </a:xfrm>
          <a:prstGeom prst="roundRect">
            <a:avLst>
              <a:gd name="adj" fmla="val 11426"/>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5345392" y="3141958"/>
            <a:ext cx="605307"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議長</a:t>
            </a:r>
          </a:p>
        </p:txBody>
      </p:sp>
      <p:cxnSp>
        <p:nvCxnSpPr>
          <p:cNvPr id="61" name="直線矢印コネクタ 60"/>
          <p:cNvCxnSpPr>
            <a:cxnSpLocks/>
          </p:cNvCxnSpPr>
          <p:nvPr/>
        </p:nvCxnSpPr>
        <p:spPr>
          <a:xfrm>
            <a:off x="5465239" y="2383677"/>
            <a:ext cx="1064" cy="83477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62" name="正方形/長方形 61"/>
          <p:cNvSpPr/>
          <p:nvPr/>
        </p:nvSpPr>
        <p:spPr>
          <a:xfrm>
            <a:off x="7854486" y="2765859"/>
            <a:ext cx="2049684" cy="769441"/>
          </a:xfrm>
          <a:prstGeom prst="rect">
            <a:avLst/>
          </a:prstGeom>
        </p:spPr>
        <p:txBody>
          <a:bodyPr wrap="square">
            <a:spAutoFit/>
          </a:bodyPr>
          <a:lstStyle/>
          <a:p>
            <a:pPr marL="252000" indent="-457200"/>
            <a:r>
              <a:rPr lang="en-US" altLang="ja-JP" sz="1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１　</a:t>
            </a:r>
            <a:r>
              <a:rPr lang="ja-JP" altLang="ja-JP" sz="1100" dirty="0">
                <a:latin typeface="ＭＳ 明朝" panose="02020609040205080304" pitchFamily="17" charset="-128"/>
                <a:ea typeface="ＭＳ 明朝" panose="02020609040205080304" pitchFamily="17" charset="-128"/>
                <a:cs typeface="Times New Roman" panose="02020603050405020304" pitchFamily="18" charset="0"/>
              </a:rPr>
              <a:t>府議会による被害防止措置が必要と相談員が認める場合において申立人が求めるとき</a:t>
            </a:r>
            <a:endParaRPr lang="ja-JP" altLang="en-US" sz="1100" dirty="0">
              <a:latin typeface="ＭＳ 明朝" panose="02020609040205080304" pitchFamily="17" charset="-128"/>
              <a:ea typeface="ＭＳ 明朝" panose="02020609040205080304" pitchFamily="17" charset="-128"/>
            </a:endParaRPr>
          </a:p>
        </p:txBody>
      </p:sp>
      <p:sp>
        <p:nvSpPr>
          <p:cNvPr id="63" name="テキスト ボックス 62"/>
          <p:cNvSpPr txBox="1"/>
          <p:nvPr/>
        </p:nvSpPr>
        <p:spPr>
          <a:xfrm>
            <a:off x="3674966" y="2800684"/>
            <a:ext cx="1891969"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調査結果の報告</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１</a:t>
            </a:r>
          </a:p>
        </p:txBody>
      </p:sp>
      <p:sp>
        <p:nvSpPr>
          <p:cNvPr id="64" name="角丸四角形 63"/>
          <p:cNvSpPr/>
          <p:nvPr/>
        </p:nvSpPr>
        <p:spPr>
          <a:xfrm>
            <a:off x="4685412" y="3885352"/>
            <a:ext cx="2089099" cy="494173"/>
          </a:xfrm>
          <a:prstGeom prst="round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4661645" y="3854798"/>
            <a:ext cx="2176478" cy="523220"/>
          </a:xfrm>
          <a:prstGeom prst="rect">
            <a:avLst/>
          </a:prstGeom>
        </p:spPr>
        <p:txBody>
          <a:bodyPr wrap="square">
            <a:spAutoFit/>
          </a:bodyPr>
          <a:lstStyle/>
          <a:p>
            <a:pPr marL="139700" indent="-139700" algn="just">
              <a:spcAft>
                <a:spcPts val="0"/>
              </a:spcAft>
            </a:pPr>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ハラスメント防止措置等</a:t>
            </a:r>
            <a:endParaRPr lang="en-US"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9700" indent="-139700" algn="just">
              <a:spcAft>
                <a:spcPts val="0"/>
              </a:spcAft>
            </a:pPr>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検討協議会</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３</a:t>
            </a:r>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66" name="テキスト ボックス 65"/>
          <p:cNvSpPr txBox="1"/>
          <p:nvPr/>
        </p:nvSpPr>
        <p:spPr>
          <a:xfrm>
            <a:off x="915915" y="3572075"/>
            <a:ext cx="605307"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注意</a:t>
            </a:r>
          </a:p>
        </p:txBody>
      </p:sp>
      <p:sp>
        <p:nvSpPr>
          <p:cNvPr id="67" name="テキスト ボックス 66"/>
          <p:cNvSpPr txBox="1"/>
          <p:nvPr/>
        </p:nvSpPr>
        <p:spPr>
          <a:xfrm>
            <a:off x="1986114" y="3562080"/>
            <a:ext cx="1184876"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中止の求め</a:t>
            </a:r>
          </a:p>
        </p:txBody>
      </p:sp>
      <p:sp>
        <p:nvSpPr>
          <p:cNvPr id="68" name="テキスト ボックス 67"/>
          <p:cNvSpPr txBox="1"/>
          <p:nvPr/>
        </p:nvSpPr>
        <p:spPr>
          <a:xfrm>
            <a:off x="3545451" y="3539442"/>
            <a:ext cx="605307"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勧告</a:t>
            </a:r>
          </a:p>
        </p:txBody>
      </p:sp>
      <p:sp>
        <p:nvSpPr>
          <p:cNvPr id="69" name="正方形/長方形 68"/>
          <p:cNvSpPr/>
          <p:nvPr/>
        </p:nvSpPr>
        <p:spPr>
          <a:xfrm>
            <a:off x="514588" y="3862210"/>
            <a:ext cx="4073347" cy="461665"/>
          </a:xfrm>
          <a:prstGeom prst="rect">
            <a:avLst/>
          </a:prstGeom>
        </p:spPr>
        <p:txBody>
          <a:bodyPr wrap="square">
            <a:spAutoFit/>
          </a:bodyPr>
          <a:lstStyle/>
          <a:p>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勧告に応じないとき</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、被害継続・再発防止のためやむを得ないときは、</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協議会の議を経て、</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必要な事実を</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公表</a:t>
            </a:r>
            <a:endParaRPr lang="ja-JP" altLang="en-US" sz="1200" dirty="0">
              <a:latin typeface="ＭＳ ゴシック" panose="020B0609070205080204" pitchFamily="49" charset="-128"/>
              <a:ea typeface="ＭＳ ゴシック" panose="020B0609070205080204" pitchFamily="49" charset="-128"/>
            </a:endParaRPr>
          </a:p>
        </p:txBody>
      </p:sp>
      <p:sp>
        <p:nvSpPr>
          <p:cNvPr id="70" name="楕円 69"/>
          <p:cNvSpPr/>
          <p:nvPr/>
        </p:nvSpPr>
        <p:spPr>
          <a:xfrm>
            <a:off x="2384131" y="743671"/>
            <a:ext cx="2378739" cy="175380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5460442" y="831793"/>
            <a:ext cx="543739" cy="348813"/>
          </a:xfrm>
          <a:prstGeom prst="rect">
            <a:avLst/>
          </a:prstGeom>
        </p:spPr>
        <p:txBody>
          <a:bodyPr wrap="none">
            <a:spAutoFit/>
          </a:bodyPr>
          <a:lstStyle/>
          <a:p>
            <a:pPr marL="139700" indent="-139700" algn="just">
              <a:lnSpc>
                <a:spcPts val="2000"/>
              </a:lnSpc>
              <a:spcAft>
                <a:spcPts val="0"/>
              </a:spcAft>
            </a:pP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調査</a:t>
            </a:r>
            <a:endPar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72" name="正方形/長方形 71"/>
          <p:cNvSpPr/>
          <p:nvPr/>
        </p:nvSpPr>
        <p:spPr>
          <a:xfrm>
            <a:off x="7948165" y="3817404"/>
            <a:ext cx="1755875" cy="769441"/>
          </a:xfrm>
          <a:prstGeom prst="rect">
            <a:avLst/>
          </a:prstGeom>
        </p:spPr>
        <p:txBody>
          <a:bodyPr wrap="square">
            <a:spAutoFit/>
          </a:bodyPr>
          <a:lstStyle/>
          <a:p>
            <a:pPr marL="252000" indent="-457200"/>
            <a:r>
              <a:rPr lang="en-US" altLang="ja-JP" sz="1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３　</a:t>
            </a:r>
            <a:r>
              <a:rPr lang="ja-JP" altLang="ja-JP" sz="1100" dirty="0">
                <a:latin typeface="ＭＳ 明朝" panose="02020609040205080304" pitchFamily="17" charset="-128"/>
                <a:ea typeface="ＭＳ 明朝" panose="02020609040205080304" pitchFamily="17" charset="-128"/>
                <a:cs typeface="Times New Roman" panose="02020603050405020304" pitchFamily="18" charset="0"/>
              </a:rPr>
              <a:t>議長、副議長及び</a:t>
            </a:r>
            <a:endParaRPr lang="en-US" altLang="ja-JP" sz="1100" dirty="0">
              <a:latin typeface="ＭＳ 明朝" panose="02020609040205080304" pitchFamily="17" charset="-128"/>
              <a:ea typeface="ＭＳ 明朝" panose="02020609040205080304" pitchFamily="17" charset="-128"/>
              <a:cs typeface="Times New Roman" panose="02020603050405020304" pitchFamily="18" charset="0"/>
            </a:endParaRPr>
          </a:p>
          <a:p>
            <a:pPr marL="252000" indent="-457200"/>
            <a:r>
              <a:rPr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100" dirty="0">
                <a:latin typeface="ＭＳ 明朝" panose="02020609040205080304" pitchFamily="17" charset="-128"/>
                <a:ea typeface="ＭＳ 明朝" panose="02020609040205080304" pitchFamily="17" charset="-128"/>
                <a:cs typeface="Times New Roman" panose="02020603050405020304" pitchFamily="18" charset="0"/>
              </a:rPr>
              <a:t>議会運営委員の所属</a:t>
            </a:r>
            <a:endParaRPr lang="en-US" altLang="ja-JP" sz="1100" dirty="0">
              <a:latin typeface="ＭＳ 明朝" panose="02020609040205080304" pitchFamily="17" charset="-128"/>
              <a:ea typeface="ＭＳ 明朝" panose="02020609040205080304" pitchFamily="17" charset="-128"/>
              <a:cs typeface="Times New Roman" panose="02020603050405020304" pitchFamily="18" charset="0"/>
            </a:endParaRPr>
          </a:p>
          <a:p>
            <a:pPr marL="252000" indent="-457200"/>
            <a:r>
              <a:rPr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100" dirty="0">
                <a:latin typeface="ＭＳ 明朝" panose="02020609040205080304" pitchFamily="17" charset="-128"/>
                <a:ea typeface="ＭＳ 明朝" panose="02020609040205080304" pitchFamily="17" charset="-128"/>
                <a:cs typeface="Times New Roman" panose="02020603050405020304" pitchFamily="18" charset="0"/>
              </a:rPr>
              <a:t>する各会派から推薦</a:t>
            </a:r>
            <a:endParaRPr lang="en-US" altLang="ja-JP" sz="1100" dirty="0">
              <a:latin typeface="ＭＳ 明朝" panose="02020609040205080304" pitchFamily="17" charset="-128"/>
              <a:ea typeface="ＭＳ 明朝" panose="02020609040205080304" pitchFamily="17" charset="-128"/>
              <a:cs typeface="Times New Roman" panose="02020603050405020304" pitchFamily="18" charset="0"/>
            </a:endParaRPr>
          </a:p>
          <a:p>
            <a:pPr marL="252000" indent="-457200"/>
            <a:r>
              <a:rPr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100" dirty="0">
                <a:latin typeface="ＭＳ 明朝" panose="02020609040205080304" pitchFamily="17" charset="-128"/>
                <a:ea typeface="ＭＳ 明朝" panose="02020609040205080304" pitchFamily="17" charset="-128"/>
                <a:cs typeface="Times New Roman" panose="02020603050405020304" pitchFamily="18" charset="0"/>
              </a:rPr>
              <a:t>された議員各一名</a:t>
            </a:r>
            <a:endParaRPr lang="ja-JP" altLang="en-US" sz="1100" dirty="0">
              <a:latin typeface="ＭＳ 明朝" panose="02020609040205080304" pitchFamily="17" charset="-128"/>
              <a:ea typeface="ＭＳ 明朝" panose="02020609040205080304" pitchFamily="17" charset="-128"/>
            </a:endParaRPr>
          </a:p>
        </p:txBody>
      </p:sp>
      <p:sp>
        <p:nvSpPr>
          <p:cNvPr id="76" name="角丸四角形 75"/>
          <p:cNvSpPr/>
          <p:nvPr/>
        </p:nvSpPr>
        <p:spPr>
          <a:xfrm>
            <a:off x="412123" y="3199478"/>
            <a:ext cx="4168747" cy="1173184"/>
          </a:xfrm>
          <a:prstGeom prst="round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399789" y="3152300"/>
            <a:ext cx="1470890" cy="307777"/>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400" dirty="0">
                <a:latin typeface="ＭＳ ゴシック" panose="020B0609070205080204" pitchFamily="49" charset="-128"/>
                <a:ea typeface="ＭＳ ゴシック" panose="020B0609070205080204" pitchFamily="49" charset="-128"/>
              </a:rPr>
              <a:t>被害防止措置等</a:t>
            </a:r>
          </a:p>
        </p:txBody>
      </p:sp>
      <p:cxnSp>
        <p:nvCxnSpPr>
          <p:cNvPr id="81" name="直線矢印コネクタ 80"/>
          <p:cNvCxnSpPr>
            <a:cxnSpLocks/>
          </p:cNvCxnSpPr>
          <p:nvPr/>
        </p:nvCxnSpPr>
        <p:spPr>
          <a:xfrm>
            <a:off x="5662672" y="2381852"/>
            <a:ext cx="12891" cy="822798"/>
          </a:xfrm>
          <a:prstGeom prst="straightConnector1">
            <a:avLst/>
          </a:prstGeom>
          <a:ln w="635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a:off x="6028019" y="3646776"/>
            <a:ext cx="1206998" cy="12602"/>
          </a:xfrm>
          <a:prstGeom prst="straightConnector1">
            <a:avLst/>
          </a:prstGeom>
          <a:ln w="63500">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02E98469-8785-416D-9BD8-97384D69D4AD}"/>
              </a:ext>
            </a:extLst>
          </p:cNvPr>
          <p:cNvGrpSpPr/>
          <p:nvPr/>
        </p:nvGrpSpPr>
        <p:grpSpPr>
          <a:xfrm>
            <a:off x="1623525" y="1566787"/>
            <a:ext cx="749497" cy="631064"/>
            <a:chOff x="1496304" y="1542934"/>
            <a:chExt cx="749497" cy="631064"/>
          </a:xfrm>
        </p:grpSpPr>
        <p:sp>
          <p:nvSpPr>
            <p:cNvPr id="92" name="右矢印 91"/>
            <p:cNvSpPr/>
            <p:nvPr/>
          </p:nvSpPr>
          <p:spPr>
            <a:xfrm flipH="1">
              <a:off x="1496304" y="1542934"/>
              <a:ext cx="739107" cy="63106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テキスト ボックス 89"/>
            <p:cNvSpPr txBox="1"/>
            <p:nvPr/>
          </p:nvSpPr>
          <p:spPr>
            <a:xfrm>
              <a:off x="1640494" y="1701671"/>
              <a:ext cx="605307" cy="276999"/>
            </a:xfrm>
            <a:prstGeom prst="rect">
              <a:avLst/>
            </a:prstGeom>
            <a:noFill/>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助言</a:t>
              </a:r>
            </a:p>
          </p:txBody>
        </p:sp>
      </p:grpSp>
      <p:sp>
        <p:nvSpPr>
          <p:cNvPr id="93" name="テキスト ボックス 92"/>
          <p:cNvSpPr txBox="1"/>
          <p:nvPr/>
        </p:nvSpPr>
        <p:spPr>
          <a:xfrm>
            <a:off x="260642" y="533809"/>
            <a:ext cx="987775" cy="31467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400" dirty="0">
                <a:latin typeface="ＭＳ ゴシック" panose="020B0609070205080204" pitchFamily="49" charset="-128"/>
                <a:ea typeface="ＭＳ ゴシック" panose="020B0609070205080204" pitchFamily="49" charset="-128"/>
              </a:rPr>
              <a:t>相談体制</a:t>
            </a:r>
          </a:p>
        </p:txBody>
      </p:sp>
      <p:sp>
        <p:nvSpPr>
          <p:cNvPr id="94" name="正方形/長方形 93"/>
          <p:cNvSpPr/>
          <p:nvPr/>
        </p:nvSpPr>
        <p:spPr>
          <a:xfrm>
            <a:off x="7921527" y="3462686"/>
            <a:ext cx="1844675" cy="430887"/>
          </a:xfrm>
          <a:prstGeom prst="rect">
            <a:avLst/>
          </a:prstGeom>
        </p:spPr>
        <p:txBody>
          <a:bodyPr wrap="square">
            <a:spAutoFit/>
          </a:bodyPr>
          <a:lstStyle/>
          <a:p>
            <a:pPr marL="252000" indent="-457200"/>
            <a:r>
              <a:rPr lang="en-US" altLang="ja-JP" sz="1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２　</a:t>
            </a:r>
            <a:r>
              <a:rPr lang="ja-JP" altLang="ja-JP" sz="1100" dirty="0">
                <a:latin typeface="ＭＳ 明朝" panose="02020609040205080304" pitchFamily="17" charset="-128"/>
                <a:ea typeface="ＭＳ 明朝" panose="02020609040205080304" pitchFamily="17" charset="-128"/>
                <a:cs typeface="Times New Roman" panose="02020603050405020304" pitchFamily="18" charset="0"/>
              </a:rPr>
              <a:t>市町村議会議員の承諾</a:t>
            </a:r>
            <a:r>
              <a:rPr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がある場合</a:t>
            </a:r>
            <a:endParaRPr lang="en-US" altLang="ja-JP" sz="1100" dirty="0">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95" name="正方形/長方形 94"/>
          <p:cNvSpPr/>
          <p:nvPr/>
        </p:nvSpPr>
        <p:spPr>
          <a:xfrm>
            <a:off x="5958650" y="3176909"/>
            <a:ext cx="928459" cy="461665"/>
          </a:xfrm>
          <a:prstGeom prst="rect">
            <a:avLst/>
          </a:prstGeom>
        </p:spPr>
        <p:txBody>
          <a:bodyPr wrap="none">
            <a:spAutoFit/>
          </a:bodyPr>
          <a:lstStyle/>
          <a:p>
            <a:r>
              <a:rPr lang="ja-JP" altLang="en-US" sz="1200" i="1" dirty="0">
                <a:latin typeface="ＭＳ ゴシック" panose="020B0609070205080204" pitchFamily="49" charset="-128"/>
                <a:ea typeface="ＭＳ ゴシック" panose="020B0609070205080204" pitchFamily="49" charset="-128"/>
                <a:cs typeface="Times New Roman" panose="02020603050405020304" pitchFamily="18" charset="0"/>
              </a:rPr>
              <a:t>相談内容</a:t>
            </a:r>
            <a:endParaRPr lang="en-US" altLang="ja-JP" sz="1200" i="1"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200" i="1" dirty="0">
                <a:latin typeface="ＭＳ ゴシック" panose="020B0609070205080204" pitchFamily="49" charset="-128"/>
                <a:ea typeface="ＭＳ ゴシック" panose="020B0609070205080204" pitchFamily="49" charset="-128"/>
                <a:cs typeface="Times New Roman" panose="02020603050405020304" pitchFamily="18" charset="0"/>
              </a:rPr>
              <a:t>の通知</a:t>
            </a:r>
            <a:r>
              <a:rPr lang="en-US" altLang="ja-JP" sz="1100" i="1"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100" i="1" dirty="0">
                <a:latin typeface="ＭＳ 明朝" panose="02020609040205080304" pitchFamily="17" charset="-128"/>
                <a:ea typeface="ＭＳ 明朝" panose="02020609040205080304" pitchFamily="17" charset="-128"/>
                <a:cs typeface="Times New Roman" panose="02020603050405020304" pitchFamily="18" charset="0"/>
              </a:rPr>
              <a:t>２</a:t>
            </a:r>
            <a:endParaRPr lang="en-US" altLang="ja-JP" sz="1100" i="1" dirty="0">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97" name="テキスト ボックス 96"/>
          <p:cNvSpPr txBox="1"/>
          <p:nvPr/>
        </p:nvSpPr>
        <p:spPr>
          <a:xfrm>
            <a:off x="5781103" y="2837066"/>
            <a:ext cx="2187940" cy="261610"/>
          </a:xfrm>
          <a:prstGeom prst="rect">
            <a:avLst/>
          </a:prstGeom>
          <a:noFill/>
        </p:spPr>
        <p:txBody>
          <a:bodyPr wrap="square" rtlCol="0">
            <a:spAutoFit/>
          </a:bodyPr>
          <a:lstStyle/>
          <a:p>
            <a:r>
              <a:rPr kumimoji="1" lang="ja-JP" altLang="en-US" sz="1100" i="1" dirty="0">
                <a:latin typeface="ＭＳ ゴシック" panose="020B0609070205080204" pitchFamily="49" charset="-128"/>
                <a:ea typeface="ＭＳ ゴシック" panose="020B0609070205080204" pitchFamily="49" charset="-128"/>
              </a:rPr>
              <a:t>申立人が市町村議会議員の場合</a:t>
            </a:r>
          </a:p>
        </p:txBody>
      </p:sp>
      <p:sp>
        <p:nvSpPr>
          <p:cNvPr id="100" name="テキスト ボックス 99"/>
          <p:cNvSpPr txBox="1"/>
          <p:nvPr/>
        </p:nvSpPr>
        <p:spPr>
          <a:xfrm>
            <a:off x="7031639" y="3202909"/>
            <a:ext cx="881238" cy="400110"/>
          </a:xfrm>
          <a:prstGeom prst="rect">
            <a:avLst/>
          </a:prstGeom>
          <a:noFill/>
        </p:spPr>
        <p:txBody>
          <a:bodyPr wrap="square" rtlCol="0">
            <a:spAutoFit/>
          </a:bodyPr>
          <a:lstStyle/>
          <a:p>
            <a:pPr algn="ctr"/>
            <a:r>
              <a:rPr kumimoji="1" lang="ja-JP" altLang="en-US" sz="1000" i="1" dirty="0">
                <a:latin typeface="ＭＳ ゴシック" panose="020B0609070205080204" pitchFamily="49" charset="-128"/>
                <a:ea typeface="ＭＳ ゴシック" panose="020B0609070205080204" pitchFamily="49" charset="-128"/>
              </a:rPr>
              <a:t>市町村</a:t>
            </a:r>
            <a:endParaRPr kumimoji="1" lang="en-US" altLang="ja-JP" sz="1000" i="1" dirty="0">
              <a:latin typeface="ＭＳ ゴシック" panose="020B0609070205080204" pitchFamily="49" charset="-128"/>
              <a:ea typeface="ＭＳ ゴシック" panose="020B0609070205080204" pitchFamily="49" charset="-128"/>
            </a:endParaRPr>
          </a:p>
          <a:p>
            <a:pPr algn="ctr"/>
            <a:r>
              <a:rPr kumimoji="1" lang="ja-JP" altLang="en-US" sz="1000" i="1" dirty="0">
                <a:latin typeface="ＭＳ ゴシック" panose="020B0609070205080204" pitchFamily="49" charset="-128"/>
                <a:ea typeface="ＭＳ ゴシック" panose="020B0609070205080204" pitchFamily="49" charset="-128"/>
              </a:rPr>
              <a:t>議会議長</a:t>
            </a:r>
          </a:p>
        </p:txBody>
      </p:sp>
      <p:cxnSp>
        <p:nvCxnSpPr>
          <p:cNvPr id="101" name="直線矢印コネクタ 100"/>
          <p:cNvCxnSpPr/>
          <p:nvPr/>
        </p:nvCxnSpPr>
        <p:spPr>
          <a:xfrm>
            <a:off x="1417282" y="3728095"/>
            <a:ext cx="588569" cy="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a:off x="3031678" y="3725963"/>
            <a:ext cx="588569" cy="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104" name="正方形/長方形 103"/>
          <p:cNvSpPr/>
          <p:nvPr/>
        </p:nvSpPr>
        <p:spPr>
          <a:xfrm>
            <a:off x="143124" y="205582"/>
            <a:ext cx="9644821" cy="4381264"/>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p:nvSpPr>
        <p:spPr>
          <a:xfrm>
            <a:off x="143123" y="202363"/>
            <a:ext cx="5716764"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相談体制の整備・相談事案への対応・防止措置等（第８条、第９条、第１２条）</a:t>
            </a:r>
          </a:p>
        </p:txBody>
      </p:sp>
      <p:sp>
        <p:nvSpPr>
          <p:cNvPr id="108" name="正方形/長方形 107"/>
          <p:cNvSpPr/>
          <p:nvPr/>
        </p:nvSpPr>
        <p:spPr>
          <a:xfrm>
            <a:off x="143124" y="4698683"/>
            <a:ext cx="4752720" cy="1129838"/>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正方形/長方形 108"/>
          <p:cNvSpPr/>
          <p:nvPr/>
        </p:nvSpPr>
        <p:spPr>
          <a:xfrm>
            <a:off x="143123" y="4698682"/>
            <a:ext cx="2541810"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市町村議会との連携（第１３条）</a:t>
            </a:r>
          </a:p>
        </p:txBody>
      </p:sp>
      <p:sp>
        <p:nvSpPr>
          <p:cNvPr id="112" name="正方形/長方形 111"/>
          <p:cNvSpPr/>
          <p:nvPr/>
        </p:nvSpPr>
        <p:spPr>
          <a:xfrm>
            <a:off x="340305" y="4996562"/>
            <a:ext cx="4555539" cy="830997"/>
          </a:xfrm>
          <a:prstGeom prst="rect">
            <a:avLst/>
          </a:prstGeom>
        </p:spPr>
        <p:txBody>
          <a:bodyPr wrap="square">
            <a:spAutoFit/>
          </a:bodyPr>
          <a:lstStyle/>
          <a:p>
            <a:pPr algn="just">
              <a:spcAft>
                <a:spcPts val="0"/>
              </a:spcAft>
            </a:pP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府内市町村議会に関するハラスメント根絶のための活動の支援、協働、その他の府内市町村議会との連携</a:t>
            </a:r>
          </a:p>
          <a:p>
            <a:pPr marL="139700" indent="-139700" algn="just">
              <a:spcAft>
                <a:spcPts val="0"/>
              </a:spcAft>
            </a:pP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市町村議会議員、事務職員が参加できる</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研修の実施</a:t>
            </a:r>
          </a:p>
          <a:p>
            <a:pPr marL="139700" indent="-139700" algn="just">
              <a:spcAft>
                <a:spcPts val="0"/>
              </a:spcAft>
            </a:pP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・市町村議会議員又は市町村議会からの相談に対する助言等</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13" name="正方形/長方形 112"/>
          <p:cNvSpPr/>
          <p:nvPr/>
        </p:nvSpPr>
        <p:spPr>
          <a:xfrm>
            <a:off x="143124" y="5936368"/>
            <a:ext cx="4738057" cy="780425"/>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143123" y="5936367"/>
            <a:ext cx="2357819"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取組状況の公表（第１４条）</a:t>
            </a:r>
          </a:p>
        </p:txBody>
      </p:sp>
      <p:sp>
        <p:nvSpPr>
          <p:cNvPr id="115" name="正方形/長方形 114"/>
          <p:cNvSpPr/>
          <p:nvPr/>
        </p:nvSpPr>
        <p:spPr>
          <a:xfrm>
            <a:off x="163801" y="6234247"/>
            <a:ext cx="4619759" cy="461665"/>
          </a:xfrm>
          <a:prstGeom prst="rect">
            <a:avLst/>
          </a:prstGeom>
        </p:spPr>
        <p:txBody>
          <a:bodyPr wrap="square">
            <a:spAutoFit/>
          </a:bodyPr>
          <a:lstStyle/>
          <a:p>
            <a:pPr marL="108000" indent="-457200"/>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・相談の受付状況、対応状況、研修の状況等、この条例に基づく取組の状況を随時公表</a:t>
            </a:r>
            <a:endParaRPr lang="ja-JP" altLang="en-US" sz="1200" dirty="0">
              <a:latin typeface="ＭＳ ゴシック" panose="020B0609070205080204" pitchFamily="49" charset="-128"/>
              <a:ea typeface="ＭＳ ゴシック" panose="020B0609070205080204" pitchFamily="49" charset="-128"/>
            </a:endParaRPr>
          </a:p>
        </p:txBody>
      </p:sp>
      <p:sp>
        <p:nvSpPr>
          <p:cNvPr id="116" name="正方形/長方形 115"/>
          <p:cNvSpPr/>
          <p:nvPr/>
        </p:nvSpPr>
        <p:spPr>
          <a:xfrm>
            <a:off x="5035873" y="4698683"/>
            <a:ext cx="4738057" cy="780425"/>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5035872" y="4698682"/>
            <a:ext cx="2678929"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協議会の構成員の除斥（第１６条）</a:t>
            </a:r>
          </a:p>
        </p:txBody>
      </p:sp>
      <p:sp>
        <p:nvSpPr>
          <p:cNvPr id="118" name="正方形/長方形 117"/>
          <p:cNvSpPr/>
          <p:nvPr/>
        </p:nvSpPr>
        <p:spPr>
          <a:xfrm>
            <a:off x="5056550" y="4996562"/>
            <a:ext cx="4502925" cy="461665"/>
          </a:xfrm>
          <a:prstGeom prst="rect">
            <a:avLst/>
          </a:prstGeom>
        </p:spPr>
        <p:txBody>
          <a:bodyPr wrap="square">
            <a:spAutoFit/>
          </a:bodyPr>
          <a:lstStyle/>
          <a:p>
            <a:pPr marL="108000" indent="-457200"/>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協議会の構成員は、申立人又は被申立人となった場合においては、その議事に参与することができない</a:t>
            </a:r>
            <a:endParaRPr lang="ja-JP" altLang="en-US" sz="1200" dirty="0">
              <a:latin typeface="ＭＳ ゴシック" panose="020B0609070205080204" pitchFamily="49" charset="-128"/>
              <a:ea typeface="ＭＳ ゴシック" panose="020B0609070205080204" pitchFamily="49" charset="-128"/>
            </a:endParaRPr>
          </a:p>
        </p:txBody>
      </p:sp>
      <p:sp>
        <p:nvSpPr>
          <p:cNvPr id="119" name="正方形/長方形 118"/>
          <p:cNvSpPr/>
          <p:nvPr/>
        </p:nvSpPr>
        <p:spPr>
          <a:xfrm>
            <a:off x="5009680" y="5590945"/>
            <a:ext cx="4738057" cy="1125847"/>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正方形/長方形 119"/>
          <p:cNvSpPr/>
          <p:nvPr/>
        </p:nvSpPr>
        <p:spPr>
          <a:xfrm>
            <a:off x="5009680" y="5590945"/>
            <a:ext cx="771423"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附則</a:t>
            </a:r>
          </a:p>
        </p:txBody>
      </p:sp>
      <p:sp>
        <p:nvSpPr>
          <p:cNvPr id="121" name="正方形/長方形 120"/>
          <p:cNvSpPr/>
          <p:nvPr/>
        </p:nvSpPr>
        <p:spPr>
          <a:xfrm>
            <a:off x="5011565" y="5821742"/>
            <a:ext cx="4776379" cy="830997"/>
          </a:xfrm>
          <a:prstGeom prst="rect">
            <a:avLst/>
          </a:prstGeom>
        </p:spPr>
        <p:txBody>
          <a:bodyPr wrap="square">
            <a:spAutoFit/>
          </a:bodyPr>
          <a:lstStyle/>
          <a:p>
            <a:pPr marL="108000" indent="-457200"/>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・施行は令和５年３月１日から</a:t>
            </a:r>
            <a:r>
              <a:rPr lang="ja-JP" altLang="en-US" sz="1100" dirty="0">
                <a:latin typeface="ＭＳ ゴシック" panose="020B0609070205080204" pitchFamily="49" charset="-128"/>
                <a:ea typeface="ＭＳ ゴシック" panose="020B0609070205080204" pitchFamily="49" charset="-128"/>
                <a:cs typeface="Times New Roman" panose="02020603050405020304" pitchFamily="18" charset="0"/>
              </a:rPr>
              <a:t>（一部規定は３月２４日）</a:t>
            </a:r>
            <a:endPar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08000" indent="-457200"/>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・議会は、この条例の施行後３年を目途として、この条例の規定</a:t>
            </a:r>
            <a:endPar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08000" indent="-457200"/>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　内容について検討を加え、その結果に基づいて、この条例の</a:t>
            </a:r>
            <a:endPar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08000" indent="-457200"/>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　見直しを行う</a:t>
            </a:r>
            <a:endParaRPr lang="ja-JP" altLang="en-US" sz="1200" dirty="0">
              <a:latin typeface="ＭＳ ゴシック" panose="020B0609070205080204" pitchFamily="49" charset="-128"/>
              <a:ea typeface="ＭＳ ゴシック" panose="020B0609070205080204" pitchFamily="49" charset="-128"/>
            </a:endParaRPr>
          </a:p>
        </p:txBody>
      </p:sp>
      <p:grpSp>
        <p:nvGrpSpPr>
          <p:cNvPr id="124" name="グループ化 123"/>
          <p:cNvGrpSpPr/>
          <p:nvPr/>
        </p:nvGrpSpPr>
        <p:grpSpPr>
          <a:xfrm>
            <a:off x="862060" y="1286997"/>
            <a:ext cx="530306" cy="687695"/>
            <a:chOff x="-1158633" y="743671"/>
            <a:chExt cx="465927" cy="974339"/>
          </a:xfrm>
        </p:grpSpPr>
        <p:sp>
          <p:nvSpPr>
            <p:cNvPr id="122" name="楕円 121"/>
            <p:cNvSpPr/>
            <p:nvPr/>
          </p:nvSpPr>
          <p:spPr>
            <a:xfrm>
              <a:off x="-1158633" y="743671"/>
              <a:ext cx="465927" cy="58921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二等辺三角形 122"/>
            <p:cNvSpPr/>
            <p:nvPr/>
          </p:nvSpPr>
          <p:spPr>
            <a:xfrm>
              <a:off x="-1134464" y="792173"/>
              <a:ext cx="412124" cy="92583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5" name="グループ化 124"/>
          <p:cNvGrpSpPr/>
          <p:nvPr/>
        </p:nvGrpSpPr>
        <p:grpSpPr>
          <a:xfrm>
            <a:off x="2722377" y="1101329"/>
            <a:ext cx="289274" cy="531206"/>
            <a:chOff x="-1158633" y="743671"/>
            <a:chExt cx="465927" cy="974339"/>
          </a:xfrm>
        </p:grpSpPr>
        <p:sp>
          <p:nvSpPr>
            <p:cNvPr id="126" name="楕円 125"/>
            <p:cNvSpPr/>
            <p:nvPr/>
          </p:nvSpPr>
          <p:spPr>
            <a:xfrm>
              <a:off x="-1158633" y="743671"/>
              <a:ext cx="465927" cy="42334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二等辺三角形 126"/>
            <p:cNvSpPr/>
            <p:nvPr/>
          </p:nvSpPr>
          <p:spPr>
            <a:xfrm>
              <a:off x="-1134464" y="792173"/>
              <a:ext cx="412124" cy="92583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8" name="グループ化 127"/>
          <p:cNvGrpSpPr/>
          <p:nvPr/>
        </p:nvGrpSpPr>
        <p:grpSpPr>
          <a:xfrm>
            <a:off x="3404091" y="1101329"/>
            <a:ext cx="289274" cy="531206"/>
            <a:chOff x="-1158633" y="743671"/>
            <a:chExt cx="465927" cy="974339"/>
          </a:xfrm>
        </p:grpSpPr>
        <p:sp>
          <p:nvSpPr>
            <p:cNvPr id="129" name="楕円 128"/>
            <p:cNvSpPr/>
            <p:nvPr/>
          </p:nvSpPr>
          <p:spPr>
            <a:xfrm>
              <a:off x="-1158633" y="743671"/>
              <a:ext cx="465927" cy="42334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二等辺三角形 129"/>
            <p:cNvSpPr/>
            <p:nvPr/>
          </p:nvSpPr>
          <p:spPr>
            <a:xfrm>
              <a:off x="-1134464" y="792173"/>
              <a:ext cx="412124" cy="92583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1" name="グループ化 130"/>
          <p:cNvGrpSpPr/>
          <p:nvPr/>
        </p:nvGrpSpPr>
        <p:grpSpPr>
          <a:xfrm>
            <a:off x="4048968" y="1101329"/>
            <a:ext cx="289274" cy="531206"/>
            <a:chOff x="-1158633" y="743671"/>
            <a:chExt cx="465927" cy="974339"/>
          </a:xfrm>
        </p:grpSpPr>
        <p:sp>
          <p:nvSpPr>
            <p:cNvPr id="132" name="楕円 131"/>
            <p:cNvSpPr/>
            <p:nvPr/>
          </p:nvSpPr>
          <p:spPr>
            <a:xfrm>
              <a:off x="-1158633" y="743671"/>
              <a:ext cx="465927" cy="42334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二等辺三角形 132"/>
            <p:cNvSpPr/>
            <p:nvPr/>
          </p:nvSpPr>
          <p:spPr>
            <a:xfrm>
              <a:off x="-1134464" y="792173"/>
              <a:ext cx="412124" cy="92583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7" name="グループ化 136"/>
          <p:cNvGrpSpPr/>
          <p:nvPr/>
        </p:nvGrpSpPr>
        <p:grpSpPr>
          <a:xfrm>
            <a:off x="7358169" y="3601591"/>
            <a:ext cx="289274" cy="531206"/>
            <a:chOff x="-1158633" y="743671"/>
            <a:chExt cx="465927" cy="974339"/>
          </a:xfrm>
        </p:grpSpPr>
        <p:sp>
          <p:nvSpPr>
            <p:cNvPr id="138" name="楕円 137"/>
            <p:cNvSpPr/>
            <p:nvPr/>
          </p:nvSpPr>
          <p:spPr>
            <a:xfrm>
              <a:off x="-1158633" y="743671"/>
              <a:ext cx="465927" cy="42334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二等辺三角形 138"/>
            <p:cNvSpPr/>
            <p:nvPr/>
          </p:nvSpPr>
          <p:spPr>
            <a:xfrm>
              <a:off x="-1134464" y="792173"/>
              <a:ext cx="412124" cy="92583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7" name="正方形/長方形 76"/>
          <p:cNvSpPr/>
          <p:nvPr/>
        </p:nvSpPr>
        <p:spPr>
          <a:xfrm>
            <a:off x="7976735" y="620840"/>
            <a:ext cx="1663697" cy="187415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7969043" y="745225"/>
            <a:ext cx="1742016" cy="1785104"/>
          </a:xfrm>
          <a:prstGeom prst="rect">
            <a:avLst/>
          </a:prstGeom>
        </p:spPr>
        <p:txBody>
          <a:bodyPr wrap="square">
            <a:spAutoFit/>
          </a:bodyPr>
          <a:lstStyle/>
          <a:p>
            <a:pPr marL="252000" indent="-457200">
              <a:lnSpc>
                <a:spcPts val="1200"/>
              </a:lnSpc>
            </a:pPr>
            <a:r>
              <a:rPr lang="ja-JP" altLang="en-US" sz="1000" dirty="0">
                <a:latin typeface="ＭＳ ゴシック" panose="020B0609070205080204" pitchFamily="49" charset="-128"/>
                <a:ea typeface="ＭＳ ゴシック" panose="020B0609070205080204" pitchFamily="49" charset="-128"/>
                <a:cs typeface="Times New Roman" panose="02020603050405020304" pitchFamily="18" charset="0"/>
              </a:rPr>
              <a:t>調査協力義務（第１０条）</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252000" indent="-457200">
              <a:lnSpc>
                <a:spcPts val="1200"/>
              </a:lnSpc>
            </a:pPr>
            <a:r>
              <a:rPr lang="ja-JP" altLang="en-US" sz="1000" dirty="0">
                <a:latin typeface="ＭＳ ゴシック" panose="020B0609070205080204" pitchFamily="49" charset="-128"/>
                <a:ea typeface="ＭＳ ゴシック" panose="020B0609070205080204" pitchFamily="49" charset="-128"/>
                <a:cs typeface="Times New Roman" panose="02020603050405020304" pitchFamily="18" charset="0"/>
              </a:rPr>
              <a:t>　・申立人、被申立人、</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252000" indent="-457200">
              <a:lnSpc>
                <a:spcPts val="1200"/>
              </a:lnSpc>
            </a:pPr>
            <a:r>
              <a:rPr lang="ja-JP" altLang="en-US" sz="1000" dirty="0">
                <a:latin typeface="ＭＳ ゴシック" panose="020B0609070205080204" pitchFamily="49" charset="-128"/>
                <a:ea typeface="ＭＳ ゴシック" panose="020B0609070205080204" pitchFamily="49" charset="-128"/>
                <a:cs typeface="Times New Roman" panose="02020603050405020304" pitchFamily="18" charset="0"/>
              </a:rPr>
              <a:t>　　関係者は相談員の調査に協力するよう努める</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252000" indent="-457200">
              <a:lnSpc>
                <a:spcPts val="1200"/>
              </a:lnSpc>
            </a:pP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252000" indent="-457200">
              <a:lnSpc>
                <a:spcPts val="1200"/>
              </a:lnSpc>
            </a:pPr>
            <a:r>
              <a:rPr lang="ja-JP" altLang="en-US" sz="1000" dirty="0">
                <a:latin typeface="ＭＳ ゴシック" panose="020B0609070205080204" pitchFamily="49" charset="-128"/>
                <a:ea typeface="ＭＳ ゴシック" panose="020B0609070205080204" pitchFamily="49" charset="-128"/>
                <a:cs typeface="Times New Roman" panose="02020603050405020304" pitchFamily="18" charset="0"/>
              </a:rPr>
              <a:t>相談関係者の義務</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252000" indent="-457200">
              <a:lnSpc>
                <a:spcPts val="1200"/>
              </a:lnSpc>
            </a:pPr>
            <a:r>
              <a:rPr lang="ja-JP" altLang="en-US" sz="1000" dirty="0">
                <a:latin typeface="ＭＳ ゴシック" panose="020B0609070205080204" pitchFamily="49" charset="-128"/>
                <a:ea typeface="ＭＳ ゴシック" panose="020B0609070205080204" pitchFamily="49" charset="-128"/>
                <a:cs typeface="Times New Roman" panose="02020603050405020304" pitchFamily="18" charset="0"/>
              </a:rPr>
              <a:t>（第１１条）</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252000" indent="-457200">
              <a:lnSpc>
                <a:spcPts val="1200"/>
              </a:lnSpc>
            </a:pPr>
            <a:r>
              <a:rPr lang="ja-JP" altLang="en-US" sz="1000" dirty="0">
                <a:latin typeface="ＭＳ ゴシック" panose="020B0609070205080204" pitchFamily="49" charset="-128"/>
                <a:ea typeface="ＭＳ ゴシック" panose="020B0609070205080204" pitchFamily="49" charset="-128"/>
                <a:cs typeface="Times New Roman" panose="02020603050405020304" pitchFamily="18" charset="0"/>
              </a:rPr>
              <a:t>　・秘密の保持</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252000" indent="-457200">
              <a:lnSpc>
                <a:spcPts val="1200"/>
              </a:lnSpc>
            </a:pPr>
            <a:r>
              <a:rPr lang="ja-JP" altLang="en-US" sz="1000" dirty="0">
                <a:latin typeface="ＭＳ ゴシック" panose="020B0609070205080204" pitchFamily="49" charset="-128"/>
                <a:ea typeface="ＭＳ ゴシック" panose="020B0609070205080204" pitchFamily="49" charset="-128"/>
                <a:cs typeface="Times New Roman" panose="02020603050405020304" pitchFamily="18" charset="0"/>
              </a:rPr>
              <a:t>　・申立人、被申立人の</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252000" indent="-457200">
              <a:lnSpc>
                <a:spcPts val="1200"/>
              </a:lnSpc>
            </a:pPr>
            <a:r>
              <a:rPr lang="ja-JP" altLang="en-US" sz="1000" dirty="0">
                <a:latin typeface="ＭＳ ゴシック" panose="020B0609070205080204" pitchFamily="49" charset="-128"/>
                <a:ea typeface="ＭＳ ゴシック" panose="020B0609070205080204" pitchFamily="49" charset="-128"/>
                <a:cs typeface="Times New Roman" panose="02020603050405020304" pitchFamily="18" charset="0"/>
              </a:rPr>
              <a:t>　　正当な利益を守るための措置</a:t>
            </a:r>
            <a:endParaRPr lang="ja-JP" altLang="en-US" sz="1000" dirty="0">
              <a:latin typeface="ＭＳ ゴシック" panose="020B0609070205080204" pitchFamily="49" charset="-128"/>
              <a:ea typeface="ＭＳ ゴシック" panose="020B0609070205080204" pitchFamily="49" charset="-128"/>
            </a:endParaRPr>
          </a:p>
        </p:txBody>
      </p:sp>
      <p:sp>
        <p:nvSpPr>
          <p:cNvPr id="78" name="テキスト ボックス 77">
            <a:extLst>
              <a:ext uri="{FF2B5EF4-FFF2-40B4-BE49-F238E27FC236}">
                <a16:creationId xmlns:a16="http://schemas.microsoft.com/office/drawing/2014/main" id="{26D6A497-DE1B-4816-816A-0FBE9C8C7C9D}"/>
              </a:ext>
            </a:extLst>
          </p:cNvPr>
          <p:cNvSpPr txBox="1"/>
          <p:nvPr/>
        </p:nvSpPr>
        <p:spPr>
          <a:xfrm>
            <a:off x="377877" y="1975858"/>
            <a:ext cx="2231918" cy="830997"/>
          </a:xfrm>
          <a:prstGeom prst="rect">
            <a:avLst/>
          </a:prstGeom>
          <a:noFill/>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府議会議員</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府議会議員になろうとする者</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市町村議会議員（第１３条）</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市町村議会（第１３条）</a:t>
            </a:r>
            <a:endParaRPr kumimoji="1" lang="en-US" altLang="ja-JP"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416824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657</TotalTime>
  <Words>999</Words>
  <Application>Microsoft Office PowerPoint</Application>
  <PresentationFormat>A4 210 x 297 mm</PresentationFormat>
  <Paragraphs>95</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ＭＳ 明朝</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林田　みよ</cp:lastModifiedBy>
  <cp:revision>71</cp:revision>
  <cp:lastPrinted>2025-05-21T00:36:15Z</cp:lastPrinted>
  <dcterms:created xsi:type="dcterms:W3CDTF">2022-12-22T01:47:25Z</dcterms:created>
  <dcterms:modified xsi:type="dcterms:W3CDTF">2025-06-13T06:58:26Z</dcterms:modified>
</cp:coreProperties>
</file>