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507" r:id="rId2"/>
    <p:sldId id="256" r:id="rId3"/>
    <p:sldId id="501" r:id="rId4"/>
    <p:sldId id="488" r:id="rId5"/>
    <p:sldId id="506" r:id="rId6"/>
    <p:sldId id="499" r:id="rId7"/>
    <p:sldId id="500" r:id="rId8"/>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37FBF6"/>
    <a:srgbClr val="F2B800"/>
    <a:srgbClr val="D6A300"/>
    <a:srgbClr val="DEA900"/>
    <a:srgbClr val="6EA92D"/>
    <a:srgbClr val="FF33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9" d="100"/>
          <a:sy n="79" d="100"/>
        </p:scale>
        <p:origin x="11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E649F1-96AE-46A6-9E4D-7EF2FCE05106}" type="doc">
      <dgm:prSet loTypeId="urn:microsoft.com/office/officeart/2005/8/layout/pyramid1" loCatId="pyramid" qsTypeId="urn:microsoft.com/office/officeart/2005/8/quickstyle/simple1" qsCatId="simple" csTypeId="urn:microsoft.com/office/officeart/2005/8/colors/accent2_3" csCatId="accent2" phldr="1"/>
      <dgm:spPr/>
    </dgm:pt>
    <dgm:pt modelId="{C0ABA27C-F306-4B23-9E66-5885C54F5AA1}">
      <dgm:prSet phldrT="[テキスト]" custT="1"/>
      <dgm:spPr>
        <a:solidFill>
          <a:srgbClr val="00B0F0"/>
        </a:solidFill>
      </dgm:spPr>
      <dgm:t>
        <a:bodyPr/>
        <a:lstStyle/>
        <a:p>
          <a:endParaRPr kumimoji="1" lang="ja-JP" altLang="en-US" sz="2000" dirty="0"/>
        </a:p>
      </dgm:t>
    </dgm:pt>
    <dgm:pt modelId="{2389BAAF-B21A-4D83-AD85-028C8A583C16}" type="parTrans" cxnId="{5EE170E2-F374-464E-AF49-4EF9B819CAF6}">
      <dgm:prSet/>
      <dgm:spPr/>
      <dgm:t>
        <a:bodyPr/>
        <a:lstStyle/>
        <a:p>
          <a:endParaRPr kumimoji="1" lang="ja-JP" altLang="en-US"/>
        </a:p>
      </dgm:t>
    </dgm:pt>
    <dgm:pt modelId="{203E3C9E-2FFF-45DF-915E-288D7EDF480A}" type="sibTrans" cxnId="{5EE170E2-F374-464E-AF49-4EF9B819CAF6}">
      <dgm:prSet/>
      <dgm:spPr/>
      <dgm:t>
        <a:bodyPr/>
        <a:lstStyle/>
        <a:p>
          <a:endParaRPr kumimoji="1" lang="ja-JP" altLang="en-US"/>
        </a:p>
      </dgm:t>
    </dgm:pt>
    <dgm:pt modelId="{B2D2459A-1C51-4012-88EB-D85506B351FD}">
      <dgm:prSet phldrT="[テキスト]" custT="1"/>
      <dgm:spPr>
        <a:solidFill>
          <a:srgbClr val="57D3FF"/>
        </a:solidFill>
      </dgm:spPr>
      <dgm:t>
        <a:bodyPr/>
        <a:lstStyle/>
        <a:p>
          <a:endParaRPr kumimoji="1" lang="en-US" altLang="ja-JP" sz="1800" dirty="0"/>
        </a:p>
      </dgm:t>
    </dgm:pt>
    <dgm:pt modelId="{0FACF3DA-C905-43D5-A936-68929C869F24}" type="parTrans" cxnId="{52832B62-EA3F-4EBF-828A-C39A9BAC8FFB}">
      <dgm:prSet/>
      <dgm:spPr/>
      <dgm:t>
        <a:bodyPr/>
        <a:lstStyle/>
        <a:p>
          <a:endParaRPr kumimoji="1" lang="ja-JP" altLang="en-US"/>
        </a:p>
      </dgm:t>
    </dgm:pt>
    <dgm:pt modelId="{F440865C-914E-439A-84EA-AEFBFDFE50D6}" type="sibTrans" cxnId="{52832B62-EA3F-4EBF-828A-C39A9BAC8FFB}">
      <dgm:prSet/>
      <dgm:spPr/>
      <dgm:t>
        <a:bodyPr/>
        <a:lstStyle/>
        <a:p>
          <a:endParaRPr kumimoji="1" lang="ja-JP" altLang="en-US"/>
        </a:p>
      </dgm:t>
    </dgm:pt>
    <dgm:pt modelId="{ED682F7A-EE56-44C1-AA89-426AD73CC5B4}">
      <dgm:prSet phldrT="[テキスト]" custT="1"/>
      <dgm:spPr>
        <a:solidFill>
          <a:srgbClr val="66FFFF"/>
        </a:solidFill>
      </dgm:spPr>
      <dgm:t>
        <a:bodyPr/>
        <a:lstStyle/>
        <a:p>
          <a:endParaRPr kumimoji="1" lang="ja-JP" altLang="en-US" sz="2000" dirty="0"/>
        </a:p>
      </dgm:t>
    </dgm:pt>
    <dgm:pt modelId="{4F09E038-0EED-4B15-9369-9E7E42FEFB08}" type="parTrans" cxnId="{2A5A8B72-3F88-4DFF-80F4-827E85892D47}">
      <dgm:prSet/>
      <dgm:spPr/>
      <dgm:t>
        <a:bodyPr/>
        <a:lstStyle/>
        <a:p>
          <a:endParaRPr kumimoji="1" lang="ja-JP" altLang="en-US"/>
        </a:p>
      </dgm:t>
    </dgm:pt>
    <dgm:pt modelId="{9081C5BA-85F4-43D2-944E-3E12BF5424C5}" type="sibTrans" cxnId="{2A5A8B72-3F88-4DFF-80F4-827E85892D47}">
      <dgm:prSet/>
      <dgm:spPr/>
      <dgm:t>
        <a:bodyPr/>
        <a:lstStyle/>
        <a:p>
          <a:endParaRPr kumimoji="1" lang="ja-JP" altLang="en-US"/>
        </a:p>
      </dgm:t>
    </dgm:pt>
    <dgm:pt modelId="{7573C812-0C1C-4458-8E0B-03D52662535B}" type="pres">
      <dgm:prSet presAssocID="{ADE649F1-96AE-46A6-9E4D-7EF2FCE05106}" presName="Name0" presStyleCnt="0">
        <dgm:presLayoutVars>
          <dgm:dir/>
          <dgm:animLvl val="lvl"/>
          <dgm:resizeHandles val="exact"/>
        </dgm:presLayoutVars>
      </dgm:prSet>
      <dgm:spPr/>
    </dgm:pt>
    <dgm:pt modelId="{FC3056E5-307C-4C78-A49E-9F221FB05E69}" type="pres">
      <dgm:prSet presAssocID="{C0ABA27C-F306-4B23-9E66-5885C54F5AA1}" presName="Name8" presStyleCnt="0"/>
      <dgm:spPr/>
    </dgm:pt>
    <dgm:pt modelId="{CCC89B07-0CA2-4A49-8524-0969433AD78E}" type="pres">
      <dgm:prSet presAssocID="{C0ABA27C-F306-4B23-9E66-5885C54F5AA1}" presName="level" presStyleLbl="node1" presStyleIdx="0" presStyleCnt="3">
        <dgm:presLayoutVars>
          <dgm:chMax val="1"/>
          <dgm:bulletEnabled val="1"/>
        </dgm:presLayoutVars>
      </dgm:prSet>
      <dgm:spPr/>
    </dgm:pt>
    <dgm:pt modelId="{E216C247-3954-41E2-8E40-7124666678D0}" type="pres">
      <dgm:prSet presAssocID="{C0ABA27C-F306-4B23-9E66-5885C54F5AA1}" presName="levelTx" presStyleLbl="revTx" presStyleIdx="0" presStyleCnt="0">
        <dgm:presLayoutVars>
          <dgm:chMax val="1"/>
          <dgm:bulletEnabled val="1"/>
        </dgm:presLayoutVars>
      </dgm:prSet>
      <dgm:spPr/>
    </dgm:pt>
    <dgm:pt modelId="{EDB3A12C-5637-4D39-A690-6998196E5EFD}" type="pres">
      <dgm:prSet presAssocID="{B2D2459A-1C51-4012-88EB-D85506B351FD}" presName="Name8" presStyleCnt="0"/>
      <dgm:spPr/>
    </dgm:pt>
    <dgm:pt modelId="{5790B5D0-79B7-4E48-9D43-A1D669B354A0}" type="pres">
      <dgm:prSet presAssocID="{B2D2459A-1C51-4012-88EB-D85506B351FD}" presName="level" presStyleLbl="node1" presStyleIdx="1" presStyleCnt="3">
        <dgm:presLayoutVars>
          <dgm:chMax val="1"/>
          <dgm:bulletEnabled val="1"/>
        </dgm:presLayoutVars>
      </dgm:prSet>
      <dgm:spPr/>
    </dgm:pt>
    <dgm:pt modelId="{119D8B23-A8A6-41ED-9726-AF85BC86868F}" type="pres">
      <dgm:prSet presAssocID="{B2D2459A-1C51-4012-88EB-D85506B351FD}" presName="levelTx" presStyleLbl="revTx" presStyleIdx="0" presStyleCnt="0">
        <dgm:presLayoutVars>
          <dgm:chMax val="1"/>
          <dgm:bulletEnabled val="1"/>
        </dgm:presLayoutVars>
      </dgm:prSet>
      <dgm:spPr/>
    </dgm:pt>
    <dgm:pt modelId="{2B4869AA-0C95-4F39-9427-83B18CC3D589}" type="pres">
      <dgm:prSet presAssocID="{ED682F7A-EE56-44C1-AA89-426AD73CC5B4}" presName="Name8" presStyleCnt="0"/>
      <dgm:spPr/>
    </dgm:pt>
    <dgm:pt modelId="{AE36B0E8-7B59-4986-AFF6-9DD1B881A7CA}" type="pres">
      <dgm:prSet presAssocID="{ED682F7A-EE56-44C1-AA89-426AD73CC5B4}" presName="level" presStyleLbl="node1" presStyleIdx="2" presStyleCnt="3" custScaleY="99272">
        <dgm:presLayoutVars>
          <dgm:chMax val="1"/>
          <dgm:bulletEnabled val="1"/>
        </dgm:presLayoutVars>
      </dgm:prSet>
      <dgm:spPr/>
    </dgm:pt>
    <dgm:pt modelId="{FF2BDD2C-3DD9-4F64-99B2-E240996B5CF8}" type="pres">
      <dgm:prSet presAssocID="{ED682F7A-EE56-44C1-AA89-426AD73CC5B4}" presName="levelTx" presStyleLbl="revTx" presStyleIdx="0" presStyleCnt="0">
        <dgm:presLayoutVars>
          <dgm:chMax val="1"/>
          <dgm:bulletEnabled val="1"/>
        </dgm:presLayoutVars>
      </dgm:prSet>
      <dgm:spPr/>
    </dgm:pt>
  </dgm:ptLst>
  <dgm:cxnLst>
    <dgm:cxn modelId="{5AE11A28-D644-41C6-AC5F-DCE0B727F734}" type="presOf" srcId="{ED682F7A-EE56-44C1-AA89-426AD73CC5B4}" destId="{FF2BDD2C-3DD9-4F64-99B2-E240996B5CF8}" srcOrd="1" destOrd="0" presId="urn:microsoft.com/office/officeart/2005/8/layout/pyramid1"/>
    <dgm:cxn modelId="{52832B62-EA3F-4EBF-828A-C39A9BAC8FFB}" srcId="{ADE649F1-96AE-46A6-9E4D-7EF2FCE05106}" destId="{B2D2459A-1C51-4012-88EB-D85506B351FD}" srcOrd="1" destOrd="0" parTransId="{0FACF3DA-C905-43D5-A936-68929C869F24}" sibTransId="{F440865C-914E-439A-84EA-AEFBFDFE50D6}"/>
    <dgm:cxn modelId="{0CDA8670-5A49-4829-B79A-9C2A8B611A9F}" type="presOf" srcId="{B2D2459A-1C51-4012-88EB-D85506B351FD}" destId="{119D8B23-A8A6-41ED-9726-AF85BC86868F}" srcOrd="1" destOrd="0" presId="urn:microsoft.com/office/officeart/2005/8/layout/pyramid1"/>
    <dgm:cxn modelId="{2A5A8B72-3F88-4DFF-80F4-827E85892D47}" srcId="{ADE649F1-96AE-46A6-9E4D-7EF2FCE05106}" destId="{ED682F7A-EE56-44C1-AA89-426AD73CC5B4}" srcOrd="2" destOrd="0" parTransId="{4F09E038-0EED-4B15-9369-9E7E42FEFB08}" sibTransId="{9081C5BA-85F4-43D2-944E-3E12BF5424C5}"/>
    <dgm:cxn modelId="{2BFADA84-A801-4183-AF4B-BF56022DE34C}" type="presOf" srcId="{C0ABA27C-F306-4B23-9E66-5885C54F5AA1}" destId="{CCC89B07-0CA2-4A49-8524-0969433AD78E}" srcOrd="0" destOrd="0" presId="urn:microsoft.com/office/officeart/2005/8/layout/pyramid1"/>
    <dgm:cxn modelId="{CC3BF696-A6C1-4B97-B0EB-A82304F8B515}" type="presOf" srcId="{ADE649F1-96AE-46A6-9E4D-7EF2FCE05106}" destId="{7573C812-0C1C-4458-8E0B-03D52662535B}" srcOrd="0" destOrd="0" presId="urn:microsoft.com/office/officeart/2005/8/layout/pyramid1"/>
    <dgm:cxn modelId="{6C9541A4-9F03-49EF-86E5-E8B0E9802B74}" type="presOf" srcId="{C0ABA27C-F306-4B23-9E66-5885C54F5AA1}" destId="{E216C247-3954-41E2-8E40-7124666678D0}" srcOrd="1" destOrd="0" presId="urn:microsoft.com/office/officeart/2005/8/layout/pyramid1"/>
    <dgm:cxn modelId="{36BA1AAE-7433-4274-B584-C2810C423595}" type="presOf" srcId="{ED682F7A-EE56-44C1-AA89-426AD73CC5B4}" destId="{AE36B0E8-7B59-4986-AFF6-9DD1B881A7CA}" srcOrd="0" destOrd="0" presId="urn:microsoft.com/office/officeart/2005/8/layout/pyramid1"/>
    <dgm:cxn modelId="{4138F1D4-8712-4B21-AF48-82F34EB75995}" type="presOf" srcId="{B2D2459A-1C51-4012-88EB-D85506B351FD}" destId="{5790B5D0-79B7-4E48-9D43-A1D669B354A0}" srcOrd="0" destOrd="0" presId="urn:microsoft.com/office/officeart/2005/8/layout/pyramid1"/>
    <dgm:cxn modelId="{5EE170E2-F374-464E-AF49-4EF9B819CAF6}" srcId="{ADE649F1-96AE-46A6-9E4D-7EF2FCE05106}" destId="{C0ABA27C-F306-4B23-9E66-5885C54F5AA1}" srcOrd="0" destOrd="0" parTransId="{2389BAAF-B21A-4D83-AD85-028C8A583C16}" sibTransId="{203E3C9E-2FFF-45DF-915E-288D7EDF480A}"/>
    <dgm:cxn modelId="{3C06EB53-52E8-40C3-8172-4BB1E3BDA8F7}" type="presParOf" srcId="{7573C812-0C1C-4458-8E0B-03D52662535B}" destId="{FC3056E5-307C-4C78-A49E-9F221FB05E69}" srcOrd="0" destOrd="0" presId="urn:microsoft.com/office/officeart/2005/8/layout/pyramid1"/>
    <dgm:cxn modelId="{3B583F6E-DBDE-44B7-B43B-D83425014CFD}" type="presParOf" srcId="{FC3056E5-307C-4C78-A49E-9F221FB05E69}" destId="{CCC89B07-0CA2-4A49-8524-0969433AD78E}" srcOrd="0" destOrd="0" presId="urn:microsoft.com/office/officeart/2005/8/layout/pyramid1"/>
    <dgm:cxn modelId="{86A8CC8D-1405-4F41-B34F-F6BC44C411C6}" type="presParOf" srcId="{FC3056E5-307C-4C78-A49E-9F221FB05E69}" destId="{E216C247-3954-41E2-8E40-7124666678D0}" srcOrd="1" destOrd="0" presId="urn:microsoft.com/office/officeart/2005/8/layout/pyramid1"/>
    <dgm:cxn modelId="{60659438-45A8-4768-8F27-C84663603662}" type="presParOf" srcId="{7573C812-0C1C-4458-8E0B-03D52662535B}" destId="{EDB3A12C-5637-4D39-A690-6998196E5EFD}" srcOrd="1" destOrd="0" presId="urn:microsoft.com/office/officeart/2005/8/layout/pyramid1"/>
    <dgm:cxn modelId="{D77C079E-526A-4E4C-875C-B1C478EE98B9}" type="presParOf" srcId="{EDB3A12C-5637-4D39-A690-6998196E5EFD}" destId="{5790B5D0-79B7-4E48-9D43-A1D669B354A0}" srcOrd="0" destOrd="0" presId="urn:microsoft.com/office/officeart/2005/8/layout/pyramid1"/>
    <dgm:cxn modelId="{63759B4B-BBBE-4186-B921-C29E9091C661}" type="presParOf" srcId="{EDB3A12C-5637-4D39-A690-6998196E5EFD}" destId="{119D8B23-A8A6-41ED-9726-AF85BC86868F}" srcOrd="1" destOrd="0" presId="urn:microsoft.com/office/officeart/2005/8/layout/pyramid1"/>
    <dgm:cxn modelId="{AB53109B-C8A6-448B-AB6F-86F8BA7A6FD7}" type="presParOf" srcId="{7573C812-0C1C-4458-8E0B-03D52662535B}" destId="{2B4869AA-0C95-4F39-9427-83B18CC3D589}" srcOrd="2" destOrd="0" presId="urn:microsoft.com/office/officeart/2005/8/layout/pyramid1"/>
    <dgm:cxn modelId="{B89B2F5D-1FC9-4848-8F80-FAFDB3ECA61F}" type="presParOf" srcId="{2B4869AA-0C95-4F39-9427-83B18CC3D589}" destId="{AE36B0E8-7B59-4986-AFF6-9DD1B881A7CA}" srcOrd="0" destOrd="0" presId="urn:microsoft.com/office/officeart/2005/8/layout/pyramid1"/>
    <dgm:cxn modelId="{492F025D-BE40-49F7-8E03-0B909CA89348}" type="presParOf" srcId="{2B4869AA-0C95-4F39-9427-83B18CC3D589}" destId="{FF2BDD2C-3DD9-4F64-99B2-E240996B5CF8}" srcOrd="1" destOrd="0" presId="urn:microsoft.com/office/officeart/2005/8/layout/pyramid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22E428F-B52C-4169-AB81-8BE6F65E8CEE}"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kumimoji="1" lang="ja-JP" altLang="en-US"/>
        </a:p>
      </dgm:t>
    </dgm:pt>
    <dgm:pt modelId="{52388C97-2B37-4611-810D-9A43D2128138}">
      <dgm:prSet phldrT="[テキスト]"/>
      <dgm:spPr/>
      <dgm:t>
        <a:bodyPr/>
        <a:lstStyle/>
        <a:p>
          <a:r>
            <a:rPr kumimoji="1" lang="ja-JP" altLang="en-US" dirty="0">
              <a:latin typeface="Meiryo UI" panose="020B0604030504040204" pitchFamily="50" charset="-128"/>
              <a:ea typeface="Meiryo UI" panose="020B0604030504040204" pitchFamily="50" charset="-128"/>
            </a:rPr>
            <a:t>市町村</a:t>
          </a:r>
        </a:p>
      </dgm:t>
    </dgm:pt>
    <dgm:pt modelId="{B23891A8-3F5D-47B8-9CD9-597025EAE4A3}" type="parTrans" cxnId="{4A3B9605-F62C-4E1B-AF41-3E69A0F78767}">
      <dgm:prSet/>
      <dgm:spPr/>
      <dgm:t>
        <a:bodyPr/>
        <a:lstStyle/>
        <a:p>
          <a:endParaRPr kumimoji="1" lang="ja-JP" altLang="en-US">
            <a:latin typeface="Meiryo UI" panose="020B0604030504040204" pitchFamily="50" charset="-128"/>
            <a:ea typeface="Meiryo UI" panose="020B0604030504040204" pitchFamily="50" charset="-128"/>
          </a:endParaRPr>
        </a:p>
      </dgm:t>
    </dgm:pt>
    <dgm:pt modelId="{52AB5B2C-E5DF-4026-85EA-DD4AF0003463}" type="sibTrans" cxnId="{4A3B9605-F62C-4E1B-AF41-3E69A0F78767}">
      <dgm:prSet/>
      <dgm:spPr/>
      <dgm:t>
        <a:bodyPr/>
        <a:lstStyle/>
        <a:p>
          <a:endParaRPr kumimoji="1" lang="ja-JP" altLang="en-US">
            <a:latin typeface="Meiryo UI" panose="020B0604030504040204" pitchFamily="50" charset="-128"/>
            <a:ea typeface="Meiryo UI" panose="020B0604030504040204" pitchFamily="50" charset="-128"/>
          </a:endParaRPr>
        </a:p>
      </dgm:t>
    </dgm:pt>
    <dgm:pt modelId="{421F9E96-BA92-46C1-91B4-E4AC66357799}">
      <dgm:prSet phldrT="[テキスト]"/>
      <dgm:spPr/>
      <dgm:t>
        <a:bodyPr/>
        <a:lstStyle/>
        <a:p>
          <a:r>
            <a:rPr kumimoji="1" lang="ja-JP" altLang="en-US" dirty="0">
              <a:latin typeface="Meiryo UI" panose="020B0604030504040204" pitchFamily="50" charset="-128"/>
              <a:ea typeface="Meiryo UI" panose="020B0604030504040204" pitchFamily="50" charset="-128"/>
            </a:rPr>
            <a:t>児童発達支援センター</a:t>
          </a:r>
        </a:p>
      </dgm:t>
    </dgm:pt>
    <dgm:pt modelId="{E947CEE4-867F-410E-9FFD-C1BF727D75C6}" type="parTrans" cxnId="{5717C66A-D644-49BB-AE5B-2DA2E318AE11}">
      <dgm:prSet/>
      <dgm:spPr/>
      <dgm:t>
        <a:bodyPr/>
        <a:lstStyle/>
        <a:p>
          <a:endParaRPr kumimoji="1" lang="ja-JP" altLang="en-US">
            <a:latin typeface="Meiryo UI" panose="020B0604030504040204" pitchFamily="50" charset="-128"/>
            <a:ea typeface="Meiryo UI" panose="020B0604030504040204" pitchFamily="50" charset="-128"/>
          </a:endParaRPr>
        </a:p>
      </dgm:t>
    </dgm:pt>
    <dgm:pt modelId="{DE865B79-CDD6-48F8-B6A9-9CE018591552}" type="sibTrans" cxnId="{5717C66A-D644-49BB-AE5B-2DA2E318AE11}">
      <dgm:prSet/>
      <dgm:spPr/>
      <dgm:t>
        <a:bodyPr/>
        <a:lstStyle/>
        <a:p>
          <a:endParaRPr kumimoji="1" lang="ja-JP" altLang="en-US">
            <a:latin typeface="Meiryo UI" panose="020B0604030504040204" pitchFamily="50" charset="-128"/>
            <a:ea typeface="Meiryo UI" panose="020B0604030504040204" pitchFamily="50" charset="-128"/>
          </a:endParaRPr>
        </a:p>
      </dgm:t>
    </dgm:pt>
    <dgm:pt modelId="{4E93286E-221E-42E0-AF85-C78442E90CFF}">
      <dgm:prSet phldrT="[テキスト]"/>
      <dgm:spPr/>
      <dgm:t>
        <a:bodyPr/>
        <a:lstStyle/>
        <a:p>
          <a:r>
            <a:rPr kumimoji="1" lang="ja-JP" altLang="en-US" dirty="0">
              <a:latin typeface="Meiryo UI" panose="020B0604030504040204" pitchFamily="50" charset="-128"/>
              <a:ea typeface="Meiryo UI" panose="020B0604030504040204" pitchFamily="50" charset="-128"/>
            </a:rPr>
            <a:t>事業所・学校・府民等</a:t>
          </a:r>
        </a:p>
      </dgm:t>
    </dgm:pt>
    <dgm:pt modelId="{FCD6C2CD-C87D-444B-A5DC-FB112245E835}" type="parTrans" cxnId="{18EFEADB-0F8E-4D3E-8B85-75E8F7F4B23D}">
      <dgm:prSet/>
      <dgm:spPr/>
      <dgm:t>
        <a:bodyPr/>
        <a:lstStyle/>
        <a:p>
          <a:endParaRPr kumimoji="1" lang="ja-JP" altLang="en-US">
            <a:latin typeface="Meiryo UI" panose="020B0604030504040204" pitchFamily="50" charset="-128"/>
            <a:ea typeface="Meiryo UI" panose="020B0604030504040204" pitchFamily="50" charset="-128"/>
          </a:endParaRPr>
        </a:p>
      </dgm:t>
    </dgm:pt>
    <dgm:pt modelId="{37F77A92-7268-493A-A8C6-3FA316F80A21}" type="sibTrans" cxnId="{18EFEADB-0F8E-4D3E-8B85-75E8F7F4B23D}">
      <dgm:prSet/>
      <dgm:spPr/>
      <dgm:t>
        <a:bodyPr/>
        <a:lstStyle/>
        <a:p>
          <a:endParaRPr kumimoji="1" lang="ja-JP" altLang="en-US">
            <a:latin typeface="Meiryo UI" panose="020B0604030504040204" pitchFamily="50" charset="-128"/>
            <a:ea typeface="Meiryo UI" panose="020B0604030504040204" pitchFamily="50" charset="-128"/>
          </a:endParaRPr>
        </a:p>
      </dgm:t>
    </dgm:pt>
    <dgm:pt modelId="{F4AE9399-899D-4314-B4AE-342E74FB14B7}">
      <dgm:prSet phldrT="[テキスト]"/>
      <dgm:spPr/>
      <dgm:t>
        <a:bodyPr/>
        <a:lstStyle/>
        <a:p>
          <a:r>
            <a:rPr kumimoji="1" lang="ja-JP" altLang="en-US" dirty="0">
              <a:latin typeface="Meiryo UI" panose="020B0604030504040204" pitchFamily="50" charset="-128"/>
              <a:ea typeface="Meiryo UI" panose="020B0604030504040204" pitchFamily="50" charset="-128"/>
            </a:rPr>
            <a:t>令和</a:t>
          </a:r>
          <a:r>
            <a:rPr kumimoji="1" lang="en-US" altLang="ja-JP" dirty="0">
              <a:latin typeface="Meiryo UI" panose="020B0604030504040204" pitchFamily="50" charset="-128"/>
              <a:ea typeface="Meiryo UI" panose="020B0604030504040204" pitchFamily="50" charset="-128"/>
            </a:rPr>
            <a:t>7</a:t>
          </a:r>
          <a:r>
            <a:rPr kumimoji="1" lang="ja-JP" altLang="en-US" dirty="0">
              <a:latin typeface="Meiryo UI" panose="020B0604030504040204" pitchFamily="50" charset="-128"/>
              <a:ea typeface="Meiryo UI" panose="020B0604030504040204" pitchFamily="50" charset="-128"/>
            </a:rPr>
            <a:t>年</a:t>
          </a:r>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月～</a:t>
          </a:r>
          <a:r>
            <a:rPr kumimoji="1" lang="en-US" altLang="ja-JP" dirty="0">
              <a:latin typeface="Meiryo UI" panose="020B0604030504040204" pitchFamily="50" charset="-128"/>
              <a:ea typeface="Meiryo UI" panose="020B0604030504040204" pitchFamily="50" charset="-128"/>
            </a:rPr>
            <a:t>4</a:t>
          </a:r>
          <a:r>
            <a:rPr kumimoji="1" lang="ja-JP" altLang="en-US" dirty="0">
              <a:latin typeface="Meiryo UI" panose="020B0604030504040204" pitchFamily="50" charset="-128"/>
              <a:ea typeface="Meiryo UI" panose="020B0604030504040204" pitchFamily="50" charset="-128"/>
            </a:rPr>
            <a:t>月に実施予定の市町村担当者向け説明会にて役割や位置づけ等について説明予定</a:t>
          </a:r>
        </a:p>
      </dgm:t>
    </dgm:pt>
    <dgm:pt modelId="{15D26AC2-8AD8-4B1C-9B8A-95F84B4D5A0E}" type="parTrans" cxnId="{4EC45994-EC24-48A1-8D99-8FA5A2F56B46}">
      <dgm:prSet/>
      <dgm:spPr/>
      <dgm:t>
        <a:bodyPr/>
        <a:lstStyle/>
        <a:p>
          <a:endParaRPr kumimoji="1" lang="ja-JP" altLang="en-US">
            <a:latin typeface="Meiryo UI" panose="020B0604030504040204" pitchFamily="50" charset="-128"/>
            <a:ea typeface="Meiryo UI" panose="020B0604030504040204" pitchFamily="50" charset="-128"/>
          </a:endParaRPr>
        </a:p>
      </dgm:t>
    </dgm:pt>
    <dgm:pt modelId="{0875F217-9202-4F9B-B7CA-9520AC172544}" type="sibTrans" cxnId="{4EC45994-EC24-48A1-8D99-8FA5A2F56B46}">
      <dgm:prSet/>
      <dgm:spPr/>
      <dgm:t>
        <a:bodyPr/>
        <a:lstStyle/>
        <a:p>
          <a:endParaRPr kumimoji="1" lang="ja-JP" altLang="en-US">
            <a:latin typeface="Meiryo UI" panose="020B0604030504040204" pitchFamily="50" charset="-128"/>
            <a:ea typeface="Meiryo UI" panose="020B0604030504040204" pitchFamily="50" charset="-128"/>
          </a:endParaRPr>
        </a:p>
      </dgm:t>
    </dgm:pt>
    <dgm:pt modelId="{EB413838-F719-4750-BF05-8BDF82DB5E30}">
      <dgm:prSet phldrT="[テキスト]"/>
      <dgm:spPr/>
      <dgm:t>
        <a:bodyPr/>
        <a:lstStyle/>
        <a:p>
          <a:r>
            <a:rPr kumimoji="1" lang="ja-JP" altLang="en-US" dirty="0">
              <a:latin typeface="Meiryo UI" panose="020B0604030504040204" pitchFamily="50" charset="-128"/>
              <a:ea typeface="Meiryo UI" panose="020B0604030504040204" pitchFamily="50" charset="-128"/>
            </a:rPr>
            <a:t>令和</a:t>
          </a:r>
          <a:r>
            <a:rPr kumimoji="1" lang="en-US" altLang="ja-JP" dirty="0">
              <a:latin typeface="Meiryo UI" panose="020B0604030504040204" pitchFamily="50" charset="-128"/>
              <a:ea typeface="Meiryo UI" panose="020B0604030504040204" pitchFamily="50" charset="-128"/>
            </a:rPr>
            <a:t>6</a:t>
          </a:r>
          <a:r>
            <a:rPr kumimoji="1" lang="ja-JP" altLang="en-US" dirty="0">
              <a:latin typeface="Meiryo UI" panose="020B0604030504040204" pitchFamily="50" charset="-128"/>
              <a:ea typeface="Meiryo UI" panose="020B0604030504040204" pitchFamily="50" charset="-128"/>
            </a:rPr>
            <a:t>年度と同様に圏域ごとに児童発達支援センターを集めた会議を開催し、役割や位置づけ等について説明予定</a:t>
          </a:r>
        </a:p>
      </dgm:t>
    </dgm:pt>
    <dgm:pt modelId="{DA6FFEF9-00C5-4D29-AA0B-BD7023F6A235}" type="parTrans" cxnId="{DFED4475-650B-43E3-B27A-10B1FCEF8C80}">
      <dgm:prSet/>
      <dgm:spPr/>
      <dgm:t>
        <a:bodyPr/>
        <a:lstStyle/>
        <a:p>
          <a:endParaRPr kumimoji="1" lang="ja-JP" altLang="en-US">
            <a:latin typeface="Meiryo UI" panose="020B0604030504040204" pitchFamily="50" charset="-128"/>
            <a:ea typeface="Meiryo UI" panose="020B0604030504040204" pitchFamily="50" charset="-128"/>
          </a:endParaRPr>
        </a:p>
      </dgm:t>
    </dgm:pt>
    <dgm:pt modelId="{8E4A53E5-06F5-4DB7-9692-739EC0083A72}" type="sibTrans" cxnId="{DFED4475-650B-43E3-B27A-10B1FCEF8C80}">
      <dgm:prSet/>
      <dgm:spPr/>
      <dgm:t>
        <a:bodyPr/>
        <a:lstStyle/>
        <a:p>
          <a:endParaRPr kumimoji="1" lang="ja-JP" altLang="en-US">
            <a:latin typeface="Meiryo UI" panose="020B0604030504040204" pitchFamily="50" charset="-128"/>
            <a:ea typeface="Meiryo UI" panose="020B0604030504040204" pitchFamily="50" charset="-128"/>
          </a:endParaRPr>
        </a:p>
      </dgm:t>
    </dgm:pt>
    <dgm:pt modelId="{60D46EE3-C3E0-4C77-9E9B-0AAD0AD275FE}">
      <dgm:prSet phldrT="[テキスト]"/>
      <dgm:spPr/>
      <dgm:t>
        <a:bodyPr/>
        <a:lstStyle/>
        <a:p>
          <a:r>
            <a:rPr kumimoji="1" lang="ja-JP" altLang="en-US" dirty="0">
              <a:latin typeface="Meiryo UI" panose="020B0604030504040204" pitchFamily="50" charset="-128"/>
              <a:ea typeface="Meiryo UI" panose="020B0604030504040204" pitchFamily="50" charset="-128"/>
            </a:rPr>
            <a:t>府ホームページで周知するほか、パンフレット等の広報媒体の作成により、事業所・学校等の支援対象機関へ周知予定</a:t>
          </a:r>
        </a:p>
      </dgm:t>
    </dgm:pt>
    <dgm:pt modelId="{0B56E2F5-AD98-4268-A697-5A7895AB13A9}" type="parTrans" cxnId="{7F0A7058-46D5-4CB7-ADF3-560DB36B6040}">
      <dgm:prSet/>
      <dgm:spPr/>
      <dgm:t>
        <a:bodyPr/>
        <a:lstStyle/>
        <a:p>
          <a:endParaRPr kumimoji="1" lang="ja-JP" altLang="en-US">
            <a:latin typeface="Meiryo UI" panose="020B0604030504040204" pitchFamily="50" charset="-128"/>
            <a:ea typeface="Meiryo UI" panose="020B0604030504040204" pitchFamily="50" charset="-128"/>
          </a:endParaRPr>
        </a:p>
      </dgm:t>
    </dgm:pt>
    <dgm:pt modelId="{2EAEFB7E-E7BE-40B2-9C66-423A228ED003}" type="sibTrans" cxnId="{7F0A7058-46D5-4CB7-ADF3-560DB36B6040}">
      <dgm:prSet/>
      <dgm:spPr/>
      <dgm:t>
        <a:bodyPr/>
        <a:lstStyle/>
        <a:p>
          <a:endParaRPr kumimoji="1" lang="ja-JP" altLang="en-US">
            <a:latin typeface="Meiryo UI" panose="020B0604030504040204" pitchFamily="50" charset="-128"/>
            <a:ea typeface="Meiryo UI" panose="020B0604030504040204" pitchFamily="50" charset="-128"/>
          </a:endParaRPr>
        </a:p>
      </dgm:t>
    </dgm:pt>
    <dgm:pt modelId="{5EF98510-EC09-4EAD-9BF9-CF6C1A8C19A9}" type="pres">
      <dgm:prSet presAssocID="{A22E428F-B52C-4169-AB81-8BE6F65E8CEE}" presName="linear" presStyleCnt="0">
        <dgm:presLayoutVars>
          <dgm:dir/>
          <dgm:animLvl val="lvl"/>
          <dgm:resizeHandles val="exact"/>
        </dgm:presLayoutVars>
      </dgm:prSet>
      <dgm:spPr/>
    </dgm:pt>
    <dgm:pt modelId="{94C3093A-1449-4727-AAFC-E13141EDCBC3}" type="pres">
      <dgm:prSet presAssocID="{52388C97-2B37-4611-810D-9A43D2128138}" presName="parentLin" presStyleCnt="0"/>
      <dgm:spPr/>
    </dgm:pt>
    <dgm:pt modelId="{AE6CDC43-1BF3-4DFF-8CCE-8C57C53F6FDD}" type="pres">
      <dgm:prSet presAssocID="{52388C97-2B37-4611-810D-9A43D2128138}" presName="parentLeftMargin" presStyleLbl="node1" presStyleIdx="0" presStyleCnt="3"/>
      <dgm:spPr/>
    </dgm:pt>
    <dgm:pt modelId="{BADC76B5-A13A-4547-94F1-B0C3C0A6F5C0}" type="pres">
      <dgm:prSet presAssocID="{52388C97-2B37-4611-810D-9A43D2128138}" presName="parentText" presStyleLbl="node1" presStyleIdx="0" presStyleCnt="3">
        <dgm:presLayoutVars>
          <dgm:chMax val="0"/>
          <dgm:bulletEnabled val="1"/>
        </dgm:presLayoutVars>
      </dgm:prSet>
      <dgm:spPr/>
    </dgm:pt>
    <dgm:pt modelId="{C7748B8D-2BC3-4970-A99C-4FA73774E8F5}" type="pres">
      <dgm:prSet presAssocID="{52388C97-2B37-4611-810D-9A43D2128138}" presName="negativeSpace" presStyleCnt="0"/>
      <dgm:spPr/>
    </dgm:pt>
    <dgm:pt modelId="{E0F80355-C393-4227-93C9-9CBDE5F2DE89}" type="pres">
      <dgm:prSet presAssocID="{52388C97-2B37-4611-810D-9A43D2128138}" presName="childText" presStyleLbl="conFgAcc1" presStyleIdx="0" presStyleCnt="3">
        <dgm:presLayoutVars>
          <dgm:bulletEnabled val="1"/>
        </dgm:presLayoutVars>
      </dgm:prSet>
      <dgm:spPr/>
    </dgm:pt>
    <dgm:pt modelId="{FA23BD16-B51E-42EE-9C04-D0CEDE6BB61A}" type="pres">
      <dgm:prSet presAssocID="{52AB5B2C-E5DF-4026-85EA-DD4AF0003463}" presName="spaceBetweenRectangles" presStyleCnt="0"/>
      <dgm:spPr/>
    </dgm:pt>
    <dgm:pt modelId="{79DAB4B7-1657-4ED2-B182-EC91D1C77924}" type="pres">
      <dgm:prSet presAssocID="{421F9E96-BA92-46C1-91B4-E4AC66357799}" presName="parentLin" presStyleCnt="0"/>
      <dgm:spPr/>
    </dgm:pt>
    <dgm:pt modelId="{A7D08E47-71E2-4E07-9A5C-1EA71DB0D8E5}" type="pres">
      <dgm:prSet presAssocID="{421F9E96-BA92-46C1-91B4-E4AC66357799}" presName="parentLeftMargin" presStyleLbl="node1" presStyleIdx="0" presStyleCnt="3"/>
      <dgm:spPr/>
    </dgm:pt>
    <dgm:pt modelId="{0A5888A3-6126-4DA9-BBC1-A36C4CF1F5E0}" type="pres">
      <dgm:prSet presAssocID="{421F9E96-BA92-46C1-91B4-E4AC66357799}" presName="parentText" presStyleLbl="node1" presStyleIdx="1" presStyleCnt="3">
        <dgm:presLayoutVars>
          <dgm:chMax val="0"/>
          <dgm:bulletEnabled val="1"/>
        </dgm:presLayoutVars>
      </dgm:prSet>
      <dgm:spPr/>
    </dgm:pt>
    <dgm:pt modelId="{7B43B5F2-13A7-410F-8D81-4DAA6C0A13AB}" type="pres">
      <dgm:prSet presAssocID="{421F9E96-BA92-46C1-91B4-E4AC66357799}" presName="negativeSpace" presStyleCnt="0"/>
      <dgm:spPr/>
    </dgm:pt>
    <dgm:pt modelId="{47E5C1FC-1B8C-414D-8540-1517BB60E5B9}" type="pres">
      <dgm:prSet presAssocID="{421F9E96-BA92-46C1-91B4-E4AC66357799}" presName="childText" presStyleLbl="conFgAcc1" presStyleIdx="1" presStyleCnt="3">
        <dgm:presLayoutVars>
          <dgm:bulletEnabled val="1"/>
        </dgm:presLayoutVars>
      </dgm:prSet>
      <dgm:spPr/>
    </dgm:pt>
    <dgm:pt modelId="{DF0472C3-ABCA-4764-BDCE-C71C8F851DE6}" type="pres">
      <dgm:prSet presAssocID="{DE865B79-CDD6-48F8-B6A9-9CE018591552}" presName="spaceBetweenRectangles" presStyleCnt="0"/>
      <dgm:spPr/>
    </dgm:pt>
    <dgm:pt modelId="{ABC7F889-8AC1-4749-A683-FFA27BE4BD65}" type="pres">
      <dgm:prSet presAssocID="{4E93286E-221E-42E0-AF85-C78442E90CFF}" presName="parentLin" presStyleCnt="0"/>
      <dgm:spPr/>
    </dgm:pt>
    <dgm:pt modelId="{730F89CD-BBF9-447F-946F-AB7D50AF48B5}" type="pres">
      <dgm:prSet presAssocID="{4E93286E-221E-42E0-AF85-C78442E90CFF}" presName="parentLeftMargin" presStyleLbl="node1" presStyleIdx="1" presStyleCnt="3"/>
      <dgm:spPr/>
    </dgm:pt>
    <dgm:pt modelId="{6345B35E-3AB7-43CE-9A54-0EFEC05C541A}" type="pres">
      <dgm:prSet presAssocID="{4E93286E-221E-42E0-AF85-C78442E90CFF}" presName="parentText" presStyleLbl="node1" presStyleIdx="2" presStyleCnt="3">
        <dgm:presLayoutVars>
          <dgm:chMax val="0"/>
          <dgm:bulletEnabled val="1"/>
        </dgm:presLayoutVars>
      </dgm:prSet>
      <dgm:spPr/>
    </dgm:pt>
    <dgm:pt modelId="{7D5387BA-F90A-46F8-8F9E-6E81921E04D6}" type="pres">
      <dgm:prSet presAssocID="{4E93286E-221E-42E0-AF85-C78442E90CFF}" presName="negativeSpace" presStyleCnt="0"/>
      <dgm:spPr/>
    </dgm:pt>
    <dgm:pt modelId="{548D87E4-73A6-4A08-91BC-F6C4CE32F1E7}" type="pres">
      <dgm:prSet presAssocID="{4E93286E-221E-42E0-AF85-C78442E90CFF}" presName="childText" presStyleLbl="conFgAcc1" presStyleIdx="2" presStyleCnt="3">
        <dgm:presLayoutVars>
          <dgm:bulletEnabled val="1"/>
        </dgm:presLayoutVars>
      </dgm:prSet>
      <dgm:spPr/>
    </dgm:pt>
  </dgm:ptLst>
  <dgm:cxnLst>
    <dgm:cxn modelId="{4A3B9605-F62C-4E1B-AF41-3E69A0F78767}" srcId="{A22E428F-B52C-4169-AB81-8BE6F65E8CEE}" destId="{52388C97-2B37-4611-810D-9A43D2128138}" srcOrd="0" destOrd="0" parTransId="{B23891A8-3F5D-47B8-9CD9-597025EAE4A3}" sibTransId="{52AB5B2C-E5DF-4026-85EA-DD4AF0003463}"/>
    <dgm:cxn modelId="{57F5F80E-6832-4782-BDA4-F0AAED26D68B}" type="presOf" srcId="{52388C97-2B37-4611-810D-9A43D2128138}" destId="{BADC76B5-A13A-4547-94F1-B0C3C0A6F5C0}" srcOrd="1" destOrd="0" presId="urn:microsoft.com/office/officeart/2005/8/layout/list1"/>
    <dgm:cxn modelId="{77459945-3555-455E-A749-51162CB37DC8}" type="presOf" srcId="{421F9E96-BA92-46C1-91B4-E4AC66357799}" destId="{A7D08E47-71E2-4E07-9A5C-1EA71DB0D8E5}" srcOrd="0" destOrd="0" presId="urn:microsoft.com/office/officeart/2005/8/layout/list1"/>
    <dgm:cxn modelId="{5717C66A-D644-49BB-AE5B-2DA2E318AE11}" srcId="{A22E428F-B52C-4169-AB81-8BE6F65E8CEE}" destId="{421F9E96-BA92-46C1-91B4-E4AC66357799}" srcOrd="1" destOrd="0" parTransId="{E947CEE4-867F-410E-9FFD-C1BF727D75C6}" sibTransId="{DE865B79-CDD6-48F8-B6A9-9CE018591552}"/>
    <dgm:cxn modelId="{DFED4475-650B-43E3-B27A-10B1FCEF8C80}" srcId="{421F9E96-BA92-46C1-91B4-E4AC66357799}" destId="{EB413838-F719-4750-BF05-8BDF82DB5E30}" srcOrd="0" destOrd="0" parTransId="{DA6FFEF9-00C5-4D29-AA0B-BD7023F6A235}" sibTransId="{8E4A53E5-06F5-4DB7-9692-739EC0083A72}"/>
    <dgm:cxn modelId="{7F0A7058-46D5-4CB7-ADF3-560DB36B6040}" srcId="{4E93286E-221E-42E0-AF85-C78442E90CFF}" destId="{60D46EE3-C3E0-4C77-9E9B-0AAD0AD275FE}" srcOrd="0" destOrd="0" parTransId="{0B56E2F5-AD98-4268-A697-5A7895AB13A9}" sibTransId="{2EAEFB7E-E7BE-40B2-9C66-423A228ED003}"/>
    <dgm:cxn modelId="{872C205A-AD7E-4FCD-AF6E-DBBFD6EE6AEC}" type="presOf" srcId="{4E93286E-221E-42E0-AF85-C78442E90CFF}" destId="{6345B35E-3AB7-43CE-9A54-0EFEC05C541A}" srcOrd="1" destOrd="0" presId="urn:microsoft.com/office/officeart/2005/8/layout/list1"/>
    <dgm:cxn modelId="{6EBB8184-DF2F-4B16-9C4E-9E8686372404}" type="presOf" srcId="{EB413838-F719-4750-BF05-8BDF82DB5E30}" destId="{47E5C1FC-1B8C-414D-8540-1517BB60E5B9}" srcOrd="0" destOrd="0" presId="urn:microsoft.com/office/officeart/2005/8/layout/list1"/>
    <dgm:cxn modelId="{95DC6588-4DB0-481D-A0EF-4A05D17F7AB0}" type="presOf" srcId="{A22E428F-B52C-4169-AB81-8BE6F65E8CEE}" destId="{5EF98510-EC09-4EAD-9BF9-CF6C1A8C19A9}" srcOrd="0" destOrd="0" presId="urn:microsoft.com/office/officeart/2005/8/layout/list1"/>
    <dgm:cxn modelId="{D280138D-35D8-4425-ADC2-61F553F629AF}" type="presOf" srcId="{F4AE9399-899D-4314-B4AE-342E74FB14B7}" destId="{E0F80355-C393-4227-93C9-9CBDE5F2DE89}" srcOrd="0" destOrd="0" presId="urn:microsoft.com/office/officeart/2005/8/layout/list1"/>
    <dgm:cxn modelId="{4EC45994-EC24-48A1-8D99-8FA5A2F56B46}" srcId="{52388C97-2B37-4611-810D-9A43D2128138}" destId="{F4AE9399-899D-4314-B4AE-342E74FB14B7}" srcOrd="0" destOrd="0" parTransId="{15D26AC2-8AD8-4B1C-9B8A-95F84B4D5A0E}" sibTransId="{0875F217-9202-4F9B-B7CA-9520AC172544}"/>
    <dgm:cxn modelId="{C9D1E59E-8489-439B-A8EA-01754DA20BF0}" type="presOf" srcId="{4E93286E-221E-42E0-AF85-C78442E90CFF}" destId="{730F89CD-BBF9-447F-946F-AB7D50AF48B5}" srcOrd="0" destOrd="0" presId="urn:microsoft.com/office/officeart/2005/8/layout/list1"/>
    <dgm:cxn modelId="{18EFEADB-0F8E-4D3E-8B85-75E8F7F4B23D}" srcId="{A22E428F-B52C-4169-AB81-8BE6F65E8CEE}" destId="{4E93286E-221E-42E0-AF85-C78442E90CFF}" srcOrd="2" destOrd="0" parTransId="{FCD6C2CD-C87D-444B-A5DC-FB112245E835}" sibTransId="{37F77A92-7268-493A-A8C6-3FA316F80A21}"/>
    <dgm:cxn modelId="{26DD05E3-8ED2-4F14-A827-3C529C615383}" type="presOf" srcId="{60D46EE3-C3E0-4C77-9E9B-0AAD0AD275FE}" destId="{548D87E4-73A6-4A08-91BC-F6C4CE32F1E7}" srcOrd="0" destOrd="0" presId="urn:microsoft.com/office/officeart/2005/8/layout/list1"/>
    <dgm:cxn modelId="{BBFA83E3-D87E-42CB-B93B-D1E2329F148B}" type="presOf" srcId="{421F9E96-BA92-46C1-91B4-E4AC66357799}" destId="{0A5888A3-6126-4DA9-BBC1-A36C4CF1F5E0}" srcOrd="1" destOrd="0" presId="urn:microsoft.com/office/officeart/2005/8/layout/list1"/>
    <dgm:cxn modelId="{E82AA7F3-BC4F-4B71-9740-577BB9260097}" type="presOf" srcId="{52388C97-2B37-4611-810D-9A43D2128138}" destId="{AE6CDC43-1BF3-4DFF-8CCE-8C57C53F6FDD}" srcOrd="0" destOrd="0" presId="urn:microsoft.com/office/officeart/2005/8/layout/list1"/>
    <dgm:cxn modelId="{86785A47-9BB9-473C-9998-33CD84D01FBE}" type="presParOf" srcId="{5EF98510-EC09-4EAD-9BF9-CF6C1A8C19A9}" destId="{94C3093A-1449-4727-AAFC-E13141EDCBC3}" srcOrd="0" destOrd="0" presId="urn:microsoft.com/office/officeart/2005/8/layout/list1"/>
    <dgm:cxn modelId="{F382B19A-83F2-4B17-A211-3782E80A4282}" type="presParOf" srcId="{94C3093A-1449-4727-AAFC-E13141EDCBC3}" destId="{AE6CDC43-1BF3-4DFF-8CCE-8C57C53F6FDD}" srcOrd="0" destOrd="0" presId="urn:microsoft.com/office/officeart/2005/8/layout/list1"/>
    <dgm:cxn modelId="{8AB635E6-2509-45D0-89FD-94F8E4774DCF}" type="presParOf" srcId="{94C3093A-1449-4727-AAFC-E13141EDCBC3}" destId="{BADC76B5-A13A-4547-94F1-B0C3C0A6F5C0}" srcOrd="1" destOrd="0" presId="urn:microsoft.com/office/officeart/2005/8/layout/list1"/>
    <dgm:cxn modelId="{64FE9929-2DC9-4722-BF07-6ED1E1495103}" type="presParOf" srcId="{5EF98510-EC09-4EAD-9BF9-CF6C1A8C19A9}" destId="{C7748B8D-2BC3-4970-A99C-4FA73774E8F5}" srcOrd="1" destOrd="0" presId="urn:microsoft.com/office/officeart/2005/8/layout/list1"/>
    <dgm:cxn modelId="{7EC4E8E8-EA64-4140-8647-071611BD947F}" type="presParOf" srcId="{5EF98510-EC09-4EAD-9BF9-CF6C1A8C19A9}" destId="{E0F80355-C393-4227-93C9-9CBDE5F2DE89}" srcOrd="2" destOrd="0" presId="urn:microsoft.com/office/officeart/2005/8/layout/list1"/>
    <dgm:cxn modelId="{3BC8EAE4-E4A9-4E86-9955-FADB4EEB95DD}" type="presParOf" srcId="{5EF98510-EC09-4EAD-9BF9-CF6C1A8C19A9}" destId="{FA23BD16-B51E-42EE-9C04-D0CEDE6BB61A}" srcOrd="3" destOrd="0" presId="urn:microsoft.com/office/officeart/2005/8/layout/list1"/>
    <dgm:cxn modelId="{9DECE56C-04A4-4108-ABB7-06C1BC7D52B2}" type="presParOf" srcId="{5EF98510-EC09-4EAD-9BF9-CF6C1A8C19A9}" destId="{79DAB4B7-1657-4ED2-B182-EC91D1C77924}" srcOrd="4" destOrd="0" presId="urn:microsoft.com/office/officeart/2005/8/layout/list1"/>
    <dgm:cxn modelId="{216B01DC-15B4-4C40-B26A-64155B79972C}" type="presParOf" srcId="{79DAB4B7-1657-4ED2-B182-EC91D1C77924}" destId="{A7D08E47-71E2-4E07-9A5C-1EA71DB0D8E5}" srcOrd="0" destOrd="0" presId="urn:microsoft.com/office/officeart/2005/8/layout/list1"/>
    <dgm:cxn modelId="{3B5B8CDB-9DB1-4C76-B8E5-EDDADFFDFDB7}" type="presParOf" srcId="{79DAB4B7-1657-4ED2-B182-EC91D1C77924}" destId="{0A5888A3-6126-4DA9-BBC1-A36C4CF1F5E0}" srcOrd="1" destOrd="0" presId="urn:microsoft.com/office/officeart/2005/8/layout/list1"/>
    <dgm:cxn modelId="{AD40DA01-00B1-470A-969E-F8E435FE5D0F}" type="presParOf" srcId="{5EF98510-EC09-4EAD-9BF9-CF6C1A8C19A9}" destId="{7B43B5F2-13A7-410F-8D81-4DAA6C0A13AB}" srcOrd="5" destOrd="0" presId="urn:microsoft.com/office/officeart/2005/8/layout/list1"/>
    <dgm:cxn modelId="{B5EF18F6-AF01-4D03-8D2A-ABC4D827B8DD}" type="presParOf" srcId="{5EF98510-EC09-4EAD-9BF9-CF6C1A8C19A9}" destId="{47E5C1FC-1B8C-414D-8540-1517BB60E5B9}" srcOrd="6" destOrd="0" presId="urn:microsoft.com/office/officeart/2005/8/layout/list1"/>
    <dgm:cxn modelId="{4B5F4487-BEC3-4EAC-A865-49D4E1A915C4}" type="presParOf" srcId="{5EF98510-EC09-4EAD-9BF9-CF6C1A8C19A9}" destId="{DF0472C3-ABCA-4764-BDCE-C71C8F851DE6}" srcOrd="7" destOrd="0" presId="urn:microsoft.com/office/officeart/2005/8/layout/list1"/>
    <dgm:cxn modelId="{F5B7ABB2-45DD-410A-9A86-02CC9BAFDE08}" type="presParOf" srcId="{5EF98510-EC09-4EAD-9BF9-CF6C1A8C19A9}" destId="{ABC7F889-8AC1-4749-A683-FFA27BE4BD65}" srcOrd="8" destOrd="0" presId="urn:microsoft.com/office/officeart/2005/8/layout/list1"/>
    <dgm:cxn modelId="{A7E6F3B0-8A2D-4C1D-8FAB-E53CE062D4D2}" type="presParOf" srcId="{ABC7F889-8AC1-4749-A683-FFA27BE4BD65}" destId="{730F89CD-BBF9-447F-946F-AB7D50AF48B5}" srcOrd="0" destOrd="0" presId="urn:microsoft.com/office/officeart/2005/8/layout/list1"/>
    <dgm:cxn modelId="{F11AF1EF-5ECF-43FF-A951-437003D3861A}" type="presParOf" srcId="{ABC7F889-8AC1-4749-A683-FFA27BE4BD65}" destId="{6345B35E-3AB7-43CE-9A54-0EFEC05C541A}" srcOrd="1" destOrd="0" presId="urn:microsoft.com/office/officeart/2005/8/layout/list1"/>
    <dgm:cxn modelId="{5AD2221B-EEA3-45EB-9586-1B6FDDB3DAC9}" type="presParOf" srcId="{5EF98510-EC09-4EAD-9BF9-CF6C1A8C19A9}" destId="{7D5387BA-F90A-46F8-8F9E-6E81921E04D6}" srcOrd="9" destOrd="0" presId="urn:microsoft.com/office/officeart/2005/8/layout/list1"/>
    <dgm:cxn modelId="{230B4F2D-F28C-4323-8155-30B9CC70AAE8}" type="presParOf" srcId="{5EF98510-EC09-4EAD-9BF9-CF6C1A8C19A9}" destId="{548D87E4-73A6-4A08-91BC-F6C4CE32F1E7}"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C89B07-0CA2-4A49-8524-0969433AD78E}">
      <dsp:nvSpPr>
        <dsp:cNvPr id="0" name=""/>
        <dsp:cNvSpPr/>
      </dsp:nvSpPr>
      <dsp:spPr>
        <a:xfrm>
          <a:off x="877597" y="0"/>
          <a:ext cx="880803" cy="646399"/>
        </a:xfrm>
        <a:prstGeom prst="trapezoid">
          <a:avLst>
            <a:gd name="adj" fmla="val 68131"/>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kumimoji="1" lang="ja-JP" altLang="en-US" sz="2000" kern="1200" dirty="0"/>
        </a:p>
      </dsp:txBody>
      <dsp:txXfrm>
        <a:off x="877597" y="0"/>
        <a:ext cx="880803" cy="646399"/>
      </dsp:txXfrm>
    </dsp:sp>
    <dsp:sp modelId="{5790B5D0-79B7-4E48-9D43-A1D669B354A0}">
      <dsp:nvSpPr>
        <dsp:cNvPr id="0" name=""/>
        <dsp:cNvSpPr/>
      </dsp:nvSpPr>
      <dsp:spPr>
        <a:xfrm>
          <a:off x="437195" y="646399"/>
          <a:ext cx="1761606" cy="646399"/>
        </a:xfrm>
        <a:prstGeom prst="trapezoid">
          <a:avLst>
            <a:gd name="adj" fmla="val 68131"/>
          </a:avLst>
        </a:prstGeom>
        <a:solidFill>
          <a:srgbClr val="57D3F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kumimoji="1" lang="en-US" altLang="ja-JP" sz="1800" kern="1200" dirty="0"/>
        </a:p>
      </dsp:txBody>
      <dsp:txXfrm>
        <a:off x="745476" y="646399"/>
        <a:ext cx="1145044" cy="646399"/>
      </dsp:txXfrm>
    </dsp:sp>
    <dsp:sp modelId="{AE36B0E8-7B59-4986-AFF6-9DD1B881A7CA}">
      <dsp:nvSpPr>
        <dsp:cNvPr id="0" name=""/>
        <dsp:cNvSpPr/>
      </dsp:nvSpPr>
      <dsp:spPr>
        <a:xfrm>
          <a:off x="0" y="1292799"/>
          <a:ext cx="2635997" cy="641694"/>
        </a:xfrm>
        <a:prstGeom prst="trapezoid">
          <a:avLst>
            <a:gd name="adj" fmla="val 68131"/>
          </a:avLst>
        </a:prstGeom>
        <a:solidFill>
          <a:srgbClr val="66FFF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kumimoji="1" lang="ja-JP" altLang="en-US" sz="2000" kern="1200" dirty="0"/>
        </a:p>
      </dsp:txBody>
      <dsp:txXfrm>
        <a:off x="461299" y="1292799"/>
        <a:ext cx="1713398" cy="6416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F80355-C393-4227-93C9-9CBDE5F2DE89}">
      <dsp:nvSpPr>
        <dsp:cNvPr id="0" name=""/>
        <dsp:cNvSpPr/>
      </dsp:nvSpPr>
      <dsp:spPr>
        <a:xfrm>
          <a:off x="0" y="212403"/>
          <a:ext cx="11483893" cy="61425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1278" tIns="270764" rIns="891278" bIns="92456" numCol="1" spcCol="1270" anchor="t" anchorCtr="0">
          <a:noAutofit/>
        </a:bodyPr>
        <a:lstStyle/>
        <a:p>
          <a:pPr marL="114300" lvl="1" indent="-114300" algn="l" defTabSz="577850">
            <a:lnSpc>
              <a:spcPct val="90000"/>
            </a:lnSpc>
            <a:spcBef>
              <a:spcPct val="0"/>
            </a:spcBef>
            <a:spcAft>
              <a:spcPct val="15000"/>
            </a:spcAft>
            <a:buChar char="•"/>
          </a:pPr>
          <a:r>
            <a:rPr kumimoji="1" lang="ja-JP" altLang="en-US" sz="1300" kern="1200" dirty="0">
              <a:latin typeface="Meiryo UI" panose="020B0604030504040204" pitchFamily="50" charset="-128"/>
              <a:ea typeface="Meiryo UI" panose="020B0604030504040204" pitchFamily="50" charset="-128"/>
            </a:rPr>
            <a:t>令和</a:t>
          </a:r>
          <a:r>
            <a:rPr kumimoji="1" lang="en-US" altLang="ja-JP" sz="1300" kern="1200" dirty="0">
              <a:latin typeface="Meiryo UI" panose="020B0604030504040204" pitchFamily="50" charset="-128"/>
              <a:ea typeface="Meiryo UI" panose="020B0604030504040204" pitchFamily="50" charset="-128"/>
            </a:rPr>
            <a:t>7</a:t>
          </a:r>
          <a:r>
            <a:rPr kumimoji="1" lang="ja-JP" altLang="en-US" sz="1300" kern="1200" dirty="0">
              <a:latin typeface="Meiryo UI" panose="020B0604030504040204" pitchFamily="50" charset="-128"/>
              <a:ea typeface="Meiryo UI" panose="020B0604030504040204" pitchFamily="50" charset="-128"/>
            </a:rPr>
            <a:t>年</a:t>
          </a:r>
          <a:r>
            <a:rPr kumimoji="1" lang="en-US" altLang="ja-JP" sz="1300" kern="1200" dirty="0">
              <a:latin typeface="Meiryo UI" panose="020B0604030504040204" pitchFamily="50" charset="-128"/>
              <a:ea typeface="Meiryo UI" panose="020B0604030504040204" pitchFamily="50" charset="-128"/>
            </a:rPr>
            <a:t>3</a:t>
          </a:r>
          <a:r>
            <a:rPr kumimoji="1" lang="ja-JP" altLang="en-US" sz="1300" kern="1200" dirty="0">
              <a:latin typeface="Meiryo UI" panose="020B0604030504040204" pitchFamily="50" charset="-128"/>
              <a:ea typeface="Meiryo UI" panose="020B0604030504040204" pitchFamily="50" charset="-128"/>
            </a:rPr>
            <a:t>月～</a:t>
          </a:r>
          <a:r>
            <a:rPr kumimoji="1" lang="en-US" altLang="ja-JP" sz="1300" kern="1200" dirty="0">
              <a:latin typeface="Meiryo UI" panose="020B0604030504040204" pitchFamily="50" charset="-128"/>
              <a:ea typeface="Meiryo UI" panose="020B0604030504040204" pitchFamily="50" charset="-128"/>
            </a:rPr>
            <a:t>4</a:t>
          </a:r>
          <a:r>
            <a:rPr kumimoji="1" lang="ja-JP" altLang="en-US" sz="1300" kern="1200" dirty="0">
              <a:latin typeface="Meiryo UI" panose="020B0604030504040204" pitchFamily="50" charset="-128"/>
              <a:ea typeface="Meiryo UI" panose="020B0604030504040204" pitchFamily="50" charset="-128"/>
            </a:rPr>
            <a:t>月に実施予定の市町村担当者向け説明会にて役割や位置づけ等について説明予定</a:t>
          </a:r>
        </a:p>
      </dsp:txBody>
      <dsp:txXfrm>
        <a:off x="0" y="212403"/>
        <a:ext cx="11483893" cy="614250"/>
      </dsp:txXfrm>
    </dsp:sp>
    <dsp:sp modelId="{BADC76B5-A13A-4547-94F1-B0C3C0A6F5C0}">
      <dsp:nvSpPr>
        <dsp:cNvPr id="0" name=""/>
        <dsp:cNvSpPr/>
      </dsp:nvSpPr>
      <dsp:spPr>
        <a:xfrm>
          <a:off x="574194" y="20523"/>
          <a:ext cx="8038725" cy="3837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3845" tIns="0" rIns="303845" bIns="0" numCol="1" spcCol="1270" anchor="ctr" anchorCtr="0">
          <a:noAutofit/>
        </a:bodyPr>
        <a:lstStyle/>
        <a:p>
          <a:pPr marL="0" lvl="0" indent="0" algn="l" defTabSz="577850">
            <a:lnSpc>
              <a:spcPct val="90000"/>
            </a:lnSpc>
            <a:spcBef>
              <a:spcPct val="0"/>
            </a:spcBef>
            <a:spcAft>
              <a:spcPct val="35000"/>
            </a:spcAft>
            <a:buNone/>
          </a:pPr>
          <a:r>
            <a:rPr kumimoji="1" lang="ja-JP" altLang="en-US" sz="1300" kern="1200" dirty="0">
              <a:latin typeface="Meiryo UI" panose="020B0604030504040204" pitchFamily="50" charset="-128"/>
              <a:ea typeface="Meiryo UI" panose="020B0604030504040204" pitchFamily="50" charset="-128"/>
            </a:rPr>
            <a:t>市町村</a:t>
          </a:r>
        </a:p>
      </dsp:txBody>
      <dsp:txXfrm>
        <a:off x="592928" y="39257"/>
        <a:ext cx="8001257" cy="346292"/>
      </dsp:txXfrm>
    </dsp:sp>
    <dsp:sp modelId="{47E5C1FC-1B8C-414D-8540-1517BB60E5B9}">
      <dsp:nvSpPr>
        <dsp:cNvPr id="0" name=""/>
        <dsp:cNvSpPr/>
      </dsp:nvSpPr>
      <dsp:spPr>
        <a:xfrm>
          <a:off x="0" y="1088734"/>
          <a:ext cx="11483893" cy="614250"/>
        </a:xfrm>
        <a:prstGeom prst="rect">
          <a:avLst/>
        </a:prstGeom>
        <a:solidFill>
          <a:schemeClr val="lt1">
            <a:alpha val="90000"/>
            <a:hueOff val="0"/>
            <a:satOff val="0"/>
            <a:lumOff val="0"/>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1278" tIns="270764" rIns="891278" bIns="92456" numCol="1" spcCol="1270" anchor="t" anchorCtr="0">
          <a:noAutofit/>
        </a:bodyPr>
        <a:lstStyle/>
        <a:p>
          <a:pPr marL="114300" lvl="1" indent="-114300" algn="l" defTabSz="577850">
            <a:lnSpc>
              <a:spcPct val="90000"/>
            </a:lnSpc>
            <a:spcBef>
              <a:spcPct val="0"/>
            </a:spcBef>
            <a:spcAft>
              <a:spcPct val="15000"/>
            </a:spcAft>
            <a:buChar char="•"/>
          </a:pPr>
          <a:r>
            <a:rPr kumimoji="1" lang="ja-JP" altLang="en-US" sz="1300" kern="1200" dirty="0">
              <a:latin typeface="Meiryo UI" panose="020B0604030504040204" pitchFamily="50" charset="-128"/>
              <a:ea typeface="Meiryo UI" panose="020B0604030504040204" pitchFamily="50" charset="-128"/>
            </a:rPr>
            <a:t>令和</a:t>
          </a:r>
          <a:r>
            <a:rPr kumimoji="1" lang="en-US" altLang="ja-JP" sz="1300" kern="1200" dirty="0">
              <a:latin typeface="Meiryo UI" panose="020B0604030504040204" pitchFamily="50" charset="-128"/>
              <a:ea typeface="Meiryo UI" panose="020B0604030504040204" pitchFamily="50" charset="-128"/>
            </a:rPr>
            <a:t>6</a:t>
          </a:r>
          <a:r>
            <a:rPr kumimoji="1" lang="ja-JP" altLang="en-US" sz="1300" kern="1200" dirty="0">
              <a:latin typeface="Meiryo UI" panose="020B0604030504040204" pitchFamily="50" charset="-128"/>
              <a:ea typeface="Meiryo UI" panose="020B0604030504040204" pitchFamily="50" charset="-128"/>
            </a:rPr>
            <a:t>年度と同様に圏域ごとに児童発達支援センターを集めた会議を開催し、役割や位置づけ等について説明予定</a:t>
          </a:r>
        </a:p>
      </dsp:txBody>
      <dsp:txXfrm>
        <a:off x="0" y="1088734"/>
        <a:ext cx="11483893" cy="614250"/>
      </dsp:txXfrm>
    </dsp:sp>
    <dsp:sp modelId="{0A5888A3-6126-4DA9-BBC1-A36C4CF1F5E0}">
      <dsp:nvSpPr>
        <dsp:cNvPr id="0" name=""/>
        <dsp:cNvSpPr/>
      </dsp:nvSpPr>
      <dsp:spPr>
        <a:xfrm>
          <a:off x="574194" y="896853"/>
          <a:ext cx="8038725" cy="38376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3845" tIns="0" rIns="303845" bIns="0" numCol="1" spcCol="1270" anchor="ctr" anchorCtr="0">
          <a:noAutofit/>
        </a:bodyPr>
        <a:lstStyle/>
        <a:p>
          <a:pPr marL="0" lvl="0" indent="0" algn="l" defTabSz="577850">
            <a:lnSpc>
              <a:spcPct val="90000"/>
            </a:lnSpc>
            <a:spcBef>
              <a:spcPct val="0"/>
            </a:spcBef>
            <a:spcAft>
              <a:spcPct val="35000"/>
            </a:spcAft>
            <a:buNone/>
          </a:pPr>
          <a:r>
            <a:rPr kumimoji="1" lang="ja-JP" altLang="en-US" sz="1300" kern="1200" dirty="0">
              <a:latin typeface="Meiryo UI" panose="020B0604030504040204" pitchFamily="50" charset="-128"/>
              <a:ea typeface="Meiryo UI" panose="020B0604030504040204" pitchFamily="50" charset="-128"/>
            </a:rPr>
            <a:t>児童発達支援センター</a:t>
          </a:r>
        </a:p>
      </dsp:txBody>
      <dsp:txXfrm>
        <a:off x="592928" y="915587"/>
        <a:ext cx="8001257" cy="346292"/>
      </dsp:txXfrm>
    </dsp:sp>
    <dsp:sp modelId="{548D87E4-73A6-4A08-91BC-F6C4CE32F1E7}">
      <dsp:nvSpPr>
        <dsp:cNvPr id="0" name=""/>
        <dsp:cNvSpPr/>
      </dsp:nvSpPr>
      <dsp:spPr>
        <a:xfrm>
          <a:off x="0" y="1965064"/>
          <a:ext cx="11483893" cy="614250"/>
        </a:xfrm>
        <a:prstGeom prst="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1278" tIns="270764" rIns="891278" bIns="92456" numCol="1" spcCol="1270" anchor="t" anchorCtr="0">
          <a:noAutofit/>
        </a:bodyPr>
        <a:lstStyle/>
        <a:p>
          <a:pPr marL="114300" lvl="1" indent="-114300" algn="l" defTabSz="577850">
            <a:lnSpc>
              <a:spcPct val="90000"/>
            </a:lnSpc>
            <a:spcBef>
              <a:spcPct val="0"/>
            </a:spcBef>
            <a:spcAft>
              <a:spcPct val="15000"/>
            </a:spcAft>
            <a:buChar char="•"/>
          </a:pPr>
          <a:r>
            <a:rPr kumimoji="1" lang="ja-JP" altLang="en-US" sz="1300" kern="1200" dirty="0">
              <a:latin typeface="Meiryo UI" panose="020B0604030504040204" pitchFamily="50" charset="-128"/>
              <a:ea typeface="Meiryo UI" panose="020B0604030504040204" pitchFamily="50" charset="-128"/>
            </a:rPr>
            <a:t>府ホームページで周知するほか、パンフレット等の広報媒体の作成により、事業所・学校等の支援対象機関へ周知予定</a:t>
          </a:r>
        </a:p>
      </dsp:txBody>
      <dsp:txXfrm>
        <a:off x="0" y="1965064"/>
        <a:ext cx="11483893" cy="614250"/>
      </dsp:txXfrm>
    </dsp:sp>
    <dsp:sp modelId="{6345B35E-3AB7-43CE-9A54-0EFEC05C541A}">
      <dsp:nvSpPr>
        <dsp:cNvPr id="0" name=""/>
        <dsp:cNvSpPr/>
      </dsp:nvSpPr>
      <dsp:spPr>
        <a:xfrm>
          <a:off x="574194" y="1773184"/>
          <a:ext cx="8038725" cy="38376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3845" tIns="0" rIns="303845" bIns="0" numCol="1" spcCol="1270" anchor="ctr" anchorCtr="0">
          <a:noAutofit/>
        </a:bodyPr>
        <a:lstStyle/>
        <a:p>
          <a:pPr marL="0" lvl="0" indent="0" algn="l" defTabSz="577850">
            <a:lnSpc>
              <a:spcPct val="90000"/>
            </a:lnSpc>
            <a:spcBef>
              <a:spcPct val="0"/>
            </a:spcBef>
            <a:spcAft>
              <a:spcPct val="35000"/>
            </a:spcAft>
            <a:buNone/>
          </a:pPr>
          <a:r>
            <a:rPr kumimoji="1" lang="ja-JP" altLang="en-US" sz="1300" kern="1200" dirty="0">
              <a:latin typeface="Meiryo UI" panose="020B0604030504040204" pitchFamily="50" charset="-128"/>
              <a:ea typeface="Meiryo UI" panose="020B0604030504040204" pitchFamily="50" charset="-128"/>
            </a:rPr>
            <a:t>事業所・学校・府民等</a:t>
          </a:r>
        </a:p>
      </dsp:txBody>
      <dsp:txXfrm>
        <a:off x="592928" y="1791918"/>
        <a:ext cx="8001257" cy="346292"/>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C8C7F423-3876-4C53-8B56-7CB22AFC72A8}" type="datetimeFigureOut">
              <a:rPr kumimoji="1" lang="ja-JP" altLang="en-US" smtClean="0"/>
              <a:t>2025/1/27</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BA385D47-6E2C-462B-A7B5-BC0FE15A05DA}" type="slidenum">
              <a:rPr kumimoji="1" lang="ja-JP" altLang="en-US" smtClean="0"/>
              <a:t>‹#›</a:t>
            </a:fld>
            <a:endParaRPr kumimoji="1" lang="ja-JP" altLang="en-US"/>
          </a:p>
        </p:txBody>
      </p:sp>
    </p:spTree>
    <p:extLst>
      <p:ext uri="{BB962C8B-B14F-4D97-AF65-F5344CB8AC3E}">
        <p14:creationId xmlns:p14="http://schemas.microsoft.com/office/powerpoint/2010/main" val="20153600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F2799A-22B2-4AE0-BF59-C369616E0475}"/>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C0E24A1-01DB-42D9-8B53-4F866E1ECB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D8868C9-8DEB-41BA-B473-6F08BB95E072}"/>
              </a:ext>
            </a:extLst>
          </p:cNvPr>
          <p:cNvSpPr>
            <a:spLocks noGrp="1"/>
          </p:cNvSpPr>
          <p:nvPr>
            <p:ph type="dt" sz="half" idx="10"/>
          </p:nvPr>
        </p:nvSpPr>
        <p:spPr/>
        <p:txBody>
          <a:bodyPr/>
          <a:lstStyle/>
          <a:p>
            <a:fld id="{28C9C9DA-3F00-470F-BCA6-96BAEB72B518}" type="datetime1">
              <a:rPr kumimoji="1" lang="ja-JP" altLang="en-US" smtClean="0"/>
              <a:t>2025/1/27</a:t>
            </a:fld>
            <a:endParaRPr kumimoji="1" lang="ja-JP" altLang="en-US"/>
          </a:p>
        </p:txBody>
      </p:sp>
      <p:sp>
        <p:nvSpPr>
          <p:cNvPr id="5" name="フッター プレースホルダー 4">
            <a:extLst>
              <a:ext uri="{FF2B5EF4-FFF2-40B4-BE49-F238E27FC236}">
                <a16:creationId xmlns:a16="http://schemas.microsoft.com/office/drawing/2014/main" id="{8574E393-CE87-4CAA-8266-DA087033D89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47E56C0-2E28-43C7-8059-02FAA7099269}"/>
              </a:ext>
            </a:extLst>
          </p:cNvPr>
          <p:cNvSpPr>
            <a:spLocks noGrp="1"/>
          </p:cNvSpPr>
          <p:nvPr>
            <p:ph type="sldNum" sz="quarter" idx="12"/>
          </p:nvPr>
        </p:nvSpPr>
        <p:spPr/>
        <p:txBody>
          <a:bodyPr/>
          <a:lstStyle/>
          <a:p>
            <a:fld id="{32370DE9-A2BA-4DB3-B427-03DCA1195686}" type="slidenum">
              <a:rPr kumimoji="1" lang="ja-JP" altLang="en-US" smtClean="0"/>
              <a:t>‹#›</a:t>
            </a:fld>
            <a:endParaRPr kumimoji="1" lang="ja-JP" altLang="en-US"/>
          </a:p>
        </p:txBody>
      </p:sp>
    </p:spTree>
    <p:extLst>
      <p:ext uri="{BB962C8B-B14F-4D97-AF65-F5344CB8AC3E}">
        <p14:creationId xmlns:p14="http://schemas.microsoft.com/office/powerpoint/2010/main" val="2847610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5C6C61-14CF-4321-814C-A3AB9565D1F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4818CC4-B4C8-4103-94BD-EE6ABF2B414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D41B507-5822-4C80-B906-A1626E1B2DB3}"/>
              </a:ext>
            </a:extLst>
          </p:cNvPr>
          <p:cNvSpPr>
            <a:spLocks noGrp="1"/>
          </p:cNvSpPr>
          <p:nvPr>
            <p:ph type="dt" sz="half" idx="10"/>
          </p:nvPr>
        </p:nvSpPr>
        <p:spPr/>
        <p:txBody>
          <a:bodyPr/>
          <a:lstStyle/>
          <a:p>
            <a:fld id="{AE4DCB99-C296-4E86-A09F-D692BE0E6D4C}" type="datetime1">
              <a:rPr kumimoji="1" lang="ja-JP" altLang="en-US" smtClean="0"/>
              <a:t>2025/1/27</a:t>
            </a:fld>
            <a:endParaRPr kumimoji="1" lang="ja-JP" altLang="en-US"/>
          </a:p>
        </p:txBody>
      </p:sp>
      <p:sp>
        <p:nvSpPr>
          <p:cNvPr id="5" name="フッター プレースホルダー 4">
            <a:extLst>
              <a:ext uri="{FF2B5EF4-FFF2-40B4-BE49-F238E27FC236}">
                <a16:creationId xmlns:a16="http://schemas.microsoft.com/office/drawing/2014/main" id="{6DEE4DAE-3614-49D5-8A14-00084FEDA9B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93DFCDF-7028-4006-823D-0C78DC01F9A3}"/>
              </a:ext>
            </a:extLst>
          </p:cNvPr>
          <p:cNvSpPr>
            <a:spLocks noGrp="1"/>
          </p:cNvSpPr>
          <p:nvPr>
            <p:ph type="sldNum" sz="quarter" idx="12"/>
          </p:nvPr>
        </p:nvSpPr>
        <p:spPr/>
        <p:txBody>
          <a:bodyPr/>
          <a:lstStyle/>
          <a:p>
            <a:fld id="{32370DE9-A2BA-4DB3-B427-03DCA1195686}" type="slidenum">
              <a:rPr kumimoji="1" lang="ja-JP" altLang="en-US" smtClean="0"/>
              <a:t>‹#›</a:t>
            </a:fld>
            <a:endParaRPr kumimoji="1" lang="ja-JP" altLang="en-US"/>
          </a:p>
        </p:txBody>
      </p:sp>
    </p:spTree>
    <p:extLst>
      <p:ext uri="{BB962C8B-B14F-4D97-AF65-F5344CB8AC3E}">
        <p14:creationId xmlns:p14="http://schemas.microsoft.com/office/powerpoint/2010/main" val="3652443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D1BBB7D-8600-4607-A5E6-B1E87B9418E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953DAEF-C3B0-4863-96DC-570202B6889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DA59CD4-C68A-43CB-B08C-43D62EAC4130}"/>
              </a:ext>
            </a:extLst>
          </p:cNvPr>
          <p:cNvSpPr>
            <a:spLocks noGrp="1"/>
          </p:cNvSpPr>
          <p:nvPr>
            <p:ph type="dt" sz="half" idx="10"/>
          </p:nvPr>
        </p:nvSpPr>
        <p:spPr/>
        <p:txBody>
          <a:bodyPr/>
          <a:lstStyle/>
          <a:p>
            <a:fld id="{040393F7-B4A7-42CD-A719-431FAB18CF10}" type="datetime1">
              <a:rPr kumimoji="1" lang="ja-JP" altLang="en-US" smtClean="0"/>
              <a:t>2025/1/27</a:t>
            </a:fld>
            <a:endParaRPr kumimoji="1" lang="ja-JP" altLang="en-US"/>
          </a:p>
        </p:txBody>
      </p:sp>
      <p:sp>
        <p:nvSpPr>
          <p:cNvPr id="5" name="フッター プレースホルダー 4">
            <a:extLst>
              <a:ext uri="{FF2B5EF4-FFF2-40B4-BE49-F238E27FC236}">
                <a16:creationId xmlns:a16="http://schemas.microsoft.com/office/drawing/2014/main" id="{441309C0-960C-4F0B-97C1-49D17A495AC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ABF5E83-067A-4764-AEE6-89F013F8718A}"/>
              </a:ext>
            </a:extLst>
          </p:cNvPr>
          <p:cNvSpPr>
            <a:spLocks noGrp="1"/>
          </p:cNvSpPr>
          <p:nvPr>
            <p:ph type="sldNum" sz="quarter" idx="12"/>
          </p:nvPr>
        </p:nvSpPr>
        <p:spPr/>
        <p:txBody>
          <a:bodyPr/>
          <a:lstStyle/>
          <a:p>
            <a:fld id="{32370DE9-A2BA-4DB3-B427-03DCA1195686}" type="slidenum">
              <a:rPr kumimoji="1" lang="ja-JP" altLang="en-US" smtClean="0"/>
              <a:t>‹#›</a:t>
            </a:fld>
            <a:endParaRPr kumimoji="1" lang="ja-JP" altLang="en-US"/>
          </a:p>
        </p:txBody>
      </p:sp>
    </p:spTree>
    <p:extLst>
      <p:ext uri="{BB962C8B-B14F-4D97-AF65-F5344CB8AC3E}">
        <p14:creationId xmlns:p14="http://schemas.microsoft.com/office/powerpoint/2010/main" val="2763225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385593-4E21-4F9D-9E20-0D07E87512B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2F32321-9E48-4871-9560-CCEB6AD04C1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4E6DE3E-1B41-4A21-90D2-95CA99A3E767}"/>
              </a:ext>
            </a:extLst>
          </p:cNvPr>
          <p:cNvSpPr>
            <a:spLocks noGrp="1"/>
          </p:cNvSpPr>
          <p:nvPr>
            <p:ph type="dt" sz="half" idx="10"/>
          </p:nvPr>
        </p:nvSpPr>
        <p:spPr/>
        <p:txBody>
          <a:bodyPr/>
          <a:lstStyle/>
          <a:p>
            <a:fld id="{8677BB69-5C17-4113-AAC5-598A11008EBB}" type="datetime1">
              <a:rPr kumimoji="1" lang="ja-JP" altLang="en-US" smtClean="0"/>
              <a:t>2025/1/27</a:t>
            </a:fld>
            <a:endParaRPr kumimoji="1" lang="ja-JP" altLang="en-US"/>
          </a:p>
        </p:txBody>
      </p:sp>
      <p:sp>
        <p:nvSpPr>
          <p:cNvPr id="5" name="フッター プレースホルダー 4">
            <a:extLst>
              <a:ext uri="{FF2B5EF4-FFF2-40B4-BE49-F238E27FC236}">
                <a16:creationId xmlns:a16="http://schemas.microsoft.com/office/drawing/2014/main" id="{CA6FE55B-2995-494A-AB44-F3610F9821A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A942FFD-1BBB-4640-9E71-1DD7C28F0745}"/>
              </a:ext>
            </a:extLst>
          </p:cNvPr>
          <p:cNvSpPr>
            <a:spLocks noGrp="1"/>
          </p:cNvSpPr>
          <p:nvPr>
            <p:ph type="sldNum" sz="quarter" idx="12"/>
          </p:nvPr>
        </p:nvSpPr>
        <p:spPr/>
        <p:txBody>
          <a:bodyPr/>
          <a:lstStyle/>
          <a:p>
            <a:fld id="{32370DE9-A2BA-4DB3-B427-03DCA1195686}" type="slidenum">
              <a:rPr kumimoji="1" lang="ja-JP" altLang="en-US" smtClean="0"/>
              <a:t>‹#›</a:t>
            </a:fld>
            <a:endParaRPr kumimoji="1" lang="ja-JP" altLang="en-US"/>
          </a:p>
        </p:txBody>
      </p:sp>
    </p:spTree>
    <p:extLst>
      <p:ext uri="{BB962C8B-B14F-4D97-AF65-F5344CB8AC3E}">
        <p14:creationId xmlns:p14="http://schemas.microsoft.com/office/powerpoint/2010/main" val="955942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98D7BE-12A9-46A9-8C14-109BE54EE84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BEC3288-A1FA-412E-8029-0C1DE59624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56BDEBE-BF80-4CCB-A231-BC3FB190F3CC}"/>
              </a:ext>
            </a:extLst>
          </p:cNvPr>
          <p:cNvSpPr>
            <a:spLocks noGrp="1"/>
          </p:cNvSpPr>
          <p:nvPr>
            <p:ph type="dt" sz="half" idx="10"/>
          </p:nvPr>
        </p:nvSpPr>
        <p:spPr/>
        <p:txBody>
          <a:bodyPr/>
          <a:lstStyle/>
          <a:p>
            <a:fld id="{8EB6B4C1-9D95-47D5-86CA-038E9D4F2599}" type="datetime1">
              <a:rPr kumimoji="1" lang="ja-JP" altLang="en-US" smtClean="0"/>
              <a:t>2025/1/27</a:t>
            </a:fld>
            <a:endParaRPr kumimoji="1" lang="ja-JP" altLang="en-US"/>
          </a:p>
        </p:txBody>
      </p:sp>
      <p:sp>
        <p:nvSpPr>
          <p:cNvPr id="5" name="フッター プレースホルダー 4">
            <a:extLst>
              <a:ext uri="{FF2B5EF4-FFF2-40B4-BE49-F238E27FC236}">
                <a16:creationId xmlns:a16="http://schemas.microsoft.com/office/drawing/2014/main" id="{7B649250-B422-4698-8CB8-8C206741B23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6AB4EB1-1279-4C47-B50F-4F95475B9557}"/>
              </a:ext>
            </a:extLst>
          </p:cNvPr>
          <p:cNvSpPr>
            <a:spLocks noGrp="1"/>
          </p:cNvSpPr>
          <p:nvPr>
            <p:ph type="sldNum" sz="quarter" idx="12"/>
          </p:nvPr>
        </p:nvSpPr>
        <p:spPr/>
        <p:txBody>
          <a:bodyPr/>
          <a:lstStyle/>
          <a:p>
            <a:fld id="{32370DE9-A2BA-4DB3-B427-03DCA1195686}" type="slidenum">
              <a:rPr kumimoji="1" lang="ja-JP" altLang="en-US" smtClean="0"/>
              <a:t>‹#›</a:t>
            </a:fld>
            <a:endParaRPr kumimoji="1" lang="ja-JP" altLang="en-US"/>
          </a:p>
        </p:txBody>
      </p:sp>
    </p:spTree>
    <p:extLst>
      <p:ext uri="{BB962C8B-B14F-4D97-AF65-F5344CB8AC3E}">
        <p14:creationId xmlns:p14="http://schemas.microsoft.com/office/powerpoint/2010/main" val="1945143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B8E1CA-3786-47C9-A24F-E1533EB290A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FE40399-6E8F-43DF-BA8A-10245428291A}"/>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76F6DA6-B40F-4213-99A7-CB43DA172B2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F4BDD3A-57E3-466A-8310-30075119DA6C}"/>
              </a:ext>
            </a:extLst>
          </p:cNvPr>
          <p:cNvSpPr>
            <a:spLocks noGrp="1"/>
          </p:cNvSpPr>
          <p:nvPr>
            <p:ph type="dt" sz="half" idx="10"/>
          </p:nvPr>
        </p:nvSpPr>
        <p:spPr/>
        <p:txBody>
          <a:bodyPr/>
          <a:lstStyle/>
          <a:p>
            <a:fld id="{1944BBF6-D31A-4A0E-A653-C072D9BFB0FF}" type="datetime1">
              <a:rPr kumimoji="1" lang="ja-JP" altLang="en-US" smtClean="0"/>
              <a:t>2025/1/27</a:t>
            </a:fld>
            <a:endParaRPr kumimoji="1" lang="ja-JP" altLang="en-US"/>
          </a:p>
        </p:txBody>
      </p:sp>
      <p:sp>
        <p:nvSpPr>
          <p:cNvPr id="6" name="フッター プレースホルダー 5">
            <a:extLst>
              <a:ext uri="{FF2B5EF4-FFF2-40B4-BE49-F238E27FC236}">
                <a16:creationId xmlns:a16="http://schemas.microsoft.com/office/drawing/2014/main" id="{51CA55E6-C467-4BE3-816D-20D32760DCD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00F64C1-C0AB-439D-BA5A-86CC07B32D96}"/>
              </a:ext>
            </a:extLst>
          </p:cNvPr>
          <p:cNvSpPr>
            <a:spLocks noGrp="1"/>
          </p:cNvSpPr>
          <p:nvPr>
            <p:ph type="sldNum" sz="quarter" idx="12"/>
          </p:nvPr>
        </p:nvSpPr>
        <p:spPr/>
        <p:txBody>
          <a:bodyPr/>
          <a:lstStyle/>
          <a:p>
            <a:fld id="{32370DE9-A2BA-4DB3-B427-03DCA1195686}" type="slidenum">
              <a:rPr kumimoji="1" lang="ja-JP" altLang="en-US" smtClean="0"/>
              <a:t>‹#›</a:t>
            </a:fld>
            <a:endParaRPr kumimoji="1" lang="ja-JP" altLang="en-US"/>
          </a:p>
        </p:txBody>
      </p:sp>
    </p:spTree>
    <p:extLst>
      <p:ext uri="{BB962C8B-B14F-4D97-AF65-F5344CB8AC3E}">
        <p14:creationId xmlns:p14="http://schemas.microsoft.com/office/powerpoint/2010/main" val="2013642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67B98A-C930-4996-81E3-6AEF4947F8A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D6DF4E6-B22D-473C-97E8-0682C65CBC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DA0EA86-362C-4321-A11D-0CC55DB873D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EC8F616-F7F8-4D87-B14B-ACDBAFEDFA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B041818-019C-4164-8098-1350970BDA65}"/>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E28EE5B-7AA9-435F-BECA-7A5FA8BC6EFC}"/>
              </a:ext>
            </a:extLst>
          </p:cNvPr>
          <p:cNvSpPr>
            <a:spLocks noGrp="1"/>
          </p:cNvSpPr>
          <p:nvPr>
            <p:ph type="dt" sz="half" idx="10"/>
          </p:nvPr>
        </p:nvSpPr>
        <p:spPr/>
        <p:txBody>
          <a:bodyPr/>
          <a:lstStyle/>
          <a:p>
            <a:fld id="{18481697-1C00-4887-90CC-E6AAE834048A}" type="datetime1">
              <a:rPr kumimoji="1" lang="ja-JP" altLang="en-US" smtClean="0"/>
              <a:t>2025/1/27</a:t>
            </a:fld>
            <a:endParaRPr kumimoji="1" lang="ja-JP" altLang="en-US"/>
          </a:p>
        </p:txBody>
      </p:sp>
      <p:sp>
        <p:nvSpPr>
          <p:cNvPr id="8" name="フッター プレースホルダー 7">
            <a:extLst>
              <a:ext uri="{FF2B5EF4-FFF2-40B4-BE49-F238E27FC236}">
                <a16:creationId xmlns:a16="http://schemas.microsoft.com/office/drawing/2014/main" id="{CBC1B6AE-2984-44E7-BDC8-F350EA87065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74769892-D6B6-4624-8BCE-169FA43ACB94}"/>
              </a:ext>
            </a:extLst>
          </p:cNvPr>
          <p:cNvSpPr>
            <a:spLocks noGrp="1"/>
          </p:cNvSpPr>
          <p:nvPr>
            <p:ph type="sldNum" sz="quarter" idx="12"/>
          </p:nvPr>
        </p:nvSpPr>
        <p:spPr/>
        <p:txBody>
          <a:bodyPr/>
          <a:lstStyle/>
          <a:p>
            <a:fld id="{32370DE9-A2BA-4DB3-B427-03DCA1195686}" type="slidenum">
              <a:rPr kumimoji="1" lang="ja-JP" altLang="en-US" smtClean="0"/>
              <a:t>‹#›</a:t>
            </a:fld>
            <a:endParaRPr kumimoji="1" lang="ja-JP" altLang="en-US"/>
          </a:p>
        </p:txBody>
      </p:sp>
    </p:spTree>
    <p:extLst>
      <p:ext uri="{BB962C8B-B14F-4D97-AF65-F5344CB8AC3E}">
        <p14:creationId xmlns:p14="http://schemas.microsoft.com/office/powerpoint/2010/main" val="1343094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A7D7CE-62D0-4073-BB95-7729AB08E66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9074EB8-ABBF-41F5-A8D0-1EA6E807C514}"/>
              </a:ext>
            </a:extLst>
          </p:cNvPr>
          <p:cNvSpPr>
            <a:spLocks noGrp="1"/>
          </p:cNvSpPr>
          <p:nvPr>
            <p:ph type="dt" sz="half" idx="10"/>
          </p:nvPr>
        </p:nvSpPr>
        <p:spPr/>
        <p:txBody>
          <a:bodyPr/>
          <a:lstStyle/>
          <a:p>
            <a:fld id="{B5A1FD65-F356-4857-B092-F0BB6DDD33CC}" type="datetime1">
              <a:rPr kumimoji="1" lang="ja-JP" altLang="en-US" smtClean="0"/>
              <a:t>2025/1/27</a:t>
            </a:fld>
            <a:endParaRPr kumimoji="1" lang="ja-JP" altLang="en-US"/>
          </a:p>
        </p:txBody>
      </p:sp>
      <p:sp>
        <p:nvSpPr>
          <p:cNvPr id="4" name="フッター プレースホルダー 3">
            <a:extLst>
              <a:ext uri="{FF2B5EF4-FFF2-40B4-BE49-F238E27FC236}">
                <a16:creationId xmlns:a16="http://schemas.microsoft.com/office/drawing/2014/main" id="{B7B6848E-4239-4BEC-9691-63ECEE3BDD5C}"/>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52E4265-75D9-4AA8-A742-B50E2253E541}"/>
              </a:ext>
            </a:extLst>
          </p:cNvPr>
          <p:cNvSpPr>
            <a:spLocks noGrp="1"/>
          </p:cNvSpPr>
          <p:nvPr>
            <p:ph type="sldNum" sz="quarter" idx="12"/>
          </p:nvPr>
        </p:nvSpPr>
        <p:spPr/>
        <p:txBody>
          <a:bodyPr/>
          <a:lstStyle/>
          <a:p>
            <a:fld id="{32370DE9-A2BA-4DB3-B427-03DCA1195686}" type="slidenum">
              <a:rPr kumimoji="1" lang="ja-JP" altLang="en-US" smtClean="0"/>
              <a:t>‹#›</a:t>
            </a:fld>
            <a:endParaRPr kumimoji="1" lang="ja-JP" altLang="en-US"/>
          </a:p>
        </p:txBody>
      </p:sp>
    </p:spTree>
    <p:extLst>
      <p:ext uri="{BB962C8B-B14F-4D97-AF65-F5344CB8AC3E}">
        <p14:creationId xmlns:p14="http://schemas.microsoft.com/office/powerpoint/2010/main" val="2734397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09817FF-5326-4F1D-9A23-0E5B699D5FB8}"/>
              </a:ext>
            </a:extLst>
          </p:cNvPr>
          <p:cNvSpPr>
            <a:spLocks noGrp="1"/>
          </p:cNvSpPr>
          <p:nvPr>
            <p:ph type="dt" sz="half" idx="10"/>
          </p:nvPr>
        </p:nvSpPr>
        <p:spPr/>
        <p:txBody>
          <a:bodyPr/>
          <a:lstStyle/>
          <a:p>
            <a:fld id="{4C341554-8928-4E5A-9523-C0AEF2C1FB53}" type="datetime1">
              <a:rPr kumimoji="1" lang="ja-JP" altLang="en-US" smtClean="0"/>
              <a:t>2025/1/27</a:t>
            </a:fld>
            <a:endParaRPr kumimoji="1" lang="ja-JP" altLang="en-US"/>
          </a:p>
        </p:txBody>
      </p:sp>
      <p:sp>
        <p:nvSpPr>
          <p:cNvPr id="3" name="フッター プレースホルダー 2">
            <a:extLst>
              <a:ext uri="{FF2B5EF4-FFF2-40B4-BE49-F238E27FC236}">
                <a16:creationId xmlns:a16="http://schemas.microsoft.com/office/drawing/2014/main" id="{AC03A5F1-2210-4027-81E6-E4A5362EF5D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A7EDA14-655F-4841-AF7D-E8EBD8C50D22}"/>
              </a:ext>
            </a:extLst>
          </p:cNvPr>
          <p:cNvSpPr>
            <a:spLocks noGrp="1"/>
          </p:cNvSpPr>
          <p:nvPr>
            <p:ph type="sldNum" sz="quarter" idx="12"/>
          </p:nvPr>
        </p:nvSpPr>
        <p:spPr/>
        <p:txBody>
          <a:bodyPr/>
          <a:lstStyle/>
          <a:p>
            <a:fld id="{32370DE9-A2BA-4DB3-B427-03DCA1195686}" type="slidenum">
              <a:rPr kumimoji="1" lang="ja-JP" altLang="en-US" smtClean="0"/>
              <a:t>‹#›</a:t>
            </a:fld>
            <a:endParaRPr kumimoji="1" lang="ja-JP" altLang="en-US"/>
          </a:p>
        </p:txBody>
      </p:sp>
    </p:spTree>
    <p:extLst>
      <p:ext uri="{BB962C8B-B14F-4D97-AF65-F5344CB8AC3E}">
        <p14:creationId xmlns:p14="http://schemas.microsoft.com/office/powerpoint/2010/main" val="2126168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05A4FF-A5A2-4FD9-AE2E-F31D931EF10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B9B549F-F92A-4151-8DD7-5209C0050C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D6240EC-9442-4E10-8896-A9B322820C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3DC51A7-2375-4879-9264-24B347A32372}"/>
              </a:ext>
            </a:extLst>
          </p:cNvPr>
          <p:cNvSpPr>
            <a:spLocks noGrp="1"/>
          </p:cNvSpPr>
          <p:nvPr>
            <p:ph type="dt" sz="half" idx="10"/>
          </p:nvPr>
        </p:nvSpPr>
        <p:spPr/>
        <p:txBody>
          <a:bodyPr/>
          <a:lstStyle/>
          <a:p>
            <a:fld id="{7F3FDFF7-485C-4D6E-8A00-584D2107F4AE}" type="datetime1">
              <a:rPr kumimoji="1" lang="ja-JP" altLang="en-US" smtClean="0"/>
              <a:t>2025/1/27</a:t>
            </a:fld>
            <a:endParaRPr kumimoji="1" lang="ja-JP" altLang="en-US"/>
          </a:p>
        </p:txBody>
      </p:sp>
      <p:sp>
        <p:nvSpPr>
          <p:cNvPr id="6" name="フッター プレースホルダー 5">
            <a:extLst>
              <a:ext uri="{FF2B5EF4-FFF2-40B4-BE49-F238E27FC236}">
                <a16:creationId xmlns:a16="http://schemas.microsoft.com/office/drawing/2014/main" id="{E6B3303D-3707-4918-AD05-8F59499C033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293524D-45F8-4D4B-86FD-D5172E0AF2CE}"/>
              </a:ext>
            </a:extLst>
          </p:cNvPr>
          <p:cNvSpPr>
            <a:spLocks noGrp="1"/>
          </p:cNvSpPr>
          <p:nvPr>
            <p:ph type="sldNum" sz="quarter" idx="12"/>
          </p:nvPr>
        </p:nvSpPr>
        <p:spPr/>
        <p:txBody>
          <a:bodyPr/>
          <a:lstStyle/>
          <a:p>
            <a:fld id="{32370DE9-A2BA-4DB3-B427-03DCA1195686}" type="slidenum">
              <a:rPr kumimoji="1" lang="ja-JP" altLang="en-US" smtClean="0"/>
              <a:t>‹#›</a:t>
            </a:fld>
            <a:endParaRPr kumimoji="1" lang="ja-JP" altLang="en-US"/>
          </a:p>
        </p:txBody>
      </p:sp>
    </p:spTree>
    <p:extLst>
      <p:ext uri="{BB962C8B-B14F-4D97-AF65-F5344CB8AC3E}">
        <p14:creationId xmlns:p14="http://schemas.microsoft.com/office/powerpoint/2010/main" val="820150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D9ADD3-8824-47A1-A465-EE732F586CB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F4A782A-1729-4B87-A83B-95AD27EEFE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CAF61BA-0A8E-4681-B839-5757F792F3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2AE7297-3B45-45F3-9E3A-BA4A08D660A6}"/>
              </a:ext>
            </a:extLst>
          </p:cNvPr>
          <p:cNvSpPr>
            <a:spLocks noGrp="1"/>
          </p:cNvSpPr>
          <p:nvPr>
            <p:ph type="dt" sz="half" idx="10"/>
          </p:nvPr>
        </p:nvSpPr>
        <p:spPr/>
        <p:txBody>
          <a:bodyPr/>
          <a:lstStyle/>
          <a:p>
            <a:fld id="{8FAF00E8-F10A-40CB-8A4E-D0AB3756FDB2}" type="datetime1">
              <a:rPr kumimoji="1" lang="ja-JP" altLang="en-US" smtClean="0"/>
              <a:t>2025/1/27</a:t>
            </a:fld>
            <a:endParaRPr kumimoji="1" lang="ja-JP" altLang="en-US"/>
          </a:p>
        </p:txBody>
      </p:sp>
      <p:sp>
        <p:nvSpPr>
          <p:cNvPr id="6" name="フッター プレースホルダー 5">
            <a:extLst>
              <a:ext uri="{FF2B5EF4-FFF2-40B4-BE49-F238E27FC236}">
                <a16:creationId xmlns:a16="http://schemas.microsoft.com/office/drawing/2014/main" id="{A6BBCA5B-1737-457C-BF65-B2C2E498069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A43FBCE-1FDA-4719-B4E3-27D1B2C0BF0C}"/>
              </a:ext>
            </a:extLst>
          </p:cNvPr>
          <p:cNvSpPr>
            <a:spLocks noGrp="1"/>
          </p:cNvSpPr>
          <p:nvPr>
            <p:ph type="sldNum" sz="quarter" idx="12"/>
          </p:nvPr>
        </p:nvSpPr>
        <p:spPr/>
        <p:txBody>
          <a:bodyPr/>
          <a:lstStyle/>
          <a:p>
            <a:fld id="{32370DE9-A2BA-4DB3-B427-03DCA1195686}" type="slidenum">
              <a:rPr kumimoji="1" lang="ja-JP" altLang="en-US" smtClean="0"/>
              <a:t>‹#›</a:t>
            </a:fld>
            <a:endParaRPr kumimoji="1" lang="ja-JP" altLang="en-US"/>
          </a:p>
        </p:txBody>
      </p:sp>
    </p:spTree>
    <p:extLst>
      <p:ext uri="{BB962C8B-B14F-4D97-AF65-F5344CB8AC3E}">
        <p14:creationId xmlns:p14="http://schemas.microsoft.com/office/powerpoint/2010/main" val="837925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62F7D66-0691-4A1A-A161-498CD84110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B2B29F7-40F2-47F2-A8FA-97191F4451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AC6DD1C-B548-4A5E-AEE0-1A4FE51C99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77550D-1618-41AC-8FDC-CB069D99257C}" type="datetime1">
              <a:rPr kumimoji="1" lang="ja-JP" altLang="en-US" smtClean="0"/>
              <a:t>2025/1/27</a:t>
            </a:fld>
            <a:endParaRPr kumimoji="1" lang="ja-JP" altLang="en-US"/>
          </a:p>
        </p:txBody>
      </p:sp>
      <p:sp>
        <p:nvSpPr>
          <p:cNvPr id="5" name="フッター プレースホルダー 4">
            <a:extLst>
              <a:ext uri="{FF2B5EF4-FFF2-40B4-BE49-F238E27FC236}">
                <a16:creationId xmlns:a16="http://schemas.microsoft.com/office/drawing/2014/main" id="{518DFBF2-1FD0-4301-B664-2784E74906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04CDC45-2C07-4D9C-A851-53F88258D7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370DE9-A2BA-4DB3-B427-03DCA1195686}" type="slidenum">
              <a:rPr kumimoji="1" lang="ja-JP" altLang="en-US" smtClean="0"/>
              <a:t>‹#›</a:t>
            </a:fld>
            <a:endParaRPr kumimoji="1" lang="ja-JP" altLang="en-US"/>
          </a:p>
        </p:txBody>
      </p:sp>
    </p:spTree>
    <p:extLst>
      <p:ext uri="{BB962C8B-B14F-4D97-AF65-F5344CB8AC3E}">
        <p14:creationId xmlns:p14="http://schemas.microsoft.com/office/powerpoint/2010/main" val="211622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2.svg"/><Relationship Id="rId13" Type="http://schemas.openxmlformats.org/officeDocument/2006/relationships/image" Target="../media/image7.png"/><Relationship Id="rId3" Type="http://schemas.openxmlformats.org/officeDocument/2006/relationships/diagramLayout" Target="../diagrams/layout1.xml"/><Relationship Id="rId7" Type="http://schemas.openxmlformats.org/officeDocument/2006/relationships/image" Target="../media/image1.png"/><Relationship Id="rId12" Type="http://schemas.openxmlformats.org/officeDocument/2006/relationships/image" Target="../media/image6.svg"/><Relationship Id="rId2" Type="http://schemas.openxmlformats.org/officeDocument/2006/relationships/diagramData" Target="../diagrams/data1.xml"/><Relationship Id="rId16" Type="http://schemas.openxmlformats.org/officeDocument/2006/relationships/image" Target="../media/image10.svg"/><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image" Target="../media/image5.png"/><Relationship Id="rId5" Type="http://schemas.openxmlformats.org/officeDocument/2006/relationships/diagramColors" Target="../diagrams/colors1.xml"/><Relationship Id="rId15" Type="http://schemas.openxmlformats.org/officeDocument/2006/relationships/image" Target="../media/image9.png"/><Relationship Id="rId10" Type="http://schemas.openxmlformats.org/officeDocument/2006/relationships/image" Target="../media/image4.svg"/><Relationship Id="rId4" Type="http://schemas.openxmlformats.org/officeDocument/2006/relationships/diagramQuickStyle" Target="../diagrams/quickStyle1.xml"/><Relationship Id="rId9" Type="http://schemas.openxmlformats.org/officeDocument/2006/relationships/image" Target="../media/image3.png"/><Relationship Id="rId14" Type="http://schemas.openxmlformats.org/officeDocument/2006/relationships/image" Target="../media/image8.svg"/></Relationships>
</file>

<file path=ppt/slides/_rels/slide5.xml.rels><?xml version="1.0" encoding="UTF-8" standalone="yes"?>
<Relationships xmlns="http://schemas.openxmlformats.org/package/2006/relationships"><Relationship Id="rId8" Type="http://schemas.openxmlformats.org/officeDocument/2006/relationships/image" Target="../media/image17.png"/><Relationship Id="rId13" Type="http://schemas.openxmlformats.org/officeDocument/2006/relationships/image" Target="../media/image22.svg"/><Relationship Id="rId18" Type="http://schemas.openxmlformats.org/officeDocument/2006/relationships/image" Target="../media/image27.png"/><Relationship Id="rId26" Type="http://schemas.openxmlformats.org/officeDocument/2006/relationships/image" Target="../media/image35.png"/><Relationship Id="rId3" Type="http://schemas.openxmlformats.org/officeDocument/2006/relationships/image" Target="../media/image12.svg"/><Relationship Id="rId21" Type="http://schemas.openxmlformats.org/officeDocument/2006/relationships/image" Target="../media/image30.svg"/><Relationship Id="rId7" Type="http://schemas.openxmlformats.org/officeDocument/2006/relationships/image" Target="../media/image16.svg"/><Relationship Id="rId12" Type="http://schemas.openxmlformats.org/officeDocument/2006/relationships/image" Target="../media/image21.png"/><Relationship Id="rId17" Type="http://schemas.openxmlformats.org/officeDocument/2006/relationships/image" Target="../media/image26.svg"/><Relationship Id="rId25" Type="http://schemas.openxmlformats.org/officeDocument/2006/relationships/image" Target="../media/image34.svg"/><Relationship Id="rId2" Type="http://schemas.openxmlformats.org/officeDocument/2006/relationships/image" Target="../media/image11.png"/><Relationship Id="rId16" Type="http://schemas.openxmlformats.org/officeDocument/2006/relationships/image" Target="../media/image25.png"/><Relationship Id="rId20" Type="http://schemas.openxmlformats.org/officeDocument/2006/relationships/image" Target="../media/image29.png"/><Relationship Id="rId29" Type="http://schemas.openxmlformats.org/officeDocument/2006/relationships/image" Target="../media/image38.svg"/><Relationship Id="rId1" Type="http://schemas.openxmlformats.org/officeDocument/2006/relationships/slideLayout" Target="../slideLayouts/slideLayout2.xml"/><Relationship Id="rId6" Type="http://schemas.openxmlformats.org/officeDocument/2006/relationships/image" Target="../media/image15.png"/><Relationship Id="rId11" Type="http://schemas.openxmlformats.org/officeDocument/2006/relationships/image" Target="../media/image20.svg"/><Relationship Id="rId24" Type="http://schemas.openxmlformats.org/officeDocument/2006/relationships/image" Target="../media/image33.png"/><Relationship Id="rId5" Type="http://schemas.openxmlformats.org/officeDocument/2006/relationships/image" Target="../media/image14.svg"/><Relationship Id="rId15" Type="http://schemas.openxmlformats.org/officeDocument/2006/relationships/image" Target="../media/image24.svg"/><Relationship Id="rId23" Type="http://schemas.openxmlformats.org/officeDocument/2006/relationships/image" Target="../media/image32.svg"/><Relationship Id="rId28" Type="http://schemas.openxmlformats.org/officeDocument/2006/relationships/image" Target="../media/image37.png"/><Relationship Id="rId10" Type="http://schemas.openxmlformats.org/officeDocument/2006/relationships/image" Target="../media/image19.png"/><Relationship Id="rId19" Type="http://schemas.openxmlformats.org/officeDocument/2006/relationships/image" Target="../media/image28.svg"/><Relationship Id="rId4" Type="http://schemas.openxmlformats.org/officeDocument/2006/relationships/image" Target="../media/image13.png"/><Relationship Id="rId9" Type="http://schemas.openxmlformats.org/officeDocument/2006/relationships/image" Target="../media/image18.svg"/><Relationship Id="rId14" Type="http://schemas.openxmlformats.org/officeDocument/2006/relationships/image" Target="../media/image23.png"/><Relationship Id="rId22" Type="http://schemas.openxmlformats.org/officeDocument/2006/relationships/image" Target="../media/image31.png"/><Relationship Id="rId27" Type="http://schemas.openxmlformats.org/officeDocument/2006/relationships/image" Target="../media/image36.svg"/></Relationships>
</file>

<file path=ppt/slides/_rels/slide6.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6360232-EC15-4D25-BAEF-4170783755C2}"/>
              </a:ext>
            </a:extLst>
          </p:cNvPr>
          <p:cNvSpPr>
            <a:spLocks noGrp="1"/>
          </p:cNvSpPr>
          <p:nvPr>
            <p:ph type="sldNum" sz="quarter" idx="12"/>
          </p:nvPr>
        </p:nvSpPr>
        <p:spPr/>
        <p:txBody>
          <a:bodyPr/>
          <a:lstStyle/>
          <a:p>
            <a:fld id="{32370DE9-A2BA-4DB3-B427-03DCA1195686}" type="slidenum">
              <a:rPr kumimoji="1" lang="ja-JP" altLang="en-US" smtClean="0"/>
              <a:t>1</a:t>
            </a:fld>
            <a:endParaRPr kumimoji="1" lang="ja-JP" altLang="en-US"/>
          </a:p>
        </p:txBody>
      </p:sp>
      <p:sp>
        <p:nvSpPr>
          <p:cNvPr id="3" name="タイトル 1">
            <a:extLst>
              <a:ext uri="{FF2B5EF4-FFF2-40B4-BE49-F238E27FC236}">
                <a16:creationId xmlns:a16="http://schemas.microsoft.com/office/drawing/2014/main" id="{35C1064A-60D7-4545-A21B-1FB869E290A0}"/>
              </a:ext>
            </a:extLst>
          </p:cNvPr>
          <p:cNvSpPr txBox="1">
            <a:spLocks/>
          </p:cNvSpPr>
          <p:nvPr/>
        </p:nvSpPr>
        <p:spPr>
          <a:xfrm>
            <a:off x="-34835" y="1784061"/>
            <a:ext cx="12261669" cy="1811396"/>
          </a:xfrm>
          <a:prstGeom prst="rect">
            <a:avLst/>
          </a:prstGeom>
        </p:spPr>
        <p:style>
          <a:lnRef idx="3">
            <a:schemeClr val="lt1"/>
          </a:lnRef>
          <a:fillRef idx="1">
            <a:schemeClr val="accent2"/>
          </a:fillRef>
          <a:effectRef idx="1">
            <a:schemeClr val="accent2"/>
          </a:effectRef>
          <a:fontRef idx="minor">
            <a:schemeClr val="lt1"/>
          </a:fontRef>
        </p:style>
        <p:txBody>
          <a:bodyPr anchor="ctr">
            <a:norm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ja-JP" altLang="en-US" b="1" dirty="0"/>
              <a:t>発達支援拠点の発達障がい者支援センター化に伴う方針について（報告）</a:t>
            </a:r>
          </a:p>
        </p:txBody>
      </p:sp>
      <p:sp>
        <p:nvSpPr>
          <p:cNvPr id="4" name="字幕 2">
            <a:extLst>
              <a:ext uri="{FF2B5EF4-FFF2-40B4-BE49-F238E27FC236}">
                <a16:creationId xmlns:a16="http://schemas.microsoft.com/office/drawing/2014/main" id="{E3E1D507-D1FB-4F32-9865-18ABF530B4D0}"/>
              </a:ext>
            </a:extLst>
          </p:cNvPr>
          <p:cNvSpPr txBox="1">
            <a:spLocks/>
          </p:cNvSpPr>
          <p:nvPr/>
        </p:nvSpPr>
        <p:spPr>
          <a:xfrm>
            <a:off x="3082834" y="5300209"/>
            <a:ext cx="9144000" cy="165576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2400" u="sng" dirty="0"/>
              <a:t>令和７年２月</a:t>
            </a:r>
            <a:r>
              <a:rPr lang="en-US" altLang="ja-JP" sz="2400" u="sng" dirty="0"/>
              <a:t>10</a:t>
            </a:r>
            <a:r>
              <a:rPr lang="ja-JP" altLang="en-US" sz="2400" u="sng" dirty="0"/>
              <a:t>日　大阪府福祉部障がい福祉室地域生活支援課</a:t>
            </a:r>
          </a:p>
        </p:txBody>
      </p:sp>
      <p:sp>
        <p:nvSpPr>
          <p:cNvPr id="5" name="テキスト ボックス 4">
            <a:extLst>
              <a:ext uri="{FF2B5EF4-FFF2-40B4-BE49-F238E27FC236}">
                <a16:creationId xmlns:a16="http://schemas.microsoft.com/office/drawing/2014/main" id="{B5764A60-22D0-4A38-8952-F414D9EA1CAB}"/>
              </a:ext>
            </a:extLst>
          </p:cNvPr>
          <p:cNvSpPr txBox="1"/>
          <p:nvPr/>
        </p:nvSpPr>
        <p:spPr>
          <a:xfrm>
            <a:off x="5126899" y="389366"/>
            <a:ext cx="6967402" cy="338554"/>
          </a:xfrm>
          <a:prstGeom prst="rect">
            <a:avLst/>
          </a:prstGeom>
          <a:noFill/>
        </p:spPr>
        <p:txBody>
          <a:bodyPr wrap="square" rtlCol="0">
            <a:spAutoFit/>
          </a:bodyPr>
          <a:lstStyle/>
          <a:p>
            <a:r>
              <a:rPr kumimoji="1" lang="ja-JP" altLang="en-US" sz="1600" dirty="0"/>
              <a:t>令和６年度第</a:t>
            </a:r>
            <a:r>
              <a:rPr kumimoji="1" lang="en-US" altLang="ja-JP" sz="1600" dirty="0"/>
              <a:t>2</a:t>
            </a:r>
            <a:r>
              <a:rPr kumimoji="1" lang="ja-JP" altLang="en-US" sz="1600" dirty="0"/>
              <a:t>回大阪府発達障がい児者支援体制整備検討部会（資料１）</a:t>
            </a:r>
          </a:p>
        </p:txBody>
      </p:sp>
    </p:spTree>
    <p:extLst>
      <p:ext uri="{BB962C8B-B14F-4D97-AF65-F5344CB8AC3E}">
        <p14:creationId xmlns:p14="http://schemas.microsoft.com/office/powerpoint/2010/main" val="693524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9533C9F6-7F6F-469B-927E-69A884E63920}"/>
              </a:ext>
            </a:extLst>
          </p:cNvPr>
          <p:cNvSpPr/>
          <p:nvPr/>
        </p:nvSpPr>
        <p:spPr>
          <a:xfrm>
            <a:off x="0" y="0"/>
            <a:ext cx="12192000" cy="628206"/>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　</a:t>
            </a:r>
            <a:r>
              <a:rPr lang="ja-JP" altLang="en-US" sz="2400" b="1" dirty="0">
                <a:latin typeface="Meiryo UI" panose="020B0604030504040204" pitchFamily="50" charset="-128"/>
                <a:ea typeface="Meiryo UI" panose="020B0604030504040204" pitchFamily="50" charset="-128"/>
              </a:rPr>
              <a:t>大阪版の発達障がい児者支援体制の充実・強化</a:t>
            </a:r>
            <a:r>
              <a:rPr kumimoji="1" lang="ja-JP" altLang="en-US" sz="2400" b="1" dirty="0">
                <a:latin typeface="Meiryo UI" panose="020B0604030504040204" pitchFamily="50" charset="-128"/>
                <a:ea typeface="Meiryo UI" panose="020B0604030504040204" pitchFamily="50" charset="-128"/>
              </a:rPr>
              <a:t>について　</a:t>
            </a:r>
            <a:r>
              <a:rPr kumimoji="1" lang="ja-JP" altLang="en-US" dirty="0">
                <a:latin typeface="Meiryo UI" panose="020B0604030504040204" pitchFamily="50" charset="-128"/>
                <a:ea typeface="Meiryo UI" panose="020B0604030504040204" pitchFamily="50" charset="-128"/>
              </a:rPr>
              <a:t>～発達支援拠点の機能強化～（案）　</a:t>
            </a:r>
          </a:p>
        </p:txBody>
      </p:sp>
      <p:sp>
        <p:nvSpPr>
          <p:cNvPr id="5" name="正方形/長方形 4">
            <a:extLst>
              <a:ext uri="{FF2B5EF4-FFF2-40B4-BE49-F238E27FC236}">
                <a16:creationId xmlns:a16="http://schemas.microsoft.com/office/drawing/2014/main" id="{FF6F21B4-4F27-4519-BB12-903FAEF0C11D}"/>
              </a:ext>
            </a:extLst>
          </p:cNvPr>
          <p:cNvSpPr/>
          <p:nvPr/>
        </p:nvSpPr>
        <p:spPr>
          <a:xfrm>
            <a:off x="111578" y="1103679"/>
            <a:ext cx="11968842" cy="1300842"/>
          </a:xfrm>
          <a:prstGeom prst="rect">
            <a:avLst/>
          </a:prstGeom>
          <a:solidFill>
            <a:schemeClr val="bg1"/>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lnSpc>
                <a:spcPts val="1900"/>
              </a:lnSpc>
            </a:pPr>
            <a:r>
              <a:rPr lang="ja-JP" altLang="en-US" sz="1200" dirty="0">
                <a:solidFill>
                  <a:schemeClr val="tx1"/>
                </a:solidFill>
                <a:latin typeface="Meiryo UI" panose="020B0604030504040204" pitchFamily="50" charset="-128"/>
                <a:ea typeface="Meiryo UI" panose="020B0604030504040204" pitchFamily="50" charset="-128"/>
              </a:rPr>
              <a:t>○　発達障がいと診断される方の大幅な増加や支援ニーズの増大、不適応・不登校・引きこもり・強度行動障がいなど発達障がいをベースとした社会的課題が大きくクローズアップ。</a:t>
            </a:r>
            <a:endParaRPr lang="en-US" altLang="ja-JP" sz="1200" dirty="0">
              <a:solidFill>
                <a:schemeClr val="tx1"/>
              </a:solidFill>
              <a:latin typeface="Meiryo UI" panose="020B0604030504040204" pitchFamily="50" charset="-128"/>
              <a:ea typeface="Meiryo UI" panose="020B0604030504040204" pitchFamily="50" charset="-128"/>
            </a:endParaRPr>
          </a:p>
          <a:p>
            <a:pPr marL="179388" indent="-179388">
              <a:lnSpc>
                <a:spcPts val="1900"/>
              </a:lnSpc>
            </a:pPr>
            <a:r>
              <a:rPr lang="ja-JP" altLang="en-US" sz="1200" dirty="0">
                <a:solidFill>
                  <a:schemeClr val="tx1"/>
                </a:solidFill>
                <a:latin typeface="Meiryo UI" panose="020B0604030504040204" pitchFamily="50" charset="-128"/>
                <a:ea typeface="Meiryo UI" panose="020B0604030504040204" pitchFamily="50" charset="-128"/>
              </a:rPr>
              <a:t>○　幼少期からの個々のこどもの特性と家族の状況に応じた適切な関わりが、将来の強度行動障がいの状態等の予防につながると考えられ、関係機関が連携して、家族を含めてライフステージを通じて地域生活を支えていく体制づくりが求められる。</a:t>
            </a:r>
            <a:endParaRPr lang="en-US" altLang="ja-JP" sz="1200" dirty="0">
              <a:solidFill>
                <a:schemeClr val="tx1"/>
              </a:solidFill>
              <a:latin typeface="Meiryo UI" panose="020B0604030504040204" pitchFamily="50" charset="-128"/>
              <a:ea typeface="Meiryo UI" panose="020B0604030504040204" pitchFamily="50" charset="-128"/>
            </a:endParaRPr>
          </a:p>
          <a:p>
            <a:pPr marL="179388" indent="-179388">
              <a:lnSpc>
                <a:spcPts val="1900"/>
              </a:lnSpc>
            </a:pPr>
            <a:r>
              <a:rPr lang="ja-JP" altLang="en-US" sz="1200" dirty="0">
                <a:solidFill>
                  <a:schemeClr val="tx1"/>
                </a:solidFill>
                <a:latin typeface="Meiryo UI" panose="020B0604030504040204" pitchFamily="50" charset="-128"/>
                <a:ea typeface="Meiryo UI" panose="020B0604030504040204" pitchFamily="50" charset="-128"/>
              </a:rPr>
              <a:t>○　令和</a:t>
            </a:r>
            <a:r>
              <a:rPr lang="en-US" altLang="ja-JP" sz="1200" dirty="0">
                <a:solidFill>
                  <a:schemeClr val="tx1"/>
                </a:solidFill>
                <a:latin typeface="Meiryo UI" panose="020B0604030504040204" pitchFamily="50" charset="-128"/>
                <a:ea typeface="Meiryo UI" panose="020B0604030504040204" pitchFamily="50" charset="-128"/>
              </a:rPr>
              <a:t>6</a:t>
            </a:r>
            <a:r>
              <a:rPr lang="ja-JP" altLang="en-US" sz="1200" dirty="0">
                <a:solidFill>
                  <a:schemeClr val="tx1"/>
                </a:solidFill>
                <a:latin typeface="Meiryo UI" panose="020B0604030504040204" pitchFamily="50" charset="-128"/>
                <a:ea typeface="Meiryo UI" panose="020B0604030504040204" pitchFamily="50" charset="-128"/>
              </a:rPr>
              <a:t>年</a:t>
            </a:r>
            <a:r>
              <a:rPr lang="en-US" altLang="ja-JP" sz="1200" dirty="0">
                <a:solidFill>
                  <a:schemeClr val="tx1"/>
                </a:solidFill>
                <a:latin typeface="Meiryo UI" panose="020B0604030504040204" pitchFamily="50" charset="-128"/>
                <a:ea typeface="Meiryo UI" panose="020B0604030504040204" pitchFamily="50" charset="-128"/>
              </a:rPr>
              <a:t>4</a:t>
            </a:r>
            <a:r>
              <a:rPr lang="ja-JP" altLang="en-US" sz="1200" dirty="0">
                <a:solidFill>
                  <a:schemeClr val="tx1"/>
                </a:solidFill>
                <a:latin typeface="Meiryo UI" panose="020B0604030504040204" pitchFamily="50" charset="-128"/>
                <a:ea typeface="Meiryo UI" panose="020B0604030504040204" pitchFamily="50" charset="-128"/>
              </a:rPr>
              <a:t>月施行の改正児童福祉法をふまえ、市町村は、児童発達支援センターを地域における中核的な支援機関とした障がい児支援体制の構築を進めることとされており、都道府県は、広域的な調整の観点からの関与が求められている。</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46C4CB5D-D55C-4A22-A2CF-BBFCA6C52CEC}"/>
              </a:ext>
            </a:extLst>
          </p:cNvPr>
          <p:cNvSpPr/>
          <p:nvPr/>
        </p:nvSpPr>
        <p:spPr>
          <a:xfrm>
            <a:off x="111579" y="750679"/>
            <a:ext cx="3325585" cy="384311"/>
          </a:xfrm>
          <a:prstGeom prst="rect">
            <a:avLst/>
          </a:prstGeom>
          <a:solidFill>
            <a:schemeClr val="accent2">
              <a:lumMod val="50000"/>
            </a:schemeClr>
          </a:solidFill>
          <a:ln w="76200">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発達障がい児者を取り巻く状況</a:t>
            </a:r>
          </a:p>
        </p:txBody>
      </p:sp>
      <p:sp>
        <p:nvSpPr>
          <p:cNvPr id="2" name="スライド番号プレースホルダー 1">
            <a:extLst>
              <a:ext uri="{FF2B5EF4-FFF2-40B4-BE49-F238E27FC236}">
                <a16:creationId xmlns:a16="http://schemas.microsoft.com/office/drawing/2014/main" id="{A8EC0A84-AEC9-47DB-ADAE-E6E58EA8CF90}"/>
              </a:ext>
            </a:extLst>
          </p:cNvPr>
          <p:cNvSpPr>
            <a:spLocks noGrp="1"/>
          </p:cNvSpPr>
          <p:nvPr>
            <p:ph type="sldNum" sz="quarter" idx="12"/>
          </p:nvPr>
        </p:nvSpPr>
        <p:spPr>
          <a:xfrm>
            <a:off x="9337221" y="6330267"/>
            <a:ext cx="2743200" cy="365125"/>
          </a:xfrm>
        </p:spPr>
        <p:txBody>
          <a:bodyPr/>
          <a:lstStyle/>
          <a:p>
            <a:fld id="{32370DE9-A2BA-4DB3-B427-03DCA1195686}" type="slidenum">
              <a:rPr kumimoji="1" lang="ja-JP" altLang="en-US" b="1" smtClean="0">
                <a:latin typeface="Meiryo UI" panose="020B0604030504040204" pitchFamily="50" charset="-128"/>
                <a:ea typeface="Meiryo UI" panose="020B0604030504040204" pitchFamily="50" charset="-128"/>
              </a:rPr>
              <a:t>2</a:t>
            </a:fld>
            <a:endParaRPr kumimoji="1" lang="ja-JP" altLang="en-US" b="1" dirty="0">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BF807B35-C36B-47F6-8613-83A16F1767A3}"/>
              </a:ext>
            </a:extLst>
          </p:cNvPr>
          <p:cNvSpPr/>
          <p:nvPr/>
        </p:nvSpPr>
        <p:spPr>
          <a:xfrm>
            <a:off x="1664172" y="4235782"/>
            <a:ext cx="9006549" cy="2204357"/>
          </a:xfrm>
          <a:prstGeom prst="rect">
            <a:avLst/>
          </a:prstGeom>
          <a:no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lnSpc>
                <a:spcPts val="1900"/>
              </a:lnSpc>
            </a:pP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90A10781-062B-4F6D-B300-5CA08ADEF193}"/>
              </a:ext>
            </a:extLst>
          </p:cNvPr>
          <p:cNvSpPr/>
          <p:nvPr/>
        </p:nvSpPr>
        <p:spPr>
          <a:xfrm>
            <a:off x="4316185" y="3964576"/>
            <a:ext cx="3559629" cy="416496"/>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発達支援拠点のあり方の</a:t>
            </a:r>
            <a:r>
              <a:rPr lang="en-US" altLang="ja-JP" dirty="0">
                <a:latin typeface="Meiryo UI" panose="020B0604030504040204" pitchFamily="50" charset="-128"/>
                <a:ea typeface="Meiryo UI" panose="020B0604030504040204" pitchFamily="50" charset="-128"/>
              </a:rPr>
              <a:t>3</a:t>
            </a:r>
            <a:r>
              <a:rPr lang="ja-JP" altLang="en-US" dirty="0">
                <a:latin typeface="Meiryo UI" panose="020B0604030504040204" pitchFamily="50" charset="-128"/>
                <a:ea typeface="Meiryo UI" panose="020B0604030504040204" pitchFamily="50" charset="-128"/>
              </a:rPr>
              <a:t>つの柱</a:t>
            </a:r>
            <a:endParaRPr kumimoji="1" lang="ja-JP" altLang="en-US"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4C248C30-01DA-489E-BEDA-6B77DA791BFC}"/>
              </a:ext>
            </a:extLst>
          </p:cNvPr>
          <p:cNvSpPr txBox="1"/>
          <p:nvPr/>
        </p:nvSpPr>
        <p:spPr>
          <a:xfrm>
            <a:off x="3953556" y="3066726"/>
            <a:ext cx="6274252" cy="369332"/>
          </a:xfrm>
          <a:prstGeom prst="rect">
            <a:avLst/>
          </a:prstGeom>
          <a:noFill/>
        </p:spPr>
        <p:txBody>
          <a:bodyPr wrap="square">
            <a:spAutoFit/>
          </a:bodyPr>
          <a:lstStyle/>
          <a:p>
            <a:r>
              <a:rPr lang="ja-JP" altLang="en-US" sz="1800" dirty="0">
                <a:solidFill>
                  <a:schemeClr val="tx1"/>
                </a:solidFill>
                <a:latin typeface="Meiryo UI" panose="020B0604030504040204" pitchFamily="50" charset="-128"/>
                <a:ea typeface="Meiryo UI" panose="020B0604030504040204" pitchFamily="50" charset="-128"/>
              </a:rPr>
              <a:t>令和２年３月部会提言</a:t>
            </a:r>
            <a:endParaRPr lang="ja-JP" altLang="en-US" dirty="0"/>
          </a:p>
        </p:txBody>
      </p:sp>
      <p:sp>
        <p:nvSpPr>
          <p:cNvPr id="19" name="矢印: 右 18">
            <a:extLst>
              <a:ext uri="{FF2B5EF4-FFF2-40B4-BE49-F238E27FC236}">
                <a16:creationId xmlns:a16="http://schemas.microsoft.com/office/drawing/2014/main" id="{4C5C35AA-F03E-4588-9CDF-75D06D1FC4DB}"/>
              </a:ext>
            </a:extLst>
          </p:cNvPr>
          <p:cNvSpPr/>
          <p:nvPr/>
        </p:nvSpPr>
        <p:spPr>
          <a:xfrm>
            <a:off x="844489" y="3034968"/>
            <a:ext cx="897045" cy="779475"/>
          </a:xfrm>
          <a:prstGeom prst="rightArrow">
            <a:avLst/>
          </a:prstGeom>
          <a:solidFill>
            <a:srgbClr val="00B0F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195CABA6-2D53-4494-94CF-ACE4C98C7319}"/>
              </a:ext>
            </a:extLst>
          </p:cNvPr>
          <p:cNvSpPr/>
          <p:nvPr/>
        </p:nvSpPr>
        <p:spPr>
          <a:xfrm>
            <a:off x="111579" y="2544610"/>
            <a:ext cx="3325585" cy="367885"/>
          </a:xfrm>
          <a:prstGeom prst="rect">
            <a:avLst/>
          </a:prstGeom>
          <a:solidFill>
            <a:srgbClr val="0070C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大阪府の取組む方向性</a:t>
            </a:r>
          </a:p>
        </p:txBody>
      </p:sp>
      <p:sp>
        <p:nvSpPr>
          <p:cNvPr id="21" name="正方形/長方形 20">
            <a:extLst>
              <a:ext uri="{FF2B5EF4-FFF2-40B4-BE49-F238E27FC236}">
                <a16:creationId xmlns:a16="http://schemas.microsoft.com/office/drawing/2014/main" id="{96FF61B1-BAAE-45CE-8202-0BF2505F3636}"/>
              </a:ext>
            </a:extLst>
          </p:cNvPr>
          <p:cNvSpPr/>
          <p:nvPr/>
        </p:nvSpPr>
        <p:spPr>
          <a:xfrm>
            <a:off x="1848249" y="3007505"/>
            <a:ext cx="8379559" cy="779475"/>
          </a:xfrm>
          <a:prstGeom prst="rect">
            <a:avLst/>
          </a:prstGeom>
          <a:solidFill>
            <a:srgbClr val="37FBF6"/>
          </a:solidFill>
          <a:ln w="47625" cmpd="dbl"/>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r>
              <a:rPr kumimoji="1" lang="ja-JP" altLang="en-US" dirty="0">
                <a:solidFill>
                  <a:schemeClr val="tx1"/>
                </a:solidFill>
                <a:latin typeface="Meiryo UI" panose="020B0604030504040204" pitchFamily="50" charset="-128"/>
                <a:ea typeface="Meiryo UI" panose="020B0604030504040204" pitchFamily="50" charset="-128"/>
              </a:rPr>
              <a:t>長年培ってきた発達障がい児支援の専門的なノウハウ・スキルを有する「発達支援拠点」と</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市町村・児童発達支援センターが連携・協働した大阪版の支援体制の充実・強化をめざす</a:t>
            </a:r>
            <a:endParaRPr kumimoji="1" lang="en-US" altLang="ja-JP" dirty="0">
              <a:solidFill>
                <a:schemeClr val="tx1"/>
              </a:solidFill>
              <a:latin typeface="Meiryo UI" panose="020B0604030504040204" pitchFamily="50" charset="-128"/>
              <a:ea typeface="Meiryo UI" panose="020B0604030504040204" pitchFamily="50" charset="-128"/>
            </a:endParaRPr>
          </a:p>
        </p:txBody>
      </p:sp>
      <p:grpSp>
        <p:nvGrpSpPr>
          <p:cNvPr id="7" name="グループ化 6">
            <a:extLst>
              <a:ext uri="{FF2B5EF4-FFF2-40B4-BE49-F238E27FC236}">
                <a16:creationId xmlns:a16="http://schemas.microsoft.com/office/drawing/2014/main" id="{5029E52E-A06C-4BAD-A5F0-4A452A23EFDA}"/>
              </a:ext>
            </a:extLst>
          </p:cNvPr>
          <p:cNvGrpSpPr/>
          <p:nvPr/>
        </p:nvGrpSpPr>
        <p:grpSpPr>
          <a:xfrm>
            <a:off x="1736313" y="4541917"/>
            <a:ext cx="8862266" cy="1697683"/>
            <a:chOff x="232226" y="4100356"/>
            <a:chExt cx="8862266" cy="1697683"/>
          </a:xfrm>
        </p:grpSpPr>
        <p:sp>
          <p:nvSpPr>
            <p:cNvPr id="10" name="フリーフォーム: 図形 9">
              <a:extLst>
                <a:ext uri="{FF2B5EF4-FFF2-40B4-BE49-F238E27FC236}">
                  <a16:creationId xmlns:a16="http://schemas.microsoft.com/office/drawing/2014/main" id="{A12EDA70-6A39-474D-94FC-1FF01E2D91D5}"/>
                </a:ext>
              </a:extLst>
            </p:cNvPr>
            <p:cNvSpPr/>
            <p:nvPr/>
          </p:nvSpPr>
          <p:spPr>
            <a:xfrm>
              <a:off x="232226" y="4115911"/>
              <a:ext cx="4215370" cy="369333"/>
            </a:xfrm>
            <a:custGeom>
              <a:avLst/>
              <a:gdLst>
                <a:gd name="connsiteX0" fmla="*/ 0 w 9336549"/>
                <a:gd name="connsiteY0" fmla="*/ 84505 h 507019"/>
                <a:gd name="connsiteX1" fmla="*/ 84505 w 9336549"/>
                <a:gd name="connsiteY1" fmla="*/ 0 h 507019"/>
                <a:gd name="connsiteX2" fmla="*/ 9252044 w 9336549"/>
                <a:gd name="connsiteY2" fmla="*/ 0 h 507019"/>
                <a:gd name="connsiteX3" fmla="*/ 9336549 w 9336549"/>
                <a:gd name="connsiteY3" fmla="*/ 84505 h 507019"/>
                <a:gd name="connsiteX4" fmla="*/ 9336549 w 9336549"/>
                <a:gd name="connsiteY4" fmla="*/ 422514 h 507019"/>
                <a:gd name="connsiteX5" fmla="*/ 9252044 w 9336549"/>
                <a:gd name="connsiteY5" fmla="*/ 507019 h 507019"/>
                <a:gd name="connsiteX6" fmla="*/ 84505 w 9336549"/>
                <a:gd name="connsiteY6" fmla="*/ 507019 h 507019"/>
                <a:gd name="connsiteX7" fmla="*/ 0 w 9336549"/>
                <a:gd name="connsiteY7" fmla="*/ 422514 h 507019"/>
                <a:gd name="connsiteX8" fmla="*/ 0 w 9336549"/>
                <a:gd name="connsiteY8" fmla="*/ 84505 h 5070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36549" h="507019">
                  <a:moveTo>
                    <a:pt x="0" y="84505"/>
                  </a:moveTo>
                  <a:cubicBezTo>
                    <a:pt x="0" y="37834"/>
                    <a:pt x="37834" y="0"/>
                    <a:pt x="84505" y="0"/>
                  </a:cubicBezTo>
                  <a:lnTo>
                    <a:pt x="9252044" y="0"/>
                  </a:lnTo>
                  <a:cubicBezTo>
                    <a:pt x="9298715" y="0"/>
                    <a:pt x="9336549" y="37834"/>
                    <a:pt x="9336549" y="84505"/>
                  </a:cubicBezTo>
                  <a:lnTo>
                    <a:pt x="9336549" y="422514"/>
                  </a:lnTo>
                  <a:cubicBezTo>
                    <a:pt x="9336549" y="469185"/>
                    <a:pt x="9298715" y="507019"/>
                    <a:pt x="9252044" y="507019"/>
                  </a:cubicBezTo>
                  <a:lnTo>
                    <a:pt x="84505" y="507019"/>
                  </a:lnTo>
                  <a:cubicBezTo>
                    <a:pt x="37834" y="507019"/>
                    <a:pt x="0" y="469185"/>
                    <a:pt x="0" y="422514"/>
                  </a:cubicBezTo>
                  <a:lnTo>
                    <a:pt x="0" y="84505"/>
                  </a:lnTo>
                  <a:close/>
                </a:path>
              </a:pathLst>
            </a:custGeom>
            <a:solidFill>
              <a:srgbClr val="00B0F0"/>
            </a:solidFill>
          </p:spPr>
          <p:style>
            <a:lnRef idx="2">
              <a:schemeClr val="lt1">
                <a:hueOff val="0"/>
                <a:satOff val="0"/>
                <a:lumOff val="0"/>
                <a:alphaOff val="0"/>
              </a:schemeClr>
            </a:lnRef>
            <a:fillRef idx="1">
              <a:schemeClr val="accent2">
                <a:hueOff val="-485121"/>
                <a:satOff val="-27976"/>
                <a:lumOff val="2876"/>
                <a:alphaOff val="0"/>
              </a:schemeClr>
            </a:fillRef>
            <a:effectRef idx="0">
              <a:schemeClr val="accent2">
                <a:hueOff val="-485121"/>
                <a:satOff val="-27976"/>
                <a:lumOff val="2876"/>
                <a:alphaOff val="0"/>
              </a:schemeClr>
            </a:effectRef>
            <a:fontRef idx="minor">
              <a:schemeClr val="lt1"/>
            </a:fontRef>
          </p:style>
          <p:txBody>
            <a:bodyPr spcFirstLastPara="0" vert="horz" wrap="square" lIns="72000" tIns="36000" rIns="72000" bIns="36000" numCol="1" spcCol="1270" anchor="ctr" anchorCtr="0">
              <a:noAutofit/>
            </a:bodyPr>
            <a:lstStyle/>
            <a:p>
              <a:pPr marL="0" lvl="0" indent="0" algn="ctr" defTabSz="800100">
                <a:lnSpc>
                  <a:spcPct val="90000"/>
                </a:lnSpc>
                <a:spcBef>
                  <a:spcPct val="0"/>
                </a:spcBef>
                <a:spcAft>
                  <a:spcPct val="35000"/>
                </a:spcAft>
                <a:buNone/>
              </a:pPr>
              <a:r>
                <a:rPr kumimoji="1" lang="ja-JP" altLang="en-US" sz="1050" kern="1200" dirty="0">
                  <a:latin typeface="Meiryo UI" panose="020B0604030504040204" pitchFamily="50" charset="-128"/>
                  <a:ea typeface="Meiryo UI" panose="020B0604030504040204" pitchFamily="50" charset="-128"/>
                </a:rPr>
                <a:t>発達障がいの専門支援機関としての位置付けを明確化</a:t>
              </a:r>
            </a:p>
          </p:txBody>
        </p:sp>
        <p:sp>
          <p:nvSpPr>
            <p:cNvPr id="12" name="フリーフォーム: 図形 11">
              <a:extLst>
                <a:ext uri="{FF2B5EF4-FFF2-40B4-BE49-F238E27FC236}">
                  <a16:creationId xmlns:a16="http://schemas.microsoft.com/office/drawing/2014/main" id="{DDD8ED2C-5F25-40CF-BC34-808150538B4C}"/>
                </a:ext>
              </a:extLst>
            </p:cNvPr>
            <p:cNvSpPr/>
            <p:nvPr/>
          </p:nvSpPr>
          <p:spPr>
            <a:xfrm>
              <a:off x="232226" y="5358966"/>
              <a:ext cx="4215371" cy="406765"/>
            </a:xfrm>
            <a:custGeom>
              <a:avLst/>
              <a:gdLst>
                <a:gd name="connsiteX0" fmla="*/ 0 w 9810643"/>
                <a:gd name="connsiteY0" fmla="*/ 71659 h 429945"/>
                <a:gd name="connsiteX1" fmla="*/ 71659 w 9810643"/>
                <a:gd name="connsiteY1" fmla="*/ 0 h 429945"/>
                <a:gd name="connsiteX2" fmla="*/ 9738984 w 9810643"/>
                <a:gd name="connsiteY2" fmla="*/ 0 h 429945"/>
                <a:gd name="connsiteX3" fmla="*/ 9810643 w 9810643"/>
                <a:gd name="connsiteY3" fmla="*/ 71659 h 429945"/>
                <a:gd name="connsiteX4" fmla="*/ 9810643 w 9810643"/>
                <a:gd name="connsiteY4" fmla="*/ 358286 h 429945"/>
                <a:gd name="connsiteX5" fmla="*/ 9738984 w 9810643"/>
                <a:gd name="connsiteY5" fmla="*/ 429945 h 429945"/>
                <a:gd name="connsiteX6" fmla="*/ 71659 w 9810643"/>
                <a:gd name="connsiteY6" fmla="*/ 429945 h 429945"/>
                <a:gd name="connsiteX7" fmla="*/ 0 w 9810643"/>
                <a:gd name="connsiteY7" fmla="*/ 358286 h 429945"/>
                <a:gd name="connsiteX8" fmla="*/ 0 w 9810643"/>
                <a:gd name="connsiteY8" fmla="*/ 71659 h 429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810643" h="429945">
                  <a:moveTo>
                    <a:pt x="0" y="71659"/>
                  </a:moveTo>
                  <a:cubicBezTo>
                    <a:pt x="0" y="32083"/>
                    <a:pt x="32083" y="0"/>
                    <a:pt x="71659" y="0"/>
                  </a:cubicBezTo>
                  <a:lnTo>
                    <a:pt x="9738984" y="0"/>
                  </a:lnTo>
                  <a:cubicBezTo>
                    <a:pt x="9778560" y="0"/>
                    <a:pt x="9810643" y="32083"/>
                    <a:pt x="9810643" y="71659"/>
                  </a:cubicBezTo>
                  <a:lnTo>
                    <a:pt x="9810643" y="358286"/>
                  </a:lnTo>
                  <a:cubicBezTo>
                    <a:pt x="9810643" y="397862"/>
                    <a:pt x="9778560" y="429945"/>
                    <a:pt x="9738984" y="429945"/>
                  </a:cubicBezTo>
                  <a:lnTo>
                    <a:pt x="71659" y="429945"/>
                  </a:lnTo>
                  <a:cubicBezTo>
                    <a:pt x="32083" y="429945"/>
                    <a:pt x="0" y="397862"/>
                    <a:pt x="0" y="358286"/>
                  </a:cubicBezTo>
                  <a:lnTo>
                    <a:pt x="0" y="71659"/>
                  </a:lnTo>
                  <a:close/>
                </a:path>
              </a:pathLst>
            </a:custGeom>
            <a:solidFill>
              <a:srgbClr val="6EA92D"/>
            </a:solidFill>
          </p:spPr>
          <p:style>
            <a:lnRef idx="2">
              <a:schemeClr val="lt1">
                <a:hueOff val="0"/>
                <a:satOff val="0"/>
                <a:lumOff val="0"/>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txBody>
            <a:bodyPr spcFirstLastPara="0" vert="horz" wrap="square" lIns="72000" tIns="36000" rIns="72000" bIns="36000" numCol="1" spcCol="1270" anchor="ctr" anchorCtr="0">
              <a:noAutofit/>
            </a:bodyPr>
            <a:lstStyle/>
            <a:p>
              <a:pPr marL="0" lvl="0" indent="0" algn="ctr" defTabSz="800100">
                <a:lnSpc>
                  <a:spcPct val="90000"/>
                </a:lnSpc>
                <a:spcBef>
                  <a:spcPct val="0"/>
                </a:spcBef>
                <a:spcAft>
                  <a:spcPct val="35000"/>
                </a:spcAft>
                <a:buNone/>
              </a:pPr>
              <a:r>
                <a:rPr kumimoji="1" lang="ja-JP" altLang="en-US" sz="1050" kern="1200" dirty="0">
                  <a:latin typeface="Meiryo UI" panose="020B0604030504040204" pitchFamily="50" charset="-128"/>
                  <a:ea typeface="Meiryo UI" panose="020B0604030504040204" pitchFamily="50" charset="-128"/>
                </a:rPr>
                <a:t>拠点とアクトおおさかのそれぞれの強みを活かし、相互に連携して機能を発揮</a:t>
              </a:r>
            </a:p>
          </p:txBody>
        </p:sp>
        <p:sp>
          <p:nvSpPr>
            <p:cNvPr id="8" name="フリーフォーム: 図形 7">
              <a:extLst>
                <a:ext uri="{FF2B5EF4-FFF2-40B4-BE49-F238E27FC236}">
                  <a16:creationId xmlns:a16="http://schemas.microsoft.com/office/drawing/2014/main" id="{2A400613-68D1-40E8-AB64-97C8B30BCA40}"/>
                </a:ext>
              </a:extLst>
            </p:cNvPr>
            <p:cNvSpPr/>
            <p:nvPr/>
          </p:nvSpPr>
          <p:spPr>
            <a:xfrm>
              <a:off x="232226" y="4730190"/>
              <a:ext cx="4215370" cy="406765"/>
            </a:xfrm>
            <a:custGeom>
              <a:avLst/>
              <a:gdLst>
                <a:gd name="connsiteX0" fmla="*/ 0 w 9227307"/>
                <a:gd name="connsiteY0" fmla="*/ 77905 h 467423"/>
                <a:gd name="connsiteX1" fmla="*/ 77905 w 9227307"/>
                <a:gd name="connsiteY1" fmla="*/ 0 h 467423"/>
                <a:gd name="connsiteX2" fmla="*/ 9149402 w 9227307"/>
                <a:gd name="connsiteY2" fmla="*/ 0 h 467423"/>
                <a:gd name="connsiteX3" fmla="*/ 9227307 w 9227307"/>
                <a:gd name="connsiteY3" fmla="*/ 77905 h 467423"/>
                <a:gd name="connsiteX4" fmla="*/ 9227307 w 9227307"/>
                <a:gd name="connsiteY4" fmla="*/ 389518 h 467423"/>
                <a:gd name="connsiteX5" fmla="*/ 9149402 w 9227307"/>
                <a:gd name="connsiteY5" fmla="*/ 467423 h 467423"/>
                <a:gd name="connsiteX6" fmla="*/ 77905 w 9227307"/>
                <a:gd name="connsiteY6" fmla="*/ 467423 h 467423"/>
                <a:gd name="connsiteX7" fmla="*/ 0 w 9227307"/>
                <a:gd name="connsiteY7" fmla="*/ 389518 h 467423"/>
                <a:gd name="connsiteX8" fmla="*/ 0 w 9227307"/>
                <a:gd name="connsiteY8" fmla="*/ 77905 h 467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27307" h="467423">
                  <a:moveTo>
                    <a:pt x="0" y="77905"/>
                  </a:moveTo>
                  <a:cubicBezTo>
                    <a:pt x="0" y="34879"/>
                    <a:pt x="34879" y="0"/>
                    <a:pt x="77905" y="0"/>
                  </a:cubicBezTo>
                  <a:lnTo>
                    <a:pt x="9149402" y="0"/>
                  </a:lnTo>
                  <a:cubicBezTo>
                    <a:pt x="9192428" y="0"/>
                    <a:pt x="9227307" y="34879"/>
                    <a:pt x="9227307" y="77905"/>
                  </a:cubicBezTo>
                  <a:lnTo>
                    <a:pt x="9227307" y="389518"/>
                  </a:lnTo>
                  <a:cubicBezTo>
                    <a:pt x="9227307" y="432544"/>
                    <a:pt x="9192428" y="467423"/>
                    <a:pt x="9149402" y="467423"/>
                  </a:cubicBezTo>
                  <a:lnTo>
                    <a:pt x="77905" y="467423"/>
                  </a:lnTo>
                  <a:cubicBezTo>
                    <a:pt x="34879" y="467423"/>
                    <a:pt x="0" y="432544"/>
                    <a:pt x="0" y="389518"/>
                  </a:cubicBezTo>
                  <a:lnTo>
                    <a:pt x="0" y="77905"/>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72000" tIns="36000" rIns="72000" bIns="36000" numCol="1" spcCol="1270" anchor="ctr" anchorCtr="0">
              <a:noAutofit/>
            </a:bodyPr>
            <a:lstStyle/>
            <a:p>
              <a:pPr marL="0" lvl="0" indent="0" algn="ctr" defTabSz="800100">
                <a:lnSpc>
                  <a:spcPct val="90000"/>
                </a:lnSpc>
                <a:spcBef>
                  <a:spcPct val="0"/>
                </a:spcBef>
                <a:spcAft>
                  <a:spcPct val="35000"/>
                </a:spcAft>
                <a:buNone/>
              </a:pPr>
              <a:r>
                <a:rPr kumimoji="1" lang="ja-JP" altLang="en-US" sz="1050" kern="1200" dirty="0">
                  <a:latin typeface="Meiryo UI" panose="020B0604030504040204" pitchFamily="50" charset="-128"/>
                  <a:ea typeface="Meiryo UI" panose="020B0604030504040204" pitchFamily="50" charset="-128"/>
                </a:rPr>
                <a:t>蓄積された専門性を活かした地域支援体制の整備・構築に貢献</a:t>
              </a:r>
            </a:p>
          </p:txBody>
        </p:sp>
        <p:sp>
          <p:nvSpPr>
            <p:cNvPr id="26" name="フリーフォーム: 図形 25">
              <a:extLst>
                <a:ext uri="{FF2B5EF4-FFF2-40B4-BE49-F238E27FC236}">
                  <a16:creationId xmlns:a16="http://schemas.microsoft.com/office/drawing/2014/main" id="{C372E681-1B39-466B-9CBA-7DB333B0EADD}"/>
                </a:ext>
              </a:extLst>
            </p:cNvPr>
            <p:cNvSpPr/>
            <p:nvPr/>
          </p:nvSpPr>
          <p:spPr>
            <a:xfrm>
              <a:off x="4879122" y="4100356"/>
              <a:ext cx="4215370" cy="416310"/>
            </a:xfrm>
            <a:custGeom>
              <a:avLst/>
              <a:gdLst>
                <a:gd name="connsiteX0" fmla="*/ 0 w 9336549"/>
                <a:gd name="connsiteY0" fmla="*/ 84505 h 507019"/>
                <a:gd name="connsiteX1" fmla="*/ 84505 w 9336549"/>
                <a:gd name="connsiteY1" fmla="*/ 0 h 507019"/>
                <a:gd name="connsiteX2" fmla="*/ 9252044 w 9336549"/>
                <a:gd name="connsiteY2" fmla="*/ 0 h 507019"/>
                <a:gd name="connsiteX3" fmla="*/ 9336549 w 9336549"/>
                <a:gd name="connsiteY3" fmla="*/ 84505 h 507019"/>
                <a:gd name="connsiteX4" fmla="*/ 9336549 w 9336549"/>
                <a:gd name="connsiteY4" fmla="*/ 422514 h 507019"/>
                <a:gd name="connsiteX5" fmla="*/ 9252044 w 9336549"/>
                <a:gd name="connsiteY5" fmla="*/ 507019 h 507019"/>
                <a:gd name="connsiteX6" fmla="*/ 84505 w 9336549"/>
                <a:gd name="connsiteY6" fmla="*/ 507019 h 507019"/>
                <a:gd name="connsiteX7" fmla="*/ 0 w 9336549"/>
                <a:gd name="connsiteY7" fmla="*/ 422514 h 507019"/>
                <a:gd name="connsiteX8" fmla="*/ 0 w 9336549"/>
                <a:gd name="connsiteY8" fmla="*/ 84505 h 5070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36549" h="507019">
                  <a:moveTo>
                    <a:pt x="0" y="84505"/>
                  </a:moveTo>
                  <a:cubicBezTo>
                    <a:pt x="0" y="37834"/>
                    <a:pt x="37834" y="0"/>
                    <a:pt x="84505" y="0"/>
                  </a:cubicBezTo>
                  <a:lnTo>
                    <a:pt x="9252044" y="0"/>
                  </a:lnTo>
                  <a:cubicBezTo>
                    <a:pt x="9298715" y="0"/>
                    <a:pt x="9336549" y="37834"/>
                    <a:pt x="9336549" y="84505"/>
                  </a:cubicBezTo>
                  <a:lnTo>
                    <a:pt x="9336549" y="422514"/>
                  </a:lnTo>
                  <a:cubicBezTo>
                    <a:pt x="9336549" y="469185"/>
                    <a:pt x="9298715" y="507019"/>
                    <a:pt x="9252044" y="507019"/>
                  </a:cubicBezTo>
                  <a:lnTo>
                    <a:pt x="84505" y="507019"/>
                  </a:lnTo>
                  <a:cubicBezTo>
                    <a:pt x="37834" y="507019"/>
                    <a:pt x="0" y="469185"/>
                    <a:pt x="0" y="422514"/>
                  </a:cubicBezTo>
                  <a:lnTo>
                    <a:pt x="0" y="84505"/>
                  </a:lnTo>
                  <a:close/>
                </a:path>
              </a:pathLst>
            </a:custGeom>
            <a:solidFill>
              <a:srgbClr val="0070C0"/>
            </a:solidFill>
          </p:spPr>
          <p:style>
            <a:lnRef idx="2">
              <a:schemeClr val="lt1">
                <a:hueOff val="0"/>
                <a:satOff val="0"/>
                <a:lumOff val="0"/>
                <a:alphaOff val="0"/>
              </a:schemeClr>
            </a:lnRef>
            <a:fillRef idx="1">
              <a:schemeClr val="accent2">
                <a:hueOff val="-485121"/>
                <a:satOff val="-27976"/>
                <a:lumOff val="2876"/>
                <a:alphaOff val="0"/>
              </a:schemeClr>
            </a:fillRef>
            <a:effectRef idx="0">
              <a:schemeClr val="accent2">
                <a:hueOff val="-485121"/>
                <a:satOff val="-27976"/>
                <a:lumOff val="2876"/>
                <a:alphaOff val="0"/>
              </a:schemeClr>
            </a:effectRef>
            <a:fontRef idx="minor">
              <a:schemeClr val="lt1"/>
            </a:fontRef>
          </p:style>
          <p:txBody>
            <a:bodyPr spcFirstLastPara="0" vert="horz" wrap="square" lIns="72000" tIns="36000" rIns="72000" bIns="36000" numCol="1" spcCol="1270" anchor="ctr" anchorCtr="0">
              <a:noAutofit/>
            </a:bodyPr>
            <a:lstStyle/>
            <a:p>
              <a:pPr marL="0" lvl="0" indent="0" algn="ctr" defTabSz="800100">
                <a:lnSpc>
                  <a:spcPct val="90000"/>
                </a:lnSpc>
                <a:spcBef>
                  <a:spcPct val="0"/>
                </a:spcBef>
                <a:spcAft>
                  <a:spcPct val="35000"/>
                </a:spcAft>
                <a:buNone/>
              </a:pPr>
              <a:r>
                <a:rPr kumimoji="1" lang="ja-JP" altLang="en-US" sz="1400" b="1" kern="1200" dirty="0">
                  <a:latin typeface="Meiryo UI" panose="020B0604030504040204" pitchFamily="50" charset="-128"/>
                  <a:ea typeface="Meiryo UI" panose="020B0604030504040204" pitchFamily="50" charset="-128"/>
                </a:rPr>
                <a:t>発達障がい者支援センターとして指定</a:t>
              </a:r>
            </a:p>
          </p:txBody>
        </p:sp>
        <p:sp>
          <p:nvSpPr>
            <p:cNvPr id="27" name="フリーフォーム: 図形 26">
              <a:extLst>
                <a:ext uri="{FF2B5EF4-FFF2-40B4-BE49-F238E27FC236}">
                  <a16:creationId xmlns:a16="http://schemas.microsoft.com/office/drawing/2014/main" id="{1562D7F5-DF05-41AC-AEB3-5E1426470026}"/>
                </a:ext>
              </a:extLst>
            </p:cNvPr>
            <p:cNvSpPr/>
            <p:nvPr/>
          </p:nvSpPr>
          <p:spPr>
            <a:xfrm>
              <a:off x="4879122" y="4728822"/>
              <a:ext cx="4215370" cy="408133"/>
            </a:xfrm>
            <a:custGeom>
              <a:avLst/>
              <a:gdLst>
                <a:gd name="connsiteX0" fmla="*/ 0 w 9227307"/>
                <a:gd name="connsiteY0" fmla="*/ 77905 h 467423"/>
                <a:gd name="connsiteX1" fmla="*/ 77905 w 9227307"/>
                <a:gd name="connsiteY1" fmla="*/ 0 h 467423"/>
                <a:gd name="connsiteX2" fmla="*/ 9149402 w 9227307"/>
                <a:gd name="connsiteY2" fmla="*/ 0 h 467423"/>
                <a:gd name="connsiteX3" fmla="*/ 9227307 w 9227307"/>
                <a:gd name="connsiteY3" fmla="*/ 77905 h 467423"/>
                <a:gd name="connsiteX4" fmla="*/ 9227307 w 9227307"/>
                <a:gd name="connsiteY4" fmla="*/ 389518 h 467423"/>
                <a:gd name="connsiteX5" fmla="*/ 9149402 w 9227307"/>
                <a:gd name="connsiteY5" fmla="*/ 467423 h 467423"/>
                <a:gd name="connsiteX6" fmla="*/ 77905 w 9227307"/>
                <a:gd name="connsiteY6" fmla="*/ 467423 h 467423"/>
                <a:gd name="connsiteX7" fmla="*/ 0 w 9227307"/>
                <a:gd name="connsiteY7" fmla="*/ 389518 h 467423"/>
                <a:gd name="connsiteX8" fmla="*/ 0 w 9227307"/>
                <a:gd name="connsiteY8" fmla="*/ 77905 h 467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27307" h="467423">
                  <a:moveTo>
                    <a:pt x="0" y="77905"/>
                  </a:moveTo>
                  <a:cubicBezTo>
                    <a:pt x="0" y="34879"/>
                    <a:pt x="34879" y="0"/>
                    <a:pt x="77905" y="0"/>
                  </a:cubicBezTo>
                  <a:lnTo>
                    <a:pt x="9149402" y="0"/>
                  </a:lnTo>
                  <a:cubicBezTo>
                    <a:pt x="9192428" y="0"/>
                    <a:pt x="9227307" y="34879"/>
                    <a:pt x="9227307" y="77905"/>
                  </a:cubicBezTo>
                  <a:lnTo>
                    <a:pt x="9227307" y="389518"/>
                  </a:lnTo>
                  <a:cubicBezTo>
                    <a:pt x="9227307" y="432544"/>
                    <a:pt x="9192428" y="467423"/>
                    <a:pt x="9149402" y="467423"/>
                  </a:cubicBezTo>
                  <a:lnTo>
                    <a:pt x="77905" y="467423"/>
                  </a:lnTo>
                  <a:cubicBezTo>
                    <a:pt x="34879" y="467423"/>
                    <a:pt x="0" y="432544"/>
                    <a:pt x="0" y="389518"/>
                  </a:cubicBezTo>
                  <a:lnTo>
                    <a:pt x="0" y="77905"/>
                  </a:lnTo>
                  <a:close/>
                </a:path>
              </a:pathLst>
            </a:custGeom>
            <a:solidFill>
              <a:srgbClr val="FF0000"/>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72000" tIns="36000" rIns="72000" bIns="36000" numCol="1" spcCol="1270" anchor="ctr" anchorCtr="0">
              <a:noAutofit/>
            </a:bodyPr>
            <a:lstStyle/>
            <a:p>
              <a:pPr marL="0" lvl="0" indent="0" algn="ctr" defTabSz="800100">
                <a:lnSpc>
                  <a:spcPct val="90000"/>
                </a:lnSpc>
                <a:spcBef>
                  <a:spcPct val="0"/>
                </a:spcBef>
                <a:spcAft>
                  <a:spcPct val="35000"/>
                </a:spcAft>
                <a:buNone/>
              </a:pPr>
              <a:r>
                <a:rPr kumimoji="1" lang="ja-JP" altLang="en-US" sz="1400" b="1" kern="1200" dirty="0">
                  <a:latin typeface="Meiryo UI" panose="020B0604030504040204" pitchFamily="50" charset="-128"/>
                  <a:ea typeface="Meiryo UI" panose="020B0604030504040204" pitchFamily="50" charset="-128"/>
                </a:rPr>
                <a:t>地域支援マネジャーを配置する等機能を拡充</a:t>
              </a:r>
            </a:p>
          </p:txBody>
        </p:sp>
        <p:sp>
          <p:nvSpPr>
            <p:cNvPr id="28" name="フリーフォーム: 図形 27">
              <a:extLst>
                <a:ext uri="{FF2B5EF4-FFF2-40B4-BE49-F238E27FC236}">
                  <a16:creationId xmlns:a16="http://schemas.microsoft.com/office/drawing/2014/main" id="{F66BA2AB-3D40-4901-8855-576957809853}"/>
                </a:ext>
              </a:extLst>
            </p:cNvPr>
            <p:cNvSpPr/>
            <p:nvPr/>
          </p:nvSpPr>
          <p:spPr>
            <a:xfrm>
              <a:off x="4869325" y="5355003"/>
              <a:ext cx="4215370" cy="443036"/>
            </a:xfrm>
            <a:custGeom>
              <a:avLst/>
              <a:gdLst>
                <a:gd name="connsiteX0" fmla="*/ 0 w 9810643"/>
                <a:gd name="connsiteY0" fmla="*/ 71659 h 429945"/>
                <a:gd name="connsiteX1" fmla="*/ 71659 w 9810643"/>
                <a:gd name="connsiteY1" fmla="*/ 0 h 429945"/>
                <a:gd name="connsiteX2" fmla="*/ 9738984 w 9810643"/>
                <a:gd name="connsiteY2" fmla="*/ 0 h 429945"/>
                <a:gd name="connsiteX3" fmla="*/ 9810643 w 9810643"/>
                <a:gd name="connsiteY3" fmla="*/ 71659 h 429945"/>
                <a:gd name="connsiteX4" fmla="*/ 9810643 w 9810643"/>
                <a:gd name="connsiteY4" fmla="*/ 358286 h 429945"/>
                <a:gd name="connsiteX5" fmla="*/ 9738984 w 9810643"/>
                <a:gd name="connsiteY5" fmla="*/ 429945 h 429945"/>
                <a:gd name="connsiteX6" fmla="*/ 71659 w 9810643"/>
                <a:gd name="connsiteY6" fmla="*/ 429945 h 429945"/>
                <a:gd name="connsiteX7" fmla="*/ 0 w 9810643"/>
                <a:gd name="connsiteY7" fmla="*/ 358286 h 429945"/>
                <a:gd name="connsiteX8" fmla="*/ 0 w 9810643"/>
                <a:gd name="connsiteY8" fmla="*/ 71659 h 429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810643" h="429945">
                  <a:moveTo>
                    <a:pt x="0" y="71659"/>
                  </a:moveTo>
                  <a:cubicBezTo>
                    <a:pt x="0" y="32083"/>
                    <a:pt x="32083" y="0"/>
                    <a:pt x="71659" y="0"/>
                  </a:cubicBezTo>
                  <a:lnTo>
                    <a:pt x="9738984" y="0"/>
                  </a:lnTo>
                  <a:cubicBezTo>
                    <a:pt x="9778560" y="0"/>
                    <a:pt x="9810643" y="32083"/>
                    <a:pt x="9810643" y="71659"/>
                  </a:cubicBezTo>
                  <a:lnTo>
                    <a:pt x="9810643" y="358286"/>
                  </a:lnTo>
                  <a:cubicBezTo>
                    <a:pt x="9810643" y="397862"/>
                    <a:pt x="9778560" y="429945"/>
                    <a:pt x="9738984" y="429945"/>
                  </a:cubicBezTo>
                  <a:lnTo>
                    <a:pt x="71659" y="429945"/>
                  </a:lnTo>
                  <a:cubicBezTo>
                    <a:pt x="32083" y="429945"/>
                    <a:pt x="0" y="397862"/>
                    <a:pt x="0" y="358286"/>
                  </a:cubicBezTo>
                  <a:lnTo>
                    <a:pt x="0" y="71659"/>
                  </a:lnTo>
                  <a:close/>
                </a:path>
              </a:pathLst>
            </a:custGeom>
            <a:solidFill>
              <a:srgbClr val="00B050"/>
            </a:solidFill>
          </p:spPr>
          <p:style>
            <a:lnRef idx="2">
              <a:schemeClr val="lt1">
                <a:hueOff val="0"/>
                <a:satOff val="0"/>
                <a:lumOff val="0"/>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txBody>
            <a:bodyPr spcFirstLastPara="0" vert="horz" wrap="square" lIns="72000" tIns="36000" rIns="72000" bIns="36000" numCol="1" spcCol="1270" anchor="ctr" anchorCtr="0">
              <a:noAutofit/>
            </a:bodyPr>
            <a:lstStyle/>
            <a:p>
              <a:pPr marL="0" lvl="0" indent="0" algn="ctr" defTabSz="800100">
                <a:lnSpc>
                  <a:spcPct val="90000"/>
                </a:lnSpc>
                <a:spcBef>
                  <a:spcPct val="0"/>
                </a:spcBef>
                <a:spcAft>
                  <a:spcPct val="35000"/>
                </a:spcAft>
                <a:buNone/>
              </a:pPr>
              <a:r>
                <a:rPr kumimoji="1" lang="ja-JP" altLang="en-US" sz="1400" b="1" kern="1200" dirty="0">
                  <a:latin typeface="Meiryo UI" panose="020B0604030504040204" pitchFamily="50" charset="-128"/>
                  <a:ea typeface="Meiryo UI" panose="020B0604030504040204" pitchFamily="50" charset="-128"/>
                </a:rPr>
                <a:t>地域支援体制マネジメントチームを設置・構成し連携</a:t>
              </a:r>
            </a:p>
          </p:txBody>
        </p:sp>
        <p:sp>
          <p:nvSpPr>
            <p:cNvPr id="22" name="矢印: 山形 21">
              <a:extLst>
                <a:ext uri="{FF2B5EF4-FFF2-40B4-BE49-F238E27FC236}">
                  <a16:creationId xmlns:a16="http://schemas.microsoft.com/office/drawing/2014/main" id="{C587561B-F278-4D37-BAC6-705199CC94AA}"/>
                </a:ext>
              </a:extLst>
            </p:cNvPr>
            <p:cNvSpPr/>
            <p:nvPr/>
          </p:nvSpPr>
          <p:spPr>
            <a:xfrm>
              <a:off x="4596446" y="4139587"/>
              <a:ext cx="133826" cy="369332"/>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4" name="矢印: 山形 23">
              <a:extLst>
                <a:ext uri="{FF2B5EF4-FFF2-40B4-BE49-F238E27FC236}">
                  <a16:creationId xmlns:a16="http://schemas.microsoft.com/office/drawing/2014/main" id="{57794A11-E49E-42F8-83C9-8713B00551F1}"/>
                </a:ext>
              </a:extLst>
            </p:cNvPr>
            <p:cNvSpPr/>
            <p:nvPr/>
          </p:nvSpPr>
          <p:spPr>
            <a:xfrm>
              <a:off x="4596446" y="4732324"/>
              <a:ext cx="133826" cy="369332"/>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5" name="矢印: 山形 24">
              <a:extLst>
                <a:ext uri="{FF2B5EF4-FFF2-40B4-BE49-F238E27FC236}">
                  <a16:creationId xmlns:a16="http://schemas.microsoft.com/office/drawing/2014/main" id="{1A14FDBA-FFD7-403A-B488-C978CFA7E887}"/>
                </a:ext>
              </a:extLst>
            </p:cNvPr>
            <p:cNvSpPr/>
            <p:nvPr/>
          </p:nvSpPr>
          <p:spPr>
            <a:xfrm>
              <a:off x="4596446" y="5396399"/>
              <a:ext cx="133826" cy="369332"/>
            </a:xfrm>
            <a:prstGeom prst="chevron">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4025664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4F4A7D8-56D9-4997-A695-80A17E672A3A}"/>
              </a:ext>
            </a:extLst>
          </p:cNvPr>
          <p:cNvSpPr/>
          <p:nvPr/>
        </p:nvSpPr>
        <p:spPr>
          <a:xfrm>
            <a:off x="0" y="1323"/>
            <a:ext cx="12192000" cy="36971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発達支援拠点に「地域支援マネジャーを配置する等機能を拡充」</a:t>
            </a:r>
          </a:p>
        </p:txBody>
      </p:sp>
      <p:graphicFrame>
        <p:nvGraphicFramePr>
          <p:cNvPr id="28" name="表 28">
            <a:extLst>
              <a:ext uri="{FF2B5EF4-FFF2-40B4-BE49-F238E27FC236}">
                <a16:creationId xmlns:a16="http://schemas.microsoft.com/office/drawing/2014/main" id="{BB818BF1-C168-4CF6-95B7-5D03C6A7E2E9}"/>
              </a:ext>
            </a:extLst>
          </p:cNvPr>
          <p:cNvGraphicFramePr>
            <a:graphicFrameLocks noGrp="1"/>
          </p:cNvGraphicFramePr>
          <p:nvPr>
            <p:extLst>
              <p:ext uri="{D42A27DB-BD31-4B8C-83A1-F6EECF244321}">
                <p14:modId xmlns:p14="http://schemas.microsoft.com/office/powerpoint/2010/main" val="1632477883"/>
              </p:ext>
            </p:extLst>
          </p:nvPr>
        </p:nvGraphicFramePr>
        <p:xfrm>
          <a:off x="67356" y="1067117"/>
          <a:ext cx="12081103" cy="5608320"/>
        </p:xfrm>
        <a:graphic>
          <a:graphicData uri="http://schemas.openxmlformats.org/drawingml/2006/table">
            <a:tbl>
              <a:tblPr firstRow="1" firstCol="1" bandRow="1">
                <a:tableStyleId>{00A15C55-8517-42AA-B614-E9B94910E393}</a:tableStyleId>
              </a:tblPr>
              <a:tblGrid>
                <a:gridCol w="799560">
                  <a:extLst>
                    <a:ext uri="{9D8B030D-6E8A-4147-A177-3AD203B41FA5}">
                      <a16:colId xmlns:a16="http://schemas.microsoft.com/office/drawing/2014/main" val="257680113"/>
                    </a:ext>
                  </a:extLst>
                </a:gridCol>
                <a:gridCol w="2433499">
                  <a:extLst>
                    <a:ext uri="{9D8B030D-6E8A-4147-A177-3AD203B41FA5}">
                      <a16:colId xmlns:a16="http://schemas.microsoft.com/office/drawing/2014/main" val="607788166"/>
                    </a:ext>
                  </a:extLst>
                </a:gridCol>
                <a:gridCol w="4424022">
                  <a:extLst>
                    <a:ext uri="{9D8B030D-6E8A-4147-A177-3AD203B41FA5}">
                      <a16:colId xmlns:a16="http://schemas.microsoft.com/office/drawing/2014/main" val="421922714"/>
                    </a:ext>
                  </a:extLst>
                </a:gridCol>
                <a:gridCol w="4424022">
                  <a:extLst>
                    <a:ext uri="{9D8B030D-6E8A-4147-A177-3AD203B41FA5}">
                      <a16:colId xmlns:a16="http://schemas.microsoft.com/office/drawing/2014/main" val="1753342152"/>
                    </a:ext>
                  </a:extLst>
                </a:gridCol>
              </a:tblGrid>
              <a:tr h="125490">
                <a:tc>
                  <a:txBody>
                    <a:bodyPr/>
                    <a:lstStyle/>
                    <a:p>
                      <a:endParaRPr kumimoji="1" lang="ja-JP" altLang="en-US" sz="1200" dirty="0">
                        <a:latin typeface="Meiryo UI" panose="020B0604030504040204" pitchFamily="50" charset="-128"/>
                        <a:ea typeface="Meiryo UI" panose="020B0604030504040204" pitchFamily="50" charset="-128"/>
                      </a:endParaRPr>
                    </a:p>
                  </a:txBody>
                  <a:tcPr>
                    <a:lnL w="9525" cap="flat" cmpd="sng" algn="ctr">
                      <a:solidFill>
                        <a:srgbClr val="FF6600"/>
                      </a:solidFill>
                      <a:prstDash val="solid"/>
                      <a:round/>
                      <a:headEnd type="none" w="med" len="med"/>
                      <a:tailEnd type="none" w="med" len="med"/>
                    </a:lnL>
                    <a:lnR w="9525" cap="flat" cmpd="sng" algn="ctr">
                      <a:solidFill>
                        <a:srgbClr val="FF6600"/>
                      </a:solidFill>
                      <a:prstDash val="solid"/>
                      <a:round/>
                      <a:headEnd type="none" w="med" len="med"/>
                      <a:tailEnd type="none" w="med" len="med"/>
                    </a:lnR>
                    <a:lnT w="9525" cap="flat" cmpd="sng" algn="ctr">
                      <a:solidFill>
                        <a:srgbClr val="FF6600"/>
                      </a:solidFill>
                      <a:prstDash val="solid"/>
                      <a:round/>
                      <a:headEnd type="none" w="med" len="med"/>
                      <a:tailEnd type="none" w="med" len="med"/>
                    </a:lnT>
                    <a:lnB w="9525" cap="flat" cmpd="sng" algn="ctr">
                      <a:solidFill>
                        <a:srgbClr val="FF6600"/>
                      </a:solidFill>
                      <a:prstDash val="solid"/>
                      <a:round/>
                      <a:headEnd type="none" w="med" len="med"/>
                      <a:tailEnd type="none" w="med" len="med"/>
                    </a:lnB>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令和６年度</a:t>
                      </a:r>
                    </a:p>
                  </a:txBody>
                  <a:tcPr anchor="ctr">
                    <a:lnL w="9525" cap="flat" cmpd="sng" algn="ctr">
                      <a:solidFill>
                        <a:srgbClr val="FF6600"/>
                      </a:solidFill>
                      <a:prstDash val="solid"/>
                      <a:round/>
                      <a:headEnd type="none" w="med" len="med"/>
                      <a:tailEnd type="none" w="med" len="med"/>
                    </a:lnL>
                    <a:lnR w="9525" cap="flat" cmpd="sng" algn="ctr">
                      <a:solidFill>
                        <a:srgbClr val="FF6600"/>
                      </a:solidFill>
                      <a:prstDash val="solid"/>
                      <a:round/>
                      <a:headEnd type="none" w="med" len="med"/>
                      <a:tailEnd type="none" w="med" len="med"/>
                    </a:lnR>
                    <a:lnT w="9525" cap="flat" cmpd="sng" algn="ctr">
                      <a:solidFill>
                        <a:srgbClr val="FF6600"/>
                      </a:solidFill>
                      <a:prstDash val="solid"/>
                      <a:round/>
                      <a:headEnd type="none" w="med" len="med"/>
                      <a:tailEnd type="none" w="med" len="med"/>
                    </a:lnT>
                    <a:lnB w="9525" cap="flat" cmpd="sng" algn="ctr">
                      <a:solidFill>
                        <a:srgbClr val="FF6600"/>
                      </a:solidFill>
                      <a:prstDash val="solid"/>
                      <a:round/>
                      <a:headEnd type="none" w="med" len="med"/>
                      <a:tailEnd type="none" w="med" len="med"/>
                    </a:lnB>
                  </a:tcPr>
                </a:tc>
                <a:tc grid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令和７年度（案）</a:t>
                      </a:r>
                    </a:p>
                  </a:txBody>
                  <a:tcPr anchor="ctr">
                    <a:lnL w="9525" cap="flat" cmpd="sng" algn="ctr">
                      <a:solidFill>
                        <a:srgbClr val="FF6600"/>
                      </a:solidFill>
                      <a:prstDash val="solid"/>
                      <a:round/>
                      <a:headEnd type="none" w="med" len="med"/>
                      <a:tailEnd type="none" w="med" len="med"/>
                    </a:lnL>
                    <a:lnR w="9525" cap="flat" cmpd="sng" algn="ctr">
                      <a:solidFill>
                        <a:srgbClr val="FF6600"/>
                      </a:solidFill>
                      <a:prstDash val="solid"/>
                      <a:round/>
                      <a:headEnd type="none" w="med" len="med"/>
                      <a:tailEnd type="none" w="med" len="med"/>
                    </a:lnR>
                    <a:lnT w="9525" cap="flat" cmpd="sng" algn="ctr">
                      <a:solidFill>
                        <a:srgbClr val="FF6600"/>
                      </a:solidFill>
                      <a:prstDash val="solid"/>
                      <a:round/>
                      <a:headEnd type="none" w="med" len="med"/>
                      <a:tailEnd type="none" w="med" len="med"/>
                    </a:lnT>
                    <a:lnB w="9525" cap="flat" cmpd="sng" algn="ctr">
                      <a:solidFill>
                        <a:srgbClr val="FF66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683066193"/>
                  </a:ext>
                </a:extLst>
              </a:tr>
              <a:tr h="151616">
                <a:tc rowSpan="2">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事業名</a:t>
                      </a:r>
                    </a:p>
                  </a:txBody>
                  <a:tcPr anchor="ctr">
                    <a:lnL w="9525" cap="flat" cmpd="sng" algn="ctr">
                      <a:solidFill>
                        <a:srgbClr val="FF6600"/>
                      </a:solidFill>
                      <a:prstDash val="solid"/>
                      <a:round/>
                      <a:headEnd type="none" w="med" len="med"/>
                      <a:tailEnd type="none" w="med" len="med"/>
                    </a:lnL>
                    <a:lnR w="9525" cap="flat" cmpd="sng" algn="ctr">
                      <a:solidFill>
                        <a:srgbClr val="FF6600"/>
                      </a:solidFill>
                      <a:prstDash val="solid"/>
                      <a:round/>
                      <a:headEnd type="none" w="med" len="med"/>
                      <a:tailEnd type="none" w="med" len="med"/>
                    </a:lnR>
                    <a:lnT w="9525" cap="flat" cmpd="sng" algn="ctr">
                      <a:solidFill>
                        <a:srgbClr val="FF6600"/>
                      </a:solidFill>
                      <a:prstDash val="solid"/>
                      <a:round/>
                      <a:headEnd type="none" w="med" len="med"/>
                      <a:tailEnd type="none" w="med" len="med"/>
                    </a:lnT>
                    <a:lnB w="9525" cap="flat" cmpd="sng" algn="ctr">
                      <a:solidFill>
                        <a:srgbClr val="FF6600"/>
                      </a:solidFill>
                      <a:prstDash val="solid"/>
                      <a:round/>
                      <a:headEnd type="none" w="med" len="med"/>
                      <a:tailEnd type="none" w="med" len="med"/>
                    </a:lnB>
                  </a:tcPr>
                </a:tc>
                <a:tc rowSpan="2">
                  <a:txBody>
                    <a:bodyPr/>
                    <a:lstStyle/>
                    <a:p>
                      <a:pPr algn="ctr"/>
                      <a:r>
                        <a:rPr kumimoji="1" lang="ja-JP" altLang="en-US" sz="1100" dirty="0">
                          <a:latin typeface="Meiryo UI" panose="020B0604030504040204" pitchFamily="50" charset="-128"/>
                          <a:ea typeface="Meiryo UI" panose="020B0604030504040204" pitchFamily="50" charset="-128"/>
                        </a:rPr>
                        <a:t>障がい児通所支援事業者等育成事業</a:t>
                      </a:r>
                    </a:p>
                  </a:txBody>
                  <a:tcPr anchor="ctr">
                    <a:lnL w="9525" cap="flat" cmpd="sng" algn="ctr">
                      <a:solidFill>
                        <a:srgbClr val="FF6600"/>
                      </a:solidFill>
                      <a:prstDash val="solid"/>
                      <a:round/>
                      <a:headEnd type="none" w="med" len="med"/>
                      <a:tailEnd type="none" w="med" len="med"/>
                    </a:lnL>
                    <a:lnR w="9525" cap="flat" cmpd="sng" algn="ctr">
                      <a:solidFill>
                        <a:srgbClr val="FF6600"/>
                      </a:solidFill>
                      <a:prstDash val="solid"/>
                      <a:round/>
                      <a:headEnd type="none" w="med" len="med"/>
                      <a:tailEnd type="none" w="med" len="med"/>
                    </a:lnR>
                    <a:lnT w="9525" cap="flat" cmpd="sng" algn="ctr">
                      <a:solidFill>
                        <a:srgbClr val="FF6600"/>
                      </a:solidFill>
                      <a:prstDash val="solid"/>
                      <a:round/>
                      <a:headEnd type="none" w="med" len="med"/>
                      <a:tailEnd type="none" w="med" len="med"/>
                    </a:lnT>
                    <a:lnB w="9525" cap="flat" cmpd="sng" algn="ctr">
                      <a:solidFill>
                        <a:srgbClr val="FF6600"/>
                      </a:solidFill>
                      <a:prstDash val="solid"/>
                      <a:round/>
                      <a:headEnd type="none" w="med" len="med"/>
                      <a:tailEnd type="none" w="med" len="med"/>
                    </a:lnB>
                    <a:solidFill>
                      <a:schemeClr val="accent4">
                        <a:lumMod val="20000"/>
                        <a:lumOff val="80000"/>
                      </a:schemeClr>
                    </a:solidFill>
                  </a:tcPr>
                </a:tc>
                <a:tc gridSpan="2">
                  <a:txBody>
                    <a:bodyPr/>
                    <a:lstStyle/>
                    <a:p>
                      <a:pPr algn="ctr"/>
                      <a:r>
                        <a:rPr kumimoji="1" lang="ja-JP" altLang="en-US" sz="1100" dirty="0">
                          <a:latin typeface="Meiryo UI" panose="020B0604030504040204" pitchFamily="50" charset="-128"/>
                          <a:ea typeface="Meiryo UI" panose="020B0604030504040204" pitchFamily="50" charset="-128"/>
                        </a:rPr>
                        <a:t>地域発達支援事業所等サポート事業</a:t>
                      </a:r>
                    </a:p>
                  </a:txBody>
                  <a:tcPr anchor="ctr">
                    <a:lnL w="9525" cap="flat" cmpd="sng" algn="ctr">
                      <a:solidFill>
                        <a:srgbClr val="FF6600"/>
                      </a:solidFill>
                      <a:prstDash val="solid"/>
                      <a:round/>
                      <a:headEnd type="none" w="med" len="med"/>
                      <a:tailEnd type="none" w="med" len="med"/>
                    </a:lnL>
                    <a:lnR w="9525" cap="flat" cmpd="sng" algn="ctr">
                      <a:solidFill>
                        <a:srgbClr val="FF6600"/>
                      </a:solidFill>
                      <a:prstDash val="solid"/>
                      <a:round/>
                      <a:headEnd type="none" w="med" len="med"/>
                      <a:tailEnd type="none" w="med" len="med"/>
                    </a:lnR>
                    <a:lnT w="9525" cap="flat" cmpd="sng" algn="ctr">
                      <a:solidFill>
                        <a:srgbClr val="FF6600"/>
                      </a:solidFill>
                      <a:prstDash val="solid"/>
                      <a:round/>
                      <a:headEnd type="none" w="med" len="med"/>
                      <a:tailEnd type="none" w="med" len="med"/>
                    </a:lnT>
                    <a:lnB w="9525" cap="flat" cmpd="sng" algn="ctr">
                      <a:solidFill>
                        <a:srgbClr val="FF6600"/>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2627015452"/>
                  </a:ext>
                </a:extLst>
              </a:tr>
              <a:tr h="226847">
                <a:tc vMerge="1">
                  <a:txBody>
                    <a:bodyPr/>
                    <a:lstStyle/>
                    <a:p>
                      <a:pPr algn="ctr"/>
                      <a:endParaRPr kumimoji="1" lang="ja-JP" altLang="en-US" sz="1200" b="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（地域支援マネジャー活動事業分）</a:t>
                      </a:r>
                    </a:p>
                  </a:txBody>
                  <a:tcPr anchor="ctr">
                    <a:lnL w="9525" cap="flat" cmpd="sng" algn="ctr">
                      <a:solidFill>
                        <a:srgbClr val="FF6600"/>
                      </a:solidFill>
                      <a:prstDash val="solid"/>
                      <a:round/>
                      <a:headEnd type="none" w="med" len="med"/>
                      <a:tailEnd type="none" w="med" len="med"/>
                    </a:lnL>
                    <a:lnR w="9525" cap="flat" cmpd="sng" algn="ctr">
                      <a:solidFill>
                        <a:srgbClr val="FF6600"/>
                      </a:solidFill>
                      <a:prstDash val="solid"/>
                      <a:round/>
                      <a:headEnd type="none" w="med" len="med"/>
                      <a:tailEnd type="none" w="med" len="med"/>
                    </a:lnR>
                    <a:lnT w="9525" cap="flat" cmpd="sng" algn="ctr">
                      <a:solidFill>
                        <a:srgbClr val="FF6600"/>
                      </a:solidFill>
                      <a:prstDash val="solid"/>
                      <a:round/>
                      <a:headEnd type="none" w="med" len="med"/>
                      <a:tailEnd type="none" w="med" len="med"/>
                    </a:lnT>
                    <a:lnB w="9525" cap="flat" cmpd="sng" algn="ctr">
                      <a:solidFill>
                        <a:srgbClr val="FF6600"/>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（地域支援体制整備サポート事業分）</a:t>
                      </a:r>
                      <a:endParaRPr kumimoji="1" lang="ja-JP" altLang="en-US" sz="1100" dirty="0">
                        <a:latin typeface="Meiryo UI" panose="020B0604030504040204" pitchFamily="50" charset="-128"/>
                        <a:ea typeface="Meiryo UI" panose="020B0604030504040204" pitchFamily="50" charset="-128"/>
                      </a:endParaRPr>
                    </a:p>
                  </a:txBody>
                  <a:tcPr anchor="ctr">
                    <a:lnL w="9525" cap="flat" cmpd="sng" algn="ctr">
                      <a:solidFill>
                        <a:srgbClr val="FF6600"/>
                      </a:solidFill>
                      <a:prstDash val="solid"/>
                      <a:round/>
                      <a:headEnd type="none" w="med" len="med"/>
                      <a:tailEnd type="none" w="med" len="med"/>
                    </a:lnL>
                    <a:lnR w="9525" cap="flat" cmpd="sng" algn="ctr">
                      <a:solidFill>
                        <a:srgbClr val="FF6600"/>
                      </a:solidFill>
                      <a:prstDash val="solid"/>
                      <a:round/>
                      <a:headEnd type="none" w="med" len="med"/>
                      <a:tailEnd type="none" w="med" len="med"/>
                    </a:lnR>
                    <a:lnT w="9525" cap="flat" cmpd="sng" algn="ctr">
                      <a:solidFill>
                        <a:srgbClr val="FF6600"/>
                      </a:solidFill>
                      <a:prstDash val="solid"/>
                      <a:round/>
                      <a:headEnd type="none" w="med" len="med"/>
                      <a:tailEnd type="none" w="med" len="med"/>
                    </a:lnT>
                    <a:lnB w="9525" cap="flat" cmpd="sng" algn="ctr">
                      <a:solidFill>
                        <a:srgbClr val="FF66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953169924"/>
                  </a:ext>
                </a:extLst>
              </a:tr>
              <a:tr h="2481943">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事業内容</a:t>
                      </a:r>
                    </a:p>
                  </a:txBody>
                  <a:tcPr anchor="ctr">
                    <a:lnL w="9525" cap="flat" cmpd="sng" algn="ctr">
                      <a:solidFill>
                        <a:srgbClr val="FF6600"/>
                      </a:solidFill>
                      <a:prstDash val="solid"/>
                      <a:round/>
                      <a:headEnd type="none" w="med" len="med"/>
                      <a:tailEnd type="none" w="med" len="med"/>
                    </a:lnL>
                    <a:lnR w="9525" cap="flat" cmpd="sng" algn="ctr">
                      <a:solidFill>
                        <a:srgbClr val="FF6600"/>
                      </a:solidFill>
                      <a:prstDash val="solid"/>
                      <a:round/>
                      <a:headEnd type="none" w="med" len="med"/>
                      <a:tailEnd type="none" w="med" len="med"/>
                    </a:lnR>
                    <a:lnT w="9525" cap="flat" cmpd="sng" algn="ctr">
                      <a:solidFill>
                        <a:srgbClr val="FF6600"/>
                      </a:solidFill>
                      <a:prstDash val="solid"/>
                      <a:round/>
                      <a:headEnd type="none" w="med" len="med"/>
                      <a:tailEnd type="none" w="med" len="med"/>
                    </a:lnT>
                    <a:lnB w="9525" cap="flat" cmpd="sng" algn="ctr">
                      <a:solidFill>
                        <a:srgbClr val="FF6600"/>
                      </a:solidFill>
                      <a:prstDash val="solid"/>
                      <a:round/>
                      <a:headEnd type="none" w="med" len="med"/>
                      <a:tailEnd type="none" w="med" len="med"/>
                    </a:lnB>
                  </a:tcPr>
                </a:tc>
                <a:tc>
                  <a:txBody>
                    <a:bodyPr/>
                    <a:lstStyle/>
                    <a:p>
                      <a:r>
                        <a:rPr kumimoji="1" lang="ja-JP" altLang="en-US" sz="110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個別専門療育で培った専門的な発達障がい児支援のノウハウ・スキルを活かして、事業所等における特性に応じた支援力の向上や地域での一貫した支援が受けられるよう、下記の事業を実施。</a:t>
                      </a:r>
                      <a:endParaRPr kumimoji="1" lang="en-US" altLang="ja-JP" sz="1000" dirty="0">
                        <a:latin typeface="Meiryo UI" panose="020B0604030504040204" pitchFamily="50" charset="-128"/>
                        <a:ea typeface="Meiryo UI" panose="020B0604030504040204" pitchFamily="50" charset="-128"/>
                      </a:endParaRPr>
                    </a:p>
                    <a:p>
                      <a:pPr marL="179388" indent="-179388"/>
                      <a:endParaRPr kumimoji="1" lang="en-US" altLang="ja-JP" sz="1000" b="1" u="sng" dirty="0">
                        <a:latin typeface="Meiryo UI" panose="020B0604030504040204" pitchFamily="50" charset="-128"/>
                        <a:ea typeface="Meiryo UI" panose="020B0604030504040204" pitchFamily="50" charset="-128"/>
                      </a:endParaRPr>
                    </a:p>
                    <a:p>
                      <a:pPr marL="179388" indent="-179388"/>
                      <a:r>
                        <a:rPr kumimoji="1" lang="ja-JP" altLang="en-US" sz="1000" b="1" u="sng" dirty="0">
                          <a:latin typeface="Meiryo UI" panose="020B0604030504040204" pitchFamily="50" charset="-128"/>
                          <a:ea typeface="Meiryo UI" panose="020B0604030504040204" pitchFamily="50" charset="-128"/>
                        </a:rPr>
                        <a:t>○障がい児通所支援事業所への機関支援</a:t>
                      </a:r>
                    </a:p>
                    <a:p>
                      <a:pPr marL="179388" indent="-179388"/>
                      <a:r>
                        <a:rPr kumimoji="1" lang="ja-JP" altLang="en-US" sz="1000" dirty="0">
                          <a:latin typeface="Meiryo UI" panose="020B0604030504040204" pitchFamily="50" charset="-128"/>
                          <a:ea typeface="Meiryo UI" panose="020B0604030504040204" pitchFamily="50" charset="-128"/>
                        </a:rPr>
                        <a:t>　　子どもや環境などをアセスメントし、子どもの正しい理解と環境設定や支援技術等及び家族支援について、専門的立場から助言、事例検討、専門的研修、情報交換会等を実施</a:t>
                      </a:r>
                      <a:endParaRPr kumimoji="1" lang="en-US" altLang="ja-JP" sz="1000" dirty="0">
                        <a:latin typeface="Meiryo UI" panose="020B0604030504040204" pitchFamily="50" charset="-128"/>
                        <a:ea typeface="Meiryo UI" panose="020B0604030504040204" pitchFamily="50" charset="-128"/>
                      </a:endParaRPr>
                    </a:p>
                    <a:p>
                      <a:pPr marL="179388" indent="-179388"/>
                      <a:r>
                        <a:rPr kumimoji="1" lang="ja-JP" altLang="en-US" sz="1000" b="1" u="sng" dirty="0">
                          <a:latin typeface="Meiryo UI" panose="020B0604030504040204" pitchFamily="50" charset="-128"/>
                          <a:ea typeface="Meiryo UI" panose="020B0604030504040204" pitchFamily="50" charset="-128"/>
                        </a:rPr>
                        <a:t>○学校への機関支援</a:t>
                      </a:r>
                      <a:endParaRPr kumimoji="1" lang="en-US" altLang="ja-JP" sz="1000" b="1" u="sng" dirty="0">
                        <a:latin typeface="Meiryo UI" panose="020B0604030504040204" pitchFamily="50" charset="-128"/>
                        <a:ea typeface="Meiryo UI" panose="020B0604030504040204" pitchFamily="50" charset="-128"/>
                      </a:endParaRPr>
                    </a:p>
                    <a:p>
                      <a:pPr marL="179388" indent="-179388"/>
                      <a:r>
                        <a:rPr kumimoji="1" lang="ja-JP" altLang="en-US" sz="1000" dirty="0">
                          <a:latin typeface="Meiryo UI" panose="020B0604030504040204" pitchFamily="50" charset="-128"/>
                          <a:ea typeface="Meiryo UI" panose="020B0604030504040204" pitchFamily="50" charset="-128"/>
                        </a:rPr>
                        <a:t>　　教育と福祉の連携強化を図り、地域での一貫した支援が受けられるよう、専門的立場から助言、事例検討、専門的研修、情報交換等を実施</a:t>
                      </a:r>
                    </a:p>
                    <a:p>
                      <a:pPr marL="179388" indent="-179388"/>
                      <a:endParaRPr kumimoji="1" lang="ja-JP" altLang="en-US" sz="1100" dirty="0">
                        <a:latin typeface="Meiryo UI" panose="020B0604030504040204" pitchFamily="50" charset="-128"/>
                        <a:ea typeface="Meiryo UI" panose="020B0604030504040204" pitchFamily="50" charset="-128"/>
                      </a:endParaRPr>
                    </a:p>
                  </a:txBody>
                  <a:tcPr>
                    <a:lnL w="9525" cap="flat" cmpd="sng" algn="ctr">
                      <a:solidFill>
                        <a:srgbClr val="FF6600"/>
                      </a:solidFill>
                      <a:prstDash val="solid"/>
                      <a:round/>
                      <a:headEnd type="none" w="med" len="med"/>
                      <a:tailEnd type="none" w="med" len="med"/>
                    </a:lnL>
                    <a:lnR w="9525" cap="flat" cmpd="sng" algn="ctr">
                      <a:solidFill>
                        <a:srgbClr val="FF6600"/>
                      </a:solidFill>
                      <a:prstDash val="solid"/>
                      <a:round/>
                      <a:headEnd type="none" w="med" len="med"/>
                      <a:tailEnd type="none" w="med" len="med"/>
                    </a:lnR>
                    <a:lnT w="9525" cap="flat" cmpd="sng" algn="ctr">
                      <a:solidFill>
                        <a:srgbClr val="FF6600"/>
                      </a:solidFill>
                      <a:prstDash val="solid"/>
                      <a:round/>
                      <a:headEnd type="none" w="med" len="med"/>
                      <a:tailEnd type="none" w="med" len="med"/>
                    </a:lnT>
                    <a:lnB w="9525" cap="flat" cmpd="sng" algn="ctr">
                      <a:solidFill>
                        <a:srgbClr val="FF6600"/>
                      </a:solidFill>
                      <a:prstDash val="solid"/>
                      <a:round/>
                      <a:headEnd type="none" w="med" len="med"/>
                      <a:tailEnd type="none" w="med" len="med"/>
                    </a:lnB>
                    <a:solidFill>
                      <a:schemeClr val="accent4">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　拠点の機能を拡充し、長年培ってきた専門的な発達障がい児支援のノウハウ・スキルを活かして、発達障がい児等の支援体制の充実・強化を図るため、事業所等支援に関して、下記の事業を実施。</a:t>
                      </a:r>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pPr marL="179388" indent="-179388"/>
                      <a:r>
                        <a:rPr kumimoji="1" lang="ja-JP" altLang="en-US" sz="1000" b="1" u="sng" dirty="0">
                          <a:latin typeface="Meiryo UI" panose="020B0604030504040204" pitchFamily="50" charset="-128"/>
                          <a:ea typeface="Meiryo UI" panose="020B0604030504040204" pitchFamily="50" charset="-128"/>
                        </a:rPr>
                        <a:t>○障がい児通所支援事業所への機関支援</a:t>
                      </a:r>
                      <a:endParaRPr kumimoji="1" lang="en-US" altLang="ja-JP" sz="1000" b="1" u="sng" dirty="0">
                        <a:latin typeface="Meiryo UI" panose="020B0604030504040204" pitchFamily="50" charset="-128"/>
                        <a:ea typeface="Meiryo UI" panose="020B0604030504040204" pitchFamily="50" charset="-128"/>
                      </a:endParaRPr>
                    </a:p>
                    <a:p>
                      <a:pPr marL="179388" indent="-179388"/>
                      <a:r>
                        <a:rPr kumimoji="1" lang="ja-JP" altLang="en-US" sz="1000" b="0" u="none" dirty="0">
                          <a:latin typeface="Meiryo UI" panose="020B0604030504040204" pitchFamily="50" charset="-128"/>
                          <a:ea typeface="Meiryo UI" panose="020B0604030504040204" pitchFamily="50" charset="-128"/>
                        </a:rPr>
                        <a:t>　　子どもや環境などをアセスメントし、子どもの正しい理解と環境設定や支援技術等及び家族支援について、専門的立場から助言、事例検討、専門的研修、情報交換等を実施</a:t>
                      </a:r>
                    </a:p>
                    <a:p>
                      <a:pPr marL="179388" indent="-179388"/>
                      <a:r>
                        <a:rPr kumimoji="1" lang="ja-JP" altLang="en-US" sz="1000" b="1" u="sng" dirty="0">
                          <a:latin typeface="Meiryo UI" panose="020B0604030504040204" pitchFamily="50" charset="-128"/>
                          <a:ea typeface="Meiryo UI" panose="020B0604030504040204" pitchFamily="50" charset="-128"/>
                        </a:rPr>
                        <a:t>○学校への機関支援</a:t>
                      </a:r>
                    </a:p>
                    <a:p>
                      <a:pPr marL="179388" indent="-179388"/>
                      <a:r>
                        <a:rPr kumimoji="1" lang="ja-JP" altLang="en-US" sz="1000" dirty="0">
                          <a:latin typeface="Meiryo UI" panose="020B0604030504040204" pitchFamily="50" charset="-128"/>
                          <a:ea typeface="Meiryo UI" panose="020B0604030504040204" pitchFamily="50" charset="-128"/>
                        </a:rPr>
                        <a:t>　　教育と福祉の連携強化を図り、地域での一貫した支援が受けられるよう、専門的立場から助言、事例検討、専門的研修、情報交換等を実施</a:t>
                      </a:r>
                    </a:p>
                    <a:p>
                      <a:pPr marL="179388" indent="-179388"/>
                      <a:r>
                        <a:rPr kumimoji="1" lang="ja-JP" altLang="en-US" sz="1000" b="1" u="sng" dirty="0">
                          <a:latin typeface="Meiryo UI" panose="020B0604030504040204" pitchFamily="50" charset="-128"/>
                          <a:ea typeface="Meiryo UI" panose="020B0604030504040204" pitchFamily="50" charset="-128"/>
                        </a:rPr>
                        <a:t>○児童発達支援センターとの連携・協働</a:t>
                      </a:r>
                    </a:p>
                    <a:p>
                      <a:pPr marL="179388" indent="-179388"/>
                      <a:r>
                        <a:rPr kumimoji="1" lang="ja-JP" altLang="en-US" sz="1000" dirty="0">
                          <a:latin typeface="Meiryo UI" panose="020B0604030504040204" pitchFamily="50" charset="-128"/>
                          <a:ea typeface="Meiryo UI" panose="020B0604030504040204" pitchFamily="50" charset="-128"/>
                        </a:rPr>
                        <a:t>　　　地域の障がい児支援体制構築において専門機関としてバックアップ（連携・協働による機関支援の実施、発達障がいに関する専門的立場からの助言、コンサルテーション等を実施する人材の養成支援等）</a:t>
                      </a:r>
                    </a:p>
                    <a:p>
                      <a:pPr marL="179388" indent="-179388"/>
                      <a:r>
                        <a:rPr kumimoji="1" lang="ja-JP" altLang="en-US" sz="1000" b="1" u="sng" dirty="0">
                          <a:latin typeface="Meiryo UI" panose="020B0604030504040204" pitchFamily="50" charset="-128"/>
                          <a:ea typeface="Meiryo UI" panose="020B0604030504040204" pitchFamily="50" charset="-128"/>
                        </a:rPr>
                        <a:t>○事業所等の支援力の向上に向けた多様なニーズに対応した地域支援</a:t>
                      </a:r>
                    </a:p>
                    <a:p>
                      <a:pPr marL="358775" indent="-358775"/>
                      <a:r>
                        <a:rPr kumimoji="1" lang="ja-JP" altLang="en-US" sz="1000" dirty="0">
                          <a:latin typeface="Meiryo UI" panose="020B0604030504040204" pitchFamily="50" charset="-128"/>
                          <a:ea typeface="Meiryo UI" panose="020B0604030504040204" pitchFamily="50" charset="-128"/>
                        </a:rPr>
                        <a:t>　　例）市町村こども専門部会等への参加、アセスメントツールや家族支援の導入支援、母子保健との連携、保育所・幼稚園・放課後児童クラブ等への支援、成人期事業所等との連携</a:t>
                      </a:r>
                    </a:p>
                    <a:p>
                      <a:pPr marL="179388" indent="-179388"/>
                      <a:r>
                        <a:rPr kumimoji="1" lang="ja-JP" altLang="en-US" sz="1000" b="1" u="sng" dirty="0">
                          <a:latin typeface="Meiryo UI" panose="020B0604030504040204" pitchFamily="50" charset="-128"/>
                          <a:ea typeface="Meiryo UI" panose="020B0604030504040204" pitchFamily="50" charset="-128"/>
                        </a:rPr>
                        <a:t>○地域支援体制マネジメントチームの構成</a:t>
                      </a:r>
                    </a:p>
                    <a:p>
                      <a:pPr marL="358775" indent="-358775"/>
                      <a:r>
                        <a:rPr kumimoji="1" lang="ja-JP" altLang="en-US" sz="1000" dirty="0">
                          <a:latin typeface="Meiryo UI" panose="020B0604030504040204" pitchFamily="50" charset="-128"/>
                          <a:ea typeface="Meiryo UI" panose="020B0604030504040204" pitchFamily="50" charset="-128"/>
                        </a:rPr>
                        <a:t>  （活動例）　・情報共有を図るための連携会議開催</a:t>
                      </a:r>
                    </a:p>
                    <a:p>
                      <a:pPr marL="358775" indent="-358775"/>
                      <a:r>
                        <a:rPr kumimoji="1" lang="ja-JP" altLang="en-US" sz="1000" dirty="0">
                          <a:latin typeface="Meiryo UI" panose="020B0604030504040204" pitchFamily="50" charset="-128"/>
                          <a:ea typeface="Meiryo UI" panose="020B0604030504040204" pitchFamily="50" charset="-128"/>
                        </a:rPr>
                        <a:t>　　　　　　　　 　・専門性の研鑽に関する取組み</a:t>
                      </a:r>
                    </a:p>
                    <a:p>
                      <a:pPr marL="358775" indent="-358775"/>
                      <a:r>
                        <a:rPr kumimoji="1" lang="ja-JP" altLang="en-US" sz="1000" dirty="0">
                          <a:latin typeface="Meiryo UI" panose="020B0604030504040204" pitchFamily="50" charset="-128"/>
                          <a:ea typeface="Meiryo UI" panose="020B0604030504040204" pitchFamily="50" charset="-128"/>
                        </a:rPr>
                        <a:t>　　　　　　　　　 ・機関支援の共同実施等の調整</a:t>
                      </a:r>
                    </a:p>
                    <a:p>
                      <a:pPr marL="358775" indent="-358775"/>
                      <a:r>
                        <a:rPr kumimoji="1" lang="ja-JP" altLang="en-US" sz="1000" dirty="0">
                          <a:latin typeface="Meiryo UI" panose="020B0604030504040204" pitchFamily="50" charset="-128"/>
                          <a:ea typeface="Meiryo UI" panose="020B0604030504040204" pitchFamily="50" charset="-128"/>
                        </a:rPr>
                        <a:t>　　             　・アクトおおさかが実施する中核センターとしての業務との連携　</a:t>
                      </a:r>
                    </a:p>
                  </a:txBody>
                  <a:tcPr>
                    <a:lnL w="9525" cap="flat" cmpd="sng" algn="ctr">
                      <a:solidFill>
                        <a:srgbClr val="FF6600"/>
                      </a:solidFill>
                      <a:prstDash val="solid"/>
                      <a:round/>
                      <a:headEnd type="none" w="med" len="med"/>
                      <a:tailEnd type="none" w="med" len="med"/>
                    </a:lnL>
                    <a:lnR w="9525" cap="flat" cmpd="sng" algn="ctr">
                      <a:solidFill>
                        <a:srgbClr val="FF6600"/>
                      </a:solidFill>
                      <a:prstDash val="solid"/>
                      <a:round/>
                      <a:headEnd type="none" w="med" len="med"/>
                      <a:tailEnd type="none" w="med" len="med"/>
                    </a:lnR>
                    <a:lnT w="9525" cap="flat" cmpd="sng" algn="ctr">
                      <a:solidFill>
                        <a:srgbClr val="FF6600"/>
                      </a:solidFill>
                      <a:prstDash val="solid"/>
                      <a:round/>
                      <a:headEnd type="none" w="med" len="med"/>
                      <a:tailEnd type="none" w="med" len="med"/>
                    </a:lnT>
                    <a:lnB w="9525" cap="flat" cmpd="sng" algn="ctr">
                      <a:solidFill>
                        <a:srgbClr val="FF6600"/>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　障がい児支援にかかる地域の支援体制の整備を促進するため、下記の事業を実施。</a:t>
                      </a:r>
                      <a:endParaRPr kumimoji="1" lang="en-US" altLang="ja-JP" sz="1000" dirty="0">
                        <a:latin typeface="Meiryo UI" panose="020B0604030504040204" pitchFamily="50" charset="-128"/>
                        <a:ea typeface="Meiryo UI" panose="020B0604030504040204" pitchFamily="50" charset="-128"/>
                      </a:endParaRPr>
                    </a:p>
                    <a:p>
                      <a:pPr marL="90488" indent="-90488"/>
                      <a:r>
                        <a:rPr kumimoji="1" lang="ja-JP" altLang="en-US" sz="1000" dirty="0">
                          <a:latin typeface="Meiryo UI" panose="020B0604030504040204" pitchFamily="50" charset="-128"/>
                          <a:ea typeface="Meiryo UI" panose="020B0604030504040204" pitchFamily="50" charset="-128"/>
                        </a:rPr>
                        <a:t>　　</a:t>
                      </a:r>
                      <a:endParaRPr kumimoji="1" lang="en-US" altLang="ja-JP" sz="1000" dirty="0">
                        <a:latin typeface="Meiryo UI" panose="020B0604030504040204" pitchFamily="50" charset="-128"/>
                        <a:ea typeface="Meiryo UI" panose="020B0604030504040204" pitchFamily="50" charset="-128"/>
                      </a:endParaRPr>
                    </a:p>
                    <a:p>
                      <a:pPr marL="269875" indent="-269875"/>
                      <a:r>
                        <a:rPr kumimoji="1" lang="ja-JP" altLang="en-US" sz="10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地域支援マネジャー活動を円滑・効果的に実施するためには、初期活動が重要であることを鑑み、通常の地域支援マネジャー活動と密接に関連する本事業を初期活動事業として実施。</a:t>
                      </a:r>
                      <a:endParaRPr kumimoji="1" lang="en-US" altLang="ja-JP" sz="900" dirty="0">
                        <a:latin typeface="Meiryo UI" panose="020B0604030504040204" pitchFamily="50" charset="-128"/>
                        <a:ea typeface="Meiryo UI" panose="020B0604030504040204" pitchFamily="50" charset="-128"/>
                      </a:endParaRPr>
                    </a:p>
                    <a:p>
                      <a:pPr marL="90488" indent="-90488"/>
                      <a:endParaRPr kumimoji="1" lang="en-US" altLang="ja-JP" sz="1000" dirty="0">
                        <a:latin typeface="Meiryo UI" panose="020B0604030504040204" pitchFamily="50" charset="-128"/>
                        <a:ea typeface="Meiryo UI" panose="020B0604030504040204" pitchFamily="50" charset="-128"/>
                      </a:endParaRPr>
                    </a:p>
                    <a:p>
                      <a:r>
                        <a:rPr kumimoji="1" lang="ja-JP" altLang="en-US" sz="1000" b="1" u="sng" dirty="0">
                          <a:latin typeface="Meiryo UI" panose="020B0604030504040204" pitchFamily="50" charset="-128"/>
                          <a:ea typeface="Meiryo UI" panose="020B0604030504040204" pitchFamily="50" charset="-128"/>
                        </a:rPr>
                        <a:t>○障がい児支援にかかるネットワーク構築</a:t>
                      </a:r>
                      <a:endParaRPr kumimoji="1" lang="en-US" altLang="ja-JP" sz="1000" b="1" u="sng" dirty="0">
                        <a:latin typeface="Meiryo UI" panose="020B0604030504040204" pitchFamily="50" charset="-128"/>
                        <a:ea typeface="Meiryo UI" panose="020B0604030504040204" pitchFamily="50" charset="-128"/>
                      </a:endParaRPr>
                    </a:p>
                    <a:p>
                      <a:pPr marL="90488" indent="-90488"/>
                      <a:r>
                        <a:rPr kumimoji="1" lang="ja-JP" altLang="en-US" sz="1000" dirty="0">
                          <a:latin typeface="Meiryo UI" panose="020B0604030504040204" pitchFamily="50" charset="-128"/>
                          <a:ea typeface="Meiryo UI" panose="020B0604030504040204" pitchFamily="50" charset="-128"/>
                        </a:rPr>
                        <a:t>　　圏域の市町村や児童発達支援センターを巡回すること等により、圏域のネットワークの構築を行うとともに、支援体制の整備状況等に応じた、必要な助言等を行う。　</a:t>
                      </a:r>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r>
                        <a:rPr kumimoji="1" lang="ja-JP" altLang="en-US" sz="1000" b="1" u="sng" dirty="0">
                          <a:latin typeface="Meiryo UI" panose="020B0604030504040204" pitchFamily="50" charset="-128"/>
                          <a:ea typeface="Meiryo UI" panose="020B0604030504040204" pitchFamily="50" charset="-128"/>
                        </a:rPr>
                        <a:t>○地域支援体制等に係る状況把握・分析・公表</a:t>
                      </a:r>
                      <a:endParaRPr kumimoji="1" lang="en-US" altLang="ja-JP" sz="1000" b="1" u="sng" dirty="0">
                        <a:latin typeface="Meiryo UI" panose="020B0604030504040204" pitchFamily="50" charset="-128"/>
                        <a:ea typeface="Meiryo UI" panose="020B0604030504040204" pitchFamily="50" charset="-128"/>
                      </a:endParaRPr>
                    </a:p>
                    <a:p>
                      <a:pPr marL="90488" indent="-90488"/>
                      <a:r>
                        <a:rPr kumimoji="1" lang="ja-JP" altLang="en-US" sz="1000" dirty="0">
                          <a:latin typeface="Meiryo UI" panose="020B0604030504040204" pitchFamily="50" charset="-128"/>
                          <a:ea typeface="Meiryo UI" panose="020B0604030504040204" pitchFamily="50" charset="-128"/>
                        </a:rPr>
                        <a:t>　　大阪府と連携して、圏域内の社会資源の整備状況等の把握を行い、各圏域にお　ける課題や傾向の整理を行い、地域支援マネジャー活動に活用する。</a:t>
                      </a:r>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txBody>
                  <a:tcPr>
                    <a:lnL w="9525" cap="flat" cmpd="sng" algn="ctr">
                      <a:solidFill>
                        <a:srgbClr val="FF6600"/>
                      </a:solidFill>
                      <a:prstDash val="solid"/>
                      <a:round/>
                      <a:headEnd type="none" w="med" len="med"/>
                      <a:tailEnd type="none" w="med" len="med"/>
                    </a:lnL>
                    <a:lnR w="9525" cap="flat" cmpd="sng" algn="ctr">
                      <a:solidFill>
                        <a:srgbClr val="FF6600"/>
                      </a:solidFill>
                      <a:prstDash val="solid"/>
                      <a:round/>
                      <a:headEnd type="none" w="med" len="med"/>
                      <a:tailEnd type="none" w="med" len="med"/>
                    </a:lnR>
                    <a:lnT w="9525" cap="flat" cmpd="sng" algn="ctr">
                      <a:solidFill>
                        <a:srgbClr val="FF6600"/>
                      </a:solidFill>
                      <a:prstDash val="solid"/>
                      <a:round/>
                      <a:headEnd type="none" w="med" len="med"/>
                      <a:tailEnd type="none" w="med" len="med"/>
                    </a:lnT>
                    <a:lnB w="9525" cap="flat" cmpd="sng" algn="ctr">
                      <a:solidFill>
                        <a:srgbClr val="FF6600"/>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217733045"/>
                  </a:ext>
                </a:extLst>
              </a:tr>
              <a:tr h="172538">
                <a:tc rowSpan="2">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委託金額（予定）</a:t>
                      </a:r>
                    </a:p>
                  </a:txBody>
                  <a:tcPr anchor="ctr">
                    <a:lnL w="9525" cap="flat" cmpd="sng" algn="ctr">
                      <a:solidFill>
                        <a:srgbClr val="FF6600"/>
                      </a:solidFill>
                      <a:prstDash val="solid"/>
                      <a:round/>
                      <a:headEnd type="none" w="med" len="med"/>
                      <a:tailEnd type="none" w="med" len="med"/>
                    </a:lnL>
                    <a:lnR w="9525" cap="flat" cmpd="sng" algn="ctr">
                      <a:solidFill>
                        <a:srgbClr val="FF6600"/>
                      </a:solidFill>
                      <a:prstDash val="solid"/>
                      <a:round/>
                      <a:headEnd type="none" w="med" len="med"/>
                      <a:tailEnd type="none" w="med" len="med"/>
                    </a:lnR>
                    <a:lnT w="9525" cap="flat" cmpd="sng" algn="ctr">
                      <a:solidFill>
                        <a:srgbClr val="FF6600"/>
                      </a:solidFill>
                      <a:prstDash val="solid"/>
                      <a:round/>
                      <a:headEnd type="none" w="med" len="med"/>
                      <a:tailEnd type="none" w="med" len="med"/>
                    </a:lnT>
                    <a:lnB w="9525" cap="flat" cmpd="sng" algn="ctr">
                      <a:solidFill>
                        <a:srgbClr val="FF6600"/>
                      </a:solidFill>
                      <a:prstDash val="solid"/>
                      <a:round/>
                      <a:headEnd type="none" w="med" len="med"/>
                      <a:tailEnd type="none" w="med" len="med"/>
                    </a:lnB>
                  </a:tcPr>
                </a:tc>
                <a:tc rowSpan="2">
                  <a:txBody>
                    <a:bodyPr/>
                    <a:lstStyle/>
                    <a:p>
                      <a:pPr algn="ctr"/>
                      <a:r>
                        <a:rPr kumimoji="1" lang="ja-JP" altLang="en-US" sz="1000" dirty="0">
                          <a:latin typeface="Meiryo UI" panose="020B0604030504040204" pitchFamily="50" charset="-128"/>
                          <a:ea typeface="Meiryo UI" panose="020B0604030504040204" pitchFamily="50" charset="-128"/>
                        </a:rPr>
                        <a:t>４，３２６千円</a:t>
                      </a:r>
                    </a:p>
                  </a:txBody>
                  <a:tcPr anchor="ctr">
                    <a:lnL w="9525" cap="flat" cmpd="sng" algn="ctr">
                      <a:solidFill>
                        <a:srgbClr val="FF6600"/>
                      </a:solidFill>
                      <a:prstDash val="solid"/>
                      <a:round/>
                      <a:headEnd type="none" w="med" len="med"/>
                      <a:tailEnd type="none" w="med" len="med"/>
                    </a:lnL>
                    <a:lnR w="9525" cap="flat" cmpd="sng" algn="ctr">
                      <a:solidFill>
                        <a:srgbClr val="FF6600"/>
                      </a:solidFill>
                      <a:prstDash val="solid"/>
                      <a:round/>
                      <a:headEnd type="none" w="med" len="med"/>
                      <a:tailEnd type="none" w="med" len="med"/>
                    </a:lnR>
                    <a:lnT w="9525" cap="flat" cmpd="sng" algn="ctr">
                      <a:solidFill>
                        <a:srgbClr val="FF6600"/>
                      </a:solidFill>
                      <a:prstDash val="solid"/>
                      <a:round/>
                      <a:headEnd type="none" w="med" len="med"/>
                      <a:tailEnd type="none" w="med" len="med"/>
                    </a:lnT>
                    <a:lnB w="9525" cap="flat" cmpd="sng" algn="ctr">
                      <a:solidFill>
                        <a:srgbClr val="FF6600"/>
                      </a:solidFill>
                      <a:prstDash val="solid"/>
                      <a:round/>
                      <a:headEnd type="none" w="med" len="med"/>
                      <a:tailEnd type="none" w="med" len="med"/>
                    </a:lnB>
                    <a:solidFill>
                      <a:schemeClr val="accent4">
                        <a:lumMod val="20000"/>
                        <a:lumOff val="80000"/>
                      </a:schemeClr>
                    </a:solidFill>
                  </a:tcPr>
                </a:tc>
                <a:tc gridSpan="2">
                  <a:txBody>
                    <a:bodyPr/>
                    <a:lstStyle/>
                    <a:p>
                      <a:pPr algn="ctr"/>
                      <a:r>
                        <a:rPr kumimoji="1" lang="ja-JP" altLang="en-US" sz="1000" dirty="0">
                          <a:latin typeface="Meiryo UI" panose="020B0604030504040204" pitchFamily="50" charset="-128"/>
                          <a:ea typeface="Meiryo UI" panose="020B0604030504040204" pitchFamily="50" charset="-128"/>
                        </a:rPr>
                        <a:t>最大７，２７０千円（予定）</a:t>
                      </a:r>
                    </a:p>
                  </a:txBody>
                  <a:tcPr anchor="ctr">
                    <a:lnL w="9525" cap="flat" cmpd="sng" algn="ctr">
                      <a:solidFill>
                        <a:srgbClr val="FF6600"/>
                      </a:solidFill>
                      <a:prstDash val="solid"/>
                      <a:round/>
                      <a:headEnd type="none" w="med" len="med"/>
                      <a:tailEnd type="none" w="med" len="med"/>
                    </a:lnL>
                    <a:lnR w="9525" cap="flat" cmpd="sng" algn="ctr">
                      <a:solidFill>
                        <a:srgbClr val="FF6600"/>
                      </a:solidFill>
                      <a:prstDash val="solid"/>
                      <a:round/>
                      <a:headEnd type="none" w="med" len="med"/>
                      <a:tailEnd type="none" w="med" len="med"/>
                    </a:lnR>
                    <a:lnT w="9525" cap="flat" cmpd="sng" algn="ctr">
                      <a:solidFill>
                        <a:srgbClr val="FF6600"/>
                      </a:solidFill>
                      <a:prstDash val="solid"/>
                      <a:round/>
                      <a:headEnd type="none" w="med" len="med"/>
                      <a:tailEnd type="none" w="med" len="med"/>
                    </a:lnT>
                    <a:lnB w="9525" cap="flat" cmpd="sng" algn="ctr">
                      <a:solidFill>
                        <a:srgbClr val="FF6600"/>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1207006395"/>
                  </a:ext>
                </a:extLst>
              </a:tr>
              <a:tr h="197031">
                <a:tc vMerge="1">
                  <a:txBody>
                    <a:bodyPr/>
                    <a:lstStyle/>
                    <a:p>
                      <a:pPr algn="ctr"/>
                      <a:endParaRPr kumimoji="1" lang="ja-JP" altLang="en-US" sz="1200" b="0" dirty="0">
                        <a:latin typeface="Meiryo UI" panose="020B0604030504040204" pitchFamily="50" charset="-128"/>
                        <a:ea typeface="Meiryo UI" panose="020B0604030504040204" pitchFamily="50" charset="-128"/>
                      </a:endParaRPr>
                    </a:p>
                  </a:txBody>
                  <a:tcPr anchor="ct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a:latin typeface="Meiryo UI" panose="020B0604030504040204" pitchFamily="50" charset="-128"/>
                          <a:ea typeface="Meiryo UI" panose="020B0604030504040204" pitchFamily="50" charset="-128"/>
                        </a:rPr>
                        <a:t>（最大５，９５０千円（予定））</a:t>
                      </a:r>
                    </a:p>
                  </a:txBody>
                  <a:tcPr anchor="ctr">
                    <a:lnL w="9525" cap="flat" cmpd="sng" algn="ctr">
                      <a:solidFill>
                        <a:srgbClr val="FF6600"/>
                      </a:solidFill>
                      <a:prstDash val="solid"/>
                      <a:round/>
                      <a:headEnd type="none" w="med" len="med"/>
                      <a:tailEnd type="none" w="med" len="med"/>
                    </a:lnL>
                    <a:lnR w="9525" cap="flat" cmpd="sng" algn="ctr">
                      <a:solidFill>
                        <a:srgbClr val="FF6600"/>
                      </a:solidFill>
                      <a:prstDash val="solid"/>
                      <a:round/>
                      <a:headEnd type="none" w="med" len="med"/>
                      <a:tailEnd type="none" w="med" len="med"/>
                    </a:lnR>
                    <a:lnT w="9525" cap="flat" cmpd="sng" algn="ctr">
                      <a:solidFill>
                        <a:srgbClr val="FF6600"/>
                      </a:solidFill>
                      <a:prstDash val="solid"/>
                      <a:round/>
                      <a:headEnd type="none" w="med" len="med"/>
                      <a:tailEnd type="none" w="med" len="med"/>
                    </a:lnT>
                    <a:lnB w="9525" cap="flat" cmpd="sng" algn="ctr">
                      <a:solidFill>
                        <a:srgbClr val="FF6600"/>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1000" dirty="0">
                          <a:latin typeface="Meiryo UI" panose="020B0604030504040204" pitchFamily="50" charset="-128"/>
                          <a:ea typeface="Meiryo UI" panose="020B0604030504040204" pitchFamily="50" charset="-128"/>
                        </a:rPr>
                        <a:t>（最大１，３２０千円（予定））</a:t>
                      </a:r>
                    </a:p>
                  </a:txBody>
                  <a:tcPr anchor="ctr">
                    <a:lnL w="9525" cap="flat" cmpd="sng" algn="ctr">
                      <a:solidFill>
                        <a:srgbClr val="FF6600"/>
                      </a:solidFill>
                      <a:prstDash val="solid"/>
                      <a:round/>
                      <a:headEnd type="none" w="med" len="med"/>
                      <a:tailEnd type="none" w="med" len="med"/>
                    </a:lnL>
                    <a:lnR w="9525" cap="flat" cmpd="sng" algn="ctr">
                      <a:solidFill>
                        <a:srgbClr val="FF6600"/>
                      </a:solidFill>
                      <a:prstDash val="solid"/>
                      <a:round/>
                      <a:headEnd type="none" w="med" len="med"/>
                      <a:tailEnd type="none" w="med" len="med"/>
                    </a:lnR>
                    <a:lnT w="9525" cap="flat" cmpd="sng" algn="ctr">
                      <a:solidFill>
                        <a:srgbClr val="FF6600"/>
                      </a:solidFill>
                      <a:prstDash val="solid"/>
                      <a:round/>
                      <a:headEnd type="none" w="med" len="med"/>
                      <a:tailEnd type="none" w="med" len="med"/>
                    </a:lnT>
                    <a:lnB w="9525" cap="flat" cmpd="sng" algn="ctr">
                      <a:solidFill>
                        <a:srgbClr val="FF66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652068657"/>
                  </a:ext>
                </a:extLst>
              </a:tr>
              <a:tr h="506185">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留意事項</a:t>
                      </a:r>
                    </a:p>
                  </a:txBody>
                  <a:tcPr anchor="ctr">
                    <a:lnL w="9525" cap="flat" cmpd="sng" algn="ctr">
                      <a:solidFill>
                        <a:srgbClr val="FF6600"/>
                      </a:solidFill>
                      <a:prstDash val="solid"/>
                      <a:round/>
                      <a:headEnd type="none" w="med" len="med"/>
                      <a:tailEnd type="none" w="med" len="med"/>
                    </a:lnL>
                    <a:lnR w="9525" cap="flat" cmpd="sng" algn="ctr">
                      <a:solidFill>
                        <a:srgbClr val="FF6600"/>
                      </a:solidFill>
                      <a:prstDash val="solid"/>
                      <a:round/>
                      <a:headEnd type="none" w="med" len="med"/>
                      <a:tailEnd type="none" w="med" len="med"/>
                    </a:lnR>
                    <a:lnT w="9525" cap="flat" cmpd="sng" algn="ctr">
                      <a:solidFill>
                        <a:srgbClr val="FF6600"/>
                      </a:solidFill>
                      <a:prstDash val="solid"/>
                      <a:round/>
                      <a:headEnd type="none" w="med" len="med"/>
                      <a:tailEnd type="none" w="med" len="med"/>
                    </a:lnT>
                    <a:lnB w="9525" cap="flat" cmpd="sng" algn="ctr">
                      <a:solidFill>
                        <a:srgbClr val="FF6600"/>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nchor="ctr">
                    <a:lnL w="9525" cap="flat" cmpd="sng" algn="ctr">
                      <a:solidFill>
                        <a:srgbClr val="FF6600"/>
                      </a:solidFill>
                      <a:prstDash val="solid"/>
                      <a:round/>
                      <a:headEnd type="none" w="med" len="med"/>
                      <a:tailEnd type="none" w="med" len="med"/>
                    </a:lnL>
                    <a:lnR w="9525" cap="flat" cmpd="sng" algn="ctr">
                      <a:solidFill>
                        <a:srgbClr val="FF6600"/>
                      </a:solidFill>
                      <a:prstDash val="solid"/>
                      <a:round/>
                      <a:headEnd type="none" w="med" len="med"/>
                      <a:tailEnd type="none" w="med" len="med"/>
                    </a:lnR>
                    <a:lnT w="9525" cap="flat" cmpd="sng" algn="ctr">
                      <a:solidFill>
                        <a:srgbClr val="FF6600"/>
                      </a:solidFill>
                      <a:prstDash val="solid"/>
                      <a:round/>
                      <a:headEnd type="none" w="med" len="med"/>
                      <a:tailEnd type="none" w="med" len="med"/>
                    </a:lnT>
                    <a:lnB w="9525" cap="flat" cmpd="sng" algn="ctr">
                      <a:solidFill>
                        <a:srgbClr val="FF6600"/>
                      </a:solidFill>
                      <a:prstDash val="solid"/>
                      <a:round/>
                      <a:headEnd type="none" w="med" len="med"/>
                      <a:tailEnd type="none" w="med" len="med"/>
                    </a:lnB>
                    <a:solidFill>
                      <a:schemeClr val="accent4">
                        <a:lumMod val="20000"/>
                        <a:lumOff val="80000"/>
                      </a:schemeClr>
                    </a:solidFill>
                  </a:tcPr>
                </a:tc>
                <a:tc>
                  <a:txBody>
                    <a:bodyPr/>
                    <a:lstStyle/>
                    <a:p>
                      <a:pPr marL="90488" indent="-90488"/>
                      <a:r>
                        <a:rPr kumimoji="1" lang="ja-JP" altLang="en-US" sz="1000" dirty="0">
                          <a:latin typeface="Meiryo UI" panose="020B0604030504040204" pitchFamily="50" charset="-128"/>
                          <a:ea typeface="Meiryo UI" panose="020B0604030504040204" pitchFamily="50" charset="-128"/>
                        </a:rPr>
                        <a:t>・厚生労働省補助の採択額により委託金額等の変更の可能性あり。</a:t>
                      </a:r>
                      <a:endParaRPr kumimoji="1" lang="en-US" altLang="ja-JP" sz="1000" dirty="0">
                        <a:latin typeface="Meiryo UI" panose="020B0604030504040204" pitchFamily="50" charset="-128"/>
                        <a:ea typeface="Meiryo UI" panose="020B0604030504040204" pitchFamily="50" charset="-128"/>
                      </a:endParaRPr>
                    </a:p>
                    <a:p>
                      <a:pPr marL="90488" indent="-90488"/>
                      <a:r>
                        <a:rPr kumimoji="1" lang="ja-JP" altLang="en-US" sz="1000" dirty="0">
                          <a:latin typeface="Meiryo UI" panose="020B0604030504040204" pitchFamily="50" charset="-128"/>
                          <a:ea typeface="Meiryo UI" panose="020B0604030504040204" pitchFamily="50" charset="-128"/>
                        </a:rPr>
                        <a:t>・なお、前年度事業と同程度の額を最低額として確保を想定。</a:t>
                      </a:r>
                      <a:endParaRPr kumimoji="1" lang="en-US" altLang="ja-JP" sz="1000" dirty="0">
                        <a:latin typeface="Meiryo UI" panose="020B0604030504040204" pitchFamily="50" charset="-128"/>
                        <a:ea typeface="Meiryo UI" panose="020B0604030504040204" pitchFamily="50" charset="-128"/>
                      </a:endParaRPr>
                    </a:p>
                    <a:p>
                      <a:pPr marL="90488" indent="-90488"/>
                      <a:r>
                        <a:rPr kumimoji="1" lang="ja-JP" altLang="en-US" sz="1000" dirty="0">
                          <a:latin typeface="Meiryo UI" panose="020B0604030504040204" pitchFamily="50" charset="-128"/>
                          <a:ea typeface="Meiryo UI" panose="020B0604030504040204" pitchFamily="50" charset="-128"/>
                        </a:rPr>
                        <a:t>・委託金額は、人件費、報償費、旅費、事務費、会場使用料、消費税を見込む。</a:t>
                      </a:r>
                    </a:p>
                  </a:txBody>
                  <a:tcPr>
                    <a:lnL w="9525" cap="flat" cmpd="sng" algn="ctr">
                      <a:solidFill>
                        <a:srgbClr val="FF6600"/>
                      </a:solidFill>
                      <a:prstDash val="solid"/>
                      <a:round/>
                      <a:headEnd type="none" w="med" len="med"/>
                      <a:tailEnd type="none" w="med" len="med"/>
                    </a:lnL>
                    <a:lnR w="9525" cap="flat" cmpd="sng" algn="ctr">
                      <a:solidFill>
                        <a:srgbClr val="FF6600"/>
                      </a:solidFill>
                      <a:prstDash val="solid"/>
                      <a:round/>
                      <a:headEnd type="none" w="med" len="med"/>
                      <a:tailEnd type="none" w="med" len="med"/>
                    </a:lnR>
                    <a:lnT w="9525" cap="flat" cmpd="sng" algn="ctr">
                      <a:solidFill>
                        <a:srgbClr val="FF6600"/>
                      </a:solidFill>
                      <a:prstDash val="solid"/>
                      <a:round/>
                      <a:headEnd type="none" w="med" len="med"/>
                      <a:tailEnd type="none" w="med" len="med"/>
                    </a:lnT>
                    <a:lnB w="9525" cap="flat" cmpd="sng" algn="ctr">
                      <a:solidFill>
                        <a:srgbClr val="FF6600"/>
                      </a:solidFill>
                      <a:prstDash val="solid"/>
                      <a:round/>
                      <a:headEnd type="none" w="med" len="med"/>
                      <a:tailEnd type="none" w="med" len="med"/>
                    </a:lnB>
                    <a:solidFill>
                      <a:schemeClr val="accent4">
                        <a:lumMod val="20000"/>
                        <a:lumOff val="80000"/>
                      </a:schemeClr>
                    </a:solidFill>
                  </a:tcPr>
                </a:tc>
                <a:tc>
                  <a:txBody>
                    <a:bodyPr/>
                    <a:lstStyle/>
                    <a:p>
                      <a:pPr marL="90488" indent="-90488"/>
                      <a:r>
                        <a:rPr kumimoji="1" lang="ja-JP" altLang="en-US" sz="1000" dirty="0">
                          <a:latin typeface="Meiryo UI" panose="020B0604030504040204" pitchFamily="50" charset="-128"/>
                          <a:ea typeface="Meiryo UI" panose="020B0604030504040204" pitchFamily="50" charset="-128"/>
                        </a:rPr>
                        <a:t>・こども家庭庁補助の採択額により委託額等の変更の可能性あり。</a:t>
                      </a:r>
                      <a:endParaRPr kumimoji="1" lang="en-US" altLang="ja-JP" sz="1000" dirty="0">
                        <a:latin typeface="Meiryo UI" panose="020B0604030504040204" pitchFamily="50" charset="-128"/>
                        <a:ea typeface="Meiryo UI" panose="020B0604030504040204" pitchFamily="50" charset="-128"/>
                      </a:endParaRPr>
                    </a:p>
                    <a:p>
                      <a:pPr marL="90488" indent="-90488"/>
                      <a:r>
                        <a:rPr kumimoji="1" lang="ja-JP" altLang="en-US" sz="1000" dirty="0">
                          <a:latin typeface="Meiryo UI" panose="020B0604030504040204" pitchFamily="50" charset="-128"/>
                          <a:ea typeface="Meiryo UI" panose="020B0604030504040204" pitchFamily="50" charset="-128"/>
                        </a:rPr>
                        <a:t>・基本的に単年度事業となる予定。</a:t>
                      </a:r>
                      <a:endParaRPr kumimoji="1" lang="en-US" altLang="ja-JP" sz="1000" dirty="0">
                        <a:latin typeface="Meiryo UI" panose="020B0604030504040204" pitchFamily="50" charset="-128"/>
                        <a:ea typeface="Meiryo UI" panose="020B0604030504040204" pitchFamily="50" charset="-128"/>
                      </a:endParaRPr>
                    </a:p>
                    <a:p>
                      <a:pPr marL="90488" indent="-90488"/>
                      <a:r>
                        <a:rPr kumimoji="1" lang="ja-JP" altLang="en-US" sz="1000" dirty="0">
                          <a:latin typeface="Meiryo UI" panose="020B0604030504040204" pitchFamily="50" charset="-128"/>
                          <a:ea typeface="Meiryo UI" panose="020B0604030504040204" pitchFamily="50" charset="-128"/>
                        </a:rPr>
                        <a:t>・委託金額は、人件費、旅費、事務費、会場使用料、消費税を見込む。</a:t>
                      </a:r>
                    </a:p>
                  </a:txBody>
                  <a:tcPr>
                    <a:lnL w="9525" cap="flat" cmpd="sng" algn="ctr">
                      <a:solidFill>
                        <a:srgbClr val="FF6600"/>
                      </a:solidFill>
                      <a:prstDash val="solid"/>
                      <a:round/>
                      <a:headEnd type="none" w="med" len="med"/>
                      <a:tailEnd type="none" w="med" len="med"/>
                    </a:lnL>
                    <a:lnR w="9525" cap="flat" cmpd="sng" algn="ctr">
                      <a:solidFill>
                        <a:srgbClr val="FF6600"/>
                      </a:solidFill>
                      <a:prstDash val="solid"/>
                      <a:round/>
                      <a:headEnd type="none" w="med" len="med"/>
                      <a:tailEnd type="none" w="med" len="med"/>
                    </a:lnR>
                    <a:lnT w="9525" cap="flat" cmpd="sng" algn="ctr">
                      <a:solidFill>
                        <a:srgbClr val="FF6600"/>
                      </a:solidFill>
                      <a:prstDash val="solid"/>
                      <a:round/>
                      <a:headEnd type="none" w="med" len="med"/>
                      <a:tailEnd type="none" w="med" len="med"/>
                    </a:lnT>
                    <a:lnB w="9525" cap="flat" cmpd="sng" algn="ctr">
                      <a:solidFill>
                        <a:srgbClr val="FF66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457074591"/>
                  </a:ext>
                </a:extLst>
              </a:tr>
            </a:tbl>
          </a:graphicData>
        </a:graphic>
      </p:graphicFrame>
      <p:sp>
        <p:nvSpPr>
          <p:cNvPr id="29" name="テキスト ボックス 28">
            <a:extLst>
              <a:ext uri="{FF2B5EF4-FFF2-40B4-BE49-F238E27FC236}">
                <a16:creationId xmlns:a16="http://schemas.microsoft.com/office/drawing/2014/main" id="{A596F550-F850-4156-BDCB-97BEEBE71F3A}"/>
              </a:ext>
            </a:extLst>
          </p:cNvPr>
          <p:cNvSpPr txBox="1"/>
          <p:nvPr/>
        </p:nvSpPr>
        <p:spPr>
          <a:xfrm>
            <a:off x="53748" y="397102"/>
            <a:ext cx="12068176" cy="523220"/>
          </a:xfrm>
          <a:prstGeom prst="rect">
            <a:avLst/>
          </a:prstGeom>
          <a:solidFill>
            <a:srgbClr val="FFFF00"/>
          </a:solidFill>
          <a:ln w="38100">
            <a:solidFill>
              <a:schemeClr val="tx1"/>
            </a:solidFill>
          </a:ln>
        </p:spPr>
        <p:txBody>
          <a:bodyPr wrap="square" rtlCol="0">
            <a:spAutoFit/>
          </a:bodyPr>
          <a:lstStyle/>
          <a:p>
            <a:r>
              <a:rPr kumimoji="1" lang="ja-JP" altLang="en-US" sz="1400" b="1" dirty="0">
                <a:solidFill>
                  <a:srgbClr val="FF3300"/>
                </a:solidFill>
                <a:latin typeface="Meiryo UI" panose="020B0604030504040204" pitchFamily="50" charset="-128"/>
                <a:ea typeface="Meiryo UI" panose="020B0604030504040204" pitchFamily="50" charset="-128"/>
              </a:rPr>
              <a:t>この資料は、来年度における円滑な事業運営を図る観点から、予算（案）段階時点の考え方をお示しするものです。</a:t>
            </a:r>
            <a:endParaRPr kumimoji="1" lang="en-US" altLang="ja-JP" sz="1400" b="1" dirty="0">
              <a:solidFill>
                <a:srgbClr val="FF3300"/>
              </a:solidFill>
              <a:latin typeface="Meiryo UI" panose="020B0604030504040204" pitchFamily="50" charset="-128"/>
              <a:ea typeface="Meiryo UI" panose="020B0604030504040204" pitchFamily="50" charset="-128"/>
            </a:endParaRPr>
          </a:p>
          <a:p>
            <a:r>
              <a:rPr lang="ja-JP" altLang="en-US" sz="1400" b="1" dirty="0">
                <a:solidFill>
                  <a:srgbClr val="FF3300"/>
                </a:solidFill>
                <a:latin typeface="Meiryo UI" panose="020B0604030504040204" pitchFamily="50" charset="-128"/>
                <a:ea typeface="Meiryo UI" panose="020B0604030504040204" pitchFamily="50" charset="-128"/>
              </a:rPr>
              <a:t>事業</a:t>
            </a:r>
            <a:r>
              <a:rPr kumimoji="1" lang="ja-JP" altLang="en-US" sz="1400" b="1" dirty="0">
                <a:solidFill>
                  <a:srgbClr val="FF3300"/>
                </a:solidFill>
                <a:latin typeface="Meiryo UI" panose="020B0604030504040204" pitchFamily="50" charset="-128"/>
                <a:ea typeface="Meiryo UI" panose="020B0604030504040204" pitchFamily="50" charset="-128"/>
              </a:rPr>
              <a:t>内容等の確定は、議会議決後に正式に決定されます。また、議会審議において、お示しの内容が変更される可能性があることにご留意ください。</a:t>
            </a:r>
          </a:p>
        </p:txBody>
      </p:sp>
      <p:sp>
        <p:nvSpPr>
          <p:cNvPr id="2" name="スライド番号プレースホルダー 1">
            <a:extLst>
              <a:ext uri="{FF2B5EF4-FFF2-40B4-BE49-F238E27FC236}">
                <a16:creationId xmlns:a16="http://schemas.microsoft.com/office/drawing/2014/main" id="{05599FB8-2A8E-4ABB-9B7C-E155D10B038D}"/>
              </a:ext>
            </a:extLst>
          </p:cNvPr>
          <p:cNvSpPr>
            <a:spLocks noGrp="1"/>
          </p:cNvSpPr>
          <p:nvPr>
            <p:ph type="sldNum" sz="quarter" idx="12"/>
          </p:nvPr>
        </p:nvSpPr>
        <p:spPr>
          <a:xfrm>
            <a:off x="9312728" y="6492875"/>
            <a:ext cx="2743200" cy="365125"/>
          </a:xfrm>
        </p:spPr>
        <p:txBody>
          <a:bodyPr/>
          <a:lstStyle/>
          <a:p>
            <a:fld id="{32370DE9-A2BA-4DB3-B427-03DCA1195686}" type="slidenum">
              <a:rPr kumimoji="1" lang="ja-JP" altLang="en-US" b="1" smtClean="0">
                <a:latin typeface="Meiryo UI" panose="020B0604030504040204" pitchFamily="50" charset="-128"/>
                <a:ea typeface="Meiryo UI" panose="020B0604030504040204" pitchFamily="50" charset="-128"/>
              </a:rPr>
              <a:t>3</a:t>
            </a:fld>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70421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吹き出し: 角を丸めた四角形 2">
            <a:extLst>
              <a:ext uri="{FF2B5EF4-FFF2-40B4-BE49-F238E27FC236}">
                <a16:creationId xmlns:a16="http://schemas.microsoft.com/office/drawing/2014/main" id="{F19ED725-A9F5-459C-844C-CB7309309E7A}"/>
              </a:ext>
            </a:extLst>
          </p:cNvPr>
          <p:cNvSpPr/>
          <p:nvPr/>
        </p:nvSpPr>
        <p:spPr>
          <a:xfrm>
            <a:off x="7734780" y="4714841"/>
            <a:ext cx="4390396" cy="2101731"/>
          </a:xfrm>
          <a:prstGeom prst="wedgeRoundRectCallout">
            <a:avLst>
              <a:gd name="adj1" fmla="val -54156"/>
              <a:gd name="adj2" fmla="val -21120"/>
              <a:gd name="adj3" fmla="val 16667"/>
            </a:avLst>
          </a:prstGeom>
          <a:solidFill>
            <a:schemeClr val="bg1"/>
          </a:solidFill>
          <a:ln w="9525">
            <a:solidFill>
              <a:srgbClr val="66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9" name="表 29">
            <a:extLst>
              <a:ext uri="{FF2B5EF4-FFF2-40B4-BE49-F238E27FC236}">
                <a16:creationId xmlns:a16="http://schemas.microsoft.com/office/drawing/2014/main" id="{3AFBD627-6D93-440D-B095-1D686F53F965}"/>
              </a:ext>
            </a:extLst>
          </p:cNvPr>
          <p:cNvGraphicFramePr>
            <a:graphicFrameLocks noGrp="1"/>
          </p:cNvGraphicFramePr>
          <p:nvPr>
            <p:extLst>
              <p:ext uri="{D42A27DB-BD31-4B8C-83A1-F6EECF244321}">
                <p14:modId xmlns:p14="http://schemas.microsoft.com/office/powerpoint/2010/main" val="3526424627"/>
              </p:ext>
            </p:extLst>
          </p:nvPr>
        </p:nvGraphicFramePr>
        <p:xfrm>
          <a:off x="96809" y="476936"/>
          <a:ext cx="11998381" cy="4168543"/>
        </p:xfrm>
        <a:graphic>
          <a:graphicData uri="http://schemas.openxmlformats.org/drawingml/2006/table">
            <a:tbl>
              <a:tblPr firstRow="1" bandRow="1">
                <a:tableStyleId>{7DF18680-E054-41AD-8BC1-D1AEF772440D}</a:tableStyleId>
              </a:tblPr>
              <a:tblGrid>
                <a:gridCol w="2035838">
                  <a:extLst>
                    <a:ext uri="{9D8B030D-6E8A-4147-A177-3AD203B41FA5}">
                      <a16:colId xmlns:a16="http://schemas.microsoft.com/office/drawing/2014/main" val="3364377428"/>
                    </a:ext>
                  </a:extLst>
                </a:gridCol>
                <a:gridCol w="1543050">
                  <a:extLst>
                    <a:ext uri="{9D8B030D-6E8A-4147-A177-3AD203B41FA5}">
                      <a16:colId xmlns:a16="http://schemas.microsoft.com/office/drawing/2014/main" val="2479929185"/>
                    </a:ext>
                  </a:extLst>
                </a:gridCol>
                <a:gridCol w="8419493">
                  <a:extLst>
                    <a:ext uri="{9D8B030D-6E8A-4147-A177-3AD203B41FA5}">
                      <a16:colId xmlns:a16="http://schemas.microsoft.com/office/drawing/2014/main" val="3971020096"/>
                    </a:ext>
                  </a:extLst>
                </a:gridCol>
              </a:tblGrid>
              <a:tr h="233357">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種別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業務内容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946097266"/>
                  </a:ext>
                </a:extLst>
              </a:tr>
              <a:tr h="481252">
                <a:tc rowSpan="7">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大阪府発達障がい者</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支援センター</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アクトおおさか</a:t>
                      </a: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r>
                        <a:rPr kumimoji="1" lang="ja-JP" altLang="en-US" sz="1050" dirty="0">
                          <a:latin typeface="Meiryo UI" panose="020B0604030504040204" pitchFamily="50" charset="-128"/>
                          <a:ea typeface="Meiryo UI" panose="020B0604030504040204" pitchFamily="50" charset="-128"/>
                        </a:rPr>
                        <a:t>相談支援・発達支援</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7313" indent="-87313"/>
                      <a:r>
                        <a:rPr kumimoji="1" lang="ja-JP" altLang="en-US" sz="1050" dirty="0">
                          <a:latin typeface="Meiryo UI" panose="020B0604030504040204" pitchFamily="50" charset="-128"/>
                          <a:ea typeface="Meiryo UI" panose="020B0604030504040204" pitchFamily="50" charset="-128"/>
                        </a:rPr>
                        <a:t>○発達障がい児者及びその家族等からの相談に応じ、発達に関する指導、助言、情報提供を行うとともに、必要に応じ関係機関と連携し、アセスメントを行い、支援計画を作成し支援する。</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05457924"/>
                  </a:ext>
                </a:extLst>
              </a:tr>
              <a:tr h="259758">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相談支援・就労支援</a:t>
                      </a: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7313" indent="-87313"/>
                      <a:r>
                        <a:rPr kumimoji="1" lang="ja-JP" altLang="en-US" sz="1050" dirty="0">
                          <a:latin typeface="Meiryo UI" panose="020B0604030504040204" pitchFamily="50" charset="-128"/>
                          <a:ea typeface="Meiryo UI" panose="020B0604030504040204" pitchFamily="50" charset="-128"/>
                        </a:rPr>
                        <a:t>○就労を希望する発達障がい児者に対し、就労に向けて必要な相談などによる支援を行うとともに、必要に応じて労働関係機関との連携を図る。</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00376959"/>
                  </a:ext>
                </a:extLst>
              </a:tr>
              <a:tr h="289196">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普及啓発</a:t>
                      </a:r>
                      <a:endParaRPr kumimoji="1" lang="en-US" altLang="ja-JP" sz="1050" dirty="0">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7313" indent="-87313"/>
                      <a:r>
                        <a:rPr kumimoji="1" lang="ja-JP" altLang="en-US" sz="1050" dirty="0">
                          <a:latin typeface="Meiryo UI" panose="020B0604030504040204" pitchFamily="50" charset="-128"/>
                          <a:ea typeface="Meiryo UI" panose="020B0604030504040204" pitchFamily="50" charset="-128"/>
                        </a:rPr>
                        <a:t>○発達障がいの特性や支援方法等を解説したパンフレット、チラシ等を作成し、関係機関等へ啓発</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1776140"/>
                  </a:ext>
                </a:extLst>
              </a:tr>
              <a:tr h="472388">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関係施設・関係機関に対する研修</a:t>
                      </a:r>
                      <a:endParaRPr kumimoji="1" lang="en-US" altLang="ja-JP" sz="1050" dirty="0">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7313" indent="-87313"/>
                      <a:r>
                        <a:rPr kumimoji="1" lang="ja-JP" altLang="en-US" sz="1050" dirty="0">
                          <a:latin typeface="Meiryo UI" panose="020B0604030504040204" pitchFamily="50" charset="-128"/>
                          <a:ea typeface="Meiryo UI" panose="020B0604030504040204" pitchFamily="50" charset="-128"/>
                        </a:rPr>
                        <a:t>○関係機関等の職員に対し、発達障がいに関する基礎知識・技術を習得することを目的とした研修を実施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2812433"/>
                  </a:ext>
                </a:extLst>
              </a:tr>
              <a:tr h="590359">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関係施設・関係機関等の連携</a:t>
                      </a: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dirty="0">
                          <a:latin typeface="Meiryo UI" panose="020B0604030504040204" pitchFamily="50" charset="-128"/>
                          <a:ea typeface="Meiryo UI" panose="020B0604030504040204" pitchFamily="50" charset="-128"/>
                        </a:rPr>
                        <a:t>○発達障害者支援センター連絡協議会開催</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○府発達障がい児者支援体制整備検討部会への参加</a:t>
                      </a:r>
                      <a:endParaRPr kumimoji="1" lang="en-US" altLang="ja-JP" sz="1050" dirty="0">
                        <a:latin typeface="Meiryo UI" panose="020B0604030504040204" pitchFamily="50" charset="-128"/>
                        <a:ea typeface="Meiryo UI" panose="020B0604030504040204" pitchFamily="50" charset="-128"/>
                      </a:endParaRPr>
                    </a:p>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○ペアレントメンター事業運営委員会の運営</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6517121"/>
                  </a:ext>
                </a:extLst>
              </a:tr>
              <a:tr h="590359">
                <a:tc vMerge="1">
                  <a:txBody>
                    <a:bodyPr/>
                    <a:lstStyle/>
                    <a:p>
                      <a:endParaRPr kumimoji="1" lang="ja-JP" altLang="en-US" dirty="0"/>
                    </a:p>
                  </a:txBody>
                  <a:tcPr>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地域支援力向上事業</a:t>
                      </a:r>
                      <a:endParaRPr kumimoji="1" lang="en-US" altLang="ja-JP" sz="1050" dirty="0">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7313" indent="-87313"/>
                      <a:r>
                        <a:rPr kumimoji="1" lang="ja-JP" altLang="en-US" sz="1050" dirty="0">
                          <a:latin typeface="Meiryo UI" panose="020B0604030504040204" pitchFamily="50" charset="-128"/>
                          <a:ea typeface="Meiryo UI" panose="020B0604030504040204" pitchFamily="50" charset="-128"/>
                        </a:rPr>
                        <a:t>○市町村の体制整備を支援（</a:t>
                      </a:r>
                      <a:r>
                        <a:rPr kumimoji="1" lang="en-US" altLang="ja-JP" sz="1050" dirty="0">
                          <a:latin typeface="Meiryo UI" panose="020B0604030504040204" pitchFamily="50" charset="-128"/>
                          <a:ea typeface="Meiryo UI" panose="020B0604030504040204" pitchFamily="50" charset="-128"/>
                        </a:rPr>
                        <a:t>Q-SACCS</a:t>
                      </a:r>
                      <a:r>
                        <a:rPr kumimoji="1" lang="ja-JP" altLang="en-US" sz="1050" dirty="0">
                          <a:latin typeface="Meiryo UI" panose="020B0604030504040204" pitchFamily="50" charset="-128"/>
                          <a:ea typeface="Meiryo UI" panose="020B0604030504040204" pitchFamily="50" charset="-128"/>
                        </a:rPr>
                        <a:t>を活用した発達障がいに関する地域支援体制の見える化による効果的な点検・改善の推進や地域全体及び各分野の支援者のスキルアップを目的とした合同研修開催支援等）</a:t>
                      </a:r>
                      <a:endParaRPr kumimoji="1" lang="en-US" altLang="ja-JP" sz="1050" dirty="0">
                        <a:latin typeface="Meiryo UI" panose="020B0604030504040204" pitchFamily="50" charset="-128"/>
                        <a:ea typeface="Meiryo UI" panose="020B0604030504040204" pitchFamily="50" charset="-128"/>
                      </a:endParaRPr>
                    </a:p>
                    <a:p>
                      <a:r>
                        <a:rPr kumimoji="1" lang="ja-JP" altLang="en-US" sz="1050" b="1" u="none" dirty="0">
                          <a:solidFill>
                            <a:srgbClr val="FF0000"/>
                          </a:solidFill>
                          <a:latin typeface="Meiryo UI" panose="020B0604030504040204" pitchFamily="50" charset="-128"/>
                          <a:ea typeface="Meiryo UI" panose="020B0604030504040204" pitchFamily="50" charset="-128"/>
                        </a:rPr>
                        <a:t>○地域支援体制マネジメントチームの運営（府内の地マネが一貫性・一体性をもって活動するための連携強化）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5322723"/>
                  </a:ext>
                </a:extLst>
              </a:tr>
              <a:tr h="259758">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ペアレントメンター事業</a:t>
                      </a:r>
                      <a:endParaRPr kumimoji="1" lang="en-US" altLang="ja-JP" sz="1050" dirty="0">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dirty="0">
                          <a:latin typeface="Meiryo UI" panose="020B0604030504040204" pitchFamily="50" charset="-128"/>
                          <a:ea typeface="Meiryo UI" panose="020B0604030504040204" pitchFamily="50" charset="-128"/>
                        </a:rPr>
                        <a:t>・ペアレントメンターの養成及び派遣調整等。ペアレントメンター事業運営委員会の運営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7794781"/>
                  </a:ext>
                </a:extLst>
              </a:tr>
              <a:tr h="920673">
                <a:tc>
                  <a:txBody>
                    <a:bodyPr/>
                    <a:lstStyle/>
                    <a:p>
                      <a:pPr algn="ctr"/>
                      <a:r>
                        <a:rPr kumimoji="1" lang="ja-JP" altLang="en-US" sz="1200" dirty="0">
                          <a:latin typeface="Meiryo UI" panose="020B0604030504040204" pitchFamily="50" charset="-128"/>
                          <a:ea typeface="Meiryo UI" panose="020B0604030504040204" pitchFamily="50" charset="-128"/>
                        </a:rPr>
                        <a:t>大阪府発達障がい者</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支援センター</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地域支援オフィス</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（発達支援拠点）　</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r>
                        <a:rPr kumimoji="1" lang="ja-JP" altLang="en-US" sz="1050" dirty="0">
                          <a:latin typeface="Meiryo UI" panose="020B0604030504040204" pitchFamily="50" charset="-128"/>
                          <a:ea typeface="Meiryo UI" panose="020B0604030504040204" pitchFamily="50" charset="-128"/>
                        </a:rPr>
                        <a:t>地域発達支援事業所等</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サポート事業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1" u="none" dirty="0">
                          <a:latin typeface="Meiryo UI" panose="020B0604030504040204" pitchFamily="50" charset="-128"/>
                          <a:ea typeface="Meiryo UI" panose="020B0604030504040204" pitchFamily="50" charset="-128"/>
                        </a:rPr>
                        <a:t>○</a:t>
                      </a:r>
                      <a:r>
                        <a:rPr kumimoji="1" lang="ja-JP" altLang="en-US" sz="1050" b="0" u="none" dirty="0">
                          <a:latin typeface="Meiryo UI" panose="020B0604030504040204" pitchFamily="50" charset="-128"/>
                          <a:ea typeface="Meiryo UI" panose="020B0604030504040204" pitchFamily="50" charset="-128"/>
                        </a:rPr>
                        <a:t>障がい児通所支援事業所、学校への機関支援</a:t>
                      </a:r>
                    </a:p>
                    <a:p>
                      <a:r>
                        <a:rPr kumimoji="1" lang="ja-JP" altLang="en-US" sz="1050" b="1" u="sng" dirty="0">
                          <a:solidFill>
                            <a:srgbClr val="FF0000"/>
                          </a:solidFill>
                          <a:latin typeface="Meiryo UI" panose="020B0604030504040204" pitchFamily="50" charset="-128"/>
                          <a:ea typeface="Meiryo UI" panose="020B0604030504040204" pitchFamily="50" charset="-128"/>
                        </a:rPr>
                        <a:t>○児童発達支援センターとの連携・協働（専門機関としてのバックアップ等）</a:t>
                      </a:r>
                    </a:p>
                    <a:p>
                      <a:r>
                        <a:rPr kumimoji="1" lang="ja-JP" altLang="en-US" sz="1050" b="1" u="sng" dirty="0">
                          <a:solidFill>
                            <a:srgbClr val="FF0000"/>
                          </a:solidFill>
                          <a:latin typeface="Meiryo UI" panose="020B0604030504040204" pitchFamily="50" charset="-128"/>
                          <a:ea typeface="Meiryo UI" panose="020B0604030504040204" pitchFamily="50" charset="-128"/>
                        </a:rPr>
                        <a:t>○事業所等の支援力の向上に向けた多様なニーズに対応した地域支援</a:t>
                      </a:r>
                      <a:endParaRPr kumimoji="1" lang="en-US" altLang="ja-JP" sz="1050" b="1" u="sng" dirty="0">
                        <a:solidFill>
                          <a:srgbClr val="FF0000"/>
                        </a:solidFill>
                        <a:latin typeface="Meiryo UI" panose="020B0604030504040204" pitchFamily="50" charset="-128"/>
                        <a:ea typeface="Meiryo UI" panose="020B0604030504040204" pitchFamily="50" charset="-128"/>
                      </a:endParaRPr>
                    </a:p>
                    <a:p>
                      <a:r>
                        <a:rPr kumimoji="1" lang="ja-JP" altLang="en-US" sz="1050" b="1" u="sng" dirty="0">
                          <a:solidFill>
                            <a:srgbClr val="FF0000"/>
                          </a:solidFill>
                          <a:latin typeface="Meiryo UI" panose="020B0604030504040204" pitchFamily="50" charset="-128"/>
                          <a:ea typeface="Meiryo UI" panose="020B0604030504040204" pitchFamily="50" charset="-128"/>
                        </a:rPr>
                        <a:t>○地域支援体制マネジメントチームを構成</a:t>
                      </a:r>
                      <a:endParaRPr kumimoji="1" lang="en-US" altLang="ja-JP" sz="1050" b="1" u="sng" dirty="0">
                        <a:solidFill>
                          <a:srgbClr val="FF0000"/>
                        </a:solidFill>
                        <a:latin typeface="Meiryo UI" panose="020B0604030504040204" pitchFamily="50" charset="-128"/>
                        <a:ea typeface="Meiryo UI" panose="020B0604030504040204" pitchFamily="50" charset="-128"/>
                      </a:endParaRPr>
                    </a:p>
                    <a:p>
                      <a:r>
                        <a:rPr kumimoji="1" lang="ja-JP" altLang="en-US" sz="1050" b="1" u="sng" dirty="0">
                          <a:solidFill>
                            <a:srgbClr val="FF0000"/>
                          </a:solidFill>
                          <a:latin typeface="Meiryo UI" panose="020B0604030504040204" pitchFamily="50" charset="-128"/>
                          <a:ea typeface="Meiryo UI" panose="020B0604030504040204" pitchFamily="50" charset="-128"/>
                        </a:rPr>
                        <a:t>○ネットワーク構築や地域支援体制の把握等の初期活動事業（</a:t>
                      </a:r>
                      <a:r>
                        <a:rPr kumimoji="1" lang="en-US" altLang="ja-JP" sz="1050" b="1" u="sng" dirty="0">
                          <a:solidFill>
                            <a:srgbClr val="FF0000"/>
                          </a:solidFill>
                          <a:latin typeface="Meiryo UI" panose="020B0604030504040204" pitchFamily="50" charset="-128"/>
                          <a:ea typeface="Meiryo UI" panose="020B0604030504040204" pitchFamily="50" charset="-128"/>
                        </a:rPr>
                        <a:t>R7</a:t>
                      </a:r>
                      <a:r>
                        <a:rPr kumimoji="1" lang="ja-JP" altLang="en-US" sz="1050" b="1" u="sng" dirty="0">
                          <a:solidFill>
                            <a:srgbClr val="FF0000"/>
                          </a:solidFill>
                          <a:latin typeface="Meiryo UI" panose="020B0604030504040204" pitchFamily="50" charset="-128"/>
                          <a:ea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7553257"/>
                  </a:ext>
                </a:extLst>
              </a:tr>
            </a:tbl>
          </a:graphicData>
        </a:graphic>
      </p:graphicFrame>
      <p:sp>
        <p:nvSpPr>
          <p:cNvPr id="2" name="スライド番号プレースホルダー 1">
            <a:extLst>
              <a:ext uri="{FF2B5EF4-FFF2-40B4-BE49-F238E27FC236}">
                <a16:creationId xmlns:a16="http://schemas.microsoft.com/office/drawing/2014/main" id="{59439250-2DE2-4254-9114-1FDAA6D54FAD}"/>
              </a:ext>
            </a:extLst>
          </p:cNvPr>
          <p:cNvSpPr>
            <a:spLocks noGrp="1"/>
          </p:cNvSpPr>
          <p:nvPr>
            <p:ph type="sldNum" sz="quarter" idx="12"/>
          </p:nvPr>
        </p:nvSpPr>
        <p:spPr>
          <a:xfrm>
            <a:off x="9381976" y="6460012"/>
            <a:ext cx="2743200" cy="365125"/>
          </a:xfrm>
        </p:spPr>
        <p:txBody>
          <a:bodyPr/>
          <a:lstStyle/>
          <a:p>
            <a:fld id="{625FD7CF-31EA-4C83-92AF-182EC0286469}" type="slidenum">
              <a:rPr kumimoji="1" lang="ja-JP" altLang="en-US" sz="1400" smtClean="0">
                <a:latin typeface="Meiryo UI" panose="020B0604030504040204" pitchFamily="50" charset="-128"/>
                <a:ea typeface="Meiryo UI" panose="020B0604030504040204" pitchFamily="50" charset="-128"/>
              </a:rPr>
              <a:t>4</a:t>
            </a:fld>
            <a:endParaRPr kumimoji="1" lang="ja-JP" altLang="en-US" sz="1400" dirty="0">
              <a:latin typeface="Meiryo UI" panose="020B0604030504040204" pitchFamily="50" charset="-128"/>
              <a:ea typeface="Meiryo UI" panose="020B0604030504040204" pitchFamily="50" charset="-128"/>
            </a:endParaRPr>
          </a:p>
        </p:txBody>
      </p:sp>
      <p:sp>
        <p:nvSpPr>
          <p:cNvPr id="5" name="四角形: 角を丸くする 4">
            <a:extLst>
              <a:ext uri="{FF2B5EF4-FFF2-40B4-BE49-F238E27FC236}">
                <a16:creationId xmlns:a16="http://schemas.microsoft.com/office/drawing/2014/main" id="{EEB3DE9E-0E5F-4809-A188-26483C46F919}"/>
              </a:ext>
            </a:extLst>
          </p:cNvPr>
          <p:cNvSpPr/>
          <p:nvPr/>
        </p:nvSpPr>
        <p:spPr>
          <a:xfrm>
            <a:off x="95041" y="4705392"/>
            <a:ext cx="1156340" cy="2045265"/>
          </a:xfrm>
          <a:prstGeom prst="roundRect">
            <a:avLst/>
          </a:prstGeom>
          <a:solidFill>
            <a:srgbClr val="66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アクト</a:t>
            </a:r>
            <a:endParaRPr kumimoji="1" lang="en-US" altLang="ja-JP" dirty="0">
              <a:solidFill>
                <a:schemeClr val="tx1"/>
              </a:solidFill>
              <a:latin typeface="Meiryo UI" panose="020B0604030504040204" pitchFamily="50" charset="-128"/>
              <a:ea typeface="Meiryo UI" panose="020B0604030504040204" pitchFamily="50" charset="-128"/>
            </a:endParaRPr>
          </a:p>
          <a:p>
            <a:pPr algn="ctr"/>
            <a:r>
              <a:rPr kumimoji="1" lang="ja-JP" altLang="en-US" dirty="0">
                <a:solidFill>
                  <a:schemeClr val="tx1"/>
                </a:solidFill>
                <a:latin typeface="Meiryo UI" panose="020B0604030504040204" pitchFamily="50" charset="-128"/>
                <a:ea typeface="Meiryo UI" panose="020B0604030504040204" pitchFamily="50" charset="-128"/>
              </a:rPr>
              <a:t>おおさか</a:t>
            </a:r>
          </a:p>
        </p:txBody>
      </p:sp>
      <p:sp>
        <p:nvSpPr>
          <p:cNvPr id="10" name="四角形: 角を丸くする 9">
            <a:extLst>
              <a:ext uri="{FF2B5EF4-FFF2-40B4-BE49-F238E27FC236}">
                <a16:creationId xmlns:a16="http://schemas.microsoft.com/office/drawing/2014/main" id="{58C86183-A545-4C22-80DE-0B0C5649D6BC}"/>
              </a:ext>
            </a:extLst>
          </p:cNvPr>
          <p:cNvSpPr/>
          <p:nvPr/>
        </p:nvSpPr>
        <p:spPr>
          <a:xfrm>
            <a:off x="6124279" y="4705392"/>
            <a:ext cx="1439324" cy="1985525"/>
          </a:xfrm>
          <a:prstGeom prst="roundRect">
            <a:avLst/>
          </a:prstGeom>
          <a:solidFill>
            <a:srgbClr val="57D3FF"/>
          </a:solidFill>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地域支援</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オフィス</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200" b="1" dirty="0">
                <a:solidFill>
                  <a:schemeClr val="tx1"/>
                </a:solidFill>
                <a:latin typeface="Meiryo UI" panose="020B0604030504040204" pitchFamily="50" charset="-128"/>
                <a:ea typeface="Meiryo UI" panose="020B0604030504040204" pitchFamily="50" charset="-128"/>
              </a:rPr>
              <a:t>（発達支援拠点）</a:t>
            </a:r>
          </a:p>
        </p:txBody>
      </p:sp>
      <p:sp>
        <p:nvSpPr>
          <p:cNvPr id="9" name="矢印: 右 8">
            <a:extLst>
              <a:ext uri="{FF2B5EF4-FFF2-40B4-BE49-F238E27FC236}">
                <a16:creationId xmlns:a16="http://schemas.microsoft.com/office/drawing/2014/main" id="{D546B82D-9F81-411D-9AA9-08A4514E76F8}"/>
              </a:ext>
            </a:extLst>
          </p:cNvPr>
          <p:cNvSpPr/>
          <p:nvPr/>
        </p:nvSpPr>
        <p:spPr>
          <a:xfrm>
            <a:off x="1349327" y="5825947"/>
            <a:ext cx="4707341" cy="474077"/>
          </a:xfrm>
          <a:prstGeom prst="rightArrow">
            <a:avLst/>
          </a:prstGeom>
          <a:ln w="9525">
            <a:solidFill>
              <a:srgbClr val="6699FF"/>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a:latin typeface="Meiryo UI" panose="020B0604030504040204" pitchFamily="50" charset="-128"/>
                <a:ea typeface="Meiryo UI" panose="020B0604030504040204" pitchFamily="50" charset="-128"/>
              </a:rPr>
              <a:t>例：「相談支援・発達支援」で対応した事業所等を拠点に引継ぎ、支援</a:t>
            </a:r>
          </a:p>
        </p:txBody>
      </p:sp>
      <p:sp>
        <p:nvSpPr>
          <p:cNvPr id="12" name="矢印: 左 11">
            <a:extLst>
              <a:ext uri="{FF2B5EF4-FFF2-40B4-BE49-F238E27FC236}">
                <a16:creationId xmlns:a16="http://schemas.microsoft.com/office/drawing/2014/main" id="{02B6C489-C271-405F-863C-C54243D264CC}"/>
              </a:ext>
            </a:extLst>
          </p:cNvPr>
          <p:cNvSpPr/>
          <p:nvPr/>
        </p:nvSpPr>
        <p:spPr>
          <a:xfrm>
            <a:off x="1284880" y="6239328"/>
            <a:ext cx="4738420" cy="441367"/>
          </a:xfrm>
          <a:prstGeom prst="leftArrow">
            <a:avLst/>
          </a:prstGeom>
          <a:ln w="9525">
            <a:solidFill>
              <a:srgbClr val="6699FF"/>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a:latin typeface="Meiryo UI" panose="020B0604030504040204" pitchFamily="50" charset="-128"/>
                <a:ea typeface="Meiryo UI" panose="020B0604030504040204" pitchFamily="50" charset="-128"/>
              </a:rPr>
              <a:t>例：事業所等支援を通じて把握した課題を地域支援力向上事業に反映</a:t>
            </a:r>
          </a:p>
        </p:txBody>
      </p:sp>
      <p:sp>
        <p:nvSpPr>
          <p:cNvPr id="13" name="矢印: 左右 12">
            <a:extLst>
              <a:ext uri="{FF2B5EF4-FFF2-40B4-BE49-F238E27FC236}">
                <a16:creationId xmlns:a16="http://schemas.microsoft.com/office/drawing/2014/main" id="{CE19A9E0-5442-4328-B6BF-2F3AFB193766}"/>
              </a:ext>
            </a:extLst>
          </p:cNvPr>
          <p:cNvSpPr/>
          <p:nvPr/>
        </p:nvSpPr>
        <p:spPr>
          <a:xfrm>
            <a:off x="1290873" y="4639767"/>
            <a:ext cx="4784665" cy="1294408"/>
          </a:xfrm>
          <a:prstGeom prst="leftRightArrow">
            <a:avLst>
              <a:gd name="adj1" fmla="val 69168"/>
              <a:gd name="adj2" fmla="val 50000"/>
            </a:avLst>
          </a:prstGeom>
          <a:solidFill>
            <a:schemeClr val="accent2">
              <a:lumMod val="40000"/>
              <a:lumOff val="60000"/>
            </a:schemeClr>
          </a:solidFill>
          <a:ln w="9525">
            <a:solidFill>
              <a:srgbClr val="6699FF"/>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u="sng" dirty="0">
                <a:latin typeface="Meiryo UI" panose="020B0604030504040204" pitchFamily="50" charset="-128"/>
                <a:ea typeface="Meiryo UI" panose="020B0604030504040204" pitchFamily="50" charset="-128"/>
              </a:rPr>
              <a:t>地域支援体制マネジメントチーム</a:t>
            </a:r>
            <a:r>
              <a:rPr kumimoji="1" lang="ja-JP" altLang="en-US" sz="1200" dirty="0">
                <a:latin typeface="Meiryo UI" panose="020B0604030504040204" pitchFamily="50" charset="-128"/>
                <a:ea typeface="Meiryo UI" panose="020B0604030504040204" pitchFamily="50" charset="-128"/>
              </a:rPr>
              <a:t>（活動例）</a:t>
            </a:r>
          </a:p>
          <a:p>
            <a:pPr marL="444500"/>
            <a:r>
              <a:rPr kumimoji="1" lang="ja-JP" altLang="en-US" sz="120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・情報共有を図るための連携会議開催</a:t>
            </a:r>
          </a:p>
          <a:p>
            <a:pPr marL="444500"/>
            <a:r>
              <a:rPr kumimoji="1" lang="ja-JP" altLang="en-US" sz="1000" dirty="0">
                <a:latin typeface="Meiryo UI" panose="020B0604030504040204" pitchFamily="50" charset="-128"/>
                <a:ea typeface="Meiryo UI" panose="020B0604030504040204" pitchFamily="50" charset="-128"/>
              </a:rPr>
              <a:t>　　　・専門性の研鑽に関する取組み</a:t>
            </a:r>
          </a:p>
          <a:p>
            <a:pPr marL="444500"/>
            <a:r>
              <a:rPr kumimoji="1" lang="ja-JP" altLang="en-US" sz="1000" dirty="0">
                <a:latin typeface="Meiryo UI" panose="020B0604030504040204" pitchFamily="50" charset="-128"/>
                <a:ea typeface="Meiryo UI" panose="020B0604030504040204" pitchFamily="50" charset="-128"/>
              </a:rPr>
              <a:t>　　　・機関支援の共同実施等の調整</a:t>
            </a:r>
          </a:p>
          <a:p>
            <a:pPr marL="444500"/>
            <a:r>
              <a:rPr kumimoji="1" lang="ja-JP" altLang="en-US" sz="1000" dirty="0">
                <a:latin typeface="Meiryo UI" panose="020B0604030504040204" pitchFamily="50" charset="-128"/>
                <a:ea typeface="Meiryo UI" panose="020B0604030504040204" pitchFamily="50" charset="-128"/>
              </a:rPr>
              <a:t>　　　・アクトおおさかが実施する中核センターとしての業務との連携</a:t>
            </a:r>
          </a:p>
        </p:txBody>
      </p:sp>
      <p:graphicFrame>
        <p:nvGraphicFramePr>
          <p:cNvPr id="11" name="図表 10">
            <a:extLst>
              <a:ext uri="{FF2B5EF4-FFF2-40B4-BE49-F238E27FC236}">
                <a16:creationId xmlns:a16="http://schemas.microsoft.com/office/drawing/2014/main" id="{C7DEB6A1-A63E-4CD4-A7CA-D60E9149B696}"/>
              </a:ext>
            </a:extLst>
          </p:cNvPr>
          <p:cNvGraphicFramePr/>
          <p:nvPr/>
        </p:nvGraphicFramePr>
        <p:xfrm>
          <a:off x="8124078" y="4817244"/>
          <a:ext cx="2635998" cy="19344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4" name="グラフィックス 13" descr="線矢印: 反時計回りの曲線 単色塗りつぶし">
            <a:extLst>
              <a:ext uri="{FF2B5EF4-FFF2-40B4-BE49-F238E27FC236}">
                <a16:creationId xmlns:a16="http://schemas.microsoft.com/office/drawing/2014/main" id="{A456449D-ADE4-46F8-9902-79288ED8B9D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20307233">
            <a:off x="10376723" y="5830892"/>
            <a:ext cx="333969" cy="435248"/>
          </a:xfrm>
          <a:prstGeom prst="rect">
            <a:avLst/>
          </a:prstGeom>
        </p:spPr>
      </p:pic>
      <p:pic>
        <p:nvPicPr>
          <p:cNvPr id="15" name="グラフィックス 14" descr="線矢印: 反時計回りの曲線 単色塗りつぶし">
            <a:extLst>
              <a:ext uri="{FF2B5EF4-FFF2-40B4-BE49-F238E27FC236}">
                <a16:creationId xmlns:a16="http://schemas.microsoft.com/office/drawing/2014/main" id="{0B2E3E48-4B26-4C2D-8116-1BBBF9CD4CD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20645552">
            <a:off x="9892887" y="5173956"/>
            <a:ext cx="363925" cy="474288"/>
          </a:xfrm>
          <a:prstGeom prst="rect">
            <a:avLst/>
          </a:prstGeom>
        </p:spPr>
      </p:pic>
      <p:pic>
        <p:nvPicPr>
          <p:cNvPr id="16" name="グラフィックス 15" descr="手のひらと植物 単色塗りつぶし">
            <a:extLst>
              <a:ext uri="{FF2B5EF4-FFF2-40B4-BE49-F238E27FC236}">
                <a16:creationId xmlns:a16="http://schemas.microsoft.com/office/drawing/2014/main" id="{ED1D8F8A-57C0-4275-B198-8B6F0C93B4AF}"/>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0574503" y="6167620"/>
            <a:ext cx="327108" cy="365125"/>
          </a:xfrm>
          <a:prstGeom prst="rect">
            <a:avLst/>
          </a:prstGeom>
        </p:spPr>
      </p:pic>
      <p:pic>
        <p:nvPicPr>
          <p:cNvPr id="17" name="グラフィックス 16" descr="植物 単色塗りつぶし">
            <a:extLst>
              <a:ext uri="{FF2B5EF4-FFF2-40B4-BE49-F238E27FC236}">
                <a16:creationId xmlns:a16="http://schemas.microsoft.com/office/drawing/2014/main" id="{F67C7B4A-BEBA-4CCB-B5B4-541B5C04DFF3}"/>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0077578" y="5615595"/>
            <a:ext cx="416864" cy="416864"/>
          </a:xfrm>
          <a:prstGeom prst="rect">
            <a:avLst/>
          </a:prstGeom>
        </p:spPr>
      </p:pic>
      <p:pic>
        <p:nvPicPr>
          <p:cNvPr id="18" name="グラフィックス 17" descr="落葉樹 単色塗りつぶし">
            <a:extLst>
              <a:ext uri="{FF2B5EF4-FFF2-40B4-BE49-F238E27FC236}">
                <a16:creationId xmlns:a16="http://schemas.microsoft.com/office/drawing/2014/main" id="{9D19E45D-A043-4A76-AA2E-D8A9C767D514}"/>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9624953" y="4883679"/>
            <a:ext cx="415525" cy="415525"/>
          </a:xfrm>
          <a:prstGeom prst="rect">
            <a:avLst/>
          </a:prstGeom>
        </p:spPr>
      </p:pic>
      <p:sp>
        <p:nvSpPr>
          <p:cNvPr id="19" name="テキスト ボックス 18">
            <a:extLst>
              <a:ext uri="{FF2B5EF4-FFF2-40B4-BE49-F238E27FC236}">
                <a16:creationId xmlns:a16="http://schemas.microsoft.com/office/drawing/2014/main" id="{22238F64-2E79-46C0-BDA7-591D41A23AFD}"/>
              </a:ext>
            </a:extLst>
          </p:cNvPr>
          <p:cNvSpPr txBox="1"/>
          <p:nvPr/>
        </p:nvSpPr>
        <p:spPr>
          <a:xfrm>
            <a:off x="8839302" y="6288629"/>
            <a:ext cx="1120484" cy="286095"/>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個別専門療育</a:t>
            </a:r>
          </a:p>
        </p:txBody>
      </p:sp>
      <p:sp>
        <p:nvSpPr>
          <p:cNvPr id="20" name="テキスト ボックス 19">
            <a:extLst>
              <a:ext uri="{FF2B5EF4-FFF2-40B4-BE49-F238E27FC236}">
                <a16:creationId xmlns:a16="http://schemas.microsoft.com/office/drawing/2014/main" id="{048B1AFA-866A-4AF6-A143-29C6361677F6}"/>
              </a:ext>
            </a:extLst>
          </p:cNvPr>
          <p:cNvSpPr txBox="1"/>
          <p:nvPr/>
        </p:nvSpPr>
        <p:spPr>
          <a:xfrm>
            <a:off x="8748587" y="5606767"/>
            <a:ext cx="1832773" cy="430887"/>
          </a:xfrm>
          <a:prstGeom prst="rect">
            <a:avLst/>
          </a:prstGeom>
          <a:noFill/>
        </p:spPr>
        <p:txBody>
          <a:bodyPr wrap="square" rtlCol="0">
            <a:spAutoFit/>
          </a:bodyPr>
          <a:lstStyle/>
          <a:p>
            <a:r>
              <a:rPr lang="ja-JP" altLang="en-US" sz="1100" b="1" dirty="0">
                <a:latin typeface="Meiryo UI" panose="020B0604030504040204" pitchFamily="50" charset="-128"/>
                <a:ea typeface="Meiryo UI" panose="020B0604030504040204" pitchFamily="50" charset="-128"/>
              </a:rPr>
              <a:t>通所支援事業所等への</a:t>
            </a:r>
            <a:endParaRPr lang="en-US" altLang="ja-JP" sz="1100" b="1" dirty="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機関支援</a:t>
            </a:r>
            <a:endParaRPr kumimoji="1" lang="ja-JP" altLang="en-US" sz="1100" b="1"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2EF3E655-0473-47E2-B910-3614705E7B4E}"/>
              </a:ext>
            </a:extLst>
          </p:cNvPr>
          <p:cNvSpPr txBox="1"/>
          <p:nvPr/>
        </p:nvSpPr>
        <p:spPr>
          <a:xfrm>
            <a:off x="8670616" y="5038004"/>
            <a:ext cx="1473049" cy="646331"/>
          </a:xfrm>
          <a:prstGeom prst="rect">
            <a:avLst/>
          </a:prstGeom>
          <a:noFill/>
        </p:spPr>
        <p:txBody>
          <a:bodyPr wrap="square" rtlCol="0">
            <a:spAutoFit/>
          </a:bodyPr>
          <a:lstStyle/>
          <a:p>
            <a:pPr algn="ctr"/>
            <a:r>
              <a:rPr kumimoji="1" lang="ja-JP" altLang="en-US" sz="1200" b="1" dirty="0">
                <a:latin typeface="Meiryo UI" panose="020B0604030504040204" pitchFamily="50" charset="-128"/>
                <a:ea typeface="Meiryo UI" panose="020B0604030504040204" pitchFamily="50" charset="-128"/>
              </a:rPr>
              <a:t>地域支援</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（事業所等支援）</a:t>
            </a:r>
            <a:endParaRPr kumimoji="1" lang="en-US" altLang="ja-JP" sz="1200" b="1" dirty="0">
              <a:latin typeface="Meiryo UI" panose="020B0604030504040204" pitchFamily="50" charset="-128"/>
              <a:ea typeface="Meiryo UI" panose="020B0604030504040204" pitchFamily="50" charset="-128"/>
            </a:endParaRPr>
          </a:p>
          <a:p>
            <a:endParaRPr kumimoji="1" lang="ja-JP" altLang="en-US" sz="1200" b="1" dirty="0">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C8A2A9B3-3F30-4925-81DA-580536F264B4}"/>
              </a:ext>
            </a:extLst>
          </p:cNvPr>
          <p:cNvSpPr txBox="1"/>
          <p:nvPr/>
        </p:nvSpPr>
        <p:spPr>
          <a:xfrm>
            <a:off x="10183137" y="4810362"/>
            <a:ext cx="1801929" cy="577081"/>
          </a:xfrm>
          <a:prstGeom prst="rect">
            <a:avLst/>
          </a:prstGeom>
          <a:ln w="3175"/>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050" dirty="0">
                <a:latin typeface="Meiryo UI" panose="020B0604030504040204" pitchFamily="50" charset="-128"/>
                <a:ea typeface="Meiryo UI" panose="020B0604030504040204" pitchFamily="50" charset="-128"/>
              </a:rPr>
              <a:t>機関支援を通して得た視点を踏まえ、圏域における地域支援を行う</a:t>
            </a:r>
            <a:endParaRPr kumimoji="1" lang="ja-JP" altLang="en-US" sz="105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A7BA87F7-C1C5-4243-BA3A-1F5F8F15801B}"/>
              </a:ext>
            </a:extLst>
          </p:cNvPr>
          <p:cNvSpPr txBox="1"/>
          <p:nvPr/>
        </p:nvSpPr>
        <p:spPr>
          <a:xfrm>
            <a:off x="10659987" y="5619620"/>
            <a:ext cx="1433435" cy="577081"/>
          </a:xfrm>
          <a:prstGeom prst="rect">
            <a:avLst/>
          </a:prstGeom>
          <a:ln w="3175"/>
        </p:spPr>
        <p:style>
          <a:lnRef idx="2">
            <a:schemeClr val="dk1"/>
          </a:lnRef>
          <a:fillRef idx="1">
            <a:schemeClr val="lt1"/>
          </a:fillRef>
          <a:effectRef idx="0">
            <a:schemeClr val="dk1"/>
          </a:effectRef>
          <a:fontRef idx="minor">
            <a:schemeClr val="dk1"/>
          </a:fontRef>
        </p:style>
        <p:txBody>
          <a:bodyPr wrap="square" lIns="36000" rIns="36000" rtlCol="0">
            <a:spAutoFit/>
          </a:bodyPr>
          <a:lstStyle/>
          <a:p>
            <a:r>
              <a:rPr kumimoji="1" lang="ja-JP" altLang="en-US" sz="1050" dirty="0">
                <a:latin typeface="Meiryo UI" panose="020B0604030504040204" pitchFamily="50" charset="-128"/>
                <a:ea typeface="Meiryo UI" panose="020B0604030504040204" pitchFamily="50" charset="-128"/>
              </a:rPr>
              <a:t>専門的な知識と経験をもとに、事業所等への機関支援を実施</a:t>
            </a:r>
            <a:endParaRPr kumimoji="1" lang="en-US" altLang="ja-JP" sz="1050" dirty="0">
              <a:latin typeface="Meiryo UI" panose="020B0604030504040204" pitchFamily="50" charset="-128"/>
              <a:ea typeface="Meiryo UI" panose="020B0604030504040204" pitchFamily="50" charset="-128"/>
            </a:endParaRPr>
          </a:p>
        </p:txBody>
      </p:sp>
      <p:sp>
        <p:nvSpPr>
          <p:cNvPr id="7" name="矢印: 上 6">
            <a:extLst>
              <a:ext uri="{FF2B5EF4-FFF2-40B4-BE49-F238E27FC236}">
                <a16:creationId xmlns:a16="http://schemas.microsoft.com/office/drawing/2014/main" id="{8E5E937E-3E18-4006-A50B-93F17ABD0959}"/>
              </a:ext>
            </a:extLst>
          </p:cNvPr>
          <p:cNvSpPr/>
          <p:nvPr/>
        </p:nvSpPr>
        <p:spPr>
          <a:xfrm>
            <a:off x="8031033" y="5991622"/>
            <a:ext cx="470477" cy="16424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矢印: 上 23">
            <a:extLst>
              <a:ext uri="{FF2B5EF4-FFF2-40B4-BE49-F238E27FC236}">
                <a16:creationId xmlns:a16="http://schemas.microsoft.com/office/drawing/2014/main" id="{AEA3B4A7-4BF7-449E-AA67-BC5479F7F88A}"/>
              </a:ext>
            </a:extLst>
          </p:cNvPr>
          <p:cNvSpPr/>
          <p:nvPr/>
        </p:nvSpPr>
        <p:spPr>
          <a:xfrm>
            <a:off x="8031034" y="5381483"/>
            <a:ext cx="470477" cy="16424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2D7653E4-13FB-46AB-AA08-FD0230394985}"/>
              </a:ext>
            </a:extLst>
          </p:cNvPr>
          <p:cNvSpPr txBox="1"/>
          <p:nvPr/>
        </p:nvSpPr>
        <p:spPr>
          <a:xfrm>
            <a:off x="7781214" y="6226506"/>
            <a:ext cx="967373" cy="261610"/>
          </a:xfrm>
          <a:prstGeom prst="rect">
            <a:avLst/>
          </a:prstGeom>
          <a:noFill/>
          <a:ln>
            <a:solidFill>
              <a:schemeClr val="tx1"/>
            </a:solidFill>
          </a:ln>
        </p:spPr>
        <p:txBody>
          <a:bodyPr wrap="square" rtlCol="0">
            <a:spAutoFit/>
          </a:bodyPr>
          <a:lstStyle/>
          <a:p>
            <a:pPr algn="ctr"/>
            <a:r>
              <a:rPr kumimoji="1" lang="ja-JP" altLang="en-US" sz="1100" dirty="0">
                <a:latin typeface="Meiryo UI" panose="020B0604030504040204" pitchFamily="50" charset="-128"/>
                <a:ea typeface="Meiryo UI" panose="020B0604030504040204" pitchFamily="50" charset="-128"/>
              </a:rPr>
              <a:t>療育拠点</a:t>
            </a:r>
          </a:p>
        </p:txBody>
      </p:sp>
      <p:sp>
        <p:nvSpPr>
          <p:cNvPr id="26" name="テキスト ボックス 25">
            <a:extLst>
              <a:ext uri="{FF2B5EF4-FFF2-40B4-BE49-F238E27FC236}">
                <a16:creationId xmlns:a16="http://schemas.microsoft.com/office/drawing/2014/main" id="{D06FAF81-3CA3-428F-97EB-26D0ACCA4572}"/>
              </a:ext>
            </a:extLst>
          </p:cNvPr>
          <p:cNvSpPr txBox="1"/>
          <p:nvPr/>
        </p:nvSpPr>
        <p:spPr>
          <a:xfrm>
            <a:off x="7774272" y="5634901"/>
            <a:ext cx="974316" cy="261610"/>
          </a:xfrm>
          <a:prstGeom prst="rect">
            <a:avLst/>
          </a:prstGeom>
          <a:noFill/>
          <a:ln>
            <a:solidFill>
              <a:schemeClr val="tx1"/>
            </a:solidFill>
          </a:ln>
        </p:spPr>
        <p:txBody>
          <a:bodyPr wrap="square" lIns="36000" rIns="36000" rtlCol="0">
            <a:spAutoFit/>
          </a:bodyPr>
          <a:lstStyle/>
          <a:p>
            <a:pPr algn="ctr"/>
            <a:r>
              <a:rPr kumimoji="1" lang="ja-JP" altLang="en-US" sz="1100" dirty="0">
                <a:latin typeface="Meiryo UI" panose="020B0604030504040204" pitchFamily="50" charset="-128"/>
                <a:ea typeface="Meiryo UI" panose="020B0604030504040204" pitchFamily="50" charset="-128"/>
              </a:rPr>
              <a:t>発達支援拠点</a:t>
            </a:r>
          </a:p>
        </p:txBody>
      </p:sp>
      <p:sp>
        <p:nvSpPr>
          <p:cNvPr id="27" name="テキスト ボックス 26">
            <a:extLst>
              <a:ext uri="{FF2B5EF4-FFF2-40B4-BE49-F238E27FC236}">
                <a16:creationId xmlns:a16="http://schemas.microsoft.com/office/drawing/2014/main" id="{6B807F6D-747B-45AB-97C8-2ACCB77E1862}"/>
              </a:ext>
            </a:extLst>
          </p:cNvPr>
          <p:cNvSpPr txBox="1"/>
          <p:nvPr/>
        </p:nvSpPr>
        <p:spPr>
          <a:xfrm>
            <a:off x="7774272" y="5029237"/>
            <a:ext cx="1017451" cy="261610"/>
          </a:xfrm>
          <a:prstGeom prst="rect">
            <a:avLst/>
          </a:prstGeom>
          <a:noFill/>
          <a:ln>
            <a:solidFill>
              <a:schemeClr val="tx1"/>
            </a:solidFill>
          </a:ln>
        </p:spPr>
        <p:txBody>
          <a:bodyPr wrap="square" rtlCol="0">
            <a:spAutoFit/>
          </a:bodyPr>
          <a:lstStyle/>
          <a:p>
            <a:pPr algn="ctr"/>
            <a:r>
              <a:rPr kumimoji="1" lang="ja-JP" altLang="en-US" sz="1100" dirty="0">
                <a:latin typeface="Meiryo UI" panose="020B0604030504040204" pitchFamily="50" charset="-128"/>
                <a:ea typeface="Meiryo UI" panose="020B0604030504040204" pitchFamily="50" charset="-128"/>
              </a:rPr>
              <a:t>圏域センター</a:t>
            </a:r>
          </a:p>
        </p:txBody>
      </p:sp>
      <p:sp>
        <p:nvSpPr>
          <p:cNvPr id="28" name="正方形/長方形 27">
            <a:extLst>
              <a:ext uri="{FF2B5EF4-FFF2-40B4-BE49-F238E27FC236}">
                <a16:creationId xmlns:a16="http://schemas.microsoft.com/office/drawing/2014/main" id="{E2675A15-63D4-4D72-AB85-B28275672B79}"/>
              </a:ext>
            </a:extLst>
          </p:cNvPr>
          <p:cNvSpPr/>
          <p:nvPr/>
        </p:nvSpPr>
        <p:spPr>
          <a:xfrm>
            <a:off x="0" y="3479"/>
            <a:ext cx="12192000" cy="445323"/>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spcFirstLastPara="0" vert="horz" wrap="square" lIns="72000" tIns="36000" rIns="72000" bIns="36000" numCol="1" spcCol="1270" anchor="ctr" anchorCtr="0">
            <a:noAutofit/>
          </a:bodyPr>
          <a:lstStyle/>
          <a:p>
            <a:pPr marL="0" lvl="0" indent="0" algn="ctr" defTabSz="800100">
              <a:lnSpc>
                <a:spcPct val="90000"/>
              </a:lnSpc>
              <a:spcBef>
                <a:spcPct val="0"/>
              </a:spcBef>
              <a:spcAft>
                <a:spcPct val="35000"/>
              </a:spcAft>
              <a:buNone/>
            </a:pPr>
            <a:r>
              <a:rPr kumimoji="1" lang="ja-JP" altLang="en-US" kern="1200" dirty="0">
                <a:latin typeface="Meiryo UI" panose="020B0604030504040204" pitchFamily="50" charset="-128"/>
                <a:ea typeface="Meiryo UI" panose="020B0604030504040204" pitchFamily="50" charset="-128"/>
              </a:rPr>
              <a:t>アクトおおさか（中核センター）と発達支援拠点の関係　「地域支援体制マネジメントチームを設置・構成し連携」</a:t>
            </a:r>
          </a:p>
        </p:txBody>
      </p:sp>
    </p:spTree>
    <p:extLst>
      <p:ext uri="{BB962C8B-B14F-4D97-AF65-F5344CB8AC3E}">
        <p14:creationId xmlns:p14="http://schemas.microsoft.com/office/powerpoint/2010/main" val="4243835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楕円 2">
            <a:extLst>
              <a:ext uri="{FF2B5EF4-FFF2-40B4-BE49-F238E27FC236}">
                <a16:creationId xmlns:a16="http://schemas.microsoft.com/office/drawing/2014/main" id="{58852E30-E55B-470F-8BF7-0D5433ECD3B1}"/>
              </a:ext>
            </a:extLst>
          </p:cNvPr>
          <p:cNvSpPr/>
          <p:nvPr/>
        </p:nvSpPr>
        <p:spPr>
          <a:xfrm>
            <a:off x="58190" y="1315507"/>
            <a:ext cx="5259705" cy="2079625"/>
          </a:xfrm>
          <a:prstGeom prst="ellipse">
            <a:avLst/>
          </a:prstGeom>
          <a:gradFill flip="none" rotWithShape="1">
            <a:gsLst>
              <a:gs pos="27000">
                <a:schemeClr val="accent6">
                  <a:lumMod val="5000"/>
                  <a:lumOff val="95000"/>
                </a:schemeClr>
              </a:gs>
              <a:gs pos="66000">
                <a:schemeClr val="accent6">
                  <a:lumMod val="45000"/>
                  <a:lumOff val="55000"/>
                </a:schemeClr>
              </a:gs>
              <a:gs pos="85000">
                <a:schemeClr val="accent6"/>
              </a:gs>
              <a:gs pos="100000">
                <a:schemeClr val="accent6">
                  <a:lumMod val="7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四角形: 1 つの角を丸める 1">
            <a:extLst>
              <a:ext uri="{FF2B5EF4-FFF2-40B4-BE49-F238E27FC236}">
                <a16:creationId xmlns:a16="http://schemas.microsoft.com/office/drawing/2014/main" id="{F758B568-BB1C-4D64-B4F0-D4887988A65B}"/>
              </a:ext>
            </a:extLst>
          </p:cNvPr>
          <p:cNvSpPr/>
          <p:nvPr/>
        </p:nvSpPr>
        <p:spPr>
          <a:xfrm>
            <a:off x="172536" y="3884060"/>
            <a:ext cx="5193941" cy="2837415"/>
          </a:xfrm>
          <a:prstGeom prst="round1Rect">
            <a:avLst/>
          </a:prstGeom>
          <a:gradFill>
            <a:gsLst>
              <a:gs pos="0">
                <a:schemeClr val="accent4">
                  <a:lumMod val="20000"/>
                  <a:lumOff val="80000"/>
                </a:schemeClr>
              </a:gs>
              <a:gs pos="74000">
                <a:schemeClr val="accent4">
                  <a:lumMod val="20000"/>
                  <a:lumOff val="80000"/>
                </a:schemeClr>
              </a:gs>
              <a:gs pos="83000">
                <a:schemeClr val="accent4">
                  <a:lumMod val="20000"/>
                  <a:lumOff val="80000"/>
                </a:schemeClr>
              </a:gs>
              <a:gs pos="100000">
                <a:schemeClr val="accent4">
                  <a:lumMod val="20000"/>
                  <a:lumOff val="80000"/>
                  <a:alpha val="90000"/>
                </a:schemeClr>
              </a:gs>
            </a:gsLst>
            <a:lin ang="5400000" scaled="1"/>
          </a:grad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7" name="四角形: 角を丸くする 156">
            <a:extLst>
              <a:ext uri="{FF2B5EF4-FFF2-40B4-BE49-F238E27FC236}">
                <a16:creationId xmlns:a16="http://schemas.microsoft.com/office/drawing/2014/main" id="{E148FE49-8949-4900-93E9-9812632074D6}"/>
              </a:ext>
            </a:extLst>
          </p:cNvPr>
          <p:cNvSpPr/>
          <p:nvPr/>
        </p:nvSpPr>
        <p:spPr>
          <a:xfrm>
            <a:off x="2799269" y="5292114"/>
            <a:ext cx="2425314" cy="1321119"/>
          </a:xfrm>
          <a:prstGeom prst="roundRect">
            <a:avLst/>
          </a:prstGeom>
          <a:solidFill>
            <a:srgbClr val="FFCCCC"/>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a:extLst>
              <a:ext uri="{FF2B5EF4-FFF2-40B4-BE49-F238E27FC236}">
                <a16:creationId xmlns:a16="http://schemas.microsoft.com/office/drawing/2014/main" id="{1BF957F6-D5C3-4E27-8014-130A1C008325}"/>
              </a:ext>
            </a:extLst>
          </p:cNvPr>
          <p:cNvSpPr>
            <a:spLocks noGrp="1"/>
          </p:cNvSpPr>
          <p:nvPr>
            <p:ph type="sldNum" sz="quarter" idx="12"/>
          </p:nvPr>
        </p:nvSpPr>
        <p:spPr>
          <a:xfrm>
            <a:off x="9241020" y="6390862"/>
            <a:ext cx="2743200" cy="365125"/>
          </a:xfrm>
        </p:spPr>
        <p:txBody>
          <a:bodyPr/>
          <a:lstStyle/>
          <a:p>
            <a:fld id="{32370DE9-A2BA-4DB3-B427-03DCA1195686}" type="slidenum">
              <a:rPr kumimoji="1" lang="ja-JP" altLang="en-US" sz="1400" b="1" smtClean="0"/>
              <a:t>5</a:t>
            </a:fld>
            <a:endParaRPr kumimoji="1" lang="ja-JP" altLang="en-US" sz="1400" b="1" dirty="0"/>
          </a:p>
        </p:txBody>
      </p:sp>
      <p:sp>
        <p:nvSpPr>
          <p:cNvPr id="5" name="テキスト ボックス 4">
            <a:extLst>
              <a:ext uri="{FF2B5EF4-FFF2-40B4-BE49-F238E27FC236}">
                <a16:creationId xmlns:a16="http://schemas.microsoft.com/office/drawing/2014/main" id="{244BD177-99B6-41B5-8ECF-58DAB0DC53EC}"/>
              </a:ext>
            </a:extLst>
          </p:cNvPr>
          <p:cNvSpPr txBox="1"/>
          <p:nvPr/>
        </p:nvSpPr>
        <p:spPr>
          <a:xfrm>
            <a:off x="261893" y="4793761"/>
            <a:ext cx="2071562" cy="438582"/>
          </a:xfrm>
          <a:prstGeom prst="rect">
            <a:avLst/>
          </a:prstGeom>
          <a:solidFill>
            <a:schemeClr val="accent4">
              <a:lumMod val="40000"/>
              <a:lumOff val="60000"/>
            </a:schemeClr>
          </a:solidFill>
          <a:ln w="19050">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児童発達支援センター</a:t>
            </a:r>
            <a:endParaRPr kumimoji="1" lang="en-US" altLang="ja-JP" sz="1200" dirty="0">
              <a:latin typeface="Meiryo UI" panose="020B0604030504040204" pitchFamily="50" charset="-128"/>
              <a:ea typeface="Meiryo UI" panose="020B0604030504040204" pitchFamily="50" charset="-128"/>
            </a:endParaRPr>
          </a:p>
          <a:p>
            <a:pPr algn="ctr"/>
            <a:r>
              <a:rPr lang="ja-JP" altLang="en-US" sz="1050" dirty="0">
                <a:latin typeface="Meiryo UI" panose="020B0604030504040204" pitchFamily="50" charset="-128"/>
                <a:ea typeface="Meiryo UI" panose="020B0604030504040204" pitchFamily="50" charset="-128"/>
              </a:rPr>
              <a:t>（中核的機能の発揮）</a:t>
            </a:r>
            <a:endParaRPr kumimoji="1" lang="ja-JP" altLang="en-US" sz="10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62E51F14-7859-41F7-9D5A-35C0CE426B7F}"/>
              </a:ext>
            </a:extLst>
          </p:cNvPr>
          <p:cNvSpPr txBox="1"/>
          <p:nvPr/>
        </p:nvSpPr>
        <p:spPr>
          <a:xfrm>
            <a:off x="212985" y="6031367"/>
            <a:ext cx="685159" cy="278637"/>
          </a:xfrm>
          <a:prstGeom prst="rect">
            <a:avLst/>
          </a:prstGeom>
          <a:solidFill>
            <a:schemeClr val="accent4">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事業所</a:t>
            </a:r>
          </a:p>
        </p:txBody>
      </p:sp>
      <p:sp>
        <p:nvSpPr>
          <p:cNvPr id="7" name="テキスト ボックス 6">
            <a:extLst>
              <a:ext uri="{FF2B5EF4-FFF2-40B4-BE49-F238E27FC236}">
                <a16:creationId xmlns:a16="http://schemas.microsoft.com/office/drawing/2014/main" id="{A7D36B2F-FB08-46EA-8DA2-C050542E58E6}"/>
              </a:ext>
            </a:extLst>
          </p:cNvPr>
          <p:cNvSpPr txBox="1"/>
          <p:nvPr/>
        </p:nvSpPr>
        <p:spPr>
          <a:xfrm>
            <a:off x="990324" y="6031369"/>
            <a:ext cx="685159" cy="278637"/>
          </a:xfrm>
          <a:prstGeom prst="rect">
            <a:avLst/>
          </a:prstGeom>
          <a:solidFill>
            <a:schemeClr val="accent4">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事業所</a:t>
            </a:r>
          </a:p>
        </p:txBody>
      </p:sp>
      <p:sp>
        <p:nvSpPr>
          <p:cNvPr id="8" name="テキスト ボックス 7">
            <a:extLst>
              <a:ext uri="{FF2B5EF4-FFF2-40B4-BE49-F238E27FC236}">
                <a16:creationId xmlns:a16="http://schemas.microsoft.com/office/drawing/2014/main" id="{4DE8EDBC-21F6-4A5A-83F2-A01658DFFF6A}"/>
              </a:ext>
            </a:extLst>
          </p:cNvPr>
          <p:cNvSpPr txBox="1"/>
          <p:nvPr/>
        </p:nvSpPr>
        <p:spPr>
          <a:xfrm>
            <a:off x="7322856" y="5839603"/>
            <a:ext cx="1456568" cy="46166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ja-JP" altLang="en-US" sz="1200" b="1" dirty="0">
                <a:latin typeface="Meiryo UI" panose="020B0604030504040204" pitchFamily="50" charset="-128"/>
                <a:ea typeface="Meiryo UI" panose="020B0604030504040204" pitchFamily="50" charset="-128"/>
              </a:rPr>
              <a:t>地域</a:t>
            </a:r>
            <a:r>
              <a:rPr kumimoji="1" lang="ja-JP" altLang="en-US" sz="1200" b="1" dirty="0">
                <a:latin typeface="Meiryo UI" panose="020B0604030504040204" pitchFamily="50" charset="-128"/>
                <a:ea typeface="Meiryo UI" panose="020B0604030504040204" pitchFamily="50" charset="-128"/>
              </a:rPr>
              <a:t>支援オフィス</a:t>
            </a:r>
            <a:endParaRPr kumimoji="1" lang="en-US" altLang="ja-JP" sz="1200" b="1" dirty="0">
              <a:latin typeface="Meiryo UI" panose="020B0604030504040204" pitchFamily="50" charset="-128"/>
              <a:ea typeface="Meiryo UI" panose="020B0604030504040204" pitchFamily="50" charset="-128"/>
            </a:endParaRPr>
          </a:p>
          <a:p>
            <a:pPr algn="ctr"/>
            <a:r>
              <a:rPr lang="ja-JP" altLang="en-US" sz="1200" b="1" dirty="0">
                <a:latin typeface="Meiryo UI" panose="020B0604030504040204" pitchFamily="50" charset="-128"/>
                <a:ea typeface="Meiryo UI" panose="020B0604030504040204" pitchFamily="50" charset="-128"/>
              </a:rPr>
              <a:t>（発達支援拠点）</a:t>
            </a:r>
            <a:endParaRPr kumimoji="1" lang="ja-JP" altLang="en-US" sz="1200" b="1"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AC6EB669-F4BE-4857-9029-9574B911744D}"/>
              </a:ext>
            </a:extLst>
          </p:cNvPr>
          <p:cNvSpPr txBox="1"/>
          <p:nvPr/>
        </p:nvSpPr>
        <p:spPr>
          <a:xfrm>
            <a:off x="1169245" y="4178230"/>
            <a:ext cx="3369622" cy="411153"/>
          </a:xfrm>
          <a:prstGeom prst="flowChartTerminator">
            <a:avLst/>
          </a:prstGeom>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300" dirty="0">
                <a:latin typeface="Meiryo UI" panose="020B0604030504040204" pitchFamily="50" charset="-128"/>
                <a:ea typeface="Meiryo UI" panose="020B0604030504040204" pitchFamily="50" charset="-128"/>
              </a:rPr>
              <a:t>事業所連絡会・部会・ケース会議等</a:t>
            </a:r>
          </a:p>
        </p:txBody>
      </p:sp>
      <p:sp>
        <p:nvSpPr>
          <p:cNvPr id="10" name="テキスト ボックス 9">
            <a:extLst>
              <a:ext uri="{FF2B5EF4-FFF2-40B4-BE49-F238E27FC236}">
                <a16:creationId xmlns:a16="http://schemas.microsoft.com/office/drawing/2014/main" id="{F9359F43-1773-48B8-86BC-88D6599296CF}"/>
              </a:ext>
            </a:extLst>
          </p:cNvPr>
          <p:cNvSpPr txBox="1"/>
          <p:nvPr/>
        </p:nvSpPr>
        <p:spPr>
          <a:xfrm>
            <a:off x="3594669" y="6131616"/>
            <a:ext cx="512434" cy="278436"/>
          </a:xfrm>
          <a:prstGeom prst="rect">
            <a:avLst/>
          </a:prstGeom>
          <a:solidFill>
            <a:srgbClr val="F4D8EE"/>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200" dirty="0">
                <a:latin typeface="Meiryo UI" panose="020B0604030504040204" pitchFamily="50" charset="-128"/>
                <a:ea typeface="Meiryo UI" panose="020B0604030504040204" pitchFamily="50" charset="-128"/>
              </a:rPr>
              <a:t>学校</a:t>
            </a:r>
            <a:endParaRPr lang="en-US" altLang="ja-JP" sz="1200"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3E243F26-1CAF-41F5-BF61-4FFBAA8F7FC8}"/>
              </a:ext>
            </a:extLst>
          </p:cNvPr>
          <p:cNvSpPr txBox="1"/>
          <p:nvPr/>
        </p:nvSpPr>
        <p:spPr>
          <a:xfrm>
            <a:off x="2913606" y="5937759"/>
            <a:ext cx="642750" cy="465851"/>
          </a:xfrm>
          <a:prstGeom prst="rect">
            <a:avLst/>
          </a:prstGeom>
          <a:solidFill>
            <a:srgbClr val="F4D8EE"/>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保育所</a:t>
            </a:r>
            <a:endParaRPr kumimoji="1" lang="en-US" altLang="ja-JP" sz="1200" dirty="0">
              <a:latin typeface="Meiryo UI" panose="020B0604030504040204" pitchFamily="50" charset="-128"/>
              <a:ea typeface="Meiryo UI" panose="020B0604030504040204" pitchFamily="50" charset="-128"/>
            </a:endParaRPr>
          </a:p>
          <a:p>
            <a:pPr algn="ctr"/>
            <a:r>
              <a:rPr lang="ja-JP" altLang="en-US" sz="1200" dirty="0">
                <a:latin typeface="Meiryo UI" panose="020B0604030504040204" pitchFamily="50" charset="-128"/>
                <a:ea typeface="Meiryo UI" panose="020B0604030504040204" pitchFamily="50" charset="-128"/>
              </a:rPr>
              <a:t>幼稚園</a:t>
            </a:r>
            <a:endParaRPr kumimoji="1" lang="ja-JP" altLang="en-US" sz="1200"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70503A02-87D1-4373-9063-405904BD8147}"/>
              </a:ext>
            </a:extLst>
          </p:cNvPr>
          <p:cNvSpPr txBox="1"/>
          <p:nvPr/>
        </p:nvSpPr>
        <p:spPr>
          <a:xfrm>
            <a:off x="4163462" y="6125213"/>
            <a:ext cx="991275" cy="278436"/>
          </a:xfrm>
          <a:prstGeom prst="rect">
            <a:avLst/>
          </a:prstGeom>
          <a:solidFill>
            <a:srgbClr val="F4D8EE"/>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乳幼児健診</a:t>
            </a:r>
          </a:p>
        </p:txBody>
      </p:sp>
      <p:sp>
        <p:nvSpPr>
          <p:cNvPr id="13" name="テキスト ボックス 12">
            <a:extLst>
              <a:ext uri="{FF2B5EF4-FFF2-40B4-BE49-F238E27FC236}">
                <a16:creationId xmlns:a16="http://schemas.microsoft.com/office/drawing/2014/main" id="{481211C7-37A5-42A6-AAF8-140FCDA6B5B2}"/>
              </a:ext>
            </a:extLst>
          </p:cNvPr>
          <p:cNvSpPr txBox="1"/>
          <p:nvPr/>
        </p:nvSpPr>
        <p:spPr>
          <a:xfrm>
            <a:off x="2983437" y="4781300"/>
            <a:ext cx="2132255" cy="461665"/>
          </a:xfrm>
          <a:prstGeom prst="rect">
            <a:avLst/>
          </a:prstGeom>
          <a:solidFill>
            <a:schemeClr val="accent3">
              <a:lumMod val="20000"/>
              <a:lumOff val="80000"/>
            </a:schemeClr>
          </a:solidFill>
          <a:ln w="19050">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こども家庭センター</a:t>
            </a:r>
            <a:endParaRPr kumimoji="1" lang="en-US" altLang="ja-JP" sz="1200" dirty="0">
              <a:latin typeface="Meiryo UI" panose="020B0604030504040204" pitchFamily="50" charset="-128"/>
              <a:ea typeface="Meiryo UI" panose="020B0604030504040204" pitchFamily="50" charset="-128"/>
            </a:endParaRPr>
          </a:p>
          <a:p>
            <a:pPr algn="ctr"/>
            <a:r>
              <a:rPr lang="ja-JP" altLang="en-US" sz="1200" dirty="0">
                <a:latin typeface="Meiryo UI" panose="020B0604030504040204" pitchFamily="50" charset="-128"/>
                <a:ea typeface="Meiryo UI" panose="020B0604030504040204" pitchFamily="50" charset="-128"/>
              </a:rPr>
              <a:t>基幹相談支援センター</a:t>
            </a:r>
            <a:endParaRPr kumimoji="1" lang="ja-JP" altLang="en-US" sz="1200"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CC44A3FC-2FE6-4870-88EE-F2360BEC77A9}"/>
              </a:ext>
            </a:extLst>
          </p:cNvPr>
          <p:cNvSpPr txBox="1"/>
          <p:nvPr/>
        </p:nvSpPr>
        <p:spPr>
          <a:xfrm>
            <a:off x="7448927" y="2781646"/>
            <a:ext cx="1284785" cy="286747"/>
          </a:xfrm>
          <a:prstGeom prst="rect">
            <a:avLst/>
          </a:prstGeom>
          <a:effectLst>
            <a:outerShdw blurRad="50800" dist="38100" dir="5400000" algn="t"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kumimoji="1" lang="ja-JP" altLang="en-US" sz="1200" b="1" dirty="0">
                <a:latin typeface="Meiryo UI" panose="020B0604030504040204" pitchFamily="50" charset="-128"/>
                <a:ea typeface="Meiryo UI" panose="020B0604030504040204" pitchFamily="50" charset="-128"/>
              </a:rPr>
              <a:t>アクトおおさか</a:t>
            </a:r>
          </a:p>
        </p:txBody>
      </p:sp>
      <p:sp>
        <p:nvSpPr>
          <p:cNvPr id="21" name="テキスト ボックス 20">
            <a:extLst>
              <a:ext uri="{FF2B5EF4-FFF2-40B4-BE49-F238E27FC236}">
                <a16:creationId xmlns:a16="http://schemas.microsoft.com/office/drawing/2014/main" id="{FEFB1B30-7FE8-4905-B03E-8F433445634E}"/>
              </a:ext>
            </a:extLst>
          </p:cNvPr>
          <p:cNvSpPr txBox="1"/>
          <p:nvPr/>
        </p:nvSpPr>
        <p:spPr>
          <a:xfrm>
            <a:off x="9390778" y="4987158"/>
            <a:ext cx="2708283" cy="127727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100" dirty="0">
                <a:latin typeface="Meiryo UI" panose="020B0604030504040204" pitchFamily="50" charset="-128"/>
                <a:ea typeface="Meiryo UI" panose="020B0604030504040204" pitchFamily="50" charset="-128"/>
              </a:rPr>
              <a:t>事業所等支援の内容</a:t>
            </a:r>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事業所への機関支援</a:t>
            </a:r>
          </a:p>
          <a:p>
            <a:r>
              <a:rPr kumimoji="1" lang="ja-JP" altLang="en-US" sz="1100" dirty="0">
                <a:latin typeface="Meiryo UI" panose="020B0604030504040204" pitchFamily="50" charset="-128"/>
                <a:ea typeface="Meiryo UI" panose="020B0604030504040204" pitchFamily="50" charset="-128"/>
              </a:rPr>
              <a:t>・学校への機関支援</a:t>
            </a:r>
          </a:p>
          <a:p>
            <a:r>
              <a:rPr kumimoji="1" lang="ja-JP" altLang="en-US" sz="1100" dirty="0">
                <a:latin typeface="Meiryo UI" panose="020B0604030504040204" pitchFamily="50" charset="-128"/>
                <a:ea typeface="Meiryo UI" panose="020B0604030504040204" pitchFamily="50" charset="-128"/>
              </a:rPr>
              <a:t>・児童発達支援センターとの連携・協働</a:t>
            </a:r>
          </a:p>
          <a:p>
            <a:r>
              <a:rPr kumimoji="1" lang="ja-JP" altLang="en-US" sz="1100" dirty="0">
                <a:latin typeface="Meiryo UI" panose="020B0604030504040204" pitchFamily="50" charset="-128"/>
                <a:ea typeface="Meiryo UI" panose="020B0604030504040204" pitchFamily="50" charset="-128"/>
              </a:rPr>
              <a:t>・多様なニーズに対応した地域支援</a:t>
            </a:r>
          </a:p>
          <a:p>
            <a:r>
              <a:rPr kumimoji="1" lang="ja-JP" altLang="en-US" sz="1100" dirty="0">
                <a:latin typeface="Meiryo UI" panose="020B0604030504040204" pitchFamily="50" charset="-128"/>
                <a:ea typeface="Meiryo UI" panose="020B0604030504040204" pitchFamily="50" charset="-128"/>
              </a:rPr>
              <a:t>・マネジメントチームの構成</a:t>
            </a:r>
          </a:p>
        </p:txBody>
      </p:sp>
      <p:sp>
        <p:nvSpPr>
          <p:cNvPr id="58" name="タイトル 1">
            <a:extLst>
              <a:ext uri="{FF2B5EF4-FFF2-40B4-BE49-F238E27FC236}">
                <a16:creationId xmlns:a16="http://schemas.microsoft.com/office/drawing/2014/main" id="{0D3E728B-CB5D-48DC-979B-E02E8AD3292B}"/>
              </a:ext>
            </a:extLst>
          </p:cNvPr>
          <p:cNvSpPr txBox="1">
            <a:spLocks/>
          </p:cNvSpPr>
          <p:nvPr/>
        </p:nvSpPr>
        <p:spPr>
          <a:xfrm>
            <a:off x="-6927" y="-1"/>
            <a:ext cx="12192000" cy="386165"/>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80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発達障がい児者の地域支援体制のイメージ</a:t>
            </a:r>
          </a:p>
        </p:txBody>
      </p:sp>
      <p:sp>
        <p:nvSpPr>
          <p:cNvPr id="59" name="楕円 58">
            <a:extLst>
              <a:ext uri="{FF2B5EF4-FFF2-40B4-BE49-F238E27FC236}">
                <a16:creationId xmlns:a16="http://schemas.microsoft.com/office/drawing/2014/main" id="{D3F81365-56A5-47AF-A910-6D4273EE1FEB}"/>
              </a:ext>
            </a:extLst>
          </p:cNvPr>
          <p:cNvSpPr/>
          <p:nvPr/>
        </p:nvSpPr>
        <p:spPr>
          <a:xfrm>
            <a:off x="855249" y="1625657"/>
            <a:ext cx="3627729" cy="1504108"/>
          </a:xfrm>
          <a:prstGeom prst="ellipse">
            <a:avLst/>
          </a:prstGeom>
          <a:solidFill>
            <a:srgbClr val="92D050"/>
          </a:solidFill>
          <a:ln w="527050">
            <a:noFill/>
          </a:ln>
          <a:effectLst>
            <a:glow rad="635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市町村自立支援協議会等</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60" name="四角形: 角を丸くする 59">
            <a:extLst>
              <a:ext uri="{FF2B5EF4-FFF2-40B4-BE49-F238E27FC236}">
                <a16:creationId xmlns:a16="http://schemas.microsoft.com/office/drawing/2014/main" id="{DAA028B2-C852-41AA-A984-6838CB63715C}"/>
              </a:ext>
            </a:extLst>
          </p:cNvPr>
          <p:cNvSpPr/>
          <p:nvPr/>
        </p:nvSpPr>
        <p:spPr>
          <a:xfrm>
            <a:off x="1271429" y="1747950"/>
            <a:ext cx="757352" cy="249322"/>
          </a:xfrm>
          <a:prstGeom prst="roundRect">
            <a:avLst/>
          </a:prstGeom>
          <a:solidFill>
            <a:schemeClr val="accent6">
              <a:lumMod val="20000"/>
              <a:lumOff val="8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相談支援</a:t>
            </a:r>
          </a:p>
        </p:txBody>
      </p:sp>
      <p:sp>
        <p:nvSpPr>
          <p:cNvPr id="61" name="四角形: 角を丸くする 60">
            <a:extLst>
              <a:ext uri="{FF2B5EF4-FFF2-40B4-BE49-F238E27FC236}">
                <a16:creationId xmlns:a16="http://schemas.microsoft.com/office/drawing/2014/main" id="{F2FAD03D-5A63-4BC5-9B62-73DCBE054AA9}"/>
              </a:ext>
            </a:extLst>
          </p:cNvPr>
          <p:cNvSpPr/>
          <p:nvPr/>
        </p:nvSpPr>
        <p:spPr>
          <a:xfrm>
            <a:off x="704696" y="2373540"/>
            <a:ext cx="664587" cy="218885"/>
          </a:xfrm>
          <a:prstGeom prst="roundRect">
            <a:avLst/>
          </a:prstGeom>
          <a:solidFill>
            <a:schemeClr val="accent6">
              <a:lumMod val="20000"/>
              <a:lumOff val="8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100" b="1" dirty="0">
                <a:solidFill>
                  <a:schemeClr val="tx1"/>
                </a:solidFill>
                <a:latin typeface="ＭＳ Ｐゴシック" panose="020B0600070205080204" pitchFamily="50" charset="-128"/>
                <a:ea typeface="ＭＳ Ｐゴシック" panose="020B0600070205080204" pitchFamily="50" charset="-128"/>
              </a:rPr>
              <a:t>行政</a:t>
            </a:r>
            <a:endParaRPr kumimoji="1" lang="en-US" altLang="ja-JP" sz="1100" b="1" dirty="0">
              <a:solidFill>
                <a:schemeClr val="tx1"/>
              </a:solidFill>
              <a:latin typeface="ＭＳ Ｐゴシック" panose="020B0600070205080204" pitchFamily="50" charset="-128"/>
              <a:ea typeface="ＭＳ Ｐゴシック" panose="020B0600070205080204" pitchFamily="50" charset="-128"/>
            </a:endParaRPr>
          </a:p>
        </p:txBody>
      </p:sp>
      <p:sp>
        <p:nvSpPr>
          <p:cNvPr id="62" name="四角形: 角を丸くする 61">
            <a:extLst>
              <a:ext uri="{FF2B5EF4-FFF2-40B4-BE49-F238E27FC236}">
                <a16:creationId xmlns:a16="http://schemas.microsoft.com/office/drawing/2014/main" id="{D6561DD1-F187-4795-A7C1-868B3E5628AF}"/>
              </a:ext>
            </a:extLst>
          </p:cNvPr>
          <p:cNvSpPr/>
          <p:nvPr/>
        </p:nvSpPr>
        <p:spPr>
          <a:xfrm>
            <a:off x="2158828" y="1629735"/>
            <a:ext cx="1319054" cy="203527"/>
          </a:xfrm>
          <a:prstGeom prst="roundRect">
            <a:avLst/>
          </a:prstGeom>
          <a:solidFill>
            <a:schemeClr val="accent6">
              <a:lumMod val="20000"/>
              <a:lumOff val="8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障がい福祉サービス</a:t>
            </a:r>
          </a:p>
        </p:txBody>
      </p:sp>
      <p:sp>
        <p:nvSpPr>
          <p:cNvPr id="63" name="四角形: 角を丸くする 62">
            <a:extLst>
              <a:ext uri="{FF2B5EF4-FFF2-40B4-BE49-F238E27FC236}">
                <a16:creationId xmlns:a16="http://schemas.microsoft.com/office/drawing/2014/main" id="{0DEA0ACC-7A30-4114-AEC7-90A0BF70A453}"/>
              </a:ext>
            </a:extLst>
          </p:cNvPr>
          <p:cNvSpPr/>
          <p:nvPr/>
        </p:nvSpPr>
        <p:spPr>
          <a:xfrm>
            <a:off x="3467837" y="1839512"/>
            <a:ext cx="701562" cy="219434"/>
          </a:xfrm>
          <a:prstGeom prst="roundRect">
            <a:avLst/>
          </a:prstGeom>
          <a:solidFill>
            <a:schemeClr val="accent6">
              <a:lumMod val="20000"/>
              <a:lumOff val="8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就労関係</a:t>
            </a:r>
          </a:p>
        </p:txBody>
      </p:sp>
      <p:sp>
        <p:nvSpPr>
          <p:cNvPr id="64" name="四角形: 角を丸くする 63">
            <a:extLst>
              <a:ext uri="{FF2B5EF4-FFF2-40B4-BE49-F238E27FC236}">
                <a16:creationId xmlns:a16="http://schemas.microsoft.com/office/drawing/2014/main" id="{DD20A9EE-B514-4771-BC0B-6CD5DED43E34}"/>
              </a:ext>
            </a:extLst>
          </p:cNvPr>
          <p:cNvSpPr/>
          <p:nvPr/>
        </p:nvSpPr>
        <p:spPr>
          <a:xfrm>
            <a:off x="2262042" y="3090396"/>
            <a:ext cx="954342" cy="229457"/>
          </a:xfrm>
          <a:prstGeom prst="roundRect">
            <a:avLst/>
          </a:prstGeom>
          <a:solidFill>
            <a:schemeClr val="accent6">
              <a:lumMod val="20000"/>
              <a:lumOff val="8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教育関係</a:t>
            </a:r>
          </a:p>
        </p:txBody>
      </p:sp>
      <p:sp>
        <p:nvSpPr>
          <p:cNvPr id="65" name="四角形: 角を丸くする 64">
            <a:extLst>
              <a:ext uri="{FF2B5EF4-FFF2-40B4-BE49-F238E27FC236}">
                <a16:creationId xmlns:a16="http://schemas.microsoft.com/office/drawing/2014/main" id="{62A68CF8-BF9B-4C09-88E2-36E051ED1F86}"/>
              </a:ext>
            </a:extLst>
          </p:cNvPr>
          <p:cNvSpPr/>
          <p:nvPr/>
        </p:nvSpPr>
        <p:spPr>
          <a:xfrm>
            <a:off x="3989691" y="2447115"/>
            <a:ext cx="653994" cy="195463"/>
          </a:xfrm>
          <a:prstGeom prst="roundRect">
            <a:avLst/>
          </a:prstGeom>
          <a:solidFill>
            <a:schemeClr val="accent6">
              <a:lumMod val="20000"/>
              <a:lumOff val="8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当事者</a:t>
            </a:r>
          </a:p>
        </p:txBody>
      </p:sp>
      <p:pic>
        <p:nvPicPr>
          <p:cNvPr id="66" name="グラフィックス 65" descr="役員室 単色塗りつぶし">
            <a:extLst>
              <a:ext uri="{FF2B5EF4-FFF2-40B4-BE49-F238E27FC236}">
                <a16:creationId xmlns:a16="http://schemas.microsoft.com/office/drawing/2014/main" id="{2398010E-C648-4500-B340-21519411638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08101" y="1315507"/>
            <a:ext cx="515714" cy="500773"/>
          </a:xfrm>
          <a:prstGeom prst="rect">
            <a:avLst/>
          </a:prstGeom>
        </p:spPr>
      </p:pic>
      <p:pic>
        <p:nvPicPr>
          <p:cNvPr id="67" name="グラフィックス 66" descr="校舎 単色塗りつぶし">
            <a:extLst>
              <a:ext uri="{FF2B5EF4-FFF2-40B4-BE49-F238E27FC236}">
                <a16:creationId xmlns:a16="http://schemas.microsoft.com/office/drawing/2014/main" id="{0B685419-6CFC-4FDF-AE2D-14775D4B3A6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34489" y="1201144"/>
            <a:ext cx="488402" cy="474252"/>
          </a:xfrm>
          <a:prstGeom prst="rect">
            <a:avLst/>
          </a:prstGeom>
        </p:spPr>
      </p:pic>
      <p:pic>
        <p:nvPicPr>
          <p:cNvPr id="68" name="グラフィックス 67" descr="ユニバーサル アクセス 単色塗りつぶし">
            <a:extLst>
              <a:ext uri="{FF2B5EF4-FFF2-40B4-BE49-F238E27FC236}">
                <a16:creationId xmlns:a16="http://schemas.microsoft.com/office/drawing/2014/main" id="{C4F93755-E32E-4805-88DC-A20926862ADB}"/>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130781" y="1952683"/>
            <a:ext cx="551438" cy="535463"/>
          </a:xfrm>
          <a:prstGeom prst="rect">
            <a:avLst/>
          </a:prstGeom>
        </p:spPr>
      </p:pic>
      <p:pic>
        <p:nvPicPr>
          <p:cNvPr id="69" name="グラフィックス 68" descr="社員証 単色塗りつぶし">
            <a:extLst>
              <a:ext uri="{FF2B5EF4-FFF2-40B4-BE49-F238E27FC236}">
                <a16:creationId xmlns:a16="http://schemas.microsoft.com/office/drawing/2014/main" id="{3AF6A7C2-4379-489C-9BB8-A3A3CA7CC89F}"/>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581036" y="1386852"/>
            <a:ext cx="466165" cy="452660"/>
          </a:xfrm>
          <a:prstGeom prst="rect">
            <a:avLst/>
          </a:prstGeom>
        </p:spPr>
      </p:pic>
      <p:pic>
        <p:nvPicPr>
          <p:cNvPr id="70" name="グラフィックス 69" descr="聴診器 単色塗りつぶし">
            <a:extLst>
              <a:ext uri="{FF2B5EF4-FFF2-40B4-BE49-F238E27FC236}">
                <a16:creationId xmlns:a16="http://schemas.microsoft.com/office/drawing/2014/main" id="{1E1E6E5A-8984-45A7-8654-460646793BC5}"/>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501664" y="2413436"/>
            <a:ext cx="485349" cy="471288"/>
          </a:xfrm>
          <a:prstGeom prst="rect">
            <a:avLst/>
          </a:prstGeom>
        </p:spPr>
      </p:pic>
      <p:pic>
        <p:nvPicPr>
          <p:cNvPr id="71" name="グラフィックス 70" descr="子供と風船 単色塗りつぶし">
            <a:extLst>
              <a:ext uri="{FF2B5EF4-FFF2-40B4-BE49-F238E27FC236}">
                <a16:creationId xmlns:a16="http://schemas.microsoft.com/office/drawing/2014/main" id="{6C1DB6BA-FB25-41C3-AC0C-849F199AF48D}"/>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304487" y="2405996"/>
            <a:ext cx="503414" cy="488831"/>
          </a:xfrm>
          <a:prstGeom prst="rect">
            <a:avLst/>
          </a:prstGeom>
        </p:spPr>
      </p:pic>
      <p:pic>
        <p:nvPicPr>
          <p:cNvPr id="72" name="グラフィックス 71" descr="建物 単色塗りつぶし">
            <a:extLst>
              <a:ext uri="{FF2B5EF4-FFF2-40B4-BE49-F238E27FC236}">
                <a16:creationId xmlns:a16="http://schemas.microsoft.com/office/drawing/2014/main" id="{1DB622B3-1C5F-4524-8FE5-41F1CA5E3D76}"/>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716563" y="1855994"/>
            <a:ext cx="510453" cy="495666"/>
          </a:xfrm>
          <a:prstGeom prst="rect">
            <a:avLst/>
          </a:prstGeom>
        </p:spPr>
      </p:pic>
      <p:sp>
        <p:nvSpPr>
          <p:cNvPr id="73" name="四角形: 角を丸くする 72">
            <a:extLst>
              <a:ext uri="{FF2B5EF4-FFF2-40B4-BE49-F238E27FC236}">
                <a16:creationId xmlns:a16="http://schemas.microsoft.com/office/drawing/2014/main" id="{B8239A4F-0272-4FD8-BA4D-9AE9D9C8A9FB}"/>
              </a:ext>
            </a:extLst>
          </p:cNvPr>
          <p:cNvSpPr/>
          <p:nvPr/>
        </p:nvSpPr>
        <p:spPr>
          <a:xfrm>
            <a:off x="3216384" y="2846135"/>
            <a:ext cx="1125000" cy="229458"/>
          </a:xfrm>
          <a:prstGeom prst="roundRect">
            <a:avLst/>
          </a:prstGeom>
          <a:solidFill>
            <a:schemeClr val="accent6">
              <a:lumMod val="20000"/>
              <a:lumOff val="8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医療・保健関係</a:t>
            </a:r>
          </a:p>
        </p:txBody>
      </p:sp>
      <p:pic>
        <p:nvPicPr>
          <p:cNvPr id="74" name="グラフィックス 73" descr="教室 単色塗りつぶし">
            <a:extLst>
              <a:ext uri="{FF2B5EF4-FFF2-40B4-BE49-F238E27FC236}">
                <a16:creationId xmlns:a16="http://schemas.microsoft.com/office/drawing/2014/main" id="{35141E82-6502-4790-876C-77378B1B5EC6}"/>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2534489" y="2618522"/>
            <a:ext cx="495642" cy="481283"/>
          </a:xfrm>
          <a:prstGeom prst="rect">
            <a:avLst/>
          </a:prstGeom>
        </p:spPr>
      </p:pic>
      <p:sp>
        <p:nvSpPr>
          <p:cNvPr id="75" name="四角形: 角を丸くする 74">
            <a:extLst>
              <a:ext uri="{FF2B5EF4-FFF2-40B4-BE49-F238E27FC236}">
                <a16:creationId xmlns:a16="http://schemas.microsoft.com/office/drawing/2014/main" id="{C2028842-64BA-461E-A509-20EDE7A8E709}"/>
              </a:ext>
            </a:extLst>
          </p:cNvPr>
          <p:cNvSpPr/>
          <p:nvPr/>
        </p:nvSpPr>
        <p:spPr>
          <a:xfrm>
            <a:off x="1094035" y="2894940"/>
            <a:ext cx="1052636" cy="251817"/>
          </a:xfrm>
          <a:prstGeom prst="roundRect">
            <a:avLst/>
          </a:prstGeom>
          <a:solidFill>
            <a:schemeClr val="accent6">
              <a:lumMod val="20000"/>
              <a:lumOff val="8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障がい児支援</a:t>
            </a:r>
          </a:p>
        </p:txBody>
      </p:sp>
      <p:sp>
        <p:nvSpPr>
          <p:cNvPr id="81" name="テキスト ボックス 80">
            <a:extLst>
              <a:ext uri="{FF2B5EF4-FFF2-40B4-BE49-F238E27FC236}">
                <a16:creationId xmlns:a16="http://schemas.microsoft.com/office/drawing/2014/main" id="{BB27DDDD-B9CB-489B-8C7E-1EC2411C6740}"/>
              </a:ext>
            </a:extLst>
          </p:cNvPr>
          <p:cNvSpPr txBox="1"/>
          <p:nvPr/>
        </p:nvSpPr>
        <p:spPr>
          <a:xfrm>
            <a:off x="1746904" y="6031368"/>
            <a:ext cx="685159" cy="278637"/>
          </a:xfrm>
          <a:prstGeom prst="rect">
            <a:avLst/>
          </a:prstGeom>
          <a:solidFill>
            <a:schemeClr val="accent4">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事業所</a:t>
            </a:r>
          </a:p>
        </p:txBody>
      </p:sp>
      <p:sp>
        <p:nvSpPr>
          <p:cNvPr id="86" name="矢印: ストライプ 85">
            <a:extLst>
              <a:ext uri="{FF2B5EF4-FFF2-40B4-BE49-F238E27FC236}">
                <a16:creationId xmlns:a16="http://schemas.microsoft.com/office/drawing/2014/main" id="{B66A277F-A074-4736-9D23-0C5D951112D9}"/>
              </a:ext>
            </a:extLst>
          </p:cNvPr>
          <p:cNvSpPr/>
          <p:nvPr/>
        </p:nvSpPr>
        <p:spPr>
          <a:xfrm rot="5400000">
            <a:off x="2484205" y="2223857"/>
            <a:ext cx="547506" cy="2964362"/>
          </a:xfrm>
          <a:prstGeom prst="stripedRight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1050" dirty="0">
                <a:solidFill>
                  <a:schemeClr val="tx1"/>
                </a:solidFill>
                <a:latin typeface="Meiryo UI" panose="020B0604030504040204" pitchFamily="50" charset="-128"/>
                <a:ea typeface="Meiryo UI" panose="020B0604030504040204" pitchFamily="50" charset="-128"/>
              </a:rPr>
              <a:t>普及・連携</a:t>
            </a:r>
          </a:p>
        </p:txBody>
      </p:sp>
      <p:grpSp>
        <p:nvGrpSpPr>
          <p:cNvPr id="88" name="グループ化 87">
            <a:extLst>
              <a:ext uri="{FF2B5EF4-FFF2-40B4-BE49-F238E27FC236}">
                <a16:creationId xmlns:a16="http://schemas.microsoft.com/office/drawing/2014/main" id="{8FC8B5C6-48C0-47AC-9BA3-54AE93D982B3}"/>
              </a:ext>
            </a:extLst>
          </p:cNvPr>
          <p:cNvGrpSpPr/>
          <p:nvPr/>
        </p:nvGrpSpPr>
        <p:grpSpPr>
          <a:xfrm>
            <a:off x="9312868" y="1422580"/>
            <a:ext cx="2786195" cy="1912091"/>
            <a:chOff x="2426105" y="2097588"/>
            <a:chExt cx="2195949" cy="1290802"/>
          </a:xfrm>
        </p:grpSpPr>
        <p:sp>
          <p:nvSpPr>
            <p:cNvPr id="89" name="四角形: 角を丸くする 88">
              <a:extLst>
                <a:ext uri="{FF2B5EF4-FFF2-40B4-BE49-F238E27FC236}">
                  <a16:creationId xmlns:a16="http://schemas.microsoft.com/office/drawing/2014/main" id="{53B7A39C-C0F5-46A7-9FD9-6012F773E03D}"/>
                </a:ext>
              </a:extLst>
            </p:cNvPr>
            <p:cNvSpPr/>
            <p:nvPr/>
          </p:nvSpPr>
          <p:spPr>
            <a:xfrm>
              <a:off x="2443991" y="2097588"/>
              <a:ext cx="2178063" cy="1290802"/>
            </a:xfrm>
            <a:prstGeom prst="roundRect">
              <a:avLst>
                <a:gd name="adj" fmla="val 3090"/>
              </a:avLst>
            </a:prstGeom>
            <a:ln w="19050">
              <a:solidFill>
                <a:srgbClr val="26CEC2"/>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t"/>
            <a:lstStyle/>
            <a:p>
              <a:pPr algn="ctr"/>
              <a:r>
                <a:rPr kumimoji="1" lang="ja-JP" altLang="en-US" sz="1050" b="1" dirty="0">
                  <a:latin typeface="Meiryo UI" panose="020B0604030504040204" pitchFamily="50" charset="-128"/>
                  <a:ea typeface="Meiryo UI" panose="020B0604030504040204" pitchFamily="50" charset="-128"/>
                </a:rPr>
                <a:t>★段階的プログラムの導入（令和</a:t>
              </a:r>
              <a:r>
                <a:rPr kumimoji="1" lang="en-US" altLang="ja-JP" sz="1050" b="1" dirty="0">
                  <a:latin typeface="Meiryo UI" panose="020B0604030504040204" pitchFamily="50" charset="-128"/>
                  <a:ea typeface="Meiryo UI" panose="020B0604030504040204" pitchFamily="50" charset="-128"/>
                </a:rPr>
                <a:t>6</a:t>
              </a:r>
              <a:r>
                <a:rPr kumimoji="1" lang="ja-JP" altLang="en-US" sz="1050" b="1" dirty="0">
                  <a:latin typeface="Meiryo UI" panose="020B0604030504040204" pitchFamily="50" charset="-128"/>
                  <a:ea typeface="Meiryo UI" panose="020B0604030504040204" pitchFamily="50" charset="-128"/>
                </a:rPr>
                <a:t>年度～）</a:t>
              </a:r>
            </a:p>
          </p:txBody>
        </p:sp>
        <p:grpSp>
          <p:nvGrpSpPr>
            <p:cNvPr id="90" name="グループ化 89">
              <a:extLst>
                <a:ext uri="{FF2B5EF4-FFF2-40B4-BE49-F238E27FC236}">
                  <a16:creationId xmlns:a16="http://schemas.microsoft.com/office/drawing/2014/main" id="{797409A7-986A-45FA-9CE4-6BCFE3782282}"/>
                </a:ext>
              </a:extLst>
            </p:cNvPr>
            <p:cNvGrpSpPr/>
            <p:nvPr/>
          </p:nvGrpSpPr>
          <p:grpSpPr>
            <a:xfrm>
              <a:off x="2426105" y="2313730"/>
              <a:ext cx="2143883" cy="1040022"/>
              <a:chOff x="3464091" y="4493976"/>
              <a:chExt cx="2228330" cy="987448"/>
            </a:xfrm>
          </p:grpSpPr>
          <p:sp>
            <p:nvSpPr>
              <p:cNvPr id="91" name="四角形: 角を丸くする 90">
                <a:extLst>
                  <a:ext uri="{FF2B5EF4-FFF2-40B4-BE49-F238E27FC236}">
                    <a16:creationId xmlns:a16="http://schemas.microsoft.com/office/drawing/2014/main" id="{1A174079-9090-4CB0-8CB1-C6843C38766D}"/>
                  </a:ext>
                </a:extLst>
              </p:cNvPr>
              <p:cNvSpPr/>
              <p:nvPr/>
            </p:nvSpPr>
            <p:spPr>
              <a:xfrm>
                <a:off x="4134492" y="4493976"/>
                <a:ext cx="1548424" cy="280908"/>
              </a:xfrm>
              <a:prstGeom prst="roundRect">
                <a:avLst>
                  <a:gd name="adj" fmla="val 10865"/>
                </a:avLst>
              </a:prstGeom>
              <a:ln w="3175">
                <a:solidFill>
                  <a:schemeClr val="accent1">
                    <a:shade val="50000"/>
                  </a:schemeClr>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r>
                  <a:rPr kumimoji="1" lang="ja-JP" altLang="en-US" sz="1000" dirty="0">
                    <a:latin typeface="Meiryo UI" panose="020B0604030504040204" pitchFamily="50" charset="-128"/>
                    <a:ea typeface="Meiryo UI" panose="020B0604030504040204" pitchFamily="50" charset="-128"/>
                  </a:rPr>
                  <a:t>･地域課題の把握と整理</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・社会資源の整理</a:t>
                </a:r>
                <a:endParaRPr kumimoji="1" lang="en-US" altLang="ja-JP" sz="1000" dirty="0">
                  <a:latin typeface="Meiryo UI" panose="020B0604030504040204" pitchFamily="50" charset="-128"/>
                  <a:ea typeface="Meiryo UI" panose="020B0604030504040204" pitchFamily="50" charset="-128"/>
                </a:endParaRPr>
              </a:p>
            </p:txBody>
          </p:sp>
          <p:sp>
            <p:nvSpPr>
              <p:cNvPr id="92" name="四角形: 角を丸くする 91">
                <a:extLst>
                  <a:ext uri="{FF2B5EF4-FFF2-40B4-BE49-F238E27FC236}">
                    <a16:creationId xmlns:a16="http://schemas.microsoft.com/office/drawing/2014/main" id="{BC5C5F6F-7DFD-4B08-AC05-C140D07EF0C3}"/>
                  </a:ext>
                </a:extLst>
              </p:cNvPr>
              <p:cNvSpPr/>
              <p:nvPr/>
            </p:nvSpPr>
            <p:spPr>
              <a:xfrm>
                <a:off x="4133128" y="4832729"/>
                <a:ext cx="1559293" cy="292070"/>
              </a:xfrm>
              <a:prstGeom prst="roundRect">
                <a:avLst>
                  <a:gd name="adj" fmla="val 10865"/>
                </a:avLst>
              </a:prstGeom>
              <a:ln w="3175">
                <a:solidFill>
                  <a:schemeClr val="accent1">
                    <a:shade val="50000"/>
                  </a:schemeClr>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r>
                  <a:rPr kumimoji="1" lang="ja-JP" altLang="en-US" sz="1000" dirty="0">
                    <a:latin typeface="Meiryo UI" panose="020B0604030504040204" pitchFamily="50" charset="-128"/>
                    <a:ea typeface="Meiryo UI" panose="020B0604030504040204" pitchFamily="50" charset="-128"/>
                  </a:rPr>
                  <a:t>･支援体制の充実に向けた取組</a:t>
                </a:r>
                <a:endParaRPr kumimoji="1"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例）</a:t>
                </a:r>
                <a:r>
                  <a:rPr kumimoji="1" lang="ja-JP" altLang="en-US" sz="900" dirty="0">
                    <a:latin typeface="Meiryo UI" panose="020B0604030504040204" pitchFamily="50" charset="-128"/>
                    <a:ea typeface="Meiryo UI" panose="020B0604030504040204" pitchFamily="50" charset="-128"/>
                  </a:rPr>
                  <a:t>特性理解・人材育成・連携</a:t>
                </a:r>
                <a:endParaRPr kumimoji="1" lang="en-US" altLang="ja-JP" sz="1000" dirty="0">
                  <a:latin typeface="Meiryo UI" panose="020B0604030504040204" pitchFamily="50" charset="-128"/>
                  <a:ea typeface="Meiryo UI" panose="020B0604030504040204" pitchFamily="50" charset="-128"/>
                </a:endParaRPr>
              </a:p>
            </p:txBody>
          </p:sp>
          <p:sp>
            <p:nvSpPr>
              <p:cNvPr id="93" name="四角形: 角を丸くする 92">
                <a:extLst>
                  <a:ext uri="{FF2B5EF4-FFF2-40B4-BE49-F238E27FC236}">
                    <a16:creationId xmlns:a16="http://schemas.microsoft.com/office/drawing/2014/main" id="{5F9514DE-4EC3-439C-82EC-DBDB4DDCA150}"/>
                  </a:ext>
                </a:extLst>
              </p:cNvPr>
              <p:cNvSpPr/>
              <p:nvPr/>
            </p:nvSpPr>
            <p:spPr>
              <a:xfrm>
                <a:off x="4133128" y="5156462"/>
                <a:ext cx="1559293" cy="297585"/>
              </a:xfrm>
              <a:prstGeom prst="roundRect">
                <a:avLst>
                  <a:gd name="adj" fmla="val 10865"/>
                </a:avLst>
              </a:prstGeom>
              <a:ln w="3175">
                <a:solidFill>
                  <a:schemeClr val="accent1">
                    <a:shade val="50000"/>
                  </a:schemeClr>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r>
                  <a:rPr kumimoji="1" lang="ja-JP" altLang="en-US" sz="1000" dirty="0">
                    <a:latin typeface="Meiryo UI" panose="020B0604030504040204" pitchFamily="50" charset="-128"/>
                    <a:ea typeface="Meiryo UI" panose="020B0604030504040204" pitchFamily="50" charset="-128"/>
                  </a:rPr>
                  <a:t>･地域定着に向けた取組</a:t>
                </a:r>
                <a:endParaRPr kumimoji="1" lang="en-US" altLang="ja-JP" sz="11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例）ネットワーク構築</a:t>
                </a:r>
                <a:endParaRPr kumimoji="1" lang="en-US" altLang="ja-JP" sz="1000" dirty="0">
                  <a:latin typeface="Meiryo UI" panose="020B0604030504040204" pitchFamily="50" charset="-128"/>
                  <a:ea typeface="Meiryo UI" panose="020B0604030504040204" pitchFamily="50" charset="-128"/>
                </a:endParaRPr>
              </a:p>
            </p:txBody>
          </p:sp>
          <p:sp>
            <p:nvSpPr>
              <p:cNvPr id="94" name="矢印: 山形 93">
                <a:extLst>
                  <a:ext uri="{FF2B5EF4-FFF2-40B4-BE49-F238E27FC236}">
                    <a16:creationId xmlns:a16="http://schemas.microsoft.com/office/drawing/2014/main" id="{870C32DD-A002-4445-A118-16824A350F02}"/>
                  </a:ext>
                </a:extLst>
              </p:cNvPr>
              <p:cNvSpPr/>
              <p:nvPr/>
            </p:nvSpPr>
            <p:spPr>
              <a:xfrm rot="5400000">
                <a:off x="3647631" y="4426160"/>
                <a:ext cx="333404" cy="547482"/>
              </a:xfrm>
              <a:prstGeom prst="chevron">
                <a:avLst>
                  <a:gd name="adj" fmla="val 19328"/>
                </a:avLst>
              </a:prstGeom>
              <a:ln w="317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36000" tIns="108000" rIns="36000" bIns="36000" rtlCol="0" anchor="ct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p:txBody>
          </p:sp>
          <p:sp>
            <p:nvSpPr>
              <p:cNvPr id="95" name="テキスト ボックス 94">
                <a:extLst>
                  <a:ext uri="{FF2B5EF4-FFF2-40B4-BE49-F238E27FC236}">
                    <a16:creationId xmlns:a16="http://schemas.microsoft.com/office/drawing/2014/main" id="{A61284D8-CC13-49EE-9680-40966022A5B2}"/>
                  </a:ext>
                </a:extLst>
              </p:cNvPr>
              <p:cNvSpPr txBox="1"/>
              <p:nvPr/>
            </p:nvSpPr>
            <p:spPr>
              <a:xfrm>
                <a:off x="3491213" y="4581570"/>
                <a:ext cx="630282" cy="241654"/>
              </a:xfrm>
              <a:prstGeom prst="rect">
                <a:avLst/>
              </a:prstGeom>
              <a:noFill/>
            </p:spPr>
            <p:txBody>
              <a:bodyPr wrap="square" rtlCol="0">
                <a:spAutoFit/>
              </a:bodyPr>
              <a:lstStyle/>
              <a:p>
                <a:pPr algn="ctr"/>
                <a:r>
                  <a:rPr kumimoji="1" lang="ja-JP" altLang="en-US" sz="800" b="1" dirty="0">
                    <a:solidFill>
                      <a:schemeClr val="bg1"/>
                    </a:solidFill>
                    <a:latin typeface="Meiryo UI" panose="020B0604030504040204" pitchFamily="50" charset="-128"/>
                    <a:ea typeface="Meiryo UI" panose="020B0604030504040204" pitchFamily="50" charset="-128"/>
                  </a:rPr>
                  <a:t>ステップ１</a:t>
                </a:r>
                <a:endParaRPr kumimoji="1" lang="en-US" altLang="ja-JP" sz="800" b="1" dirty="0">
                  <a:solidFill>
                    <a:schemeClr val="bg1"/>
                  </a:solidFill>
                  <a:latin typeface="Meiryo UI" panose="020B0604030504040204" pitchFamily="50" charset="-128"/>
                  <a:ea typeface="Meiryo UI" panose="020B0604030504040204" pitchFamily="50" charset="-128"/>
                </a:endParaRPr>
              </a:p>
              <a:p>
                <a:pPr algn="ctr"/>
                <a:r>
                  <a:rPr kumimoji="1" lang="ja-JP" altLang="en-US" sz="800" b="1" dirty="0">
                    <a:solidFill>
                      <a:schemeClr val="bg1"/>
                    </a:solidFill>
                    <a:latin typeface="Meiryo UI" panose="020B0604030504040204" pitchFamily="50" charset="-128"/>
                    <a:ea typeface="Meiryo UI" panose="020B0604030504040204" pitchFamily="50" charset="-128"/>
                  </a:rPr>
                  <a:t>（</a:t>
                </a:r>
                <a:r>
                  <a:rPr kumimoji="1" lang="en-US" altLang="ja-JP" sz="800" b="1" dirty="0">
                    <a:solidFill>
                      <a:schemeClr val="bg1"/>
                    </a:solidFill>
                    <a:latin typeface="Meiryo UI" panose="020B0604030504040204" pitchFamily="50" charset="-128"/>
                    <a:ea typeface="Meiryo UI" panose="020B0604030504040204" pitchFamily="50" charset="-128"/>
                  </a:rPr>
                  <a:t>1</a:t>
                </a:r>
                <a:r>
                  <a:rPr kumimoji="1" lang="ja-JP" altLang="en-US" sz="800" b="1" dirty="0">
                    <a:solidFill>
                      <a:schemeClr val="bg1"/>
                    </a:solidFill>
                    <a:latin typeface="Meiryo UI" panose="020B0604030504040204" pitchFamily="50" charset="-128"/>
                    <a:ea typeface="Meiryo UI" panose="020B0604030504040204" pitchFamily="50" charset="-128"/>
                  </a:rPr>
                  <a:t>年目</a:t>
                </a:r>
                <a:r>
                  <a:rPr kumimoji="1" lang="ja-JP" altLang="en-US" sz="1050" b="1" dirty="0">
                    <a:solidFill>
                      <a:schemeClr val="bg1"/>
                    </a:solidFill>
                    <a:latin typeface="Meiryo UI" panose="020B0604030504040204" pitchFamily="50" charset="-128"/>
                    <a:ea typeface="Meiryo UI" panose="020B0604030504040204" pitchFamily="50" charset="-128"/>
                  </a:rPr>
                  <a:t>）</a:t>
                </a:r>
              </a:p>
            </p:txBody>
          </p:sp>
          <p:sp>
            <p:nvSpPr>
              <p:cNvPr id="96" name="矢印: 山形 95">
                <a:extLst>
                  <a:ext uri="{FF2B5EF4-FFF2-40B4-BE49-F238E27FC236}">
                    <a16:creationId xmlns:a16="http://schemas.microsoft.com/office/drawing/2014/main" id="{AB898468-00FE-4DAC-9C57-1D754E693957}"/>
                  </a:ext>
                </a:extLst>
              </p:cNvPr>
              <p:cNvSpPr/>
              <p:nvPr/>
            </p:nvSpPr>
            <p:spPr>
              <a:xfrm rot="5400000">
                <a:off x="3647646" y="4730347"/>
                <a:ext cx="333404" cy="547483"/>
              </a:xfrm>
              <a:prstGeom prst="chevron">
                <a:avLst>
                  <a:gd name="adj" fmla="val 19328"/>
                </a:avLst>
              </a:prstGeom>
              <a:ln w="317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36000" tIns="108000" rIns="36000" bIns="36000" rtlCol="0" anchor="ct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p:txBody>
          </p:sp>
          <p:sp>
            <p:nvSpPr>
              <p:cNvPr id="97" name="矢印: 山形 96">
                <a:extLst>
                  <a:ext uri="{FF2B5EF4-FFF2-40B4-BE49-F238E27FC236}">
                    <a16:creationId xmlns:a16="http://schemas.microsoft.com/office/drawing/2014/main" id="{973DAA09-0153-4E14-BD50-D94EB239B1A4}"/>
                  </a:ext>
                </a:extLst>
              </p:cNvPr>
              <p:cNvSpPr/>
              <p:nvPr/>
            </p:nvSpPr>
            <p:spPr>
              <a:xfrm rot="5400000">
                <a:off x="3647639" y="5040973"/>
                <a:ext cx="333404" cy="547497"/>
              </a:xfrm>
              <a:prstGeom prst="chevron">
                <a:avLst>
                  <a:gd name="adj" fmla="val 19328"/>
                </a:avLst>
              </a:prstGeom>
              <a:ln w="317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36000" tIns="108000" rIns="36000" bIns="36000" rtlCol="0" anchor="ct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p:txBody>
          </p:sp>
          <p:sp>
            <p:nvSpPr>
              <p:cNvPr id="98" name="テキスト ボックス 97">
                <a:extLst>
                  <a:ext uri="{FF2B5EF4-FFF2-40B4-BE49-F238E27FC236}">
                    <a16:creationId xmlns:a16="http://schemas.microsoft.com/office/drawing/2014/main" id="{2900F0F3-38B7-405F-B130-C47C99903529}"/>
                  </a:ext>
                </a:extLst>
              </p:cNvPr>
              <p:cNvSpPr txBox="1"/>
              <p:nvPr/>
            </p:nvSpPr>
            <p:spPr>
              <a:xfrm>
                <a:off x="3523100" y="5218725"/>
                <a:ext cx="551664" cy="216995"/>
              </a:xfrm>
              <a:prstGeom prst="rect">
                <a:avLst/>
              </a:prstGeom>
              <a:noFill/>
              <a:ln w="3175">
                <a:noFill/>
              </a:ln>
            </p:spPr>
            <p:txBody>
              <a:bodyPr wrap="square" rtlCol="0">
                <a:spAutoFit/>
              </a:bodyPr>
              <a:lstStyle/>
              <a:p>
                <a:pPr algn="ctr"/>
                <a:r>
                  <a:rPr kumimoji="1" lang="ja-JP" altLang="en-US" sz="800" b="1" dirty="0">
                    <a:solidFill>
                      <a:schemeClr val="bg1"/>
                    </a:solidFill>
                    <a:latin typeface="Meiryo UI" panose="020B0604030504040204" pitchFamily="50" charset="-128"/>
                    <a:ea typeface="Meiryo UI" panose="020B0604030504040204" pitchFamily="50" charset="-128"/>
                  </a:rPr>
                  <a:t>ステップ３</a:t>
                </a:r>
                <a:endParaRPr kumimoji="1" lang="en-US" altLang="ja-JP" sz="800" b="1" dirty="0">
                  <a:solidFill>
                    <a:schemeClr val="bg1"/>
                  </a:solidFill>
                  <a:latin typeface="Meiryo UI" panose="020B0604030504040204" pitchFamily="50" charset="-128"/>
                  <a:ea typeface="Meiryo UI" panose="020B0604030504040204" pitchFamily="50" charset="-128"/>
                </a:endParaRPr>
              </a:p>
              <a:p>
                <a:pPr algn="ctr"/>
                <a:r>
                  <a:rPr kumimoji="1" lang="ja-JP" altLang="en-US" sz="800" b="1" dirty="0">
                    <a:solidFill>
                      <a:schemeClr val="bg1"/>
                    </a:solidFill>
                    <a:latin typeface="Meiryo UI" panose="020B0604030504040204" pitchFamily="50" charset="-128"/>
                    <a:ea typeface="Meiryo UI" panose="020B0604030504040204" pitchFamily="50" charset="-128"/>
                  </a:rPr>
                  <a:t>（</a:t>
                </a:r>
                <a:r>
                  <a:rPr kumimoji="1" lang="en-US" altLang="ja-JP" sz="800" b="1" dirty="0">
                    <a:solidFill>
                      <a:schemeClr val="bg1"/>
                    </a:solidFill>
                    <a:latin typeface="Meiryo UI" panose="020B0604030504040204" pitchFamily="50" charset="-128"/>
                    <a:ea typeface="Meiryo UI" panose="020B0604030504040204" pitchFamily="50" charset="-128"/>
                  </a:rPr>
                  <a:t>3</a:t>
                </a:r>
                <a:r>
                  <a:rPr kumimoji="1" lang="ja-JP" altLang="en-US" sz="800" b="1" dirty="0">
                    <a:solidFill>
                      <a:schemeClr val="bg1"/>
                    </a:solidFill>
                    <a:latin typeface="Meiryo UI" panose="020B0604030504040204" pitchFamily="50" charset="-128"/>
                    <a:ea typeface="Meiryo UI" panose="020B0604030504040204" pitchFamily="50" charset="-128"/>
                  </a:rPr>
                  <a:t>年目）</a:t>
                </a:r>
              </a:p>
            </p:txBody>
          </p:sp>
          <p:sp>
            <p:nvSpPr>
              <p:cNvPr id="99" name="テキスト ボックス 98">
                <a:extLst>
                  <a:ext uri="{FF2B5EF4-FFF2-40B4-BE49-F238E27FC236}">
                    <a16:creationId xmlns:a16="http://schemas.microsoft.com/office/drawing/2014/main" id="{733BA8A5-BA19-413D-97F5-D066A2E79DC0}"/>
                  </a:ext>
                </a:extLst>
              </p:cNvPr>
              <p:cNvSpPr txBox="1"/>
              <p:nvPr/>
            </p:nvSpPr>
            <p:spPr>
              <a:xfrm>
                <a:off x="3464091" y="4898828"/>
                <a:ext cx="651061" cy="241654"/>
              </a:xfrm>
              <a:prstGeom prst="rect">
                <a:avLst/>
              </a:prstGeom>
              <a:noFill/>
              <a:ln w="3175">
                <a:noFill/>
              </a:ln>
            </p:spPr>
            <p:txBody>
              <a:bodyPr wrap="square" rtlCol="0">
                <a:spAutoFit/>
              </a:bodyPr>
              <a:lstStyle/>
              <a:p>
                <a:pPr algn="ctr"/>
                <a:r>
                  <a:rPr kumimoji="1" lang="ja-JP" altLang="en-US" sz="800" b="1" dirty="0">
                    <a:solidFill>
                      <a:schemeClr val="bg1"/>
                    </a:solidFill>
                    <a:latin typeface="Meiryo UI" panose="020B0604030504040204" pitchFamily="50" charset="-128"/>
                    <a:ea typeface="Meiryo UI" panose="020B0604030504040204" pitchFamily="50" charset="-128"/>
                  </a:rPr>
                  <a:t>ステップ２</a:t>
                </a:r>
                <a:endParaRPr kumimoji="1" lang="en-US" altLang="ja-JP" sz="800" b="1" dirty="0">
                  <a:solidFill>
                    <a:schemeClr val="bg1"/>
                  </a:solidFill>
                  <a:latin typeface="Meiryo UI" panose="020B0604030504040204" pitchFamily="50" charset="-128"/>
                  <a:ea typeface="Meiryo UI" panose="020B0604030504040204" pitchFamily="50" charset="-128"/>
                </a:endParaRPr>
              </a:p>
              <a:p>
                <a:pPr algn="ctr"/>
                <a:r>
                  <a:rPr kumimoji="1" lang="ja-JP" altLang="en-US" sz="800" b="1" dirty="0">
                    <a:solidFill>
                      <a:schemeClr val="bg1"/>
                    </a:solidFill>
                    <a:latin typeface="Meiryo UI" panose="020B0604030504040204" pitchFamily="50" charset="-128"/>
                    <a:ea typeface="Meiryo UI" panose="020B0604030504040204" pitchFamily="50" charset="-128"/>
                  </a:rPr>
                  <a:t>（</a:t>
                </a:r>
                <a:r>
                  <a:rPr kumimoji="1" lang="en-US" altLang="ja-JP" sz="800" b="1" dirty="0">
                    <a:solidFill>
                      <a:schemeClr val="bg1"/>
                    </a:solidFill>
                    <a:latin typeface="Meiryo UI" panose="020B0604030504040204" pitchFamily="50" charset="-128"/>
                    <a:ea typeface="Meiryo UI" panose="020B0604030504040204" pitchFamily="50" charset="-128"/>
                  </a:rPr>
                  <a:t>2</a:t>
                </a:r>
                <a:r>
                  <a:rPr kumimoji="1" lang="ja-JP" altLang="en-US" sz="800" b="1" dirty="0">
                    <a:solidFill>
                      <a:schemeClr val="bg1"/>
                    </a:solidFill>
                    <a:latin typeface="Meiryo UI" panose="020B0604030504040204" pitchFamily="50" charset="-128"/>
                    <a:ea typeface="Meiryo UI" panose="020B0604030504040204" pitchFamily="50" charset="-128"/>
                  </a:rPr>
                  <a:t>年目</a:t>
                </a:r>
                <a:r>
                  <a:rPr kumimoji="1" lang="ja-JP" altLang="en-US" sz="1050" b="1" dirty="0">
                    <a:solidFill>
                      <a:schemeClr val="bg1"/>
                    </a:solidFill>
                    <a:latin typeface="Meiryo UI" panose="020B0604030504040204" pitchFamily="50" charset="-128"/>
                    <a:ea typeface="Meiryo UI" panose="020B0604030504040204" pitchFamily="50" charset="-128"/>
                  </a:rPr>
                  <a:t>）</a:t>
                </a:r>
              </a:p>
            </p:txBody>
          </p:sp>
        </p:grpSp>
      </p:grpSp>
      <p:sp>
        <p:nvSpPr>
          <p:cNvPr id="100" name="四角形: 角を丸くする 99">
            <a:extLst>
              <a:ext uri="{FF2B5EF4-FFF2-40B4-BE49-F238E27FC236}">
                <a16:creationId xmlns:a16="http://schemas.microsoft.com/office/drawing/2014/main" id="{104E4890-0CBC-4967-A226-655D68CC8355}"/>
              </a:ext>
            </a:extLst>
          </p:cNvPr>
          <p:cNvSpPr/>
          <p:nvPr/>
        </p:nvSpPr>
        <p:spPr>
          <a:xfrm>
            <a:off x="8817574" y="1432248"/>
            <a:ext cx="440315" cy="2040106"/>
          </a:xfrm>
          <a:prstGeom prst="roundRect">
            <a:avLst/>
          </a:prstGeom>
          <a:ln/>
        </p:spPr>
        <p:style>
          <a:lnRef idx="3">
            <a:schemeClr val="lt1"/>
          </a:lnRef>
          <a:fillRef idx="1">
            <a:schemeClr val="accent2"/>
          </a:fillRef>
          <a:effectRef idx="1">
            <a:schemeClr val="accent2"/>
          </a:effectRef>
          <a:fontRef idx="minor">
            <a:schemeClr val="lt1"/>
          </a:fontRef>
        </p:style>
        <p:txBody>
          <a:bodyPr vert="eaVert" rtlCol="0" anchor="ctr"/>
          <a:lstStyle/>
          <a:p>
            <a:pPr algn="ctr"/>
            <a:r>
              <a:rPr kumimoji="1" lang="ja-JP" altLang="en-US" sz="1400" dirty="0">
                <a:latin typeface="Meiryo UI" panose="020B0604030504040204" pitchFamily="50" charset="-128"/>
                <a:ea typeface="Meiryo UI" panose="020B0604030504040204" pitchFamily="50" charset="-128"/>
              </a:rPr>
              <a:t>市町村の体制整備支援</a:t>
            </a:r>
          </a:p>
        </p:txBody>
      </p:sp>
      <p:sp>
        <p:nvSpPr>
          <p:cNvPr id="101" name="四角形: 角を丸くする 100">
            <a:extLst>
              <a:ext uri="{FF2B5EF4-FFF2-40B4-BE49-F238E27FC236}">
                <a16:creationId xmlns:a16="http://schemas.microsoft.com/office/drawing/2014/main" id="{EA90FDA8-197E-4875-AC56-30EC1F786C84}"/>
              </a:ext>
            </a:extLst>
          </p:cNvPr>
          <p:cNvSpPr/>
          <p:nvPr/>
        </p:nvSpPr>
        <p:spPr>
          <a:xfrm>
            <a:off x="8817737" y="4603230"/>
            <a:ext cx="440315" cy="2040106"/>
          </a:xfrm>
          <a:prstGeom prst="roundRect">
            <a:avLst/>
          </a:prstGeom>
          <a:ln/>
        </p:spPr>
        <p:style>
          <a:lnRef idx="3">
            <a:schemeClr val="lt1"/>
          </a:lnRef>
          <a:fillRef idx="1">
            <a:schemeClr val="accent5"/>
          </a:fillRef>
          <a:effectRef idx="1">
            <a:schemeClr val="accent5"/>
          </a:effectRef>
          <a:fontRef idx="minor">
            <a:schemeClr val="lt1"/>
          </a:fontRef>
        </p:style>
        <p:txBody>
          <a:bodyPr vert="eaVert" rtlCol="0" anchor="ctr"/>
          <a:lstStyle/>
          <a:p>
            <a:pPr algn="ctr"/>
            <a:r>
              <a:rPr kumimoji="1" lang="ja-JP" altLang="en-US" sz="1400" dirty="0">
                <a:latin typeface="Meiryo UI" panose="020B0604030504040204" pitchFamily="50" charset="-128"/>
                <a:ea typeface="Meiryo UI" panose="020B0604030504040204" pitchFamily="50" charset="-128"/>
              </a:rPr>
              <a:t>事業所等の支援力向上</a:t>
            </a:r>
          </a:p>
        </p:txBody>
      </p:sp>
      <p:sp>
        <p:nvSpPr>
          <p:cNvPr id="103" name="矢印: 上下 102">
            <a:extLst>
              <a:ext uri="{FF2B5EF4-FFF2-40B4-BE49-F238E27FC236}">
                <a16:creationId xmlns:a16="http://schemas.microsoft.com/office/drawing/2014/main" id="{F2915334-7C5C-48D8-A4EA-D7F0A98A76E9}"/>
              </a:ext>
            </a:extLst>
          </p:cNvPr>
          <p:cNvSpPr/>
          <p:nvPr/>
        </p:nvSpPr>
        <p:spPr>
          <a:xfrm>
            <a:off x="7402818" y="3361246"/>
            <a:ext cx="1287744" cy="1226475"/>
          </a:xfrm>
          <a:prstGeom prst="upDownArrow">
            <a:avLst>
              <a:gd name="adj1" fmla="val 50954"/>
              <a:gd name="adj2" fmla="val 27015"/>
            </a:avLst>
          </a:prstGeom>
          <a:solidFill>
            <a:schemeClr val="accent4">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連携</a:t>
            </a:r>
            <a:endParaRPr lang="en-US" altLang="ja-JP" sz="1000" dirty="0">
              <a:solidFill>
                <a:schemeClr val="tx1"/>
              </a:solidFill>
              <a:latin typeface="Meiryo UI" panose="020B0604030504040204" pitchFamily="50" charset="-128"/>
              <a:ea typeface="Meiryo UI" panose="020B0604030504040204" pitchFamily="50" charset="-128"/>
            </a:endParaRPr>
          </a:p>
          <a:p>
            <a:pPr algn="ct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05" name="テキスト ボックス 104">
            <a:extLst>
              <a:ext uri="{FF2B5EF4-FFF2-40B4-BE49-F238E27FC236}">
                <a16:creationId xmlns:a16="http://schemas.microsoft.com/office/drawing/2014/main" id="{5EE02020-013F-4C93-BE81-DBB8996C7E63}"/>
              </a:ext>
            </a:extLst>
          </p:cNvPr>
          <p:cNvSpPr txBox="1"/>
          <p:nvPr/>
        </p:nvSpPr>
        <p:spPr>
          <a:xfrm>
            <a:off x="6998885" y="5461923"/>
            <a:ext cx="843373" cy="369332"/>
          </a:xfrm>
          <a:prstGeom prst="rect">
            <a:avLst/>
          </a:prstGeom>
          <a:noFill/>
        </p:spPr>
        <p:txBody>
          <a:bodyPr wrap="square" rtlCol="0">
            <a:spAutoFit/>
          </a:bodyPr>
          <a:lstStyle/>
          <a:p>
            <a:pPr algn="ctr"/>
            <a:r>
              <a:rPr kumimoji="1" lang="ja-JP" altLang="en-US" sz="900" dirty="0">
                <a:latin typeface="Meiryo UI" panose="020B0604030504040204" pitchFamily="50" charset="-128"/>
                <a:ea typeface="Meiryo UI" panose="020B0604030504040204" pitchFamily="50" charset="-128"/>
              </a:rPr>
              <a:t>地域支援</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マネジャー</a:t>
            </a:r>
          </a:p>
        </p:txBody>
      </p:sp>
      <p:pic>
        <p:nvPicPr>
          <p:cNvPr id="107" name="グラフィックス 106" descr="建物 単色塗りつぶし">
            <a:extLst>
              <a:ext uri="{FF2B5EF4-FFF2-40B4-BE49-F238E27FC236}">
                <a16:creationId xmlns:a16="http://schemas.microsoft.com/office/drawing/2014/main" id="{B18F4EFA-9A3B-4721-9A87-6BAACA7A6A62}"/>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7542082" y="1591377"/>
            <a:ext cx="1121895" cy="1121895"/>
          </a:xfrm>
          <a:prstGeom prst="rect">
            <a:avLst/>
          </a:prstGeom>
          <a:effectLst>
            <a:outerShdw blurRad="76200" dir="18900000" sy="23000" kx="-1200000" algn="bl" rotWithShape="0">
              <a:prstClr val="black">
                <a:alpha val="20000"/>
              </a:prstClr>
            </a:outerShdw>
          </a:effectLst>
        </p:spPr>
      </p:pic>
      <p:pic>
        <p:nvPicPr>
          <p:cNvPr id="108" name="グラフィックス 107" descr="建物 単色塗りつぶし">
            <a:extLst>
              <a:ext uri="{FF2B5EF4-FFF2-40B4-BE49-F238E27FC236}">
                <a16:creationId xmlns:a16="http://schemas.microsoft.com/office/drawing/2014/main" id="{144BCECC-B29F-4018-82C3-EFB9A0CDA771}"/>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7581505" y="4705618"/>
            <a:ext cx="1121895" cy="1121895"/>
          </a:xfrm>
          <a:prstGeom prst="rect">
            <a:avLst/>
          </a:prstGeom>
          <a:effectLst>
            <a:outerShdw blurRad="76200" dir="18900000" sy="23000" kx="-1200000" algn="bl" rotWithShape="0">
              <a:prstClr val="black">
                <a:alpha val="20000"/>
              </a:prstClr>
            </a:outerShdw>
          </a:effectLst>
        </p:spPr>
      </p:pic>
      <p:pic>
        <p:nvPicPr>
          <p:cNvPr id="110" name="グラフィックス 109" descr="男性のプロフィール 単色塗りつぶし">
            <a:extLst>
              <a:ext uri="{FF2B5EF4-FFF2-40B4-BE49-F238E27FC236}">
                <a16:creationId xmlns:a16="http://schemas.microsoft.com/office/drawing/2014/main" id="{9A7AFB28-D0F7-472E-B50C-AD67D6A49E0F}"/>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7190451" y="1853784"/>
            <a:ext cx="587447" cy="587447"/>
          </a:xfrm>
          <a:prstGeom prst="rect">
            <a:avLst/>
          </a:prstGeom>
        </p:spPr>
      </p:pic>
      <p:pic>
        <p:nvPicPr>
          <p:cNvPr id="113" name="グラフィックス 112" descr="男性のプロフィール 単色塗りつぶし">
            <a:extLst>
              <a:ext uri="{FF2B5EF4-FFF2-40B4-BE49-F238E27FC236}">
                <a16:creationId xmlns:a16="http://schemas.microsoft.com/office/drawing/2014/main" id="{0F2819B4-EEDA-4A03-9C5F-929AEBE5C960}"/>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7121636" y="4975943"/>
            <a:ext cx="587447" cy="587447"/>
          </a:xfrm>
          <a:prstGeom prst="rect">
            <a:avLst/>
          </a:prstGeom>
        </p:spPr>
      </p:pic>
      <p:sp>
        <p:nvSpPr>
          <p:cNvPr id="114" name="テキスト ボックス 113">
            <a:extLst>
              <a:ext uri="{FF2B5EF4-FFF2-40B4-BE49-F238E27FC236}">
                <a16:creationId xmlns:a16="http://schemas.microsoft.com/office/drawing/2014/main" id="{EDE1F5A2-7C13-45DE-91FE-CC53E6C404FD}"/>
              </a:ext>
            </a:extLst>
          </p:cNvPr>
          <p:cNvSpPr txBox="1"/>
          <p:nvPr/>
        </p:nvSpPr>
        <p:spPr>
          <a:xfrm>
            <a:off x="7041164" y="2365948"/>
            <a:ext cx="843373" cy="369332"/>
          </a:xfrm>
          <a:prstGeom prst="rect">
            <a:avLst/>
          </a:prstGeom>
          <a:noFill/>
        </p:spPr>
        <p:txBody>
          <a:bodyPr wrap="square" rtlCol="0">
            <a:spAutoFit/>
          </a:bodyPr>
          <a:lstStyle/>
          <a:p>
            <a:pPr algn="ctr"/>
            <a:r>
              <a:rPr kumimoji="1" lang="ja-JP" altLang="en-US" sz="900" dirty="0">
                <a:latin typeface="Meiryo UI" panose="020B0604030504040204" pitchFamily="50" charset="-128"/>
                <a:ea typeface="Meiryo UI" panose="020B0604030504040204" pitchFamily="50" charset="-128"/>
              </a:rPr>
              <a:t>地域支援</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マネジャー</a:t>
            </a:r>
          </a:p>
        </p:txBody>
      </p:sp>
      <p:cxnSp>
        <p:nvCxnSpPr>
          <p:cNvPr id="116" name="直線矢印コネクタ 115">
            <a:extLst>
              <a:ext uri="{FF2B5EF4-FFF2-40B4-BE49-F238E27FC236}">
                <a16:creationId xmlns:a16="http://schemas.microsoft.com/office/drawing/2014/main" id="{E9EF1DE0-B39F-447D-978A-4636442DB01F}"/>
              </a:ext>
            </a:extLst>
          </p:cNvPr>
          <p:cNvCxnSpPr>
            <a:cxnSpLocks/>
            <a:stCxn id="5" idx="2"/>
            <a:endCxn id="6" idx="0"/>
          </p:cNvCxnSpPr>
          <p:nvPr/>
        </p:nvCxnSpPr>
        <p:spPr>
          <a:xfrm flipH="1">
            <a:off x="555565" y="5232343"/>
            <a:ext cx="742109" cy="799024"/>
          </a:xfrm>
          <a:prstGeom prst="straightConnector1">
            <a:avLst/>
          </a:prstGeom>
          <a:ln w="9525">
            <a:tailEnd type="triangle"/>
          </a:ln>
        </p:spPr>
        <p:style>
          <a:lnRef idx="1">
            <a:schemeClr val="dk1"/>
          </a:lnRef>
          <a:fillRef idx="0">
            <a:schemeClr val="dk1"/>
          </a:fillRef>
          <a:effectRef idx="0">
            <a:schemeClr val="dk1"/>
          </a:effectRef>
          <a:fontRef idx="minor">
            <a:schemeClr val="tx1"/>
          </a:fontRef>
        </p:style>
      </p:cxnSp>
      <p:sp>
        <p:nvSpPr>
          <p:cNvPr id="120" name="矢印: 左 119">
            <a:extLst>
              <a:ext uri="{FF2B5EF4-FFF2-40B4-BE49-F238E27FC236}">
                <a16:creationId xmlns:a16="http://schemas.microsoft.com/office/drawing/2014/main" id="{F124AC96-EC76-439E-B720-91111DD53381}"/>
              </a:ext>
            </a:extLst>
          </p:cNvPr>
          <p:cNvSpPr/>
          <p:nvPr/>
        </p:nvSpPr>
        <p:spPr>
          <a:xfrm>
            <a:off x="5350931" y="1904253"/>
            <a:ext cx="1703124" cy="1073956"/>
          </a:xfrm>
          <a:prstGeom prst="leftArrow">
            <a:avLst/>
          </a:prstGeom>
          <a:solidFill>
            <a:schemeClr val="accent2">
              <a:lumMod val="20000"/>
              <a:lumOff val="80000"/>
            </a:schemeClr>
          </a:solidFill>
          <a:ln w="12700"/>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市町村等支援</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lang="ja-JP" altLang="en-US"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連携・協働・支援）</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121" name="矢印: 左 120">
            <a:extLst>
              <a:ext uri="{FF2B5EF4-FFF2-40B4-BE49-F238E27FC236}">
                <a16:creationId xmlns:a16="http://schemas.microsoft.com/office/drawing/2014/main" id="{AD2D09B5-DE57-435F-BF45-F002770622EF}"/>
              </a:ext>
            </a:extLst>
          </p:cNvPr>
          <p:cNvSpPr/>
          <p:nvPr/>
        </p:nvSpPr>
        <p:spPr>
          <a:xfrm>
            <a:off x="5350931" y="4989972"/>
            <a:ext cx="1707915" cy="1112385"/>
          </a:xfrm>
          <a:prstGeom prst="leftArrow">
            <a:avLst/>
          </a:prstGeom>
          <a:solidFill>
            <a:schemeClr val="accent5">
              <a:lumMod val="40000"/>
              <a:lumOff val="60000"/>
            </a:schemeClr>
          </a:solidFill>
          <a:ln w="12700">
            <a:solidFill>
              <a:schemeClr val="accent5">
                <a:lumMod val="7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事業所等支援</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lang="ja-JP" altLang="en-US"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連携・協働・支援）</a:t>
            </a:r>
          </a:p>
        </p:txBody>
      </p:sp>
      <p:sp>
        <p:nvSpPr>
          <p:cNvPr id="122" name="テキスト ボックス 121">
            <a:extLst>
              <a:ext uri="{FF2B5EF4-FFF2-40B4-BE49-F238E27FC236}">
                <a16:creationId xmlns:a16="http://schemas.microsoft.com/office/drawing/2014/main" id="{5FA44284-6A4B-4C82-9F88-25E60A21F699}"/>
              </a:ext>
            </a:extLst>
          </p:cNvPr>
          <p:cNvSpPr txBox="1"/>
          <p:nvPr/>
        </p:nvSpPr>
        <p:spPr>
          <a:xfrm>
            <a:off x="58190" y="452914"/>
            <a:ext cx="12061766" cy="3231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500" dirty="0">
                <a:latin typeface="Meiryo UI" panose="020B0604030504040204" pitchFamily="50" charset="-128"/>
                <a:ea typeface="Meiryo UI" panose="020B0604030504040204" pitchFamily="50" charset="-128"/>
              </a:rPr>
              <a:t>発達障がい児者のライフステージに</a:t>
            </a:r>
            <a:r>
              <a:rPr lang="ja-JP" altLang="en-US" sz="1500" dirty="0">
                <a:latin typeface="Meiryo UI" panose="020B0604030504040204" pitchFamily="50" charset="-128"/>
                <a:ea typeface="Meiryo UI" panose="020B0604030504040204" pitchFamily="50" charset="-128"/>
              </a:rPr>
              <a:t>応じた</a:t>
            </a:r>
            <a:r>
              <a:rPr kumimoji="1" lang="ja-JP" altLang="en-US" sz="1500" dirty="0">
                <a:latin typeface="Meiryo UI" panose="020B0604030504040204" pitchFamily="50" charset="-128"/>
                <a:ea typeface="Meiryo UI" panose="020B0604030504040204" pitchFamily="50" charset="-128"/>
              </a:rPr>
              <a:t>一貫した支援を行うため、障がい福祉に留まらない各関連分野での、支援力向上・支援体制整備をめざす。</a:t>
            </a:r>
          </a:p>
        </p:txBody>
      </p:sp>
      <p:cxnSp>
        <p:nvCxnSpPr>
          <p:cNvPr id="125" name="直線矢印コネクタ 124">
            <a:extLst>
              <a:ext uri="{FF2B5EF4-FFF2-40B4-BE49-F238E27FC236}">
                <a16:creationId xmlns:a16="http://schemas.microsoft.com/office/drawing/2014/main" id="{156F648F-5546-40B7-AB00-27099DC3780E}"/>
              </a:ext>
            </a:extLst>
          </p:cNvPr>
          <p:cNvCxnSpPr>
            <a:cxnSpLocks/>
            <a:stCxn id="5" idx="2"/>
            <a:endCxn id="81" idx="0"/>
          </p:cNvCxnSpPr>
          <p:nvPr/>
        </p:nvCxnSpPr>
        <p:spPr>
          <a:xfrm>
            <a:off x="1297674" y="5232343"/>
            <a:ext cx="791810" cy="799025"/>
          </a:xfrm>
          <a:prstGeom prst="straightConnector1">
            <a:avLst/>
          </a:prstGeom>
          <a:ln w="9525">
            <a:tailEnd type="triangle"/>
          </a:ln>
        </p:spPr>
        <p:style>
          <a:lnRef idx="1">
            <a:schemeClr val="dk1"/>
          </a:lnRef>
          <a:fillRef idx="0">
            <a:schemeClr val="dk1"/>
          </a:fillRef>
          <a:effectRef idx="0">
            <a:schemeClr val="dk1"/>
          </a:effectRef>
          <a:fontRef idx="minor">
            <a:schemeClr val="tx1"/>
          </a:fontRef>
        </p:style>
      </p:cxnSp>
      <p:cxnSp>
        <p:nvCxnSpPr>
          <p:cNvPr id="126" name="直線矢印コネクタ 125">
            <a:extLst>
              <a:ext uri="{FF2B5EF4-FFF2-40B4-BE49-F238E27FC236}">
                <a16:creationId xmlns:a16="http://schemas.microsoft.com/office/drawing/2014/main" id="{0BFF46E6-C341-41F8-AF87-A3A2E2542A43}"/>
              </a:ext>
            </a:extLst>
          </p:cNvPr>
          <p:cNvCxnSpPr>
            <a:cxnSpLocks/>
            <a:stCxn id="5" idx="2"/>
            <a:endCxn id="7" idx="0"/>
          </p:cNvCxnSpPr>
          <p:nvPr/>
        </p:nvCxnSpPr>
        <p:spPr>
          <a:xfrm>
            <a:off x="1297674" y="5232343"/>
            <a:ext cx="35230" cy="799026"/>
          </a:xfrm>
          <a:prstGeom prst="straightConnector1">
            <a:avLst/>
          </a:prstGeom>
          <a:ln w="9525">
            <a:tailEnd type="triangle"/>
          </a:ln>
        </p:spPr>
        <p:style>
          <a:lnRef idx="1">
            <a:schemeClr val="dk1"/>
          </a:lnRef>
          <a:fillRef idx="0">
            <a:schemeClr val="dk1"/>
          </a:fillRef>
          <a:effectRef idx="0">
            <a:schemeClr val="dk1"/>
          </a:effectRef>
          <a:fontRef idx="minor">
            <a:schemeClr val="tx1"/>
          </a:fontRef>
        </p:style>
      </p:cxnSp>
      <p:cxnSp>
        <p:nvCxnSpPr>
          <p:cNvPr id="136" name="直線矢印コネクタ 135">
            <a:extLst>
              <a:ext uri="{FF2B5EF4-FFF2-40B4-BE49-F238E27FC236}">
                <a16:creationId xmlns:a16="http://schemas.microsoft.com/office/drawing/2014/main" id="{F4C966B3-2AED-4F29-8827-ED8694DCBA0A}"/>
              </a:ext>
            </a:extLst>
          </p:cNvPr>
          <p:cNvCxnSpPr>
            <a:cxnSpLocks/>
            <a:stCxn id="5" idx="2"/>
            <a:endCxn id="157" idx="1"/>
          </p:cNvCxnSpPr>
          <p:nvPr/>
        </p:nvCxnSpPr>
        <p:spPr>
          <a:xfrm>
            <a:off x="1297674" y="5232343"/>
            <a:ext cx="1501595" cy="720331"/>
          </a:xfrm>
          <a:prstGeom prst="straightConnector1">
            <a:avLst/>
          </a:prstGeom>
          <a:ln w="9525">
            <a:tailEnd type="triangle"/>
          </a:ln>
        </p:spPr>
        <p:style>
          <a:lnRef idx="1">
            <a:schemeClr val="dk1"/>
          </a:lnRef>
          <a:fillRef idx="0">
            <a:schemeClr val="dk1"/>
          </a:fillRef>
          <a:effectRef idx="0">
            <a:schemeClr val="dk1"/>
          </a:effectRef>
          <a:fontRef idx="minor">
            <a:schemeClr val="tx1"/>
          </a:fontRef>
        </p:style>
      </p:cxnSp>
      <p:pic>
        <p:nvPicPr>
          <p:cNvPr id="140" name="グラフィックス 139" descr="会議 単色塗りつぶし">
            <a:extLst>
              <a:ext uri="{FF2B5EF4-FFF2-40B4-BE49-F238E27FC236}">
                <a16:creationId xmlns:a16="http://schemas.microsoft.com/office/drawing/2014/main" id="{A4EAF0C2-EA76-49AE-A418-32FE7CD8A2DE}"/>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712303" y="4055691"/>
            <a:ext cx="621141" cy="621141"/>
          </a:xfrm>
          <a:prstGeom prst="rect">
            <a:avLst/>
          </a:prstGeom>
        </p:spPr>
      </p:pic>
      <p:sp>
        <p:nvSpPr>
          <p:cNvPr id="142" name="テキスト ボックス 141">
            <a:extLst>
              <a:ext uri="{FF2B5EF4-FFF2-40B4-BE49-F238E27FC236}">
                <a16:creationId xmlns:a16="http://schemas.microsoft.com/office/drawing/2014/main" id="{B60A15DD-E76A-4F8A-916A-54409B94E5F2}"/>
              </a:ext>
            </a:extLst>
          </p:cNvPr>
          <p:cNvSpPr txBox="1"/>
          <p:nvPr/>
        </p:nvSpPr>
        <p:spPr>
          <a:xfrm>
            <a:off x="172536" y="887038"/>
            <a:ext cx="5411571" cy="323493"/>
          </a:xfrm>
          <a:prstGeom prst="flowChartAlternateProcess">
            <a:avLst/>
          </a:prstGeom>
          <a:solidFill>
            <a:schemeClr val="accent6">
              <a:lumMod val="20000"/>
              <a:lumOff val="80000"/>
            </a:schemeClr>
          </a:solidFill>
          <a:ln w="28575"/>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kumimoji="1" lang="ja-JP" altLang="en-US" sz="1300" dirty="0">
                <a:latin typeface="Meiryo UI" panose="020B0604030504040204" pitchFamily="50" charset="-128"/>
                <a:ea typeface="Meiryo UI" panose="020B0604030504040204" pitchFamily="50" charset="-128"/>
              </a:rPr>
              <a:t>◆市町村の役割（地域の支援体制の整備、切れ目のない支援等）</a:t>
            </a:r>
          </a:p>
        </p:txBody>
      </p:sp>
      <p:sp>
        <p:nvSpPr>
          <p:cNvPr id="143" name="テキスト ボックス 142">
            <a:extLst>
              <a:ext uri="{FF2B5EF4-FFF2-40B4-BE49-F238E27FC236}">
                <a16:creationId xmlns:a16="http://schemas.microsoft.com/office/drawing/2014/main" id="{1FEBDAC5-20C7-4D5C-8DBD-DB9A9550FD28}"/>
              </a:ext>
            </a:extLst>
          </p:cNvPr>
          <p:cNvSpPr txBox="1"/>
          <p:nvPr/>
        </p:nvSpPr>
        <p:spPr>
          <a:xfrm>
            <a:off x="5731326" y="888763"/>
            <a:ext cx="6367735" cy="323493"/>
          </a:xfrm>
          <a:prstGeom prst="roundRect">
            <a:avLst/>
          </a:prstGeom>
          <a:solidFill>
            <a:schemeClr val="accent5">
              <a:lumMod val="20000"/>
              <a:lumOff val="80000"/>
            </a:schemeClr>
          </a:solidFill>
          <a:ln w="28575"/>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ja-JP" altLang="en-US" sz="1300" dirty="0">
                <a:latin typeface="Meiryo UI" panose="020B0604030504040204" pitchFamily="50" charset="-128"/>
                <a:ea typeface="Meiryo UI" panose="020B0604030504040204" pitchFamily="50" charset="-128"/>
              </a:rPr>
              <a:t>◆都道府県の役割（広域的な体制整備、市町村支援、広域調整、人材育成等）</a:t>
            </a:r>
            <a:endParaRPr kumimoji="1" lang="ja-JP" altLang="en-US" sz="1300" dirty="0">
              <a:latin typeface="Meiryo UI" panose="020B0604030504040204" pitchFamily="50" charset="-128"/>
              <a:ea typeface="Meiryo UI" panose="020B0604030504040204" pitchFamily="50" charset="-128"/>
            </a:endParaRPr>
          </a:p>
        </p:txBody>
      </p:sp>
      <p:cxnSp>
        <p:nvCxnSpPr>
          <p:cNvPr id="155" name="直線矢印コネクタ 154">
            <a:extLst>
              <a:ext uri="{FF2B5EF4-FFF2-40B4-BE49-F238E27FC236}">
                <a16:creationId xmlns:a16="http://schemas.microsoft.com/office/drawing/2014/main" id="{64AA80F5-8651-44D6-9BE5-217CAB42D6D3}"/>
              </a:ext>
            </a:extLst>
          </p:cNvPr>
          <p:cNvCxnSpPr>
            <a:cxnSpLocks/>
          </p:cNvCxnSpPr>
          <p:nvPr/>
        </p:nvCxnSpPr>
        <p:spPr>
          <a:xfrm flipH="1" flipV="1">
            <a:off x="2365595" y="5051813"/>
            <a:ext cx="578373" cy="1"/>
          </a:xfrm>
          <a:prstGeom prst="straightConnector1">
            <a:avLst/>
          </a:prstGeom>
          <a:ln w="9525">
            <a:headEnd type="triangle"/>
            <a:tailEnd type="triangle"/>
          </a:ln>
        </p:spPr>
        <p:style>
          <a:lnRef idx="1">
            <a:schemeClr val="dk1"/>
          </a:lnRef>
          <a:fillRef idx="0">
            <a:schemeClr val="dk1"/>
          </a:fillRef>
          <a:effectRef idx="0">
            <a:schemeClr val="dk1"/>
          </a:effectRef>
          <a:fontRef idx="minor">
            <a:schemeClr val="tx1"/>
          </a:fontRef>
        </p:style>
      </p:cxnSp>
      <p:sp>
        <p:nvSpPr>
          <p:cNvPr id="156" name="テキスト ボックス 155">
            <a:extLst>
              <a:ext uri="{FF2B5EF4-FFF2-40B4-BE49-F238E27FC236}">
                <a16:creationId xmlns:a16="http://schemas.microsoft.com/office/drawing/2014/main" id="{F556CE19-C421-48D7-AB6D-6CACC9A041EA}"/>
              </a:ext>
            </a:extLst>
          </p:cNvPr>
          <p:cNvSpPr txBox="1"/>
          <p:nvPr/>
        </p:nvSpPr>
        <p:spPr>
          <a:xfrm>
            <a:off x="3046298" y="5431664"/>
            <a:ext cx="2121609"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子どもに関わる機関等（例）</a:t>
            </a:r>
          </a:p>
        </p:txBody>
      </p:sp>
      <p:sp>
        <p:nvSpPr>
          <p:cNvPr id="87" name="テキスト ボックス 86">
            <a:extLst>
              <a:ext uri="{FF2B5EF4-FFF2-40B4-BE49-F238E27FC236}">
                <a16:creationId xmlns:a16="http://schemas.microsoft.com/office/drawing/2014/main" id="{1A480945-8C3E-45B0-BB8C-5BBBCE11FB32}"/>
              </a:ext>
            </a:extLst>
          </p:cNvPr>
          <p:cNvSpPr txBox="1"/>
          <p:nvPr/>
        </p:nvSpPr>
        <p:spPr>
          <a:xfrm>
            <a:off x="-36490" y="5486874"/>
            <a:ext cx="1121320" cy="369332"/>
          </a:xfrm>
          <a:prstGeom prst="rect">
            <a:avLst/>
          </a:prstGeom>
          <a:noFill/>
        </p:spPr>
        <p:txBody>
          <a:bodyPr wrap="square" rtlCol="0">
            <a:spAutoFit/>
          </a:bodyPr>
          <a:lstStyle/>
          <a:p>
            <a:pPr algn="ctr"/>
            <a:r>
              <a:rPr kumimoji="1" lang="en-US" altLang="ja-JP" sz="900" dirty="0">
                <a:latin typeface="Meiryo UI" panose="020B0604030504040204" pitchFamily="50" charset="-128"/>
                <a:ea typeface="Meiryo UI" panose="020B0604030504040204" pitchFamily="50" charset="-128"/>
              </a:rPr>
              <a:t>SV</a:t>
            </a:r>
            <a:r>
              <a:rPr kumimoji="1" lang="ja-JP" altLang="en-US" sz="900" dirty="0">
                <a:latin typeface="Meiryo UI" panose="020B0604030504040204" pitchFamily="50" charset="-128"/>
                <a:ea typeface="Meiryo UI" panose="020B0604030504040204" pitchFamily="50" charset="-128"/>
              </a:rPr>
              <a:t>・コンサルテーション</a:t>
            </a:r>
          </a:p>
        </p:txBody>
      </p:sp>
      <p:sp>
        <p:nvSpPr>
          <p:cNvPr id="159" name="テキスト ボックス 158">
            <a:extLst>
              <a:ext uri="{FF2B5EF4-FFF2-40B4-BE49-F238E27FC236}">
                <a16:creationId xmlns:a16="http://schemas.microsoft.com/office/drawing/2014/main" id="{C7893AAF-9DC4-4A74-A3FE-A27ADC9A0EAD}"/>
              </a:ext>
            </a:extLst>
          </p:cNvPr>
          <p:cNvSpPr txBox="1"/>
          <p:nvPr/>
        </p:nvSpPr>
        <p:spPr>
          <a:xfrm>
            <a:off x="1975936" y="5444821"/>
            <a:ext cx="1009350" cy="215444"/>
          </a:xfrm>
          <a:prstGeom prst="rect">
            <a:avLst/>
          </a:prstGeom>
          <a:noFill/>
        </p:spPr>
        <p:txBody>
          <a:bodyPr wrap="square" rtlCol="0">
            <a:spAutoFit/>
          </a:bodyPr>
          <a:lstStyle/>
          <a:p>
            <a:pPr algn="ctr"/>
            <a:r>
              <a:rPr lang="ja-JP" altLang="en-US" sz="800" dirty="0">
                <a:latin typeface="Meiryo UI" panose="020B0604030504040204" pitchFamily="50" charset="-128"/>
                <a:ea typeface="Meiryo UI" panose="020B0604030504040204" pitchFamily="50" charset="-128"/>
              </a:rPr>
              <a:t>インクルージョン</a:t>
            </a:r>
            <a:endParaRPr lang="en-US" altLang="ja-JP" sz="800" dirty="0">
              <a:latin typeface="Meiryo UI" panose="020B0604030504040204" pitchFamily="50" charset="-128"/>
              <a:ea typeface="Meiryo UI" panose="020B0604030504040204" pitchFamily="50" charset="-128"/>
            </a:endParaRPr>
          </a:p>
        </p:txBody>
      </p:sp>
      <p:sp>
        <p:nvSpPr>
          <p:cNvPr id="160" name="テキスト ボックス 159">
            <a:extLst>
              <a:ext uri="{FF2B5EF4-FFF2-40B4-BE49-F238E27FC236}">
                <a16:creationId xmlns:a16="http://schemas.microsoft.com/office/drawing/2014/main" id="{80911886-5F9A-489B-9972-1D4929DE8425}"/>
              </a:ext>
            </a:extLst>
          </p:cNvPr>
          <p:cNvSpPr txBox="1"/>
          <p:nvPr/>
        </p:nvSpPr>
        <p:spPr>
          <a:xfrm>
            <a:off x="2439290" y="4818234"/>
            <a:ext cx="438312" cy="230832"/>
          </a:xfrm>
          <a:prstGeom prst="rect">
            <a:avLst/>
          </a:prstGeom>
          <a:noFill/>
          <a:ln w="9525">
            <a:noFill/>
          </a:ln>
        </p:spPr>
        <p:txBody>
          <a:bodyPr wrap="square" rtlCol="0">
            <a:spAutoFit/>
          </a:bodyPr>
          <a:lstStyle/>
          <a:p>
            <a:pPr algn="ctr"/>
            <a:r>
              <a:rPr lang="ja-JP" altLang="en-US" sz="900" dirty="0">
                <a:latin typeface="Meiryo UI" panose="020B0604030504040204" pitchFamily="50" charset="-128"/>
                <a:ea typeface="Meiryo UI" panose="020B0604030504040204" pitchFamily="50" charset="-128"/>
              </a:rPr>
              <a:t>連携</a:t>
            </a:r>
            <a:endParaRPr lang="en-US" altLang="ja-JP" sz="900" dirty="0">
              <a:latin typeface="Meiryo UI" panose="020B0604030504040204" pitchFamily="50" charset="-128"/>
              <a:ea typeface="Meiryo UI" panose="020B0604030504040204" pitchFamily="50" charset="-128"/>
            </a:endParaRPr>
          </a:p>
        </p:txBody>
      </p:sp>
      <p:sp>
        <p:nvSpPr>
          <p:cNvPr id="173" name="テキスト ボックス 172">
            <a:extLst>
              <a:ext uri="{FF2B5EF4-FFF2-40B4-BE49-F238E27FC236}">
                <a16:creationId xmlns:a16="http://schemas.microsoft.com/office/drawing/2014/main" id="{DE64B6FD-A80D-48C0-A770-AAE03C466C61}"/>
              </a:ext>
            </a:extLst>
          </p:cNvPr>
          <p:cNvSpPr txBox="1"/>
          <p:nvPr/>
        </p:nvSpPr>
        <p:spPr>
          <a:xfrm>
            <a:off x="7709083" y="3936219"/>
            <a:ext cx="958905" cy="3693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（マネジメ</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ントチーム</a:t>
            </a:r>
            <a:r>
              <a:rPr kumimoji="1" lang="ja-JP" altLang="en-US" sz="900" dirty="0"/>
              <a:t>）</a:t>
            </a:r>
          </a:p>
        </p:txBody>
      </p:sp>
      <p:sp>
        <p:nvSpPr>
          <p:cNvPr id="180" name="テキスト ボックス 179">
            <a:extLst>
              <a:ext uri="{FF2B5EF4-FFF2-40B4-BE49-F238E27FC236}">
                <a16:creationId xmlns:a16="http://schemas.microsoft.com/office/drawing/2014/main" id="{12014F5D-1CA2-4CAC-BF44-F2D5EAE90F30}"/>
              </a:ext>
            </a:extLst>
          </p:cNvPr>
          <p:cNvSpPr txBox="1"/>
          <p:nvPr/>
        </p:nvSpPr>
        <p:spPr>
          <a:xfrm rot="199805">
            <a:off x="9412992" y="3577335"/>
            <a:ext cx="2399256" cy="1054150"/>
          </a:xfrm>
          <a:prstGeom prst="cloud">
            <a:avLst/>
          </a:prstGeom>
          <a:ln>
            <a:solidFill>
              <a:schemeClr val="tx1"/>
            </a:solidFill>
          </a:ln>
          <a:effectLst>
            <a:outerShdw blurRad="50800" dist="38100" dir="5400000" algn="t"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wrap="square" rtlCol="0">
            <a:spAutoFit/>
          </a:bodyPr>
          <a:lstStyle/>
          <a:p>
            <a:endParaRPr kumimoji="1" lang="en-US" altLang="ja-JP" sz="1300" dirty="0"/>
          </a:p>
          <a:p>
            <a:endParaRPr lang="en-US" altLang="ja-JP" sz="1300" dirty="0"/>
          </a:p>
          <a:p>
            <a:endParaRPr kumimoji="1" lang="ja-JP" altLang="en-US" sz="1300" dirty="0"/>
          </a:p>
        </p:txBody>
      </p:sp>
      <p:sp>
        <p:nvSpPr>
          <p:cNvPr id="189" name="テキスト ボックス 188">
            <a:extLst>
              <a:ext uri="{FF2B5EF4-FFF2-40B4-BE49-F238E27FC236}">
                <a16:creationId xmlns:a16="http://schemas.microsoft.com/office/drawing/2014/main" id="{AB8ED41A-AC99-4745-9F6A-96F74593FA79}"/>
              </a:ext>
            </a:extLst>
          </p:cNvPr>
          <p:cNvSpPr txBox="1"/>
          <p:nvPr/>
        </p:nvSpPr>
        <p:spPr>
          <a:xfrm>
            <a:off x="9710245" y="3873577"/>
            <a:ext cx="2221747" cy="461665"/>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両面からのアプローチにより</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地域の支援力を向上</a:t>
            </a:r>
          </a:p>
        </p:txBody>
      </p:sp>
      <p:pic>
        <p:nvPicPr>
          <p:cNvPr id="193" name="グラフィックス 192" descr="戻る 単色塗りつぶし">
            <a:extLst>
              <a:ext uri="{FF2B5EF4-FFF2-40B4-BE49-F238E27FC236}">
                <a16:creationId xmlns:a16="http://schemas.microsoft.com/office/drawing/2014/main" id="{D8A676E7-26D0-41E4-908A-0E8F2CC18CEC}"/>
              </a:ext>
            </a:extLst>
          </p:cNvPr>
          <p:cNvPicPr>
            <a:picLocks noChangeAspect="1"/>
          </p:cNvPicPr>
          <p:nvPr/>
        </p:nvPicPr>
        <p:blipFill>
          <a:blip r:embed="rId26">
            <a:extLst>
              <a:ext uri="{28A0092B-C50C-407E-A947-70E740481C1C}">
                <a14:useLocalDpi xmlns:a14="http://schemas.microsoft.com/office/drawing/2010/main" val="0"/>
              </a:ext>
              <a:ext uri="{96DAC541-7B7A-43D3-8B79-37D633B846F1}">
                <asvg:svgBlip xmlns:asvg="http://schemas.microsoft.com/office/drawing/2016/SVG/main" r:embed="rId27"/>
              </a:ext>
            </a:extLst>
          </a:blip>
          <a:stretch>
            <a:fillRect/>
          </a:stretch>
        </p:blipFill>
        <p:spPr>
          <a:xfrm rot="7749493">
            <a:off x="9139133" y="4170713"/>
            <a:ext cx="748833" cy="748833"/>
          </a:xfrm>
          <a:prstGeom prst="rect">
            <a:avLst/>
          </a:prstGeom>
        </p:spPr>
      </p:pic>
      <p:pic>
        <p:nvPicPr>
          <p:cNvPr id="195" name="グラフィックス 194" descr="戻る 単色塗りつぶし">
            <a:extLst>
              <a:ext uri="{FF2B5EF4-FFF2-40B4-BE49-F238E27FC236}">
                <a16:creationId xmlns:a16="http://schemas.microsoft.com/office/drawing/2014/main" id="{AB8D6F1F-381D-42A8-960E-A7CC16EF3B94}"/>
              </a:ext>
            </a:extLst>
          </p:cNvPr>
          <p:cNvPicPr>
            <a:picLocks noChangeAspect="1"/>
          </p:cNvPicPr>
          <p:nvPr/>
        </p:nvPicPr>
        <p:blipFill>
          <a:blip r:embed="rId28">
            <a:extLst>
              <a:ext uri="{28A0092B-C50C-407E-A947-70E740481C1C}">
                <a14:useLocalDpi xmlns:a14="http://schemas.microsoft.com/office/drawing/2010/main" val="0"/>
              </a:ext>
              <a:ext uri="{96DAC541-7B7A-43D3-8B79-37D633B846F1}">
                <asvg:svgBlip xmlns:asvg="http://schemas.microsoft.com/office/drawing/2016/SVG/main" r:embed="rId29"/>
              </a:ext>
            </a:extLst>
          </a:blip>
          <a:stretch>
            <a:fillRect/>
          </a:stretch>
        </p:blipFill>
        <p:spPr>
          <a:xfrm rot="3103742">
            <a:off x="9110536" y="3183239"/>
            <a:ext cx="748833" cy="748833"/>
          </a:xfrm>
          <a:prstGeom prst="rect">
            <a:avLst/>
          </a:prstGeom>
        </p:spPr>
      </p:pic>
      <p:sp>
        <p:nvSpPr>
          <p:cNvPr id="18" name="テキスト ボックス 17">
            <a:extLst>
              <a:ext uri="{FF2B5EF4-FFF2-40B4-BE49-F238E27FC236}">
                <a16:creationId xmlns:a16="http://schemas.microsoft.com/office/drawing/2014/main" id="{0C667D2A-5F09-4E32-86E3-3A76EAC1FCF5}"/>
              </a:ext>
            </a:extLst>
          </p:cNvPr>
          <p:cNvSpPr txBox="1"/>
          <p:nvPr/>
        </p:nvSpPr>
        <p:spPr>
          <a:xfrm>
            <a:off x="96551" y="3892646"/>
            <a:ext cx="1787545" cy="276999"/>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地域の支援機関等</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81616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9BA17B8A-8870-4AE0-9E4B-543C5A30E581}"/>
              </a:ext>
            </a:extLst>
          </p:cNvPr>
          <p:cNvPicPr>
            <a:picLocks noChangeAspect="1"/>
          </p:cNvPicPr>
          <p:nvPr/>
        </p:nvPicPr>
        <p:blipFill>
          <a:blip r:embed="rId2"/>
          <a:stretch>
            <a:fillRect/>
          </a:stretch>
        </p:blipFill>
        <p:spPr>
          <a:xfrm>
            <a:off x="6092937" y="2343254"/>
            <a:ext cx="2183370" cy="2072456"/>
          </a:xfrm>
          <a:prstGeom prst="rect">
            <a:avLst/>
          </a:prstGeom>
        </p:spPr>
      </p:pic>
      <p:grpSp>
        <p:nvGrpSpPr>
          <p:cNvPr id="18" name="グループ化 17">
            <a:extLst>
              <a:ext uri="{FF2B5EF4-FFF2-40B4-BE49-F238E27FC236}">
                <a16:creationId xmlns:a16="http://schemas.microsoft.com/office/drawing/2014/main" id="{943F8DDB-8BA0-45AA-974E-6D6831811AD5}"/>
              </a:ext>
            </a:extLst>
          </p:cNvPr>
          <p:cNvGrpSpPr/>
          <p:nvPr/>
        </p:nvGrpSpPr>
        <p:grpSpPr>
          <a:xfrm>
            <a:off x="415240" y="1491175"/>
            <a:ext cx="11648852" cy="5159888"/>
            <a:chOff x="423405" y="1270006"/>
            <a:chExt cx="11648852" cy="5159888"/>
          </a:xfrm>
          <a:noFill/>
        </p:grpSpPr>
        <p:sp>
          <p:nvSpPr>
            <p:cNvPr id="4" name="正方形/長方形 3">
              <a:extLst>
                <a:ext uri="{FF2B5EF4-FFF2-40B4-BE49-F238E27FC236}">
                  <a16:creationId xmlns:a16="http://schemas.microsoft.com/office/drawing/2014/main" id="{4FD08EA1-BF69-4280-80A7-9A094F962230}"/>
                </a:ext>
              </a:extLst>
            </p:cNvPr>
            <p:cNvSpPr/>
            <p:nvPr/>
          </p:nvSpPr>
          <p:spPr>
            <a:xfrm>
              <a:off x="423405" y="1670116"/>
              <a:ext cx="8006442" cy="47597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grpSp>
          <p:nvGrpSpPr>
            <p:cNvPr id="17" name="グループ化 16">
              <a:extLst>
                <a:ext uri="{FF2B5EF4-FFF2-40B4-BE49-F238E27FC236}">
                  <a16:creationId xmlns:a16="http://schemas.microsoft.com/office/drawing/2014/main" id="{22F3AA9E-9518-4EFE-ABEF-E22B3EE8FFDD}"/>
                </a:ext>
              </a:extLst>
            </p:cNvPr>
            <p:cNvGrpSpPr/>
            <p:nvPr/>
          </p:nvGrpSpPr>
          <p:grpSpPr>
            <a:xfrm>
              <a:off x="540205" y="1270006"/>
              <a:ext cx="11532052" cy="4962364"/>
              <a:chOff x="521155" y="588487"/>
              <a:chExt cx="11532052" cy="4962364"/>
            </a:xfrm>
            <a:grpFill/>
          </p:grpSpPr>
          <p:sp>
            <p:nvSpPr>
              <p:cNvPr id="5" name="テキスト ボックス 4">
                <a:extLst>
                  <a:ext uri="{FF2B5EF4-FFF2-40B4-BE49-F238E27FC236}">
                    <a16:creationId xmlns:a16="http://schemas.microsoft.com/office/drawing/2014/main" id="{5B167869-0BB5-435D-9F36-1F4E3B19C4B2}"/>
                  </a:ext>
                </a:extLst>
              </p:cNvPr>
              <p:cNvSpPr txBox="1"/>
              <p:nvPr/>
            </p:nvSpPr>
            <p:spPr>
              <a:xfrm>
                <a:off x="726622" y="1308738"/>
                <a:ext cx="5919108" cy="369332"/>
              </a:xfrm>
              <a:prstGeom prst="rect">
                <a:avLst/>
              </a:prstGeom>
              <a:grp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大阪府発達障がい者支援センター〇〇圏域地域支援オフィス</a:t>
                </a:r>
              </a:p>
            </p:txBody>
          </p:sp>
          <p:sp>
            <p:nvSpPr>
              <p:cNvPr id="6" name="テキスト ボックス 5">
                <a:extLst>
                  <a:ext uri="{FF2B5EF4-FFF2-40B4-BE49-F238E27FC236}">
                    <a16:creationId xmlns:a16="http://schemas.microsoft.com/office/drawing/2014/main" id="{2E4D3A1E-815F-4957-8EE0-EED10CA3EDEE}"/>
                  </a:ext>
                </a:extLst>
              </p:cNvPr>
              <p:cNvSpPr txBox="1"/>
              <p:nvPr/>
            </p:nvSpPr>
            <p:spPr>
              <a:xfrm>
                <a:off x="1314452" y="1678981"/>
                <a:ext cx="4384220" cy="707886"/>
              </a:xfrm>
              <a:prstGeom prst="rect">
                <a:avLst/>
              </a:prstGeom>
              <a:grpFill/>
            </p:spPr>
            <p:txBody>
              <a:bodyPr wrap="square" rtlCol="0">
                <a:spAutoFit/>
              </a:bodyPr>
              <a:lstStyle/>
              <a:p>
                <a:r>
                  <a:rPr kumimoji="1" lang="ja-JP" altLang="en-US" sz="4000" dirty="0">
                    <a:latin typeface="Meiryo UI" panose="020B0604030504040204" pitchFamily="50" charset="-128"/>
                    <a:ea typeface="Meiryo UI" panose="020B0604030504040204" pitchFamily="50" charset="-128"/>
                  </a:rPr>
                  <a:t>発達支援拠点◎◎</a:t>
                </a:r>
              </a:p>
            </p:txBody>
          </p:sp>
          <p:sp>
            <p:nvSpPr>
              <p:cNvPr id="7" name="テキスト ボックス 6">
                <a:extLst>
                  <a:ext uri="{FF2B5EF4-FFF2-40B4-BE49-F238E27FC236}">
                    <a16:creationId xmlns:a16="http://schemas.microsoft.com/office/drawing/2014/main" id="{8B22A2FF-6B92-44C3-A683-ECA9946E28DE}"/>
                  </a:ext>
                </a:extLst>
              </p:cNvPr>
              <p:cNvSpPr txBox="1"/>
              <p:nvPr/>
            </p:nvSpPr>
            <p:spPr>
              <a:xfrm>
                <a:off x="522515" y="2725641"/>
                <a:ext cx="3976008" cy="400110"/>
              </a:xfrm>
              <a:prstGeom prst="rect">
                <a:avLst/>
              </a:prstGeom>
              <a:grp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発達障がい者地域支援マネジャー</a:t>
                </a:r>
              </a:p>
            </p:txBody>
          </p:sp>
          <p:sp>
            <p:nvSpPr>
              <p:cNvPr id="8" name="テキスト ボックス 7">
                <a:extLst>
                  <a:ext uri="{FF2B5EF4-FFF2-40B4-BE49-F238E27FC236}">
                    <a16:creationId xmlns:a16="http://schemas.microsoft.com/office/drawing/2014/main" id="{4CFAEC5A-ABBD-4C14-8E94-E71C6208B169}"/>
                  </a:ext>
                </a:extLst>
              </p:cNvPr>
              <p:cNvSpPr txBox="1"/>
              <p:nvPr/>
            </p:nvSpPr>
            <p:spPr>
              <a:xfrm>
                <a:off x="521155" y="588487"/>
                <a:ext cx="4170589" cy="400110"/>
              </a:xfrm>
              <a:prstGeom prst="rect">
                <a:avLst/>
              </a:prstGeom>
              <a:grp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（名刺の形であらわしたイメージ）</a:t>
                </a:r>
              </a:p>
            </p:txBody>
          </p:sp>
          <p:sp>
            <p:nvSpPr>
              <p:cNvPr id="9" name="テキスト ボックス 8">
                <a:extLst>
                  <a:ext uri="{FF2B5EF4-FFF2-40B4-BE49-F238E27FC236}">
                    <a16:creationId xmlns:a16="http://schemas.microsoft.com/office/drawing/2014/main" id="{AD95D227-40C4-4070-B58F-5C457A17C84D}"/>
                  </a:ext>
                </a:extLst>
              </p:cNvPr>
              <p:cNvSpPr txBox="1"/>
              <p:nvPr/>
            </p:nvSpPr>
            <p:spPr>
              <a:xfrm>
                <a:off x="1827444" y="3130384"/>
                <a:ext cx="5829299" cy="1122407"/>
              </a:xfrm>
              <a:prstGeom prst="rect">
                <a:avLst/>
              </a:prstGeom>
              <a:grpFill/>
            </p:spPr>
            <p:txBody>
              <a:bodyPr wrap="square" rtlCol="0">
                <a:spAutoFit/>
              </a:bodyPr>
              <a:lstStyle/>
              <a:p>
                <a:r>
                  <a:rPr lang="ja-JP" altLang="en-US" sz="6600" dirty="0">
                    <a:latin typeface="Meiryo UI" panose="020B0604030504040204" pitchFamily="50" charset="-128"/>
                    <a:ea typeface="Meiryo UI" panose="020B0604030504040204" pitchFamily="50" charset="-128"/>
                  </a:rPr>
                  <a:t>□　□　　□　□</a:t>
                </a:r>
                <a:endParaRPr kumimoji="1" lang="ja-JP" altLang="en-US" sz="66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615F8C26-8175-42C5-852F-780A5E21F00A}"/>
                  </a:ext>
                </a:extLst>
              </p:cNvPr>
              <p:cNvSpPr txBox="1"/>
              <p:nvPr/>
            </p:nvSpPr>
            <p:spPr>
              <a:xfrm>
                <a:off x="3767820" y="4381300"/>
                <a:ext cx="4714874" cy="1169551"/>
              </a:xfrm>
              <a:prstGeom prst="rect">
                <a:avLst/>
              </a:prstGeom>
              <a:grp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〒＊＊＊ー＊＊＊＊</a:t>
                </a:r>
                <a:endParaRPr kumimoji="1"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住　所：＊＊＊＊＊＊＊＊＊＊＊＊＊＊＊＊＊＊</a:t>
                </a:r>
                <a:endParaRPr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電　話：＊＊</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r>
                  <a:rPr lang="en-US" altLang="ja-JP" sz="1400" dirty="0">
                    <a:latin typeface="Meiryo UI" panose="020B0604030504040204" pitchFamily="50" charset="-128"/>
                    <a:ea typeface="Meiryo UI" panose="020B0604030504040204" pitchFamily="50" charset="-128"/>
                  </a:rPr>
                  <a:t>E-mail</a:t>
                </a:r>
                <a:r>
                  <a:rPr lang="ja-JP" altLang="en-US" sz="14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.co.jp</a:t>
                </a:r>
              </a:p>
              <a:p>
                <a:r>
                  <a:rPr kumimoji="1" lang="en-US" altLang="ja-JP" sz="1400" dirty="0">
                    <a:latin typeface="Meiryo UI" panose="020B0604030504040204" pitchFamily="50" charset="-128"/>
                    <a:ea typeface="Meiryo UI" panose="020B0604030504040204" pitchFamily="50" charset="-128"/>
                  </a:rPr>
                  <a:t>URL:</a:t>
                </a:r>
                <a:r>
                  <a:rPr lang="en-US" altLang="ja-JP" sz="1000" dirty="0">
                    <a:latin typeface="Meiryo UI" panose="020B0604030504040204" pitchFamily="50" charset="-128"/>
                    <a:ea typeface="Meiryo UI" panose="020B0604030504040204" pitchFamily="50" charset="-128"/>
                  </a:rPr>
                  <a:t>WWW</a:t>
                </a:r>
                <a:r>
                  <a:rPr lang="en-US" altLang="ja-JP" sz="14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 ********.co.jp</a:t>
                </a:r>
                <a:endParaRPr kumimoji="1" lang="ja-JP" altLang="en-US" sz="1400" dirty="0">
                  <a:latin typeface="Meiryo UI" panose="020B0604030504040204" pitchFamily="50" charset="-128"/>
                  <a:ea typeface="Meiryo UI" panose="020B0604030504040204" pitchFamily="50" charset="-128"/>
                </a:endParaRPr>
              </a:p>
            </p:txBody>
          </p:sp>
          <p:sp>
            <p:nvSpPr>
              <p:cNvPr id="12" name="吹き出し: 線 11">
                <a:extLst>
                  <a:ext uri="{FF2B5EF4-FFF2-40B4-BE49-F238E27FC236}">
                    <a16:creationId xmlns:a16="http://schemas.microsoft.com/office/drawing/2014/main" id="{CDEB2CC3-A76B-4764-A511-85D1E4978714}"/>
                  </a:ext>
                </a:extLst>
              </p:cNvPr>
              <p:cNvSpPr/>
              <p:nvPr/>
            </p:nvSpPr>
            <p:spPr>
              <a:xfrm>
                <a:off x="8580665" y="612642"/>
                <a:ext cx="3472542" cy="818103"/>
              </a:xfrm>
              <a:prstGeom prst="borderCallout1">
                <a:avLst>
                  <a:gd name="adj1" fmla="val 53129"/>
                  <a:gd name="adj2" fmla="val -259"/>
                  <a:gd name="adj3" fmla="val 78463"/>
                  <a:gd name="adj4" fmla="val -155007"/>
                </a:avLst>
              </a:prstGeom>
              <a:solidFill>
                <a:schemeClr val="accent2">
                  <a:lumMod val="20000"/>
                  <a:lumOff val="80000"/>
                </a:schemeClr>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9388" indent="-179388"/>
                <a:r>
                  <a:rPr kumimoji="1" lang="ja-JP" altLang="en-US" sz="1200" dirty="0">
                    <a:solidFill>
                      <a:schemeClr val="tx1"/>
                    </a:solidFill>
                    <a:latin typeface="Meiryo UI" panose="020B0604030504040204" pitchFamily="50" charset="-128"/>
                    <a:ea typeface="Meiryo UI" panose="020B0604030504040204" pitchFamily="50" charset="-128"/>
                  </a:rPr>
                  <a:t>○法の名称と一致させることで、法上の位置づけを明確化</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9388" indent="-179388"/>
                <a:r>
                  <a:rPr lang="ja-JP" altLang="en-US"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「大阪府発達障がい者支援センター」である「アクトおおさか」との整合性を確保</a:t>
                </a:r>
              </a:p>
            </p:txBody>
          </p:sp>
          <p:sp>
            <p:nvSpPr>
              <p:cNvPr id="13" name="吹き出し: 線 12">
                <a:extLst>
                  <a:ext uri="{FF2B5EF4-FFF2-40B4-BE49-F238E27FC236}">
                    <a16:creationId xmlns:a16="http://schemas.microsoft.com/office/drawing/2014/main" id="{676C485D-852D-40A2-88C5-EAF874889EC4}"/>
                  </a:ext>
                </a:extLst>
              </p:cNvPr>
              <p:cNvSpPr/>
              <p:nvPr/>
            </p:nvSpPr>
            <p:spPr>
              <a:xfrm>
                <a:off x="8580665" y="1884170"/>
                <a:ext cx="3472542" cy="311942"/>
              </a:xfrm>
              <a:prstGeom prst="borderCallout1">
                <a:avLst>
                  <a:gd name="adj1" fmla="val 55650"/>
                  <a:gd name="adj2" fmla="val 447"/>
                  <a:gd name="adj3" fmla="val -58994"/>
                  <a:gd name="adj4" fmla="val -85885"/>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9388" indent="-179388"/>
                <a:r>
                  <a:rPr kumimoji="1" lang="ja-JP" altLang="en-US" sz="1200" dirty="0">
                    <a:solidFill>
                      <a:schemeClr val="tx1"/>
                    </a:solidFill>
                    <a:latin typeface="Meiryo UI" panose="020B0604030504040204" pitchFamily="50" charset="-128"/>
                    <a:ea typeface="Meiryo UI" panose="020B0604030504040204" pitchFamily="50" charset="-128"/>
                  </a:rPr>
                  <a:t>○地域支援機能に特化したセンターであることを明示</a:t>
                </a:r>
              </a:p>
            </p:txBody>
          </p:sp>
          <p:sp>
            <p:nvSpPr>
              <p:cNvPr id="14" name="吹き出し: 線 13">
                <a:extLst>
                  <a:ext uri="{FF2B5EF4-FFF2-40B4-BE49-F238E27FC236}">
                    <a16:creationId xmlns:a16="http://schemas.microsoft.com/office/drawing/2014/main" id="{A968509F-0272-41F5-ABCC-CDE4E0356DA0}"/>
                  </a:ext>
                </a:extLst>
              </p:cNvPr>
              <p:cNvSpPr/>
              <p:nvPr/>
            </p:nvSpPr>
            <p:spPr>
              <a:xfrm>
                <a:off x="8556172" y="2657263"/>
                <a:ext cx="3472542" cy="1412846"/>
              </a:xfrm>
              <a:prstGeom prst="borderCallout1">
                <a:avLst>
                  <a:gd name="adj1" fmla="val 50449"/>
                  <a:gd name="adj2" fmla="val 211"/>
                  <a:gd name="adj3" fmla="val -17073"/>
                  <a:gd name="adj4" fmla="val -161120"/>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9388" indent="-179388"/>
                <a:r>
                  <a:rPr kumimoji="1" lang="ja-JP" altLang="en-US" sz="1200" dirty="0">
                    <a:solidFill>
                      <a:schemeClr val="tx1"/>
                    </a:solidFill>
                    <a:latin typeface="Meiryo UI" panose="020B0604030504040204" pitchFamily="50" charset="-128"/>
                    <a:ea typeface="Meiryo UI" panose="020B0604030504040204" pitchFamily="50" charset="-128"/>
                  </a:rPr>
                  <a:t>○支援対象がこどもを中心としているセンターであることを明示</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269875" indent="-269875"/>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発達障害者支援法では、「発達支援」はこどもに限定していないことは留意。</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90488" indent="-90488"/>
                <a:r>
                  <a:rPr kumimoji="1" lang="ja-JP" altLang="en-US" sz="1200" dirty="0">
                    <a:solidFill>
                      <a:schemeClr val="tx1"/>
                    </a:solidFill>
                    <a:latin typeface="Meiryo UI" panose="020B0604030504040204" pitchFamily="50" charset="-128"/>
                    <a:ea typeface="Meiryo UI" panose="020B0604030504040204" pitchFamily="50" charset="-128"/>
                  </a:rPr>
                  <a:t>○「発達支援拠点」との名称を継続することで、療育拠点からスタートし発達支援拠点と名称変更して活動してきた取組みの延長線上であることを表現</a:t>
                </a:r>
              </a:p>
            </p:txBody>
          </p:sp>
        </p:grpSp>
      </p:grpSp>
      <p:sp>
        <p:nvSpPr>
          <p:cNvPr id="19" name="正方形/長方形 18">
            <a:extLst>
              <a:ext uri="{FF2B5EF4-FFF2-40B4-BE49-F238E27FC236}">
                <a16:creationId xmlns:a16="http://schemas.microsoft.com/office/drawing/2014/main" id="{DAA5B334-9A1D-4AEE-ABA5-AEE11A6E64DB}"/>
              </a:ext>
            </a:extLst>
          </p:cNvPr>
          <p:cNvSpPr/>
          <p:nvPr/>
        </p:nvSpPr>
        <p:spPr>
          <a:xfrm>
            <a:off x="0" y="1323"/>
            <a:ext cx="12192000" cy="437174"/>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発達支援拠点の発達障がい者支援センター化後の名称について</a:t>
            </a:r>
          </a:p>
        </p:txBody>
      </p:sp>
      <p:sp>
        <p:nvSpPr>
          <p:cNvPr id="15" name="テキスト ボックス 14">
            <a:extLst>
              <a:ext uri="{FF2B5EF4-FFF2-40B4-BE49-F238E27FC236}">
                <a16:creationId xmlns:a16="http://schemas.microsoft.com/office/drawing/2014/main" id="{D080CF66-4393-47C2-9907-C4B164A37C16}"/>
              </a:ext>
            </a:extLst>
          </p:cNvPr>
          <p:cNvSpPr txBox="1"/>
          <p:nvPr/>
        </p:nvSpPr>
        <p:spPr>
          <a:xfrm>
            <a:off x="121784" y="614269"/>
            <a:ext cx="11942307" cy="727635"/>
          </a:xfrm>
          <a:prstGeom prst="rect">
            <a:avLst/>
          </a:prstGeom>
          <a:noFill/>
          <a:ln w="28575">
            <a:solidFill>
              <a:schemeClr val="accent2">
                <a:lumMod val="60000"/>
                <a:lumOff val="40000"/>
              </a:schemeClr>
            </a:solidFill>
          </a:ln>
        </p:spPr>
        <p:txBody>
          <a:bodyPr wrap="square" rtlCol="0" anchor="b">
            <a:noAutofit/>
          </a:bodyPr>
          <a:lstStyle/>
          <a:p>
            <a:r>
              <a:rPr kumimoji="1" lang="ja-JP" altLang="en-US" sz="2400" dirty="0">
                <a:latin typeface="Meiryo UI" panose="020B0604030504040204" pitchFamily="50" charset="-128"/>
                <a:ea typeface="Meiryo UI" panose="020B0604030504040204" pitchFamily="50" charset="-128"/>
              </a:rPr>
              <a:t>名称：大阪府発達障がい者支援センター○○圏域地域支援オフィス　発達支援拠点</a:t>
            </a:r>
            <a:r>
              <a:rPr kumimoji="1" lang="ja-JP" altLang="en-US" sz="2800" dirty="0">
                <a:latin typeface="Meiryo UI" panose="020B0604030504040204" pitchFamily="50" charset="-128"/>
                <a:ea typeface="Meiryo UI" panose="020B0604030504040204" pitchFamily="50" charset="-128"/>
              </a:rPr>
              <a:t>◎◎</a:t>
            </a:r>
          </a:p>
        </p:txBody>
      </p:sp>
      <p:sp>
        <p:nvSpPr>
          <p:cNvPr id="16" name="左大かっこ 15">
            <a:extLst>
              <a:ext uri="{FF2B5EF4-FFF2-40B4-BE49-F238E27FC236}">
                <a16:creationId xmlns:a16="http://schemas.microsoft.com/office/drawing/2014/main" id="{642CC409-11D8-4538-AD76-BA43F4EBA638}"/>
              </a:ext>
            </a:extLst>
          </p:cNvPr>
          <p:cNvSpPr/>
          <p:nvPr/>
        </p:nvSpPr>
        <p:spPr>
          <a:xfrm rot="5400000">
            <a:off x="2221756" y="652659"/>
            <a:ext cx="155702" cy="3205844"/>
          </a:xfrm>
          <a:prstGeom prst="leftBracket">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左大かっこ 19">
            <a:extLst>
              <a:ext uri="{FF2B5EF4-FFF2-40B4-BE49-F238E27FC236}">
                <a16:creationId xmlns:a16="http://schemas.microsoft.com/office/drawing/2014/main" id="{FB738037-8AC7-4D25-A3D5-74362DA7618B}"/>
              </a:ext>
            </a:extLst>
          </p:cNvPr>
          <p:cNvSpPr/>
          <p:nvPr/>
        </p:nvSpPr>
        <p:spPr>
          <a:xfrm rot="16200000">
            <a:off x="5628975" y="1687113"/>
            <a:ext cx="161164" cy="1592036"/>
          </a:xfrm>
          <a:prstGeom prst="leftBracket">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左大かっこ 20">
            <a:extLst>
              <a:ext uri="{FF2B5EF4-FFF2-40B4-BE49-F238E27FC236}">
                <a16:creationId xmlns:a16="http://schemas.microsoft.com/office/drawing/2014/main" id="{52042590-24FF-4F19-9063-A7F2D3520B56}"/>
              </a:ext>
            </a:extLst>
          </p:cNvPr>
          <p:cNvSpPr/>
          <p:nvPr/>
        </p:nvSpPr>
        <p:spPr>
          <a:xfrm rot="16200000">
            <a:off x="2845394" y="1614121"/>
            <a:ext cx="184777" cy="3154134"/>
          </a:xfrm>
          <a:prstGeom prst="leftBracket">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2" name="左大かっこ 21">
            <a:extLst>
              <a:ext uri="{FF2B5EF4-FFF2-40B4-BE49-F238E27FC236}">
                <a16:creationId xmlns:a16="http://schemas.microsoft.com/office/drawing/2014/main" id="{2267EC43-5D7F-4147-8426-C2C54555BFAD}"/>
              </a:ext>
            </a:extLst>
          </p:cNvPr>
          <p:cNvSpPr/>
          <p:nvPr/>
        </p:nvSpPr>
        <p:spPr>
          <a:xfrm rot="5400000">
            <a:off x="4772835" y="-2800508"/>
            <a:ext cx="126286" cy="7511144"/>
          </a:xfrm>
          <a:prstGeom prst="leftBracket">
            <a:avLst/>
          </a:prstGeom>
          <a:ln w="127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左大かっこ 22">
            <a:extLst>
              <a:ext uri="{FF2B5EF4-FFF2-40B4-BE49-F238E27FC236}">
                <a16:creationId xmlns:a16="http://schemas.microsoft.com/office/drawing/2014/main" id="{18DCE649-BEBD-43F8-86F2-0E88643AF840}"/>
              </a:ext>
            </a:extLst>
          </p:cNvPr>
          <p:cNvSpPr/>
          <p:nvPr/>
        </p:nvSpPr>
        <p:spPr>
          <a:xfrm rot="5400000">
            <a:off x="9981574" y="-356300"/>
            <a:ext cx="186307" cy="2628900"/>
          </a:xfrm>
          <a:prstGeom prst="leftBracket">
            <a:avLst/>
          </a:prstGeom>
          <a:ln w="127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F1157DDC-562C-401C-B504-7AC9DE292725}"/>
              </a:ext>
            </a:extLst>
          </p:cNvPr>
          <p:cNvSpPr txBox="1"/>
          <p:nvPr/>
        </p:nvSpPr>
        <p:spPr>
          <a:xfrm>
            <a:off x="3952194" y="627717"/>
            <a:ext cx="1019856"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センター名称</a:t>
            </a:r>
          </a:p>
        </p:txBody>
      </p:sp>
      <p:sp>
        <p:nvSpPr>
          <p:cNvPr id="25" name="テキスト ボックス 24">
            <a:extLst>
              <a:ext uri="{FF2B5EF4-FFF2-40B4-BE49-F238E27FC236}">
                <a16:creationId xmlns:a16="http://schemas.microsoft.com/office/drawing/2014/main" id="{2B061421-ABFF-4B37-B518-3A6DAE6FC8DA}"/>
              </a:ext>
            </a:extLst>
          </p:cNvPr>
          <p:cNvSpPr txBox="1"/>
          <p:nvPr/>
        </p:nvSpPr>
        <p:spPr>
          <a:xfrm>
            <a:off x="9724344" y="600878"/>
            <a:ext cx="1019856"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事業所名称</a:t>
            </a:r>
          </a:p>
        </p:txBody>
      </p:sp>
      <p:sp>
        <p:nvSpPr>
          <p:cNvPr id="2" name="スライド番号プレースホルダー 1">
            <a:extLst>
              <a:ext uri="{FF2B5EF4-FFF2-40B4-BE49-F238E27FC236}">
                <a16:creationId xmlns:a16="http://schemas.microsoft.com/office/drawing/2014/main" id="{4927D1AC-D847-4D38-B9EA-763B54B1C40F}"/>
              </a:ext>
            </a:extLst>
          </p:cNvPr>
          <p:cNvSpPr>
            <a:spLocks noGrp="1"/>
          </p:cNvSpPr>
          <p:nvPr>
            <p:ph type="sldNum" sz="quarter" idx="12"/>
          </p:nvPr>
        </p:nvSpPr>
        <p:spPr>
          <a:xfrm>
            <a:off x="9275766" y="6364514"/>
            <a:ext cx="2743200" cy="365125"/>
          </a:xfrm>
        </p:spPr>
        <p:txBody>
          <a:bodyPr/>
          <a:lstStyle/>
          <a:p>
            <a:fld id="{32370DE9-A2BA-4DB3-B427-03DCA1195686}" type="slidenum">
              <a:rPr kumimoji="1" lang="ja-JP" altLang="en-US" b="1" smtClean="0">
                <a:latin typeface="Meiryo UI" panose="020B0604030504040204" pitchFamily="50" charset="-128"/>
                <a:ea typeface="Meiryo UI" panose="020B0604030504040204" pitchFamily="50" charset="-128"/>
              </a:rPr>
              <a:t>6</a:t>
            </a:fld>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10032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35038DB8-B9DD-4637-81D0-50D391ADB7C6}"/>
              </a:ext>
            </a:extLst>
          </p:cNvPr>
          <p:cNvGraphicFramePr>
            <a:graphicFrameLocks noGrp="1"/>
          </p:cNvGraphicFramePr>
          <p:nvPr>
            <p:extLst>
              <p:ext uri="{D42A27DB-BD31-4B8C-83A1-F6EECF244321}">
                <p14:modId xmlns:p14="http://schemas.microsoft.com/office/powerpoint/2010/main" val="3196995686"/>
              </p:ext>
            </p:extLst>
          </p:nvPr>
        </p:nvGraphicFramePr>
        <p:xfrm>
          <a:off x="285751" y="4471286"/>
          <a:ext cx="11272206" cy="2250189"/>
        </p:xfrm>
        <a:graphic>
          <a:graphicData uri="http://schemas.openxmlformats.org/drawingml/2006/table">
            <a:tbl>
              <a:tblPr firstRow="1" bandRow="1">
                <a:tableStyleId>{21E4AEA4-8DFA-4A89-87EB-49C32662AFE0}</a:tableStyleId>
              </a:tblPr>
              <a:tblGrid>
                <a:gridCol w="2271332">
                  <a:extLst>
                    <a:ext uri="{9D8B030D-6E8A-4147-A177-3AD203B41FA5}">
                      <a16:colId xmlns:a16="http://schemas.microsoft.com/office/drawing/2014/main" val="2043458486"/>
                    </a:ext>
                  </a:extLst>
                </a:gridCol>
                <a:gridCol w="2074642">
                  <a:extLst>
                    <a:ext uri="{9D8B030D-6E8A-4147-A177-3AD203B41FA5}">
                      <a16:colId xmlns:a16="http://schemas.microsoft.com/office/drawing/2014/main" val="1074961166"/>
                    </a:ext>
                  </a:extLst>
                </a:gridCol>
                <a:gridCol w="3301459">
                  <a:extLst>
                    <a:ext uri="{9D8B030D-6E8A-4147-A177-3AD203B41FA5}">
                      <a16:colId xmlns:a16="http://schemas.microsoft.com/office/drawing/2014/main" val="3474381615"/>
                    </a:ext>
                  </a:extLst>
                </a:gridCol>
                <a:gridCol w="1220705">
                  <a:extLst>
                    <a:ext uri="{9D8B030D-6E8A-4147-A177-3AD203B41FA5}">
                      <a16:colId xmlns:a16="http://schemas.microsoft.com/office/drawing/2014/main" val="518844077"/>
                    </a:ext>
                  </a:extLst>
                </a:gridCol>
                <a:gridCol w="2404068">
                  <a:extLst>
                    <a:ext uri="{9D8B030D-6E8A-4147-A177-3AD203B41FA5}">
                      <a16:colId xmlns:a16="http://schemas.microsoft.com/office/drawing/2014/main" val="713497015"/>
                    </a:ext>
                  </a:extLst>
                </a:gridCol>
              </a:tblGrid>
              <a:tr h="238038">
                <a:tc>
                  <a:txBody>
                    <a:bodyPr/>
                    <a:lstStyle/>
                    <a:p>
                      <a:pPr algn="ctr"/>
                      <a:r>
                        <a:rPr kumimoji="1" lang="ja-JP" altLang="en-US" sz="1150" dirty="0"/>
                        <a:t>圏域センター名</a:t>
                      </a:r>
                      <a:endParaRPr kumimoji="1" lang="ja-JP" altLang="en-US" sz="11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ja-JP" altLang="en-US" sz="1150" dirty="0"/>
                        <a:t>事業所名</a:t>
                      </a:r>
                      <a:endParaRPr kumimoji="1" lang="ja-JP" altLang="en-US" sz="115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150" dirty="0"/>
                        <a:t>所在地</a:t>
                      </a:r>
                      <a:endParaRPr kumimoji="1" lang="ja-JP" altLang="en-US" sz="115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150" dirty="0"/>
                        <a:t>電話番号</a:t>
                      </a:r>
                      <a:endParaRPr kumimoji="1" lang="ja-JP" altLang="en-US" sz="115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150" dirty="0"/>
                        <a:t>運営法人</a:t>
                      </a:r>
                      <a:endParaRPr kumimoji="1" lang="ja-JP" altLang="en-US" sz="115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57190472"/>
                  </a:ext>
                </a:extLst>
              </a:tr>
              <a:tr h="246827">
                <a:tc>
                  <a:txBody>
                    <a:bodyPr/>
                    <a:lstStyle/>
                    <a:p>
                      <a:r>
                        <a:rPr kumimoji="1" lang="ja-JP" altLang="en-US" sz="1150" dirty="0"/>
                        <a:t>豊能圏域地域支援オフィス</a:t>
                      </a:r>
                      <a:endParaRPr kumimoji="1" lang="ja-JP" altLang="en-US" sz="11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tc>
                  <a:txBody>
                    <a:bodyPr/>
                    <a:lstStyle/>
                    <a:p>
                      <a:r>
                        <a:rPr kumimoji="1" lang="ja-JP" altLang="en-US" sz="1150" dirty="0"/>
                        <a:t>発達支援拠点　◇◇</a:t>
                      </a:r>
                      <a:endParaRPr kumimoji="1" lang="ja-JP" altLang="en-US" sz="1150" dirty="0">
                        <a:latin typeface="Meiryo UI" panose="020B0604030504040204" pitchFamily="50" charset="-128"/>
                        <a:ea typeface="Meiryo UI" panose="020B0604030504040204" pitchFamily="50" charset="-128"/>
                      </a:endParaRPr>
                    </a:p>
                  </a:txBody>
                  <a:tcPr anchor="ctr"/>
                </a:tc>
                <a:tc>
                  <a:txBody>
                    <a:bodyPr/>
                    <a:lstStyle/>
                    <a:p>
                      <a:r>
                        <a:rPr kumimoji="1" lang="ja-JP" altLang="en-US" sz="1150" dirty="0"/>
                        <a:t>・・・・</a:t>
                      </a:r>
                      <a:endParaRPr kumimoji="1" lang="ja-JP" altLang="en-US" sz="1150" dirty="0">
                        <a:latin typeface="Meiryo UI" panose="020B0604030504040204" pitchFamily="50" charset="-128"/>
                        <a:ea typeface="Meiryo UI" panose="020B0604030504040204" pitchFamily="50" charset="-128"/>
                      </a:endParaRPr>
                    </a:p>
                  </a:txBody>
                  <a:tcPr anchor="ctr"/>
                </a:tc>
                <a:tc>
                  <a:txBody>
                    <a:bodyPr/>
                    <a:lstStyle/>
                    <a:p>
                      <a:r>
                        <a:rPr kumimoji="1" lang="ja-JP" altLang="en-US" sz="1150" dirty="0"/>
                        <a:t>***</a:t>
                      </a:r>
                      <a:r>
                        <a:rPr kumimoji="1" lang="en-US" altLang="ja-JP" sz="1150" dirty="0"/>
                        <a:t>-</a:t>
                      </a:r>
                      <a:r>
                        <a:rPr kumimoji="1" lang="ja-JP" altLang="en-US" sz="1150" dirty="0"/>
                        <a:t>***</a:t>
                      </a:r>
                      <a:r>
                        <a:rPr kumimoji="1" lang="en-US" altLang="ja-JP" sz="1150" dirty="0"/>
                        <a:t>-</a:t>
                      </a:r>
                      <a:r>
                        <a:rPr kumimoji="1" lang="ja-JP" altLang="en-US" sz="1150" dirty="0"/>
                        <a:t>****</a:t>
                      </a:r>
                      <a:endParaRPr kumimoji="1" lang="ja-JP" altLang="en-US" sz="1150" dirty="0">
                        <a:latin typeface="Meiryo UI" panose="020B0604030504040204" pitchFamily="50" charset="-128"/>
                        <a:ea typeface="Meiryo UI" panose="020B0604030504040204" pitchFamily="50" charset="-128"/>
                      </a:endParaRPr>
                    </a:p>
                  </a:txBody>
                  <a:tcPr anchor="ctr"/>
                </a:tc>
                <a:tc>
                  <a:txBody>
                    <a:bodyPr/>
                    <a:lstStyle/>
                    <a:p>
                      <a:r>
                        <a:rPr kumimoji="1" lang="ja-JP" altLang="en-US" sz="1150" dirty="0"/>
                        <a:t>＊＊＊＊＊＊＊＊</a:t>
                      </a:r>
                      <a:endParaRPr kumimoji="1" lang="ja-JP" altLang="en-US" sz="115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95350230"/>
                  </a:ext>
                </a:extLst>
              </a:tr>
              <a:tr h="246827">
                <a:tc>
                  <a:txBody>
                    <a:bodyPr/>
                    <a:lstStyle/>
                    <a:p>
                      <a:r>
                        <a:rPr kumimoji="1" lang="ja-JP" altLang="en-US" sz="1150" dirty="0"/>
                        <a:t>三島圏域地域支援オフィス</a:t>
                      </a:r>
                      <a:endParaRPr kumimoji="1" lang="ja-JP" altLang="en-US" sz="11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tc>
                  <a:txBody>
                    <a:bodyPr/>
                    <a:lstStyle/>
                    <a:p>
                      <a:r>
                        <a:rPr kumimoji="1" lang="ja-JP" altLang="en-US" sz="1150" dirty="0"/>
                        <a:t>発達支援拠点　■■</a:t>
                      </a:r>
                      <a:endParaRPr kumimoji="1" lang="ja-JP" altLang="en-US" sz="1150" dirty="0">
                        <a:latin typeface="Meiryo UI" panose="020B0604030504040204" pitchFamily="50" charset="-128"/>
                        <a:ea typeface="Meiryo UI" panose="020B0604030504040204" pitchFamily="50" charset="-128"/>
                      </a:endParaRPr>
                    </a:p>
                  </a:txBody>
                  <a:tcPr anchor="ctr"/>
                </a:tc>
                <a:tc>
                  <a:txBody>
                    <a:bodyPr/>
                    <a:lstStyle/>
                    <a:p>
                      <a:r>
                        <a:rPr kumimoji="1" lang="ja-JP" altLang="en-US" sz="1150" dirty="0"/>
                        <a:t>・・・・</a:t>
                      </a:r>
                      <a:endParaRPr kumimoji="1" lang="ja-JP" altLang="en-US" sz="1150" dirty="0">
                        <a:latin typeface="Meiryo UI" panose="020B0604030504040204" pitchFamily="50" charset="-128"/>
                        <a:ea typeface="Meiryo UI" panose="020B0604030504040204" pitchFamily="50" charset="-128"/>
                      </a:endParaRPr>
                    </a:p>
                  </a:txBody>
                  <a:tcPr anchor="ctr"/>
                </a:tc>
                <a:tc>
                  <a:txBody>
                    <a:bodyPr/>
                    <a:lstStyle/>
                    <a:p>
                      <a:r>
                        <a:rPr kumimoji="1" lang="ja-JP" altLang="en-US" sz="1150" dirty="0"/>
                        <a:t>***</a:t>
                      </a:r>
                      <a:r>
                        <a:rPr kumimoji="1" lang="en-US" altLang="ja-JP" sz="1150" dirty="0"/>
                        <a:t>-***-****</a:t>
                      </a:r>
                      <a:endParaRPr kumimoji="1" lang="en-US" altLang="ja-JP" sz="1150" dirty="0">
                        <a:latin typeface="Meiryo UI" panose="020B0604030504040204" pitchFamily="50" charset="-128"/>
                        <a:ea typeface="Meiryo UI" panose="020B0604030504040204" pitchFamily="50" charset="-128"/>
                      </a:endParaRPr>
                    </a:p>
                  </a:txBody>
                  <a:tcPr anchor="ctr"/>
                </a:tc>
                <a:tc>
                  <a:txBody>
                    <a:bodyPr/>
                    <a:lstStyle/>
                    <a:p>
                      <a:r>
                        <a:rPr kumimoji="1" lang="ja-JP" altLang="en-US" sz="1150" dirty="0"/>
                        <a:t>＊＊＊＊＊＊＊＊</a:t>
                      </a:r>
                      <a:endParaRPr kumimoji="1" lang="ja-JP" altLang="en-US" sz="115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556257018"/>
                  </a:ext>
                </a:extLst>
              </a:tr>
              <a:tr h="394463">
                <a:tc>
                  <a:txBody>
                    <a:bodyPr/>
                    <a:lstStyle/>
                    <a:p>
                      <a:r>
                        <a:rPr kumimoji="1" lang="ja-JP" altLang="en-US" sz="1150" dirty="0"/>
                        <a:t>北河内圏域地域支援オフィス</a:t>
                      </a:r>
                      <a:endParaRPr kumimoji="1" lang="ja-JP" altLang="en-US" sz="11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tc>
                  <a:txBody>
                    <a:bodyPr/>
                    <a:lstStyle/>
                    <a:p>
                      <a:r>
                        <a:rPr kumimoji="1" lang="ja-JP" altLang="en-US" sz="1150" dirty="0"/>
                        <a:t>発達支援拠点　△△</a:t>
                      </a:r>
                      <a:endParaRPr kumimoji="1" lang="ja-JP" altLang="en-US" sz="1150" dirty="0">
                        <a:latin typeface="Meiryo UI" panose="020B0604030504040204" pitchFamily="50" charset="-128"/>
                        <a:ea typeface="Meiryo UI" panose="020B0604030504040204" pitchFamily="50" charset="-128"/>
                      </a:endParaRPr>
                    </a:p>
                  </a:txBody>
                  <a:tcPr anchor="ctr"/>
                </a:tc>
                <a:tc>
                  <a:txBody>
                    <a:bodyPr/>
                    <a:lstStyle/>
                    <a:p>
                      <a:r>
                        <a:rPr kumimoji="1" lang="ja-JP" altLang="en-US" sz="1150" dirty="0"/>
                        <a:t>・・・・</a:t>
                      </a:r>
                      <a:endParaRPr kumimoji="1" lang="ja-JP" altLang="en-US" sz="1150" dirty="0">
                        <a:latin typeface="Meiryo UI" panose="020B0604030504040204" pitchFamily="50" charset="-128"/>
                        <a:ea typeface="Meiryo UI" panose="020B0604030504040204" pitchFamily="50" charset="-128"/>
                      </a:endParaRPr>
                    </a:p>
                  </a:txBody>
                  <a:tcPr anchor="ctr"/>
                </a:tc>
                <a:tc>
                  <a:txBody>
                    <a:bodyPr/>
                    <a:lstStyle/>
                    <a:p>
                      <a:r>
                        <a:rPr kumimoji="1" lang="ja-JP" altLang="en-US" sz="1150" dirty="0"/>
                        <a:t>***</a:t>
                      </a:r>
                      <a:r>
                        <a:rPr kumimoji="1" lang="en-US" altLang="ja-JP" sz="1150" dirty="0"/>
                        <a:t>-***-****</a:t>
                      </a:r>
                      <a:endParaRPr kumimoji="1" lang="en-US" altLang="ja-JP" sz="1150" dirty="0">
                        <a:latin typeface="Meiryo UI" panose="020B0604030504040204" pitchFamily="50" charset="-128"/>
                        <a:ea typeface="Meiryo UI" panose="020B0604030504040204" pitchFamily="50" charset="-128"/>
                      </a:endParaRPr>
                    </a:p>
                  </a:txBody>
                  <a:tcPr anchor="ctr"/>
                </a:tc>
                <a:tc>
                  <a:txBody>
                    <a:bodyPr/>
                    <a:lstStyle/>
                    <a:p>
                      <a:r>
                        <a:rPr kumimoji="1" lang="ja-JP" altLang="en-US" sz="1150" dirty="0"/>
                        <a:t>＊＊＊＊＊＊＊＊</a:t>
                      </a:r>
                      <a:endParaRPr kumimoji="1" lang="ja-JP" altLang="en-US" sz="115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09498188"/>
                  </a:ext>
                </a:extLst>
              </a:tr>
              <a:tr h="394463">
                <a:tc>
                  <a:txBody>
                    <a:bodyPr/>
                    <a:lstStyle/>
                    <a:p>
                      <a:r>
                        <a:rPr kumimoji="1" lang="ja-JP" altLang="en-US" sz="1150" dirty="0"/>
                        <a:t>中河内圏域地域支援オフィス</a:t>
                      </a:r>
                      <a:endParaRPr kumimoji="1" lang="ja-JP" altLang="en-US" sz="11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tc>
                  <a:txBody>
                    <a:bodyPr/>
                    <a:lstStyle/>
                    <a:p>
                      <a:r>
                        <a:rPr kumimoji="1" lang="ja-JP" altLang="en-US" sz="1150" dirty="0"/>
                        <a:t>発達支援拠点　★★</a:t>
                      </a:r>
                      <a:endParaRPr kumimoji="1" lang="ja-JP" altLang="en-US" sz="1150" dirty="0">
                        <a:latin typeface="Meiryo UI" panose="020B0604030504040204" pitchFamily="50" charset="-128"/>
                        <a:ea typeface="Meiryo UI" panose="020B0604030504040204" pitchFamily="50" charset="-128"/>
                      </a:endParaRPr>
                    </a:p>
                  </a:txBody>
                  <a:tcPr anchor="ctr"/>
                </a:tc>
                <a:tc>
                  <a:txBody>
                    <a:bodyPr/>
                    <a:lstStyle/>
                    <a:p>
                      <a:r>
                        <a:rPr kumimoji="1" lang="ja-JP" altLang="en-US" sz="1150" dirty="0"/>
                        <a:t>・・・・</a:t>
                      </a:r>
                      <a:endParaRPr kumimoji="1" lang="ja-JP" altLang="en-US" sz="1150" dirty="0">
                        <a:latin typeface="Meiryo UI" panose="020B0604030504040204" pitchFamily="50" charset="-128"/>
                        <a:ea typeface="Meiryo UI" panose="020B0604030504040204" pitchFamily="50" charset="-128"/>
                      </a:endParaRPr>
                    </a:p>
                  </a:txBody>
                  <a:tcPr anchor="ctr"/>
                </a:tc>
                <a:tc>
                  <a:txBody>
                    <a:bodyPr/>
                    <a:lstStyle/>
                    <a:p>
                      <a:r>
                        <a:rPr kumimoji="1" lang="ja-JP" altLang="en-US" sz="1150" dirty="0"/>
                        <a:t>***</a:t>
                      </a:r>
                      <a:r>
                        <a:rPr kumimoji="1" lang="en-US" altLang="ja-JP" sz="1150" dirty="0"/>
                        <a:t>-***-****</a:t>
                      </a:r>
                      <a:endParaRPr kumimoji="1" lang="en-US" altLang="ja-JP" sz="1150" dirty="0">
                        <a:latin typeface="Meiryo UI" panose="020B0604030504040204" pitchFamily="50" charset="-128"/>
                        <a:ea typeface="Meiryo UI" panose="020B0604030504040204" pitchFamily="50" charset="-128"/>
                      </a:endParaRPr>
                    </a:p>
                  </a:txBody>
                  <a:tcPr anchor="ctr"/>
                </a:tc>
                <a:tc>
                  <a:txBody>
                    <a:bodyPr/>
                    <a:lstStyle/>
                    <a:p>
                      <a:r>
                        <a:rPr kumimoji="1" lang="ja-JP" altLang="en-US" sz="1150" dirty="0"/>
                        <a:t>＊＊＊＊＊＊＊＊</a:t>
                      </a:r>
                      <a:endParaRPr kumimoji="1" lang="ja-JP" altLang="en-US" sz="115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027178690"/>
                  </a:ext>
                </a:extLst>
              </a:tr>
              <a:tr h="394463">
                <a:tc>
                  <a:txBody>
                    <a:bodyPr/>
                    <a:lstStyle/>
                    <a:p>
                      <a:r>
                        <a:rPr kumimoji="1" lang="ja-JP" altLang="en-US" sz="1150" dirty="0"/>
                        <a:t>南河内圏域地域支援オフィス</a:t>
                      </a:r>
                      <a:endParaRPr kumimoji="1" lang="ja-JP" altLang="en-US" sz="11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tc>
                  <a:txBody>
                    <a:bodyPr/>
                    <a:lstStyle/>
                    <a:p>
                      <a:r>
                        <a:rPr kumimoji="1" lang="ja-JP" altLang="en-US" sz="1150" dirty="0"/>
                        <a:t>発達支援拠点　□□</a:t>
                      </a:r>
                      <a:endParaRPr kumimoji="1" lang="ja-JP" altLang="en-US" sz="1150" dirty="0">
                        <a:latin typeface="Meiryo UI" panose="020B0604030504040204" pitchFamily="50" charset="-128"/>
                        <a:ea typeface="Meiryo UI" panose="020B0604030504040204" pitchFamily="50" charset="-128"/>
                      </a:endParaRPr>
                    </a:p>
                  </a:txBody>
                  <a:tcPr anchor="ctr"/>
                </a:tc>
                <a:tc>
                  <a:txBody>
                    <a:bodyPr/>
                    <a:lstStyle/>
                    <a:p>
                      <a:r>
                        <a:rPr kumimoji="1" lang="ja-JP" altLang="en-US" sz="1150" dirty="0"/>
                        <a:t>・・・・</a:t>
                      </a:r>
                      <a:endParaRPr kumimoji="1" lang="ja-JP" altLang="en-US" sz="1150" dirty="0">
                        <a:latin typeface="Meiryo UI" panose="020B0604030504040204" pitchFamily="50" charset="-128"/>
                        <a:ea typeface="Meiryo UI" panose="020B0604030504040204" pitchFamily="50" charset="-128"/>
                      </a:endParaRPr>
                    </a:p>
                  </a:txBody>
                  <a:tcPr anchor="ctr"/>
                </a:tc>
                <a:tc>
                  <a:txBody>
                    <a:bodyPr/>
                    <a:lstStyle/>
                    <a:p>
                      <a:r>
                        <a:rPr kumimoji="1" lang="ja-JP" altLang="en-US" sz="1150" dirty="0"/>
                        <a:t>***</a:t>
                      </a:r>
                      <a:r>
                        <a:rPr kumimoji="1" lang="en-US" altLang="ja-JP" sz="1150" dirty="0"/>
                        <a:t>-***-****</a:t>
                      </a:r>
                      <a:endParaRPr kumimoji="1" lang="en-US" altLang="ja-JP" sz="1150" dirty="0">
                        <a:latin typeface="Meiryo UI" panose="020B0604030504040204" pitchFamily="50" charset="-128"/>
                        <a:ea typeface="Meiryo UI" panose="020B0604030504040204" pitchFamily="50" charset="-128"/>
                      </a:endParaRPr>
                    </a:p>
                  </a:txBody>
                  <a:tcPr anchor="ctr"/>
                </a:tc>
                <a:tc>
                  <a:txBody>
                    <a:bodyPr/>
                    <a:lstStyle/>
                    <a:p>
                      <a:r>
                        <a:rPr kumimoji="1" lang="ja-JP" altLang="en-US" sz="1150" dirty="0"/>
                        <a:t>＊＊＊＊＊＊＊＊</a:t>
                      </a:r>
                      <a:endParaRPr kumimoji="1" lang="zh-TW" altLang="en-US" sz="115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78813889"/>
                  </a:ext>
                </a:extLst>
              </a:tr>
              <a:tr h="246827">
                <a:tc>
                  <a:txBody>
                    <a:bodyPr/>
                    <a:lstStyle/>
                    <a:p>
                      <a:r>
                        <a:rPr kumimoji="1" lang="ja-JP" altLang="en-US" sz="1150" dirty="0"/>
                        <a:t>泉州圏域地域支援オフィス</a:t>
                      </a:r>
                      <a:endParaRPr kumimoji="1" lang="ja-JP" altLang="en-US" sz="11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kumimoji="1" lang="ja-JP" altLang="en-US" sz="1150" dirty="0"/>
                        <a:t>発達支援拠点　☆☆</a:t>
                      </a:r>
                      <a:endParaRPr kumimoji="1" lang="ja-JP" altLang="en-US" sz="115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150" dirty="0"/>
                        <a:t>・・・・</a:t>
                      </a:r>
                      <a:endParaRPr kumimoji="1" lang="ja-JP" altLang="en-US" sz="115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150" dirty="0"/>
                        <a:t>***</a:t>
                      </a:r>
                      <a:r>
                        <a:rPr kumimoji="1" lang="en-US" altLang="ja-JP" sz="1150" dirty="0"/>
                        <a:t>-***-****</a:t>
                      </a:r>
                      <a:endParaRPr kumimoji="1" lang="en-US" altLang="ja-JP" sz="115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150" dirty="0"/>
                        <a:t>＊＊＊＊＊＊＊＊</a:t>
                      </a:r>
                      <a:endParaRPr kumimoji="1" lang="ja-JP" altLang="en-US" sz="115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1139046"/>
                  </a:ext>
                </a:extLst>
              </a:tr>
            </a:tbl>
          </a:graphicData>
        </a:graphic>
      </p:graphicFrame>
      <p:sp>
        <p:nvSpPr>
          <p:cNvPr id="5" name="テキスト ボックス 4">
            <a:extLst>
              <a:ext uri="{FF2B5EF4-FFF2-40B4-BE49-F238E27FC236}">
                <a16:creationId xmlns:a16="http://schemas.microsoft.com/office/drawing/2014/main" id="{9E0EA1C1-02C2-44E0-9540-5802F032EDDE}"/>
              </a:ext>
            </a:extLst>
          </p:cNvPr>
          <p:cNvSpPr txBox="1"/>
          <p:nvPr/>
        </p:nvSpPr>
        <p:spPr>
          <a:xfrm>
            <a:off x="200531" y="4092021"/>
            <a:ext cx="5167994"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大阪府発達障がい者支援センター　地域支援オフィス</a:t>
            </a:r>
          </a:p>
        </p:txBody>
      </p:sp>
      <p:sp>
        <p:nvSpPr>
          <p:cNvPr id="6" name="テキスト ボックス 5">
            <a:extLst>
              <a:ext uri="{FF2B5EF4-FFF2-40B4-BE49-F238E27FC236}">
                <a16:creationId xmlns:a16="http://schemas.microsoft.com/office/drawing/2014/main" id="{E047FB27-7049-4A40-899D-84B95158C938}"/>
              </a:ext>
            </a:extLst>
          </p:cNvPr>
          <p:cNvSpPr txBox="1"/>
          <p:nvPr/>
        </p:nvSpPr>
        <p:spPr>
          <a:xfrm>
            <a:off x="63473" y="3809072"/>
            <a:ext cx="3519528"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（参考）府</a:t>
            </a:r>
            <a:r>
              <a:rPr lang="ja-JP" altLang="en-US" sz="1400" dirty="0">
                <a:latin typeface="Meiryo UI" panose="020B0604030504040204" pitchFamily="50" charset="-128"/>
                <a:ea typeface="Meiryo UI" panose="020B0604030504040204" pitchFamily="50" charset="-128"/>
              </a:rPr>
              <a:t>ホームページ掲載</a:t>
            </a:r>
            <a:r>
              <a:rPr kumimoji="1" lang="ja-JP" altLang="en-US" sz="1400" dirty="0">
                <a:latin typeface="Meiryo UI" panose="020B0604030504040204" pitchFamily="50" charset="-128"/>
                <a:ea typeface="Meiryo UI" panose="020B0604030504040204" pitchFamily="50" charset="-128"/>
              </a:rPr>
              <a:t>イメージ</a:t>
            </a:r>
          </a:p>
        </p:txBody>
      </p:sp>
      <p:sp>
        <p:nvSpPr>
          <p:cNvPr id="2" name="スライド番号プレースホルダー 1">
            <a:extLst>
              <a:ext uri="{FF2B5EF4-FFF2-40B4-BE49-F238E27FC236}">
                <a16:creationId xmlns:a16="http://schemas.microsoft.com/office/drawing/2014/main" id="{BB32AE8B-298C-4CD6-92BE-E533618BD2F6}"/>
              </a:ext>
            </a:extLst>
          </p:cNvPr>
          <p:cNvSpPr>
            <a:spLocks noGrp="1"/>
          </p:cNvSpPr>
          <p:nvPr>
            <p:ph type="sldNum" sz="quarter" idx="12"/>
          </p:nvPr>
        </p:nvSpPr>
        <p:spPr>
          <a:xfrm>
            <a:off x="9308646" y="6356350"/>
            <a:ext cx="2743200" cy="365125"/>
          </a:xfrm>
        </p:spPr>
        <p:txBody>
          <a:bodyPr/>
          <a:lstStyle/>
          <a:p>
            <a:fld id="{32370DE9-A2BA-4DB3-B427-03DCA1195686}" type="slidenum">
              <a:rPr kumimoji="1" lang="ja-JP" altLang="en-US" b="1" smtClean="0">
                <a:latin typeface="Meiryo UI" panose="020B0604030504040204" pitchFamily="50" charset="-128"/>
                <a:ea typeface="Meiryo UI" panose="020B0604030504040204" pitchFamily="50" charset="-128"/>
              </a:rPr>
              <a:t>7</a:t>
            </a:fld>
            <a:endParaRPr kumimoji="1" lang="ja-JP" altLang="en-US" b="1"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E3C0373B-8DDB-4956-B8ED-86588FAC684C}"/>
              </a:ext>
            </a:extLst>
          </p:cNvPr>
          <p:cNvSpPr/>
          <p:nvPr/>
        </p:nvSpPr>
        <p:spPr>
          <a:xfrm>
            <a:off x="0" y="1323"/>
            <a:ext cx="12192000" cy="437174"/>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事業再構築後の周知について</a:t>
            </a:r>
          </a:p>
        </p:txBody>
      </p:sp>
      <p:graphicFrame>
        <p:nvGraphicFramePr>
          <p:cNvPr id="8" name="図表 7">
            <a:extLst>
              <a:ext uri="{FF2B5EF4-FFF2-40B4-BE49-F238E27FC236}">
                <a16:creationId xmlns:a16="http://schemas.microsoft.com/office/drawing/2014/main" id="{D2739FF8-1901-4C08-B391-5794B0AEBB3A}"/>
              </a:ext>
            </a:extLst>
          </p:cNvPr>
          <p:cNvGraphicFramePr/>
          <p:nvPr>
            <p:extLst>
              <p:ext uri="{D42A27DB-BD31-4B8C-83A1-F6EECF244321}">
                <p14:modId xmlns:p14="http://schemas.microsoft.com/office/powerpoint/2010/main" val="2303109208"/>
              </p:ext>
            </p:extLst>
          </p:nvPr>
        </p:nvGraphicFramePr>
        <p:xfrm>
          <a:off x="285751" y="998516"/>
          <a:ext cx="11483893" cy="2599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テキスト ボックス 8">
            <a:extLst>
              <a:ext uri="{FF2B5EF4-FFF2-40B4-BE49-F238E27FC236}">
                <a16:creationId xmlns:a16="http://schemas.microsoft.com/office/drawing/2014/main" id="{37B60DCF-46D9-4908-B8CF-3473C8DA83F2}"/>
              </a:ext>
            </a:extLst>
          </p:cNvPr>
          <p:cNvSpPr txBox="1"/>
          <p:nvPr/>
        </p:nvSpPr>
        <p:spPr>
          <a:xfrm>
            <a:off x="200531" y="599579"/>
            <a:ext cx="3479575" cy="338554"/>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〇関係機関等への周知の方針</a:t>
            </a:r>
          </a:p>
        </p:txBody>
      </p:sp>
    </p:spTree>
    <p:extLst>
      <p:ext uri="{BB962C8B-B14F-4D97-AF65-F5344CB8AC3E}">
        <p14:creationId xmlns:p14="http://schemas.microsoft.com/office/powerpoint/2010/main" val="4335585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3083</TotalTime>
  <Words>2814</Words>
  <Application>Microsoft Office PowerPoint</Application>
  <PresentationFormat>ワイド画面</PresentationFormat>
  <Paragraphs>273</Paragraphs>
  <Slides>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Meiryo UI</vt:lpstr>
      <vt:lpstr>ＭＳ Ｐゴシック</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筒浦　康正</dc:creator>
  <cp:lastModifiedBy>内藤　友恵</cp:lastModifiedBy>
  <cp:revision>168</cp:revision>
  <cp:lastPrinted>2025-01-07T04:56:07Z</cp:lastPrinted>
  <dcterms:created xsi:type="dcterms:W3CDTF">2024-11-26T02:59:09Z</dcterms:created>
  <dcterms:modified xsi:type="dcterms:W3CDTF">2025-01-27T04:15:14Z</dcterms:modified>
</cp:coreProperties>
</file>