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32" r:id="rId1"/>
  </p:sldMasterIdLst>
  <p:notesMasterIdLst>
    <p:notesMasterId r:id="rId6"/>
  </p:notesMasterIdLst>
  <p:sldIdLst>
    <p:sldId id="141169754" r:id="rId2"/>
    <p:sldId id="141169841" r:id="rId3"/>
    <p:sldId id="141169842" r:id="rId4"/>
    <p:sldId id="141169843"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userDrawn="1">
          <p15:clr>
            <a:srgbClr val="A4A3A4"/>
          </p15:clr>
        </p15:guide>
        <p15:guide id="2" pos="367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中井　章太" initials="" lastIdx="0" clrIdx="6"/>
  <p:cmAuthor id="1" name="大阪府" initials="" lastIdx="0" clrIdx="0"/>
  <p:cmAuthor id="2" name="岡崎　誠" initials="" lastIdx="0" clrIdx="1"/>
  <p:cmAuthor id="3" name="森本　真由" initials="" lastIdx="0" clrIdx="2"/>
  <p:cmAuthor id="4" name="金川　佑美" initials="" lastIdx="0" clrIdx="3"/>
  <p:cmAuthor id="5" name="n01s0" initials="" lastIdx="0" clrIdx="4"/>
  <p:cmAuthor id="6" name="上中　理恵子"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E1A"/>
    <a:srgbClr val="4472C4"/>
    <a:srgbClr val="000000"/>
    <a:srgbClr val="FF5050"/>
    <a:srgbClr val="ED7D31"/>
    <a:srgbClr val="FF6600"/>
    <a:srgbClr val="D5ABFF"/>
    <a:srgbClr val="CC99FF"/>
    <a:srgbClr val="0066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15" autoAdjust="0"/>
    <p:restoredTop sz="93957" autoAdjust="0"/>
  </p:normalViewPr>
  <p:slideViewPr>
    <p:cSldViewPr snapToGrid="0" showGuides="1">
      <p:cViewPr varScale="1">
        <p:scale>
          <a:sx n="68" d="100"/>
          <a:sy n="68" d="100"/>
        </p:scale>
        <p:origin x="1206" y="78"/>
      </p:cViewPr>
      <p:guideLst>
        <p:guide orient="horz" pos="2273"/>
        <p:guide pos="367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8475"/>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1"/>
            <a:ext cx="2949575" cy="498475"/>
          </a:xfrm>
          <a:prstGeom prst="rect">
            <a:avLst/>
          </a:prstGeom>
        </p:spPr>
        <p:txBody>
          <a:bodyPr vert="horz" lIns="91411" tIns="45706" rIns="91411" bIns="45706" rtlCol="0"/>
          <a:lstStyle>
            <a:lvl1pPr algn="r">
              <a:defRPr sz="1200"/>
            </a:lvl1pPr>
          </a:lstStyle>
          <a:p>
            <a:fld id="{ADC004DA-1050-4399-AC60-3F835403D04A}" type="datetimeFigureOut">
              <a:rPr kumimoji="1" lang="ja-JP" altLang="en-US" smtClean="0"/>
              <a:t>2025/6/12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81040" y="4783139"/>
            <a:ext cx="5445125" cy="3913187"/>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11" tIns="45706" rIns="91411" bIns="45706"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4" name="ホームベース 7">
            <a:extLst>
              <a:ext uri="{FF2B5EF4-FFF2-40B4-BE49-F238E27FC236}">
                <a16:creationId xmlns:a16="http://schemas.microsoft.com/office/drawing/2014/main" id="{2F62945F-C699-9066-61F9-BFA4FFCE97F3}"/>
              </a:ext>
            </a:extLst>
          </p:cNvPr>
          <p:cNvSpPr/>
          <p:nvPr userDrawn="1"/>
        </p:nvSpPr>
        <p:spPr>
          <a:xfrm>
            <a:off x="0" y="21176"/>
            <a:ext cx="12192000" cy="365125"/>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lgn="ctr">
              <a:defRPr/>
            </a:pPr>
            <a:endParaRPr kumimoji="1" lang="ja-JP" altLang="en-US" b="0" dirty="0">
              <a:solidFill>
                <a:schemeClr val="bg1"/>
              </a:solidFill>
              <a:latin typeface="BIZ UDゴシック" panose="020B0400000000000000" pitchFamily="49" charset="-128"/>
              <a:ea typeface="BIZ UDゴシック" panose="020B0400000000000000" pitchFamily="49" charset="-128"/>
            </a:endParaRPr>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304800" y="22210"/>
            <a:ext cx="11582402" cy="349577"/>
          </a:xfrm>
          <a:prstGeom prst="rect">
            <a:avLst/>
          </a:prstGeom>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38554"/>
          </a:xfrm>
          <a:prstGeom prst="rect">
            <a:avLst/>
          </a:prstGeom>
        </p:spPr>
        <p:txBody>
          <a:bodyPr>
            <a:spAutoFit/>
          </a:bodyPr>
          <a:lstStyle>
            <a:lvl1pPr marL="228600" indent="-228600">
              <a:lnSpc>
                <a:spcPct val="100000"/>
              </a:lnSpc>
              <a:buFont typeface="Wingdings" panose="05000000000000000000" pitchFamily="2" charset="2"/>
              <a:buChar char="n"/>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7360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3"/>
            <a:ext cx="2743200" cy="365125"/>
          </a:xfrm>
          <a:prstGeom prst="rect">
            <a:avLst/>
          </a:prstGeom>
        </p:spPr>
        <p:txBody>
          <a:bodyPr/>
          <a:lstStyle/>
          <a:p>
            <a:fld id="{D4AC8726-A3CB-485E-BD2B-17E8974E7FEF}" type="datetime1">
              <a:rPr kumimoji="1" lang="en-US" altLang="ja-JP" smtClean="0"/>
              <a:t>6/12/2025</a:t>
            </a:fld>
            <a:endParaRPr kumimoji="1" lang="ja-JP" altLang="en-US"/>
          </a:p>
        </p:txBody>
      </p:sp>
      <p:sp>
        <p:nvSpPr>
          <p:cNvPr id="3" name="Footer Placeholder 2"/>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64358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E5F792DF-8916-490F-A1C3-A3AE536E760A}"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22287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dirty="0"/>
              <a:t>マスター タイトルの書式設定</a:t>
            </a:r>
            <a:endParaRPr lang="en-US" dirty="0"/>
          </a:p>
        </p:txBody>
      </p:sp>
      <p:sp>
        <p:nvSpPr>
          <p:cNvPr id="3" name="Picture Placeholder 2"/>
          <p:cNvSpPr>
            <a:spLocks noGrp="1" noChangeAspect="1"/>
          </p:cNvSpPr>
          <p:nvPr>
            <p:ph type="pic" idx="1"/>
          </p:nvPr>
        </p:nvSpPr>
        <p:spPr>
          <a:xfrm>
            <a:off x="5183188" y="987428"/>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1C3627F9-DA90-4773-893A-E9A70118AB8A}"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74606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50D550FC-F3E5-47A7-A71E-D788B4F0D3E1}"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64846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D04A2F66-3C76-46DE-9827-7D6B261F0F24}"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646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5"/>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395247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507996" y="22210"/>
            <a:ext cx="11379206" cy="349577"/>
          </a:xfrm>
          <a:prstGeom prst="rect">
            <a:avLst/>
          </a:prstGeom>
        </p:spPr>
        <p:txBody>
          <a:bodyPr anchor="ctr"/>
          <a:lstStyle>
            <a:lvl1pPr>
              <a:defRPr sz="1800" b="1">
                <a:solidFill>
                  <a:schemeClr val="tx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07777"/>
          </a:xfrm>
          <a:prstGeom prst="rect">
            <a:avLst/>
          </a:prstGeom>
        </p:spPr>
        <p:txBody>
          <a:bodyPr>
            <a:spAutoFit/>
          </a:bodyPr>
          <a:lstStyle>
            <a:lvl1pPr marL="285750" indent="-285750">
              <a:lnSpc>
                <a:spcPct val="100000"/>
              </a:lnSpc>
              <a:buFont typeface="Arial" panose="020B0604020202020204" pitchFamily="34" charset="0"/>
              <a:buChar char="•"/>
              <a:defRPr sz="14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
        <p:nvSpPr>
          <p:cNvPr id="2" name="正方形/長方形 1">
            <a:extLst>
              <a:ext uri="{FF2B5EF4-FFF2-40B4-BE49-F238E27FC236}">
                <a16:creationId xmlns:a16="http://schemas.microsoft.com/office/drawing/2014/main" id="{5C12F19E-96B7-3853-5F58-6992541E9A6D}"/>
              </a:ext>
            </a:extLst>
          </p:cNvPr>
          <p:cNvSpPr/>
          <p:nvPr userDrawn="1"/>
        </p:nvSpPr>
        <p:spPr>
          <a:xfrm>
            <a:off x="0" y="81888"/>
            <a:ext cx="423081" cy="191068"/>
          </a:xfrm>
          <a:prstGeom prst="rect">
            <a:avLst/>
          </a:prstGeom>
          <a:gradFill flip="none" rotWithShape="1">
            <a:gsLst>
              <a:gs pos="0">
                <a:schemeClr val="accent5">
                  <a:lumMod val="60000"/>
                  <a:lumOff val="40000"/>
                </a:schemeClr>
              </a:gs>
              <a:gs pos="16000">
                <a:schemeClr val="accent1">
                  <a:lumMod val="45000"/>
                  <a:lumOff val="5500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166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D7CE0-81E5-88BB-DA42-2E5A7DB2AD4D}"/>
              </a:ext>
            </a:extLst>
          </p:cNvPr>
          <p:cNvSpPr>
            <a:spLocks noGrp="1"/>
          </p:cNvSpPr>
          <p:nvPr>
            <p:ph type="title"/>
          </p:nvPr>
        </p:nvSpPr>
        <p:spPr>
          <a:xfrm>
            <a:off x="0" y="0"/>
            <a:ext cx="12192000" cy="580571"/>
          </a:xfrm>
          <a:prstGeom prst="rect">
            <a:avLst/>
          </a:prstGeom>
          <a:gradFill>
            <a:gsLst>
              <a:gs pos="0">
                <a:srgbClr val="44546A"/>
              </a:gs>
              <a:gs pos="100000">
                <a:srgbClr val="44546A">
                  <a:lumMod val="60000"/>
                  <a:lumOff val="40000"/>
                </a:srgbClr>
              </a:gs>
            </a:gsLst>
            <a:lin ang="0" scaled="1"/>
          </a:gradFill>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84704507-BE0C-3EAD-1983-D7529451DCFA}"/>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a:p>
        </p:txBody>
      </p:sp>
      <p:sp>
        <p:nvSpPr>
          <p:cNvPr id="4" name="Content Placeholder 2">
            <a:extLst>
              <a:ext uri="{FF2B5EF4-FFF2-40B4-BE49-F238E27FC236}">
                <a16:creationId xmlns:a16="http://schemas.microsoft.com/office/drawing/2014/main" id="{FA804B1C-750B-547E-109C-F513E2785D26}"/>
              </a:ext>
            </a:extLst>
          </p:cNvPr>
          <p:cNvSpPr>
            <a:spLocks noGrp="1"/>
          </p:cNvSpPr>
          <p:nvPr>
            <p:ph idx="1"/>
          </p:nvPr>
        </p:nvSpPr>
        <p:spPr>
          <a:xfrm>
            <a:off x="507996" y="758981"/>
            <a:ext cx="11582403" cy="313932"/>
          </a:xfrm>
          <a:prstGeom prst="rect">
            <a:avLst/>
          </a:prstGeom>
        </p:spPr>
        <p:txBody>
          <a:bodyPr>
            <a:spAutoFit/>
          </a:bodyPr>
          <a:lstStyle>
            <a:lvl1pPr>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103799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A033310E-37B5-444B-900A-88F2E90BD196}"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811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978E3270-AF31-40F5-B09F-70559E282082}"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3"/>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41508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E6F17937-236C-4743-B198-78AC98DFB78E}"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59233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4C58FDA9-D364-40AA-B1DE-E4CFC4E7BFF7}"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1726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3"/>
            <a:ext cx="2743200" cy="365125"/>
          </a:xfrm>
          <a:prstGeom prst="rect">
            <a:avLst/>
          </a:prstGeom>
        </p:spPr>
        <p:txBody>
          <a:bodyPr/>
          <a:lstStyle/>
          <a:p>
            <a:fld id="{92FD339C-6A7C-43B5-8073-DF41BB559768}" type="datetime1">
              <a:rPr kumimoji="1" lang="en-US" altLang="ja-JP" smtClean="0"/>
              <a:t>6/12/2025</a:t>
            </a:fld>
            <a:endParaRPr kumimoji="1" lang="ja-JP" altLang="en-US"/>
          </a:p>
        </p:txBody>
      </p:sp>
      <p:sp>
        <p:nvSpPr>
          <p:cNvPr id="8" name="Footer Placeholder 7"/>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6447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3"/>
            <a:ext cx="2743200" cy="365125"/>
          </a:xfrm>
          <a:prstGeom prst="rect">
            <a:avLst/>
          </a:prstGeom>
        </p:spPr>
        <p:txBody>
          <a:bodyPr/>
          <a:lstStyle/>
          <a:p>
            <a:fld id="{55ECE685-A335-4182-9517-49B99D0DAD89}" type="datetime1">
              <a:rPr kumimoji="1" lang="en-US" altLang="ja-JP" smtClean="0"/>
              <a:t>6/12/2025</a:t>
            </a:fld>
            <a:endParaRPr kumimoji="1" lang="ja-JP" altLang="en-US"/>
          </a:p>
        </p:txBody>
      </p:sp>
      <p:sp>
        <p:nvSpPr>
          <p:cNvPr id="4" name="Footer Placeholder 3"/>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8233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9"/>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3416068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7" y="2583266"/>
            <a:ext cx="11383617" cy="1059759"/>
          </a:xfrm>
        </p:spPr>
        <p:txBody>
          <a:bodyPr>
            <a:normAutofit/>
          </a:bodyPr>
          <a:lstStyle/>
          <a:p>
            <a:pPr>
              <a:lnSpc>
                <a:spcPts val="3321"/>
              </a:lnSpc>
              <a:spcBef>
                <a:spcPts val="1139"/>
              </a:spcBef>
            </a:pPr>
            <a:r>
              <a:rPr lang="ja-JP" altLang="en-US" sz="28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「動都」と多極分散・ネットワーク型の国土構造</a:t>
            </a:r>
          </a:p>
        </p:txBody>
      </p:sp>
      <p:sp>
        <p:nvSpPr>
          <p:cNvPr id="5" name="サブタイトル 4"/>
          <p:cNvSpPr>
            <a:spLocks noGrp="1"/>
          </p:cNvSpPr>
          <p:nvPr>
            <p:ph type="subTitle" idx="1"/>
          </p:nvPr>
        </p:nvSpPr>
        <p:spPr>
          <a:xfrm>
            <a:off x="384312" y="5576656"/>
            <a:ext cx="11383618" cy="369458"/>
          </a:xfrm>
        </p:spPr>
        <p:txBody>
          <a:bodyPr>
            <a:noAutofit/>
          </a:bodyPr>
          <a:lstStyle/>
          <a:p>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4"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a:cxnSpLocks/>
          </p:cNvCxnSpPr>
          <p:nvPr/>
        </p:nvCxnSpPr>
        <p:spPr>
          <a:xfrm>
            <a:off x="384320"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marL="0" marR="0" lvl="0" indent="0" algn="r" defTabSz="457134" rtl="0" eaLnBrk="1" fontAlgn="auto" latinLnBrk="0" hangingPunct="1">
              <a:lnSpc>
                <a:spcPts val="16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2025</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６</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.16</a:t>
            </a:r>
          </a:p>
          <a:p>
            <a:pPr marL="0" marR="0" lvl="0" indent="0" algn="r" defTabSz="457134"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第</a:t>
            </a:r>
            <a:r>
              <a:rPr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１</a:t>
            </a:r>
            <a:r>
              <a:rPr kumimoji="0"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回 副首都化を後押しする仕組みづくりに関する意見交換会</a:t>
            </a:r>
            <a:endParaRPr kumimoji="1"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9355016" y="1122369"/>
            <a:ext cx="2412922"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r>
              <a:rPr kumimoji="1" lang="ja-JP" altLang="en-US"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資料２</a:t>
            </a:r>
            <a:endParaRPr kumimoji="1" lang="en-US" altLang="ja-JP"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86823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EF34A9E2-51AC-455C-9F24-45698B50FE5A}"/>
              </a:ext>
            </a:extLst>
          </p:cNvPr>
          <p:cNvSpPr/>
          <p:nvPr/>
        </p:nvSpPr>
        <p:spPr>
          <a:xfrm>
            <a:off x="996593" y="2625246"/>
            <a:ext cx="10191964" cy="3995612"/>
          </a:xfrm>
          <a:prstGeom prst="roundRect">
            <a:avLst>
              <a:gd name="adj" fmla="val 66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944B8E3E-5486-4864-902F-9A38245CBA5A}"/>
              </a:ext>
            </a:extLst>
          </p:cNvPr>
          <p:cNvSpPr/>
          <p:nvPr/>
        </p:nvSpPr>
        <p:spPr>
          <a:xfrm>
            <a:off x="0" y="144676"/>
            <a:ext cx="5107370" cy="400110"/>
          </a:xfrm>
          <a:prstGeom prst="rect">
            <a:avLst/>
          </a:prstGeom>
        </p:spPr>
        <p:txBody>
          <a:bodyPr wrap="square">
            <a:spAutoFit/>
          </a:bodyPr>
          <a:lstStyle/>
          <a:p>
            <a:pPr defTabSz="413309"/>
            <a:r>
              <a:rPr lang="ja-JP" altLang="en-US" sz="2000" b="1" dirty="0">
                <a:solidFill>
                  <a:prstClr val="black"/>
                </a:solidFill>
                <a:latin typeface="BIZ UDゴシック" panose="020B0400000000000000" pitchFamily="49" charset="-128"/>
                <a:ea typeface="BIZ UDゴシック" panose="020B0400000000000000" pitchFamily="49" charset="-128"/>
              </a:rPr>
              <a:t> 本日ご議論いただきたいこと</a:t>
            </a:r>
            <a:endParaRPr lang="ja-JP" altLang="en-US" sz="2000"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3829F596-1259-75B3-B887-2800E6D3F79B}"/>
              </a:ext>
            </a:extLst>
          </p:cNvPr>
          <p:cNvSpPr/>
          <p:nvPr/>
        </p:nvSpPr>
        <p:spPr>
          <a:xfrm>
            <a:off x="261927" y="646090"/>
            <a:ext cx="11381539" cy="1390093"/>
          </a:xfrm>
          <a:prstGeom prst="rect">
            <a:avLst/>
          </a:prstGeom>
          <a:noFill/>
          <a:ln>
            <a:noFill/>
          </a:ln>
        </p:spPr>
        <p:txBody>
          <a:bodyPr wrap="square" lIns="360000" tIns="180000" rIns="360000" bIns="72000" anchor="t" anchorCtr="0">
            <a:spAutoFit/>
          </a:bodyPr>
          <a:lstStyle/>
          <a:p>
            <a:pPr marL="180975" indent="-180975" defTabSz="413309">
              <a:lnSpc>
                <a:spcPts val="2300"/>
              </a:lnSpc>
              <a:spcBef>
                <a:spcPts val="1800"/>
              </a:spcBef>
              <a:tabLst>
                <a:tab pos="180975" algn="l"/>
              </a:tabLst>
            </a:pPr>
            <a:r>
              <a:rPr lang="ja-JP" altLang="en-US" sz="1600" dirty="0">
                <a:solidFill>
                  <a:prstClr val="black"/>
                </a:solidFill>
                <a:latin typeface="BIZ UDゴシック" panose="020B0400000000000000" pitchFamily="49" charset="-128"/>
                <a:ea typeface="BIZ UDゴシック" panose="020B0400000000000000" pitchFamily="49" charset="-128"/>
              </a:rPr>
              <a:t>〇 本日の意見交換会では、</a:t>
            </a:r>
            <a:r>
              <a:rPr lang="en-US" altLang="ja-JP" sz="1600" dirty="0">
                <a:solidFill>
                  <a:prstClr val="black"/>
                </a:solidFill>
                <a:latin typeface="BIZ UDゴシック" panose="020B0400000000000000" pitchFamily="49" charset="-128"/>
                <a:ea typeface="BIZ UDゴシック" panose="020B0400000000000000" pitchFamily="49" charset="-128"/>
              </a:rPr>
              <a:t>『</a:t>
            </a:r>
            <a:r>
              <a:rPr lang="ja-JP" altLang="en-US" sz="1600" dirty="0">
                <a:solidFill>
                  <a:prstClr val="black"/>
                </a:solidFill>
                <a:latin typeface="BIZ UDゴシック" panose="020B0400000000000000" pitchFamily="49" charset="-128"/>
                <a:ea typeface="BIZ UDゴシック" panose="020B0400000000000000" pitchFamily="49" charset="-128"/>
              </a:rPr>
              <a:t>動都 移動し続ける首都</a:t>
            </a:r>
            <a:r>
              <a:rPr lang="en-US" altLang="ja-JP" sz="1600" dirty="0">
                <a:solidFill>
                  <a:prstClr val="black"/>
                </a:solidFill>
                <a:latin typeface="BIZ UDゴシック" panose="020B0400000000000000" pitchFamily="49" charset="-128"/>
                <a:ea typeface="BIZ UDゴシック" panose="020B0400000000000000" pitchFamily="49" charset="-128"/>
              </a:rPr>
              <a:t>』</a:t>
            </a:r>
            <a:r>
              <a:rPr lang="ja-JP" altLang="en-US" sz="1600" dirty="0">
                <a:solidFill>
                  <a:prstClr val="black"/>
                </a:solidFill>
                <a:latin typeface="BIZ UDゴシック" panose="020B0400000000000000" pitchFamily="49" charset="-128"/>
                <a:ea typeface="BIZ UDゴシック" panose="020B0400000000000000" pitchFamily="49" charset="-128"/>
              </a:rPr>
              <a:t>の著者 光多 長温氏をゲストスピーカーに迎え、「動都」と、これまで意見交換会で検討を深めてきた多極分散・ネットワーク型の国土構造とで共通するいくつかの視点も踏まえつつ、次のような論点を中心に幅広くご議論いただくことで、今後国に対し、副首都の必要性、副首都化を後押しする仕組みづくり等を働きかけていくうえでのヒントや、新たな視点を得ることができればと考えている。</a:t>
            </a:r>
            <a:endParaRPr lang="en-US" altLang="ja-JP" sz="1600" dirty="0">
              <a:solidFill>
                <a:prstClr val="black"/>
              </a:solidFill>
              <a:latin typeface="BIZ UDゴシック" panose="020B0400000000000000" pitchFamily="49" charset="-128"/>
              <a:ea typeface="BIZ UDゴシック" panose="020B0400000000000000" pitchFamily="49" charset="-128"/>
            </a:endParaRPr>
          </a:p>
        </p:txBody>
      </p:sp>
      <p:cxnSp>
        <p:nvCxnSpPr>
          <p:cNvPr id="6" name="直線コネクタ 5">
            <a:extLst>
              <a:ext uri="{FF2B5EF4-FFF2-40B4-BE49-F238E27FC236}">
                <a16:creationId xmlns:a16="http://schemas.microsoft.com/office/drawing/2014/main" id="{CC5AD740-A056-4429-AF3C-99ED785CEF79}"/>
              </a:ext>
            </a:extLst>
          </p:cNvPr>
          <p:cNvCxnSpPr>
            <a:cxnSpLocks/>
          </p:cNvCxnSpPr>
          <p:nvPr/>
        </p:nvCxnSpPr>
        <p:spPr>
          <a:xfrm>
            <a:off x="0" y="707923"/>
            <a:ext cx="1220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角丸四角形 25">
            <a:extLst>
              <a:ext uri="{FF2B5EF4-FFF2-40B4-BE49-F238E27FC236}">
                <a16:creationId xmlns:a16="http://schemas.microsoft.com/office/drawing/2014/main" id="{09A1CA04-3A39-40B6-8ED1-0C028E2325DF}"/>
              </a:ext>
            </a:extLst>
          </p:cNvPr>
          <p:cNvSpPr/>
          <p:nvPr/>
        </p:nvSpPr>
        <p:spPr>
          <a:xfrm>
            <a:off x="1729628" y="4832554"/>
            <a:ext cx="3708000" cy="1620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13" name="角丸四角形 25">
            <a:extLst>
              <a:ext uri="{FF2B5EF4-FFF2-40B4-BE49-F238E27FC236}">
                <a16:creationId xmlns:a16="http://schemas.microsoft.com/office/drawing/2014/main" id="{EAF939C7-F24F-491A-9A66-4930759149CC}"/>
              </a:ext>
            </a:extLst>
          </p:cNvPr>
          <p:cNvSpPr/>
          <p:nvPr/>
        </p:nvSpPr>
        <p:spPr>
          <a:xfrm>
            <a:off x="1748500" y="2855965"/>
            <a:ext cx="3708000" cy="1620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17" name="正方形/長方形 16">
            <a:extLst>
              <a:ext uri="{FF2B5EF4-FFF2-40B4-BE49-F238E27FC236}">
                <a16:creationId xmlns:a16="http://schemas.microsoft.com/office/drawing/2014/main" id="{8BF5726F-7E06-4AFB-8D82-9DBF22475AB5}"/>
              </a:ext>
            </a:extLst>
          </p:cNvPr>
          <p:cNvSpPr/>
          <p:nvPr/>
        </p:nvSpPr>
        <p:spPr>
          <a:xfrm>
            <a:off x="489023" y="2268846"/>
            <a:ext cx="8989520" cy="338554"/>
          </a:xfrm>
          <a:prstGeom prst="rect">
            <a:avLst/>
          </a:prstGeom>
        </p:spPr>
        <p:txBody>
          <a:bodyPr wrap="square">
            <a:spAutoFit/>
          </a:bodyPr>
          <a:lstStyle/>
          <a:p>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 主な論点 </a:t>
            </a:r>
            <a:r>
              <a:rPr lang="en-US" altLang="ja-JP" sz="1600" b="1" dirty="0">
                <a:latin typeface="BIZ UDゴシック" panose="020B0400000000000000" pitchFamily="49" charset="-128"/>
                <a:ea typeface="BIZ UDゴシック" panose="020B0400000000000000" pitchFamily="49" charset="-128"/>
              </a:rPr>
              <a:t>】</a:t>
            </a:r>
          </a:p>
        </p:txBody>
      </p:sp>
      <p:sp>
        <p:nvSpPr>
          <p:cNvPr id="19" name="角丸四角形 27">
            <a:extLst>
              <a:ext uri="{FF2B5EF4-FFF2-40B4-BE49-F238E27FC236}">
                <a16:creationId xmlns:a16="http://schemas.microsoft.com/office/drawing/2014/main" id="{AF37208F-8B41-41A9-824D-223F41B85903}"/>
              </a:ext>
            </a:extLst>
          </p:cNvPr>
          <p:cNvSpPr/>
          <p:nvPr/>
        </p:nvSpPr>
        <p:spPr>
          <a:xfrm>
            <a:off x="1717480" y="2756295"/>
            <a:ext cx="2808000" cy="4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80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東京一極集中について</a:t>
            </a:r>
          </a:p>
        </p:txBody>
      </p:sp>
      <p:sp>
        <p:nvSpPr>
          <p:cNvPr id="35" name="角丸四角形 27">
            <a:extLst>
              <a:ext uri="{FF2B5EF4-FFF2-40B4-BE49-F238E27FC236}">
                <a16:creationId xmlns:a16="http://schemas.microsoft.com/office/drawing/2014/main" id="{7CC4D745-D46A-4E33-A9DE-BCAD10E97AA2}"/>
              </a:ext>
            </a:extLst>
          </p:cNvPr>
          <p:cNvSpPr/>
          <p:nvPr/>
        </p:nvSpPr>
        <p:spPr>
          <a:xfrm>
            <a:off x="1717480" y="4706202"/>
            <a:ext cx="3024000" cy="4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80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都市圏の成長・発展について</a:t>
            </a:r>
          </a:p>
        </p:txBody>
      </p:sp>
      <p:sp>
        <p:nvSpPr>
          <p:cNvPr id="38" name="正方形/長方形 37">
            <a:extLst>
              <a:ext uri="{FF2B5EF4-FFF2-40B4-BE49-F238E27FC236}">
                <a16:creationId xmlns:a16="http://schemas.microsoft.com/office/drawing/2014/main" id="{FD8585A7-533C-4211-A9CE-6D86A52FD622}"/>
              </a:ext>
            </a:extLst>
          </p:cNvPr>
          <p:cNvSpPr/>
          <p:nvPr/>
        </p:nvSpPr>
        <p:spPr>
          <a:xfrm>
            <a:off x="1978338" y="5235659"/>
            <a:ext cx="3213023" cy="1079976"/>
          </a:xfrm>
          <a:prstGeom prst="rect">
            <a:avLst/>
          </a:prstGeom>
        </p:spPr>
        <p:txBody>
          <a:bodyPr wrap="square">
            <a:spAutoFit/>
          </a:bodyPr>
          <a:lstStyle/>
          <a:p>
            <a:pPr marL="176213" indent="-176213">
              <a:lnSpc>
                <a:spcPts val="2000"/>
              </a:lnSpc>
            </a:pPr>
            <a:r>
              <a:rPr lang="ja-JP" altLang="en-US" sz="1400" b="1" dirty="0">
                <a:latin typeface="BIZ UDゴシック" panose="020B0400000000000000" pitchFamily="49" charset="-128"/>
                <a:ea typeface="BIZ UDゴシック" panose="020B0400000000000000" pitchFamily="49" charset="-128"/>
              </a:rPr>
              <a:t>・ 大阪を動都の移転先とした場合、神戸・京都の都市圏との関係も含め、地域の成長・発展にどのような影響が考えられるのか。</a:t>
            </a:r>
            <a:endParaRPr lang="en-US" altLang="ja-JP" sz="1400" b="1" dirty="0">
              <a:latin typeface="BIZ UDゴシック" panose="020B0400000000000000" pitchFamily="49" charset="-128"/>
              <a:ea typeface="BIZ UDゴシック" panose="020B0400000000000000" pitchFamily="49" charset="-128"/>
            </a:endParaRPr>
          </a:p>
        </p:txBody>
      </p:sp>
      <p:sp>
        <p:nvSpPr>
          <p:cNvPr id="39" name="正方形/長方形 38">
            <a:extLst>
              <a:ext uri="{FF2B5EF4-FFF2-40B4-BE49-F238E27FC236}">
                <a16:creationId xmlns:a16="http://schemas.microsoft.com/office/drawing/2014/main" id="{ACF5EB56-096E-4B19-91E6-909A099A41EA}"/>
              </a:ext>
            </a:extLst>
          </p:cNvPr>
          <p:cNvSpPr/>
          <p:nvPr/>
        </p:nvSpPr>
        <p:spPr>
          <a:xfrm>
            <a:off x="1861993" y="3369720"/>
            <a:ext cx="3138582" cy="823495"/>
          </a:xfrm>
          <a:prstGeom prst="rect">
            <a:avLst/>
          </a:prstGeom>
        </p:spPr>
        <p:txBody>
          <a:bodyPr wrap="square">
            <a:spAutoFit/>
          </a:bodyPr>
          <a:lstStyle/>
          <a:p>
            <a:pPr marL="176213" indent="-176213">
              <a:lnSpc>
                <a:spcPts val="2000"/>
              </a:lnSpc>
            </a:pPr>
            <a:r>
              <a:rPr lang="ja-JP" altLang="en-US" sz="1400" b="1" dirty="0">
                <a:latin typeface="BIZ UDゴシック" panose="020B0400000000000000" pitchFamily="49" charset="-128"/>
                <a:ea typeface="BIZ UDゴシック" panose="020B0400000000000000" pitchFamily="49" charset="-128"/>
              </a:rPr>
              <a:t>・ 東京一極から多極へと、国土構造を転換していくことの優位性について、どのように理解を広げるか。</a:t>
            </a:r>
            <a:endParaRPr lang="en-US" altLang="ja-JP" sz="1400" b="1" dirty="0">
              <a:latin typeface="BIZ UDゴシック" panose="020B0400000000000000" pitchFamily="49" charset="-128"/>
              <a:ea typeface="BIZ UDゴシック" panose="020B0400000000000000" pitchFamily="49" charset="-128"/>
            </a:endParaRPr>
          </a:p>
        </p:txBody>
      </p:sp>
      <p:sp>
        <p:nvSpPr>
          <p:cNvPr id="40" name="角丸四角形 25">
            <a:extLst>
              <a:ext uri="{FF2B5EF4-FFF2-40B4-BE49-F238E27FC236}">
                <a16:creationId xmlns:a16="http://schemas.microsoft.com/office/drawing/2014/main" id="{A32F3689-3D63-4774-A638-479F34852557}"/>
              </a:ext>
            </a:extLst>
          </p:cNvPr>
          <p:cNvSpPr/>
          <p:nvPr/>
        </p:nvSpPr>
        <p:spPr>
          <a:xfrm>
            <a:off x="6196732" y="2855965"/>
            <a:ext cx="3708000" cy="1620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1" name="角丸四角形 27">
            <a:extLst>
              <a:ext uri="{FF2B5EF4-FFF2-40B4-BE49-F238E27FC236}">
                <a16:creationId xmlns:a16="http://schemas.microsoft.com/office/drawing/2014/main" id="{5501FF4A-8D4D-4454-83AC-FF27B944A095}"/>
              </a:ext>
            </a:extLst>
          </p:cNvPr>
          <p:cNvSpPr/>
          <p:nvPr/>
        </p:nvSpPr>
        <p:spPr>
          <a:xfrm>
            <a:off x="6177473" y="2756295"/>
            <a:ext cx="3024000" cy="4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80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経済成長との関係について</a:t>
            </a:r>
          </a:p>
        </p:txBody>
      </p:sp>
      <p:sp>
        <p:nvSpPr>
          <p:cNvPr id="42" name="正方形/長方形 41">
            <a:extLst>
              <a:ext uri="{FF2B5EF4-FFF2-40B4-BE49-F238E27FC236}">
                <a16:creationId xmlns:a16="http://schemas.microsoft.com/office/drawing/2014/main" id="{19D7B6E0-165B-4159-AF33-43DD7A54A665}"/>
              </a:ext>
            </a:extLst>
          </p:cNvPr>
          <p:cNvSpPr/>
          <p:nvPr/>
        </p:nvSpPr>
        <p:spPr>
          <a:xfrm>
            <a:off x="6438926" y="3366619"/>
            <a:ext cx="3070756" cy="823495"/>
          </a:xfrm>
          <a:prstGeom prst="rect">
            <a:avLst/>
          </a:prstGeom>
        </p:spPr>
        <p:txBody>
          <a:bodyPr wrap="square">
            <a:spAutoFit/>
          </a:bodyPr>
          <a:lstStyle/>
          <a:p>
            <a:pPr marL="176213" indent="-176213">
              <a:lnSpc>
                <a:spcPts val="2000"/>
              </a:lnSpc>
            </a:pPr>
            <a:r>
              <a:rPr lang="ja-JP" altLang="en-US" sz="1400" b="1" dirty="0">
                <a:latin typeface="BIZ UDゴシック" panose="020B0400000000000000" pitchFamily="49" charset="-128"/>
                <a:ea typeface="BIZ UDゴシック" panose="020B0400000000000000" pitchFamily="49" charset="-128"/>
              </a:rPr>
              <a:t>・ 制度や統治機構を変えることが、経済成長につながるということを、どのように示せばよいか。</a:t>
            </a:r>
            <a:endParaRPr lang="en-US" altLang="ja-JP" sz="1400" b="1" dirty="0">
              <a:latin typeface="BIZ UDゴシック" panose="020B0400000000000000" pitchFamily="49" charset="-128"/>
              <a:ea typeface="BIZ UDゴシック" panose="020B0400000000000000" pitchFamily="49" charset="-128"/>
            </a:endParaRPr>
          </a:p>
        </p:txBody>
      </p:sp>
      <p:sp>
        <p:nvSpPr>
          <p:cNvPr id="43" name="角丸四角形 25">
            <a:extLst>
              <a:ext uri="{FF2B5EF4-FFF2-40B4-BE49-F238E27FC236}">
                <a16:creationId xmlns:a16="http://schemas.microsoft.com/office/drawing/2014/main" id="{44B16222-C97B-4453-AF05-4EE7BDB7647F}"/>
              </a:ext>
            </a:extLst>
          </p:cNvPr>
          <p:cNvSpPr/>
          <p:nvPr/>
        </p:nvSpPr>
        <p:spPr>
          <a:xfrm>
            <a:off x="6203200" y="4832554"/>
            <a:ext cx="3708000" cy="1620000"/>
          </a:xfrm>
          <a:prstGeom prst="roundRect">
            <a:avLst>
              <a:gd name="adj" fmla="val 3402"/>
            </a:avLst>
          </a:prstGeom>
          <a:solidFill>
            <a:schemeClr val="bg1"/>
          </a:solidFill>
          <a:ln w="3175" cap="flat" cmpd="sng" algn="ctr">
            <a:solidFill>
              <a:schemeClr val="tx1"/>
            </a:solidFill>
            <a:prstDash val="sysDash"/>
            <a:miter lim="800000"/>
          </a:ln>
          <a:effectLst>
            <a:outerShdw blurRad="38100" dist="38100" dir="2700000" sx="101000" sy="101000" algn="tl" rotWithShape="0">
              <a:schemeClr val="tx1">
                <a:lumMod val="65000"/>
                <a:lumOff val="35000"/>
              </a:scheme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1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endParaRPr>
          </a:p>
        </p:txBody>
      </p:sp>
      <p:sp>
        <p:nvSpPr>
          <p:cNvPr id="44" name="角丸四角形 27">
            <a:extLst>
              <a:ext uri="{FF2B5EF4-FFF2-40B4-BE49-F238E27FC236}">
                <a16:creationId xmlns:a16="http://schemas.microsoft.com/office/drawing/2014/main" id="{031EE1BC-49F3-4D29-9CDE-A6AF053E4355}"/>
              </a:ext>
            </a:extLst>
          </p:cNvPr>
          <p:cNvSpPr/>
          <p:nvPr/>
        </p:nvSpPr>
        <p:spPr>
          <a:xfrm>
            <a:off x="6177473" y="4706202"/>
            <a:ext cx="2808000" cy="4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lIns="180000" tIns="36000" bIns="54000" rtlCol="0" anchor="ctr"/>
          <a:lstStyle/>
          <a:p>
            <a:pPr marL="0" marR="0" lvl="0" indent="0" defTabSz="914400" eaLnBrk="1" fontAlgn="auto" latinLnBrk="0" hangingPunct="1">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国への働きかけについて</a:t>
            </a:r>
          </a:p>
        </p:txBody>
      </p:sp>
      <p:sp>
        <p:nvSpPr>
          <p:cNvPr id="45" name="正方形/長方形 44">
            <a:extLst>
              <a:ext uri="{FF2B5EF4-FFF2-40B4-BE49-F238E27FC236}">
                <a16:creationId xmlns:a16="http://schemas.microsoft.com/office/drawing/2014/main" id="{EB037F91-2DFB-4ED1-B004-CC9AE05B815B}"/>
              </a:ext>
            </a:extLst>
          </p:cNvPr>
          <p:cNvSpPr/>
          <p:nvPr/>
        </p:nvSpPr>
        <p:spPr>
          <a:xfrm>
            <a:off x="6421549" y="5355525"/>
            <a:ext cx="3250754" cy="823495"/>
          </a:xfrm>
          <a:prstGeom prst="rect">
            <a:avLst/>
          </a:prstGeom>
        </p:spPr>
        <p:txBody>
          <a:bodyPr wrap="square">
            <a:spAutoFit/>
          </a:bodyPr>
          <a:lstStyle/>
          <a:p>
            <a:pPr marL="176213" indent="-176213">
              <a:lnSpc>
                <a:spcPts val="2000"/>
              </a:lnSpc>
            </a:pPr>
            <a:r>
              <a:rPr lang="ja-JP" altLang="en-US" sz="1400" b="1" dirty="0">
                <a:latin typeface="BIZ UDゴシック" panose="020B0400000000000000" pitchFamily="49" charset="-128"/>
                <a:ea typeface="BIZ UDゴシック" panose="020B0400000000000000" pitchFamily="49" charset="-128"/>
              </a:rPr>
              <a:t>・ 東京一極から多極へと、国土構造を転換していくために、国への働きかけとして、何を行っていくべきか。</a:t>
            </a:r>
            <a:endParaRPr lang="en-US" altLang="ja-JP" sz="1400" b="1" dirty="0">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22EE4B33-9080-44F2-A8E6-9B929E1CECC8}"/>
              </a:ext>
            </a:extLst>
          </p:cNvPr>
          <p:cNvSpPr/>
          <p:nvPr/>
        </p:nvSpPr>
        <p:spPr>
          <a:xfrm>
            <a:off x="10215796" y="6038725"/>
            <a:ext cx="843807"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など</a:t>
            </a:r>
            <a:endParaRPr lang="en-US" altLang="ja-JP" sz="1600" b="1" dirty="0">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6A883C27-FA51-AE53-4929-AE35855322E9}"/>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1</a:t>
            </a:fld>
            <a:endParaRPr kumimoji="1" lang="ja-JP" altLang="en-US" b="0" dirty="0"/>
          </a:p>
        </p:txBody>
      </p:sp>
    </p:spTree>
    <p:extLst>
      <p:ext uri="{BB962C8B-B14F-4D97-AF65-F5344CB8AC3E}">
        <p14:creationId xmlns:p14="http://schemas.microsoft.com/office/powerpoint/2010/main" val="175155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27">
            <a:extLst>
              <a:ext uri="{FF2B5EF4-FFF2-40B4-BE49-F238E27FC236}">
                <a16:creationId xmlns:a16="http://schemas.microsoft.com/office/drawing/2014/main" id="{A240DB88-C375-4B22-8E4D-551328B98BC5}"/>
              </a:ext>
            </a:extLst>
          </p:cNvPr>
          <p:cNvSpPr/>
          <p:nvPr/>
        </p:nvSpPr>
        <p:spPr>
          <a:xfrm>
            <a:off x="38794" y="983023"/>
            <a:ext cx="612000" cy="1279525"/>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東京一極集中について</a:t>
            </a:r>
          </a:p>
        </p:txBody>
      </p:sp>
      <p:graphicFrame>
        <p:nvGraphicFramePr>
          <p:cNvPr id="2" name="表 3">
            <a:extLst>
              <a:ext uri="{FF2B5EF4-FFF2-40B4-BE49-F238E27FC236}">
                <a16:creationId xmlns:a16="http://schemas.microsoft.com/office/drawing/2014/main" id="{B1D45D46-966C-40BF-8E79-F7095B4F49F5}"/>
              </a:ext>
            </a:extLst>
          </p:cNvPr>
          <p:cNvGraphicFramePr>
            <a:graphicFrameLocks noGrp="1"/>
          </p:cNvGraphicFramePr>
          <p:nvPr>
            <p:extLst>
              <p:ext uri="{D42A27DB-BD31-4B8C-83A1-F6EECF244321}">
                <p14:modId xmlns:p14="http://schemas.microsoft.com/office/powerpoint/2010/main" val="1440608951"/>
              </p:ext>
            </p:extLst>
          </p:nvPr>
        </p:nvGraphicFramePr>
        <p:xfrm>
          <a:off x="753287" y="526386"/>
          <a:ext cx="11301062" cy="6031207"/>
        </p:xfrm>
        <a:graphic>
          <a:graphicData uri="http://schemas.openxmlformats.org/drawingml/2006/table">
            <a:tbl>
              <a:tblPr firstRow="1" bandRow="1">
                <a:tableStyleId>{5940675A-B579-460E-94D1-54222C63F5DA}</a:tableStyleId>
              </a:tblPr>
              <a:tblGrid>
                <a:gridCol w="5650531">
                  <a:extLst>
                    <a:ext uri="{9D8B030D-6E8A-4147-A177-3AD203B41FA5}">
                      <a16:colId xmlns:a16="http://schemas.microsoft.com/office/drawing/2014/main" val="3539865606"/>
                    </a:ext>
                  </a:extLst>
                </a:gridCol>
                <a:gridCol w="5650531">
                  <a:extLst>
                    <a:ext uri="{9D8B030D-6E8A-4147-A177-3AD203B41FA5}">
                      <a16:colId xmlns:a16="http://schemas.microsoft.com/office/drawing/2014/main" val="3727388797"/>
                    </a:ext>
                  </a:extLst>
                </a:gridCol>
              </a:tblGrid>
              <a:tr h="400765">
                <a:tc>
                  <a:txBody>
                    <a:bodyPr/>
                    <a:lstStyle/>
                    <a:p>
                      <a:pPr algn="ctr"/>
                      <a:r>
                        <a:rPr kumimoji="1" lang="ja-JP" altLang="en-US" sz="1200" dirty="0">
                          <a:latin typeface="BIZ UDゴシック" panose="020B0400000000000000" pitchFamily="49" charset="-128"/>
                          <a:ea typeface="BIZ UDゴシック" panose="020B0400000000000000" pitchFamily="49" charset="-128"/>
                        </a:rPr>
                        <a:t>動都</a:t>
                      </a:r>
                    </a:p>
                  </a:txBody>
                  <a:tcPr marL="180000" marR="180000" marT="72000"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多極分散・ネットワーク型の国土構造（副首都推進局）</a:t>
                      </a:r>
                    </a:p>
                  </a:txBody>
                  <a:tcPr marL="180000" marR="180000" marT="72000" anchor="ctr"/>
                </a:tc>
                <a:extLst>
                  <a:ext uri="{0D108BD9-81ED-4DB2-BD59-A6C34878D82A}">
                    <a16:rowId xmlns:a16="http://schemas.microsoft.com/office/drawing/2014/main" val="2086825433"/>
                  </a:ext>
                </a:extLst>
              </a:tr>
              <a:tr h="1301134">
                <a:tc>
                  <a:txBody>
                    <a:bodyPr/>
                    <a:lstStyle/>
                    <a:p>
                      <a:r>
                        <a:rPr kumimoji="1" lang="ja-JP" altLang="en-US" sz="1200" dirty="0">
                          <a:latin typeface="BIZ UDゴシック" panose="020B0400000000000000" pitchFamily="49" charset="-128"/>
                          <a:ea typeface="BIZ UDゴシック" panose="020B0400000000000000" pitchFamily="49" charset="-128"/>
                        </a:rPr>
                        <a:t>○ 都市化というのはこれからも進んでいく。</a:t>
                      </a:r>
                    </a:p>
                    <a:p>
                      <a:r>
                        <a:rPr kumimoji="1" lang="ja-JP" altLang="en-US" sz="1200" dirty="0">
                          <a:latin typeface="BIZ UDゴシック" panose="020B0400000000000000" pitchFamily="49" charset="-128"/>
                          <a:ea typeface="BIZ UDゴシック" panose="020B0400000000000000" pitchFamily="49" charset="-128"/>
                        </a:rPr>
                        <a:t>○ 東京一極集中でトリクルダウン理論により全国に恩恵があればよいが、日</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本全体が厚い雲に覆われており出口が見つからないのが実態。</a:t>
                      </a:r>
                    </a:p>
                    <a:p>
                      <a:r>
                        <a:rPr kumimoji="1" lang="ja-JP" altLang="en-US" sz="1200" dirty="0">
                          <a:latin typeface="BIZ UDゴシック" panose="020B0400000000000000" pitchFamily="49" charset="-128"/>
                          <a:ea typeface="BIZ UDゴシック" panose="020B0400000000000000" pitchFamily="49" charset="-128"/>
                        </a:rPr>
                        <a:t>○ 地方活性化、地方創生により東京一極集中の是正を図る政策について、地</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方によっては一定の効果が現出した地域もあるが、強大な東京一極集中の</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圧力の前にほとんど抗しきれていない。</a:t>
                      </a:r>
                    </a:p>
                  </a:txBody>
                  <a:tcPr marL="180000" marR="180000" marT="72000"/>
                </a:tc>
                <a:tc>
                  <a:txBody>
                    <a:bodyPr/>
                    <a:lstStyle/>
                    <a:p>
                      <a:r>
                        <a:rPr kumimoji="1" lang="ja-JP" altLang="en-US" sz="1200" dirty="0">
                          <a:latin typeface="BIZ UDゴシック" panose="020B0400000000000000" pitchFamily="49" charset="-128"/>
                          <a:ea typeface="BIZ UDゴシック" panose="020B0400000000000000" pitchFamily="49" charset="-128"/>
                        </a:rPr>
                        <a:t>○ 都市化と経済発展には正の相関関係がある。</a:t>
                      </a:r>
                    </a:p>
                    <a:p>
                      <a:r>
                        <a:rPr kumimoji="1" lang="ja-JP" altLang="en-US" sz="1200" dirty="0">
                          <a:latin typeface="BIZ UDゴシック" panose="020B0400000000000000" pitchFamily="49" charset="-128"/>
                          <a:ea typeface="BIZ UDゴシック" panose="020B0400000000000000" pitchFamily="49" charset="-128"/>
                        </a:rPr>
                        <a:t>○ 東京一極集中でのトリクルダウンによる日本全体の成長はみられない。</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東京は人口の集中に見合った成長を実現できておらず、日本全体の成長を</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けん引する力の弱まりがみられる。</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全ての地方創生を一気に実現させるのは無理があり、ステップが必要。</a:t>
                      </a:r>
                      <a:endParaRPr kumimoji="1" lang="en-US" altLang="ja-JP" sz="1200" dirty="0">
                        <a:latin typeface="BIZ UDゴシック" panose="020B0400000000000000" pitchFamily="49" charset="-128"/>
                        <a:ea typeface="BIZ UDゴシック" panose="020B0400000000000000" pitchFamily="49" charset="-128"/>
                      </a:endParaRPr>
                    </a:p>
                    <a:p>
                      <a:endParaRPr kumimoji="1" lang="en-US" altLang="ja-JP" sz="1200" dirty="0">
                        <a:latin typeface="BIZ UDゴシック" panose="020B0400000000000000" pitchFamily="49" charset="-128"/>
                        <a:ea typeface="BIZ UDゴシック" panose="020B0400000000000000" pitchFamily="49" charset="-128"/>
                      </a:endParaRPr>
                    </a:p>
                    <a:p>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extLst>
                  <a:ext uri="{0D108BD9-81ED-4DB2-BD59-A6C34878D82A}">
                    <a16:rowId xmlns:a16="http://schemas.microsoft.com/office/drawing/2014/main" val="2724621585"/>
                  </a:ext>
                </a:extLst>
              </a:tr>
              <a:tr h="1297674">
                <a:tc>
                  <a:txBody>
                    <a:bodyPr/>
                    <a:lstStyle/>
                    <a:p>
                      <a:r>
                        <a:rPr kumimoji="1" lang="ja-JP" altLang="en-US" sz="1200" dirty="0">
                          <a:latin typeface="BIZ UDゴシック" panose="020B0400000000000000" pitchFamily="49" charset="-128"/>
                          <a:ea typeface="BIZ UDゴシック" panose="020B0400000000000000" pitchFamily="49" charset="-128"/>
                        </a:rPr>
                        <a:t>○ 国会を受け容れる地域及びその周辺には、新たな経済活動が湧き起こる。</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また、新たな都市活動が起こり、交通手段が整備され効果は広域的に拡大</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することが期待される。</a:t>
                      </a:r>
                    </a:p>
                    <a:p>
                      <a:r>
                        <a:rPr kumimoji="1" lang="ja-JP" altLang="en-US" sz="1200" dirty="0">
                          <a:latin typeface="BIZ UDゴシック" panose="020B0400000000000000" pitchFamily="49" charset="-128"/>
                          <a:ea typeface="BIZ UDゴシック" panose="020B0400000000000000" pitchFamily="49" charset="-128"/>
                        </a:rPr>
                        <a:t>○ 誘致した都市にはインフラが整い、周辺地域まで経済効果を得ることがで</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きる。</a:t>
                      </a:r>
                    </a:p>
                  </a:txBody>
                  <a:tcPr marL="180000" marR="180000" marT="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ゴシック" panose="020B0400000000000000" pitchFamily="49" charset="-128"/>
                          <a:ea typeface="BIZ UDゴシック" panose="020B0400000000000000" pitchFamily="49" charset="-128"/>
                        </a:rPr>
                        <a:t>○ 日本でも、東京以外の複数の大都市圏への投資や集積を図ることにより、</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日本全体でより高い経済成長が実現できる可能性がある。</a:t>
                      </a:r>
                      <a:endParaRPr kumimoji="1" lang="en-US" altLang="ja-JP" sz="1200" dirty="0">
                        <a:latin typeface="BIZ UDゴシック" panose="020B0400000000000000" pitchFamily="49" charset="-128"/>
                        <a:ea typeface="BIZ UDゴシック" panose="020B0400000000000000" pitchFamily="49" charset="-128"/>
                      </a:endParaRPr>
                    </a:p>
                    <a:p>
                      <a:endParaRPr kumimoji="1" lang="en-US" altLang="ja-JP" sz="1200" dirty="0">
                        <a:latin typeface="BIZ UDゴシック" panose="020B0400000000000000" pitchFamily="49" charset="-128"/>
                        <a:ea typeface="BIZ UDゴシック" panose="020B0400000000000000" pitchFamily="49" charset="-128"/>
                      </a:endParaRPr>
                    </a:p>
                    <a:p>
                      <a:endParaRPr kumimoji="1" lang="en-US" altLang="ja-JP" sz="1200" dirty="0">
                        <a:latin typeface="BIZ UDゴシック" panose="020B0400000000000000" pitchFamily="49" charset="-128"/>
                        <a:ea typeface="BIZ UDゴシック" panose="020B0400000000000000" pitchFamily="49" charset="-128"/>
                      </a:endParaRPr>
                    </a:p>
                    <a:p>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extLst>
                  <a:ext uri="{0D108BD9-81ED-4DB2-BD59-A6C34878D82A}">
                    <a16:rowId xmlns:a16="http://schemas.microsoft.com/office/drawing/2014/main" val="466684116"/>
                  </a:ext>
                </a:extLst>
              </a:tr>
              <a:tr h="1637214">
                <a:tc>
                  <a:txBody>
                    <a:bodyPr/>
                    <a:lstStyle/>
                    <a:p>
                      <a:r>
                        <a:rPr kumimoji="1" lang="ja-JP" altLang="en-US" sz="1200" dirty="0">
                          <a:latin typeface="BIZ UDゴシック" panose="020B0400000000000000" pitchFamily="49" charset="-128"/>
                          <a:ea typeface="BIZ UDゴシック" panose="020B0400000000000000" pitchFamily="49" charset="-128"/>
                        </a:rPr>
                        <a:t>○ 首都の意味は各国で異なっている。</a:t>
                      </a:r>
                    </a:p>
                    <a:p>
                      <a:r>
                        <a:rPr kumimoji="1" lang="ja-JP" altLang="en-US" sz="1200" dirty="0">
                          <a:latin typeface="BIZ UDゴシック" panose="020B0400000000000000" pitchFamily="49" charset="-128"/>
                          <a:ea typeface="BIZ UDゴシック" panose="020B0400000000000000" pitchFamily="49" charset="-128"/>
                        </a:rPr>
                        <a:t>○ 首都と主都（その国・地方の主たる都市）、海外ではこの両者が異なる都</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市である例は多いが、日本は、首都と主都が同じ東京都。</a:t>
                      </a:r>
                    </a:p>
                    <a:p>
                      <a:r>
                        <a:rPr kumimoji="1" lang="ja-JP" altLang="en-US" sz="1200" dirty="0">
                          <a:latin typeface="BIZ UDゴシック" panose="020B0400000000000000" pitchFamily="49" charset="-128"/>
                          <a:ea typeface="BIZ UDゴシック" panose="020B0400000000000000" pitchFamily="49" charset="-128"/>
                        </a:rPr>
                        <a:t>○ 首都と主都の地理的同一性の弊害が目立ってきた。首都と主都が同一の時</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代は終わった。</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国機関等の東京から地方への移転について、一定の成果は見られる。移転</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跡地のビル建設など、かえって東京一極を加速させる結果となっている事</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a:latin typeface="BIZ UDゴシック" panose="020B0400000000000000" pitchFamily="49" charset="-128"/>
                          <a:ea typeface="BIZ UDゴシック" panose="020B0400000000000000" pitchFamily="49" charset="-128"/>
                        </a:rPr>
                        <a:t>　象も見られる。</a:t>
                      </a:r>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ゴシック" panose="020B0400000000000000" pitchFamily="49" charset="-128"/>
                          <a:ea typeface="BIZ UDゴシック" panose="020B0400000000000000" pitchFamily="49" charset="-128"/>
                        </a:rPr>
                        <a:t>○ 世界をみると、首都や首都機能のあり方は様々。我が国においても、副首</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都の確立や、複数の都市が成長をけん引する、新たな国の形を考えるべき。</a:t>
                      </a:r>
                      <a:endParaRPr kumimoji="1" lang="en-US" altLang="ja-JP" sz="1200" dirty="0">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ゴシック" panose="020B0400000000000000" pitchFamily="49" charset="-128"/>
                          <a:ea typeface="BIZ UDゴシック" panose="020B0400000000000000" pitchFamily="49" charset="-128"/>
                        </a:rPr>
                        <a:t>○ 大阪・関西の国出先機関等の機能強化と府市との連携。</a:t>
                      </a:r>
                    </a:p>
                  </a:txBody>
                  <a:tcPr marL="180000" marR="180000" marT="72000"/>
                </a:tc>
                <a:extLst>
                  <a:ext uri="{0D108BD9-81ED-4DB2-BD59-A6C34878D82A}">
                    <a16:rowId xmlns:a16="http://schemas.microsoft.com/office/drawing/2014/main" val="2109846467"/>
                  </a:ext>
                </a:extLst>
              </a:tr>
              <a:tr h="1297674">
                <a:tc>
                  <a:txBody>
                    <a:bodyPr/>
                    <a:lstStyle/>
                    <a:p>
                      <a:r>
                        <a:rPr kumimoji="1" lang="ja-JP" altLang="en-US" sz="1200" dirty="0">
                          <a:latin typeface="BIZ UDゴシック" panose="020B0400000000000000" pitchFamily="49" charset="-128"/>
                          <a:ea typeface="BIZ UDゴシック" panose="020B0400000000000000" pitchFamily="49" charset="-128"/>
                        </a:rPr>
                        <a:t>○ 東京は、首都直下地震、富士山噴火等大規模災害への危惧も大きい。</a:t>
                      </a:r>
                    </a:p>
                    <a:p>
                      <a:r>
                        <a:rPr kumimoji="1" lang="ja-JP" altLang="en-US" sz="1200" dirty="0">
                          <a:latin typeface="BIZ UDゴシック" panose="020B0400000000000000" pitchFamily="49" charset="-128"/>
                          <a:ea typeface="BIZ UDゴシック" panose="020B0400000000000000" pitchFamily="49" charset="-128"/>
                        </a:rPr>
                        <a:t>○ 東京に集中しているさまざまな中枢機能が一時的に全面消失することを含</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め、長期にわたって機能不全に陥ることは避けられない。</a:t>
                      </a:r>
                    </a:p>
                  </a:txBody>
                  <a:tcPr marL="180000" marR="180000" marT="72000"/>
                </a:tc>
                <a:tc>
                  <a:txBody>
                    <a:bodyPr/>
                    <a:lstStyle/>
                    <a:p>
                      <a:r>
                        <a:rPr kumimoji="1" lang="ja-JP" altLang="en-US" sz="1200" dirty="0">
                          <a:latin typeface="BIZ UDゴシック" panose="020B0400000000000000" pitchFamily="49" charset="-128"/>
                          <a:ea typeface="BIZ UDゴシック" panose="020B0400000000000000" pitchFamily="49" charset="-128"/>
                        </a:rPr>
                        <a:t>○ 日本は地震や台風など災害リスクが高く、東京への過度な集中がリスク要</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因となっている。</a:t>
                      </a:r>
                    </a:p>
                    <a:p>
                      <a:r>
                        <a:rPr kumimoji="1" lang="ja-JP" altLang="en-US" sz="1200" dirty="0">
                          <a:latin typeface="BIZ UDゴシック" panose="020B0400000000000000" pitchFamily="49" charset="-128"/>
                          <a:ea typeface="BIZ UDゴシック" panose="020B0400000000000000" pitchFamily="49" charset="-128"/>
                        </a:rPr>
                        <a:t>○ 大規模災害等により東京に壊滅的被害が生じれば、日本全体の社会経済活</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動がストップする恐れ。</a:t>
                      </a:r>
                    </a:p>
                  </a:txBody>
                  <a:tcPr marL="180000" marR="180000" marT="72000"/>
                </a:tc>
                <a:extLst>
                  <a:ext uri="{0D108BD9-81ED-4DB2-BD59-A6C34878D82A}">
                    <a16:rowId xmlns:a16="http://schemas.microsoft.com/office/drawing/2014/main" val="213591618"/>
                  </a:ext>
                </a:extLst>
              </a:tr>
            </a:tbl>
          </a:graphicData>
        </a:graphic>
      </p:graphicFrame>
      <p:sp>
        <p:nvSpPr>
          <p:cNvPr id="9" name="角丸四角形 27">
            <a:extLst>
              <a:ext uri="{FF2B5EF4-FFF2-40B4-BE49-F238E27FC236}">
                <a16:creationId xmlns:a16="http://schemas.microsoft.com/office/drawing/2014/main" id="{63D4AB9A-DDBC-4F26-EF24-156119486308}"/>
              </a:ext>
            </a:extLst>
          </p:cNvPr>
          <p:cNvSpPr/>
          <p:nvPr/>
        </p:nvSpPr>
        <p:spPr>
          <a:xfrm>
            <a:off x="48324" y="2321868"/>
            <a:ext cx="612000" cy="127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経済成長との</a:t>
            </a:r>
            <a:endParaRPr kumimoji="1" lang="en-US" altLang="ja-JP" sz="1300" b="1" kern="0" dirty="0">
              <a:solidFill>
                <a:prstClr val="white"/>
              </a:solidFill>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関係について</a:t>
            </a:r>
            <a:endParaRPr kumimoji="1" lang="ja-JP" altLang="en-US"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10" name="角丸四角形 27">
            <a:extLst>
              <a:ext uri="{FF2B5EF4-FFF2-40B4-BE49-F238E27FC236}">
                <a16:creationId xmlns:a16="http://schemas.microsoft.com/office/drawing/2014/main" id="{78978DB0-DF48-8620-890E-8D81BFB704A6}"/>
              </a:ext>
            </a:extLst>
          </p:cNvPr>
          <p:cNvSpPr/>
          <p:nvPr/>
        </p:nvSpPr>
        <p:spPr>
          <a:xfrm>
            <a:off x="43327" y="3659188"/>
            <a:ext cx="612000" cy="154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首都のあり方に</a:t>
            </a:r>
            <a:endParaRPr kumimoji="1" lang="en-US" altLang="ja-JP"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rPr>
              <a:t>ついて</a:t>
            </a:r>
          </a:p>
        </p:txBody>
      </p:sp>
      <p:sp>
        <p:nvSpPr>
          <p:cNvPr id="13" name="角丸四角形 27">
            <a:extLst>
              <a:ext uri="{FF2B5EF4-FFF2-40B4-BE49-F238E27FC236}">
                <a16:creationId xmlns:a16="http://schemas.microsoft.com/office/drawing/2014/main" id="{E9655EE1-C808-8BF6-DC82-D0C5C9F52D3F}"/>
              </a:ext>
            </a:extLst>
          </p:cNvPr>
          <p:cNvSpPr/>
          <p:nvPr/>
        </p:nvSpPr>
        <p:spPr>
          <a:xfrm>
            <a:off x="48314" y="5266507"/>
            <a:ext cx="612000" cy="127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kern="0" spc="-100" dirty="0">
                <a:solidFill>
                  <a:prstClr val="white"/>
                </a:solidFill>
                <a:latin typeface="BIZ UDゴシック" panose="020B0400000000000000" pitchFamily="49" charset="-128"/>
                <a:ea typeface="BIZ UDゴシック" panose="020B0400000000000000" pitchFamily="49" charset="-128"/>
              </a:rPr>
              <a:t>災害リスクとの関係について</a:t>
            </a:r>
            <a:endParaRPr kumimoji="1" lang="ja-JP" altLang="en-US" sz="1300" b="1" i="0" u="none" strike="noStrike" kern="0" cap="none" spc="-100" normalizeH="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ABD1C748-3C2A-4327-9896-43D81C07DB68}"/>
              </a:ext>
            </a:extLst>
          </p:cNvPr>
          <p:cNvSpPr/>
          <p:nvPr/>
        </p:nvSpPr>
        <p:spPr>
          <a:xfrm>
            <a:off x="0" y="74020"/>
            <a:ext cx="8989520" cy="338554"/>
          </a:xfrm>
          <a:prstGeom prst="rect">
            <a:avLst/>
          </a:prstGeom>
        </p:spPr>
        <p:txBody>
          <a:bodyPr wrap="square">
            <a:spAutoFit/>
          </a:bodyPr>
          <a:lstStyle/>
          <a:p>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「動都」と多極分散・ネットワーク型の国土構造の共通する視点 </a:t>
            </a:r>
            <a:r>
              <a:rPr lang="en-US" altLang="ja-JP" sz="1600" b="1" dirty="0">
                <a:latin typeface="BIZ UDゴシック" panose="020B0400000000000000" pitchFamily="49" charset="-128"/>
                <a:ea typeface="BIZ UDゴシック" panose="020B0400000000000000" pitchFamily="49" charset="-128"/>
              </a:rPr>
              <a:t>】</a:t>
            </a:r>
          </a:p>
        </p:txBody>
      </p:sp>
      <p:sp>
        <p:nvSpPr>
          <p:cNvPr id="3" name="スライド番号プレースホルダー 3">
            <a:extLst>
              <a:ext uri="{FF2B5EF4-FFF2-40B4-BE49-F238E27FC236}">
                <a16:creationId xmlns:a16="http://schemas.microsoft.com/office/drawing/2014/main" id="{5A5CE465-461C-5F5B-F770-0E7FC3A6342E}"/>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2</a:t>
            </a:fld>
            <a:endParaRPr kumimoji="1" lang="ja-JP" altLang="en-US" b="0" dirty="0"/>
          </a:p>
        </p:txBody>
      </p:sp>
    </p:spTree>
    <p:extLst>
      <p:ext uri="{BB962C8B-B14F-4D97-AF65-F5344CB8AC3E}">
        <p14:creationId xmlns:p14="http://schemas.microsoft.com/office/powerpoint/2010/main" val="94771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7">
            <a:extLst>
              <a:ext uri="{FF2B5EF4-FFF2-40B4-BE49-F238E27FC236}">
                <a16:creationId xmlns:a16="http://schemas.microsoft.com/office/drawing/2014/main" id="{4D3CED13-5019-96E7-D5D4-A881C1DCC341}"/>
              </a:ext>
            </a:extLst>
          </p:cNvPr>
          <p:cNvSpPr/>
          <p:nvPr/>
        </p:nvSpPr>
        <p:spPr>
          <a:xfrm>
            <a:off x="48873" y="717453"/>
            <a:ext cx="612000" cy="172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首都機能の</a:t>
            </a:r>
            <a:endParaRPr kumimoji="1" lang="en-US" altLang="ja-JP" sz="1300" b="1" kern="0" dirty="0">
              <a:solidFill>
                <a:prstClr val="white"/>
              </a:solidFill>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脆弱性について</a:t>
            </a:r>
            <a:endParaRPr kumimoji="1" lang="en-US" altLang="ja-JP" sz="1300" b="1" kern="0" dirty="0">
              <a:solidFill>
                <a:prstClr val="white"/>
              </a:solidFill>
              <a:latin typeface="BIZ UDゴシック" panose="020B0400000000000000" pitchFamily="49" charset="-128"/>
              <a:ea typeface="BIZ UDゴシック" panose="020B0400000000000000" pitchFamily="49" charset="-128"/>
            </a:endParaRPr>
          </a:p>
        </p:txBody>
      </p:sp>
      <p:graphicFrame>
        <p:nvGraphicFramePr>
          <p:cNvPr id="8" name="表 3">
            <a:extLst>
              <a:ext uri="{FF2B5EF4-FFF2-40B4-BE49-F238E27FC236}">
                <a16:creationId xmlns:a16="http://schemas.microsoft.com/office/drawing/2014/main" id="{BD29CB0D-2FF3-10FF-3F1E-2F3A15896BD1}"/>
              </a:ext>
            </a:extLst>
          </p:cNvPr>
          <p:cNvGraphicFramePr>
            <a:graphicFrameLocks noGrp="1"/>
          </p:cNvGraphicFramePr>
          <p:nvPr>
            <p:extLst>
              <p:ext uri="{D42A27DB-BD31-4B8C-83A1-F6EECF244321}">
                <p14:modId xmlns:p14="http://schemas.microsoft.com/office/powerpoint/2010/main" val="3124307502"/>
              </p:ext>
            </p:extLst>
          </p:nvPr>
        </p:nvGraphicFramePr>
        <p:xfrm>
          <a:off x="756343" y="309489"/>
          <a:ext cx="11301900" cy="6246617"/>
        </p:xfrm>
        <a:graphic>
          <a:graphicData uri="http://schemas.openxmlformats.org/drawingml/2006/table">
            <a:tbl>
              <a:tblPr firstRow="1" bandRow="1">
                <a:tableStyleId>{5940675A-B579-460E-94D1-54222C63F5DA}</a:tableStyleId>
              </a:tblPr>
              <a:tblGrid>
                <a:gridCol w="5650950">
                  <a:extLst>
                    <a:ext uri="{9D8B030D-6E8A-4147-A177-3AD203B41FA5}">
                      <a16:colId xmlns:a16="http://schemas.microsoft.com/office/drawing/2014/main" val="3539865606"/>
                    </a:ext>
                  </a:extLst>
                </a:gridCol>
                <a:gridCol w="5650950">
                  <a:extLst>
                    <a:ext uri="{9D8B030D-6E8A-4147-A177-3AD203B41FA5}">
                      <a16:colId xmlns:a16="http://schemas.microsoft.com/office/drawing/2014/main" val="3727388797"/>
                    </a:ext>
                  </a:extLst>
                </a:gridCol>
              </a:tblGrid>
              <a:tr h="399978">
                <a:tc>
                  <a:txBody>
                    <a:bodyPr/>
                    <a:lstStyle/>
                    <a:p>
                      <a:pPr algn="ctr"/>
                      <a:r>
                        <a:rPr kumimoji="1" lang="ja-JP" altLang="en-US" sz="1200" dirty="0">
                          <a:latin typeface="BIZ UDゴシック" panose="020B0400000000000000" pitchFamily="49" charset="-128"/>
                          <a:ea typeface="BIZ UDゴシック" panose="020B0400000000000000" pitchFamily="49" charset="-128"/>
                        </a:rPr>
                        <a:t>動都</a:t>
                      </a:r>
                    </a:p>
                  </a:txBody>
                  <a:tcPr marL="180000" marR="180000" marT="72000"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多極分散・ネットワーク型の国土構造（副首都推進局）</a:t>
                      </a:r>
                    </a:p>
                  </a:txBody>
                  <a:tcPr marL="180000" marR="180000" marT="72000" anchor="ctr"/>
                </a:tc>
                <a:extLst>
                  <a:ext uri="{0D108BD9-81ED-4DB2-BD59-A6C34878D82A}">
                    <a16:rowId xmlns:a16="http://schemas.microsoft.com/office/drawing/2014/main" val="1022730914"/>
                  </a:ext>
                </a:extLst>
              </a:tr>
              <a:tr h="1793196">
                <a:tc>
                  <a:txBody>
                    <a:bodyPr/>
                    <a:lstStyle/>
                    <a:p>
                      <a:r>
                        <a:rPr kumimoji="1" lang="ja-JP" altLang="en-US" sz="1200" dirty="0">
                          <a:latin typeface="BIZ UDゴシック" panose="020B0400000000000000" pitchFamily="49" charset="-128"/>
                          <a:ea typeface="BIZ UDゴシック" panose="020B0400000000000000" pitchFamily="49" charset="-128"/>
                        </a:rPr>
                        <a:t>○ 現在の国会議事堂は、現況の建築基準法の耐震基準と、消防法の基準が全</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く適っていない危険な建物。</a:t>
                      </a:r>
                    </a:p>
                    <a:p>
                      <a:r>
                        <a:rPr kumimoji="1" lang="ja-JP" altLang="en-US" sz="1200" dirty="0">
                          <a:latin typeface="BIZ UDゴシック" panose="020B0400000000000000" pitchFamily="49" charset="-128"/>
                          <a:ea typeface="BIZ UDゴシック" panose="020B0400000000000000" pitchFamily="49" charset="-128"/>
                        </a:rPr>
                        <a:t>○ この重要な歴史的建造物の耐震補強の設計は大変難儀で、その施工は困難</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な大工事。その期間中、数年は仮設国会議事堂が現実的に必要。国会議事</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堂を使いながらの工事では、工期や工程を大幅に増やすため、現実的では</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ない。今こそ仮設首都移転「動都」の議論が急務。</a:t>
                      </a:r>
                    </a:p>
                    <a:p>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tc>
                  <a:txBody>
                    <a:bodyPr/>
                    <a:lstStyle/>
                    <a:p>
                      <a:r>
                        <a:rPr kumimoji="1" lang="ja-JP" altLang="en-US" sz="1200" dirty="0">
                          <a:latin typeface="BIZ UDゴシック" panose="020B0400000000000000" pitchFamily="49" charset="-128"/>
                          <a:ea typeface="BIZ UDゴシック" panose="020B0400000000000000" pitchFamily="49" charset="-128"/>
                        </a:rPr>
                        <a:t>○ 首都機能のバックアップを国全体の責務として進めるとともに、人口や資</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源を東京以外の都市にも分散させることが必要。大阪は、経済基盤が確立</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し、各府省の地方支分部局等も集積しているため、首都機能のバックアッ</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プ拠点としてふさわしい。</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国全体の国民生活や経済活動を支えるうえで、国家の機能だけでなく、民</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間が主体になる経済中枢機能のバックアップも重要な課題 （都内に本社が</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ある東証上場企業の約４割、さらに日銀・</a:t>
                      </a:r>
                      <a:r>
                        <a:rPr kumimoji="1" lang="en-US" altLang="ja-JP" sz="1200" dirty="0">
                          <a:latin typeface="BIZ UDゴシック" panose="020B0400000000000000" pitchFamily="49" charset="-128"/>
                          <a:ea typeface="BIZ UDゴシック" panose="020B0400000000000000" pitchFamily="49" charset="-128"/>
                        </a:rPr>
                        <a:t>NHK</a:t>
                      </a:r>
                      <a:r>
                        <a:rPr kumimoji="1" lang="ja-JP" altLang="en-US" sz="1200" dirty="0">
                          <a:latin typeface="BIZ UDゴシック" panose="020B0400000000000000" pitchFamily="49" charset="-128"/>
                          <a:ea typeface="BIZ UDゴシック" panose="020B0400000000000000" pitchFamily="49" charset="-128"/>
                        </a:rPr>
                        <a:t>、</a:t>
                      </a:r>
                      <a:r>
                        <a:rPr kumimoji="1" lang="en-US" altLang="ja-JP" sz="1200" dirty="0">
                          <a:latin typeface="BIZ UDゴシック" panose="020B0400000000000000" pitchFamily="49" charset="-128"/>
                          <a:ea typeface="BIZ UDゴシック" panose="020B0400000000000000" pitchFamily="49" charset="-128"/>
                        </a:rPr>
                        <a:t>JPX</a:t>
                      </a:r>
                      <a:r>
                        <a:rPr kumimoji="1" lang="ja-JP" altLang="en-US" sz="1200" dirty="0">
                          <a:latin typeface="BIZ UDゴシック" panose="020B0400000000000000" pitchFamily="49" charset="-128"/>
                          <a:ea typeface="BIZ UDゴシック" panose="020B0400000000000000" pitchFamily="49" charset="-128"/>
                        </a:rPr>
                        <a:t>などの指定公共機関が</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バックアップ体制を構築している大阪がその役割を担う。）。</a:t>
                      </a:r>
                    </a:p>
                  </a:txBody>
                  <a:tcPr marL="180000" marR="180000" marT="72000"/>
                </a:tc>
                <a:extLst>
                  <a:ext uri="{0D108BD9-81ED-4DB2-BD59-A6C34878D82A}">
                    <a16:rowId xmlns:a16="http://schemas.microsoft.com/office/drawing/2014/main" val="2724621585"/>
                  </a:ext>
                </a:extLst>
              </a:tr>
              <a:tr h="1271591">
                <a:tc>
                  <a:txBody>
                    <a:bodyPr/>
                    <a:lstStyle/>
                    <a:p>
                      <a:r>
                        <a:rPr kumimoji="1" lang="ja-JP" altLang="en-US" sz="1200" dirty="0">
                          <a:latin typeface="BIZ UDゴシック" panose="020B0400000000000000" pitchFamily="49" charset="-128"/>
                          <a:ea typeface="BIZ UDゴシック" panose="020B0400000000000000" pitchFamily="49" charset="-128"/>
                        </a:rPr>
                        <a:t>○ 首都での生活に必要な複数分野の先端的サービスを提供する未来都市をつ</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くるスーパーシティ。これを毎年１ヶ所ずつ全国各地で整備・運営するこ</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とにより、我が国におけるスマートシティの飛躍的な機能向上が図られる。</a:t>
                      </a:r>
                    </a:p>
                    <a:p>
                      <a:r>
                        <a:rPr kumimoji="1" lang="ja-JP" altLang="en-US" sz="1200" dirty="0">
                          <a:latin typeface="BIZ UDゴシック" panose="020B0400000000000000" pitchFamily="49" charset="-128"/>
                          <a:ea typeface="BIZ UDゴシック" panose="020B0400000000000000" pitchFamily="49" charset="-128"/>
                        </a:rPr>
                        <a:t>○ 動都により、スーパーシティ構想を各都市に実現・展開することができる。</a:t>
                      </a:r>
                    </a:p>
                  </a:txBody>
                  <a:tcPr marL="180000" marR="180000" marT="72000"/>
                </a:tc>
                <a:tc>
                  <a:txBody>
                    <a:bodyPr/>
                    <a:lstStyle/>
                    <a:p>
                      <a:r>
                        <a:rPr kumimoji="1" lang="ja-JP" altLang="en-US" sz="1200" dirty="0">
                          <a:latin typeface="BIZ UDゴシック" panose="020B0400000000000000" pitchFamily="49" charset="-128"/>
                          <a:ea typeface="BIZ UDゴシック" panose="020B0400000000000000" pitchFamily="49" charset="-128"/>
                        </a:rPr>
                        <a:t>○ 様々な分散型ネットワークが進展。こうした社会の中では、サーバーなど</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物理的基盤とこれを支える専門人材が不可欠となる。物理的基盤が整いや</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すく、専門人材が付加価値の高い仕事をし、豊かなくらしを実現できる、</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ネットワークの核を築き、それらをネットワークでつなぐ。</a:t>
                      </a:r>
                      <a:endParaRPr kumimoji="1" lang="en-US" altLang="ja-JP" sz="1200" dirty="0">
                        <a:latin typeface="BIZ UDゴシック" panose="020B0400000000000000" pitchFamily="49" charset="-128"/>
                        <a:ea typeface="BIZ UDゴシック" panose="020B0400000000000000" pitchFamily="49" charset="-128"/>
                      </a:endParaRPr>
                    </a:p>
                    <a:p>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extLst>
                  <a:ext uri="{0D108BD9-81ED-4DB2-BD59-A6C34878D82A}">
                    <a16:rowId xmlns:a16="http://schemas.microsoft.com/office/drawing/2014/main" val="466684116"/>
                  </a:ext>
                </a:extLst>
              </a:tr>
              <a:tr h="13909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ゴシック" panose="020B0400000000000000" pitchFamily="49" charset="-128"/>
                          <a:ea typeface="BIZ UDゴシック" panose="020B0400000000000000" pitchFamily="49" charset="-128"/>
                        </a:rPr>
                        <a:t>○ 現在の</a:t>
                      </a:r>
                      <a:r>
                        <a:rPr kumimoji="1" lang="en-US" altLang="ja-JP" sz="1200" b="0" dirty="0">
                          <a:latin typeface="BIZ UDゴシック" panose="020B0400000000000000" pitchFamily="49" charset="-128"/>
                          <a:ea typeface="BIZ UDゴシック" panose="020B0400000000000000" pitchFamily="49" charset="-128"/>
                        </a:rPr>
                        <a:t>ICT</a:t>
                      </a:r>
                      <a:r>
                        <a:rPr kumimoji="1" lang="ja-JP" altLang="en-US" sz="1200" b="0" dirty="0">
                          <a:latin typeface="BIZ UDゴシック" panose="020B0400000000000000" pitchFamily="49" charset="-128"/>
                          <a:ea typeface="BIZ UDゴシック" panose="020B0400000000000000" pitchFamily="49" charset="-128"/>
                        </a:rPr>
                        <a:t>技術の発展があれば、社会機能の分散が可能になり、人々が望</a:t>
                      </a:r>
                      <a:br>
                        <a:rPr kumimoji="1" lang="en-US" altLang="ja-JP" sz="1200" b="0" dirty="0">
                          <a:latin typeface="BIZ UDゴシック" panose="020B0400000000000000" pitchFamily="49" charset="-128"/>
                          <a:ea typeface="BIZ UDゴシック" panose="020B0400000000000000" pitchFamily="49" charset="-128"/>
                        </a:rPr>
                      </a:br>
                      <a:r>
                        <a:rPr kumimoji="1" lang="ja-JP" altLang="en-US" sz="1200" b="0" dirty="0">
                          <a:latin typeface="BIZ UDゴシック" panose="020B0400000000000000" pitchFamily="49" charset="-128"/>
                          <a:ea typeface="BIZ UDゴシック" panose="020B0400000000000000" pitchFamily="49" charset="-128"/>
                        </a:rPr>
                        <a:t>　む豊かな日常生活と仕事の両立に近づく。</a:t>
                      </a:r>
                    </a:p>
                    <a:p>
                      <a:endParaRPr kumimoji="1" lang="ja-JP" altLang="en-US" sz="1200" dirty="0">
                        <a:latin typeface="BIZ UDゴシック" panose="020B0400000000000000" pitchFamily="49" charset="-128"/>
                        <a:ea typeface="BIZ UDゴシック" panose="020B0400000000000000" pitchFamily="49" charset="-128"/>
                      </a:endParaRPr>
                    </a:p>
                    <a:p>
                      <a:endParaRPr kumimoji="1" lang="ja-JP" altLang="en-US" sz="1200" dirty="0">
                        <a:latin typeface="BIZ UDゴシック" panose="020B0400000000000000" pitchFamily="49" charset="-128"/>
                        <a:ea typeface="BIZ UDゴシック" panose="020B0400000000000000" pitchFamily="49" charset="-128"/>
                      </a:endParaRPr>
                    </a:p>
                  </a:txBody>
                  <a:tcPr marL="180000" marR="180000" marT="72000"/>
                </a:tc>
                <a:tc>
                  <a:txBody>
                    <a:bodyPr/>
                    <a:lstStyle/>
                    <a:p>
                      <a:pPr algn="l">
                        <a:lnSpc>
                          <a:spcPts val="1320"/>
                        </a:lnSpc>
                        <a:spcBef>
                          <a:spcPts val="600"/>
                        </a:spcBef>
                      </a:pPr>
                      <a:r>
                        <a:rPr kumimoji="1" lang="ja-JP" altLang="en-US" sz="1200" b="0" dirty="0">
                          <a:latin typeface="BIZ UDゴシック" panose="020B0400000000000000" pitchFamily="49" charset="-128"/>
                          <a:ea typeface="BIZ UDゴシック" panose="020B0400000000000000" pitchFamily="49" charset="-128"/>
                        </a:rPr>
                        <a:t>○ 複数の大都市圏が多極を構成することにより、これらの大都市圏が「人口</a:t>
                      </a:r>
                      <a:br>
                        <a:rPr kumimoji="1" lang="en-US" altLang="ja-JP" sz="1200" b="0" dirty="0">
                          <a:latin typeface="BIZ UDゴシック" panose="020B0400000000000000" pitchFamily="49" charset="-128"/>
                          <a:ea typeface="BIZ UDゴシック" panose="020B0400000000000000" pitchFamily="49" charset="-128"/>
                        </a:rPr>
                      </a:br>
                      <a:r>
                        <a:rPr kumimoji="1" lang="ja-JP" altLang="en-US" sz="1200" b="0" dirty="0">
                          <a:latin typeface="BIZ UDゴシック" panose="020B0400000000000000" pitchFamily="49" charset="-128"/>
                          <a:ea typeface="BIZ UDゴシック" panose="020B0400000000000000" pitchFamily="49" charset="-128"/>
                        </a:rPr>
                        <a:t>　のダム機能」を持つことで、都市間の人口流出入のバランスを保ち、域内</a:t>
                      </a:r>
                      <a:br>
                        <a:rPr kumimoji="1" lang="en-US" altLang="ja-JP" sz="1200" b="0" dirty="0">
                          <a:latin typeface="BIZ UDゴシック" panose="020B0400000000000000" pitchFamily="49" charset="-128"/>
                          <a:ea typeface="BIZ UDゴシック" panose="020B0400000000000000" pitchFamily="49" charset="-128"/>
                        </a:rPr>
                      </a:br>
                      <a:r>
                        <a:rPr kumimoji="1" lang="ja-JP" altLang="en-US" sz="1200" b="0" dirty="0">
                          <a:latin typeface="BIZ UDゴシック" panose="020B0400000000000000" pitchFamily="49" charset="-128"/>
                          <a:ea typeface="BIZ UDゴシック" panose="020B0400000000000000" pitchFamily="49" charset="-128"/>
                        </a:rPr>
                        <a:t>　循環を促進する。これにより、人々が生まれ育った故郷から離れることな</a:t>
                      </a:r>
                      <a:br>
                        <a:rPr kumimoji="1" lang="en-US" altLang="ja-JP" sz="1200" b="0" dirty="0">
                          <a:latin typeface="BIZ UDゴシック" panose="020B0400000000000000" pitchFamily="49" charset="-128"/>
                          <a:ea typeface="BIZ UDゴシック" panose="020B0400000000000000" pitchFamily="49" charset="-128"/>
                        </a:rPr>
                      </a:br>
                      <a:r>
                        <a:rPr kumimoji="1" lang="ja-JP" altLang="en-US" sz="1200" b="0" dirty="0">
                          <a:latin typeface="BIZ UDゴシック" panose="020B0400000000000000" pitchFamily="49" charset="-128"/>
                          <a:ea typeface="BIZ UDゴシック" panose="020B0400000000000000" pitchFamily="49" charset="-128"/>
                        </a:rPr>
                        <a:t>　く、豊かな生活を送ることができ、国民のウェルビーイング向上が期待さ</a:t>
                      </a:r>
                      <a:br>
                        <a:rPr kumimoji="1" lang="en-US" altLang="ja-JP" sz="1200" b="0" dirty="0">
                          <a:latin typeface="BIZ UDゴシック" panose="020B0400000000000000" pitchFamily="49" charset="-128"/>
                          <a:ea typeface="BIZ UDゴシック" panose="020B0400000000000000" pitchFamily="49" charset="-128"/>
                        </a:rPr>
                      </a:br>
                      <a:r>
                        <a:rPr kumimoji="1" lang="ja-JP" altLang="en-US" sz="1200" b="0" dirty="0">
                          <a:latin typeface="BIZ UDゴシック" panose="020B0400000000000000" pitchFamily="49" charset="-128"/>
                          <a:ea typeface="BIZ UDゴシック" panose="020B0400000000000000" pitchFamily="49" charset="-128"/>
                        </a:rPr>
                        <a:t>　れる。</a:t>
                      </a:r>
                    </a:p>
                  </a:txBody>
                  <a:tcPr marL="180000" marR="180000" marT="72000"/>
                </a:tc>
                <a:extLst>
                  <a:ext uri="{0D108BD9-81ED-4DB2-BD59-A6C34878D82A}">
                    <a16:rowId xmlns:a16="http://schemas.microsoft.com/office/drawing/2014/main" val="2109846467"/>
                  </a:ext>
                </a:extLst>
              </a:tr>
              <a:tr h="1390926">
                <a:tc>
                  <a:txBody>
                    <a:bodyPr/>
                    <a:lstStyle/>
                    <a:p>
                      <a:r>
                        <a:rPr kumimoji="1" lang="ja-JP" altLang="en-US" sz="1200" dirty="0">
                          <a:latin typeface="BIZ UDゴシック" panose="020B0400000000000000" pitchFamily="49" charset="-128"/>
                          <a:ea typeface="BIZ UDゴシック" panose="020B0400000000000000" pitchFamily="49" charset="-128"/>
                        </a:rPr>
                        <a:t>○ 脱炭素化は欧州が一歩先んじており、当初から高い削減目標を掲げ、脱炭</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素社会に向けてのコンセンサスを国民に問い、財政上の仕組み、社会的イ</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ノベーションなどの政策を次々と打ち出してきた。日本の施策はそれに引</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きずられるように対策を打つかたちで、包括的なビジョンに欠け、また国</a:t>
                      </a:r>
                      <a:br>
                        <a:rPr kumimoji="1" lang="en-US" altLang="ja-JP" sz="1200" dirty="0">
                          <a:latin typeface="BIZ UDゴシック" panose="020B0400000000000000" pitchFamily="49" charset="-128"/>
                          <a:ea typeface="BIZ UDゴシック" panose="020B0400000000000000" pitchFamily="49" charset="-128"/>
                        </a:rPr>
                      </a:br>
                      <a:r>
                        <a:rPr kumimoji="1" lang="ja-JP" altLang="en-US" sz="1200" dirty="0">
                          <a:latin typeface="BIZ UDゴシック" panose="020B0400000000000000" pitchFamily="49" charset="-128"/>
                          <a:ea typeface="BIZ UDゴシック" panose="020B0400000000000000" pitchFamily="49" charset="-128"/>
                        </a:rPr>
                        <a:t>　民的なコンセンサスに至らない。</a:t>
                      </a:r>
                    </a:p>
                  </a:txBody>
                  <a:tcPr marL="180000" marR="180000" marT="72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BIZ UDゴシック" panose="020B0400000000000000" pitchFamily="49" charset="-128"/>
                          <a:ea typeface="BIZ UDゴシック" panose="020B0400000000000000" pitchFamily="49" charset="-128"/>
                        </a:rPr>
                        <a:t>－</a:t>
                      </a:r>
                    </a:p>
                  </a:txBody>
                  <a:tcPr marL="180000" marR="180000" marT="72000" anchor="ctr"/>
                </a:tc>
                <a:extLst>
                  <a:ext uri="{0D108BD9-81ED-4DB2-BD59-A6C34878D82A}">
                    <a16:rowId xmlns:a16="http://schemas.microsoft.com/office/drawing/2014/main" val="213591618"/>
                  </a:ext>
                </a:extLst>
              </a:tr>
            </a:tbl>
          </a:graphicData>
        </a:graphic>
      </p:graphicFrame>
      <p:sp>
        <p:nvSpPr>
          <p:cNvPr id="9" name="角丸四角形 27">
            <a:extLst>
              <a:ext uri="{FF2B5EF4-FFF2-40B4-BE49-F238E27FC236}">
                <a16:creationId xmlns:a16="http://schemas.microsoft.com/office/drawing/2014/main" id="{406D188F-635E-FA92-F703-EDEA415805AB}"/>
              </a:ext>
            </a:extLst>
          </p:cNvPr>
          <p:cNvSpPr/>
          <p:nvPr/>
        </p:nvSpPr>
        <p:spPr>
          <a:xfrm>
            <a:off x="45184" y="2526224"/>
            <a:ext cx="612000" cy="1188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ＤＸとの</a:t>
            </a:r>
            <a:endParaRPr kumimoji="1" lang="en-US" altLang="ja-JP" sz="1300" b="1" kern="0" dirty="0">
              <a:solidFill>
                <a:prstClr val="white"/>
              </a:solidFill>
              <a:latin typeface="BIZ UDゴシック" panose="020B0400000000000000" pitchFamily="49" charset="-128"/>
              <a:ea typeface="BIZ UDゴシック" panose="020B0400000000000000" pitchFamily="49" charset="-128"/>
            </a:endParaRPr>
          </a:p>
          <a:p>
            <a:pPr marL="0" marR="0" lvl="0" indent="0" algn="ctr" defTabSz="914400" eaLnBrk="1" fontAlgn="auto" latinLnBrk="0" hangingPunct="1">
              <a:spcBef>
                <a:spcPts val="0"/>
              </a:spcBef>
              <a:spcAft>
                <a:spcPts val="0"/>
              </a:spcAft>
              <a:buClrTx/>
              <a:buSzTx/>
              <a:buFontTx/>
              <a:buNone/>
              <a:tabLst/>
              <a:defRPr/>
            </a:pPr>
            <a:r>
              <a:rPr kumimoji="1" lang="ja-JP" altLang="en-US" sz="1300" b="1" kern="0" dirty="0">
                <a:solidFill>
                  <a:prstClr val="white"/>
                </a:solidFill>
                <a:latin typeface="BIZ UDゴシック" panose="020B0400000000000000" pitchFamily="49" charset="-128"/>
                <a:ea typeface="BIZ UDゴシック" panose="020B0400000000000000" pitchFamily="49" charset="-128"/>
              </a:rPr>
              <a:t>関係について</a:t>
            </a:r>
            <a:endParaRPr kumimoji="1" lang="ja-JP" altLang="en-US" sz="1300" b="1" i="0" u="none" strike="noStrike" kern="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10" name="角丸四角形 27">
            <a:extLst>
              <a:ext uri="{FF2B5EF4-FFF2-40B4-BE49-F238E27FC236}">
                <a16:creationId xmlns:a16="http://schemas.microsoft.com/office/drawing/2014/main" id="{3A281154-EDE6-82FD-4029-8BB18051045D}"/>
              </a:ext>
            </a:extLst>
          </p:cNvPr>
          <p:cNvSpPr/>
          <p:nvPr/>
        </p:nvSpPr>
        <p:spPr>
          <a:xfrm>
            <a:off x="52561" y="3794995"/>
            <a:ext cx="612000" cy="13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i="0" u="none" strike="noStrike" kern="0" cap="none" spc="-200" normalizeH="0" noProof="0" dirty="0">
                <a:ln>
                  <a:noFill/>
                </a:ln>
                <a:solidFill>
                  <a:prstClr val="white"/>
                </a:solidFill>
                <a:effectLst/>
                <a:uLnTx/>
                <a:uFillTx/>
                <a:latin typeface="BIZ UDゴシック" panose="020B0400000000000000" pitchFamily="49" charset="-128"/>
                <a:ea typeface="BIZ UDゴシック" panose="020B0400000000000000" pitchFamily="49" charset="-128"/>
              </a:rPr>
              <a:t>ウェルビーイングとの関係について</a:t>
            </a:r>
          </a:p>
        </p:txBody>
      </p:sp>
      <p:sp>
        <p:nvSpPr>
          <p:cNvPr id="11" name="角丸四角形 27">
            <a:extLst>
              <a:ext uri="{FF2B5EF4-FFF2-40B4-BE49-F238E27FC236}">
                <a16:creationId xmlns:a16="http://schemas.microsoft.com/office/drawing/2014/main" id="{9F64483B-194E-6158-D06E-B7066A07DFFF}"/>
              </a:ext>
            </a:extLst>
          </p:cNvPr>
          <p:cNvSpPr/>
          <p:nvPr/>
        </p:nvSpPr>
        <p:spPr>
          <a:xfrm>
            <a:off x="56249" y="5207766"/>
            <a:ext cx="612000" cy="1332000"/>
          </a:xfrm>
          <a:prstGeom prst="roundRect">
            <a:avLst>
              <a:gd name="adj" fmla="val 12211"/>
            </a:avLst>
          </a:prstGeom>
          <a:solidFill>
            <a:srgbClr val="002060"/>
          </a:solidFill>
          <a:ln w="6350" cap="flat" cmpd="sng" algn="ctr">
            <a:solidFill>
              <a:srgbClr val="4472C4">
                <a:shade val="50000"/>
              </a:srgbClr>
            </a:solidFill>
            <a:prstDash val="solid"/>
            <a:miter lim="800000"/>
          </a:ln>
          <a:effectLst/>
        </p:spPr>
        <p:txBody>
          <a:bodyPr vert="eaVert" lIns="144000" tIns="36000" bIns="54000" rtlCol="0" anchor="ctr"/>
          <a:lstStyle/>
          <a:p>
            <a:pPr marL="0" marR="0" lvl="0" indent="0" algn="ctr" defTabSz="914400" eaLnBrk="1" fontAlgn="auto" latinLnBrk="0" hangingPunct="1">
              <a:spcBef>
                <a:spcPts val="0"/>
              </a:spcBef>
              <a:spcAft>
                <a:spcPts val="0"/>
              </a:spcAft>
              <a:buClrTx/>
              <a:buSzTx/>
              <a:buFontTx/>
              <a:buNone/>
              <a:tabLst/>
              <a:defRPr/>
            </a:pPr>
            <a:r>
              <a:rPr kumimoji="1" lang="ja-JP" altLang="en-US" sz="1300" b="1" kern="0" spc="-100" dirty="0">
                <a:solidFill>
                  <a:prstClr val="white"/>
                </a:solidFill>
                <a:latin typeface="BIZ UDゴシック" panose="020B0400000000000000" pitchFamily="49" charset="-128"/>
                <a:ea typeface="BIZ UDゴシック" panose="020B0400000000000000" pitchFamily="49" charset="-128"/>
              </a:rPr>
              <a:t>脱炭素（環境）</a:t>
            </a:r>
            <a:r>
              <a:rPr kumimoji="1" lang="ja-JP" altLang="en-US" sz="1300" b="1" kern="0" spc="-200" dirty="0">
                <a:solidFill>
                  <a:prstClr val="white"/>
                </a:solidFill>
                <a:latin typeface="BIZ UDゴシック" panose="020B0400000000000000" pitchFamily="49" charset="-128"/>
                <a:ea typeface="BIZ UDゴシック" panose="020B0400000000000000" pitchFamily="49" charset="-128"/>
              </a:rPr>
              <a:t>との関係について</a:t>
            </a:r>
            <a:endParaRPr kumimoji="1" lang="ja-JP" altLang="en-US" sz="1300" b="1" i="0" u="none" strike="noStrike" kern="0" cap="none" spc="-200" normalizeH="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2" name="スライド番号プレースホルダー 3">
            <a:extLst>
              <a:ext uri="{FF2B5EF4-FFF2-40B4-BE49-F238E27FC236}">
                <a16:creationId xmlns:a16="http://schemas.microsoft.com/office/drawing/2014/main" id="{9626A1B1-ADBB-0C5A-66C9-03678FC6CBAC}"/>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3</a:t>
            </a:fld>
            <a:endParaRPr kumimoji="1" lang="ja-JP" altLang="en-US" b="0" dirty="0"/>
          </a:p>
        </p:txBody>
      </p:sp>
    </p:spTree>
    <p:extLst>
      <p:ext uri="{BB962C8B-B14F-4D97-AF65-F5344CB8AC3E}">
        <p14:creationId xmlns:p14="http://schemas.microsoft.com/office/powerpoint/2010/main" val="2694577381"/>
      </p:ext>
    </p:extLst>
  </p:cSld>
  <p:clrMapOvr>
    <a:masterClrMapping/>
  </p:clrMapOvr>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1595</Words>
  <Application>Microsoft Office PowerPoint</Application>
  <PresentationFormat>ワイド画面</PresentationFormat>
  <Paragraphs>68</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BIZ UDゴシック</vt:lpstr>
      <vt:lpstr>Meiryo UI</vt:lpstr>
      <vt:lpstr>游ゴシック</vt:lpstr>
      <vt:lpstr>Arial</vt:lpstr>
      <vt:lpstr>Wingdings</vt:lpstr>
      <vt:lpstr>3_Office テーマ</vt:lpstr>
      <vt:lpstr>「動都」と多極分散・ネットワーク型の国土構造</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22</cp:revision>
  <dcterms:modified xsi:type="dcterms:W3CDTF">2025-06-12T01:32:21Z</dcterms:modified>
</cp:coreProperties>
</file>