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5" r:id="rId1"/>
    <p:sldMasterId id="2147483732" r:id="rId2"/>
  </p:sldMasterIdLst>
  <p:notesMasterIdLst>
    <p:notesMasterId r:id="rId6"/>
  </p:notesMasterIdLst>
  <p:sldIdLst>
    <p:sldId id="141169754" r:id="rId3"/>
    <p:sldId id="141169844" r:id="rId4"/>
    <p:sldId id="141169600"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3" userDrawn="1">
          <p15:clr>
            <a:srgbClr val="A4A3A4"/>
          </p15:clr>
        </p15:guide>
        <p15:guide id="2" pos="367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中井　章太" initials="" lastIdx="0" clrIdx="6"/>
  <p:cmAuthor id="1" name="大阪府" initials="" lastIdx="0" clrIdx="0"/>
  <p:cmAuthor id="2" name="岡崎　誠" initials="" lastIdx="0" clrIdx="1"/>
  <p:cmAuthor id="3" name="森本　真由" initials="" lastIdx="0" clrIdx="2"/>
  <p:cmAuthor id="4" name="金川　佑美" initials="" lastIdx="0" clrIdx="3"/>
  <p:cmAuthor id="5" name="n01s0" initials="" lastIdx="0" clrIdx="4"/>
  <p:cmAuthor id="6" name="上中　理恵子"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E1A"/>
    <a:srgbClr val="4472C4"/>
    <a:srgbClr val="000000"/>
    <a:srgbClr val="FF5050"/>
    <a:srgbClr val="ED7D31"/>
    <a:srgbClr val="FF6600"/>
    <a:srgbClr val="D5ABFF"/>
    <a:srgbClr val="CC99FF"/>
    <a:srgbClr val="0066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15" autoAdjust="0"/>
    <p:restoredTop sz="93957" autoAdjust="0"/>
  </p:normalViewPr>
  <p:slideViewPr>
    <p:cSldViewPr snapToGrid="0" showGuides="1">
      <p:cViewPr varScale="1">
        <p:scale>
          <a:sx n="68" d="100"/>
          <a:sy n="68" d="100"/>
        </p:scale>
        <p:origin x="1206" y="78"/>
      </p:cViewPr>
      <p:guideLst>
        <p:guide orient="horz" pos="2273"/>
        <p:guide pos="367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1"/>
            <a:ext cx="2949575" cy="498475"/>
          </a:xfrm>
          <a:prstGeom prst="rect">
            <a:avLst/>
          </a:prstGeom>
        </p:spPr>
        <p:txBody>
          <a:bodyPr vert="horz" lIns="91411" tIns="45706" rIns="91411" bIns="45706" rtlCol="0"/>
          <a:lstStyle>
            <a:lvl1pPr algn="r">
              <a:defRPr sz="1200"/>
            </a:lvl1pPr>
          </a:lstStyle>
          <a:p>
            <a:fld id="{ADC004DA-1050-4399-AC60-3F835403D04A}" type="datetimeFigureOut">
              <a:rPr kumimoji="1" lang="ja-JP" altLang="en-US" smtClean="0"/>
              <a:t>2025/6/12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81040" y="4783139"/>
            <a:ext cx="5445125" cy="3913187"/>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11" tIns="45706" rIns="91411" bIns="45706" rtlCol="0" anchor="b"/>
          <a:lstStyle>
            <a:lvl1pPr algn="r">
              <a:defRPr sz="1200"/>
            </a:lvl1pPr>
          </a:lstStyle>
          <a:p>
            <a:fld id="{BA841F3B-5A04-41FB-8249-8E399CC488D9}" type="slidenum">
              <a:rPr kumimoji="1" lang="ja-JP" altLang="en-US" smtClean="0"/>
              <a:t>‹#›</a:t>
            </a:fld>
            <a:endParaRPr kumimoji="1" lang="ja-JP" altLang="en-US"/>
          </a:p>
        </p:txBody>
      </p:sp>
    </p:spTree>
    <p:extLst>
      <p:ext uri="{BB962C8B-B14F-4D97-AF65-F5344CB8AC3E}">
        <p14:creationId xmlns:p14="http://schemas.microsoft.com/office/powerpoint/2010/main" val="2968684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F1008A-FB1F-4D43-8B20-C91B3BC1D2DA}" type="datetime1">
              <a:rPr lang="en-US" altLang="ja-JP" smtClean="0"/>
              <a:t>6/12/2025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1732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492B85-FF6E-4FDB-9216-340F023C4457}" type="datetime1">
              <a:rPr lang="en-US" altLang="ja-JP" smtClean="0"/>
              <a:t>6/12/2025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04258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48E9FE-DC0C-49D4-9C02-4299C008ED3C}" type="datetime1">
              <a:rPr lang="en-US" altLang="ja-JP" smtClean="0"/>
              <a:t>6/12/2025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35197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0945029" y="6492876"/>
            <a:ext cx="1239586" cy="365125"/>
          </a:xfrm>
          <a:prstGeom prst="rect">
            <a:avLst/>
          </a:prstGeom>
        </p:spPr>
        <p:txBody>
          <a:bodyPr/>
          <a:lstStyle>
            <a:lvl1pPr algn="r">
              <a:defRPr sz="1600">
                <a:latin typeface="BIZ UDPゴシック" panose="020B0400000000000000" pitchFamily="50" charset="-128"/>
                <a:ea typeface="BIZ UDPゴシック" panose="020B0400000000000000" pitchFamily="50" charset="-128"/>
              </a:defRPr>
            </a:lvl1pPr>
          </a:lstStyle>
          <a:p>
            <a:fld id="{E61EF540-5CB6-483A-A4DA-F9E60F8B4EFB}" type="slidenum">
              <a:rPr kumimoji="1" lang="ja-JP" altLang="en-US" smtClean="0"/>
              <a:pPr/>
              <a:t>‹#›</a:t>
            </a:fld>
            <a:endParaRPr kumimoji="1" lang="ja-JP" altLang="en-US" dirty="0"/>
          </a:p>
        </p:txBody>
      </p:sp>
    </p:spTree>
    <p:extLst>
      <p:ext uri="{BB962C8B-B14F-4D97-AF65-F5344CB8AC3E}">
        <p14:creationId xmlns:p14="http://schemas.microsoft.com/office/powerpoint/2010/main" val="4259298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D30BF82-A36F-64B1-C6A8-EFF6231575CD}"/>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dirty="0"/>
          </a:p>
        </p:txBody>
      </p:sp>
      <p:sp>
        <p:nvSpPr>
          <p:cNvPr id="4" name="ホームベース 7">
            <a:extLst>
              <a:ext uri="{FF2B5EF4-FFF2-40B4-BE49-F238E27FC236}">
                <a16:creationId xmlns:a16="http://schemas.microsoft.com/office/drawing/2014/main" id="{2F62945F-C699-9066-61F9-BFA4FFCE97F3}"/>
              </a:ext>
            </a:extLst>
          </p:cNvPr>
          <p:cNvSpPr/>
          <p:nvPr userDrawn="1"/>
        </p:nvSpPr>
        <p:spPr>
          <a:xfrm>
            <a:off x="0" y="21176"/>
            <a:ext cx="12192000" cy="365125"/>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algn="ctr">
              <a:defRPr/>
            </a:pPr>
            <a:endParaRPr kumimoji="1" lang="ja-JP" altLang="en-US" b="0" dirty="0">
              <a:solidFill>
                <a:schemeClr val="bg1"/>
              </a:solidFill>
              <a:latin typeface="BIZ UDゴシック" panose="020B0400000000000000" pitchFamily="49" charset="-128"/>
              <a:ea typeface="BIZ UDゴシック" panose="020B0400000000000000" pitchFamily="49" charset="-128"/>
            </a:endParaRPr>
          </a:p>
        </p:txBody>
      </p:sp>
      <p:sp>
        <p:nvSpPr>
          <p:cNvPr id="9" name="Title 1">
            <a:extLst>
              <a:ext uri="{FF2B5EF4-FFF2-40B4-BE49-F238E27FC236}">
                <a16:creationId xmlns:a16="http://schemas.microsoft.com/office/drawing/2014/main" id="{AC72914C-9B8F-D00D-9EBD-AC1162783800}"/>
              </a:ext>
            </a:extLst>
          </p:cNvPr>
          <p:cNvSpPr>
            <a:spLocks noGrp="1"/>
          </p:cNvSpPr>
          <p:nvPr>
            <p:ph type="title" hasCustomPrompt="1"/>
          </p:nvPr>
        </p:nvSpPr>
        <p:spPr>
          <a:xfrm>
            <a:off x="304800" y="22210"/>
            <a:ext cx="11582402" cy="349577"/>
          </a:xfrm>
          <a:prstGeom prst="rect">
            <a:avLst/>
          </a:prstGeom>
        </p:spPr>
        <p:txBody>
          <a:bodyPr anchor="ctr"/>
          <a:lstStyle>
            <a:lvl1pPr>
              <a:defRPr sz="1800" b="1">
                <a:solidFill>
                  <a:schemeClr val="bg1"/>
                </a:solidFill>
                <a:latin typeface="BIZ UDゴシック" panose="020B0400000000000000" pitchFamily="49" charset="-128"/>
                <a:ea typeface="BIZ UDゴシック" panose="020B0400000000000000" pitchFamily="49" charset="-128"/>
              </a:defRPr>
            </a:lvl1pPr>
          </a:lstStyle>
          <a:p>
            <a:r>
              <a:rPr lang="ja-JP" altLang="en-US" dirty="0"/>
              <a:t>表題</a:t>
            </a:r>
            <a:endParaRPr lang="en-US" dirty="0"/>
          </a:p>
        </p:txBody>
      </p:sp>
      <p:sp>
        <p:nvSpPr>
          <p:cNvPr id="10" name="Content Placeholder 2">
            <a:extLst>
              <a:ext uri="{FF2B5EF4-FFF2-40B4-BE49-F238E27FC236}">
                <a16:creationId xmlns:a16="http://schemas.microsoft.com/office/drawing/2014/main" id="{E8BDD5DB-B7E0-D03D-ADB1-1D5B50770A9D}"/>
              </a:ext>
            </a:extLst>
          </p:cNvPr>
          <p:cNvSpPr>
            <a:spLocks noGrp="1"/>
          </p:cNvSpPr>
          <p:nvPr>
            <p:ph idx="1"/>
          </p:nvPr>
        </p:nvSpPr>
        <p:spPr>
          <a:xfrm>
            <a:off x="507996" y="501764"/>
            <a:ext cx="11582403" cy="338554"/>
          </a:xfrm>
          <a:prstGeom prst="rect">
            <a:avLst/>
          </a:prstGeom>
        </p:spPr>
        <p:txBody>
          <a:bodyPr>
            <a:spAutoFit/>
          </a:bodyPr>
          <a:lstStyle>
            <a:lvl1pPr marL="228600" indent="-228600">
              <a:lnSpc>
                <a:spcPct val="100000"/>
              </a:lnSpc>
              <a:buFont typeface="Wingdings" panose="05000000000000000000" pitchFamily="2" charset="2"/>
              <a:buChar char="n"/>
              <a:defRPr sz="16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Tree>
    <p:extLst>
      <p:ext uri="{BB962C8B-B14F-4D97-AF65-F5344CB8AC3E}">
        <p14:creationId xmlns:p14="http://schemas.microsoft.com/office/powerpoint/2010/main" val="73609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D30BF82-A36F-64B1-C6A8-EFF6231575CD}"/>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dirty="0"/>
          </a:p>
        </p:txBody>
      </p:sp>
      <p:sp>
        <p:nvSpPr>
          <p:cNvPr id="9" name="Title 1">
            <a:extLst>
              <a:ext uri="{FF2B5EF4-FFF2-40B4-BE49-F238E27FC236}">
                <a16:creationId xmlns:a16="http://schemas.microsoft.com/office/drawing/2014/main" id="{AC72914C-9B8F-D00D-9EBD-AC1162783800}"/>
              </a:ext>
            </a:extLst>
          </p:cNvPr>
          <p:cNvSpPr>
            <a:spLocks noGrp="1"/>
          </p:cNvSpPr>
          <p:nvPr>
            <p:ph type="title" hasCustomPrompt="1"/>
          </p:nvPr>
        </p:nvSpPr>
        <p:spPr>
          <a:xfrm>
            <a:off x="507996" y="22210"/>
            <a:ext cx="11379206" cy="349577"/>
          </a:xfrm>
          <a:prstGeom prst="rect">
            <a:avLst/>
          </a:prstGeom>
        </p:spPr>
        <p:txBody>
          <a:bodyPr anchor="ctr"/>
          <a:lstStyle>
            <a:lvl1pPr>
              <a:defRPr sz="1800" b="1">
                <a:solidFill>
                  <a:schemeClr val="tx1"/>
                </a:solidFill>
                <a:latin typeface="BIZ UDゴシック" panose="020B0400000000000000" pitchFamily="49" charset="-128"/>
                <a:ea typeface="BIZ UDゴシック" panose="020B0400000000000000" pitchFamily="49" charset="-128"/>
              </a:defRPr>
            </a:lvl1pPr>
          </a:lstStyle>
          <a:p>
            <a:r>
              <a:rPr lang="ja-JP" altLang="en-US" dirty="0"/>
              <a:t>表題</a:t>
            </a:r>
            <a:endParaRPr lang="en-US" dirty="0"/>
          </a:p>
        </p:txBody>
      </p:sp>
      <p:sp>
        <p:nvSpPr>
          <p:cNvPr id="10" name="Content Placeholder 2">
            <a:extLst>
              <a:ext uri="{FF2B5EF4-FFF2-40B4-BE49-F238E27FC236}">
                <a16:creationId xmlns:a16="http://schemas.microsoft.com/office/drawing/2014/main" id="{E8BDD5DB-B7E0-D03D-ADB1-1D5B50770A9D}"/>
              </a:ext>
            </a:extLst>
          </p:cNvPr>
          <p:cNvSpPr>
            <a:spLocks noGrp="1"/>
          </p:cNvSpPr>
          <p:nvPr>
            <p:ph idx="1"/>
          </p:nvPr>
        </p:nvSpPr>
        <p:spPr>
          <a:xfrm>
            <a:off x="507996" y="501764"/>
            <a:ext cx="11582403" cy="307777"/>
          </a:xfrm>
          <a:prstGeom prst="rect">
            <a:avLst/>
          </a:prstGeom>
        </p:spPr>
        <p:txBody>
          <a:bodyPr>
            <a:spAutoFit/>
          </a:bodyPr>
          <a:lstStyle>
            <a:lvl1pPr marL="285750" indent="-285750">
              <a:lnSpc>
                <a:spcPct val="100000"/>
              </a:lnSpc>
              <a:buFont typeface="Arial" panose="020B0604020202020204" pitchFamily="34" charset="0"/>
              <a:buChar char="•"/>
              <a:defRPr sz="14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
        <p:nvSpPr>
          <p:cNvPr id="2" name="正方形/長方形 1">
            <a:extLst>
              <a:ext uri="{FF2B5EF4-FFF2-40B4-BE49-F238E27FC236}">
                <a16:creationId xmlns:a16="http://schemas.microsoft.com/office/drawing/2014/main" id="{5C12F19E-96B7-3853-5F58-6992541E9A6D}"/>
              </a:ext>
            </a:extLst>
          </p:cNvPr>
          <p:cNvSpPr/>
          <p:nvPr userDrawn="1"/>
        </p:nvSpPr>
        <p:spPr>
          <a:xfrm>
            <a:off x="0" y="81888"/>
            <a:ext cx="423081" cy="191068"/>
          </a:xfrm>
          <a:prstGeom prst="rect">
            <a:avLst/>
          </a:prstGeom>
          <a:gradFill flip="none" rotWithShape="1">
            <a:gsLst>
              <a:gs pos="0">
                <a:schemeClr val="accent5">
                  <a:lumMod val="60000"/>
                  <a:lumOff val="40000"/>
                </a:schemeClr>
              </a:gs>
              <a:gs pos="16000">
                <a:schemeClr val="accent1">
                  <a:lumMod val="45000"/>
                  <a:lumOff val="5500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1667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D7CE0-81E5-88BB-DA42-2E5A7DB2AD4D}"/>
              </a:ext>
            </a:extLst>
          </p:cNvPr>
          <p:cNvSpPr>
            <a:spLocks noGrp="1"/>
          </p:cNvSpPr>
          <p:nvPr>
            <p:ph type="title"/>
          </p:nvPr>
        </p:nvSpPr>
        <p:spPr>
          <a:xfrm>
            <a:off x="0" y="0"/>
            <a:ext cx="12192000" cy="580571"/>
          </a:xfrm>
          <a:prstGeom prst="rect">
            <a:avLst/>
          </a:prstGeom>
          <a:gradFill>
            <a:gsLst>
              <a:gs pos="0">
                <a:srgbClr val="44546A"/>
              </a:gs>
              <a:gs pos="100000">
                <a:srgbClr val="44546A">
                  <a:lumMod val="60000"/>
                  <a:lumOff val="40000"/>
                </a:srgbClr>
              </a:gs>
            </a:gsLst>
            <a:lin ang="0" scaled="1"/>
          </a:gradFill>
        </p:spPr>
        <p:txBody>
          <a:bodyPr anchor="ctr"/>
          <a:lstStyle>
            <a:lvl1pPr>
              <a:defRPr sz="1800" b="1">
                <a:solidFill>
                  <a:schemeClr val="bg1"/>
                </a:solidFill>
                <a:latin typeface="BIZ UDゴシック" panose="020B0400000000000000" pitchFamily="49" charset="-128"/>
                <a:ea typeface="BIZ UDゴシック" panose="020B0400000000000000" pitchFamily="49" charset="-128"/>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84704507-BE0C-3EAD-1983-D7529451DCFA}"/>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a:p>
        </p:txBody>
      </p:sp>
      <p:sp>
        <p:nvSpPr>
          <p:cNvPr id="4" name="Content Placeholder 2">
            <a:extLst>
              <a:ext uri="{FF2B5EF4-FFF2-40B4-BE49-F238E27FC236}">
                <a16:creationId xmlns:a16="http://schemas.microsoft.com/office/drawing/2014/main" id="{FA804B1C-750B-547E-109C-F513E2785D26}"/>
              </a:ext>
            </a:extLst>
          </p:cNvPr>
          <p:cNvSpPr>
            <a:spLocks noGrp="1"/>
          </p:cNvSpPr>
          <p:nvPr>
            <p:ph idx="1"/>
          </p:nvPr>
        </p:nvSpPr>
        <p:spPr>
          <a:xfrm>
            <a:off x="507996" y="758981"/>
            <a:ext cx="11582403" cy="313932"/>
          </a:xfrm>
          <a:prstGeom prst="rect">
            <a:avLst/>
          </a:prstGeom>
        </p:spPr>
        <p:txBody>
          <a:bodyPr>
            <a:spAutoFit/>
          </a:bodyPr>
          <a:lstStyle>
            <a:lvl1pPr>
              <a:defRPr sz="16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Tree>
    <p:extLst>
      <p:ext uri="{BB962C8B-B14F-4D97-AF65-F5344CB8AC3E}">
        <p14:creationId xmlns:p14="http://schemas.microsoft.com/office/powerpoint/2010/main" val="1037991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A033310E-37B5-444B-900A-88F2E90BD196}"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88114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978E3270-AF31-40F5-B09F-70559E282082}"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74727" y="6356353"/>
            <a:ext cx="2743200" cy="365125"/>
          </a:xfrm>
          <a:prstGeom prst="rect">
            <a:avLst/>
          </a:prstGeo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4150898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E6F17937-236C-4743-B198-78AC98DFB78E}"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59233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4C58FDA9-D364-40AA-B1DE-E4CFC4E7BFF7}"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81726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C3A101-7353-4B5B-BE29-6D5BBD37DA1A}" type="datetime1">
              <a:rPr lang="en-US" altLang="ja-JP" smtClean="0"/>
              <a:t>6/12/2025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1995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38200" y="6356353"/>
            <a:ext cx="2743200" cy="365125"/>
          </a:xfrm>
          <a:prstGeom prst="rect">
            <a:avLst/>
          </a:prstGeom>
        </p:spPr>
        <p:txBody>
          <a:bodyPr/>
          <a:lstStyle/>
          <a:p>
            <a:fld id="{92FD339C-6A7C-43B5-8073-DF41BB559768}" type="datetime1">
              <a:rPr kumimoji="1" lang="en-US" altLang="ja-JP" smtClean="0"/>
              <a:t>6/12/2025</a:t>
            </a:fld>
            <a:endParaRPr kumimoji="1" lang="ja-JP" altLang="en-US"/>
          </a:p>
        </p:txBody>
      </p:sp>
      <p:sp>
        <p:nvSpPr>
          <p:cNvPr id="8" name="Footer Placeholder 7"/>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864474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838200" y="6356353"/>
            <a:ext cx="2743200" cy="365125"/>
          </a:xfrm>
          <a:prstGeom prst="rect">
            <a:avLst/>
          </a:prstGeom>
        </p:spPr>
        <p:txBody>
          <a:bodyPr/>
          <a:lstStyle/>
          <a:p>
            <a:fld id="{55ECE685-A335-4182-9517-49B99D0DAD89}" type="datetime1">
              <a:rPr kumimoji="1" lang="en-US" altLang="ja-JP" smtClean="0"/>
              <a:t>6/12/2025</a:t>
            </a:fld>
            <a:endParaRPr kumimoji="1" lang="ja-JP" altLang="en-US"/>
          </a:p>
        </p:txBody>
      </p:sp>
      <p:sp>
        <p:nvSpPr>
          <p:cNvPr id="4" name="Footer Placeholder 3"/>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882338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3"/>
            <a:ext cx="2743200" cy="365125"/>
          </a:xfrm>
          <a:prstGeom prst="rect">
            <a:avLst/>
          </a:prstGeom>
        </p:spPr>
        <p:txBody>
          <a:bodyPr/>
          <a:lstStyle/>
          <a:p>
            <a:fld id="{D4AC8726-A3CB-485E-BD2B-17E8974E7FEF}" type="datetime1">
              <a:rPr kumimoji="1" lang="en-US" altLang="ja-JP" smtClean="0"/>
              <a:t>6/12/2025</a:t>
            </a:fld>
            <a:endParaRPr kumimoji="1" lang="ja-JP" altLang="en-US"/>
          </a:p>
        </p:txBody>
      </p:sp>
      <p:sp>
        <p:nvSpPr>
          <p:cNvPr id="3" name="Footer Placeholder 2"/>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6435848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8"/>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Text Placeholder 3"/>
          <p:cNvSpPr>
            <a:spLocks noGrp="1"/>
          </p:cNvSpPr>
          <p:nvPr>
            <p:ph type="body" sz="half" idx="2"/>
          </p:nvPr>
        </p:nvSpPr>
        <p:spPr>
          <a:xfrm>
            <a:off x="839791"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E5F792DF-8916-490F-A1C3-A3AE536E760A}"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222878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a:prstGeom prst="rect">
            <a:avLst/>
          </a:prstGeom>
        </p:spPr>
        <p:txBody>
          <a:bodyPr anchor="b"/>
          <a:lstStyle>
            <a:lvl1pPr>
              <a:defRPr sz="3200"/>
            </a:lvl1pPr>
          </a:lstStyle>
          <a:p>
            <a:r>
              <a:rPr lang="ja-JP" altLang="en-US" dirty="0"/>
              <a:t>マスター タイトルの書式設定</a:t>
            </a:r>
            <a:endParaRPr lang="en-US" dirty="0"/>
          </a:p>
        </p:txBody>
      </p:sp>
      <p:sp>
        <p:nvSpPr>
          <p:cNvPr id="3" name="Picture Placeholder 2"/>
          <p:cNvSpPr>
            <a:spLocks noGrp="1" noChangeAspect="1"/>
          </p:cNvSpPr>
          <p:nvPr>
            <p:ph type="pic" idx="1"/>
          </p:nvPr>
        </p:nvSpPr>
        <p:spPr>
          <a:xfrm>
            <a:off x="5183188" y="987428"/>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91"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a:t>マスター テキストの書式設定</a:t>
            </a:r>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1C3627F9-DA90-4773-893A-E9A70118AB8A}"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574606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50D550FC-F3E5-47A7-A71E-D788B4F0D3E1}"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648469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D04A2F66-3C76-46DE-9827-7D6B261F0F24}"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86465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96400" y="6356355"/>
            <a:ext cx="2743200" cy="365125"/>
          </a:xfrm>
          <a:prstGeom prst="rect">
            <a:avLst/>
          </a:prstGeom>
        </p:spPr>
        <p:txBody>
          <a:bodyPr/>
          <a:lstStyle>
            <a:lvl1pPr algn="r">
              <a:defRPr sz="20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395247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CA9A57A-4980-4F9D-8579-287C2F92628C}" type="datetime1">
              <a:rPr lang="en-US" altLang="ja-JP" smtClean="0"/>
              <a:t>6/12/2025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999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59B1DC-E3E0-4E19-8DC1-0D49071245F8}" type="datetime1">
              <a:rPr lang="en-US" altLang="ja-JP" smtClean="0"/>
              <a:t>6/12/2025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3327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6057A2-678C-4936-972A-6EE628157721}" type="datetime1">
              <a:rPr lang="en-US" altLang="ja-JP" smtClean="0"/>
              <a:t>6/12/2025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350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46C251-F894-4553-8864-10717E9368DE}" type="datetime1">
              <a:rPr lang="en-US" altLang="ja-JP" smtClean="0"/>
              <a:t>6/12/2025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4343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9307A-86FF-4C86-8405-DBAE5AA594A6}" type="datetime1">
              <a:rPr lang="en-US" altLang="ja-JP" smtClean="0"/>
              <a:t>6/12/2025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1EF540-5CB6-483A-A4DA-F9E60F8B4EFB}" type="slidenum">
              <a:rPr kumimoji="1" lang="ja-JP" altLang="en-US" smtClean="0"/>
              <a:pPr/>
              <a:t>‹#›</a:t>
            </a:fld>
            <a:endParaRPr kumimoji="1" lang="ja-JP" altLang="en-US" dirty="0"/>
          </a:p>
        </p:txBody>
      </p:sp>
    </p:spTree>
    <p:extLst>
      <p:ext uri="{BB962C8B-B14F-4D97-AF65-F5344CB8AC3E}">
        <p14:creationId xmlns:p14="http://schemas.microsoft.com/office/powerpoint/2010/main" val="32018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7B7EF7-A8EB-4908-B708-285C661B58BD}" type="datetime1">
              <a:rPr lang="en-US" altLang="ja-JP" smtClean="0"/>
              <a:t>6/12/2025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2796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E34A9E-0644-443D-AB97-69B533B04AEC}" type="datetime1">
              <a:rPr lang="en-US" altLang="ja-JP" smtClean="0"/>
              <a:t>6/12/2025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2425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61ED9-23B7-4F38-AEDF-345CA6BEA921}" type="datetime1">
              <a:rPr lang="en-US" altLang="ja-JP" smtClean="0"/>
              <a:t>6/12/2025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1884353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94"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314F30FD-3EB4-C18F-B5FE-1D5D866EDC9D}"/>
              </a:ext>
            </a:extLst>
          </p:cNvPr>
          <p:cNvSpPr>
            <a:spLocks noGrp="1"/>
          </p:cNvSpPr>
          <p:nvPr>
            <p:ph type="sldNum" sz="quarter" idx="4"/>
          </p:nvPr>
        </p:nvSpPr>
        <p:spPr>
          <a:xfrm>
            <a:off x="9448800" y="6342499"/>
            <a:ext cx="2743200" cy="365125"/>
          </a:xfrm>
          <a:prstGeom prst="rect">
            <a:avLst/>
          </a:prstGeom>
        </p:spPr>
        <p:txBody>
          <a:bodyPr vert="horz" lIns="91440" tIns="45720" rIns="91440" bIns="45720" rtlCol="0" anchor="ctr"/>
          <a:lstStyle>
            <a:lvl1pPr algn="r">
              <a:defRPr sz="1800" b="1">
                <a:solidFill>
                  <a:schemeClr val="tx1"/>
                </a:solidFill>
                <a:latin typeface="BIZ UDPゴシック" panose="020B0400000000000000" pitchFamily="50" charset="-128"/>
                <a:ea typeface="BIZ UDPゴシック" panose="020B0400000000000000" pitchFamily="50" charset="-128"/>
              </a:defRPr>
            </a:lvl1pPr>
          </a:lstStyle>
          <a:p>
            <a:fld id="{D687FDCD-7579-4A71-8560-AB57563AEE7A}" type="slidenum">
              <a:rPr kumimoji="1" lang="ja-JP" altLang="en-US" smtClean="0"/>
              <a:pPr/>
              <a:t>‹#›</a:t>
            </a:fld>
            <a:endParaRPr kumimoji="1" lang="ja-JP" altLang="en-US"/>
          </a:p>
        </p:txBody>
      </p:sp>
    </p:spTree>
    <p:extLst>
      <p:ext uri="{BB962C8B-B14F-4D97-AF65-F5344CB8AC3E}">
        <p14:creationId xmlns:p14="http://schemas.microsoft.com/office/powerpoint/2010/main" val="3416068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4077" y="2583266"/>
            <a:ext cx="11383617" cy="1059759"/>
          </a:xfrm>
        </p:spPr>
        <p:txBody>
          <a:bodyPr>
            <a:normAutofit/>
          </a:bodyPr>
          <a:lstStyle/>
          <a:p>
            <a:pPr>
              <a:lnSpc>
                <a:spcPts val="3321"/>
              </a:lnSpc>
              <a:spcBef>
                <a:spcPts val="1139"/>
              </a:spcBef>
            </a:pPr>
            <a:r>
              <a:rPr lang="ja-JP" altLang="en-US" sz="28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本年度の意見交換会について</a:t>
            </a:r>
          </a:p>
        </p:txBody>
      </p:sp>
      <p:sp>
        <p:nvSpPr>
          <p:cNvPr id="5" name="サブタイトル 4"/>
          <p:cNvSpPr>
            <a:spLocks noGrp="1"/>
          </p:cNvSpPr>
          <p:nvPr>
            <p:ph type="subTitle" idx="1"/>
          </p:nvPr>
        </p:nvSpPr>
        <p:spPr>
          <a:xfrm>
            <a:off x="384312" y="5576656"/>
            <a:ext cx="11383618" cy="369458"/>
          </a:xfrm>
        </p:spPr>
        <p:txBody>
          <a:bodyPr>
            <a:noAutofit/>
          </a:bodyPr>
          <a:lstStyle/>
          <a:p>
            <a:r>
              <a:rPr lang="ja-JP" altLang="en-US"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384314" y="199245"/>
            <a:ext cx="11383618"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34" rtl="0" eaLnBrk="1" fontAlgn="auto" latinLnBrk="0" hangingPunct="1">
              <a:lnSpc>
                <a:spcPct val="100000"/>
              </a:lnSpc>
              <a:spcBef>
                <a:spcPts val="0"/>
              </a:spcBef>
              <a:spcAft>
                <a:spcPts val="0"/>
              </a:spcAft>
              <a:buClrTx/>
              <a:buSzTx/>
              <a:buFontTx/>
              <a:buNone/>
              <a:tabLst/>
              <a:defRPr/>
            </a:pPr>
            <a:endParaRPr kumimoji="1" lang="ja-JP" altLang="en-US" sz="1709"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6" name="直線コネクタ 5"/>
          <p:cNvCxnSpPr>
            <a:cxnSpLocks/>
          </p:cNvCxnSpPr>
          <p:nvPr/>
        </p:nvCxnSpPr>
        <p:spPr>
          <a:xfrm>
            <a:off x="384320" y="3700014"/>
            <a:ext cx="113836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267200" y="568703"/>
            <a:ext cx="7500730" cy="502702"/>
          </a:xfrm>
          <a:prstGeom prst="rect">
            <a:avLst/>
          </a:prstGeom>
          <a:noFill/>
        </p:spPr>
        <p:txBody>
          <a:bodyPr wrap="square" rtlCol="0">
            <a:spAutoFit/>
          </a:bodyPr>
          <a:lstStyle/>
          <a:p>
            <a:pPr marL="0" marR="0" lvl="0" indent="0" algn="r" defTabSz="457134" rtl="0" eaLnBrk="1" fontAlgn="auto" latinLnBrk="0" hangingPunct="1">
              <a:lnSpc>
                <a:spcPts val="16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2025</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６</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.16</a:t>
            </a:r>
          </a:p>
          <a:p>
            <a:pPr marL="0" marR="0" lvl="0" indent="0" algn="r" defTabSz="457134" rtl="0" eaLnBrk="1" fontAlgn="auto" latinLnBrk="0" hangingPunct="1">
              <a:lnSpc>
                <a:spcPts val="1600"/>
              </a:lnSpc>
              <a:spcBef>
                <a:spcPts val="0"/>
              </a:spcBef>
              <a:spcAft>
                <a:spcPts val="0"/>
              </a:spcAft>
              <a:buClrTx/>
              <a:buSzTx/>
              <a:buFontTx/>
              <a:buNone/>
              <a:tabLst/>
              <a:defRPr/>
            </a:pPr>
            <a:r>
              <a:rPr kumimoji="0" lang="ja-JP" altLang="en-US" sz="1400" b="0" i="0" u="none" strike="noStrike" kern="1200" cap="none" spc="0" normalizeH="0" baseline="0" noProof="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第</a:t>
            </a:r>
            <a:r>
              <a:rPr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１</a:t>
            </a:r>
            <a:r>
              <a:rPr kumimoji="0"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回 副首都化を後押しする仕組みづくりに関する意見交換会</a:t>
            </a:r>
            <a:endParaRPr kumimoji="1"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9355016" y="1122369"/>
            <a:ext cx="2412922" cy="618087"/>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134"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資料１</a:t>
            </a:r>
            <a:endParaRPr kumimoji="1" lang="en-US" altLang="ja-JP" sz="2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86823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44B8E3E-5486-4864-902F-9A38245CBA5A}"/>
              </a:ext>
            </a:extLst>
          </p:cNvPr>
          <p:cNvSpPr/>
          <p:nvPr/>
        </p:nvSpPr>
        <p:spPr>
          <a:xfrm>
            <a:off x="0" y="144676"/>
            <a:ext cx="5107370" cy="400110"/>
          </a:xfrm>
          <a:prstGeom prst="rect">
            <a:avLst/>
          </a:prstGeom>
        </p:spPr>
        <p:txBody>
          <a:bodyPr wrap="square">
            <a:spAutoFit/>
          </a:bodyPr>
          <a:lstStyle/>
          <a:p>
            <a:pPr defTabSz="413309"/>
            <a:r>
              <a:rPr lang="ja-JP" altLang="en-US" sz="2000" b="1" dirty="0">
                <a:solidFill>
                  <a:prstClr val="black"/>
                </a:solidFill>
                <a:latin typeface="BIZ UDゴシック" panose="020B0400000000000000" pitchFamily="49" charset="-128"/>
                <a:ea typeface="BIZ UDゴシック" panose="020B0400000000000000" pitchFamily="49" charset="-128"/>
              </a:rPr>
              <a:t> 本年度の意見交換会について</a:t>
            </a:r>
            <a:endParaRPr lang="ja-JP" altLang="en-US" sz="2000" dirty="0">
              <a:solidFill>
                <a:prstClr val="black"/>
              </a:solidFill>
              <a:latin typeface="BIZ UDゴシック" panose="020B0400000000000000" pitchFamily="49" charset="-128"/>
              <a:ea typeface="BIZ UDゴシック" panose="020B0400000000000000" pitchFamily="49" charset="-128"/>
            </a:endParaRPr>
          </a:p>
        </p:txBody>
      </p:sp>
      <p:sp>
        <p:nvSpPr>
          <p:cNvPr id="9" name="正方形/長方形 8">
            <a:extLst>
              <a:ext uri="{FF2B5EF4-FFF2-40B4-BE49-F238E27FC236}">
                <a16:creationId xmlns:a16="http://schemas.microsoft.com/office/drawing/2014/main" id="{3829F596-1259-75B3-B887-2800E6D3F79B}"/>
              </a:ext>
            </a:extLst>
          </p:cNvPr>
          <p:cNvSpPr/>
          <p:nvPr/>
        </p:nvSpPr>
        <p:spPr>
          <a:xfrm>
            <a:off x="583668" y="1719444"/>
            <a:ext cx="11024664" cy="4051078"/>
          </a:xfrm>
          <a:prstGeom prst="rect">
            <a:avLst/>
          </a:prstGeom>
          <a:noFill/>
          <a:ln>
            <a:noFill/>
          </a:ln>
        </p:spPr>
        <p:txBody>
          <a:bodyPr wrap="square" lIns="360000" tIns="180000" rIns="360000" bIns="72000" anchor="t" anchorCtr="0">
            <a:spAutoFit/>
          </a:bodyPr>
          <a:lstStyle/>
          <a:p>
            <a:pPr marL="180975" indent="-180975" defTabSz="413309">
              <a:lnSpc>
                <a:spcPts val="2500"/>
              </a:lnSpc>
              <a:spcBef>
                <a:spcPts val="1800"/>
              </a:spcBef>
              <a:tabLst>
                <a:tab pos="180975" algn="l"/>
              </a:tabLst>
            </a:pPr>
            <a:r>
              <a:rPr lang="ja-JP" altLang="en-US" sz="1600" dirty="0">
                <a:solidFill>
                  <a:prstClr val="black"/>
                </a:solidFill>
                <a:latin typeface="BIZ UDゴシック" panose="020B0400000000000000" pitchFamily="49" charset="-128"/>
                <a:ea typeface="BIZ UDゴシック" panose="020B0400000000000000" pitchFamily="49" charset="-128"/>
              </a:rPr>
              <a:t>〇 これまで、東京一極集中や大阪都市圏の広がり、諸外国の首都・首都機能などをテーマに、国に対しどのように働きかけを行えば、副首都の必要性について理解を得ることができ、副首都化の取組を後押しする仕組みづくりにつながるのか、といった観点から検討を重ねてきた。</a:t>
            </a:r>
            <a:br>
              <a:rPr lang="en-US" altLang="ja-JP" sz="1600" dirty="0">
                <a:solidFill>
                  <a:prstClr val="black"/>
                </a:solidFill>
                <a:latin typeface="BIZ UDゴシック" panose="020B0400000000000000" pitchFamily="49" charset="-128"/>
                <a:ea typeface="BIZ UDゴシック" panose="020B0400000000000000" pitchFamily="49" charset="-128"/>
              </a:rPr>
            </a:b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2500"/>
              </a:lnSpc>
              <a:tabLst>
                <a:tab pos="180975" algn="l"/>
              </a:tabLst>
            </a:pPr>
            <a:r>
              <a:rPr lang="ja-JP" altLang="en-US" sz="1600" dirty="0">
                <a:solidFill>
                  <a:prstClr val="black"/>
                </a:solidFill>
                <a:latin typeface="BIZ UDゴシック" panose="020B0400000000000000" pitchFamily="49" charset="-128"/>
                <a:ea typeface="BIZ UDゴシック" panose="020B0400000000000000" pitchFamily="49" charset="-128"/>
              </a:rPr>
              <a:t>○ 令和７年２月には、総務省の「大都市における行政課題への対応に関するワーキンググループ（第３回）」において、そうしたこれまでの議論から得られた知見や有識者メンバーからいただいたご意見をもとに、大阪をはじめ一定規模を有する複数の大都市圏を中心とする、多極分散・ネットワーク型の国土構造への転換を国家戦略として進めるべきではないかということについて、大阪府市から説明を行った。</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2500"/>
              </a:lnSpc>
              <a:tabLst>
                <a:tab pos="180975" algn="l"/>
              </a:tabLst>
            </a:pP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2500"/>
              </a:lnSpc>
              <a:tabLst>
                <a:tab pos="180975" algn="l"/>
              </a:tabLst>
            </a:pPr>
            <a:r>
              <a:rPr lang="ja-JP" altLang="en-US" sz="1600" dirty="0">
                <a:solidFill>
                  <a:prstClr val="black"/>
                </a:solidFill>
                <a:latin typeface="BIZ UDゴシック" panose="020B0400000000000000" pitchFamily="49" charset="-128"/>
                <a:ea typeface="BIZ UDゴシック" panose="020B0400000000000000" pitchFamily="49" charset="-128"/>
              </a:rPr>
              <a:t>○ 本年度は、東京一極から多極へと国土構造を転換していくことの優位性など、これまでの議論を発展的に補強できるよう、ゲストスピーカーも交えながら幅広いテーマで意見交換を行い、引き続き、国への働きかけに向け検討を深めていく。</a:t>
            </a:r>
            <a:endParaRPr lang="en-US" altLang="ja-JP" sz="1600" dirty="0">
              <a:solidFill>
                <a:prstClr val="black"/>
              </a:solidFill>
              <a:latin typeface="BIZ UDゴシック" panose="020B0400000000000000" pitchFamily="49" charset="-128"/>
              <a:ea typeface="BIZ UDゴシック" panose="020B0400000000000000" pitchFamily="49" charset="-128"/>
            </a:endParaRPr>
          </a:p>
        </p:txBody>
      </p:sp>
      <p:cxnSp>
        <p:nvCxnSpPr>
          <p:cNvPr id="6" name="直線コネクタ 5">
            <a:extLst>
              <a:ext uri="{FF2B5EF4-FFF2-40B4-BE49-F238E27FC236}">
                <a16:creationId xmlns:a16="http://schemas.microsoft.com/office/drawing/2014/main" id="{CC5AD740-A056-4429-AF3C-99ED785CEF79}"/>
              </a:ext>
            </a:extLst>
          </p:cNvPr>
          <p:cNvCxnSpPr>
            <a:cxnSpLocks/>
          </p:cNvCxnSpPr>
          <p:nvPr/>
        </p:nvCxnSpPr>
        <p:spPr>
          <a:xfrm>
            <a:off x="0" y="707923"/>
            <a:ext cx="1220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B0DD2CDC-D261-5D0C-5B20-69327B2905EC}"/>
              </a:ext>
            </a:extLst>
          </p:cNvPr>
          <p:cNvSpPr>
            <a:spLocks noGrp="1"/>
          </p:cNvSpPr>
          <p:nvPr>
            <p:ph type="sldNum" sz="quarter" idx="12"/>
          </p:nvPr>
        </p:nvSpPr>
        <p:spPr>
          <a:xfrm>
            <a:off x="10945029" y="6492876"/>
            <a:ext cx="1239586" cy="365125"/>
          </a:xfrm>
        </p:spPr>
        <p:txBody>
          <a:bodyPr/>
          <a:lstStyle/>
          <a:p>
            <a:fld id="{50F88186-B17D-4CE3-A887-D91699CF601C}" type="slidenum">
              <a:rPr kumimoji="1" lang="ja-JP" altLang="en-US" b="0" smtClean="0"/>
              <a:pPr/>
              <a:t>1</a:t>
            </a:fld>
            <a:endParaRPr kumimoji="1" lang="ja-JP" altLang="en-US" b="0" dirty="0"/>
          </a:p>
        </p:txBody>
      </p:sp>
    </p:spTree>
    <p:extLst>
      <p:ext uri="{BB962C8B-B14F-4D97-AF65-F5344CB8AC3E}">
        <p14:creationId xmlns:p14="http://schemas.microsoft.com/office/powerpoint/2010/main" val="3507454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6EC20886-F36A-4BEA-A1FB-3D4355BD0150}"/>
              </a:ext>
            </a:extLst>
          </p:cNvPr>
          <p:cNvSpPr/>
          <p:nvPr/>
        </p:nvSpPr>
        <p:spPr>
          <a:xfrm>
            <a:off x="9051381" y="2687804"/>
            <a:ext cx="2340000" cy="2951677"/>
          </a:xfrm>
          <a:prstGeom prst="roundRect">
            <a:avLst>
              <a:gd name="adj" fmla="val 695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a:extLst>
              <a:ext uri="{FF2B5EF4-FFF2-40B4-BE49-F238E27FC236}">
                <a16:creationId xmlns:a16="http://schemas.microsoft.com/office/drawing/2014/main" id="{7292A130-51EC-0AF9-6FF3-1241C31130FB}"/>
              </a:ext>
            </a:extLst>
          </p:cNvPr>
          <p:cNvGraphicFramePr>
            <a:graphicFrameLocks noGrp="1"/>
          </p:cNvGraphicFramePr>
          <p:nvPr>
            <p:extLst>
              <p:ext uri="{D42A27DB-BD31-4B8C-83A1-F6EECF244321}">
                <p14:modId xmlns:p14="http://schemas.microsoft.com/office/powerpoint/2010/main" val="4243559528"/>
              </p:ext>
            </p:extLst>
          </p:nvPr>
        </p:nvGraphicFramePr>
        <p:xfrm>
          <a:off x="392278" y="988605"/>
          <a:ext cx="8208000" cy="2617371"/>
        </p:xfrm>
        <a:graphic>
          <a:graphicData uri="http://schemas.openxmlformats.org/drawingml/2006/table">
            <a:tbl>
              <a:tblPr firstRow="1" firstCol="1" bandRow="1">
                <a:tableStyleId>{5940675A-B579-460E-94D1-54222C63F5DA}</a:tableStyleId>
              </a:tblPr>
              <a:tblGrid>
                <a:gridCol w="406310">
                  <a:extLst>
                    <a:ext uri="{9D8B030D-6E8A-4147-A177-3AD203B41FA5}">
                      <a16:colId xmlns:a16="http://schemas.microsoft.com/office/drawing/2014/main" val="2022094995"/>
                    </a:ext>
                  </a:extLst>
                </a:gridCol>
                <a:gridCol w="7801690">
                  <a:extLst>
                    <a:ext uri="{9D8B030D-6E8A-4147-A177-3AD203B41FA5}">
                      <a16:colId xmlns:a16="http://schemas.microsoft.com/office/drawing/2014/main" val="1404609525"/>
                    </a:ext>
                  </a:extLst>
                </a:gridCol>
              </a:tblGrid>
              <a:tr h="129119">
                <a:tc>
                  <a:txBody>
                    <a:bodyPr/>
                    <a:lstStyle/>
                    <a:p>
                      <a:pPr algn="ctr">
                        <a:lnSpc>
                          <a:spcPts val="1600"/>
                        </a:lnSpc>
                        <a:spcAft>
                          <a:spcPts val="0"/>
                        </a:spcAft>
                      </a:pPr>
                      <a:r>
                        <a:rPr lang="ja-JP" altLang="en-US"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回</a:t>
                      </a:r>
                      <a:r>
                        <a:rPr lang="en-US" alt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endParaRPr 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solidFill>
                      <a:schemeClr val="accent1">
                        <a:lumMod val="20000"/>
                        <a:lumOff val="80000"/>
                      </a:schemeClr>
                    </a:solidFill>
                  </a:tcPr>
                </a:tc>
                <a:tc>
                  <a:txBody>
                    <a:bodyPr/>
                    <a:lstStyle/>
                    <a:p>
                      <a:pPr algn="ctr">
                        <a:lnSpc>
                          <a:spcPts val="1600"/>
                        </a:lnSpc>
                        <a:spcAft>
                          <a:spcPts val="0"/>
                        </a:spcAft>
                      </a:pPr>
                      <a:r>
                        <a:rPr lang="ja-JP" altLang="en-US"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議　　題</a:t>
                      </a:r>
                      <a:endParaRPr lang="ja-JP" sz="12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solidFill>
                      <a:schemeClr val="accent1">
                        <a:lumMod val="20000"/>
                        <a:lumOff val="80000"/>
                      </a:schemeClr>
                    </a:solidFill>
                  </a:tcPr>
                </a:tc>
                <a:extLst>
                  <a:ext uri="{0D108BD9-81ED-4DB2-BD59-A6C34878D82A}">
                    <a16:rowId xmlns:a16="http://schemas.microsoft.com/office/drawing/2014/main" val="4037556737"/>
                  </a:ext>
                </a:extLst>
              </a:tr>
              <a:tr h="216706">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a:t>
                      </a: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「集権・画一・一極集中」から「自律・分散・ネットワーク」型への社会構造の変化</a:t>
                      </a:r>
                      <a:endParaRPr lang="en-US" alt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2784800715"/>
                  </a:ext>
                </a:extLst>
              </a:tr>
              <a:tr h="170796">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a:t>
                      </a: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東京一極集中について 　（ゲストスピーカー：立正大学 西崎 文平教授）</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2423610739"/>
                  </a:ext>
                </a:extLst>
              </a:tr>
              <a:tr h="170796">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a:t>
                      </a: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大阪の都市の拡がりと圏域について　（ゲストスピーカー：社会文化研究家 池永 寛明 氏）</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517844645"/>
                  </a:ext>
                </a:extLst>
              </a:tr>
              <a:tr h="219443">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a:t>
                      </a: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諸外国の首都・首都機能について　（書面意見聴取：元国立国会図書館立法考査局長</a:t>
                      </a:r>
                      <a:r>
                        <a:rPr lang="en-US" alt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山口 広文 氏）</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1249114132"/>
                  </a:ext>
                </a:extLst>
              </a:tr>
              <a:tr h="170796">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a:t>
                      </a:r>
                      <a:endParaRPr 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大都市圏行政について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2133306348"/>
                  </a:ext>
                </a:extLst>
              </a:tr>
              <a:tr h="170796">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a:t>
                      </a:r>
                      <a:endParaRPr lang="en-US" alt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大阪のポテンシャルについて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4021492527"/>
                  </a:ext>
                </a:extLst>
              </a:tr>
              <a:tr h="118550">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７</a:t>
                      </a:r>
                      <a:endParaRPr lang="en-US" alt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複数の都市が日本の成長をけん引する新たな国の形に向けて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4234465634"/>
                  </a:ext>
                </a:extLst>
              </a:tr>
              <a:tr h="118550">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８</a:t>
                      </a:r>
                      <a:endParaRPr lang="en-US" alt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国への働きかけに向けた副首都化を後押しする仕組みについて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3735249873"/>
                  </a:ext>
                </a:extLst>
              </a:tr>
              <a:tr h="118550">
                <a:tc>
                  <a:txBody>
                    <a:bodyPr/>
                    <a:lstStyle/>
                    <a:p>
                      <a:pPr algn="ctr">
                        <a:lnSpc>
                          <a:spcPts val="1300"/>
                        </a:lnSpc>
                        <a:spcAft>
                          <a:spcPts val="0"/>
                        </a:spcAft>
                      </a:pPr>
                      <a:r>
                        <a:rPr lang="ja-JP" altLang="en-US"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９</a:t>
                      </a:r>
                      <a:endParaRPr lang="en-US" alt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国への働きかけに向けた副首都化を後押しする仕組みについて</a:t>
                      </a:r>
                      <a:r>
                        <a:rPr lang="en-US" alt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副首都ビジョンで示す法整備について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3730418501"/>
                  </a:ext>
                </a:extLst>
              </a:tr>
              <a:tr h="118550">
                <a:tc>
                  <a:txBody>
                    <a:bodyPr/>
                    <a:lstStyle/>
                    <a:p>
                      <a:pPr algn="ctr">
                        <a:lnSpc>
                          <a:spcPts val="1300"/>
                        </a:lnSpc>
                        <a:spcAft>
                          <a:spcPts val="0"/>
                        </a:spcAft>
                      </a:pPr>
                      <a:r>
                        <a:rPr lang="en-US" altLang="ja-JP" sz="1200" b="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10</a:t>
                      </a:r>
                    </a:p>
                  </a:txBody>
                  <a:tcPr marL="36000" marR="0" marT="36000" marB="36000" anchor="ctr"/>
                </a:tc>
                <a:tc>
                  <a:txBody>
                    <a:bodyPr/>
                    <a:lstStyle/>
                    <a:p>
                      <a:pPr algn="just">
                        <a:lnSpc>
                          <a:spcPts val="1300"/>
                        </a:lnSpc>
                        <a:spcAft>
                          <a:spcPts val="0"/>
                        </a:spcAft>
                      </a:pPr>
                      <a:r>
                        <a:rPr lang="ja-JP" altLang="en-US"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多極分散・ネットワーク型の社会への転換に向けて</a:t>
                      </a:r>
                      <a:endParaRPr lang="ja-JP" sz="12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108000" marR="108000" marT="36000" marB="36000" anchor="ctr"/>
                </a:tc>
                <a:extLst>
                  <a:ext uri="{0D108BD9-81ED-4DB2-BD59-A6C34878D82A}">
                    <a16:rowId xmlns:a16="http://schemas.microsoft.com/office/drawing/2014/main" val="305809760"/>
                  </a:ext>
                </a:extLst>
              </a:tr>
            </a:tbl>
          </a:graphicData>
        </a:graphic>
      </p:graphicFrame>
      <p:sp>
        <p:nvSpPr>
          <p:cNvPr id="2" name="正方形/長方形 1">
            <a:extLst>
              <a:ext uri="{FF2B5EF4-FFF2-40B4-BE49-F238E27FC236}">
                <a16:creationId xmlns:a16="http://schemas.microsoft.com/office/drawing/2014/main" id="{B4B9FF5B-24C8-0D41-314E-689D9AD123CF}"/>
              </a:ext>
            </a:extLst>
          </p:cNvPr>
          <p:cNvSpPr/>
          <p:nvPr/>
        </p:nvSpPr>
        <p:spPr>
          <a:xfrm>
            <a:off x="-1" y="0"/>
            <a:ext cx="12204000" cy="365125"/>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　これまでの議論と本年度の意見交換会について（イメージ）</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7742BCAC-4F1B-41F8-B5F9-22FB0C9176D6}"/>
              </a:ext>
            </a:extLst>
          </p:cNvPr>
          <p:cNvSpPr>
            <a:spLocks noGrp="1"/>
          </p:cNvSpPr>
          <p:nvPr>
            <p:ph type="sldNum" sz="quarter" idx="12"/>
          </p:nvPr>
        </p:nvSpPr>
        <p:spPr/>
        <p:txBody>
          <a:bodyPr/>
          <a:lstStyle/>
          <a:p>
            <a:fld id="{50F88186-B17D-4CE3-A887-D91699CF601C}" type="slidenum">
              <a:rPr kumimoji="1" lang="ja-JP" altLang="en-US" sz="1800" smtClean="0">
                <a:solidFill>
                  <a:schemeClr val="tx1"/>
                </a:solidFill>
              </a:rPr>
              <a:pPr/>
              <a:t>2</a:t>
            </a:fld>
            <a:endParaRPr kumimoji="1" lang="ja-JP" altLang="en-US" sz="1800" dirty="0">
              <a:solidFill>
                <a:schemeClr val="tx1"/>
              </a:solidFill>
            </a:endParaRPr>
          </a:p>
        </p:txBody>
      </p:sp>
      <p:sp>
        <p:nvSpPr>
          <p:cNvPr id="3" name="ホームベース 7">
            <a:extLst>
              <a:ext uri="{FF2B5EF4-FFF2-40B4-BE49-F238E27FC236}">
                <a16:creationId xmlns:a16="http://schemas.microsoft.com/office/drawing/2014/main" id="{77C743B9-A446-4CCC-522F-E0C053317C70}"/>
              </a:ext>
            </a:extLst>
          </p:cNvPr>
          <p:cNvSpPr/>
          <p:nvPr/>
        </p:nvSpPr>
        <p:spPr>
          <a:xfrm>
            <a:off x="242176" y="643182"/>
            <a:ext cx="2916000" cy="28800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white"/>
                </a:solidFill>
                <a:latin typeface="BIZ UDゴシック" panose="020B0400000000000000" pitchFamily="49" charset="-128"/>
                <a:ea typeface="BIZ UDゴシック" panose="020B0400000000000000" pitchFamily="49" charset="-128"/>
              </a:rPr>
              <a:t>これまでの意見交換会での議論</a:t>
            </a:r>
            <a:endParaRPr kumimoji="1" lang="ja-JP" altLang="en-US" sz="13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12" name="ホームベース 7">
            <a:extLst>
              <a:ext uri="{FF2B5EF4-FFF2-40B4-BE49-F238E27FC236}">
                <a16:creationId xmlns:a16="http://schemas.microsoft.com/office/drawing/2014/main" id="{BA773AE5-6862-4EBD-BE06-A4F3CB969F59}"/>
              </a:ext>
            </a:extLst>
          </p:cNvPr>
          <p:cNvSpPr/>
          <p:nvPr/>
        </p:nvSpPr>
        <p:spPr>
          <a:xfrm>
            <a:off x="242176" y="3997728"/>
            <a:ext cx="2916000" cy="28800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white"/>
                </a:solidFill>
                <a:latin typeface="BIZ UDゴシック" panose="020B0400000000000000" pitchFamily="49" charset="-128"/>
                <a:ea typeface="BIZ UDゴシック" panose="020B0400000000000000" pitchFamily="49" charset="-128"/>
              </a:rPr>
              <a:t>総務省</a:t>
            </a:r>
            <a:r>
              <a:rPr kumimoji="1" lang="en-US" altLang="ja-JP" sz="1400" b="1" dirty="0">
                <a:solidFill>
                  <a:prstClr val="white"/>
                </a:solidFill>
                <a:latin typeface="BIZ UDゴシック" panose="020B0400000000000000" pitchFamily="49" charset="-128"/>
                <a:ea typeface="BIZ UDゴシック" panose="020B0400000000000000" pitchFamily="49" charset="-128"/>
              </a:rPr>
              <a:t>WG</a:t>
            </a:r>
            <a:r>
              <a:rPr kumimoji="1" lang="ja-JP" altLang="en-US" sz="1400" b="1" dirty="0">
                <a:solidFill>
                  <a:prstClr val="white"/>
                </a:solidFill>
                <a:latin typeface="BIZ UDゴシック" panose="020B0400000000000000" pitchFamily="49" charset="-128"/>
                <a:ea typeface="BIZ UDゴシック" panose="020B0400000000000000" pitchFamily="49" charset="-128"/>
              </a:rPr>
              <a:t>での説明概要</a:t>
            </a:r>
            <a:endParaRPr kumimoji="1" lang="ja-JP" altLang="en-US" sz="13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D945A9E5-8FFE-4C73-985C-9BB16DE1AE0F}"/>
              </a:ext>
            </a:extLst>
          </p:cNvPr>
          <p:cNvSpPr txBox="1"/>
          <p:nvPr/>
        </p:nvSpPr>
        <p:spPr>
          <a:xfrm>
            <a:off x="311840" y="4430500"/>
            <a:ext cx="4372701" cy="2233945"/>
          </a:xfrm>
          <a:prstGeom prst="rect">
            <a:avLst/>
          </a:prstGeom>
          <a:noFill/>
        </p:spPr>
        <p:txBody>
          <a:bodyPr wrap="square">
            <a:spAutoFit/>
          </a:bodyPr>
          <a:lstStyle/>
          <a:p>
            <a:pPr>
              <a:lnSpc>
                <a:spcPts val="1300"/>
              </a:lnSpc>
              <a:spcBef>
                <a:spcPts val="300"/>
              </a:spcBef>
            </a:pPr>
            <a:r>
              <a:rPr lang="ja-JP" altLang="en-US" sz="1200" b="1" dirty="0">
                <a:solidFill>
                  <a:prstClr val="black"/>
                </a:solidFill>
                <a:latin typeface="BIZ UDゴシック" panose="020B0400000000000000" pitchFamily="49" charset="-128"/>
                <a:ea typeface="BIZ UDゴシック" panose="020B0400000000000000" pitchFamily="49" charset="-128"/>
              </a:rPr>
              <a:t>「多極分散・ネットワーク型の国づくりに向けて」</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1500"/>
              </a:spcBef>
            </a:pPr>
            <a:r>
              <a:rPr lang="ja-JP" altLang="en-US" sz="1200" dirty="0">
                <a:solidFill>
                  <a:prstClr val="black"/>
                </a:solidFill>
                <a:latin typeface="BIZ UDゴシック" panose="020B0400000000000000" pitchFamily="49" charset="-128"/>
                <a:ea typeface="BIZ UDゴシック" panose="020B0400000000000000" pitchFamily="49" charset="-128"/>
              </a:rPr>
              <a:t> １</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世界的な都市化の流れ</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２</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第二階層都市発展の重要性</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３</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大都市圏は投資効率が高く、高い付加価値を生んでいる</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４</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様々な分野で分散・ネットワーク型へと社会構造が変化</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５</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東京への過度な集中は災害リスクという面からも課題</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６</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東京とともに複数の大都市圏を核にした新たな国の形へ</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a:lnSpc>
                <a:spcPts val="1300"/>
              </a:lnSpc>
              <a:spcBef>
                <a:spcPts val="800"/>
              </a:spcBef>
            </a:pPr>
            <a:r>
              <a:rPr lang="ja-JP" altLang="en-US" sz="1200" dirty="0">
                <a:solidFill>
                  <a:prstClr val="black"/>
                </a:solidFill>
                <a:latin typeface="BIZ UDゴシック" panose="020B0400000000000000" pitchFamily="49" charset="-128"/>
                <a:ea typeface="BIZ UDゴシック" panose="020B0400000000000000" pitchFamily="49" charset="-128"/>
              </a:rPr>
              <a:t> ７</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副首都が備える機能</a:t>
            </a:r>
            <a:endParaRPr lang="ja-JP" altLang="en-US" sz="1200" b="1" dirty="0">
              <a:solidFill>
                <a:prstClr val="black"/>
              </a:solidFill>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A41165E6-D1FC-4B22-9838-26FD1F8F5C55}"/>
              </a:ext>
            </a:extLst>
          </p:cNvPr>
          <p:cNvSpPr txBox="1"/>
          <p:nvPr/>
        </p:nvSpPr>
        <p:spPr>
          <a:xfrm>
            <a:off x="4552550" y="4771683"/>
            <a:ext cx="4006505" cy="1853122"/>
          </a:xfrm>
          <a:prstGeom prst="rect">
            <a:avLst/>
          </a:prstGeom>
          <a:noFill/>
          <a:ln>
            <a:solidFill>
              <a:schemeClr val="accent1"/>
            </a:solidFill>
          </a:ln>
        </p:spPr>
        <p:txBody>
          <a:bodyPr wrap="square" tIns="36000" bIns="36000" anchor="ctr" anchorCtr="0">
            <a:spAutoFit/>
          </a:bodyPr>
          <a:lstStyle/>
          <a:p>
            <a:pPr marL="9525" indent="-9525" defTabSz="534988">
              <a:lnSpc>
                <a:spcPts val="1300"/>
              </a:lnSpc>
              <a:spcBef>
                <a:spcPts val="600"/>
              </a:spcBef>
            </a:pPr>
            <a:r>
              <a:rPr lang="ja-JP" altLang="en-US" sz="1200" dirty="0">
                <a:solidFill>
                  <a:prstClr val="black"/>
                </a:solidFill>
                <a:latin typeface="BIZ UDゴシック" panose="020B0400000000000000" pitchFamily="49" charset="-128"/>
                <a:ea typeface="BIZ UDゴシック" panose="020B0400000000000000" pitchFamily="49" charset="-128"/>
              </a:rPr>
              <a:t> 今後も、都市化が進む中で、国家戦略として、東京に加え、一定の規模を有する大都市圏に人口や資源を集積させることにより、日本全体の経済成長を支えることが期待される。</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9525" indent="-9525" defTabSz="534988">
              <a:lnSpc>
                <a:spcPts val="1300"/>
              </a:lnSpc>
              <a:spcBef>
                <a:spcPts val="600"/>
              </a:spcBef>
            </a:pPr>
            <a:r>
              <a:rPr lang="ja-JP" altLang="en-US" sz="1200" dirty="0">
                <a:solidFill>
                  <a:prstClr val="black"/>
                </a:solidFill>
                <a:latin typeface="BIZ UDゴシック" panose="020B0400000000000000" pitchFamily="49" charset="-128"/>
                <a:ea typeface="BIZ UDゴシック" panose="020B0400000000000000" pitchFamily="49" charset="-128"/>
              </a:rPr>
              <a:t> また、大阪だけでなく、複数の大都市圏が多極を構成することにより、これらの大都市圏が「人口のダム機能」を持つことで、都市間の人口流出入のバランスを保ち、域内循環を促進する。これにより、人々が生まれ育った故郷から離れることなく、豊かな生活を送ることができ、国民のウェルビーイング向上が期待される。</a:t>
            </a:r>
          </a:p>
        </p:txBody>
      </p:sp>
      <p:sp>
        <p:nvSpPr>
          <p:cNvPr id="6" name="正方形/長方形 5">
            <a:extLst>
              <a:ext uri="{FF2B5EF4-FFF2-40B4-BE49-F238E27FC236}">
                <a16:creationId xmlns:a16="http://schemas.microsoft.com/office/drawing/2014/main" id="{85607C81-21C5-4232-9F58-C9A71AEE1369}"/>
              </a:ext>
            </a:extLst>
          </p:cNvPr>
          <p:cNvSpPr/>
          <p:nvPr/>
        </p:nvSpPr>
        <p:spPr>
          <a:xfrm>
            <a:off x="392278" y="4330093"/>
            <a:ext cx="8208000" cy="23867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ホームベース 7">
            <a:extLst>
              <a:ext uri="{FF2B5EF4-FFF2-40B4-BE49-F238E27FC236}">
                <a16:creationId xmlns:a16="http://schemas.microsoft.com/office/drawing/2014/main" id="{474832E0-4FF2-43E9-8173-F95C6FA31ABD}"/>
              </a:ext>
            </a:extLst>
          </p:cNvPr>
          <p:cNvSpPr/>
          <p:nvPr/>
        </p:nvSpPr>
        <p:spPr>
          <a:xfrm>
            <a:off x="9069381" y="2431281"/>
            <a:ext cx="2304000" cy="28800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white"/>
                </a:solidFill>
                <a:latin typeface="BIZ UDゴシック" panose="020B0400000000000000" pitchFamily="49" charset="-128"/>
                <a:ea typeface="BIZ UDゴシック" panose="020B0400000000000000" pitchFamily="49" charset="-128"/>
              </a:rPr>
              <a:t>本年度の意見交換会</a:t>
            </a:r>
            <a:endParaRPr kumimoji="1" lang="ja-JP" altLang="en-US" sz="13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2758C082-A313-4E35-A7B2-F02D6AC0F09B}"/>
              </a:ext>
            </a:extLst>
          </p:cNvPr>
          <p:cNvSpPr txBox="1"/>
          <p:nvPr/>
        </p:nvSpPr>
        <p:spPr>
          <a:xfrm>
            <a:off x="9246635" y="2960757"/>
            <a:ext cx="2008484" cy="2308389"/>
          </a:xfrm>
          <a:prstGeom prst="rect">
            <a:avLst/>
          </a:prstGeom>
          <a:noFill/>
        </p:spPr>
        <p:txBody>
          <a:bodyPr wrap="square">
            <a:spAutoFit/>
          </a:bodyPr>
          <a:lstStyle/>
          <a:p>
            <a:pPr marL="11113" indent="-11113" defTabSz="534988">
              <a:lnSpc>
                <a:spcPts val="2200"/>
              </a:lnSpc>
              <a:spcBef>
                <a:spcPts val="600"/>
              </a:spcBef>
            </a:pPr>
            <a:r>
              <a:rPr lang="ja-JP" altLang="en-US" sz="1600" b="1" dirty="0">
                <a:solidFill>
                  <a:prstClr val="black"/>
                </a:solidFill>
                <a:latin typeface="BIZ UDゴシック" panose="020B0400000000000000" pitchFamily="49" charset="-128"/>
                <a:ea typeface="BIZ UDゴシック" panose="020B0400000000000000" pitchFamily="49" charset="-128"/>
              </a:rPr>
              <a:t>東京一極から多極へと国土構造を転換していくことの優位性など、これまでの議論を発展的に補強できるよう、幅広いテーマで意見交換を行う。</a:t>
            </a:r>
            <a:endParaRPr lang="ja-JP" altLang="en-US" sz="1400" b="1" dirty="0">
              <a:solidFill>
                <a:prstClr val="black"/>
              </a:solidFill>
              <a:latin typeface="BIZ UDゴシック" panose="020B0400000000000000" pitchFamily="49" charset="-128"/>
              <a:ea typeface="BIZ UDゴシック" panose="020B0400000000000000" pitchFamily="49" charset="-128"/>
            </a:endParaRPr>
          </a:p>
        </p:txBody>
      </p:sp>
      <p:sp>
        <p:nvSpPr>
          <p:cNvPr id="16" name="二等辺三角形 15">
            <a:extLst>
              <a:ext uri="{FF2B5EF4-FFF2-40B4-BE49-F238E27FC236}">
                <a16:creationId xmlns:a16="http://schemas.microsoft.com/office/drawing/2014/main" id="{3FA01C15-05DD-46F7-A7BC-092D6F3B3F72}"/>
              </a:ext>
            </a:extLst>
          </p:cNvPr>
          <p:cNvSpPr/>
          <p:nvPr/>
        </p:nvSpPr>
        <p:spPr>
          <a:xfrm rot="5400000">
            <a:off x="8242960" y="3899381"/>
            <a:ext cx="1188000" cy="1440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7808779-34D0-233D-245D-3D3A5327001A}"/>
              </a:ext>
            </a:extLst>
          </p:cNvPr>
          <p:cNvSpPr txBox="1"/>
          <p:nvPr/>
        </p:nvSpPr>
        <p:spPr>
          <a:xfrm>
            <a:off x="11632972" y="2547739"/>
            <a:ext cx="533629" cy="2847281"/>
          </a:xfrm>
          <a:prstGeom prst="rect">
            <a:avLst/>
          </a:prstGeom>
          <a:noFill/>
          <a:ln>
            <a:noFill/>
          </a:ln>
        </p:spPr>
        <p:style>
          <a:lnRef idx="1">
            <a:schemeClr val="dk1"/>
          </a:lnRef>
          <a:fillRef idx="2">
            <a:schemeClr val="dk1"/>
          </a:fillRef>
          <a:effectRef idx="1">
            <a:schemeClr val="dk1"/>
          </a:effectRef>
          <a:fontRef idx="minor">
            <a:schemeClr val="dk1"/>
          </a:fontRef>
        </p:style>
        <p:txBody>
          <a:bodyPr vert="eaVert" wrap="square" rtlCol="0" anchor="ctr">
            <a:noAutofit/>
          </a:bodyPr>
          <a:lstStyle/>
          <a:p>
            <a:pPr algn="ctr"/>
            <a:r>
              <a:rPr lang="ja-JP" altLang="en-US" dirty="0">
                <a:latin typeface="BIZ UDPゴシック" panose="020B0400000000000000" pitchFamily="50" charset="-128"/>
                <a:ea typeface="BIZ UDPゴシック" panose="020B0400000000000000" pitchFamily="50" charset="-128"/>
              </a:rPr>
              <a:t>国への働きかけへ</a:t>
            </a:r>
            <a:endParaRPr lang="en-US" altLang="ja-JP" dirty="0">
              <a:latin typeface="BIZ UDPゴシック" panose="020B0400000000000000" pitchFamily="50" charset="-128"/>
              <a:ea typeface="BIZ UDPゴシック" panose="020B0400000000000000" pitchFamily="50" charset="-128"/>
            </a:endParaRPr>
          </a:p>
        </p:txBody>
      </p:sp>
      <p:sp>
        <p:nvSpPr>
          <p:cNvPr id="8" name="二等辺三角形 7">
            <a:extLst>
              <a:ext uri="{FF2B5EF4-FFF2-40B4-BE49-F238E27FC236}">
                <a16:creationId xmlns:a16="http://schemas.microsoft.com/office/drawing/2014/main" id="{BB542438-3219-0C52-E926-45FFE1640475}"/>
              </a:ext>
            </a:extLst>
          </p:cNvPr>
          <p:cNvSpPr/>
          <p:nvPr/>
        </p:nvSpPr>
        <p:spPr>
          <a:xfrm rot="5400000">
            <a:off x="10987369" y="3899382"/>
            <a:ext cx="1188000" cy="1440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99627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724</Words>
  <Application>Microsoft Office PowerPoint</Application>
  <PresentationFormat>ワイド画面</PresentationFormat>
  <Paragraphs>50</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BIZ UDPゴシック</vt:lpstr>
      <vt:lpstr>BIZ UDゴシック</vt:lpstr>
      <vt:lpstr>Meiryo UI</vt:lpstr>
      <vt:lpstr>游ゴシック</vt:lpstr>
      <vt:lpstr>Arial</vt:lpstr>
      <vt:lpstr>Calibri</vt:lpstr>
      <vt:lpstr>Calibri Light</vt:lpstr>
      <vt:lpstr>Wingdings</vt:lpstr>
      <vt:lpstr>Office テーマ</vt:lpstr>
      <vt:lpstr>3_Office テーマ</vt:lpstr>
      <vt:lpstr>本年度の意見交換会について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22</cp:revision>
  <dcterms:modified xsi:type="dcterms:W3CDTF">2025-06-12T01:31:37Z</dcterms:modified>
</cp:coreProperties>
</file>