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5" r:id="rId1"/>
    <p:sldMasterId id="2147483732" r:id="rId2"/>
  </p:sldMasterIdLst>
  <p:notesMasterIdLst>
    <p:notesMasterId r:id="rId6"/>
  </p:notesMasterIdLst>
  <p:sldIdLst>
    <p:sldId id="141169754" r:id="rId3"/>
    <p:sldId id="141169844" r:id="rId4"/>
    <p:sldId id="141169600" r:id="rId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73" userDrawn="1">
          <p15:clr>
            <a:srgbClr val="A4A3A4"/>
          </p15:clr>
        </p15:guide>
        <p15:guide id="2" pos="367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中井　章太" initials="" lastIdx="0" clrIdx="6"/>
  <p:cmAuthor id="1" name="大阪府" initials="" lastIdx="0" clrIdx="0"/>
  <p:cmAuthor id="2" name="岡崎　誠" initials="" lastIdx="0" clrIdx="1"/>
  <p:cmAuthor id="3" name="森本　真由" initials="" lastIdx="0" clrIdx="2"/>
  <p:cmAuthor id="4" name="金川　佑美" initials="" lastIdx="0" clrIdx="3"/>
  <p:cmAuthor id="5" name="n01s0" initials="" lastIdx="0" clrIdx="4"/>
  <p:cmAuthor id="6" name="上中　理恵子"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3E1A"/>
    <a:srgbClr val="4472C4"/>
    <a:srgbClr val="000000"/>
    <a:srgbClr val="FF5050"/>
    <a:srgbClr val="ED7D31"/>
    <a:srgbClr val="FF6600"/>
    <a:srgbClr val="D5ABFF"/>
    <a:srgbClr val="CC99FF"/>
    <a:srgbClr val="0066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15" autoAdjust="0"/>
    <p:restoredTop sz="93957" autoAdjust="0"/>
  </p:normalViewPr>
  <p:slideViewPr>
    <p:cSldViewPr snapToGrid="0" showGuides="1">
      <p:cViewPr varScale="1">
        <p:scale>
          <a:sx n="68" d="100"/>
          <a:sy n="68" d="100"/>
        </p:scale>
        <p:origin x="1206" y="78"/>
      </p:cViewPr>
      <p:guideLst>
        <p:guide orient="horz" pos="2273"/>
        <p:guide pos="367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9575" cy="498475"/>
          </a:xfrm>
          <a:prstGeom prst="rect">
            <a:avLst/>
          </a:prstGeom>
        </p:spPr>
        <p:txBody>
          <a:bodyPr vert="horz" lIns="91411" tIns="45706" rIns="91411"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1"/>
            <a:ext cx="2949575" cy="498475"/>
          </a:xfrm>
          <a:prstGeom prst="rect">
            <a:avLst/>
          </a:prstGeom>
        </p:spPr>
        <p:txBody>
          <a:bodyPr vert="horz" lIns="91411" tIns="45706" rIns="91411" bIns="45706" rtlCol="0"/>
          <a:lstStyle>
            <a:lvl1pPr algn="r">
              <a:defRPr sz="1200"/>
            </a:lvl1pPr>
          </a:lstStyle>
          <a:p>
            <a:fld id="{ADC004DA-1050-4399-AC60-3F835403D04A}" type="datetimeFigureOut">
              <a:rPr kumimoji="1" lang="ja-JP" altLang="en-US" smtClean="0"/>
              <a:t>2025/6/12</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11" tIns="45706" rIns="91411" bIns="45706" rtlCol="0" anchor="ctr"/>
          <a:lstStyle/>
          <a:p>
            <a:endParaRPr lang="ja-JP" altLang="en-US"/>
          </a:p>
        </p:txBody>
      </p:sp>
      <p:sp>
        <p:nvSpPr>
          <p:cNvPr id="5" name="ノート プレースホルダー 4"/>
          <p:cNvSpPr>
            <a:spLocks noGrp="1"/>
          </p:cNvSpPr>
          <p:nvPr>
            <p:ph type="body" sz="quarter" idx="3"/>
          </p:nvPr>
        </p:nvSpPr>
        <p:spPr>
          <a:xfrm>
            <a:off x="681040" y="4783139"/>
            <a:ext cx="5445125" cy="3913187"/>
          </a:xfrm>
          <a:prstGeom prst="rect">
            <a:avLst/>
          </a:prstGeom>
        </p:spPr>
        <p:txBody>
          <a:bodyPr vert="horz" lIns="91411" tIns="45706" rIns="91411"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6"/>
            <a:ext cx="2949575" cy="498475"/>
          </a:xfrm>
          <a:prstGeom prst="rect">
            <a:avLst/>
          </a:prstGeom>
        </p:spPr>
        <p:txBody>
          <a:bodyPr vert="horz" lIns="91411" tIns="45706" rIns="91411"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6"/>
            <a:ext cx="2949575" cy="498475"/>
          </a:xfrm>
          <a:prstGeom prst="rect">
            <a:avLst/>
          </a:prstGeom>
        </p:spPr>
        <p:txBody>
          <a:bodyPr vert="horz" lIns="91411" tIns="45706" rIns="91411" bIns="45706" rtlCol="0" anchor="b"/>
          <a:lstStyle>
            <a:lvl1pPr algn="r">
              <a:defRPr sz="1200"/>
            </a:lvl1pPr>
          </a:lstStyle>
          <a:p>
            <a:fld id="{BA841F3B-5A04-41FB-8249-8E399CC488D9}" type="slidenum">
              <a:rPr kumimoji="1" lang="ja-JP" altLang="en-US" smtClean="0"/>
              <a:t>‹#›</a:t>
            </a:fld>
            <a:endParaRPr kumimoji="1" lang="ja-JP" altLang="en-US"/>
          </a:p>
        </p:txBody>
      </p:sp>
    </p:spTree>
    <p:extLst>
      <p:ext uri="{BB962C8B-B14F-4D97-AF65-F5344CB8AC3E}">
        <p14:creationId xmlns:p14="http://schemas.microsoft.com/office/powerpoint/2010/main" val="2968684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F1008A-FB1F-4D43-8B20-C91B3BC1D2DA}" type="datetime1">
              <a:rPr lang="en-US" altLang="ja-JP" smtClean="0"/>
              <a:t>6/12/2025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17324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F492B85-FF6E-4FDB-9216-340F023C4457}" type="datetime1">
              <a:rPr lang="en-US" altLang="ja-JP" smtClean="0"/>
              <a:t>6/12/2025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04258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48E9FE-DC0C-49D4-9C02-4299C008ED3C}" type="datetime1">
              <a:rPr lang="en-US" altLang="ja-JP" smtClean="0"/>
              <a:t>6/12/2025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35197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a:xfrm>
            <a:off x="10945029" y="6492876"/>
            <a:ext cx="1239586" cy="365125"/>
          </a:xfrm>
          <a:prstGeom prst="rect">
            <a:avLst/>
          </a:prstGeom>
        </p:spPr>
        <p:txBody>
          <a:bodyPr/>
          <a:lstStyle>
            <a:lvl1pPr algn="r">
              <a:defRPr sz="1600">
                <a:latin typeface="BIZ UDPゴシック" panose="020B0400000000000000" pitchFamily="50" charset="-128"/>
                <a:ea typeface="BIZ UDPゴシック" panose="020B0400000000000000" pitchFamily="50" charset="-128"/>
              </a:defRPr>
            </a:lvl1pPr>
          </a:lstStyle>
          <a:p>
            <a:fld id="{E61EF540-5CB6-483A-A4DA-F9E60F8B4EFB}" type="slidenum">
              <a:rPr kumimoji="1" lang="ja-JP" altLang="en-US" smtClean="0"/>
              <a:pPr/>
              <a:t>‹#›</a:t>
            </a:fld>
            <a:endParaRPr kumimoji="1" lang="ja-JP" altLang="en-US" dirty="0"/>
          </a:p>
        </p:txBody>
      </p:sp>
    </p:spTree>
    <p:extLst>
      <p:ext uri="{BB962C8B-B14F-4D97-AF65-F5344CB8AC3E}">
        <p14:creationId xmlns:p14="http://schemas.microsoft.com/office/powerpoint/2010/main" val="42592981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D30BF82-A36F-64B1-C6A8-EFF6231575CD}"/>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dirty="0"/>
          </a:p>
        </p:txBody>
      </p:sp>
      <p:sp>
        <p:nvSpPr>
          <p:cNvPr id="4" name="ホームベース 7">
            <a:extLst>
              <a:ext uri="{FF2B5EF4-FFF2-40B4-BE49-F238E27FC236}">
                <a16:creationId xmlns:a16="http://schemas.microsoft.com/office/drawing/2014/main" id="{2F62945F-C699-9066-61F9-BFA4FFCE97F3}"/>
              </a:ext>
            </a:extLst>
          </p:cNvPr>
          <p:cNvSpPr/>
          <p:nvPr userDrawn="1"/>
        </p:nvSpPr>
        <p:spPr>
          <a:xfrm>
            <a:off x="0" y="21176"/>
            <a:ext cx="12192000" cy="365125"/>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algn="ctr">
              <a:defRPr/>
            </a:pPr>
            <a:endParaRPr kumimoji="1" lang="ja-JP" altLang="en-US" b="0" dirty="0">
              <a:solidFill>
                <a:schemeClr val="bg1"/>
              </a:solidFill>
              <a:latin typeface="BIZ UDゴシック" panose="020B0400000000000000" pitchFamily="49" charset="-128"/>
              <a:ea typeface="BIZ UDゴシック" panose="020B0400000000000000" pitchFamily="49" charset="-128"/>
            </a:endParaRPr>
          </a:p>
        </p:txBody>
      </p:sp>
      <p:sp>
        <p:nvSpPr>
          <p:cNvPr id="9" name="Title 1">
            <a:extLst>
              <a:ext uri="{FF2B5EF4-FFF2-40B4-BE49-F238E27FC236}">
                <a16:creationId xmlns:a16="http://schemas.microsoft.com/office/drawing/2014/main" id="{AC72914C-9B8F-D00D-9EBD-AC1162783800}"/>
              </a:ext>
            </a:extLst>
          </p:cNvPr>
          <p:cNvSpPr>
            <a:spLocks noGrp="1"/>
          </p:cNvSpPr>
          <p:nvPr>
            <p:ph type="title" hasCustomPrompt="1"/>
          </p:nvPr>
        </p:nvSpPr>
        <p:spPr>
          <a:xfrm>
            <a:off x="304800" y="22210"/>
            <a:ext cx="11582402" cy="349577"/>
          </a:xfrm>
          <a:prstGeom prst="rect">
            <a:avLst/>
          </a:prstGeom>
        </p:spPr>
        <p:txBody>
          <a:bodyPr anchor="ctr"/>
          <a:lstStyle>
            <a:lvl1pPr>
              <a:defRPr sz="1800" b="1">
                <a:solidFill>
                  <a:schemeClr val="bg1"/>
                </a:solidFill>
                <a:latin typeface="BIZ UDゴシック" panose="020B0400000000000000" pitchFamily="49" charset="-128"/>
                <a:ea typeface="BIZ UDゴシック" panose="020B0400000000000000" pitchFamily="49" charset="-128"/>
              </a:defRPr>
            </a:lvl1pPr>
          </a:lstStyle>
          <a:p>
            <a:r>
              <a:rPr lang="ja-JP" altLang="en-US" dirty="0"/>
              <a:t>表題</a:t>
            </a:r>
            <a:endParaRPr lang="en-US" dirty="0"/>
          </a:p>
        </p:txBody>
      </p:sp>
      <p:sp>
        <p:nvSpPr>
          <p:cNvPr id="10" name="Content Placeholder 2">
            <a:extLst>
              <a:ext uri="{FF2B5EF4-FFF2-40B4-BE49-F238E27FC236}">
                <a16:creationId xmlns:a16="http://schemas.microsoft.com/office/drawing/2014/main" id="{E8BDD5DB-B7E0-D03D-ADB1-1D5B50770A9D}"/>
              </a:ext>
            </a:extLst>
          </p:cNvPr>
          <p:cNvSpPr>
            <a:spLocks noGrp="1"/>
          </p:cNvSpPr>
          <p:nvPr>
            <p:ph idx="1"/>
          </p:nvPr>
        </p:nvSpPr>
        <p:spPr>
          <a:xfrm>
            <a:off x="507996" y="501764"/>
            <a:ext cx="11582403" cy="338554"/>
          </a:xfrm>
          <a:prstGeom prst="rect">
            <a:avLst/>
          </a:prstGeom>
        </p:spPr>
        <p:txBody>
          <a:bodyPr>
            <a:spAutoFit/>
          </a:bodyPr>
          <a:lstStyle>
            <a:lvl1pPr marL="228600" indent="-228600">
              <a:lnSpc>
                <a:spcPct val="100000"/>
              </a:lnSpc>
              <a:buFont typeface="Wingdings" panose="05000000000000000000" pitchFamily="2" charset="2"/>
              <a:buChar char="n"/>
              <a:defRPr sz="16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Tree>
    <p:extLst>
      <p:ext uri="{BB962C8B-B14F-4D97-AF65-F5344CB8AC3E}">
        <p14:creationId xmlns:p14="http://schemas.microsoft.com/office/powerpoint/2010/main" val="73609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D30BF82-A36F-64B1-C6A8-EFF6231575CD}"/>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dirty="0"/>
          </a:p>
        </p:txBody>
      </p:sp>
      <p:sp>
        <p:nvSpPr>
          <p:cNvPr id="9" name="Title 1">
            <a:extLst>
              <a:ext uri="{FF2B5EF4-FFF2-40B4-BE49-F238E27FC236}">
                <a16:creationId xmlns:a16="http://schemas.microsoft.com/office/drawing/2014/main" id="{AC72914C-9B8F-D00D-9EBD-AC1162783800}"/>
              </a:ext>
            </a:extLst>
          </p:cNvPr>
          <p:cNvSpPr>
            <a:spLocks noGrp="1"/>
          </p:cNvSpPr>
          <p:nvPr>
            <p:ph type="title" hasCustomPrompt="1"/>
          </p:nvPr>
        </p:nvSpPr>
        <p:spPr>
          <a:xfrm>
            <a:off x="507996" y="22210"/>
            <a:ext cx="11379206" cy="349577"/>
          </a:xfrm>
          <a:prstGeom prst="rect">
            <a:avLst/>
          </a:prstGeom>
        </p:spPr>
        <p:txBody>
          <a:bodyPr anchor="ctr"/>
          <a:lstStyle>
            <a:lvl1pPr>
              <a:defRPr sz="1800" b="1">
                <a:solidFill>
                  <a:schemeClr val="tx1"/>
                </a:solidFill>
                <a:latin typeface="BIZ UDゴシック" panose="020B0400000000000000" pitchFamily="49" charset="-128"/>
                <a:ea typeface="BIZ UDゴシック" panose="020B0400000000000000" pitchFamily="49" charset="-128"/>
              </a:defRPr>
            </a:lvl1pPr>
          </a:lstStyle>
          <a:p>
            <a:r>
              <a:rPr lang="ja-JP" altLang="en-US" dirty="0"/>
              <a:t>表題</a:t>
            </a:r>
            <a:endParaRPr lang="en-US" dirty="0"/>
          </a:p>
        </p:txBody>
      </p:sp>
      <p:sp>
        <p:nvSpPr>
          <p:cNvPr id="10" name="Content Placeholder 2">
            <a:extLst>
              <a:ext uri="{FF2B5EF4-FFF2-40B4-BE49-F238E27FC236}">
                <a16:creationId xmlns:a16="http://schemas.microsoft.com/office/drawing/2014/main" id="{E8BDD5DB-B7E0-D03D-ADB1-1D5B50770A9D}"/>
              </a:ext>
            </a:extLst>
          </p:cNvPr>
          <p:cNvSpPr>
            <a:spLocks noGrp="1"/>
          </p:cNvSpPr>
          <p:nvPr>
            <p:ph idx="1"/>
          </p:nvPr>
        </p:nvSpPr>
        <p:spPr>
          <a:xfrm>
            <a:off x="507996" y="501764"/>
            <a:ext cx="11582403" cy="307777"/>
          </a:xfrm>
          <a:prstGeom prst="rect">
            <a:avLst/>
          </a:prstGeom>
        </p:spPr>
        <p:txBody>
          <a:bodyPr>
            <a:spAutoFit/>
          </a:bodyPr>
          <a:lstStyle>
            <a:lvl1pPr marL="285750" indent="-285750">
              <a:lnSpc>
                <a:spcPct val="100000"/>
              </a:lnSpc>
              <a:buFont typeface="Arial" panose="020B0604020202020204" pitchFamily="34" charset="0"/>
              <a:buChar char="•"/>
              <a:defRPr sz="14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
        <p:nvSpPr>
          <p:cNvPr id="2" name="正方形/長方形 1">
            <a:extLst>
              <a:ext uri="{FF2B5EF4-FFF2-40B4-BE49-F238E27FC236}">
                <a16:creationId xmlns:a16="http://schemas.microsoft.com/office/drawing/2014/main" id="{5C12F19E-96B7-3853-5F58-6992541E9A6D}"/>
              </a:ext>
            </a:extLst>
          </p:cNvPr>
          <p:cNvSpPr/>
          <p:nvPr userDrawn="1"/>
        </p:nvSpPr>
        <p:spPr>
          <a:xfrm>
            <a:off x="0" y="81888"/>
            <a:ext cx="423081" cy="191068"/>
          </a:xfrm>
          <a:prstGeom prst="rect">
            <a:avLst/>
          </a:prstGeom>
          <a:gradFill flip="none" rotWithShape="1">
            <a:gsLst>
              <a:gs pos="0">
                <a:schemeClr val="accent5">
                  <a:lumMod val="60000"/>
                  <a:lumOff val="40000"/>
                </a:schemeClr>
              </a:gs>
              <a:gs pos="16000">
                <a:schemeClr val="accent1">
                  <a:lumMod val="45000"/>
                  <a:lumOff val="55000"/>
                </a:schemeClr>
              </a:gs>
              <a:gs pos="100000">
                <a:schemeClr val="accent5">
                  <a:lumMod val="7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41667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D7CE0-81E5-88BB-DA42-2E5A7DB2AD4D}"/>
              </a:ext>
            </a:extLst>
          </p:cNvPr>
          <p:cNvSpPr>
            <a:spLocks noGrp="1"/>
          </p:cNvSpPr>
          <p:nvPr>
            <p:ph type="title"/>
          </p:nvPr>
        </p:nvSpPr>
        <p:spPr>
          <a:xfrm>
            <a:off x="0" y="0"/>
            <a:ext cx="12192000" cy="580571"/>
          </a:xfrm>
          <a:prstGeom prst="rect">
            <a:avLst/>
          </a:prstGeom>
          <a:gradFill>
            <a:gsLst>
              <a:gs pos="0">
                <a:srgbClr val="44546A"/>
              </a:gs>
              <a:gs pos="100000">
                <a:srgbClr val="44546A">
                  <a:lumMod val="60000"/>
                  <a:lumOff val="40000"/>
                </a:srgbClr>
              </a:gs>
            </a:gsLst>
            <a:lin ang="0" scaled="1"/>
          </a:gradFill>
        </p:spPr>
        <p:txBody>
          <a:bodyPr anchor="ctr"/>
          <a:lstStyle>
            <a:lvl1pPr>
              <a:defRPr sz="1800" b="1">
                <a:solidFill>
                  <a:schemeClr val="bg1"/>
                </a:solidFill>
                <a:latin typeface="BIZ UDゴシック" panose="020B0400000000000000" pitchFamily="49" charset="-128"/>
                <a:ea typeface="BIZ UDゴシック" panose="020B0400000000000000" pitchFamily="49" charset="-128"/>
              </a:defRPr>
            </a:lvl1pPr>
          </a:lstStyle>
          <a:p>
            <a:r>
              <a:rPr kumimoji="1" lang="ja-JP" altLang="en-US" dirty="0"/>
              <a:t>マスター タイトルの書式設定</a:t>
            </a:r>
          </a:p>
        </p:txBody>
      </p:sp>
      <p:sp>
        <p:nvSpPr>
          <p:cNvPr id="3" name="スライド番号プレースホルダー 2">
            <a:extLst>
              <a:ext uri="{FF2B5EF4-FFF2-40B4-BE49-F238E27FC236}">
                <a16:creationId xmlns:a16="http://schemas.microsoft.com/office/drawing/2014/main" id="{84704507-BE0C-3EAD-1983-D7529451DCFA}"/>
              </a:ext>
            </a:extLst>
          </p:cNvPr>
          <p:cNvSpPr>
            <a:spLocks noGrp="1"/>
          </p:cNvSpPr>
          <p:nvPr>
            <p:ph type="sldNum" sz="quarter" idx="10"/>
          </p:nvPr>
        </p:nvSpPr>
        <p:spPr/>
        <p:txBody>
          <a:bodyPr/>
          <a:lstStyle/>
          <a:p>
            <a:fld id="{D687FDCD-7579-4A71-8560-AB57563AEE7A}" type="slidenum">
              <a:rPr kumimoji="1" lang="ja-JP" altLang="en-US" smtClean="0"/>
              <a:pPr/>
              <a:t>‹#›</a:t>
            </a:fld>
            <a:endParaRPr kumimoji="1" lang="ja-JP" altLang="en-US"/>
          </a:p>
        </p:txBody>
      </p:sp>
      <p:sp>
        <p:nvSpPr>
          <p:cNvPr id="4" name="Content Placeholder 2">
            <a:extLst>
              <a:ext uri="{FF2B5EF4-FFF2-40B4-BE49-F238E27FC236}">
                <a16:creationId xmlns:a16="http://schemas.microsoft.com/office/drawing/2014/main" id="{FA804B1C-750B-547E-109C-F513E2785D26}"/>
              </a:ext>
            </a:extLst>
          </p:cNvPr>
          <p:cNvSpPr>
            <a:spLocks noGrp="1"/>
          </p:cNvSpPr>
          <p:nvPr>
            <p:ph idx="1"/>
          </p:nvPr>
        </p:nvSpPr>
        <p:spPr>
          <a:xfrm>
            <a:off x="507996" y="758981"/>
            <a:ext cx="11582403" cy="313932"/>
          </a:xfrm>
          <a:prstGeom prst="rect">
            <a:avLst/>
          </a:prstGeom>
        </p:spPr>
        <p:txBody>
          <a:bodyPr>
            <a:spAutoFit/>
          </a:bodyPr>
          <a:lstStyle>
            <a:lvl1pPr>
              <a:defRPr sz="1600">
                <a:latin typeface="BIZ UDゴシック" panose="020B0400000000000000" pitchFamily="49" charset="-128"/>
                <a:ea typeface="BIZ UDゴシック" panose="020B0400000000000000" pitchFamily="49" charset="-128"/>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p:txBody>
      </p:sp>
    </p:spTree>
    <p:extLst>
      <p:ext uri="{BB962C8B-B14F-4D97-AF65-F5344CB8AC3E}">
        <p14:creationId xmlns:p14="http://schemas.microsoft.com/office/powerpoint/2010/main" val="1037991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A033310E-37B5-444B-900A-88F2E90BD196}" type="datetime1">
              <a:rPr kumimoji="1" lang="en-US" altLang="ja-JP" smtClean="0"/>
              <a:t>6/12/2025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88114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978E3270-AF31-40F5-B09F-70559E282082}" type="datetime1">
              <a:rPr kumimoji="1" lang="en-US" altLang="ja-JP" smtClean="0"/>
              <a:t>6/12/2025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9074727" y="6356353"/>
            <a:ext cx="2743200" cy="365125"/>
          </a:xfrm>
          <a:prstGeom prst="rect">
            <a:avLst/>
          </a:prstGeo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41508984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a:prstGeom prst="rect">
            <a:avLst/>
          </a:prstGeo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4"/>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E6F17937-236C-4743-B198-78AC98DFB78E}" type="datetime1">
              <a:rPr kumimoji="1" lang="en-US" altLang="ja-JP" smtClean="0"/>
              <a:t>6/12/2025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592330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4C58FDA9-D364-40AA-B1DE-E4CFC4E7BFF7}" type="datetime1">
              <a:rPr kumimoji="1" lang="en-US" altLang="ja-JP" smtClean="0"/>
              <a:t>6/12/2025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817267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AC3A101-7353-4B5B-BE29-6D5BBD37DA1A}" type="datetime1">
              <a:rPr lang="en-US" altLang="ja-JP" smtClean="0"/>
              <a:t>6/12/2025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419953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838200" y="6356353"/>
            <a:ext cx="2743200" cy="365125"/>
          </a:xfrm>
          <a:prstGeom prst="rect">
            <a:avLst/>
          </a:prstGeom>
        </p:spPr>
        <p:txBody>
          <a:bodyPr/>
          <a:lstStyle/>
          <a:p>
            <a:fld id="{92FD339C-6A7C-43B5-8073-DF41BB559768}" type="datetime1">
              <a:rPr kumimoji="1" lang="en-US" altLang="ja-JP" smtClean="0"/>
              <a:t>6/12/2025</a:t>
            </a:fld>
            <a:endParaRPr kumimoji="1" lang="ja-JP" altLang="en-US"/>
          </a:p>
        </p:txBody>
      </p:sp>
      <p:sp>
        <p:nvSpPr>
          <p:cNvPr id="8" name="Footer Placeholder 7"/>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8644740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838200" y="6356353"/>
            <a:ext cx="2743200" cy="365125"/>
          </a:xfrm>
          <a:prstGeom prst="rect">
            <a:avLst/>
          </a:prstGeom>
        </p:spPr>
        <p:txBody>
          <a:bodyPr/>
          <a:lstStyle/>
          <a:p>
            <a:fld id="{55ECE685-A335-4182-9517-49B99D0DAD89}" type="datetime1">
              <a:rPr kumimoji="1" lang="en-US" altLang="ja-JP" smtClean="0"/>
              <a:t>6/12/2025</a:t>
            </a:fld>
            <a:endParaRPr kumimoji="1" lang="ja-JP" altLang="en-US"/>
          </a:p>
        </p:txBody>
      </p:sp>
      <p:sp>
        <p:nvSpPr>
          <p:cNvPr id="4" name="Footer Placeholder 3"/>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8823383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3"/>
            <a:ext cx="2743200" cy="365125"/>
          </a:xfrm>
          <a:prstGeom prst="rect">
            <a:avLst/>
          </a:prstGeom>
        </p:spPr>
        <p:txBody>
          <a:bodyPr/>
          <a:lstStyle/>
          <a:p>
            <a:fld id="{D4AC8726-A3CB-485E-BD2B-17E8974E7FEF}" type="datetime1">
              <a:rPr kumimoji="1" lang="en-US" altLang="ja-JP" smtClean="0"/>
              <a:t>6/12/2025</a:t>
            </a:fld>
            <a:endParaRPr kumimoji="1" lang="ja-JP" altLang="en-US"/>
          </a:p>
        </p:txBody>
      </p:sp>
      <p:sp>
        <p:nvSpPr>
          <p:cNvPr id="3" name="Footer Placeholder 2"/>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6435848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7"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8"/>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Text Placeholder 3"/>
          <p:cNvSpPr>
            <a:spLocks noGrp="1"/>
          </p:cNvSpPr>
          <p:nvPr>
            <p:ph type="body" sz="half" idx="2"/>
          </p:nvPr>
        </p:nvSpPr>
        <p:spPr>
          <a:xfrm>
            <a:off x="839791"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E5F792DF-8916-490F-A1C3-A3AE536E760A}" type="datetime1">
              <a:rPr kumimoji="1" lang="en-US" altLang="ja-JP" smtClean="0"/>
              <a:t>6/12/2025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222878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91" y="457200"/>
            <a:ext cx="3932237" cy="1600200"/>
          </a:xfrm>
          <a:prstGeom prst="rect">
            <a:avLst/>
          </a:prstGeom>
        </p:spPr>
        <p:txBody>
          <a:bodyPr anchor="b"/>
          <a:lstStyle>
            <a:lvl1pPr>
              <a:defRPr sz="3200"/>
            </a:lvl1pPr>
          </a:lstStyle>
          <a:p>
            <a:r>
              <a:rPr lang="ja-JP" altLang="en-US" dirty="0"/>
              <a:t>マスター タイトルの書式設定</a:t>
            </a:r>
            <a:endParaRPr lang="en-US" dirty="0"/>
          </a:p>
        </p:txBody>
      </p:sp>
      <p:sp>
        <p:nvSpPr>
          <p:cNvPr id="3" name="Picture Placeholder 2"/>
          <p:cNvSpPr>
            <a:spLocks noGrp="1" noChangeAspect="1"/>
          </p:cNvSpPr>
          <p:nvPr>
            <p:ph type="pic" idx="1"/>
          </p:nvPr>
        </p:nvSpPr>
        <p:spPr>
          <a:xfrm>
            <a:off x="5183188" y="987428"/>
            <a:ext cx="617220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91"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dirty="0"/>
              <a:t>マスター テキストの書式設定</a:t>
            </a:r>
          </a:p>
        </p:txBody>
      </p:sp>
      <p:sp>
        <p:nvSpPr>
          <p:cNvPr id="5" name="Date Placeholder 4"/>
          <p:cNvSpPr>
            <a:spLocks noGrp="1"/>
          </p:cNvSpPr>
          <p:nvPr>
            <p:ph type="dt" sz="half" idx="10"/>
          </p:nvPr>
        </p:nvSpPr>
        <p:spPr>
          <a:xfrm>
            <a:off x="838200" y="6356353"/>
            <a:ext cx="2743200" cy="365125"/>
          </a:xfrm>
          <a:prstGeom prst="rect">
            <a:avLst/>
          </a:prstGeom>
        </p:spPr>
        <p:txBody>
          <a:bodyPr/>
          <a:lstStyle/>
          <a:p>
            <a:fld id="{1C3627F9-DA90-4773-893A-E9A70118AB8A}" type="datetime1">
              <a:rPr kumimoji="1" lang="en-US" altLang="ja-JP" smtClean="0"/>
              <a:t>6/12/2025</a:t>
            </a:fld>
            <a:endParaRPr kumimoji="1" lang="ja-JP" altLang="en-US"/>
          </a:p>
        </p:txBody>
      </p:sp>
      <p:sp>
        <p:nvSpPr>
          <p:cNvPr id="6" name="Footer Placeholder 5"/>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5746065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325563"/>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50D550FC-F3E5-47A7-A71E-D788B4F0D3E1}" type="datetime1">
              <a:rPr kumimoji="1" lang="en-US" altLang="ja-JP" smtClean="0"/>
              <a:t>6/12/2025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6484693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838200" y="6356353"/>
            <a:ext cx="2743200" cy="365125"/>
          </a:xfrm>
          <a:prstGeom prst="rect">
            <a:avLst/>
          </a:prstGeom>
        </p:spPr>
        <p:txBody>
          <a:bodyPr/>
          <a:lstStyle/>
          <a:p>
            <a:fld id="{D04A2F66-3C76-46DE-9827-7D6B261F0F24}" type="datetime1">
              <a:rPr kumimoji="1" lang="en-US" altLang="ja-JP" smtClean="0"/>
              <a:t>6/12/2025</a:t>
            </a:fld>
            <a:endParaRPr kumimoji="1" lang="ja-JP" altLang="en-US"/>
          </a:p>
        </p:txBody>
      </p:sp>
      <p:sp>
        <p:nvSpPr>
          <p:cNvPr id="5" name="Footer Placeholder 4"/>
          <p:cNvSpPr>
            <a:spLocks noGrp="1"/>
          </p:cNvSpPr>
          <p:nvPr>
            <p:ph type="ftr" sz="quarter" idx="11"/>
          </p:nvPr>
        </p:nvSpPr>
        <p:spPr>
          <a:xfrm>
            <a:off x="4038600" y="6356353"/>
            <a:ext cx="4114800"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8610600" y="6356353"/>
            <a:ext cx="2743200" cy="365125"/>
          </a:xfrm>
          <a:prstGeom prst="rect">
            <a:avLst/>
          </a:prstGeom>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1864654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1_タイトル スライド">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9296400" y="6356355"/>
            <a:ext cx="2743200" cy="365125"/>
          </a:xfrm>
          <a:prstGeom prst="rect">
            <a:avLst/>
          </a:prstGeom>
        </p:spPr>
        <p:txBody>
          <a:bodyPr/>
          <a:lstStyle>
            <a:lvl1pPr algn="r">
              <a:defRPr sz="2000" b="1">
                <a:solidFill>
                  <a:schemeClr val="tx1"/>
                </a:solidFill>
                <a:latin typeface="BIZ UDゴシック" panose="020B0400000000000000" pitchFamily="49" charset="-128"/>
                <a:ea typeface="BIZ UDゴシック" panose="020B0400000000000000" pitchFamily="49" charset="-128"/>
              </a:defRPr>
            </a:lvl1pPr>
          </a:lstStyle>
          <a:p>
            <a:fld id="{50F88186-B17D-4CE3-A887-D91699CF601C}" type="slidenum">
              <a:rPr kumimoji="1" lang="ja-JP" altLang="en-US" smtClean="0"/>
              <a:pPr/>
              <a:t>‹#›</a:t>
            </a:fld>
            <a:endParaRPr kumimoji="1" lang="ja-JP" altLang="en-US"/>
          </a:p>
        </p:txBody>
      </p:sp>
    </p:spTree>
    <p:extLst>
      <p:ext uri="{BB962C8B-B14F-4D97-AF65-F5344CB8AC3E}">
        <p14:creationId xmlns:p14="http://schemas.microsoft.com/office/powerpoint/2010/main" val="395247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CA9A57A-4980-4F9D-8579-287C2F92628C}" type="datetime1">
              <a:rPr lang="en-US" altLang="ja-JP" smtClean="0"/>
              <a:t>6/12/2025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79994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B59B1DC-E3E0-4E19-8DC1-0D49071245F8}" type="datetime1">
              <a:rPr lang="en-US" altLang="ja-JP" smtClean="0"/>
              <a:t>6/12/2025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33276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86057A2-678C-4936-972A-6EE628157721}" type="datetime1">
              <a:rPr lang="en-US" altLang="ja-JP" smtClean="0"/>
              <a:t>6/12/2025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73507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646C251-F894-4553-8864-10717E9368DE}" type="datetime1">
              <a:rPr lang="en-US" altLang="ja-JP" smtClean="0"/>
              <a:t>6/12/2025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43438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89307A-86FF-4C86-8405-DBAE5AA594A6}" type="datetime1">
              <a:rPr lang="en-US" altLang="ja-JP" smtClean="0"/>
              <a:t>6/12/2025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61EF540-5CB6-483A-A4DA-F9E60F8B4EFB}" type="slidenum">
              <a:rPr kumimoji="1" lang="ja-JP" altLang="en-US" smtClean="0"/>
              <a:pPr/>
              <a:t>‹#›</a:t>
            </a:fld>
            <a:endParaRPr kumimoji="1" lang="ja-JP" altLang="en-US" dirty="0"/>
          </a:p>
        </p:txBody>
      </p:sp>
    </p:spTree>
    <p:extLst>
      <p:ext uri="{BB962C8B-B14F-4D97-AF65-F5344CB8AC3E}">
        <p14:creationId xmlns:p14="http://schemas.microsoft.com/office/powerpoint/2010/main" val="320185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A7B7EF7-A8EB-4908-B708-285C661B58BD}" type="datetime1">
              <a:rPr lang="en-US" altLang="ja-JP" smtClean="0"/>
              <a:t>6/12/2025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27960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BE34A9E-0644-443D-AB97-69B533B04AEC}" type="datetime1">
              <a:rPr lang="en-US" altLang="ja-JP" smtClean="0"/>
              <a:t>6/12/2025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24252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661ED9-23B7-4F38-AEDF-345CA6BEA921}" type="datetime1">
              <a:rPr lang="en-US" altLang="ja-JP" smtClean="0"/>
              <a:t>6/12/2025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318843532"/>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694"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スライド番号プレースホルダー 6">
            <a:extLst>
              <a:ext uri="{FF2B5EF4-FFF2-40B4-BE49-F238E27FC236}">
                <a16:creationId xmlns:a16="http://schemas.microsoft.com/office/drawing/2014/main" id="{314F30FD-3EB4-C18F-B5FE-1D5D866EDC9D}"/>
              </a:ext>
            </a:extLst>
          </p:cNvPr>
          <p:cNvSpPr>
            <a:spLocks noGrp="1"/>
          </p:cNvSpPr>
          <p:nvPr>
            <p:ph type="sldNum" sz="quarter" idx="4"/>
          </p:nvPr>
        </p:nvSpPr>
        <p:spPr>
          <a:xfrm>
            <a:off x="9448800" y="6342499"/>
            <a:ext cx="2743200" cy="365125"/>
          </a:xfrm>
          <a:prstGeom prst="rect">
            <a:avLst/>
          </a:prstGeom>
        </p:spPr>
        <p:txBody>
          <a:bodyPr vert="horz" lIns="91440" tIns="45720" rIns="91440" bIns="45720" rtlCol="0" anchor="ctr"/>
          <a:lstStyle>
            <a:lvl1pPr algn="r">
              <a:defRPr sz="1800" b="1">
                <a:solidFill>
                  <a:schemeClr val="tx1"/>
                </a:solidFill>
                <a:latin typeface="BIZ UDPゴシック" panose="020B0400000000000000" pitchFamily="50" charset="-128"/>
                <a:ea typeface="BIZ UDPゴシック" panose="020B0400000000000000" pitchFamily="50" charset="-128"/>
              </a:defRPr>
            </a:lvl1pPr>
          </a:lstStyle>
          <a:p>
            <a:fld id="{D687FDCD-7579-4A71-8560-AB57563AEE7A}" type="slidenum">
              <a:rPr kumimoji="1" lang="ja-JP" altLang="en-US" smtClean="0"/>
              <a:pPr/>
              <a:t>‹#›</a:t>
            </a:fld>
            <a:endParaRPr kumimoji="1" lang="ja-JP" altLang="en-US"/>
          </a:p>
        </p:txBody>
      </p:sp>
    </p:spTree>
    <p:extLst>
      <p:ext uri="{BB962C8B-B14F-4D97-AF65-F5344CB8AC3E}">
        <p14:creationId xmlns:p14="http://schemas.microsoft.com/office/powerpoint/2010/main" val="34160685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24077" y="2583266"/>
            <a:ext cx="11383617" cy="1059759"/>
          </a:xfrm>
        </p:spPr>
        <p:txBody>
          <a:bodyPr>
            <a:normAutofit/>
          </a:bodyPr>
          <a:lstStyle/>
          <a:p>
            <a:pPr>
              <a:lnSpc>
                <a:spcPts val="3321"/>
              </a:lnSpc>
              <a:spcBef>
                <a:spcPts val="1139"/>
              </a:spcBef>
            </a:pPr>
            <a:r>
              <a:rPr lang="ja-JP" altLang="en-US" sz="2800"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本年度の意見交換会について</a:t>
            </a:r>
          </a:p>
        </p:txBody>
      </p:sp>
      <p:sp>
        <p:nvSpPr>
          <p:cNvPr id="5" name="サブタイトル 4"/>
          <p:cNvSpPr>
            <a:spLocks noGrp="1"/>
          </p:cNvSpPr>
          <p:nvPr>
            <p:ph type="subTitle" idx="1"/>
          </p:nvPr>
        </p:nvSpPr>
        <p:spPr>
          <a:xfrm>
            <a:off x="384312" y="5576656"/>
            <a:ext cx="11383618" cy="369458"/>
          </a:xfrm>
        </p:spPr>
        <p:txBody>
          <a:bodyPr>
            <a:noAutofit/>
          </a:bodyPr>
          <a:lstStyle/>
          <a:p>
            <a:r>
              <a:rPr lang="ja-JP" altLang="en-US" b="1"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副首都推進局</a:t>
            </a:r>
            <a:endParaRPr lang="ja-JP" altLang="en-US" b="1" dirty="0">
              <a:solidFill>
                <a:srgbClr val="002060"/>
              </a:solidFill>
              <a:latin typeface="BIZ UDゴシック" panose="020B0400000000000000" pitchFamily="49" charset="-128"/>
              <a:ea typeface="BIZ UDゴシック" panose="020B0400000000000000" pitchFamily="49" charset="-128"/>
            </a:endParaRPr>
          </a:p>
        </p:txBody>
      </p:sp>
      <p:sp>
        <p:nvSpPr>
          <p:cNvPr id="4" name="正方形/長方形 3"/>
          <p:cNvSpPr/>
          <p:nvPr/>
        </p:nvSpPr>
        <p:spPr>
          <a:xfrm>
            <a:off x="384314" y="199245"/>
            <a:ext cx="11383618"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134" rtl="0" eaLnBrk="1" fontAlgn="auto" latinLnBrk="0" hangingPunct="1">
              <a:lnSpc>
                <a:spcPct val="100000"/>
              </a:lnSpc>
              <a:spcBef>
                <a:spcPts val="0"/>
              </a:spcBef>
              <a:spcAft>
                <a:spcPts val="0"/>
              </a:spcAft>
              <a:buClrTx/>
              <a:buSzTx/>
              <a:buFontTx/>
              <a:buNone/>
              <a:tabLst/>
              <a:defRPr/>
            </a:pPr>
            <a:endParaRPr kumimoji="1" lang="ja-JP" altLang="en-US" sz="1709"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cxnSp>
        <p:nvCxnSpPr>
          <p:cNvPr id="6" name="直線コネクタ 5"/>
          <p:cNvCxnSpPr>
            <a:cxnSpLocks/>
          </p:cNvCxnSpPr>
          <p:nvPr/>
        </p:nvCxnSpPr>
        <p:spPr>
          <a:xfrm>
            <a:off x="384320" y="3700014"/>
            <a:ext cx="11383617"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4267200" y="568703"/>
            <a:ext cx="7500730" cy="502702"/>
          </a:xfrm>
          <a:prstGeom prst="rect">
            <a:avLst/>
          </a:prstGeom>
          <a:noFill/>
        </p:spPr>
        <p:txBody>
          <a:bodyPr wrap="square" rtlCol="0">
            <a:spAutoFit/>
          </a:bodyPr>
          <a:lstStyle/>
          <a:p>
            <a:pPr marL="0" marR="0" lvl="0" indent="0" algn="r" defTabSz="457134" rtl="0" eaLnBrk="1" fontAlgn="auto" latinLnBrk="0" hangingPunct="1">
              <a:lnSpc>
                <a:spcPts val="16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2025</a:t>
            </a:r>
            <a:r>
              <a:rPr kumimoji="1"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a:t>
            </a:r>
            <a:r>
              <a:rPr kumimoji="1" lang="ja-JP" altLang="en-US"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６</a:t>
            </a:r>
            <a:r>
              <a:rPr kumimoji="1" lang="en-US" altLang="ja-JP"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.16</a:t>
            </a:r>
          </a:p>
          <a:p>
            <a:pPr marL="0" marR="0" lvl="0" indent="0" algn="r" defTabSz="457134" rtl="0" eaLnBrk="1" fontAlgn="auto" latinLnBrk="0" hangingPunct="1">
              <a:lnSpc>
                <a:spcPts val="1600"/>
              </a:lnSpc>
              <a:spcBef>
                <a:spcPts val="0"/>
              </a:spcBef>
              <a:spcAft>
                <a:spcPts val="0"/>
              </a:spcAft>
              <a:buClrTx/>
              <a:buSzTx/>
              <a:buFontTx/>
              <a:buNone/>
              <a:tabLst/>
              <a:defRPr/>
            </a:pPr>
            <a:r>
              <a:rPr kumimoji="0" lang="ja-JP" altLang="en-US" sz="1400" b="0" i="0" u="none" strike="noStrike" kern="1200" cap="none" spc="0" normalizeH="0" baseline="0" noProof="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第</a:t>
            </a:r>
            <a:r>
              <a:rPr lang="ja-JP" altLang="en-US" sz="1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１</a:t>
            </a:r>
            <a:r>
              <a:rPr kumimoji="0" lang="ja-JP" altLang="en-US"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rPr>
              <a:t>回 副首都化を後押しする仕組みづくりに関する意見交換会</a:t>
            </a:r>
            <a:endParaRPr kumimoji="1" lang="ja-JP" altLang="en-US" sz="1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8" name="正方形/長方形 7"/>
          <p:cNvSpPr/>
          <p:nvPr/>
        </p:nvSpPr>
        <p:spPr>
          <a:xfrm>
            <a:off x="9355016" y="1122369"/>
            <a:ext cx="2412922" cy="618087"/>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marL="0" marR="0" lvl="0" indent="0" algn="ctr" defTabSz="457134" rtl="0" eaLnBrk="1" fontAlgn="auto" latinLnBrk="0" hangingPunct="1">
              <a:lnSpc>
                <a:spcPct val="100000"/>
              </a:lnSpc>
              <a:spcBef>
                <a:spcPts val="0"/>
              </a:spcBef>
              <a:spcAft>
                <a:spcPts val="0"/>
              </a:spcAft>
              <a:buClrTx/>
              <a:buSzTx/>
              <a:buFontTx/>
              <a:buNone/>
              <a:tabLst/>
              <a:defRPr/>
            </a:pPr>
            <a:r>
              <a:rPr kumimoji="1" lang="ja-JP" altLang="en-US" sz="2400" dirty="0">
                <a:solidFill>
                  <a:srgbClr val="002060"/>
                </a:solidFill>
                <a:latin typeface="BIZ UDゴシック" panose="020B0400000000000000" pitchFamily="49" charset="-128"/>
                <a:ea typeface="BIZ UDゴシック" panose="020B0400000000000000" pitchFamily="49" charset="-128"/>
                <a:cs typeface="Meiryo UI" panose="020B0604030504040204" pitchFamily="50" charset="-128"/>
              </a:rPr>
              <a:t>資料１</a:t>
            </a:r>
            <a:endParaRPr kumimoji="1" lang="en-US" altLang="ja-JP" sz="2400" b="0" i="0" u="none" strike="noStrike" kern="1200" cap="none" spc="0" normalizeH="0" baseline="0" noProof="0" dirty="0">
              <a:ln>
                <a:noFill/>
              </a:ln>
              <a:solidFill>
                <a:srgbClr val="002060"/>
              </a:solidFill>
              <a:effectLst/>
              <a:uLnTx/>
              <a:uFillTx/>
              <a:latin typeface="BIZ UDゴシック" panose="020B0400000000000000" pitchFamily="49" charset="-128"/>
              <a:ea typeface="BIZ UDゴシック" panose="020B0400000000000000" pitchFamily="49" charset="-128"/>
              <a:cs typeface="Meiryo UI" panose="020B0604030504040204" pitchFamily="50" charset="-128"/>
            </a:endParaRPr>
          </a:p>
        </p:txBody>
      </p:sp>
    </p:spTree>
    <p:extLst>
      <p:ext uri="{BB962C8B-B14F-4D97-AF65-F5344CB8AC3E}">
        <p14:creationId xmlns:p14="http://schemas.microsoft.com/office/powerpoint/2010/main" val="1868234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944B8E3E-5486-4864-902F-9A38245CBA5A}"/>
              </a:ext>
            </a:extLst>
          </p:cNvPr>
          <p:cNvSpPr/>
          <p:nvPr/>
        </p:nvSpPr>
        <p:spPr>
          <a:xfrm>
            <a:off x="0" y="144676"/>
            <a:ext cx="5107370" cy="400110"/>
          </a:xfrm>
          <a:prstGeom prst="rect">
            <a:avLst/>
          </a:prstGeom>
        </p:spPr>
        <p:txBody>
          <a:bodyPr wrap="square">
            <a:spAutoFit/>
          </a:bodyPr>
          <a:lstStyle/>
          <a:p>
            <a:pPr defTabSz="413309"/>
            <a:r>
              <a:rPr lang="ja-JP" altLang="en-US" sz="2000" b="1" dirty="0">
                <a:solidFill>
                  <a:prstClr val="black"/>
                </a:solidFill>
                <a:latin typeface="BIZ UDゴシック" panose="020B0400000000000000" pitchFamily="49" charset="-128"/>
                <a:ea typeface="BIZ UDゴシック" panose="020B0400000000000000" pitchFamily="49" charset="-128"/>
              </a:rPr>
              <a:t> 本年度の意見交換会について</a:t>
            </a:r>
            <a:endParaRPr lang="ja-JP" altLang="en-US" sz="2000" dirty="0">
              <a:solidFill>
                <a:prstClr val="black"/>
              </a:solidFill>
              <a:latin typeface="BIZ UDゴシック" panose="020B0400000000000000" pitchFamily="49" charset="-128"/>
              <a:ea typeface="BIZ UDゴシック" panose="020B0400000000000000" pitchFamily="49" charset="-128"/>
            </a:endParaRPr>
          </a:p>
        </p:txBody>
      </p:sp>
      <p:sp>
        <p:nvSpPr>
          <p:cNvPr id="9" name="正方形/長方形 8">
            <a:extLst>
              <a:ext uri="{FF2B5EF4-FFF2-40B4-BE49-F238E27FC236}">
                <a16:creationId xmlns:a16="http://schemas.microsoft.com/office/drawing/2014/main" id="{3829F596-1259-75B3-B887-2800E6D3F79B}"/>
              </a:ext>
            </a:extLst>
          </p:cNvPr>
          <p:cNvSpPr/>
          <p:nvPr/>
        </p:nvSpPr>
        <p:spPr>
          <a:xfrm>
            <a:off x="583668" y="1719444"/>
            <a:ext cx="11024664" cy="4051078"/>
          </a:xfrm>
          <a:prstGeom prst="rect">
            <a:avLst/>
          </a:prstGeom>
          <a:noFill/>
          <a:ln>
            <a:noFill/>
          </a:ln>
        </p:spPr>
        <p:txBody>
          <a:bodyPr wrap="square" lIns="360000" tIns="180000" rIns="360000" bIns="72000" anchor="t" anchorCtr="0">
            <a:spAutoFit/>
          </a:bodyPr>
          <a:lstStyle/>
          <a:p>
            <a:pPr marL="180975" indent="-180975" defTabSz="413309">
              <a:lnSpc>
                <a:spcPts val="2500"/>
              </a:lnSpc>
              <a:spcBef>
                <a:spcPts val="1800"/>
              </a:spcBef>
              <a:tabLst>
                <a:tab pos="180975" algn="l"/>
              </a:tabLst>
            </a:pPr>
            <a:r>
              <a:rPr lang="ja-JP" altLang="en-US" sz="1600" dirty="0">
                <a:solidFill>
                  <a:prstClr val="black"/>
                </a:solidFill>
                <a:latin typeface="BIZ UDゴシック" panose="020B0400000000000000" pitchFamily="49" charset="-128"/>
                <a:ea typeface="BIZ UDゴシック" panose="020B0400000000000000" pitchFamily="49" charset="-128"/>
              </a:rPr>
              <a:t>〇 これまで、東京一極集中や大阪都市圏の広がり、諸外国の首都・首都機能などをテーマに、国に対しどのように働きかけを行えば、副首都の必要性について理解を得ることができ、副首都化の取組を後押しする仕組みづくりにつながるのか、といった観点から検討を重ねてきた。</a:t>
            </a:r>
            <a:br>
              <a:rPr lang="en-US" altLang="ja-JP" sz="1600" dirty="0">
                <a:solidFill>
                  <a:prstClr val="black"/>
                </a:solidFill>
                <a:latin typeface="BIZ UDゴシック" panose="020B0400000000000000" pitchFamily="49" charset="-128"/>
                <a:ea typeface="BIZ UDゴシック" panose="020B0400000000000000" pitchFamily="49" charset="-128"/>
              </a:rPr>
            </a:b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80975" indent="-180975" defTabSz="413309">
              <a:lnSpc>
                <a:spcPts val="2500"/>
              </a:lnSpc>
              <a:tabLst>
                <a:tab pos="180975" algn="l"/>
              </a:tabLst>
            </a:pPr>
            <a:r>
              <a:rPr lang="ja-JP" altLang="en-US" sz="1600" dirty="0">
                <a:solidFill>
                  <a:prstClr val="black"/>
                </a:solidFill>
                <a:latin typeface="BIZ UDゴシック" panose="020B0400000000000000" pitchFamily="49" charset="-128"/>
                <a:ea typeface="BIZ UDゴシック" panose="020B0400000000000000" pitchFamily="49" charset="-128"/>
              </a:rPr>
              <a:t>○ 令和７年２月には、総務省の「大都市における行政課題への対応に関するワーキンググループ（第３回）」において、そうしたこれまでの議論から得られた知見や有識者メンバーからいただいたご意見をもとに、大阪をはじめ一定規模を有する複数の大都市圏を中心とする、多極分散・ネットワーク型の国土構造への転換を国家戦略として進めるべきではないかということについて、大阪府市から説明を行った。</a:t>
            </a: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80975" indent="-180975" defTabSz="413309">
              <a:lnSpc>
                <a:spcPts val="2500"/>
              </a:lnSpc>
              <a:tabLst>
                <a:tab pos="180975" algn="l"/>
              </a:tabLst>
            </a:pPr>
            <a:endParaRPr lang="en-US" altLang="ja-JP" sz="1600" dirty="0">
              <a:solidFill>
                <a:prstClr val="black"/>
              </a:solidFill>
              <a:latin typeface="BIZ UDゴシック" panose="020B0400000000000000" pitchFamily="49" charset="-128"/>
              <a:ea typeface="BIZ UDゴシック" panose="020B0400000000000000" pitchFamily="49" charset="-128"/>
            </a:endParaRPr>
          </a:p>
          <a:p>
            <a:pPr marL="180975" indent="-180975" defTabSz="413309">
              <a:lnSpc>
                <a:spcPts val="2500"/>
              </a:lnSpc>
              <a:tabLst>
                <a:tab pos="180975" algn="l"/>
              </a:tabLst>
            </a:pPr>
            <a:r>
              <a:rPr lang="ja-JP" altLang="en-US" sz="1600" dirty="0">
                <a:solidFill>
                  <a:prstClr val="black"/>
                </a:solidFill>
                <a:latin typeface="BIZ UDゴシック" panose="020B0400000000000000" pitchFamily="49" charset="-128"/>
                <a:ea typeface="BIZ UDゴシック" panose="020B0400000000000000" pitchFamily="49" charset="-128"/>
              </a:rPr>
              <a:t>○ 本年度は、東京一極から多極へと国土構造を転換していくことの優位性など、これまでの議論を発展的に補強できるよう、ゲストスピーカーも交えながら幅広いテーマで意見交換を行い、引き続き、国への働きかけに向け検討を深めていく。</a:t>
            </a:r>
            <a:endParaRPr lang="en-US" altLang="ja-JP" sz="1600" dirty="0">
              <a:solidFill>
                <a:prstClr val="black"/>
              </a:solidFill>
              <a:latin typeface="BIZ UDゴシック" panose="020B0400000000000000" pitchFamily="49" charset="-128"/>
              <a:ea typeface="BIZ UDゴシック" panose="020B0400000000000000" pitchFamily="49" charset="-128"/>
            </a:endParaRPr>
          </a:p>
        </p:txBody>
      </p:sp>
      <p:cxnSp>
        <p:nvCxnSpPr>
          <p:cNvPr id="6" name="直線コネクタ 5">
            <a:extLst>
              <a:ext uri="{FF2B5EF4-FFF2-40B4-BE49-F238E27FC236}">
                <a16:creationId xmlns:a16="http://schemas.microsoft.com/office/drawing/2014/main" id="{CC5AD740-A056-4429-AF3C-99ED785CEF79}"/>
              </a:ext>
            </a:extLst>
          </p:cNvPr>
          <p:cNvCxnSpPr>
            <a:cxnSpLocks/>
          </p:cNvCxnSpPr>
          <p:nvPr/>
        </p:nvCxnSpPr>
        <p:spPr>
          <a:xfrm>
            <a:off x="0" y="707923"/>
            <a:ext cx="1220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スライド番号プレースホルダー 3">
            <a:extLst>
              <a:ext uri="{FF2B5EF4-FFF2-40B4-BE49-F238E27FC236}">
                <a16:creationId xmlns:a16="http://schemas.microsoft.com/office/drawing/2014/main" id="{B0DD2CDC-D261-5D0C-5B20-69327B2905EC}"/>
              </a:ext>
            </a:extLst>
          </p:cNvPr>
          <p:cNvSpPr>
            <a:spLocks noGrp="1"/>
          </p:cNvSpPr>
          <p:nvPr>
            <p:ph type="sldNum" sz="quarter" idx="12"/>
          </p:nvPr>
        </p:nvSpPr>
        <p:spPr>
          <a:xfrm>
            <a:off x="10945029" y="6492876"/>
            <a:ext cx="1239586" cy="365125"/>
          </a:xfrm>
        </p:spPr>
        <p:txBody>
          <a:bodyPr/>
          <a:lstStyle/>
          <a:p>
            <a:fld id="{50F88186-B17D-4CE3-A887-D91699CF601C}" type="slidenum">
              <a:rPr kumimoji="1" lang="ja-JP" altLang="en-US" b="0" smtClean="0"/>
              <a:pPr/>
              <a:t>1</a:t>
            </a:fld>
            <a:endParaRPr kumimoji="1" lang="ja-JP" altLang="en-US" b="0" dirty="0"/>
          </a:p>
        </p:txBody>
      </p:sp>
    </p:spTree>
    <p:extLst>
      <p:ext uri="{BB962C8B-B14F-4D97-AF65-F5344CB8AC3E}">
        <p14:creationId xmlns:p14="http://schemas.microsoft.com/office/powerpoint/2010/main" val="3507454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四角形: 角を丸くする 9">
            <a:extLst>
              <a:ext uri="{FF2B5EF4-FFF2-40B4-BE49-F238E27FC236}">
                <a16:creationId xmlns:a16="http://schemas.microsoft.com/office/drawing/2014/main" id="{6EC20886-F36A-4BEA-A1FB-3D4355BD0150}"/>
              </a:ext>
            </a:extLst>
          </p:cNvPr>
          <p:cNvSpPr/>
          <p:nvPr/>
        </p:nvSpPr>
        <p:spPr>
          <a:xfrm>
            <a:off x="9051381" y="2687804"/>
            <a:ext cx="2340000" cy="2951677"/>
          </a:xfrm>
          <a:prstGeom prst="roundRect">
            <a:avLst>
              <a:gd name="adj" fmla="val 695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a:extLst>
              <a:ext uri="{FF2B5EF4-FFF2-40B4-BE49-F238E27FC236}">
                <a16:creationId xmlns:a16="http://schemas.microsoft.com/office/drawing/2014/main" id="{7292A130-51EC-0AF9-6FF3-1241C31130FB}"/>
              </a:ext>
            </a:extLst>
          </p:cNvPr>
          <p:cNvGraphicFramePr>
            <a:graphicFrameLocks noGrp="1"/>
          </p:cNvGraphicFramePr>
          <p:nvPr>
            <p:extLst>
              <p:ext uri="{D42A27DB-BD31-4B8C-83A1-F6EECF244321}">
                <p14:modId xmlns:p14="http://schemas.microsoft.com/office/powerpoint/2010/main" val="4243559528"/>
              </p:ext>
            </p:extLst>
          </p:nvPr>
        </p:nvGraphicFramePr>
        <p:xfrm>
          <a:off x="392278" y="988605"/>
          <a:ext cx="8208000" cy="2617371"/>
        </p:xfrm>
        <a:graphic>
          <a:graphicData uri="http://schemas.openxmlformats.org/drawingml/2006/table">
            <a:tbl>
              <a:tblPr firstRow="1" firstCol="1" bandRow="1">
                <a:tableStyleId>{5940675A-B579-460E-94D1-54222C63F5DA}</a:tableStyleId>
              </a:tblPr>
              <a:tblGrid>
                <a:gridCol w="406310">
                  <a:extLst>
                    <a:ext uri="{9D8B030D-6E8A-4147-A177-3AD203B41FA5}">
                      <a16:colId xmlns:a16="http://schemas.microsoft.com/office/drawing/2014/main" val="2022094995"/>
                    </a:ext>
                  </a:extLst>
                </a:gridCol>
                <a:gridCol w="7801690">
                  <a:extLst>
                    <a:ext uri="{9D8B030D-6E8A-4147-A177-3AD203B41FA5}">
                      <a16:colId xmlns:a16="http://schemas.microsoft.com/office/drawing/2014/main" val="1404609525"/>
                    </a:ext>
                  </a:extLst>
                </a:gridCol>
              </a:tblGrid>
              <a:tr h="129119">
                <a:tc>
                  <a:txBody>
                    <a:bodyPr/>
                    <a:lstStyle/>
                    <a:p>
                      <a:pPr algn="ctr">
                        <a:lnSpc>
                          <a:spcPts val="1600"/>
                        </a:lnSpc>
                        <a:spcAft>
                          <a:spcPts val="0"/>
                        </a:spcAft>
                      </a:pPr>
                      <a:r>
                        <a:rPr lang="ja-JP" altLang="en-US" sz="12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回</a:t>
                      </a:r>
                      <a:r>
                        <a:rPr lang="en-US" altLang="ja-JP" sz="12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endParaRPr lang="ja-JP" sz="12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36000" marR="0" marT="36000" marB="36000" anchor="ctr">
                    <a:solidFill>
                      <a:schemeClr val="accent1">
                        <a:lumMod val="20000"/>
                        <a:lumOff val="80000"/>
                      </a:schemeClr>
                    </a:solidFill>
                  </a:tcPr>
                </a:tc>
                <a:tc>
                  <a:txBody>
                    <a:bodyPr/>
                    <a:lstStyle/>
                    <a:p>
                      <a:pPr algn="ctr">
                        <a:lnSpc>
                          <a:spcPts val="1600"/>
                        </a:lnSpc>
                        <a:spcAft>
                          <a:spcPts val="0"/>
                        </a:spcAft>
                      </a:pPr>
                      <a:r>
                        <a:rPr lang="ja-JP" altLang="en-US" sz="12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議　　題</a:t>
                      </a:r>
                      <a:endParaRPr lang="ja-JP" sz="1200" b="1"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108000" marR="108000" marT="36000" marB="36000" anchor="ctr">
                    <a:solidFill>
                      <a:schemeClr val="accent1">
                        <a:lumMod val="20000"/>
                        <a:lumOff val="80000"/>
                      </a:schemeClr>
                    </a:solidFill>
                  </a:tcPr>
                </a:tc>
                <a:extLst>
                  <a:ext uri="{0D108BD9-81ED-4DB2-BD59-A6C34878D82A}">
                    <a16:rowId xmlns:a16="http://schemas.microsoft.com/office/drawing/2014/main" val="4037556737"/>
                  </a:ext>
                </a:extLst>
              </a:tr>
              <a:tr h="216706">
                <a:tc>
                  <a:txBody>
                    <a:bodyPr/>
                    <a:lstStyle/>
                    <a:p>
                      <a:pPr algn="ctr">
                        <a:lnSpc>
                          <a:spcPts val="1300"/>
                        </a:lnSpc>
                        <a:spcAft>
                          <a:spcPts val="0"/>
                        </a:spcAft>
                      </a:pPr>
                      <a:r>
                        <a:rPr lang="ja-JP" altLang="en-US"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a:t>
                      </a:r>
                      <a:endParaRPr 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36000" marR="0" marT="36000" marB="36000" anchor="ctr"/>
                </a:tc>
                <a:tc>
                  <a:txBody>
                    <a:bodyPr/>
                    <a:lstStyle/>
                    <a:p>
                      <a:pPr algn="just">
                        <a:lnSpc>
                          <a:spcPts val="1300"/>
                        </a:lnSpc>
                        <a:spcAft>
                          <a:spcPts val="0"/>
                        </a:spcAft>
                      </a:pP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「集権・画一・一極集中」から「自律・分散・ネットワーク」型への社会構造の変化</a:t>
                      </a:r>
                      <a:endParaRPr lang="en-US" alt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108000" marR="108000" marT="36000" marB="36000" anchor="ctr"/>
                </a:tc>
                <a:extLst>
                  <a:ext uri="{0D108BD9-81ED-4DB2-BD59-A6C34878D82A}">
                    <a16:rowId xmlns:a16="http://schemas.microsoft.com/office/drawing/2014/main" val="2784800715"/>
                  </a:ext>
                </a:extLst>
              </a:tr>
              <a:tr h="170796">
                <a:tc>
                  <a:txBody>
                    <a:bodyPr/>
                    <a:lstStyle/>
                    <a:p>
                      <a:pPr algn="ctr">
                        <a:lnSpc>
                          <a:spcPts val="1300"/>
                        </a:lnSpc>
                        <a:spcAft>
                          <a:spcPts val="0"/>
                        </a:spcAft>
                      </a:pPr>
                      <a:r>
                        <a:rPr lang="ja-JP" altLang="en-US"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a:t>
                      </a:r>
                      <a:endParaRPr 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36000" marR="0" marT="36000" marB="36000" anchor="ctr"/>
                </a:tc>
                <a:tc>
                  <a:txBody>
                    <a:bodyPr/>
                    <a:lstStyle/>
                    <a:p>
                      <a:pPr marL="0" marR="0" lvl="0" indent="0" algn="just" defTabSz="914400" rtl="0" eaLnBrk="1" fontAlgn="auto" latinLnBrk="0" hangingPunct="1">
                        <a:lnSpc>
                          <a:spcPts val="1300"/>
                        </a:lnSpc>
                        <a:spcBef>
                          <a:spcPts val="0"/>
                        </a:spcBef>
                        <a:spcAft>
                          <a:spcPts val="0"/>
                        </a:spcAft>
                        <a:buClrTx/>
                        <a:buSzTx/>
                        <a:buFontTx/>
                        <a:buNone/>
                        <a:tabLst/>
                        <a:defRPr/>
                      </a:pP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東京一極集中について 　（ゲストスピーカー：立正大学 西崎 文平教授）</a:t>
                      </a:r>
                      <a:endParaRPr 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108000" marR="108000" marT="36000" marB="36000" anchor="ctr"/>
                </a:tc>
                <a:extLst>
                  <a:ext uri="{0D108BD9-81ED-4DB2-BD59-A6C34878D82A}">
                    <a16:rowId xmlns:a16="http://schemas.microsoft.com/office/drawing/2014/main" val="2423610739"/>
                  </a:ext>
                </a:extLst>
              </a:tr>
              <a:tr h="170796">
                <a:tc>
                  <a:txBody>
                    <a:bodyPr/>
                    <a:lstStyle/>
                    <a:p>
                      <a:pPr algn="ctr">
                        <a:lnSpc>
                          <a:spcPts val="1300"/>
                        </a:lnSpc>
                        <a:spcAft>
                          <a:spcPts val="0"/>
                        </a:spcAft>
                      </a:pPr>
                      <a:r>
                        <a:rPr lang="ja-JP" altLang="en-US"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a:t>
                      </a:r>
                      <a:endParaRPr 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36000" marR="0" marT="36000" marB="36000" anchor="ctr"/>
                </a:tc>
                <a:tc>
                  <a:txBody>
                    <a:bodyPr/>
                    <a:lstStyle/>
                    <a:p>
                      <a:pPr marL="0" marR="0" lvl="0" indent="0" algn="just" defTabSz="914400" rtl="0" eaLnBrk="1" fontAlgn="auto" latinLnBrk="0" hangingPunct="1">
                        <a:lnSpc>
                          <a:spcPts val="1300"/>
                        </a:lnSpc>
                        <a:spcBef>
                          <a:spcPts val="0"/>
                        </a:spcBef>
                        <a:spcAft>
                          <a:spcPts val="0"/>
                        </a:spcAft>
                        <a:buClrTx/>
                        <a:buSzTx/>
                        <a:buFontTx/>
                        <a:buNone/>
                        <a:tabLst/>
                        <a:defRPr/>
                      </a:pP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大阪の都市の拡がりと圏域について　（ゲストスピーカー：社会文化研究家 池永 寛明 氏）</a:t>
                      </a:r>
                      <a:endParaRPr 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108000" marR="108000" marT="36000" marB="36000" anchor="ctr"/>
                </a:tc>
                <a:extLst>
                  <a:ext uri="{0D108BD9-81ED-4DB2-BD59-A6C34878D82A}">
                    <a16:rowId xmlns:a16="http://schemas.microsoft.com/office/drawing/2014/main" val="517844645"/>
                  </a:ext>
                </a:extLst>
              </a:tr>
              <a:tr h="219443">
                <a:tc>
                  <a:txBody>
                    <a:bodyPr/>
                    <a:lstStyle/>
                    <a:p>
                      <a:pPr algn="ctr">
                        <a:lnSpc>
                          <a:spcPts val="1300"/>
                        </a:lnSpc>
                        <a:spcAft>
                          <a:spcPts val="0"/>
                        </a:spcAft>
                      </a:pPr>
                      <a:r>
                        <a:rPr lang="ja-JP" altLang="en-US"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４</a:t>
                      </a:r>
                      <a:endParaRPr 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36000" marR="0" marT="36000" marB="36000" anchor="ctr"/>
                </a:tc>
                <a:tc>
                  <a:txBody>
                    <a:bodyPr/>
                    <a:lstStyle/>
                    <a:p>
                      <a:pPr algn="just">
                        <a:lnSpc>
                          <a:spcPts val="1300"/>
                        </a:lnSpc>
                        <a:spcAft>
                          <a:spcPts val="0"/>
                        </a:spcAft>
                      </a:pP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諸外国の首都・首都機能について　（書面意見聴取：元国立国会図書館立法考査局長</a:t>
                      </a:r>
                      <a:r>
                        <a:rPr lang="en-US" alt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山口 広文 氏）</a:t>
                      </a:r>
                      <a:endParaRPr 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108000" marR="108000" marT="36000" marB="36000" anchor="ctr"/>
                </a:tc>
                <a:extLst>
                  <a:ext uri="{0D108BD9-81ED-4DB2-BD59-A6C34878D82A}">
                    <a16:rowId xmlns:a16="http://schemas.microsoft.com/office/drawing/2014/main" val="1249114132"/>
                  </a:ext>
                </a:extLst>
              </a:tr>
              <a:tr h="170796">
                <a:tc>
                  <a:txBody>
                    <a:bodyPr/>
                    <a:lstStyle/>
                    <a:p>
                      <a:pPr algn="ctr">
                        <a:lnSpc>
                          <a:spcPts val="1300"/>
                        </a:lnSpc>
                        <a:spcAft>
                          <a:spcPts val="0"/>
                        </a:spcAft>
                      </a:pPr>
                      <a:r>
                        <a:rPr lang="ja-JP" altLang="en-US"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５</a:t>
                      </a:r>
                      <a:endParaRPr 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36000" marR="0" marT="36000" marB="36000" anchor="ctr"/>
                </a:tc>
                <a:tc>
                  <a:txBody>
                    <a:bodyPr/>
                    <a:lstStyle/>
                    <a:p>
                      <a:pPr algn="just">
                        <a:lnSpc>
                          <a:spcPts val="1300"/>
                        </a:lnSpc>
                        <a:spcAft>
                          <a:spcPts val="0"/>
                        </a:spcAft>
                      </a:pP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大都市圏行政について</a:t>
                      </a:r>
                      <a:endParaRPr 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108000" marR="108000" marT="36000" marB="36000" anchor="ctr"/>
                </a:tc>
                <a:extLst>
                  <a:ext uri="{0D108BD9-81ED-4DB2-BD59-A6C34878D82A}">
                    <a16:rowId xmlns:a16="http://schemas.microsoft.com/office/drawing/2014/main" val="2133306348"/>
                  </a:ext>
                </a:extLst>
              </a:tr>
              <a:tr h="170796">
                <a:tc>
                  <a:txBody>
                    <a:bodyPr/>
                    <a:lstStyle/>
                    <a:p>
                      <a:pPr algn="ctr">
                        <a:lnSpc>
                          <a:spcPts val="1300"/>
                        </a:lnSpc>
                        <a:spcAft>
                          <a:spcPts val="0"/>
                        </a:spcAft>
                      </a:pPr>
                      <a:r>
                        <a:rPr lang="ja-JP" altLang="en-US"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６</a:t>
                      </a:r>
                      <a:endParaRPr lang="en-US" alt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36000" marR="0" marT="36000" marB="36000" anchor="ctr"/>
                </a:tc>
                <a:tc>
                  <a:txBody>
                    <a:bodyPr/>
                    <a:lstStyle/>
                    <a:p>
                      <a:pPr algn="just">
                        <a:lnSpc>
                          <a:spcPts val="1300"/>
                        </a:lnSpc>
                        <a:spcAft>
                          <a:spcPts val="0"/>
                        </a:spcAft>
                      </a:pP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大阪のポテンシャルについて</a:t>
                      </a:r>
                      <a:endParaRPr 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108000" marR="108000" marT="36000" marB="36000" anchor="ctr"/>
                </a:tc>
                <a:extLst>
                  <a:ext uri="{0D108BD9-81ED-4DB2-BD59-A6C34878D82A}">
                    <a16:rowId xmlns:a16="http://schemas.microsoft.com/office/drawing/2014/main" val="4021492527"/>
                  </a:ext>
                </a:extLst>
              </a:tr>
              <a:tr h="118550">
                <a:tc>
                  <a:txBody>
                    <a:bodyPr/>
                    <a:lstStyle/>
                    <a:p>
                      <a:pPr algn="ctr">
                        <a:lnSpc>
                          <a:spcPts val="1300"/>
                        </a:lnSpc>
                        <a:spcAft>
                          <a:spcPts val="0"/>
                        </a:spcAft>
                      </a:pPr>
                      <a:r>
                        <a:rPr lang="ja-JP" altLang="en-US"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７</a:t>
                      </a:r>
                      <a:endParaRPr lang="en-US" alt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36000" marR="0" marT="36000" marB="36000" anchor="ctr"/>
                </a:tc>
                <a:tc>
                  <a:txBody>
                    <a:bodyPr/>
                    <a:lstStyle/>
                    <a:p>
                      <a:pPr algn="just">
                        <a:lnSpc>
                          <a:spcPts val="1300"/>
                        </a:lnSpc>
                        <a:spcAft>
                          <a:spcPts val="0"/>
                        </a:spcAft>
                      </a:pP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複数の都市が日本の成長をけん引する新たな国の形に向けて</a:t>
                      </a:r>
                      <a:endParaRPr 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108000" marR="108000" marT="36000" marB="36000" anchor="ctr"/>
                </a:tc>
                <a:extLst>
                  <a:ext uri="{0D108BD9-81ED-4DB2-BD59-A6C34878D82A}">
                    <a16:rowId xmlns:a16="http://schemas.microsoft.com/office/drawing/2014/main" val="4234465634"/>
                  </a:ext>
                </a:extLst>
              </a:tr>
              <a:tr h="118550">
                <a:tc>
                  <a:txBody>
                    <a:bodyPr/>
                    <a:lstStyle/>
                    <a:p>
                      <a:pPr algn="ctr">
                        <a:lnSpc>
                          <a:spcPts val="1300"/>
                        </a:lnSpc>
                        <a:spcAft>
                          <a:spcPts val="0"/>
                        </a:spcAft>
                      </a:pPr>
                      <a:r>
                        <a:rPr lang="ja-JP" altLang="en-US"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８</a:t>
                      </a:r>
                      <a:endParaRPr lang="en-US" alt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36000" marR="0" marT="36000" marB="36000" anchor="ctr"/>
                </a:tc>
                <a:tc>
                  <a:txBody>
                    <a:bodyPr/>
                    <a:lstStyle/>
                    <a:p>
                      <a:pPr algn="just">
                        <a:lnSpc>
                          <a:spcPts val="1300"/>
                        </a:lnSpc>
                        <a:spcAft>
                          <a:spcPts val="0"/>
                        </a:spcAft>
                      </a:pP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国への働きかけに向けた副首都化を後押しする仕組みについて</a:t>
                      </a:r>
                      <a:endParaRPr 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108000" marR="108000" marT="36000" marB="36000" anchor="ctr"/>
                </a:tc>
                <a:extLst>
                  <a:ext uri="{0D108BD9-81ED-4DB2-BD59-A6C34878D82A}">
                    <a16:rowId xmlns:a16="http://schemas.microsoft.com/office/drawing/2014/main" val="3735249873"/>
                  </a:ext>
                </a:extLst>
              </a:tr>
              <a:tr h="118550">
                <a:tc>
                  <a:txBody>
                    <a:bodyPr/>
                    <a:lstStyle/>
                    <a:p>
                      <a:pPr algn="ctr">
                        <a:lnSpc>
                          <a:spcPts val="1300"/>
                        </a:lnSpc>
                        <a:spcAft>
                          <a:spcPts val="0"/>
                        </a:spcAft>
                      </a:pPr>
                      <a:r>
                        <a:rPr lang="ja-JP" altLang="en-US"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９</a:t>
                      </a:r>
                      <a:endParaRPr lang="en-US" alt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36000" marR="0" marT="36000" marB="36000" anchor="ctr"/>
                </a:tc>
                <a:tc>
                  <a:txBody>
                    <a:bodyPr/>
                    <a:lstStyle/>
                    <a:p>
                      <a:pPr algn="just">
                        <a:lnSpc>
                          <a:spcPts val="1300"/>
                        </a:lnSpc>
                        <a:spcAft>
                          <a:spcPts val="0"/>
                        </a:spcAft>
                      </a:pP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国への働きかけに向けた副首都化を後押しする仕組みについて</a:t>
                      </a:r>
                      <a:r>
                        <a:rPr lang="en-US" alt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副首都ビジョンで示す法整備について</a:t>
                      </a:r>
                      <a:endParaRPr 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108000" marR="108000" marT="36000" marB="36000" anchor="ctr"/>
                </a:tc>
                <a:extLst>
                  <a:ext uri="{0D108BD9-81ED-4DB2-BD59-A6C34878D82A}">
                    <a16:rowId xmlns:a16="http://schemas.microsoft.com/office/drawing/2014/main" val="3730418501"/>
                  </a:ext>
                </a:extLst>
              </a:tr>
              <a:tr h="118550">
                <a:tc>
                  <a:txBody>
                    <a:bodyPr/>
                    <a:lstStyle/>
                    <a:p>
                      <a:pPr algn="ctr">
                        <a:lnSpc>
                          <a:spcPts val="1300"/>
                        </a:lnSpc>
                        <a:spcAft>
                          <a:spcPts val="0"/>
                        </a:spcAft>
                      </a:pPr>
                      <a:r>
                        <a:rPr lang="en-US" altLang="ja-JP" sz="1200" b="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10</a:t>
                      </a:r>
                    </a:p>
                  </a:txBody>
                  <a:tcPr marL="36000" marR="0" marT="36000" marB="36000" anchor="ctr"/>
                </a:tc>
                <a:tc>
                  <a:txBody>
                    <a:bodyPr/>
                    <a:lstStyle/>
                    <a:p>
                      <a:pPr algn="just">
                        <a:lnSpc>
                          <a:spcPts val="1300"/>
                        </a:lnSpc>
                        <a:spcAft>
                          <a:spcPts val="0"/>
                        </a:spcAft>
                      </a:pPr>
                      <a:r>
                        <a:rPr lang="ja-JP" altLang="en-US"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多極分散・ネットワーク型の社会への転換に向けて</a:t>
                      </a:r>
                      <a:endParaRPr lang="ja-JP" sz="12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108000" marR="108000" marT="36000" marB="36000" anchor="ctr"/>
                </a:tc>
                <a:extLst>
                  <a:ext uri="{0D108BD9-81ED-4DB2-BD59-A6C34878D82A}">
                    <a16:rowId xmlns:a16="http://schemas.microsoft.com/office/drawing/2014/main" val="305809760"/>
                  </a:ext>
                </a:extLst>
              </a:tr>
            </a:tbl>
          </a:graphicData>
        </a:graphic>
      </p:graphicFrame>
      <p:sp>
        <p:nvSpPr>
          <p:cNvPr id="2" name="正方形/長方形 1">
            <a:extLst>
              <a:ext uri="{FF2B5EF4-FFF2-40B4-BE49-F238E27FC236}">
                <a16:creationId xmlns:a16="http://schemas.microsoft.com/office/drawing/2014/main" id="{B4B9FF5B-24C8-0D41-314E-689D9AD123CF}"/>
              </a:ext>
            </a:extLst>
          </p:cNvPr>
          <p:cNvSpPr/>
          <p:nvPr/>
        </p:nvSpPr>
        <p:spPr>
          <a:xfrm>
            <a:off x="-1" y="0"/>
            <a:ext cx="12204000" cy="365125"/>
          </a:xfrm>
          <a:prstGeom prst="rect">
            <a:avLst/>
          </a:prstGeom>
          <a:gradFill flip="none" rotWithShape="1">
            <a:gsLst>
              <a:gs pos="0">
                <a:schemeClr val="tx2"/>
              </a:gs>
              <a:gs pos="100000">
                <a:schemeClr val="tx2">
                  <a:lumMod val="60000"/>
                  <a:lumOff val="4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tIns="72000" rIns="0" bIns="72000" anchor="ctr"/>
          <a:lstStyle/>
          <a:p>
            <a:pPr>
              <a:defRPr/>
            </a:pPr>
            <a:r>
              <a:rPr lang="ja-JP" altLang="en-US" sz="1600" b="1" dirty="0">
                <a:latin typeface="BIZ UDゴシック" panose="020B0400000000000000" pitchFamily="49" charset="-128"/>
                <a:ea typeface="BIZ UDゴシック" panose="020B0400000000000000" pitchFamily="49" charset="-128"/>
                <a:cs typeface="Meiryo UI" panose="020B0604030504040204" pitchFamily="50" charset="-128"/>
              </a:rPr>
              <a:t>　これまでの議論と本年度の意見交換会について（イメージ）</a:t>
            </a:r>
            <a:endParaRPr lang="en-US" altLang="ja-JP" sz="1600" b="1" dirty="0">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4" name="スライド番号プレースホルダー 3">
            <a:extLst>
              <a:ext uri="{FF2B5EF4-FFF2-40B4-BE49-F238E27FC236}">
                <a16:creationId xmlns:a16="http://schemas.microsoft.com/office/drawing/2014/main" id="{7742BCAC-4F1B-41F8-B5F9-22FB0C9176D6}"/>
              </a:ext>
            </a:extLst>
          </p:cNvPr>
          <p:cNvSpPr>
            <a:spLocks noGrp="1"/>
          </p:cNvSpPr>
          <p:nvPr>
            <p:ph type="sldNum" sz="quarter" idx="12"/>
          </p:nvPr>
        </p:nvSpPr>
        <p:spPr/>
        <p:txBody>
          <a:bodyPr/>
          <a:lstStyle/>
          <a:p>
            <a:fld id="{50F88186-B17D-4CE3-A887-D91699CF601C}" type="slidenum">
              <a:rPr kumimoji="1" lang="ja-JP" altLang="en-US" sz="1800" smtClean="0">
                <a:solidFill>
                  <a:schemeClr val="tx1"/>
                </a:solidFill>
              </a:rPr>
              <a:pPr/>
              <a:t>2</a:t>
            </a:fld>
            <a:endParaRPr kumimoji="1" lang="ja-JP" altLang="en-US" sz="1800" dirty="0">
              <a:solidFill>
                <a:schemeClr val="tx1"/>
              </a:solidFill>
            </a:endParaRPr>
          </a:p>
        </p:txBody>
      </p:sp>
      <p:sp>
        <p:nvSpPr>
          <p:cNvPr id="3" name="ホームベース 7">
            <a:extLst>
              <a:ext uri="{FF2B5EF4-FFF2-40B4-BE49-F238E27FC236}">
                <a16:creationId xmlns:a16="http://schemas.microsoft.com/office/drawing/2014/main" id="{77C743B9-A446-4CCC-522F-E0C053317C70}"/>
              </a:ext>
            </a:extLst>
          </p:cNvPr>
          <p:cNvSpPr/>
          <p:nvPr/>
        </p:nvSpPr>
        <p:spPr>
          <a:xfrm>
            <a:off x="242176" y="643182"/>
            <a:ext cx="2916000" cy="288000"/>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white"/>
                </a:solidFill>
                <a:latin typeface="BIZ UDゴシック" panose="020B0400000000000000" pitchFamily="49" charset="-128"/>
                <a:ea typeface="BIZ UDゴシック" panose="020B0400000000000000" pitchFamily="49" charset="-128"/>
              </a:rPr>
              <a:t>これまでの意見交換会での議論</a:t>
            </a:r>
            <a:endParaRPr kumimoji="1" lang="ja-JP" altLang="en-US" sz="13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p:txBody>
      </p:sp>
      <p:sp>
        <p:nvSpPr>
          <p:cNvPr id="12" name="ホームベース 7">
            <a:extLst>
              <a:ext uri="{FF2B5EF4-FFF2-40B4-BE49-F238E27FC236}">
                <a16:creationId xmlns:a16="http://schemas.microsoft.com/office/drawing/2014/main" id="{BA773AE5-6862-4EBD-BE06-A4F3CB969F59}"/>
              </a:ext>
            </a:extLst>
          </p:cNvPr>
          <p:cNvSpPr/>
          <p:nvPr/>
        </p:nvSpPr>
        <p:spPr>
          <a:xfrm>
            <a:off x="242176" y="3997728"/>
            <a:ext cx="2916000" cy="288000"/>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white"/>
                </a:solidFill>
                <a:latin typeface="BIZ UDゴシック" panose="020B0400000000000000" pitchFamily="49" charset="-128"/>
                <a:ea typeface="BIZ UDゴシック" panose="020B0400000000000000" pitchFamily="49" charset="-128"/>
              </a:rPr>
              <a:t>総務省</a:t>
            </a:r>
            <a:r>
              <a:rPr kumimoji="1" lang="en-US" altLang="ja-JP" sz="1400" b="1" dirty="0">
                <a:solidFill>
                  <a:prstClr val="white"/>
                </a:solidFill>
                <a:latin typeface="BIZ UDゴシック" panose="020B0400000000000000" pitchFamily="49" charset="-128"/>
                <a:ea typeface="BIZ UDゴシック" panose="020B0400000000000000" pitchFamily="49" charset="-128"/>
              </a:rPr>
              <a:t>WG</a:t>
            </a:r>
            <a:r>
              <a:rPr kumimoji="1" lang="ja-JP" altLang="en-US" sz="1400" b="1" dirty="0">
                <a:solidFill>
                  <a:prstClr val="white"/>
                </a:solidFill>
                <a:latin typeface="BIZ UDゴシック" panose="020B0400000000000000" pitchFamily="49" charset="-128"/>
                <a:ea typeface="BIZ UDゴシック" panose="020B0400000000000000" pitchFamily="49" charset="-128"/>
              </a:rPr>
              <a:t>での説明概要</a:t>
            </a:r>
            <a:endParaRPr kumimoji="1" lang="ja-JP" altLang="en-US" sz="13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D945A9E5-8FFE-4C73-985C-9BB16DE1AE0F}"/>
              </a:ext>
            </a:extLst>
          </p:cNvPr>
          <p:cNvSpPr txBox="1"/>
          <p:nvPr/>
        </p:nvSpPr>
        <p:spPr>
          <a:xfrm>
            <a:off x="311840" y="4430500"/>
            <a:ext cx="4372701" cy="2233945"/>
          </a:xfrm>
          <a:prstGeom prst="rect">
            <a:avLst/>
          </a:prstGeom>
          <a:noFill/>
        </p:spPr>
        <p:txBody>
          <a:bodyPr wrap="square">
            <a:spAutoFit/>
          </a:bodyPr>
          <a:lstStyle/>
          <a:p>
            <a:pPr>
              <a:lnSpc>
                <a:spcPts val="1300"/>
              </a:lnSpc>
              <a:spcBef>
                <a:spcPts val="300"/>
              </a:spcBef>
            </a:pPr>
            <a:r>
              <a:rPr lang="ja-JP" altLang="en-US" sz="1200" b="1" dirty="0">
                <a:solidFill>
                  <a:prstClr val="black"/>
                </a:solidFill>
                <a:latin typeface="BIZ UDゴシック" panose="020B0400000000000000" pitchFamily="49" charset="-128"/>
                <a:ea typeface="BIZ UDゴシック" panose="020B0400000000000000" pitchFamily="49" charset="-128"/>
              </a:rPr>
              <a:t>「多極分散・ネットワーク型の国づくりに向けて」</a:t>
            </a:r>
            <a:endParaRPr lang="en-US" altLang="ja-JP" sz="1200" b="1" dirty="0">
              <a:solidFill>
                <a:prstClr val="black"/>
              </a:solidFill>
              <a:latin typeface="BIZ UDゴシック" panose="020B0400000000000000" pitchFamily="49" charset="-128"/>
              <a:ea typeface="BIZ UDゴシック" panose="020B0400000000000000" pitchFamily="49" charset="-128"/>
            </a:endParaRPr>
          </a:p>
          <a:p>
            <a:pPr>
              <a:lnSpc>
                <a:spcPts val="1300"/>
              </a:lnSpc>
              <a:spcBef>
                <a:spcPts val="1500"/>
              </a:spcBef>
            </a:pPr>
            <a:r>
              <a:rPr lang="ja-JP" altLang="en-US" sz="1200" dirty="0">
                <a:solidFill>
                  <a:prstClr val="black"/>
                </a:solidFill>
                <a:latin typeface="BIZ UDゴシック" panose="020B0400000000000000" pitchFamily="49" charset="-128"/>
                <a:ea typeface="BIZ UDゴシック" panose="020B0400000000000000" pitchFamily="49" charset="-128"/>
              </a:rPr>
              <a:t> １</a:t>
            </a:r>
            <a:r>
              <a:rPr lang="en-US" altLang="ja-JP" sz="1200" dirty="0">
                <a:solidFill>
                  <a:prstClr val="black"/>
                </a:solidFill>
                <a:latin typeface="BIZ UDゴシック" panose="020B0400000000000000" pitchFamily="49" charset="-128"/>
                <a:ea typeface="BIZ UDゴシック" panose="020B0400000000000000" pitchFamily="49" charset="-128"/>
              </a:rPr>
              <a:t>.</a:t>
            </a:r>
            <a:r>
              <a:rPr lang="ja-JP" altLang="en-US" sz="1200" dirty="0">
                <a:solidFill>
                  <a:prstClr val="black"/>
                </a:solidFill>
                <a:latin typeface="BIZ UDゴシック" panose="020B0400000000000000" pitchFamily="49" charset="-128"/>
                <a:ea typeface="BIZ UDゴシック" panose="020B0400000000000000" pitchFamily="49" charset="-128"/>
              </a:rPr>
              <a:t>世界的な都市化の流れ</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a:lnSpc>
                <a:spcPts val="1300"/>
              </a:lnSpc>
              <a:spcBef>
                <a:spcPts val="800"/>
              </a:spcBef>
            </a:pPr>
            <a:r>
              <a:rPr lang="ja-JP" altLang="en-US" sz="1200" dirty="0">
                <a:solidFill>
                  <a:prstClr val="black"/>
                </a:solidFill>
                <a:latin typeface="BIZ UDゴシック" panose="020B0400000000000000" pitchFamily="49" charset="-128"/>
                <a:ea typeface="BIZ UDゴシック" panose="020B0400000000000000" pitchFamily="49" charset="-128"/>
              </a:rPr>
              <a:t> ２</a:t>
            </a:r>
            <a:r>
              <a:rPr lang="en-US" altLang="ja-JP" sz="1200" dirty="0">
                <a:solidFill>
                  <a:prstClr val="black"/>
                </a:solidFill>
                <a:latin typeface="BIZ UDゴシック" panose="020B0400000000000000" pitchFamily="49" charset="-128"/>
                <a:ea typeface="BIZ UDゴシック" panose="020B0400000000000000" pitchFamily="49" charset="-128"/>
              </a:rPr>
              <a:t>.</a:t>
            </a:r>
            <a:r>
              <a:rPr lang="ja-JP" altLang="en-US" sz="1200" dirty="0">
                <a:solidFill>
                  <a:prstClr val="black"/>
                </a:solidFill>
                <a:latin typeface="BIZ UDゴシック" panose="020B0400000000000000" pitchFamily="49" charset="-128"/>
                <a:ea typeface="BIZ UDゴシック" panose="020B0400000000000000" pitchFamily="49" charset="-128"/>
              </a:rPr>
              <a:t>第二階層都市発展の重要性</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a:lnSpc>
                <a:spcPts val="1300"/>
              </a:lnSpc>
              <a:spcBef>
                <a:spcPts val="800"/>
              </a:spcBef>
            </a:pPr>
            <a:r>
              <a:rPr lang="ja-JP" altLang="en-US" sz="1200" dirty="0">
                <a:solidFill>
                  <a:prstClr val="black"/>
                </a:solidFill>
                <a:latin typeface="BIZ UDゴシック" panose="020B0400000000000000" pitchFamily="49" charset="-128"/>
                <a:ea typeface="BIZ UDゴシック" panose="020B0400000000000000" pitchFamily="49" charset="-128"/>
              </a:rPr>
              <a:t> ３</a:t>
            </a:r>
            <a:r>
              <a:rPr lang="en-US" altLang="ja-JP" sz="1200" dirty="0">
                <a:solidFill>
                  <a:prstClr val="black"/>
                </a:solidFill>
                <a:latin typeface="BIZ UDゴシック" panose="020B0400000000000000" pitchFamily="49" charset="-128"/>
                <a:ea typeface="BIZ UDゴシック" panose="020B0400000000000000" pitchFamily="49" charset="-128"/>
              </a:rPr>
              <a:t>.</a:t>
            </a:r>
            <a:r>
              <a:rPr lang="ja-JP" altLang="en-US" sz="1200" dirty="0">
                <a:solidFill>
                  <a:prstClr val="black"/>
                </a:solidFill>
                <a:latin typeface="BIZ UDゴシック" panose="020B0400000000000000" pitchFamily="49" charset="-128"/>
                <a:ea typeface="BIZ UDゴシック" panose="020B0400000000000000" pitchFamily="49" charset="-128"/>
              </a:rPr>
              <a:t>大都市圏は投資効率が高く、高い付加価値を生んでいる</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a:lnSpc>
                <a:spcPts val="1300"/>
              </a:lnSpc>
              <a:spcBef>
                <a:spcPts val="800"/>
              </a:spcBef>
            </a:pPr>
            <a:r>
              <a:rPr lang="ja-JP" altLang="en-US" sz="1200" dirty="0">
                <a:solidFill>
                  <a:prstClr val="black"/>
                </a:solidFill>
                <a:latin typeface="BIZ UDゴシック" panose="020B0400000000000000" pitchFamily="49" charset="-128"/>
                <a:ea typeface="BIZ UDゴシック" panose="020B0400000000000000" pitchFamily="49" charset="-128"/>
              </a:rPr>
              <a:t> ４</a:t>
            </a:r>
            <a:r>
              <a:rPr lang="en-US" altLang="ja-JP" sz="1200" dirty="0">
                <a:solidFill>
                  <a:prstClr val="black"/>
                </a:solidFill>
                <a:latin typeface="BIZ UDゴシック" panose="020B0400000000000000" pitchFamily="49" charset="-128"/>
                <a:ea typeface="BIZ UDゴシック" panose="020B0400000000000000" pitchFamily="49" charset="-128"/>
              </a:rPr>
              <a:t>.</a:t>
            </a:r>
            <a:r>
              <a:rPr lang="ja-JP" altLang="en-US" sz="1200" dirty="0">
                <a:solidFill>
                  <a:prstClr val="black"/>
                </a:solidFill>
                <a:latin typeface="BIZ UDゴシック" panose="020B0400000000000000" pitchFamily="49" charset="-128"/>
                <a:ea typeface="BIZ UDゴシック" panose="020B0400000000000000" pitchFamily="49" charset="-128"/>
              </a:rPr>
              <a:t>様々な分野で分散・ネットワーク型へと社会構造が変化</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a:lnSpc>
                <a:spcPts val="1300"/>
              </a:lnSpc>
              <a:spcBef>
                <a:spcPts val="800"/>
              </a:spcBef>
            </a:pPr>
            <a:r>
              <a:rPr lang="ja-JP" altLang="en-US" sz="1200" dirty="0">
                <a:solidFill>
                  <a:prstClr val="black"/>
                </a:solidFill>
                <a:latin typeface="BIZ UDゴシック" panose="020B0400000000000000" pitchFamily="49" charset="-128"/>
                <a:ea typeface="BIZ UDゴシック" panose="020B0400000000000000" pitchFamily="49" charset="-128"/>
              </a:rPr>
              <a:t> ５</a:t>
            </a:r>
            <a:r>
              <a:rPr lang="en-US" altLang="ja-JP" sz="1200" dirty="0">
                <a:solidFill>
                  <a:prstClr val="black"/>
                </a:solidFill>
                <a:latin typeface="BIZ UDゴシック" panose="020B0400000000000000" pitchFamily="49" charset="-128"/>
                <a:ea typeface="BIZ UDゴシック" panose="020B0400000000000000" pitchFamily="49" charset="-128"/>
              </a:rPr>
              <a:t>.</a:t>
            </a:r>
            <a:r>
              <a:rPr lang="ja-JP" altLang="en-US" sz="1200" dirty="0">
                <a:solidFill>
                  <a:prstClr val="black"/>
                </a:solidFill>
                <a:latin typeface="BIZ UDゴシック" panose="020B0400000000000000" pitchFamily="49" charset="-128"/>
                <a:ea typeface="BIZ UDゴシック" panose="020B0400000000000000" pitchFamily="49" charset="-128"/>
              </a:rPr>
              <a:t>東京への過度な集中は災害リスクという面からも課題</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a:lnSpc>
                <a:spcPts val="1300"/>
              </a:lnSpc>
              <a:spcBef>
                <a:spcPts val="800"/>
              </a:spcBef>
            </a:pPr>
            <a:r>
              <a:rPr lang="ja-JP" altLang="en-US" sz="1200" dirty="0">
                <a:solidFill>
                  <a:prstClr val="black"/>
                </a:solidFill>
                <a:latin typeface="BIZ UDゴシック" panose="020B0400000000000000" pitchFamily="49" charset="-128"/>
                <a:ea typeface="BIZ UDゴシック" panose="020B0400000000000000" pitchFamily="49" charset="-128"/>
              </a:rPr>
              <a:t> ６</a:t>
            </a:r>
            <a:r>
              <a:rPr lang="en-US" altLang="ja-JP" sz="1200" dirty="0">
                <a:solidFill>
                  <a:prstClr val="black"/>
                </a:solidFill>
                <a:latin typeface="BIZ UDゴシック" panose="020B0400000000000000" pitchFamily="49" charset="-128"/>
                <a:ea typeface="BIZ UDゴシック" panose="020B0400000000000000" pitchFamily="49" charset="-128"/>
              </a:rPr>
              <a:t>.</a:t>
            </a:r>
            <a:r>
              <a:rPr lang="ja-JP" altLang="en-US" sz="1200" dirty="0">
                <a:solidFill>
                  <a:prstClr val="black"/>
                </a:solidFill>
                <a:latin typeface="BIZ UDゴシック" panose="020B0400000000000000" pitchFamily="49" charset="-128"/>
                <a:ea typeface="BIZ UDゴシック" panose="020B0400000000000000" pitchFamily="49" charset="-128"/>
              </a:rPr>
              <a:t>東京とともに複数の大都市圏を核にした新たな国の形へ</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a:lnSpc>
                <a:spcPts val="1300"/>
              </a:lnSpc>
              <a:spcBef>
                <a:spcPts val="800"/>
              </a:spcBef>
            </a:pPr>
            <a:r>
              <a:rPr lang="ja-JP" altLang="en-US" sz="1200" dirty="0">
                <a:solidFill>
                  <a:prstClr val="black"/>
                </a:solidFill>
                <a:latin typeface="BIZ UDゴシック" panose="020B0400000000000000" pitchFamily="49" charset="-128"/>
                <a:ea typeface="BIZ UDゴシック" panose="020B0400000000000000" pitchFamily="49" charset="-128"/>
              </a:rPr>
              <a:t> ７</a:t>
            </a:r>
            <a:r>
              <a:rPr lang="en-US" altLang="ja-JP" sz="1200" dirty="0">
                <a:solidFill>
                  <a:prstClr val="black"/>
                </a:solidFill>
                <a:latin typeface="BIZ UDゴシック" panose="020B0400000000000000" pitchFamily="49" charset="-128"/>
                <a:ea typeface="BIZ UDゴシック" panose="020B0400000000000000" pitchFamily="49" charset="-128"/>
              </a:rPr>
              <a:t>.</a:t>
            </a:r>
            <a:r>
              <a:rPr lang="ja-JP" altLang="en-US" sz="1200" dirty="0">
                <a:solidFill>
                  <a:prstClr val="black"/>
                </a:solidFill>
                <a:latin typeface="BIZ UDゴシック" panose="020B0400000000000000" pitchFamily="49" charset="-128"/>
                <a:ea typeface="BIZ UDゴシック" panose="020B0400000000000000" pitchFamily="49" charset="-128"/>
              </a:rPr>
              <a:t>副首都が備える機能</a:t>
            </a:r>
            <a:endParaRPr lang="ja-JP" altLang="en-US" sz="1200" b="1" dirty="0">
              <a:solidFill>
                <a:prstClr val="black"/>
              </a:solidFill>
              <a:latin typeface="BIZ UDゴシック" panose="020B0400000000000000" pitchFamily="49" charset="-128"/>
              <a:ea typeface="BIZ UDゴシック" panose="020B0400000000000000" pitchFamily="49" charset="-128"/>
            </a:endParaRPr>
          </a:p>
        </p:txBody>
      </p:sp>
      <p:sp>
        <p:nvSpPr>
          <p:cNvPr id="21" name="テキスト ボックス 20">
            <a:extLst>
              <a:ext uri="{FF2B5EF4-FFF2-40B4-BE49-F238E27FC236}">
                <a16:creationId xmlns:a16="http://schemas.microsoft.com/office/drawing/2014/main" id="{A41165E6-D1FC-4B22-9838-26FD1F8F5C55}"/>
              </a:ext>
            </a:extLst>
          </p:cNvPr>
          <p:cNvSpPr txBox="1"/>
          <p:nvPr/>
        </p:nvSpPr>
        <p:spPr>
          <a:xfrm>
            <a:off x="4552550" y="4771683"/>
            <a:ext cx="4006505" cy="1853122"/>
          </a:xfrm>
          <a:prstGeom prst="rect">
            <a:avLst/>
          </a:prstGeom>
          <a:noFill/>
          <a:ln>
            <a:solidFill>
              <a:schemeClr val="accent1"/>
            </a:solidFill>
          </a:ln>
        </p:spPr>
        <p:txBody>
          <a:bodyPr wrap="square" tIns="36000" bIns="36000" anchor="ctr" anchorCtr="0">
            <a:spAutoFit/>
          </a:bodyPr>
          <a:lstStyle/>
          <a:p>
            <a:pPr marL="9525" indent="-9525" defTabSz="534988">
              <a:lnSpc>
                <a:spcPts val="1300"/>
              </a:lnSpc>
              <a:spcBef>
                <a:spcPts val="600"/>
              </a:spcBef>
            </a:pPr>
            <a:r>
              <a:rPr lang="ja-JP" altLang="en-US" sz="1200" dirty="0">
                <a:solidFill>
                  <a:prstClr val="black"/>
                </a:solidFill>
                <a:latin typeface="BIZ UDゴシック" panose="020B0400000000000000" pitchFamily="49" charset="-128"/>
                <a:ea typeface="BIZ UDゴシック" panose="020B0400000000000000" pitchFamily="49" charset="-128"/>
              </a:rPr>
              <a:t> 今後も、都市化が進む中で、国家戦略として、東京に加え、一定の規模を有する大都市圏に人口や資源を集積させることにより、日本全体の経済成長を支えることが期待される。</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marL="9525" indent="-9525" defTabSz="534988">
              <a:lnSpc>
                <a:spcPts val="1300"/>
              </a:lnSpc>
              <a:spcBef>
                <a:spcPts val="600"/>
              </a:spcBef>
            </a:pPr>
            <a:r>
              <a:rPr lang="ja-JP" altLang="en-US" sz="1200" dirty="0">
                <a:solidFill>
                  <a:prstClr val="black"/>
                </a:solidFill>
                <a:latin typeface="BIZ UDゴシック" panose="020B0400000000000000" pitchFamily="49" charset="-128"/>
                <a:ea typeface="BIZ UDゴシック" panose="020B0400000000000000" pitchFamily="49" charset="-128"/>
              </a:rPr>
              <a:t> また、大阪だけでなく、複数の大都市圏が多極を構成することにより、これらの大都市圏が「人口のダム機能」を持つことで、都市間の人口流出入のバランスを保ち、域内循環を促進する。これにより、人々が生まれ育った故郷から離れることなく、豊かな生活を送ることができ、国民のウェルビーイング向上が期待される。</a:t>
            </a:r>
          </a:p>
        </p:txBody>
      </p:sp>
      <p:sp>
        <p:nvSpPr>
          <p:cNvPr id="6" name="正方形/長方形 5">
            <a:extLst>
              <a:ext uri="{FF2B5EF4-FFF2-40B4-BE49-F238E27FC236}">
                <a16:creationId xmlns:a16="http://schemas.microsoft.com/office/drawing/2014/main" id="{85607C81-21C5-4232-9F58-C9A71AEE1369}"/>
              </a:ext>
            </a:extLst>
          </p:cNvPr>
          <p:cNvSpPr/>
          <p:nvPr/>
        </p:nvSpPr>
        <p:spPr>
          <a:xfrm>
            <a:off x="392278" y="4330093"/>
            <a:ext cx="8208000" cy="23867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ホームベース 7">
            <a:extLst>
              <a:ext uri="{FF2B5EF4-FFF2-40B4-BE49-F238E27FC236}">
                <a16:creationId xmlns:a16="http://schemas.microsoft.com/office/drawing/2014/main" id="{474832E0-4FF2-43E9-8173-F95C6FA31ABD}"/>
              </a:ext>
            </a:extLst>
          </p:cNvPr>
          <p:cNvSpPr/>
          <p:nvPr/>
        </p:nvSpPr>
        <p:spPr>
          <a:xfrm>
            <a:off x="9069381" y="2431281"/>
            <a:ext cx="2304000" cy="288000"/>
          </a:xfrm>
          <a:prstGeom prst="homePlate">
            <a:avLst>
              <a:gd name="adj" fmla="val 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1"/>
          </a:lnRef>
          <a:fillRef idx="3">
            <a:schemeClr val="accent1"/>
          </a:fillRef>
          <a:effectRef idx="2">
            <a:schemeClr val="accent1"/>
          </a:effectRef>
          <a:fontRef idx="minor">
            <a:schemeClr val="lt1"/>
          </a:fontRef>
        </p:style>
        <p:txBody>
          <a:bodyPr lIns="72000" tIns="0" rIns="36000" bIns="3600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white"/>
                </a:solidFill>
                <a:latin typeface="BIZ UDゴシック" panose="020B0400000000000000" pitchFamily="49" charset="-128"/>
                <a:ea typeface="BIZ UDゴシック" panose="020B0400000000000000" pitchFamily="49" charset="-128"/>
              </a:rPr>
              <a:t>本年度の意見交換会</a:t>
            </a:r>
            <a:endParaRPr kumimoji="1" lang="ja-JP" altLang="en-US" sz="1300" b="1" i="0" u="none" strike="noStrike" kern="1200" cap="none" spc="0" normalizeH="0" baseline="0" noProof="0" dirty="0">
              <a:ln>
                <a:noFill/>
              </a:ln>
              <a:solidFill>
                <a:prstClr val="white"/>
              </a:solidFill>
              <a:effectLst/>
              <a:uLnTx/>
              <a:uFillTx/>
              <a:latin typeface="BIZ UDゴシック" panose="020B0400000000000000" pitchFamily="49" charset="-128"/>
              <a:ea typeface="BIZ UDゴシック" panose="020B0400000000000000" pitchFamily="49" charset="-128"/>
            </a:endParaRPr>
          </a:p>
        </p:txBody>
      </p:sp>
      <p:sp>
        <p:nvSpPr>
          <p:cNvPr id="23" name="テキスト ボックス 22">
            <a:extLst>
              <a:ext uri="{FF2B5EF4-FFF2-40B4-BE49-F238E27FC236}">
                <a16:creationId xmlns:a16="http://schemas.microsoft.com/office/drawing/2014/main" id="{2758C082-A313-4E35-A7B2-F02D6AC0F09B}"/>
              </a:ext>
            </a:extLst>
          </p:cNvPr>
          <p:cNvSpPr txBox="1"/>
          <p:nvPr/>
        </p:nvSpPr>
        <p:spPr>
          <a:xfrm>
            <a:off x="9246635" y="2960757"/>
            <a:ext cx="2008484" cy="2308389"/>
          </a:xfrm>
          <a:prstGeom prst="rect">
            <a:avLst/>
          </a:prstGeom>
          <a:noFill/>
        </p:spPr>
        <p:txBody>
          <a:bodyPr wrap="square">
            <a:spAutoFit/>
          </a:bodyPr>
          <a:lstStyle/>
          <a:p>
            <a:pPr marL="11113" indent="-11113" defTabSz="534988">
              <a:lnSpc>
                <a:spcPts val="2200"/>
              </a:lnSpc>
              <a:spcBef>
                <a:spcPts val="600"/>
              </a:spcBef>
            </a:pPr>
            <a:r>
              <a:rPr lang="ja-JP" altLang="en-US" sz="1600" b="1" dirty="0">
                <a:solidFill>
                  <a:prstClr val="black"/>
                </a:solidFill>
                <a:latin typeface="BIZ UDゴシック" panose="020B0400000000000000" pitchFamily="49" charset="-128"/>
                <a:ea typeface="BIZ UDゴシック" panose="020B0400000000000000" pitchFamily="49" charset="-128"/>
              </a:rPr>
              <a:t>東京一極から多極へと国土構造を転換していくことの優位性など、これまでの議論を発展的に補強できるよう、幅広いテーマで意見交換を行う。</a:t>
            </a:r>
            <a:endParaRPr lang="ja-JP" altLang="en-US" sz="1400" b="1" dirty="0">
              <a:solidFill>
                <a:prstClr val="black"/>
              </a:solidFill>
              <a:latin typeface="BIZ UDゴシック" panose="020B0400000000000000" pitchFamily="49" charset="-128"/>
              <a:ea typeface="BIZ UDゴシック" panose="020B0400000000000000" pitchFamily="49" charset="-128"/>
            </a:endParaRPr>
          </a:p>
        </p:txBody>
      </p:sp>
      <p:sp>
        <p:nvSpPr>
          <p:cNvPr id="16" name="二等辺三角形 15">
            <a:extLst>
              <a:ext uri="{FF2B5EF4-FFF2-40B4-BE49-F238E27FC236}">
                <a16:creationId xmlns:a16="http://schemas.microsoft.com/office/drawing/2014/main" id="{3FA01C15-05DD-46F7-A7BC-092D6F3B3F72}"/>
              </a:ext>
            </a:extLst>
          </p:cNvPr>
          <p:cNvSpPr/>
          <p:nvPr/>
        </p:nvSpPr>
        <p:spPr>
          <a:xfrm rot="5400000">
            <a:off x="8242960" y="3899381"/>
            <a:ext cx="1188000" cy="144000"/>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77808779-34D0-233D-245D-3D3A5327001A}"/>
              </a:ext>
            </a:extLst>
          </p:cNvPr>
          <p:cNvSpPr txBox="1"/>
          <p:nvPr/>
        </p:nvSpPr>
        <p:spPr>
          <a:xfrm>
            <a:off x="11632972" y="2547739"/>
            <a:ext cx="533629" cy="2847281"/>
          </a:xfrm>
          <a:prstGeom prst="rect">
            <a:avLst/>
          </a:prstGeom>
          <a:noFill/>
          <a:ln>
            <a:noFill/>
          </a:ln>
        </p:spPr>
        <p:style>
          <a:lnRef idx="1">
            <a:schemeClr val="dk1"/>
          </a:lnRef>
          <a:fillRef idx="2">
            <a:schemeClr val="dk1"/>
          </a:fillRef>
          <a:effectRef idx="1">
            <a:schemeClr val="dk1"/>
          </a:effectRef>
          <a:fontRef idx="minor">
            <a:schemeClr val="dk1"/>
          </a:fontRef>
        </p:style>
        <p:txBody>
          <a:bodyPr vert="eaVert" wrap="square" rtlCol="0" anchor="ctr">
            <a:noAutofit/>
          </a:bodyPr>
          <a:lstStyle/>
          <a:p>
            <a:pPr algn="ctr"/>
            <a:r>
              <a:rPr lang="ja-JP" altLang="en-US" dirty="0">
                <a:latin typeface="BIZ UDPゴシック" panose="020B0400000000000000" pitchFamily="50" charset="-128"/>
                <a:ea typeface="BIZ UDPゴシック" panose="020B0400000000000000" pitchFamily="50" charset="-128"/>
              </a:rPr>
              <a:t>国への働きかけへ</a:t>
            </a:r>
            <a:endParaRPr lang="en-US" altLang="ja-JP" dirty="0">
              <a:latin typeface="BIZ UDPゴシック" panose="020B0400000000000000" pitchFamily="50" charset="-128"/>
              <a:ea typeface="BIZ UDPゴシック" panose="020B0400000000000000" pitchFamily="50" charset="-128"/>
            </a:endParaRPr>
          </a:p>
        </p:txBody>
      </p:sp>
      <p:sp>
        <p:nvSpPr>
          <p:cNvPr id="8" name="二等辺三角形 7">
            <a:extLst>
              <a:ext uri="{FF2B5EF4-FFF2-40B4-BE49-F238E27FC236}">
                <a16:creationId xmlns:a16="http://schemas.microsoft.com/office/drawing/2014/main" id="{BB542438-3219-0C52-E926-45FFE1640475}"/>
              </a:ext>
            </a:extLst>
          </p:cNvPr>
          <p:cNvSpPr/>
          <p:nvPr/>
        </p:nvSpPr>
        <p:spPr>
          <a:xfrm rot="5400000">
            <a:off x="10987369" y="3899382"/>
            <a:ext cx="1188000" cy="144000"/>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699627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TotalTime>
  <Words>724</Words>
  <Application>Microsoft Office PowerPoint</Application>
  <PresentationFormat>ワイド画面</PresentationFormat>
  <Paragraphs>50</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3</vt:i4>
      </vt:variant>
    </vt:vector>
  </HeadingPairs>
  <TitlesOfParts>
    <vt:vector size="13" baseType="lpstr">
      <vt:lpstr>BIZ UDPゴシック</vt:lpstr>
      <vt:lpstr>BIZ UDゴシック</vt:lpstr>
      <vt:lpstr>Meiryo UI</vt:lpstr>
      <vt:lpstr>游ゴシック</vt:lpstr>
      <vt:lpstr>Arial</vt:lpstr>
      <vt:lpstr>Calibri</vt:lpstr>
      <vt:lpstr>Calibri Light</vt:lpstr>
      <vt:lpstr>Wingdings</vt:lpstr>
      <vt:lpstr>Office テーマ</vt:lpstr>
      <vt:lpstr>3_Office テーマ</vt:lpstr>
      <vt:lpstr>本年度の意見交換会について</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22</cp:revision>
  <dcterms:modified xsi:type="dcterms:W3CDTF">2025-06-12T01:31:37Z</dcterms:modified>
</cp:coreProperties>
</file>