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09" autoAdjust="0"/>
    <p:restoredTop sz="92998" autoAdjust="0"/>
  </p:normalViewPr>
  <p:slideViewPr>
    <p:cSldViewPr snapToGrid="0">
      <p:cViewPr varScale="1">
        <p:scale>
          <a:sx n="84" d="100"/>
          <a:sy n="84" d="100"/>
        </p:scale>
        <p:origin x="1344" y="82"/>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9" y="0"/>
            <a:ext cx="2946400" cy="496888"/>
          </a:xfrm>
          <a:prstGeom prst="rect">
            <a:avLst/>
          </a:prstGeom>
        </p:spPr>
        <p:txBody>
          <a:bodyPr vert="horz" lIns="91433" tIns="45717" rIns="91433" bIns="45717" rtlCol="0"/>
          <a:lstStyle>
            <a:lvl1pPr algn="r">
              <a:defRPr sz="1200"/>
            </a:lvl1pPr>
          </a:lstStyle>
          <a:p>
            <a:fld id="{51338973-D40E-4FEC-9E66-D2F4765C99DB}" type="datetimeFigureOut">
              <a:rPr kumimoji="1" lang="ja-JP" altLang="en-US" smtClean="0"/>
              <a:t>2024/10/31</a:t>
            </a:fld>
            <a:endParaRPr kumimoji="1" lang="ja-JP" altLang="en-US"/>
          </a:p>
        </p:txBody>
      </p:sp>
      <p:sp>
        <p:nvSpPr>
          <p:cNvPr id="4" name="スライド イメージ プレースホルダー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79451" y="4776789"/>
            <a:ext cx="5438775" cy="3908425"/>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9" y="9429750"/>
            <a:ext cx="2946400" cy="496888"/>
          </a:xfrm>
          <a:prstGeom prst="rect">
            <a:avLst/>
          </a:prstGeom>
        </p:spPr>
        <p:txBody>
          <a:bodyPr vert="horz" lIns="91433" tIns="45717" rIns="91433" bIns="45717" rtlCol="0" anchor="b"/>
          <a:lstStyle>
            <a:lvl1pPr algn="r">
              <a:defRPr sz="1200"/>
            </a:lvl1pPr>
          </a:lstStyle>
          <a:p>
            <a:fld id="{FF55EC02-F8AE-4C22-A739-A2D6D53A9EAD}" type="slidenum">
              <a:rPr kumimoji="1" lang="ja-JP" altLang="en-US" smtClean="0"/>
              <a:t>‹#›</a:t>
            </a:fld>
            <a:endParaRPr kumimoji="1" lang="ja-JP" altLang="en-US"/>
          </a:p>
        </p:txBody>
      </p:sp>
    </p:spTree>
    <p:extLst>
      <p:ext uri="{BB962C8B-B14F-4D97-AF65-F5344CB8AC3E}">
        <p14:creationId xmlns:p14="http://schemas.microsoft.com/office/powerpoint/2010/main" val="3639404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F55EC02-F8AE-4C22-A739-A2D6D53A9EAD}" type="slidenum">
              <a:rPr kumimoji="1" lang="ja-JP" altLang="en-US" smtClean="0"/>
              <a:t>1</a:t>
            </a:fld>
            <a:endParaRPr kumimoji="1" lang="ja-JP" altLang="en-US"/>
          </a:p>
        </p:txBody>
      </p:sp>
    </p:spTree>
    <p:extLst>
      <p:ext uri="{BB962C8B-B14F-4D97-AF65-F5344CB8AC3E}">
        <p14:creationId xmlns:p14="http://schemas.microsoft.com/office/powerpoint/2010/main" val="138823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88151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25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0098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136779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1192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41007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79032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42805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0983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8902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886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D5AAC6-8262-4F3F-9098-CFF8F928E159}" type="datetimeFigureOut">
              <a:rPr kumimoji="1" lang="ja-JP" altLang="en-US" smtClean="0"/>
              <a:t>2024/10/31</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76358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290" y="134476"/>
            <a:ext cx="10358838" cy="324000"/>
          </a:xfrm>
          <a:solidFill>
            <a:schemeClr val="accent1">
              <a:lumMod val="60000"/>
              <a:lumOff val="40000"/>
            </a:schemeClr>
          </a:solidFill>
        </p:spPr>
        <p:txBody>
          <a:bodyPr anchor="b" anchorCtr="1">
            <a:noAutofit/>
          </a:bodyPr>
          <a:lstStyle/>
          <a:p>
            <a:r>
              <a:rPr lang="ja-JP" altLang="en-US" sz="1600" b="1" dirty="0">
                <a:latin typeface="UD デジタル 教科書体 NK-R" panose="02020400000000000000" pitchFamily="18" charset="-128"/>
                <a:ea typeface="UD デジタル 教科書体 NK-R" panose="02020400000000000000" pitchFamily="18" charset="-128"/>
              </a:rPr>
              <a:t>おおさか男女共同参画プラン（</a:t>
            </a:r>
            <a:r>
              <a:rPr lang="en-US" altLang="ja-JP" sz="1600" b="1" dirty="0">
                <a:latin typeface="UD デジタル 教科書体 NK-R" panose="02020400000000000000" pitchFamily="18" charset="-128"/>
                <a:ea typeface="UD デジタル 教科書体 NK-R" panose="02020400000000000000" pitchFamily="18" charset="-128"/>
              </a:rPr>
              <a:t>2021</a:t>
            </a:r>
            <a:r>
              <a:rPr lang="ja-JP" altLang="en-US" sz="1600" b="1" dirty="0">
                <a:latin typeface="UD デジタル 教科書体 NK-R" panose="02020400000000000000" pitchFamily="18" charset="-128"/>
                <a:ea typeface="UD デジタル 教科書体 NK-R" panose="02020400000000000000" pitchFamily="18" charset="-128"/>
              </a:rPr>
              <a:t>－</a:t>
            </a:r>
            <a:r>
              <a:rPr lang="en-US" altLang="ja-JP" sz="1600" b="1" dirty="0">
                <a:latin typeface="UD デジタル 教科書体 NK-R" panose="02020400000000000000" pitchFamily="18" charset="-128"/>
                <a:ea typeface="UD デジタル 教科書体 NK-R" panose="02020400000000000000" pitchFamily="18" charset="-128"/>
              </a:rPr>
              <a:t>2025</a:t>
            </a:r>
            <a:r>
              <a:rPr lang="ja-JP" altLang="en-US" sz="1600" b="1" dirty="0">
                <a:latin typeface="UD デジタル 教科書体 NK-R" panose="02020400000000000000" pitchFamily="18" charset="-128"/>
                <a:ea typeface="UD デジタル 教科書体 NK-R" panose="02020400000000000000" pitchFamily="18" charset="-128"/>
              </a:rPr>
              <a:t>）の概要</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p:cNvSpPr txBox="1"/>
          <p:nvPr/>
        </p:nvSpPr>
        <p:spPr>
          <a:xfrm>
            <a:off x="185719" y="605437"/>
            <a:ext cx="3924000" cy="900000"/>
          </a:xfrm>
          <a:prstGeom prst="rect">
            <a:avLst/>
          </a:prstGeom>
          <a:noFill/>
          <a:ln>
            <a:solidFill>
              <a:schemeClr val="accent1">
                <a:lumMod val="75000"/>
              </a:schemeClr>
            </a:solidFill>
            <a:prstDash val="solid"/>
          </a:ln>
        </p:spPr>
        <p:txBody>
          <a:bodyPr wrap="square" rtlCol="0">
            <a:spAutoFit/>
          </a:bodyPr>
          <a:lstStyle/>
          <a:p>
            <a:pPr>
              <a:lnSpc>
                <a:spcPts val="500"/>
              </a:lnSpc>
            </a:pPr>
            <a:endParaRPr lang="en-US" altLang="ja-JP" sz="800" b="1" u="sng" dirty="0">
              <a:latin typeface="UD デジタル 教科書体 NK-R" panose="02020400000000000000" pitchFamily="18" charset="-128"/>
              <a:ea typeface="UD デジタル 教科書体 NK-R" panose="02020400000000000000" pitchFamily="18" charset="-128"/>
            </a:endParaRPr>
          </a:p>
          <a:p>
            <a:r>
              <a:rPr lang="ja-JP" altLang="en-US" sz="800" b="1" u="sng" dirty="0">
                <a:latin typeface="UD デジタル 教科書体 NK-R" panose="02020400000000000000" pitchFamily="18" charset="-128"/>
                <a:ea typeface="UD デジタル 教科書体 NK-R" panose="02020400000000000000" pitchFamily="18" charset="-128"/>
              </a:rPr>
              <a:t>計画の性格</a:t>
            </a:r>
            <a:endParaRPr lang="en-US" altLang="ja-JP" sz="8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a:t>
            </a:r>
            <a:r>
              <a:rPr lang="ja-JP" altLang="ja-JP" sz="800" dirty="0">
                <a:latin typeface="UD デジタル 教科書体 NK-R" panose="02020400000000000000" pitchFamily="18" charset="-128"/>
                <a:ea typeface="UD デジタル 教科書体 NK-R" panose="02020400000000000000" pitchFamily="18" charset="-128"/>
              </a:rPr>
              <a:t>男女共同参画社会基本法と大阪府男女共同参画推進条例に基づく、大阪府の区域</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a:latin typeface="UD デジタル 教科書体 NK-R" panose="02020400000000000000" pitchFamily="18" charset="-128"/>
                <a:ea typeface="UD デジタル 教科書体 NK-R" panose="02020400000000000000" pitchFamily="18" charset="-128"/>
              </a:rPr>
              <a:t>における男女共同参画社会の形成の促進に関する施策についての基本的な計画</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a:t>
            </a:r>
            <a:r>
              <a:rPr lang="ja-JP" altLang="ja-JP" sz="800" dirty="0">
                <a:latin typeface="UD デジタル 教科書体 NK-R" panose="02020400000000000000" pitchFamily="18" charset="-128"/>
                <a:ea typeface="UD デジタル 教科書体 NK-R" panose="02020400000000000000" pitchFamily="18" charset="-128"/>
              </a:rPr>
              <a:t>女性の職業生活における活躍の推進に関する法律に基づく、大阪府の区域内におけ</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err="1">
                <a:latin typeface="UD デジタル 教科書体 NK-R" panose="02020400000000000000" pitchFamily="18" charset="-128"/>
                <a:ea typeface="UD デジタル 教科書体 NK-R" panose="02020400000000000000" pitchFamily="18" charset="-128"/>
              </a:rPr>
              <a:t>る</a:t>
            </a:r>
            <a:r>
              <a:rPr lang="ja-JP" altLang="ja-JP" sz="800" dirty="0">
                <a:latin typeface="UD デジタル 教科書体 NK-R" panose="02020400000000000000" pitchFamily="18" charset="-128"/>
                <a:ea typeface="UD デジタル 教科書体 NK-R" panose="02020400000000000000" pitchFamily="18" charset="-128"/>
              </a:rPr>
              <a:t>女性の職業生活における活躍の推進に関する施策についての計画</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500"/>
              </a:lnSpc>
            </a:pPr>
            <a:r>
              <a:rPr lang="ja-JP" altLang="en-US" sz="800" b="1" u="sng" dirty="0">
                <a:latin typeface="UD デジタル 教科書体 NK-R" panose="02020400000000000000" pitchFamily="18" charset="-128"/>
                <a:ea typeface="UD デジタル 教科書体 NK-R" panose="02020400000000000000" pitchFamily="18" charset="-128"/>
              </a:rPr>
              <a:t>計画期間</a:t>
            </a:r>
            <a:r>
              <a:rPr lang="ja-JP" altLang="en-US" sz="800" dirty="0">
                <a:latin typeface="UD デジタル 教科書体 NK-R" panose="02020400000000000000" pitchFamily="18" charset="-128"/>
                <a:ea typeface="UD デジタル 教科書体 NK-R" panose="02020400000000000000" pitchFamily="18" charset="-128"/>
              </a:rPr>
              <a:t>：</a:t>
            </a:r>
            <a:r>
              <a:rPr lang="en-US" altLang="ja-JP" sz="800" dirty="0">
                <a:latin typeface="UD デジタル 教科書体 NK-R" panose="02020400000000000000" pitchFamily="18" charset="-128"/>
                <a:ea typeface="UD デジタル 教科書体 NK-R" panose="02020400000000000000" pitchFamily="18" charset="-128"/>
              </a:rPr>
              <a:t>2021</a:t>
            </a:r>
            <a:r>
              <a:rPr lang="ja-JP" altLang="en-US" sz="800" dirty="0">
                <a:latin typeface="UD デジタル 教科書体 NK-R" panose="02020400000000000000" pitchFamily="18" charset="-128"/>
                <a:ea typeface="UD デジタル 教科書体 NK-R" panose="02020400000000000000" pitchFamily="18" charset="-128"/>
              </a:rPr>
              <a:t>年から</a:t>
            </a:r>
            <a:r>
              <a:rPr lang="en-US" altLang="ja-JP" sz="800" dirty="0">
                <a:latin typeface="UD デジタル 教科書体 NK-R" panose="02020400000000000000" pitchFamily="18" charset="-128"/>
                <a:ea typeface="UD デジタル 教科書体 NK-R" panose="02020400000000000000" pitchFamily="18" charset="-128"/>
              </a:rPr>
              <a:t>2025</a:t>
            </a:r>
            <a:r>
              <a:rPr lang="ja-JP" altLang="en-US" sz="800" dirty="0">
                <a:latin typeface="UD デジタル 教科書体 NK-R" panose="02020400000000000000" pitchFamily="18" charset="-128"/>
                <a:ea typeface="UD デジタル 教科書体 NK-R" panose="02020400000000000000" pitchFamily="18" charset="-128"/>
              </a:rPr>
              <a:t>年までの</a:t>
            </a:r>
            <a:r>
              <a:rPr lang="en-US" altLang="ja-JP" sz="800" dirty="0">
                <a:latin typeface="UD デジタル 教科書体 NK-R" panose="02020400000000000000" pitchFamily="18" charset="-128"/>
                <a:ea typeface="UD デジタル 教科書体 NK-R" panose="02020400000000000000" pitchFamily="18" charset="-128"/>
              </a:rPr>
              <a:t>5</a:t>
            </a:r>
            <a:r>
              <a:rPr lang="ja-JP" altLang="en-US" sz="800" dirty="0">
                <a:latin typeface="UD デジタル 教科書体 NK-R" panose="02020400000000000000" pitchFamily="18" charset="-128"/>
                <a:ea typeface="UD デジタル 教科書体 NK-R" panose="02020400000000000000" pitchFamily="18" charset="-128"/>
              </a:rPr>
              <a:t>年間</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p:cNvSpPr txBox="1"/>
          <p:nvPr/>
        </p:nvSpPr>
        <p:spPr>
          <a:xfrm>
            <a:off x="4240028" y="619798"/>
            <a:ext cx="1963563" cy="900000"/>
          </a:xfrm>
          <a:prstGeom prst="rect">
            <a:avLst/>
          </a:prstGeom>
          <a:noFill/>
          <a:ln cmpd="sng">
            <a:solidFill>
              <a:schemeClr val="accent1">
                <a:lumMod val="75000"/>
              </a:schemeClr>
            </a:solidFill>
            <a:prstDash val="solid"/>
          </a:ln>
        </p:spPr>
        <p:txBody>
          <a:bodyPr wrap="square" rtlCol="0">
            <a:spAutoFit/>
          </a:bodyPr>
          <a:lstStyle/>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１</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少子高齢化の一層の進展</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２</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依然として不安定な雇用情勢</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３</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単独世帯や高齢世帯の増加</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４</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新型コロナウイルス感染拡大の影響</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13" name="フローチャート: 抜出し 12"/>
          <p:cNvSpPr/>
          <p:nvPr/>
        </p:nvSpPr>
        <p:spPr>
          <a:xfrm rot="5400000">
            <a:off x="-368930" y="4997258"/>
            <a:ext cx="4730812" cy="15359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49356" y="2650653"/>
            <a:ext cx="1766530" cy="482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01196" y="2773359"/>
            <a:ext cx="1644129" cy="86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➢性別役割分担意識</a:t>
            </a:r>
            <a:endParaRPr lang="en-US" altLang="ja-JP" sz="105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「男は仕事、女は家庭」に</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依然として</a:t>
            </a:r>
            <a:r>
              <a:rPr lang="en-US" altLang="ja-JP" sz="900" dirty="0">
                <a:latin typeface="UD デジタル 教科書体 NK-R" panose="02020400000000000000" pitchFamily="18" charset="-128"/>
                <a:ea typeface="UD デジタル 教科書体 NK-R" panose="02020400000000000000" pitchFamily="18" charset="-128"/>
              </a:rPr>
              <a:t>3</a:t>
            </a:r>
            <a:r>
              <a:rPr lang="ja-JP" altLang="en-US" sz="900" dirty="0">
                <a:latin typeface="UD デジタル 教科書体 NK-R" panose="02020400000000000000" pitchFamily="18" charset="-128"/>
                <a:ea typeface="UD デジタル 教科書体 NK-R" panose="02020400000000000000" pitchFamily="18" charset="-128"/>
              </a:rPr>
              <a:t>割以上が賛成</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193576" y="6221890"/>
            <a:ext cx="1651749" cy="118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➢配偶者等からの暴力を</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1000" dirty="0">
                <a:latin typeface="UD デジタル 教科書体 NK-R" panose="02020400000000000000" pitchFamily="18" charset="-128"/>
                <a:ea typeface="UD デジタル 教科書体 NK-R" panose="02020400000000000000" pitchFamily="18" charset="-128"/>
              </a:rPr>
              <a:t>　　</a:t>
            </a:r>
            <a:r>
              <a:rPr lang="ja-JP" altLang="en-US" sz="1000" u="sng" dirty="0">
                <a:latin typeface="UD デジタル 教科書体 NK-R" panose="02020400000000000000" pitchFamily="18" charset="-128"/>
                <a:ea typeface="UD デジタル 教科書体 NK-R" panose="02020400000000000000" pitchFamily="18" charset="-128"/>
              </a:rPr>
              <a:t>めぐる状況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相談割合や相談窓口の</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認知度の低さ</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3535" y="3673039"/>
            <a:ext cx="1656000" cy="82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➢女性の参画状況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行政分野や企業等における</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女性の参画の遅れ</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p:cNvSpPr txBox="1"/>
          <p:nvPr/>
        </p:nvSpPr>
        <p:spPr>
          <a:xfrm>
            <a:off x="192534" y="4548123"/>
            <a:ext cx="1656000" cy="68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➢就業の状況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全国平均を下回る就業率</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68" name="テキスト ボックス 67"/>
          <p:cNvSpPr txBox="1"/>
          <p:nvPr/>
        </p:nvSpPr>
        <p:spPr>
          <a:xfrm>
            <a:off x="179620" y="498751"/>
            <a:ext cx="180507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1</a:t>
            </a:r>
            <a:r>
              <a:rPr lang="ja-JP" altLang="en-US" sz="900" b="1" dirty="0">
                <a:latin typeface="UD デジタル 教科書体 NK-R" panose="02020400000000000000" pitchFamily="18" charset="-128"/>
                <a:ea typeface="UD デジタル 教科書体 NK-R" panose="02020400000000000000" pitchFamily="18" charset="-128"/>
              </a:rPr>
              <a:t>章　計画の策定にあたって</a:t>
            </a:r>
          </a:p>
        </p:txBody>
      </p:sp>
      <p:sp>
        <p:nvSpPr>
          <p:cNvPr id="79" name="テキスト ボックス 78"/>
          <p:cNvSpPr txBox="1"/>
          <p:nvPr/>
        </p:nvSpPr>
        <p:spPr>
          <a:xfrm>
            <a:off x="4247014" y="493336"/>
            <a:ext cx="1433696"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2</a:t>
            </a:r>
            <a:r>
              <a:rPr lang="ja-JP" altLang="en-US" sz="900" b="1" dirty="0">
                <a:latin typeface="UD デジタル 教科書体 NK-R" panose="02020400000000000000" pitchFamily="18" charset="-128"/>
                <a:ea typeface="UD デジタル 教科書体 NK-R" panose="02020400000000000000" pitchFamily="18" charset="-128"/>
              </a:rPr>
              <a:t>章　計画策定の背景</a:t>
            </a:r>
          </a:p>
        </p:txBody>
      </p:sp>
      <p:sp>
        <p:nvSpPr>
          <p:cNvPr id="84" name="テキスト ボックス 83"/>
          <p:cNvSpPr txBox="1"/>
          <p:nvPr/>
        </p:nvSpPr>
        <p:spPr>
          <a:xfrm>
            <a:off x="6333719" y="626939"/>
            <a:ext cx="4248000" cy="900000"/>
          </a:xfrm>
          <a:prstGeom prst="rect">
            <a:avLst/>
          </a:prstGeom>
          <a:ln w="9525">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男女の人権の尊重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固定的な性別役割分担等を反映した制度・慣行が男女の社会における活動の自由な選択に対してできる限り影響を及ぼさないよう配慮</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政策・方針の立案・決定への男女の共同参画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家庭の重要性を認識した上での家庭生活と他の活動の両立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国際社会における取組への考慮</a:t>
            </a:r>
            <a:endParaRPr lang="en-US" altLang="ja-JP" sz="800" dirty="0"/>
          </a:p>
        </p:txBody>
      </p:sp>
      <p:sp>
        <p:nvSpPr>
          <p:cNvPr id="85" name="テキスト ボックス 84"/>
          <p:cNvSpPr txBox="1"/>
          <p:nvPr/>
        </p:nvSpPr>
        <p:spPr>
          <a:xfrm>
            <a:off x="5875983" y="1599930"/>
            <a:ext cx="4716000" cy="900000"/>
          </a:xfrm>
          <a:prstGeom prst="rect">
            <a:avLst/>
          </a:prstGeom>
          <a:noFill/>
          <a:ln>
            <a:solidFill>
              <a:schemeClr val="accent1"/>
            </a:solidFill>
            <a:prstDash val="solid"/>
          </a:ln>
        </p:spPr>
        <p:txBody>
          <a:bodyPr wrap="square" rtlCol="0">
            <a:spAutoFit/>
          </a:bodyPr>
          <a:lstStyle/>
          <a:p>
            <a:r>
              <a:rPr lang="ja-JP" altLang="en-US" sz="1100" b="1" dirty="0">
                <a:latin typeface="UD デジタル 教科書体 NK-R" panose="02020400000000000000" pitchFamily="18" charset="-128"/>
                <a:ea typeface="UD デジタル 教科書体 NK-R" panose="02020400000000000000" pitchFamily="18" charset="-128"/>
              </a:rPr>
              <a:t>　　　　　　　　　　　　</a:t>
            </a:r>
            <a:endParaRPr lang="en-US" altLang="ja-JP" sz="1100" b="1" dirty="0">
              <a:latin typeface="UD デジタル 教科書体 NK-R" panose="02020400000000000000" pitchFamily="18" charset="-128"/>
              <a:ea typeface="UD デジタル 教科書体 NK-R" panose="02020400000000000000" pitchFamily="18" charset="-128"/>
            </a:endParaRPr>
          </a:p>
          <a:p>
            <a:pPr>
              <a:lnSpc>
                <a:spcPts val="300"/>
              </a:lnSpc>
            </a:pPr>
            <a:r>
              <a:rPr lang="ja-JP" altLang="en-US" sz="1100" b="1" dirty="0">
                <a:latin typeface="UD デジタル 教科書体 NK-R" panose="02020400000000000000" pitchFamily="18" charset="-128"/>
                <a:ea typeface="UD デジタル 教科書体 NK-R" panose="02020400000000000000" pitchFamily="18" charset="-128"/>
              </a:rPr>
              <a:t>　</a:t>
            </a:r>
            <a:endParaRPr lang="en-US" altLang="ja-JP" sz="1100" b="1" dirty="0">
              <a:latin typeface="UD デジタル 教科書体 NK-R" panose="02020400000000000000" pitchFamily="18" charset="-128"/>
              <a:ea typeface="UD デジタル 教科書体 NK-R" panose="02020400000000000000" pitchFamily="18" charset="-128"/>
            </a:endParaRPr>
          </a:p>
          <a:p>
            <a:r>
              <a:rPr lang="ja-JP" altLang="en-US" sz="1100" b="1" dirty="0">
                <a:latin typeface="UD デジタル 教科書体 NK-R" panose="02020400000000000000" pitchFamily="18" charset="-128"/>
                <a:ea typeface="UD デジタル 教科書体 NK-R" panose="02020400000000000000" pitchFamily="18" charset="-128"/>
              </a:rPr>
              <a:t>　  </a:t>
            </a:r>
            <a:r>
              <a:rPr lang="ja-JP" altLang="en-US" sz="900" b="1" dirty="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「性別役割分担意識の解消に向けた意識改革」</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900" dirty="0">
                <a:latin typeface="UD デジタル 教科書体 NK-R" panose="02020400000000000000" pitchFamily="18" charset="-128"/>
                <a:ea typeface="UD デジタル 教科書体 NK-R" panose="02020400000000000000" pitchFamily="18" charset="-128"/>
              </a:rPr>
              <a:t>　・・・男女共同参画社会の実現に向けたあらゆる取組の根幹となるもの</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700" b="1" dirty="0">
                <a:latin typeface="UD デジタル 教科書体 NK-R" panose="02020400000000000000" pitchFamily="18" charset="-128"/>
                <a:ea typeface="UD デジタル 教科書体 NK-R" panose="02020400000000000000" pitchFamily="18" charset="-128"/>
              </a:rPr>
              <a:t>　　　</a:t>
            </a:r>
            <a:r>
              <a:rPr lang="ja-JP" altLang="en-US" sz="900" b="1" dirty="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a:t>
            </a:r>
            <a:r>
              <a:rPr lang="en-US" altLang="ja-JP" sz="900" b="1" u="sng" dirty="0">
                <a:latin typeface="UD デジタル 教科書体 NK-R" panose="02020400000000000000" pitchFamily="18" charset="-128"/>
                <a:ea typeface="UD デジタル 教科書体 NK-R" panose="02020400000000000000" pitchFamily="18" charset="-128"/>
              </a:rPr>
              <a:t>SDGs</a:t>
            </a:r>
            <a:r>
              <a:rPr lang="ja-JP" altLang="en-US" sz="900" b="1" u="sng" dirty="0">
                <a:latin typeface="UD デジタル 教科書体 NK-R" panose="02020400000000000000" pitchFamily="18" charset="-128"/>
                <a:ea typeface="UD デジタル 教科書体 NK-R" panose="02020400000000000000" pitchFamily="18" charset="-128"/>
              </a:rPr>
              <a:t>の推進によるジェンダー視点の主流化　</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900" dirty="0">
                <a:latin typeface="UD デジタル 教科書体 NK-R" panose="02020400000000000000" pitchFamily="18" charset="-128"/>
                <a:ea typeface="UD デジタル 教科書体 NK-R" panose="02020400000000000000" pitchFamily="18" charset="-128"/>
              </a:rPr>
              <a:t>　・・・あらゆる取組にジェンダーの視点を取り入れ、更なるジェンダー平等をめざす</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700" b="1" u="sng" dirty="0">
              <a:latin typeface="UD デジタル 教科書体 NK-R" panose="02020400000000000000" pitchFamily="18" charset="-128"/>
              <a:ea typeface="UD デジタル 教科書体 NK-R" panose="02020400000000000000" pitchFamily="18" charset="-128"/>
            </a:endParaRPr>
          </a:p>
          <a:p>
            <a:r>
              <a:rPr lang="ja-JP" altLang="en-US" sz="700" b="1" dirty="0">
                <a:latin typeface="UD デジタル 教科書体 NK-R" panose="02020400000000000000" pitchFamily="18" charset="-128"/>
                <a:ea typeface="UD デジタル 教科書体 NK-R" panose="02020400000000000000" pitchFamily="18" charset="-128"/>
              </a:rPr>
              <a:t>　</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700" b="1" u="sng" dirty="0">
                <a:latin typeface="UD デジタル 教科書体 NK-R" panose="02020400000000000000" pitchFamily="18" charset="-128"/>
                <a:ea typeface="UD デジタル 教科書体 NK-R" panose="02020400000000000000" pitchFamily="18" charset="-128"/>
              </a:rPr>
              <a:t>　　　　　　　　　　　　　　　　　　　　　　　　　　　　　　　　　　　</a:t>
            </a:r>
            <a:endParaRPr lang="en-US" altLang="ja-JP" sz="700" b="1" u="sng" dirty="0">
              <a:latin typeface="UD デジタル 教科書体 NK-R" panose="02020400000000000000" pitchFamily="18" charset="-128"/>
              <a:ea typeface="UD デジタル 教科書体 NK-R" panose="020204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157455304"/>
              </p:ext>
            </p:extLst>
          </p:nvPr>
        </p:nvGraphicFramePr>
        <p:xfrm>
          <a:off x="2079626" y="2701015"/>
          <a:ext cx="6918831" cy="4791147"/>
        </p:xfrm>
        <a:graphic>
          <a:graphicData uri="http://schemas.openxmlformats.org/drawingml/2006/table">
            <a:tbl>
              <a:tblPr firstRow="1" bandRow="1">
                <a:tableStyleId>{5940675A-B579-460E-94D1-54222C63F5DA}</a:tableStyleId>
              </a:tblPr>
              <a:tblGrid>
                <a:gridCol w="1291152">
                  <a:extLst>
                    <a:ext uri="{9D8B030D-6E8A-4147-A177-3AD203B41FA5}">
                      <a16:colId xmlns:a16="http://schemas.microsoft.com/office/drawing/2014/main" val="3564119134"/>
                    </a:ext>
                  </a:extLst>
                </a:gridCol>
                <a:gridCol w="1879957">
                  <a:extLst>
                    <a:ext uri="{9D8B030D-6E8A-4147-A177-3AD203B41FA5}">
                      <a16:colId xmlns:a16="http://schemas.microsoft.com/office/drawing/2014/main" val="4188584871"/>
                    </a:ext>
                  </a:extLst>
                </a:gridCol>
                <a:gridCol w="3747722">
                  <a:extLst>
                    <a:ext uri="{9D8B030D-6E8A-4147-A177-3AD203B41FA5}">
                      <a16:colId xmlns:a16="http://schemas.microsoft.com/office/drawing/2014/main" val="901796367"/>
                    </a:ext>
                  </a:extLst>
                </a:gridCol>
              </a:tblGrid>
              <a:tr h="252810">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重点目標</a:t>
                      </a:r>
                    </a:p>
                  </a:txBody>
                  <a:tcPr>
                    <a:solidFill>
                      <a:schemeClr val="accent1">
                        <a:lumMod val="40000"/>
                        <a:lumOff val="60000"/>
                      </a:schemeClr>
                    </a:solidFill>
                  </a:tcPr>
                </a:tc>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取組の方向</a:t>
                      </a:r>
                    </a:p>
                  </a:txBody>
                  <a:tcPr>
                    <a:solidFill>
                      <a:schemeClr val="accent1">
                        <a:lumMod val="40000"/>
                        <a:lumOff val="60000"/>
                      </a:schemeClr>
                    </a:solidFill>
                  </a:tcPr>
                </a:tc>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具体的取組</a:t>
                      </a:r>
                    </a:p>
                  </a:txBody>
                  <a:tcPr>
                    <a:solidFill>
                      <a:schemeClr val="accent1">
                        <a:lumMod val="40000"/>
                        <a:lumOff val="60000"/>
                      </a:schemeClr>
                    </a:solidFill>
                  </a:tcPr>
                </a:tc>
                <a:extLst>
                  <a:ext uri="{0D108BD9-81ED-4DB2-BD59-A6C34878D82A}">
                    <a16:rowId xmlns:a16="http://schemas.microsoft.com/office/drawing/2014/main" val="1188427297"/>
                  </a:ext>
                </a:extLst>
              </a:tr>
              <a:tr h="320795">
                <a:tc rowSpan="2">
                  <a:txBody>
                    <a:bodyPr/>
                    <a:lstStyle/>
                    <a:p>
                      <a:pPr algn="l">
                        <a:lnSpc>
                          <a:spcPts val="1100"/>
                        </a:lnSpc>
                        <a:spcBef>
                          <a:spcPts val="12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spcBef>
                          <a:spcPts val="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社会の実現に</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向けた意識</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改革</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marL="0" indent="0">
                        <a:lnSpc>
                          <a:spcPts val="900"/>
                        </a:lnSpc>
                        <a:buNone/>
                      </a:pPr>
                      <a:r>
                        <a:rPr kumimoji="1" lang="en-US"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次世代育成に向けた教育</a:t>
                      </a:r>
                      <a:endParaRPr kumimoji="1" lang="en-US"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indent="0">
                        <a:lnSpc>
                          <a:spcPts val="900"/>
                        </a:lnSpc>
                        <a:buNone/>
                      </a:pPr>
                      <a:r>
                        <a:rPr kumimoji="1" lang="ja-JP" altLang="en-US"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及び意識啓発の推進</a:t>
                      </a:r>
                      <a:endParaRPr kumimoji="1" lang="ja-JP" altLang="en-US" sz="900" b="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① 子どもの頃からの教育及び意識啓発の推進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性に関する適切な知識の普及の推進</a:t>
                      </a:r>
                    </a:p>
                  </a:txBody>
                  <a:tcPr/>
                </a:tc>
                <a:extLst>
                  <a:ext uri="{0D108BD9-81ED-4DB2-BD59-A6C34878D82A}">
                    <a16:rowId xmlns:a16="http://schemas.microsoft.com/office/drawing/2014/main" val="1912597722"/>
                  </a:ext>
                </a:extLst>
              </a:tr>
              <a:tr h="768852">
                <a:tc vMerge="1">
                  <a:txBody>
                    <a:bodyPr/>
                    <a:lstStyle/>
                    <a:p>
                      <a:endParaRPr kumimoji="1" lang="ja-JP" altLang="en-US" dirty="0"/>
                    </a:p>
                  </a:txBody>
                  <a:tcPr/>
                </a:tc>
                <a:tc>
                  <a:txBody>
                    <a:bodyPr/>
                    <a:lstStyle/>
                    <a:p>
                      <a:pPr>
                        <a:lnSpc>
                          <a:spcPts val="1500"/>
                        </a:lnSpc>
                      </a:pPr>
                      <a:endPar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あらゆる世代における</a:t>
                      </a:r>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男女共同参画の推進</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① 男女共同参画の理解を深めるための広報・啓発の充実</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男性に対する男女共同参画意識の醸成</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③ 地域における男女共同参画の促進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④ 多文化共生を踏まえた男女共同参画の推進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⑤ 女性の人権を尊重した表現の推進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⑥ 男女共同参画に関わる調査・研究、情報の収集・提供</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624261459"/>
                  </a:ext>
                </a:extLst>
              </a:tr>
              <a:tr h="393912">
                <a:tc rowSpan="2">
                  <a:txBody>
                    <a:bodyPr/>
                    <a:lstStyle/>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a:t>
                      </a:r>
                      <a:r>
                        <a:rPr kumimoji="1" lang="ja-JP" altLang="en-US"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b="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決定過程への</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拡大</a:t>
                      </a:r>
                      <a:endParaRPr kumimoji="1" lang="ja-JP" altLang="en-US" sz="1050" b="0" u="none" dirty="0">
                        <a:latin typeface="UD デジタル 教科書体 NK-R" panose="02020400000000000000" pitchFamily="18" charset="-128"/>
                        <a:ea typeface="UD デジタル 教科書体 NK-R" panose="02020400000000000000" pitchFamily="18" charset="-128"/>
                      </a:endParaRPr>
                    </a:p>
                  </a:txBody>
                  <a:tcPr/>
                </a:tc>
                <a:tc>
                  <a:txBody>
                    <a:bodyPr/>
                    <a:lstStyle/>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方針の立案・決定過程への</a:t>
                      </a:r>
                      <a:endPar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女性の参画拡大</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行政分野における政策・方針決定過程への女性の参画拡大</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② 企業等における女性の登用促進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地域・防災分野等への女性の参画促進</a:t>
                      </a:r>
                    </a:p>
                  </a:txBody>
                  <a:tcPr/>
                </a:tc>
                <a:extLst>
                  <a:ext uri="{0D108BD9-81ED-4DB2-BD59-A6C34878D82A}">
                    <a16:rowId xmlns:a16="http://schemas.microsoft.com/office/drawing/2014/main" val="1395084007"/>
                  </a:ext>
                </a:extLst>
              </a:tr>
              <a:tr h="393912">
                <a:tc vMerge="1">
                  <a:txBody>
                    <a:bodyPr/>
                    <a:lstStyle/>
                    <a:p>
                      <a:endParaRPr kumimoji="1" lang="ja-JP" altLang="en-US" dirty="0"/>
                    </a:p>
                  </a:txBody>
                  <a:tcPr/>
                </a:tc>
                <a:tc>
                  <a:txBody>
                    <a:bodyPr/>
                    <a:lstStyle/>
                    <a:p>
                      <a:pPr>
                        <a:lnSpc>
                          <a:spcPts val="1200"/>
                        </a:lnSpc>
                      </a:pP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方針の立案・決定過程への</a:t>
                      </a:r>
                      <a:endParaRPr kumimoji="1" lang="en-US"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1000"/>
                        </a:lnSpc>
                      </a:pP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参画に向けた女性の人材育成</a:t>
                      </a:r>
                      <a:endParaRPr kumimoji="1" lang="ja-JP" altLang="en-US" sz="900" b="0" i="0" u="sng"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① </a:t>
                      </a:r>
                      <a:r>
                        <a:rPr kumimoji="1" lang="ja-JP" altLang="en-US" sz="750" i="0" u="sng" dirty="0">
                          <a:latin typeface="UD デジタル 教科書体 NK-R" panose="02020400000000000000" pitchFamily="18" charset="-128"/>
                          <a:ea typeface="UD デジタル 教科書体 NK-R" panose="02020400000000000000" pitchFamily="18" charset="-128"/>
                        </a:rPr>
                        <a:t>企業等での登用促進に向けた女性の人材育成</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② 理工系分野等の女性の人材育成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多様な選択を可能とする学習機会の提供</a:t>
                      </a:r>
                    </a:p>
                  </a:txBody>
                  <a:tcPr/>
                </a:tc>
                <a:extLst>
                  <a:ext uri="{0D108BD9-81ED-4DB2-BD59-A6C34878D82A}">
                    <a16:rowId xmlns:a16="http://schemas.microsoft.com/office/drawing/2014/main" val="1082971693"/>
                  </a:ext>
                </a:extLst>
              </a:tr>
              <a:tr h="393912">
                <a:tc rowSpan="3">
                  <a:txBody>
                    <a:bodyPr/>
                    <a:lstStyle/>
                    <a:p>
                      <a:pPr>
                        <a:lnSpc>
                          <a:spcPts val="1400"/>
                        </a:lnSpc>
                        <a:spcBef>
                          <a:spcPts val="6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3</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職業生活の充実</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とワーク・ライフ・</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pPr>
                        <a:lnSpc>
                          <a:spcPts val="700"/>
                        </a:lnSpc>
                        <a:spcBef>
                          <a:spcPts val="60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バランスの推進</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職業生活における活躍支援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男女雇用機会均等の更なる推進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② </a:t>
                      </a:r>
                      <a:r>
                        <a:rPr kumimoji="1" lang="ja-JP" altLang="en-US" sz="750" i="0" u="sng" dirty="0">
                          <a:latin typeface="UD デジタル 教科書体 NK-R" panose="02020400000000000000" pitchFamily="18" charset="-128"/>
                          <a:ea typeface="UD デジタル 教科書体 NK-R" panose="02020400000000000000" pitchFamily="18" charset="-128"/>
                        </a:rPr>
                        <a:t>女性の就業支援  </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ハラスメントの防止</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4169119684"/>
                  </a:ext>
                </a:extLst>
              </a:tr>
              <a:tr h="354364">
                <a:tc vMerge="1">
                  <a:txBody>
                    <a:bodyPr/>
                    <a:lstStyle/>
                    <a:p>
                      <a:endParaRPr kumimoji="1" lang="ja-JP" altLang="en-US" dirty="0"/>
                    </a:p>
                  </a:txBody>
                  <a:tcPr/>
                </a:tc>
                <a:tc>
                  <a:txBody>
                    <a:bodyPr/>
                    <a:lstStyle/>
                    <a:p>
                      <a:pPr algn="just">
                        <a:lnSpc>
                          <a:spcPts val="9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働き方の見直しとワーク・ライフ・</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p>
                    <a:p>
                      <a:pPr algn="just">
                        <a:lnSpc>
                          <a:spcPts val="9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バランスの推進</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1100"/>
                        </a:lnSpc>
                      </a:pPr>
                      <a:r>
                        <a:rPr kumimoji="1" lang="ja-JP" altLang="en-US" sz="750" dirty="0">
                          <a:latin typeface="UD デジタル 教科書体 NK-R" panose="02020400000000000000" pitchFamily="18" charset="-128"/>
                          <a:ea typeface="UD デジタル 教科書体 NK-R" panose="02020400000000000000" pitchFamily="18" charset="-128"/>
                        </a:rPr>
                        <a:t>① 時間的、場所的な制約を前提とした働き方の見直しと多様で柔軟な働き方の促進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仕事と子育てとの両立支援</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921999870"/>
                  </a:ext>
                </a:extLst>
              </a:tr>
              <a:tr h="330629">
                <a:tc vMerge="1">
                  <a:txBody>
                    <a:bodyPr/>
                    <a:lstStyle/>
                    <a:p>
                      <a:endParaRPr kumimoji="1" lang="ja-JP" altLang="en-US" dirty="0"/>
                    </a:p>
                  </a:txBody>
                  <a:tcPr/>
                </a:tc>
                <a:tc>
                  <a:txBody>
                    <a:bodyPr/>
                    <a:lstStyle/>
                    <a:p>
                      <a:pPr algn="just">
                        <a:lnSpc>
                          <a:spcPct val="100000"/>
                        </a:lnSpc>
                        <a:spcAft>
                          <a:spcPts val="0"/>
                        </a:spcAft>
                      </a:pP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男性の家事・育児等への</a:t>
                      </a:r>
                      <a:endParaRPr lang="en-US" alt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00000"/>
                        </a:lnSpc>
                        <a:spcAft>
                          <a:spcPts val="0"/>
                        </a:spcAft>
                      </a:pP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主体的取組の促進</a:t>
                      </a:r>
                      <a:endParaRPr lang="ja-JP" sz="900" i="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l">
                        <a:lnSpc>
                          <a:spcPct val="100000"/>
                        </a:lnSpc>
                        <a:spcBef>
                          <a:spcPts val="1800"/>
                        </a:spcBef>
                        <a:spcAft>
                          <a:spcPts val="0"/>
                        </a:spcAft>
                      </a:pPr>
                      <a:r>
                        <a:rPr kumimoji="1" lang="ja-JP" altLang="en-US" sz="750" i="0" u="none" dirty="0">
                          <a:latin typeface="UD デジタル 教科書体 NK-R" panose="02020400000000000000" pitchFamily="18" charset="-128"/>
                          <a:ea typeface="UD デジタル 教科書体 NK-R" panose="02020400000000000000" pitchFamily="18" charset="-128"/>
                        </a:rPr>
                        <a:t>① </a:t>
                      </a:r>
                      <a:r>
                        <a:rPr lang="ja-JP" altLang="ja-JP" sz="75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男性の家事・育児等への主体的取組の促進</a:t>
                      </a:r>
                      <a:endParaRPr lang="ja-JP" altLang="ja-JP" sz="750" i="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1007943" rtl="0" eaLnBrk="1" fontAlgn="auto" latinLnBrk="0" hangingPunct="1">
                        <a:lnSpc>
                          <a:spcPts val="300"/>
                        </a:lnSpc>
                        <a:spcBef>
                          <a:spcPts val="0"/>
                        </a:spcBef>
                        <a:spcAft>
                          <a:spcPts val="0"/>
                        </a:spcAft>
                        <a:buClrTx/>
                        <a:buSzTx/>
                        <a:buFontTx/>
                        <a:buNone/>
                        <a:tabLst/>
                        <a:defRPr/>
                      </a:pP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nchor="b"/>
                </a:tc>
                <a:extLst>
                  <a:ext uri="{0D108BD9-81ED-4DB2-BD59-A6C34878D82A}">
                    <a16:rowId xmlns:a16="http://schemas.microsoft.com/office/drawing/2014/main" val="2035819267"/>
                  </a:ext>
                </a:extLst>
              </a:tr>
              <a:tr h="594919">
                <a:tc rowSpan="3">
                  <a:txBody>
                    <a:bodyPr/>
                    <a:lstStyle/>
                    <a:p>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8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多様な立場の</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人々が安心して</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暮らせる環境の</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整備</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女性に対するあらゆる</a:t>
                      </a:r>
                      <a:endPar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暴力の根絶</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① 女性に対する暴力を容認しない意識の醸成</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② 配偶者等からの暴力の防止及び被害者支援</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a:latin typeface="UD デジタル 教科書体 NK-R" panose="02020400000000000000" pitchFamily="18" charset="-128"/>
                          <a:ea typeface="UD デジタル 教科書体 NK-R" panose="02020400000000000000" pitchFamily="18" charset="-128"/>
                        </a:rPr>
                        <a:t>③ </a:t>
                      </a:r>
                      <a:r>
                        <a:rPr kumimoji="1" lang="ja-JP" altLang="en-US" sz="750" b="0" i="0" u="sng" dirty="0">
                          <a:latin typeface="UD デジタル 教科書体 NK-R" panose="02020400000000000000" pitchFamily="18" charset="-128"/>
                          <a:ea typeface="UD デジタル 教科書体 NK-R" panose="02020400000000000000" pitchFamily="18" charset="-128"/>
                        </a:rPr>
                        <a:t>暴力の未然防止の観点からの若年層への啓発</a:t>
                      </a:r>
                      <a:endParaRPr kumimoji="1" lang="en-US" altLang="ja-JP" sz="750" b="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④ 性犯罪、ストーカー行為、セクシュアルハラスメント等への対策の推進・強化</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a:latin typeface="UD デジタル 教科書体 NK-R" panose="02020400000000000000" pitchFamily="18" charset="-128"/>
                          <a:ea typeface="UD デジタル 教科書体 NK-R" panose="02020400000000000000" pitchFamily="18" charset="-128"/>
                        </a:rPr>
                        <a:t>⑤ </a:t>
                      </a:r>
                      <a:r>
                        <a:rPr kumimoji="1" lang="ja-JP" altLang="en-US" sz="750" b="0" i="0" u="sng" dirty="0">
                          <a:latin typeface="UD デジタル 教科書体 NK-R" panose="02020400000000000000" pitchFamily="18" charset="-128"/>
                          <a:ea typeface="UD デジタル 教科書体 NK-R" panose="02020400000000000000" pitchFamily="18" charset="-128"/>
                        </a:rPr>
                        <a:t>児童虐待を取り扱う機関との連携</a:t>
                      </a:r>
                      <a:endParaRPr kumimoji="1" lang="en-US" altLang="ja-JP" sz="750" b="0" i="0" u="sng"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565941052"/>
                  </a:ext>
                </a:extLst>
              </a:tr>
              <a:tr h="594919">
                <a:tc vMerge="1">
                  <a:txBody>
                    <a:bodyPr/>
                    <a:lstStyle/>
                    <a:p>
                      <a:endParaRPr kumimoji="1" lang="ja-JP" altLang="en-US" dirty="0"/>
                    </a:p>
                  </a:txBody>
                  <a:tcPr/>
                </a:tc>
                <a:tc>
                  <a:txBody>
                    <a:bodyPr/>
                    <a:lstStyle/>
                    <a:p>
                      <a:pPr marL="349250" indent="-349250"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様々な困難を抱</a:t>
                      </a: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える</a:t>
                      </a:r>
                      <a:endPar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349250" indent="-349250" algn="just">
                        <a:lnSpc>
                          <a:spcPct val="115000"/>
                        </a:lnSpc>
                        <a:spcAft>
                          <a:spcPts val="0"/>
                        </a:spcAft>
                      </a:pP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人々への支援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生活上の困難を抱える女性への支援</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② </a:t>
                      </a:r>
                      <a:r>
                        <a:rPr kumimoji="1" lang="ja-JP" altLang="en-US" sz="750" i="0" u="sng" dirty="0">
                          <a:latin typeface="UD デジタル 教科書体 NK-R" panose="02020400000000000000" pitchFamily="18" charset="-128"/>
                          <a:ea typeface="UD デジタル 教科書体 NK-R" panose="02020400000000000000" pitchFamily="18" charset="-128"/>
                        </a:rPr>
                        <a:t>性的指向及び性自認の多様性に関する理解の増進と当事者が抱える課題解決に</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en-US" altLang="ja-JP" sz="750" i="0" u="none" dirty="0">
                          <a:latin typeface="UD デジタル 教科書体 NK-R" panose="02020400000000000000" pitchFamily="18" charset="-128"/>
                          <a:ea typeface="UD デジタル 教科書体 NK-R" panose="02020400000000000000" pitchFamily="18" charset="-128"/>
                        </a:rPr>
                        <a:t>  </a:t>
                      </a:r>
                      <a:r>
                        <a:rPr kumimoji="1" lang="en-US" altLang="ja-JP" sz="750" i="0" u="none" baseline="0" dirty="0">
                          <a:latin typeface="UD デジタル 教科書体 NK-R" panose="02020400000000000000" pitchFamily="18" charset="-128"/>
                          <a:ea typeface="UD デジタル 教科書体 NK-R" panose="02020400000000000000" pitchFamily="18" charset="-128"/>
                        </a:rPr>
                        <a:t>   </a:t>
                      </a:r>
                      <a:r>
                        <a:rPr kumimoji="1" lang="ja-JP" altLang="en-US" sz="750" i="0" u="sng" dirty="0">
                          <a:latin typeface="UD デジタル 教科書体 NK-R" panose="02020400000000000000" pitchFamily="18" charset="-128"/>
                          <a:ea typeface="UD デジタル 教科書体 NK-R" panose="02020400000000000000" pitchFamily="18" charset="-128"/>
                        </a:rPr>
                        <a:t>向けた取組の推進</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高齢者、</a:t>
                      </a:r>
                      <a:r>
                        <a:rPr kumimoji="1" lang="ja-JP" altLang="en-US" sz="750" dirty="0" err="1">
                          <a:latin typeface="UD デジタル 教科書体 NK-R" panose="02020400000000000000" pitchFamily="18" charset="-128"/>
                          <a:ea typeface="UD デジタル 教科書体 NK-R" panose="02020400000000000000" pitchFamily="18" charset="-128"/>
                        </a:rPr>
                        <a:t>障がい</a:t>
                      </a:r>
                      <a:r>
                        <a:rPr kumimoji="1" lang="ja-JP" altLang="en-US" sz="750" dirty="0">
                          <a:latin typeface="UD デジタル 教科書体 NK-R" panose="02020400000000000000" pitchFamily="18" charset="-128"/>
                          <a:ea typeface="UD デジタル 教科書体 NK-R" panose="02020400000000000000" pitchFamily="18" charset="-128"/>
                        </a:rPr>
                        <a:t>者、外国人等が安心して暮らせる環境整備</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④ 複合的に困難な状況に置かれている人々への支援</a:t>
                      </a:r>
                    </a:p>
                  </a:txBody>
                  <a:tcPr/>
                </a:tc>
                <a:extLst>
                  <a:ext uri="{0D108BD9-81ED-4DB2-BD59-A6C34878D82A}">
                    <a16:rowId xmlns:a16="http://schemas.microsoft.com/office/drawing/2014/main" val="860533012"/>
                  </a:ext>
                </a:extLst>
              </a:tr>
              <a:tr h="354364">
                <a:tc vMerge="1">
                  <a:txBody>
                    <a:bodyPr/>
                    <a:lstStyle/>
                    <a:p>
                      <a:endParaRPr kumimoji="1" lang="ja-JP" altLang="en-US" dirty="0"/>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生涯を通じた男女の健康支援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r>
                        <a:rPr kumimoji="1" lang="ja-JP" altLang="en-US" sz="750" dirty="0">
                          <a:latin typeface="UD デジタル 教科書体 NK-R" panose="02020400000000000000" pitchFamily="18" charset="-128"/>
                          <a:ea typeface="UD デジタル 教科書体 NK-R" panose="02020400000000000000" pitchFamily="18" charset="-128"/>
                        </a:rPr>
                        <a:t>① 女性の健康対策の推進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r>
                        <a:rPr kumimoji="1" lang="ja-JP" altLang="en-US" sz="750" dirty="0">
                          <a:latin typeface="UD デジタル 教科書体 NK-R" panose="02020400000000000000" pitchFamily="18" charset="-128"/>
                          <a:ea typeface="UD デジタル 教科書体 NK-R" panose="02020400000000000000" pitchFamily="18" charset="-128"/>
                        </a:rPr>
                        <a:t>② ライフステージに応じた男女の健康支援</a:t>
                      </a:r>
                    </a:p>
                  </a:txBody>
                  <a:tcPr/>
                </a:tc>
                <a:extLst>
                  <a:ext uri="{0D108BD9-81ED-4DB2-BD59-A6C34878D82A}">
                    <a16:rowId xmlns:a16="http://schemas.microsoft.com/office/drawing/2014/main" val="3329980240"/>
                  </a:ext>
                </a:extLst>
              </a:tr>
            </a:tbl>
          </a:graphicData>
        </a:graphic>
      </p:graphicFrame>
      <p:sp>
        <p:nvSpPr>
          <p:cNvPr id="34" name="テキスト ボックス 33"/>
          <p:cNvSpPr txBox="1"/>
          <p:nvPr/>
        </p:nvSpPr>
        <p:spPr>
          <a:xfrm>
            <a:off x="6332786" y="497247"/>
            <a:ext cx="1617414"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第４章　計画の基本理念　</a:t>
            </a:r>
          </a:p>
        </p:txBody>
      </p:sp>
      <p:sp>
        <p:nvSpPr>
          <p:cNvPr id="5" name="テキスト ボックス 4"/>
          <p:cNvSpPr txBox="1"/>
          <p:nvPr/>
        </p:nvSpPr>
        <p:spPr>
          <a:xfrm>
            <a:off x="242459" y="3271196"/>
            <a:ext cx="1560501" cy="307777"/>
          </a:xfrm>
          <a:prstGeom prst="rect">
            <a:avLst/>
          </a:prstGeom>
          <a:noFill/>
          <a:ln>
            <a:solidFill>
              <a:schemeClr val="accent1"/>
            </a:solidFill>
            <a:prstDash val="dash"/>
          </a:ln>
        </p:spPr>
        <p:txBody>
          <a:bodyPr wrap="square" rtlCol="0">
            <a:spAutoFit/>
          </a:bodyPr>
          <a:lstStyle/>
          <a:p>
            <a:pPr algn="dist"/>
            <a:r>
              <a:rPr lang="ja-JP" altLang="en-US" sz="700" dirty="0">
                <a:latin typeface="UD デジタル 教科書体 NK-R" panose="02020400000000000000" pitchFamily="18" charset="-128"/>
                <a:ea typeface="UD デジタル 教科書体 NK-R" panose="02020400000000000000" pitchFamily="18" charset="-128"/>
              </a:rPr>
              <a:t>「男は仕事、女は家庭」という考えに</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賛成：</a:t>
            </a:r>
            <a:r>
              <a:rPr lang="en-US" altLang="ja-JP" sz="700" dirty="0">
                <a:latin typeface="UD デジタル 教科書体 NK-R" panose="02020400000000000000" pitchFamily="18" charset="-128"/>
                <a:ea typeface="UD デジタル 教科書体 NK-R" panose="02020400000000000000" pitchFamily="18" charset="-128"/>
              </a:rPr>
              <a:t>34.0%   </a:t>
            </a:r>
            <a:r>
              <a:rPr lang="ja-JP" altLang="en-US" sz="700" dirty="0">
                <a:latin typeface="UD デジタル 教科書体 NK-R" panose="02020400000000000000" pitchFamily="18" charset="-128"/>
                <a:ea typeface="UD デジタル 教科書体 NK-R" panose="02020400000000000000" pitchFamily="18" charset="-128"/>
              </a:rPr>
              <a:t>反対：</a:t>
            </a:r>
            <a:r>
              <a:rPr lang="en-US" altLang="ja-JP" sz="700" dirty="0">
                <a:latin typeface="UD デジタル 教科書体 NK-R" panose="02020400000000000000" pitchFamily="18" charset="-128"/>
                <a:ea typeface="UD デジタル 教科書体 NK-R" panose="02020400000000000000" pitchFamily="18" charset="-128"/>
              </a:rPr>
              <a:t>64.8%</a:t>
            </a:r>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R1)</a:t>
            </a:r>
          </a:p>
        </p:txBody>
      </p:sp>
      <p:sp>
        <p:nvSpPr>
          <p:cNvPr id="36" name="テキスト ボックス 35"/>
          <p:cNvSpPr txBox="1"/>
          <p:nvPr/>
        </p:nvSpPr>
        <p:spPr>
          <a:xfrm>
            <a:off x="242457" y="4148721"/>
            <a:ext cx="1602867" cy="307777"/>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・審議会等女性委員：</a:t>
            </a:r>
            <a:r>
              <a:rPr lang="en-US" altLang="ja-JP" sz="700" dirty="0">
                <a:latin typeface="UD デジタル 教科書体 NK-R" panose="02020400000000000000" pitchFamily="18" charset="-128"/>
                <a:ea typeface="UD デジタル 教科書体 NK-R" panose="02020400000000000000" pitchFamily="18" charset="-128"/>
              </a:rPr>
              <a:t>33.4%</a:t>
            </a:r>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R2</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・管理的職業従事者：</a:t>
            </a:r>
            <a:r>
              <a:rPr lang="en-US" altLang="ja-JP" sz="700" dirty="0">
                <a:latin typeface="UD デジタル 教科書体 NK-R" panose="02020400000000000000" pitchFamily="18" charset="-128"/>
                <a:ea typeface="UD デジタル 教科書体 NK-R" panose="02020400000000000000" pitchFamily="18" charset="-128"/>
              </a:rPr>
              <a:t>11.4% (H27</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p:nvPr/>
        </p:nvSpPr>
        <p:spPr>
          <a:xfrm>
            <a:off x="242458" y="4896892"/>
            <a:ext cx="1560502" cy="307777"/>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　　　　　大阪府：</a:t>
            </a:r>
            <a:r>
              <a:rPr lang="en-US" altLang="ja-JP" sz="700" dirty="0">
                <a:latin typeface="UD デジタル 教科書体 NK-R" panose="02020400000000000000" pitchFamily="18" charset="-128"/>
                <a:ea typeface="UD デジタル 教科書体 NK-R" panose="02020400000000000000" pitchFamily="18" charset="-128"/>
              </a:rPr>
              <a:t>51.2%</a:t>
            </a:r>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R2)</a:t>
            </a:r>
          </a:p>
          <a:p>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全国　：</a:t>
            </a:r>
            <a:r>
              <a:rPr lang="en-US" altLang="ja-JP" sz="700" dirty="0">
                <a:latin typeface="UD デジタル 教科書体 NK-R" panose="02020400000000000000" pitchFamily="18" charset="-128"/>
                <a:ea typeface="UD デジタル 教科書体 NK-R" panose="02020400000000000000" pitchFamily="18" charset="-128"/>
              </a:rPr>
              <a:t>51.8%)</a:t>
            </a:r>
            <a:r>
              <a:rPr lang="ja-JP" altLang="en-US" sz="700" dirty="0">
                <a:latin typeface="UD デジタル 教科書体 NK-R" panose="02020400000000000000" pitchFamily="18" charset="-128"/>
                <a:ea typeface="UD デジタル 教科書体 NK-R" panose="02020400000000000000" pitchFamily="18" charset="-128"/>
              </a:rPr>
              <a:t>　</a:t>
            </a:r>
            <a:r>
              <a:rPr lang="ja-JP" altLang="en-US" sz="600" dirty="0">
                <a:latin typeface="UD デジタル 教科書体 NK-R" panose="02020400000000000000" pitchFamily="18" charset="-128"/>
                <a:ea typeface="UD デジタル 教科書体 NK-R" panose="02020400000000000000" pitchFamily="18" charset="-128"/>
              </a:rPr>
              <a:t>　</a:t>
            </a:r>
            <a:endParaRPr lang="en-US" altLang="ja-JP" sz="600"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p:cNvSpPr txBox="1"/>
          <p:nvPr/>
        </p:nvSpPr>
        <p:spPr>
          <a:xfrm>
            <a:off x="242458" y="5842361"/>
            <a:ext cx="1560502" cy="200055"/>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男性：</a:t>
            </a:r>
            <a:r>
              <a:rPr lang="en-US" altLang="ja-JP" sz="700" dirty="0">
                <a:latin typeface="UD デジタル 教科書体 NK-R" panose="02020400000000000000" pitchFamily="18" charset="-128"/>
                <a:ea typeface="UD デジタル 教科書体 NK-R" panose="02020400000000000000" pitchFamily="18" charset="-128"/>
              </a:rPr>
              <a:t>3.6%  </a:t>
            </a:r>
            <a:r>
              <a:rPr lang="ja-JP" altLang="en-US" sz="700" dirty="0">
                <a:latin typeface="UD デジタル 教科書体 NK-R" panose="02020400000000000000" pitchFamily="18" charset="-128"/>
                <a:ea typeface="UD デジタル 教科書体 NK-R" panose="02020400000000000000" pitchFamily="18" charset="-128"/>
              </a:rPr>
              <a:t>女性：</a:t>
            </a:r>
            <a:r>
              <a:rPr lang="en-US" altLang="ja-JP" sz="700" dirty="0">
                <a:latin typeface="UD デジタル 教科書体 NK-R" panose="02020400000000000000" pitchFamily="18" charset="-128"/>
                <a:ea typeface="UD デジタル 教科書体 NK-R" panose="02020400000000000000" pitchFamily="18" charset="-128"/>
              </a:rPr>
              <a:t>40.6% </a:t>
            </a:r>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H30</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244799" y="6839110"/>
            <a:ext cx="1560502" cy="523220"/>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DV</a:t>
            </a:r>
            <a:r>
              <a:rPr lang="ja-JP" altLang="en-US" sz="700" dirty="0">
                <a:latin typeface="UD デジタル 教科書体 NK-R" panose="02020400000000000000" pitchFamily="18" charset="-128"/>
                <a:ea typeface="UD デジタル 教科書体 NK-R" panose="02020400000000000000" pitchFamily="18" charset="-128"/>
              </a:rPr>
              <a:t>被害をどこ（だれ）にも相談しな  </a:t>
            </a:r>
            <a:endParaRPr lang="en-US" altLang="ja-JP" sz="700" dirty="0">
              <a:latin typeface="UD デジタル 教科書体 NK-R" panose="02020400000000000000" pitchFamily="18" charset="-128"/>
              <a:ea typeface="UD デジタル 教科書体 NK-R" panose="02020400000000000000" pitchFamily="18" charset="-128"/>
            </a:endParaRPr>
          </a:p>
          <a:p>
            <a:r>
              <a:rPr lang="en-US" altLang="ja-JP" sz="700" dirty="0">
                <a:latin typeface="UD デジタル 教科書体 NK-R" panose="02020400000000000000" pitchFamily="18" charset="-128"/>
                <a:ea typeface="UD デジタル 教科書体 NK-R" panose="02020400000000000000" pitchFamily="18" charset="-128"/>
              </a:rPr>
              <a:t> </a:t>
            </a:r>
            <a:r>
              <a:rPr lang="ja-JP" altLang="en-US" sz="700" dirty="0">
                <a:latin typeface="UD デジタル 教科書体 NK-R" panose="02020400000000000000" pitchFamily="18" charset="-128"/>
                <a:ea typeface="UD デジタル 教科書体 NK-R" panose="02020400000000000000" pitchFamily="18" charset="-128"/>
              </a:rPr>
              <a:t>かった人の割合：  ４２．７</a:t>
            </a:r>
            <a:r>
              <a:rPr lang="en-US" altLang="ja-JP" sz="700" dirty="0">
                <a:latin typeface="UD デジタル 教科書体 NK-R" panose="02020400000000000000" pitchFamily="18" charset="-128"/>
                <a:ea typeface="UD デジタル 教科書体 NK-R" panose="02020400000000000000" pitchFamily="18" charset="-128"/>
              </a:rPr>
              <a:t>% (R1)</a:t>
            </a:r>
          </a:p>
          <a:p>
            <a:r>
              <a:rPr lang="ja-JP" altLang="en-US" sz="700" dirty="0">
                <a:latin typeface="UD デジタル 教科書体 NK-R" panose="02020400000000000000" pitchFamily="18" charset="-128"/>
                <a:ea typeface="UD デジタル 教科書体 NK-R" panose="02020400000000000000" pitchFamily="18" charset="-128"/>
              </a:rPr>
              <a:t>・配偶者暴力相談支援センターの</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　認知度： </a:t>
            </a:r>
            <a:r>
              <a:rPr lang="en-US" altLang="ja-JP" sz="700" dirty="0">
                <a:latin typeface="UD デジタル 教科書体 NK-R" panose="02020400000000000000" pitchFamily="18" charset="-128"/>
                <a:ea typeface="UD デジタル 教科書体 NK-R" panose="02020400000000000000" pitchFamily="18" charset="-128"/>
              </a:rPr>
              <a:t> 20.0% (R1)</a:t>
            </a:r>
          </a:p>
        </p:txBody>
      </p:sp>
      <p:sp>
        <p:nvSpPr>
          <p:cNvPr id="88" name="テキスト ボックス 87"/>
          <p:cNvSpPr txBox="1"/>
          <p:nvPr/>
        </p:nvSpPr>
        <p:spPr>
          <a:xfrm>
            <a:off x="2063116" y="2550614"/>
            <a:ext cx="2052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5</a:t>
            </a:r>
            <a:r>
              <a:rPr lang="ja-JP" altLang="en-US" sz="900" b="1" dirty="0">
                <a:latin typeface="UD デジタル 教科書体 NK-R" panose="02020400000000000000" pitchFamily="18" charset="-128"/>
                <a:ea typeface="UD デジタル 教科書体 NK-R" panose="02020400000000000000" pitchFamily="18" charset="-128"/>
              </a:rPr>
              <a:t>章　施策の基本方針と具体的取組</a:t>
            </a:r>
            <a:endParaRPr lang="ja-JP" altLang="en-US" sz="6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9068308" y="2698534"/>
            <a:ext cx="1548000" cy="4788000"/>
          </a:xfrm>
          <a:prstGeom prst="rect">
            <a:avLst/>
          </a:prstGeom>
          <a:noFill/>
          <a:ln>
            <a:solidFill>
              <a:schemeClr val="tx1"/>
            </a:solidFill>
          </a:ln>
        </p:spPr>
        <p:txBody>
          <a:bodyPr wrap="square" rtlCol="0">
            <a:spAutoFit/>
          </a:bodyPr>
          <a:lstStyle/>
          <a:p>
            <a:r>
              <a:rPr kumimoji="1" lang="ja-JP" altLang="en-US" sz="1000" b="1" u="sng" dirty="0">
                <a:effectLst>
                  <a:outerShdw blurRad="38100" dist="38100" dir="2700000" algn="tl">
                    <a:srgbClr val="000000">
                      <a:alpha val="43137"/>
                    </a:srgbClr>
                  </a:outerShdw>
                </a:effectLst>
              </a:rPr>
              <a:t>主な目標指標</a:t>
            </a:r>
            <a:endParaRPr kumimoji="1" lang="en-US" altLang="ja-JP" sz="900" b="1" dirty="0">
              <a:latin typeface="UD デジタル 教科書体 NK-R" panose="02020400000000000000" pitchFamily="18" charset="-128"/>
              <a:ea typeface="UD デジタル 教科書体 NK-R" panose="02020400000000000000" pitchFamily="18" charset="-128"/>
            </a:endParaRPr>
          </a:p>
          <a:p>
            <a:pPr>
              <a:lnSpc>
                <a:spcPts val="500"/>
              </a:lnSpc>
            </a:pPr>
            <a:endParaRPr kumimoji="1" lang="en-US" altLang="ja-JP" sz="900" b="1" dirty="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◇性別役割分担意識に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同感しない府民割合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en-US" altLang="ja-JP" sz="900" dirty="0">
                <a:latin typeface="UD デジタル 教科書体 NK-R" panose="02020400000000000000" pitchFamily="18" charset="-128"/>
                <a:ea typeface="UD デジタル 教科書体 NK-R" panose="02020400000000000000" pitchFamily="18" charset="-128"/>
              </a:rPr>
              <a:t>64.8%</a:t>
            </a:r>
            <a:r>
              <a:rPr kumimoji="1" lang="ja-JP" altLang="en-US" sz="900" dirty="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R1)</a:t>
            </a:r>
            <a:r>
              <a:rPr kumimoji="1" lang="ja-JP" altLang="en-US" sz="900" dirty="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80%</a:t>
            </a:r>
          </a:p>
          <a:p>
            <a:pPr>
              <a:lnSpc>
                <a:spcPts val="8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950" b="1" dirty="0">
                <a:latin typeface="UD デジタル 教科書体 NK-R" panose="02020400000000000000" pitchFamily="18" charset="-128"/>
                <a:ea typeface="UD デジタル 教科書体 NK-R" panose="02020400000000000000" pitchFamily="18" charset="-128"/>
              </a:rPr>
              <a:t>◇審議会等女性委員割合</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33.4%(R2)</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40%</a:t>
            </a:r>
            <a:r>
              <a:rPr kumimoji="1" lang="ja-JP" altLang="en-US" sz="800" dirty="0">
                <a:latin typeface="UD デジタル 教科書体 NK-R" panose="02020400000000000000" pitchFamily="18" charset="-128"/>
                <a:ea typeface="UD デジタル 教科書体 NK-R" panose="02020400000000000000" pitchFamily="18" charset="-128"/>
              </a:rPr>
              <a:t>以上</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60%</a:t>
            </a:r>
            <a:r>
              <a:rPr kumimoji="1" lang="ja-JP" altLang="en-US" sz="800" dirty="0">
                <a:latin typeface="UD デジタル 教科書体 NK-R" panose="02020400000000000000" pitchFamily="18" charset="-128"/>
                <a:ea typeface="UD デジタル 教科書体 NK-R" panose="02020400000000000000" pitchFamily="18" charset="-128"/>
              </a:rPr>
              <a:t>以下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◇管理的職業従事者に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占める女性の割合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11.4%(H27)</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16.0%</a:t>
            </a:r>
          </a:p>
          <a:p>
            <a:pPr>
              <a:lnSpc>
                <a:spcPts val="6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◇女性の就業率</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51.2%(R2)</a:t>
            </a:r>
            <a:r>
              <a:rPr kumimoji="1" lang="ja-JP" altLang="en-US" sz="800" dirty="0">
                <a:latin typeface="UD デジタル 教科書体 NK-R" panose="02020400000000000000" pitchFamily="18" charset="-128"/>
                <a:ea typeface="UD デジタル 教科書体 NK-R" panose="02020400000000000000" pitchFamily="18" charset="-128"/>
              </a:rPr>
              <a:t>⇒全国平均を</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上回る　　　</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全国平均</a:t>
            </a:r>
            <a:r>
              <a:rPr kumimoji="1" lang="en-US" altLang="ja-JP" sz="800" dirty="0">
                <a:latin typeface="UD デジタル 教科書体 NK-R" panose="02020400000000000000" pitchFamily="18" charset="-128"/>
                <a:ea typeface="UD デジタル 教科書体 NK-R" panose="02020400000000000000" pitchFamily="18" charset="-128"/>
              </a:rPr>
              <a:t>51.8%</a:t>
            </a:r>
          </a:p>
          <a:p>
            <a:pPr>
              <a:lnSpc>
                <a:spcPts val="6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en-US" altLang="ja-JP" sz="970" b="1" dirty="0">
                <a:latin typeface="UD デジタル 教科書体 NK-R" panose="02020400000000000000" pitchFamily="18" charset="-128"/>
                <a:ea typeface="UD デジタル 教科書体 NK-R" panose="02020400000000000000" pitchFamily="18" charset="-128"/>
              </a:rPr>
              <a:t>6</a:t>
            </a:r>
            <a:r>
              <a:rPr kumimoji="1" lang="ja-JP" altLang="en-US" sz="970" b="1" dirty="0">
                <a:latin typeface="UD デジタル 教科書体 NK-R" panose="02020400000000000000" pitchFamily="18" charset="-128"/>
                <a:ea typeface="UD デジタル 教科書体 NK-R" panose="02020400000000000000" pitchFamily="18" charset="-128"/>
              </a:rPr>
              <a:t>歳未満の子どもを</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ja-JP" altLang="en-US" sz="970" b="1" dirty="0">
                <a:latin typeface="UD デジタル 教科書体 NK-R" panose="02020400000000000000" pitchFamily="18" charset="-128"/>
                <a:ea typeface="UD デジタル 教科書体 NK-R" panose="02020400000000000000" pitchFamily="18" charset="-128"/>
              </a:rPr>
              <a:t>　  持つ夫の育児・家事</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en-US" altLang="ja-JP" sz="970" b="1" dirty="0">
                <a:latin typeface="UD デジタル 教科書体 NK-R" panose="02020400000000000000" pitchFamily="18" charset="-128"/>
                <a:ea typeface="UD デジタル 教科書体 NK-R" panose="02020400000000000000" pitchFamily="18" charset="-128"/>
              </a:rPr>
              <a:t>    </a:t>
            </a:r>
            <a:r>
              <a:rPr kumimoji="1" lang="ja-JP" altLang="en-US" sz="970" b="1" dirty="0">
                <a:latin typeface="UD デジタル 教科書体 NK-R" panose="02020400000000000000" pitchFamily="18" charset="-128"/>
                <a:ea typeface="UD デジタル 教科書体 NK-R" panose="02020400000000000000" pitchFamily="18" charset="-128"/>
              </a:rPr>
              <a:t>関連時間</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85</a:t>
            </a:r>
            <a:r>
              <a:rPr kumimoji="1" lang="ja-JP" altLang="en-US" sz="800" dirty="0">
                <a:latin typeface="UD デジタル 教科書体 NK-R" panose="02020400000000000000" pitchFamily="18" charset="-128"/>
                <a:ea typeface="UD デジタル 教科書体 NK-R" panose="02020400000000000000" pitchFamily="18" charset="-128"/>
              </a:rPr>
              <a:t>分</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日（</a:t>
            </a:r>
            <a:r>
              <a:rPr kumimoji="1" lang="en-US" altLang="ja-JP" sz="800" dirty="0">
                <a:latin typeface="UD デジタル 教科書体 NK-R" panose="02020400000000000000" pitchFamily="18" charset="-128"/>
                <a:ea typeface="UD デジタル 教科書体 NK-R" panose="02020400000000000000" pitchFamily="18" charset="-128"/>
              </a:rPr>
              <a:t>H28</a:t>
            </a:r>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120</a:t>
            </a:r>
            <a:r>
              <a:rPr kumimoji="1" lang="ja-JP" altLang="en-US" sz="800" dirty="0">
                <a:latin typeface="UD デジタル 教科書体 NK-R" panose="02020400000000000000" pitchFamily="18" charset="-128"/>
                <a:ea typeface="UD デジタル 教科書体 NK-R" panose="02020400000000000000" pitchFamily="18" charset="-128"/>
              </a:rPr>
              <a:t>分</a:t>
            </a:r>
            <a:endParaRPr kumimoji="1" lang="en-US" altLang="ja-JP" sz="800" dirty="0">
              <a:latin typeface="UD デジタル 教科書体 NK-R" panose="02020400000000000000" pitchFamily="18" charset="-128"/>
              <a:ea typeface="UD デジタル 教科書体 NK-R" panose="02020400000000000000" pitchFamily="18" charset="-128"/>
            </a:endParaRPr>
          </a:p>
          <a:p>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◇配偶者・ﾊﾟｰﾄﾅｰ間に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en-US" altLang="ja-JP" sz="1000" b="1" dirty="0">
                <a:latin typeface="UD デジタル 教科書体 NK-R" panose="02020400000000000000" pitchFamily="18" charset="-128"/>
                <a:ea typeface="UD デジタル 教科書体 NK-R" panose="02020400000000000000" pitchFamily="18" charset="-128"/>
              </a:rPr>
              <a:t>   </a:t>
            </a:r>
            <a:r>
              <a:rPr kumimoji="1" lang="ja-JP" altLang="en-US" sz="1000" b="1" dirty="0">
                <a:latin typeface="UD デジタル 教科書体 NK-R" panose="02020400000000000000" pitchFamily="18" charset="-128"/>
                <a:ea typeface="UD デジタル 教科書体 NK-R" panose="02020400000000000000" pitchFamily="18" charset="-128"/>
              </a:rPr>
              <a:t>お ける次の行為を暴力　　</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として認識する割合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①身体的暴力：</a:t>
            </a:r>
            <a:r>
              <a:rPr kumimoji="1" lang="en-US" altLang="ja-JP" sz="800" dirty="0">
                <a:latin typeface="UD デジタル 教科書体 NK-R" panose="02020400000000000000" pitchFamily="18" charset="-128"/>
                <a:ea typeface="UD デジタル 教科書体 NK-R" panose="02020400000000000000" pitchFamily="18" charset="-128"/>
              </a:rPr>
              <a:t>77.8%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90%</a:t>
            </a:r>
          </a:p>
          <a:p>
            <a:r>
              <a:rPr kumimoji="1" lang="ja-JP" altLang="en-US" sz="800" dirty="0">
                <a:latin typeface="UD デジタル 教科書体 NK-R" panose="02020400000000000000" pitchFamily="18" charset="-128"/>
                <a:ea typeface="UD デジタル 教科書体 NK-R" panose="02020400000000000000" pitchFamily="18" charset="-128"/>
              </a:rPr>
              <a:t>②社会的暴力：</a:t>
            </a:r>
            <a:r>
              <a:rPr kumimoji="1" lang="en-US" altLang="ja-JP" sz="800" dirty="0">
                <a:latin typeface="UD デジタル 教科書体 NK-R" panose="02020400000000000000" pitchFamily="18" charset="-128"/>
                <a:ea typeface="UD デジタル 教科書体 NK-R" panose="02020400000000000000" pitchFamily="18" charset="-128"/>
              </a:rPr>
              <a:t>63.8%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80%</a:t>
            </a:r>
          </a:p>
          <a:p>
            <a:r>
              <a:rPr kumimoji="1" lang="ja-JP" altLang="en-US" sz="800" dirty="0">
                <a:latin typeface="UD デジタル 教科書体 NK-R" panose="02020400000000000000" pitchFamily="18" charset="-128"/>
                <a:ea typeface="UD デジタル 教科書体 NK-R" panose="02020400000000000000" pitchFamily="18" charset="-128"/>
              </a:rPr>
              <a:t>③経済的暴力：</a:t>
            </a:r>
            <a:r>
              <a:rPr kumimoji="1" lang="en-US" altLang="ja-JP" sz="800" dirty="0">
                <a:latin typeface="UD デジタル 教科書体 NK-R" panose="02020400000000000000" pitchFamily="18" charset="-128"/>
                <a:ea typeface="UD デジタル 教科書体 NK-R" panose="02020400000000000000" pitchFamily="18" charset="-128"/>
              </a:rPr>
              <a:t>81.8%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90%</a:t>
            </a: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R</a:t>
            </a:r>
            <a:r>
              <a:rPr kumimoji="1" lang="ja-JP" altLang="en-US" sz="800" dirty="0">
                <a:latin typeface="UD デジタル 教科書体 NK-R" panose="02020400000000000000" pitchFamily="18" charset="-128"/>
                <a:ea typeface="UD デジタル 教科書体 NK-R" panose="02020400000000000000" pitchFamily="18" charset="-128"/>
              </a:rPr>
              <a:t>１）</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en-US" altLang="ja-JP" sz="950" b="1" dirty="0">
                <a:latin typeface="UD デジタル 教科書体 NK-R" panose="02020400000000000000" pitchFamily="18" charset="-128"/>
                <a:ea typeface="UD デジタル 教科書体 NK-R" panose="02020400000000000000" pitchFamily="18" charset="-128"/>
              </a:rPr>
              <a:t>DV</a:t>
            </a:r>
            <a:r>
              <a:rPr kumimoji="1" lang="ja-JP" altLang="en-US" sz="950" b="1" dirty="0">
                <a:latin typeface="UD デジタル 教科書体 NK-R" panose="02020400000000000000" pitchFamily="18" charset="-128"/>
                <a:ea typeface="UD デジタル 教科書体 NK-R" panose="02020400000000000000" pitchFamily="18" charset="-128"/>
              </a:rPr>
              <a:t>被害を</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950" b="1" dirty="0">
                <a:latin typeface="UD デジタル 教科書体 NK-R" panose="02020400000000000000" pitchFamily="18" charset="-128"/>
                <a:ea typeface="UD デジタル 教科書体 NK-R" panose="02020400000000000000" pitchFamily="18" charset="-128"/>
              </a:rPr>
              <a:t>　　相談しなかった人の割合</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42.7%</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R</a:t>
            </a:r>
            <a:r>
              <a:rPr kumimoji="1" lang="ja-JP" altLang="en-US" sz="800" dirty="0">
                <a:latin typeface="UD デジタル 教科書体 NK-R" panose="02020400000000000000" pitchFamily="18" charset="-128"/>
                <a:ea typeface="UD デジタル 教科書体 NK-R" panose="02020400000000000000" pitchFamily="18" charset="-128"/>
              </a:rPr>
              <a:t>１）⇒</a:t>
            </a:r>
            <a:r>
              <a:rPr kumimoji="1" lang="en-US" altLang="ja-JP" sz="800" dirty="0">
                <a:latin typeface="UD デジタル 教科書体 NK-R" panose="02020400000000000000" pitchFamily="18" charset="-128"/>
                <a:ea typeface="UD デジタル 教科書体 NK-R" panose="02020400000000000000" pitchFamily="18" charset="-128"/>
              </a:rPr>
              <a:t>30%</a:t>
            </a:r>
            <a:r>
              <a:rPr kumimoji="1" lang="ja-JP" altLang="en-US" sz="800" dirty="0">
                <a:latin typeface="UD デジタル 教科書体 NK-R" panose="02020400000000000000" pitchFamily="18" charset="-128"/>
                <a:ea typeface="UD デジタル 教科書体 NK-R" panose="02020400000000000000" pitchFamily="18" charset="-128"/>
              </a:rPr>
              <a:t>以下</a:t>
            </a:r>
            <a:endParaRPr kumimoji="1" lang="en-US" altLang="ja-JP" sz="900" dirty="0"/>
          </a:p>
        </p:txBody>
      </p:sp>
      <p:sp>
        <p:nvSpPr>
          <p:cNvPr id="31" name="テキスト ボックス 30"/>
          <p:cNvSpPr txBox="1"/>
          <p:nvPr/>
        </p:nvSpPr>
        <p:spPr>
          <a:xfrm>
            <a:off x="5882982" y="1583222"/>
            <a:ext cx="1895133"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第４章　</a:t>
            </a:r>
            <a:r>
              <a:rPr lang="en-US" altLang="ja-JP" sz="900" b="1" dirty="0">
                <a:latin typeface="UD デジタル 教科書体 NK-R" panose="02020400000000000000" pitchFamily="18" charset="-128"/>
                <a:ea typeface="UD デジタル 教科書体 NK-R" panose="02020400000000000000" pitchFamily="18" charset="-128"/>
              </a:rPr>
              <a:t>2</a:t>
            </a:r>
            <a:r>
              <a:rPr lang="ja-JP" altLang="en-US" sz="900" b="1" dirty="0" err="1">
                <a:latin typeface="UD デジタル 教科書体 NK-R" panose="02020400000000000000" pitchFamily="18" charset="-128"/>
                <a:ea typeface="UD デジタル 教科書体 NK-R" panose="02020400000000000000" pitchFamily="18" charset="-128"/>
              </a:rPr>
              <a:t>つの</a:t>
            </a:r>
            <a:r>
              <a:rPr lang="ja-JP" altLang="en-US" sz="900" b="1" dirty="0">
                <a:latin typeface="UD デジタル 教科書体 NK-R" panose="02020400000000000000" pitchFamily="18" charset="-128"/>
                <a:ea typeface="UD デジタル 教科書体 NK-R" panose="02020400000000000000" pitchFamily="18" charset="-128"/>
              </a:rPr>
              <a:t>横断的視点　</a:t>
            </a:r>
          </a:p>
        </p:txBody>
      </p:sp>
      <p:sp>
        <p:nvSpPr>
          <p:cNvPr id="29" name="テキスト ボックス 28"/>
          <p:cNvSpPr txBox="1"/>
          <p:nvPr/>
        </p:nvSpPr>
        <p:spPr>
          <a:xfrm>
            <a:off x="192534" y="5268423"/>
            <a:ext cx="1652791" cy="900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➢家庭生活の状況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低調な男性の育児・家事</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err="1">
                <a:latin typeface="UD デジタル 教科書体 NK-R" panose="02020400000000000000" pitchFamily="18" charset="-128"/>
                <a:ea typeface="UD デジタル 教科書体 NK-R" panose="02020400000000000000" pitchFamily="18" charset="-128"/>
              </a:rPr>
              <a:t>への</a:t>
            </a:r>
            <a:r>
              <a:rPr lang="ja-JP" altLang="en-US" sz="900" dirty="0">
                <a:latin typeface="UD デジタル 教科書体 NK-R" panose="02020400000000000000" pitchFamily="18" charset="-128"/>
                <a:ea typeface="UD デジタル 教科書体 NK-R" panose="02020400000000000000" pitchFamily="18" charset="-128"/>
              </a:rPr>
              <a:t>参画</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30" name="テキスト ボックス 29"/>
          <p:cNvSpPr txBox="1"/>
          <p:nvPr/>
        </p:nvSpPr>
        <p:spPr>
          <a:xfrm>
            <a:off x="238668" y="5729889"/>
            <a:ext cx="1560502" cy="415498"/>
          </a:xfrm>
          <a:prstGeom prst="rect">
            <a:avLst/>
          </a:prstGeom>
          <a:noFill/>
          <a:ln>
            <a:solidFill>
              <a:schemeClr val="accent1"/>
            </a:solidFill>
            <a:prstDash val="dash"/>
          </a:ln>
        </p:spPr>
        <p:txBody>
          <a:bodyPr wrap="square" rtlCol="0">
            <a:spAutoFit/>
          </a:bodyPr>
          <a:lstStyle/>
          <a:p>
            <a:r>
              <a:rPr lang="en-US" altLang="ja-JP" sz="700" dirty="0">
                <a:latin typeface="UD デジタル 教科書体 NK-R" panose="02020400000000000000" pitchFamily="18" charset="-128"/>
                <a:ea typeface="UD デジタル 教科書体 NK-R" panose="02020400000000000000" pitchFamily="18" charset="-128"/>
              </a:rPr>
              <a:t>6</a:t>
            </a:r>
            <a:r>
              <a:rPr lang="ja-JP" altLang="en-US" sz="700" dirty="0">
                <a:latin typeface="UD デジタル 教科書体 NK-R" panose="02020400000000000000" pitchFamily="18" charset="-128"/>
                <a:ea typeface="UD デジタル 教科書体 NK-R" panose="02020400000000000000" pitchFamily="18" charset="-128"/>
              </a:rPr>
              <a:t>歳未満の子どもを持つ夫の育児・家事関連時間　</a:t>
            </a:r>
            <a:r>
              <a:rPr lang="en-US" altLang="ja-JP" sz="700" dirty="0">
                <a:latin typeface="UD デジタル 教科書体 NK-R" panose="02020400000000000000" pitchFamily="18" charset="-128"/>
                <a:ea typeface="UD デジタル 教科書体 NK-R" panose="02020400000000000000" pitchFamily="18" charset="-128"/>
              </a:rPr>
              <a:t>85</a:t>
            </a:r>
            <a:r>
              <a:rPr lang="ja-JP" altLang="en-US" sz="700" dirty="0">
                <a:latin typeface="UD デジタル 教科書体 NK-R" panose="02020400000000000000" pitchFamily="18" charset="-128"/>
                <a:ea typeface="UD デジタル 教科書体 NK-R" panose="02020400000000000000" pitchFamily="18" charset="-128"/>
              </a:rPr>
              <a:t>分</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日 （</a:t>
            </a:r>
            <a:r>
              <a:rPr lang="en-US" altLang="ja-JP" sz="700" dirty="0">
                <a:latin typeface="UD デジタル 教科書体 NK-R" panose="02020400000000000000" pitchFamily="18" charset="-128"/>
                <a:ea typeface="UD デジタル 教科書体 NK-R" panose="02020400000000000000" pitchFamily="18" charset="-128"/>
              </a:rPr>
              <a:t>H28)</a:t>
            </a:r>
          </a:p>
          <a:p>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妻：</a:t>
            </a:r>
            <a:r>
              <a:rPr lang="en-US" altLang="ja-JP" sz="700" dirty="0">
                <a:latin typeface="UD デジタル 教科書体 NK-R" panose="02020400000000000000" pitchFamily="18" charset="-128"/>
                <a:ea typeface="UD デジタル 教科書体 NK-R" panose="02020400000000000000" pitchFamily="18" charset="-128"/>
              </a:rPr>
              <a:t>7</a:t>
            </a:r>
            <a:r>
              <a:rPr lang="ja-JP" altLang="en-US" sz="700" dirty="0">
                <a:latin typeface="UD デジタル 教科書体 NK-R" panose="02020400000000000000" pitchFamily="18" charset="-128"/>
                <a:ea typeface="UD デジタル 教科書体 NK-R" panose="02020400000000000000" pitchFamily="18" charset="-128"/>
              </a:rPr>
              <a:t>時間</a:t>
            </a:r>
            <a:r>
              <a:rPr lang="en-US" altLang="ja-JP" sz="700" dirty="0">
                <a:latin typeface="UD デジタル 教科書体 NK-R" panose="02020400000000000000" pitchFamily="18" charset="-128"/>
                <a:ea typeface="UD デジタル 教科書体 NK-R" panose="02020400000000000000" pitchFamily="18" charset="-128"/>
              </a:rPr>
              <a:t>25</a:t>
            </a:r>
            <a:r>
              <a:rPr lang="ja-JP" altLang="en-US" sz="700" dirty="0">
                <a:latin typeface="UD デジタル 教科書体 NK-R" panose="02020400000000000000" pitchFamily="18" charset="-128"/>
                <a:ea typeface="UD デジタル 教科書体 NK-R" panose="02020400000000000000" pitchFamily="18" charset="-128"/>
              </a:rPr>
              <a:t>分</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日）</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81" name="テキスト ボックス 80"/>
          <p:cNvSpPr txBox="1"/>
          <p:nvPr/>
        </p:nvSpPr>
        <p:spPr>
          <a:xfrm>
            <a:off x="157144" y="2541040"/>
            <a:ext cx="1188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3</a:t>
            </a:r>
            <a:r>
              <a:rPr lang="ja-JP" altLang="en-US" sz="900" b="1" dirty="0">
                <a:latin typeface="UD デジタル 教科書体 NK-R" panose="02020400000000000000" pitchFamily="18" charset="-128"/>
                <a:ea typeface="UD デジタル 教科書体 NK-R" panose="02020400000000000000" pitchFamily="18" charset="-128"/>
              </a:rPr>
              <a:t>章　現状と課題</a:t>
            </a:r>
          </a:p>
        </p:txBody>
      </p:sp>
      <p:sp>
        <p:nvSpPr>
          <p:cNvPr id="4" name="テキスト ボックス 3"/>
          <p:cNvSpPr txBox="1"/>
          <p:nvPr/>
        </p:nvSpPr>
        <p:spPr>
          <a:xfrm>
            <a:off x="136931" y="1581702"/>
            <a:ext cx="5597119" cy="900000"/>
          </a:xfrm>
          <a:prstGeom prst="roundRect">
            <a:avLst/>
          </a:prstGeom>
          <a:solidFill>
            <a:schemeClr val="accent1">
              <a:lumMod val="40000"/>
              <a:lumOff val="60000"/>
            </a:schemeClr>
          </a:solidFill>
          <a:effectLst>
            <a:outerShdw blurRad="50800" dist="38100" dir="8100000" algn="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lIns="144000" rtlCol="0" anchor="t" anchorCtr="0">
            <a:spAutoFit/>
          </a:bodyPr>
          <a:lstStyle/>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850" dirty="0">
                <a:latin typeface="UD デジタル 教科書体 NK-R" panose="02020400000000000000" pitchFamily="18" charset="-128"/>
                <a:ea typeface="UD デジタル 教科書体 NK-R" panose="02020400000000000000" pitchFamily="18" charset="-128"/>
              </a:rPr>
              <a:t>・</a:t>
            </a:r>
            <a:r>
              <a:rPr kumimoji="1" lang="en-US" altLang="ja-JP" sz="850" b="1" u="sng" dirty="0">
                <a:latin typeface="UD デジタル 教科書体 NK-R" panose="02020400000000000000" pitchFamily="18" charset="-128"/>
                <a:ea typeface="UD デジタル 教科書体 NK-R" panose="02020400000000000000" pitchFamily="18" charset="-128"/>
              </a:rPr>
              <a:t>2</a:t>
            </a:r>
            <a:r>
              <a:rPr kumimoji="1" lang="ja-JP" altLang="en-US" sz="850" b="1" u="sng" dirty="0" err="1">
                <a:latin typeface="UD デジタル 教科書体 NK-R" panose="02020400000000000000" pitchFamily="18" charset="-128"/>
                <a:ea typeface="UD デジタル 教科書体 NK-R" panose="02020400000000000000" pitchFamily="18" charset="-128"/>
              </a:rPr>
              <a:t>つの</a:t>
            </a:r>
            <a:r>
              <a:rPr kumimoji="1" lang="ja-JP" altLang="en-US" sz="850" b="1" u="sng" dirty="0">
                <a:latin typeface="UD デジタル 教科書体 NK-R" panose="02020400000000000000" pitchFamily="18" charset="-128"/>
                <a:ea typeface="UD デジタル 教科書体 NK-R" panose="02020400000000000000" pitchFamily="18" charset="-128"/>
              </a:rPr>
              <a:t>横断的視点</a:t>
            </a:r>
            <a:r>
              <a:rPr kumimoji="1" lang="ja-JP" altLang="en-US" sz="850" dirty="0">
                <a:latin typeface="UD デジタル 教科書体 NK-R" panose="02020400000000000000" pitchFamily="18" charset="-128"/>
                <a:ea typeface="UD デジタル 教科書体 NK-R" panose="02020400000000000000" pitchFamily="18" charset="-128"/>
              </a:rPr>
              <a:t>を新たに設定</a:t>
            </a:r>
            <a:endParaRPr kumimoji="1" lang="en-US" altLang="ja-JP" sz="850" dirty="0">
              <a:latin typeface="UD デジタル 教科書体 NK-R" panose="02020400000000000000" pitchFamily="18" charset="-128"/>
              <a:ea typeface="UD デジタル 教科書体 NK-R" panose="02020400000000000000" pitchFamily="18" charset="-128"/>
            </a:endParaRPr>
          </a:p>
          <a:p>
            <a:r>
              <a:rPr kumimoji="1" lang="ja-JP" altLang="en-US" sz="850" dirty="0">
                <a:latin typeface="UD デジタル 教科書体 NK-R" panose="02020400000000000000" pitchFamily="18" charset="-128"/>
                <a:ea typeface="UD デジタル 教科書体 NK-R" panose="02020400000000000000" pitchFamily="18" charset="-128"/>
              </a:rPr>
              <a:t>・「男女共同参画社会の実現に向けた意識改革」でとりわけ重要な</a:t>
            </a:r>
            <a:r>
              <a:rPr kumimoji="1" lang="ja-JP" altLang="en-US" sz="850" b="1" u="sng" dirty="0">
                <a:latin typeface="UD デジタル 教科書体 NK-R" panose="02020400000000000000" pitchFamily="18" charset="-128"/>
                <a:ea typeface="UD デジタル 教科書体 NK-R" panose="02020400000000000000" pitchFamily="18" charset="-128"/>
              </a:rPr>
              <a:t>「次世代育成に向けた教育及び意識啓発の推進」　</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ja-JP" altLang="en-US"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a:latin typeface="UD デジタル 教科書体 NK-R" panose="02020400000000000000" pitchFamily="18" charset="-128"/>
                <a:ea typeface="UD デジタル 教科書体 NK-R" panose="02020400000000000000" pitchFamily="18" charset="-128"/>
              </a:rPr>
              <a:t>を取組の方向の最初に位置付け</a:t>
            </a:r>
          </a:p>
          <a:p>
            <a:r>
              <a:rPr kumimoji="1" lang="ja-JP" altLang="en-US" sz="850" dirty="0">
                <a:latin typeface="UD デジタル 教科書体 NK-R" panose="02020400000000000000" pitchFamily="18" charset="-128"/>
                <a:ea typeface="UD デジタル 教科書体 NK-R" panose="02020400000000000000" pitchFamily="18" charset="-128"/>
              </a:rPr>
              <a:t>・社会の様々な分野で女性の参画が遅れていることを踏まえ、</a:t>
            </a:r>
            <a:r>
              <a:rPr kumimoji="1" lang="ja-JP" altLang="en-US" sz="850" b="1" u="sng" dirty="0">
                <a:latin typeface="UD デジタル 教科書体 NK-R" panose="02020400000000000000" pitchFamily="18" charset="-128"/>
                <a:ea typeface="UD デジタル 教科書体 NK-R" panose="02020400000000000000" pitchFamily="18" charset="-128"/>
              </a:rPr>
              <a:t>「方針の立案・決定過程への女性の参画拡大」を </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en-US" altLang="ja-JP"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a:latin typeface="UD デジタル 教科書体 NK-R" panose="02020400000000000000" pitchFamily="18" charset="-128"/>
                <a:ea typeface="UD デジタル 教科書体 NK-R" panose="02020400000000000000" pitchFamily="18" charset="-128"/>
              </a:rPr>
              <a:t>重点目標として改めて強調</a:t>
            </a:r>
            <a:r>
              <a:rPr kumimoji="1" lang="ja-JP" altLang="en-US" sz="850" dirty="0">
                <a:latin typeface="UD デジタル 教科書体 NK-R" panose="02020400000000000000" pitchFamily="18" charset="-128"/>
                <a:ea typeface="UD デジタル 教科書体 NK-R" panose="02020400000000000000" pitchFamily="18" charset="-128"/>
              </a:rPr>
              <a:t>し、取組の方向に</a:t>
            </a:r>
            <a:r>
              <a:rPr kumimoji="1" lang="ja-JP" altLang="en-US" sz="850" b="1" u="sng" dirty="0">
                <a:latin typeface="UD デジタル 教科書体 NK-R" panose="02020400000000000000" pitchFamily="18" charset="-128"/>
                <a:ea typeface="UD デジタル 教科書体 NK-R" panose="02020400000000000000" pitchFamily="18" charset="-128"/>
              </a:rPr>
              <a:t>「方針の立案・決定過程への参画に向けた女性の人材育成」を新設</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ja-JP" altLang="en-US" sz="850" dirty="0">
                <a:latin typeface="UD デジタル 教科書体 NK-R" panose="02020400000000000000" pitchFamily="18" charset="-128"/>
                <a:ea typeface="UD デジタル 教科書体 NK-R" panose="02020400000000000000" pitchFamily="18" charset="-128"/>
              </a:rPr>
              <a:t>・女性に対する暴力の根絶に</a:t>
            </a:r>
            <a:r>
              <a:rPr kumimoji="1" lang="ja-JP" altLang="en-US" sz="850" b="1" u="sng" dirty="0">
                <a:latin typeface="UD デジタル 教科書体 NK-R" panose="02020400000000000000" pitchFamily="18" charset="-128"/>
                <a:ea typeface="UD デジタル 教科書体 NK-R" panose="02020400000000000000" pitchFamily="18" charset="-128"/>
              </a:rPr>
              <a:t>若年層への啓発の視点を強化</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136931" y="1582469"/>
            <a:ext cx="900000" cy="180000"/>
          </a:xfrm>
          <a:prstGeom prst="rect">
            <a:avLst/>
          </a:prstGeom>
          <a:ln w="158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900" b="1" dirty="0">
                <a:latin typeface="UD デジタル 教科書体 NK-R" panose="02020400000000000000" pitchFamily="18" charset="-128"/>
                <a:ea typeface="UD デジタル 教科書体 NK-R" panose="02020400000000000000" pitchFamily="18" charset="-128"/>
              </a:rPr>
              <a:t>策定のポイント</a:t>
            </a:r>
          </a:p>
        </p:txBody>
      </p:sp>
      <p:sp>
        <p:nvSpPr>
          <p:cNvPr id="12" name="テキスト ボックス 11"/>
          <p:cNvSpPr txBox="1"/>
          <p:nvPr/>
        </p:nvSpPr>
        <p:spPr>
          <a:xfrm>
            <a:off x="4110085" y="2543887"/>
            <a:ext cx="1188000" cy="184666"/>
          </a:xfrm>
          <a:prstGeom prst="rect">
            <a:avLst/>
          </a:prstGeom>
          <a:solidFill>
            <a:schemeClr val="bg1"/>
          </a:solidFill>
          <a:ln>
            <a:solidFill>
              <a:schemeClr val="tx1"/>
            </a:solidFill>
            <a:prstDash val="sysDash"/>
          </a:ln>
        </p:spPr>
        <p:txBody>
          <a:bodyPr wrap="square" rtlCol="0" anchor="ctr" anchorCtr="1">
            <a:spAutoFit/>
          </a:bodyPr>
          <a:lstStyle/>
          <a:p>
            <a:r>
              <a:rPr kumimoji="1" lang="en-US" altLang="ja-JP" sz="600" dirty="0"/>
              <a:t>※</a:t>
            </a:r>
            <a:r>
              <a:rPr kumimoji="1" lang="ja-JP" altLang="en-US" sz="600" dirty="0"/>
              <a:t>下線は新たに追加した項目</a:t>
            </a:r>
          </a:p>
        </p:txBody>
      </p:sp>
      <p:sp>
        <p:nvSpPr>
          <p:cNvPr id="32" name="正方形/長方形 31">
            <a:extLst>
              <a:ext uri="{FF2B5EF4-FFF2-40B4-BE49-F238E27FC236}">
                <a16:creationId xmlns:a16="http://schemas.microsoft.com/office/drawing/2014/main" id="{91A1561A-F76D-4509-B2FE-915F67E8CFAE}"/>
              </a:ext>
            </a:extLst>
          </p:cNvPr>
          <p:cNvSpPr/>
          <p:nvPr/>
        </p:nvSpPr>
        <p:spPr>
          <a:xfrm>
            <a:off x="9290304" y="66268"/>
            <a:ext cx="1212810" cy="487680"/>
          </a:xfrm>
          <a:prstGeom prst="rect">
            <a:avLst/>
          </a:prstGeom>
          <a:solidFill>
            <a:sysClr val="window" lastClr="FF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400" kern="100" dirty="0">
                <a:effectLst/>
                <a:latin typeface="Century" panose="02040604050505020304" pitchFamily="18" charset="0"/>
                <a:ea typeface="ＭＳ ゴシック" panose="020B0609070205080204" pitchFamily="49" charset="-128"/>
                <a:cs typeface="Times New Roman" panose="02020603050405020304" pitchFamily="18" charset="0"/>
              </a:rPr>
              <a:t>参考</a:t>
            </a:r>
            <a:r>
              <a:rPr lang="ja-JP" sz="1400" kern="100" dirty="0">
                <a:effectLst/>
                <a:latin typeface="Century" panose="02040604050505020304" pitchFamily="18" charset="0"/>
                <a:ea typeface="ＭＳ ゴシック" panose="020B0609070205080204" pitchFamily="49" charset="-128"/>
                <a:cs typeface="Times New Roman" panose="02020603050405020304" pitchFamily="18" charset="0"/>
              </a:rPr>
              <a:t>資料</a:t>
            </a:r>
            <a:r>
              <a:rPr lang="ja-JP" altLang="en-US" sz="1400" kern="100" dirty="0">
                <a:effectLst/>
                <a:latin typeface="Century" panose="02040604050505020304" pitchFamily="18" charset="0"/>
                <a:ea typeface="ＭＳ ゴシック" panose="020B0609070205080204" pitchFamily="49" charset="-128"/>
                <a:cs typeface="Times New Roman" panose="02020603050405020304" pitchFamily="18" charset="0"/>
              </a:rPr>
              <a:t>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7503835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1628</Words>
  <Application>Microsoft Office PowerPoint</Application>
  <PresentationFormat>ユーザー設定</PresentationFormat>
  <Paragraphs>184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NK-R</vt:lpstr>
      <vt:lpstr>游ゴシック</vt:lpstr>
      <vt:lpstr>Arial</vt:lpstr>
      <vt:lpstr>Calibri</vt:lpstr>
      <vt:lpstr>Calibri Light</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2021-03-26T11:51:50Z</dcterms:created>
  <dcterms:modified xsi:type="dcterms:W3CDTF">2024-10-31T02:48:10Z</dcterms:modified>
</cp:coreProperties>
</file>