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96" r:id="rId1"/>
  </p:sldMasterIdLst>
  <p:notesMasterIdLst>
    <p:notesMasterId r:id="rId7"/>
  </p:notesMasterIdLst>
  <p:sldIdLst>
    <p:sldId id="279" r:id="rId2"/>
    <p:sldId id="274" r:id="rId3"/>
    <p:sldId id="277" r:id="rId4"/>
    <p:sldId id="278" r:id="rId5"/>
    <p:sldId id="280" r:id="rId6"/>
  </p:sldIdLst>
  <p:sldSz cx="9144000" cy="6858000" type="screen4x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FF66"/>
    <a:srgbClr val="66FF33"/>
    <a:srgbClr val="00FF00"/>
    <a:srgbClr val="CC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3603" autoAdjust="0"/>
    <p:restoredTop sz="94333" autoAdjust="0"/>
  </p:normalViewPr>
  <p:slideViewPr>
    <p:cSldViewPr snapToGrid="0">
      <p:cViewPr varScale="1">
        <p:scale>
          <a:sx n="97" d="100"/>
          <a:sy n="97" d="100"/>
        </p:scale>
        <p:origin x="677" y="8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678" cy="498559"/>
          </a:xfrm>
          <a:prstGeom prst="rect">
            <a:avLst/>
          </a:prstGeom>
        </p:spPr>
        <p:txBody>
          <a:bodyPr vert="horz" lIns="62993" tIns="31497" rIns="62993" bIns="31497" rtlCol="0"/>
          <a:lstStyle>
            <a:lvl1pPr algn="l">
              <a:defRPr sz="800"/>
            </a:lvl1pPr>
          </a:lstStyle>
          <a:p>
            <a:endParaRPr kumimoji="1" lang="ja-JP" altLang="en-US"/>
          </a:p>
        </p:txBody>
      </p:sp>
      <p:sp>
        <p:nvSpPr>
          <p:cNvPr id="3" name="日付プレースホルダー 2"/>
          <p:cNvSpPr>
            <a:spLocks noGrp="1"/>
          </p:cNvSpPr>
          <p:nvPr>
            <p:ph type="dt" idx="1"/>
          </p:nvPr>
        </p:nvSpPr>
        <p:spPr>
          <a:xfrm>
            <a:off x="3855348" y="0"/>
            <a:ext cx="2950765" cy="498559"/>
          </a:xfrm>
          <a:prstGeom prst="rect">
            <a:avLst/>
          </a:prstGeom>
        </p:spPr>
        <p:txBody>
          <a:bodyPr vert="horz" lIns="62993" tIns="31497" rIns="62993" bIns="31497" rtlCol="0"/>
          <a:lstStyle>
            <a:lvl1pPr algn="r">
              <a:defRPr sz="800"/>
            </a:lvl1pPr>
          </a:lstStyle>
          <a:p>
            <a:fld id="{A2F5269F-B5A9-4089-81D4-EE983CAA9600}" type="datetimeFigureOut">
              <a:rPr kumimoji="1" lang="ja-JP" altLang="en-US" smtClean="0"/>
              <a:t>2025/8/20</a:t>
            </a:fld>
            <a:endParaRPr kumimoji="1" lang="ja-JP" altLang="en-US"/>
          </a:p>
        </p:txBody>
      </p:sp>
      <p:sp>
        <p:nvSpPr>
          <p:cNvPr id="4" name="スライド イメージ プレースホルダー 3"/>
          <p:cNvSpPr>
            <a:spLocks noGrp="1" noRot="1" noChangeAspect="1"/>
          </p:cNvSpPr>
          <p:nvPr>
            <p:ph type="sldImg" idx="2"/>
          </p:nvPr>
        </p:nvSpPr>
        <p:spPr>
          <a:xfrm>
            <a:off x="1166813" y="1241425"/>
            <a:ext cx="4473575" cy="3355975"/>
          </a:xfrm>
          <a:prstGeom prst="rect">
            <a:avLst/>
          </a:prstGeom>
          <a:noFill/>
          <a:ln w="12700">
            <a:solidFill>
              <a:prstClr val="black"/>
            </a:solidFill>
          </a:ln>
        </p:spPr>
        <p:txBody>
          <a:bodyPr vert="horz" lIns="62993" tIns="31497" rIns="62993" bIns="31497" rtlCol="0" anchor="ctr"/>
          <a:lstStyle/>
          <a:p>
            <a:endParaRPr lang="ja-JP" altLang="en-US"/>
          </a:p>
        </p:txBody>
      </p:sp>
      <p:sp>
        <p:nvSpPr>
          <p:cNvPr id="5" name="ノート プレースホルダー 4"/>
          <p:cNvSpPr>
            <a:spLocks noGrp="1"/>
          </p:cNvSpPr>
          <p:nvPr>
            <p:ph type="body" sz="quarter" idx="3"/>
          </p:nvPr>
        </p:nvSpPr>
        <p:spPr>
          <a:xfrm>
            <a:off x="680611" y="4783532"/>
            <a:ext cx="5445978" cy="3913800"/>
          </a:xfrm>
          <a:prstGeom prst="rect">
            <a:avLst/>
          </a:prstGeom>
        </p:spPr>
        <p:txBody>
          <a:bodyPr vert="horz" lIns="62993" tIns="31497" rIns="62993" bIns="31497"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779"/>
            <a:ext cx="2949678" cy="498559"/>
          </a:xfrm>
          <a:prstGeom prst="rect">
            <a:avLst/>
          </a:prstGeom>
        </p:spPr>
        <p:txBody>
          <a:bodyPr vert="horz" lIns="62993" tIns="31497" rIns="62993" bIns="31497" rtlCol="0" anchor="b"/>
          <a:lstStyle>
            <a:lvl1pPr algn="l">
              <a:defRPr sz="800"/>
            </a:lvl1pPr>
          </a:lstStyle>
          <a:p>
            <a:endParaRPr kumimoji="1" lang="ja-JP" altLang="en-US"/>
          </a:p>
        </p:txBody>
      </p:sp>
      <p:sp>
        <p:nvSpPr>
          <p:cNvPr id="7" name="スライド番号プレースホルダー 6"/>
          <p:cNvSpPr>
            <a:spLocks noGrp="1"/>
          </p:cNvSpPr>
          <p:nvPr>
            <p:ph type="sldNum" sz="quarter" idx="5"/>
          </p:nvPr>
        </p:nvSpPr>
        <p:spPr>
          <a:xfrm>
            <a:off x="3855348" y="9440779"/>
            <a:ext cx="2950765" cy="498559"/>
          </a:xfrm>
          <a:prstGeom prst="rect">
            <a:avLst/>
          </a:prstGeom>
        </p:spPr>
        <p:txBody>
          <a:bodyPr vert="horz" lIns="62993" tIns="31497" rIns="62993" bIns="31497" rtlCol="0" anchor="b"/>
          <a:lstStyle>
            <a:lvl1pPr algn="r">
              <a:defRPr sz="800"/>
            </a:lvl1pPr>
          </a:lstStyle>
          <a:p>
            <a:fld id="{459D2751-AAE1-4DC9-B587-E70FEE73FFD6}" type="slidenum">
              <a:rPr kumimoji="1" lang="ja-JP" altLang="en-US" smtClean="0"/>
              <a:t>‹#›</a:t>
            </a:fld>
            <a:endParaRPr kumimoji="1" lang="ja-JP" altLang="en-US"/>
          </a:p>
        </p:txBody>
      </p:sp>
    </p:spTree>
    <p:extLst>
      <p:ext uri="{BB962C8B-B14F-4D97-AF65-F5344CB8AC3E}">
        <p14:creationId xmlns:p14="http://schemas.microsoft.com/office/powerpoint/2010/main" val="2775798755"/>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8511EEE9-7DC3-4A65-AD14-7F6A84F84818}" type="datetime1">
              <a:rPr kumimoji="1" lang="ja-JP" altLang="en-US" smtClean="0"/>
              <a:t>2025/8/20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204BB7E-20EF-434C-A514-E436F126BD36}" type="slidenum">
              <a:rPr kumimoji="1" lang="ja-JP" altLang="en-US" smtClean="0"/>
              <a:t>‹#›</a:t>
            </a:fld>
            <a:endParaRPr kumimoji="1" lang="ja-JP" altLang="en-US"/>
          </a:p>
        </p:txBody>
      </p:sp>
    </p:spTree>
    <p:extLst>
      <p:ext uri="{BB962C8B-B14F-4D97-AF65-F5344CB8AC3E}">
        <p14:creationId xmlns:p14="http://schemas.microsoft.com/office/powerpoint/2010/main" val="23843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D95E436F-C18A-407D-979E-3A487EAC9A91}" type="datetime1">
              <a:rPr kumimoji="1" lang="ja-JP" altLang="en-US" smtClean="0"/>
              <a:t>2025/8/20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204BB7E-20EF-434C-A514-E436F126BD36}" type="slidenum">
              <a:rPr kumimoji="1" lang="ja-JP" altLang="en-US" smtClean="0"/>
              <a:t>‹#›</a:t>
            </a:fld>
            <a:endParaRPr kumimoji="1" lang="ja-JP" altLang="en-US"/>
          </a:p>
        </p:txBody>
      </p:sp>
    </p:spTree>
    <p:extLst>
      <p:ext uri="{BB962C8B-B14F-4D97-AF65-F5344CB8AC3E}">
        <p14:creationId xmlns:p14="http://schemas.microsoft.com/office/powerpoint/2010/main" val="34901948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660D4976-EE9A-4F7A-952B-3E69E3754B5A}" type="datetime1">
              <a:rPr kumimoji="1" lang="ja-JP" altLang="en-US" smtClean="0"/>
              <a:t>2025/8/20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204BB7E-20EF-434C-A514-E436F126BD36}" type="slidenum">
              <a:rPr kumimoji="1" lang="ja-JP" altLang="en-US" smtClean="0"/>
              <a:t>‹#›</a:t>
            </a:fld>
            <a:endParaRPr kumimoji="1" lang="ja-JP" altLang="en-US"/>
          </a:p>
        </p:txBody>
      </p:sp>
    </p:spTree>
    <p:extLst>
      <p:ext uri="{BB962C8B-B14F-4D97-AF65-F5344CB8AC3E}">
        <p14:creationId xmlns:p14="http://schemas.microsoft.com/office/powerpoint/2010/main" val="40721725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2AABB5A3-CD0A-41CF-9C7E-DD229A03C245}" type="datetime1">
              <a:rPr kumimoji="1" lang="ja-JP" altLang="en-US" smtClean="0"/>
              <a:t>2025/8/20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204BB7E-20EF-434C-A514-E436F126BD36}" type="slidenum">
              <a:rPr kumimoji="1" lang="ja-JP" altLang="en-US" smtClean="0"/>
              <a:t>‹#›</a:t>
            </a:fld>
            <a:endParaRPr kumimoji="1" lang="ja-JP" altLang="en-US"/>
          </a:p>
        </p:txBody>
      </p:sp>
    </p:spTree>
    <p:extLst>
      <p:ext uri="{BB962C8B-B14F-4D97-AF65-F5344CB8AC3E}">
        <p14:creationId xmlns:p14="http://schemas.microsoft.com/office/powerpoint/2010/main" val="31008480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A812F838-F3E8-467B-92E7-0B12B68F278C}" type="datetime1">
              <a:rPr kumimoji="1" lang="ja-JP" altLang="en-US" smtClean="0"/>
              <a:t>2025/8/20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204BB7E-20EF-434C-A514-E436F126BD36}" type="slidenum">
              <a:rPr kumimoji="1" lang="ja-JP" altLang="en-US" smtClean="0"/>
              <a:t>‹#›</a:t>
            </a:fld>
            <a:endParaRPr kumimoji="1" lang="ja-JP" altLang="en-US"/>
          </a:p>
        </p:txBody>
      </p:sp>
    </p:spTree>
    <p:extLst>
      <p:ext uri="{BB962C8B-B14F-4D97-AF65-F5344CB8AC3E}">
        <p14:creationId xmlns:p14="http://schemas.microsoft.com/office/powerpoint/2010/main" val="33951085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FB847021-CFF3-4BEC-9662-2E977FAFBBD7}" type="datetime1">
              <a:rPr kumimoji="1" lang="ja-JP" altLang="en-US" smtClean="0"/>
              <a:t>2025/8/20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204BB7E-20EF-434C-A514-E436F126BD36}" type="slidenum">
              <a:rPr kumimoji="1" lang="ja-JP" altLang="en-US" smtClean="0"/>
              <a:t>‹#›</a:t>
            </a:fld>
            <a:endParaRPr kumimoji="1" lang="ja-JP" altLang="en-US"/>
          </a:p>
        </p:txBody>
      </p:sp>
    </p:spTree>
    <p:extLst>
      <p:ext uri="{BB962C8B-B14F-4D97-AF65-F5344CB8AC3E}">
        <p14:creationId xmlns:p14="http://schemas.microsoft.com/office/powerpoint/2010/main" val="2066413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F788CDA8-BE98-4294-A95D-A6BF30879456}" type="datetime1">
              <a:rPr kumimoji="1" lang="ja-JP" altLang="en-US" smtClean="0"/>
              <a:t>2025/8/20</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4204BB7E-20EF-434C-A514-E436F126BD36}" type="slidenum">
              <a:rPr kumimoji="1" lang="ja-JP" altLang="en-US" smtClean="0"/>
              <a:t>‹#›</a:t>
            </a:fld>
            <a:endParaRPr kumimoji="1" lang="ja-JP" altLang="en-US"/>
          </a:p>
        </p:txBody>
      </p:sp>
    </p:spTree>
    <p:extLst>
      <p:ext uri="{BB962C8B-B14F-4D97-AF65-F5344CB8AC3E}">
        <p14:creationId xmlns:p14="http://schemas.microsoft.com/office/powerpoint/2010/main" val="38055209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ADA6EE61-1F07-4FA1-86A9-7E0584EA6436}" type="datetime1">
              <a:rPr kumimoji="1" lang="ja-JP" altLang="en-US" smtClean="0"/>
              <a:t>2025/8/20</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4204BB7E-20EF-434C-A514-E436F126BD36}" type="slidenum">
              <a:rPr kumimoji="1" lang="ja-JP" altLang="en-US" smtClean="0"/>
              <a:t>‹#›</a:t>
            </a:fld>
            <a:endParaRPr kumimoji="1" lang="ja-JP" altLang="en-US"/>
          </a:p>
        </p:txBody>
      </p:sp>
    </p:spTree>
    <p:extLst>
      <p:ext uri="{BB962C8B-B14F-4D97-AF65-F5344CB8AC3E}">
        <p14:creationId xmlns:p14="http://schemas.microsoft.com/office/powerpoint/2010/main" val="40152162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0BAC1AE-A409-4A3B-A8FE-2E6BE68C6E43}" type="datetime1">
              <a:rPr kumimoji="1" lang="ja-JP" altLang="en-US" smtClean="0"/>
              <a:t>2025/8/20</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4204BB7E-20EF-434C-A514-E436F126BD36}" type="slidenum">
              <a:rPr kumimoji="1" lang="ja-JP" altLang="en-US" smtClean="0"/>
              <a:t>‹#›</a:t>
            </a:fld>
            <a:endParaRPr kumimoji="1" lang="ja-JP" altLang="en-US"/>
          </a:p>
        </p:txBody>
      </p:sp>
    </p:spTree>
    <p:extLst>
      <p:ext uri="{BB962C8B-B14F-4D97-AF65-F5344CB8AC3E}">
        <p14:creationId xmlns:p14="http://schemas.microsoft.com/office/powerpoint/2010/main" val="6040296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89BCCCC1-D45F-4801-A514-CCA1750C49C0}" type="datetime1">
              <a:rPr kumimoji="1" lang="ja-JP" altLang="en-US" smtClean="0"/>
              <a:t>2025/8/20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204BB7E-20EF-434C-A514-E436F126BD36}" type="slidenum">
              <a:rPr kumimoji="1" lang="ja-JP" altLang="en-US" smtClean="0"/>
              <a:t>‹#›</a:t>
            </a:fld>
            <a:endParaRPr kumimoji="1" lang="ja-JP" altLang="en-US"/>
          </a:p>
        </p:txBody>
      </p:sp>
    </p:spTree>
    <p:extLst>
      <p:ext uri="{BB962C8B-B14F-4D97-AF65-F5344CB8AC3E}">
        <p14:creationId xmlns:p14="http://schemas.microsoft.com/office/powerpoint/2010/main" val="5768421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D89238C9-904D-4B1A-B039-75C5D187C324}" type="datetime1">
              <a:rPr kumimoji="1" lang="ja-JP" altLang="en-US" smtClean="0"/>
              <a:t>2025/8/20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204BB7E-20EF-434C-A514-E436F126BD36}" type="slidenum">
              <a:rPr kumimoji="1" lang="ja-JP" altLang="en-US" smtClean="0"/>
              <a:t>‹#›</a:t>
            </a:fld>
            <a:endParaRPr kumimoji="1" lang="ja-JP" altLang="en-US"/>
          </a:p>
        </p:txBody>
      </p:sp>
    </p:spTree>
    <p:extLst>
      <p:ext uri="{BB962C8B-B14F-4D97-AF65-F5344CB8AC3E}">
        <p14:creationId xmlns:p14="http://schemas.microsoft.com/office/powerpoint/2010/main" val="37874447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48AC3F3-A95E-415C-A242-B6F686A0C26E}" type="datetime1">
              <a:rPr kumimoji="1" lang="ja-JP" altLang="en-US" smtClean="0"/>
              <a:t>2025/8/20</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863467" y="641201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204BB7E-20EF-434C-A514-E436F126BD36}" type="slidenum">
              <a:rPr kumimoji="1" lang="ja-JP" altLang="en-US" smtClean="0"/>
              <a:t>‹#›</a:t>
            </a:fld>
            <a:endParaRPr kumimoji="1" lang="ja-JP" altLang="en-US"/>
          </a:p>
        </p:txBody>
      </p:sp>
    </p:spTree>
    <p:extLst>
      <p:ext uri="{BB962C8B-B14F-4D97-AF65-F5344CB8AC3E}">
        <p14:creationId xmlns:p14="http://schemas.microsoft.com/office/powerpoint/2010/main" val="1062821533"/>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楕円 3"/>
          <p:cNvSpPr/>
          <p:nvPr/>
        </p:nvSpPr>
        <p:spPr bwMode="blackWhite">
          <a:xfrm>
            <a:off x="436774" y="570610"/>
            <a:ext cx="1540820" cy="1573489"/>
          </a:xfrm>
          <a:prstGeom prst="ellipse">
            <a:avLst/>
          </a:prstGeom>
          <a:solidFill>
            <a:schemeClr val="bg1">
              <a:alpha val="0"/>
            </a:schemeClr>
          </a:solidFill>
          <a:ln w="7620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9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2" name="正方形/長方形 1"/>
          <p:cNvSpPr/>
          <p:nvPr/>
        </p:nvSpPr>
        <p:spPr>
          <a:xfrm>
            <a:off x="0" y="0"/>
            <a:ext cx="9144000" cy="43883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tIns="71209" rtlCol="0" anchor="ctr"/>
          <a:lstStyle/>
          <a:p>
            <a:pPr algn="ctr"/>
            <a:r>
              <a:rPr kumimoji="1" lang="ja-JP" altLang="en-US" sz="1582" b="1" dirty="0">
                <a:latin typeface="メイリオ" panose="020B0604030504040204" pitchFamily="50" charset="-128"/>
                <a:ea typeface="メイリオ" panose="020B0604030504040204" pitchFamily="50" charset="-128"/>
              </a:rPr>
              <a:t>大阪府地域精神医療体制整備広域コーディネーター実践報告</a:t>
            </a:r>
          </a:p>
        </p:txBody>
      </p:sp>
      <p:sp>
        <p:nvSpPr>
          <p:cNvPr id="8" name="テキスト ボックス 7"/>
          <p:cNvSpPr txBox="1"/>
          <p:nvPr/>
        </p:nvSpPr>
        <p:spPr>
          <a:xfrm>
            <a:off x="3768435" y="556275"/>
            <a:ext cx="4696691" cy="1487662"/>
          </a:xfrm>
          <a:prstGeom prst="roundRect">
            <a:avLst>
              <a:gd name="adj" fmla="val 5605"/>
            </a:avLst>
          </a:prstGeom>
          <a:solidFill>
            <a:schemeClr val="accent1">
              <a:lumMod val="40000"/>
              <a:lumOff val="60000"/>
            </a:schemeClr>
          </a:solidFill>
          <a:ln>
            <a:solidFill>
              <a:schemeClr val="accent1">
                <a:lumMod val="75000"/>
              </a:schemeClr>
            </a:solidFill>
          </a:ln>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47473" tIns="71209" rIns="23736" bIns="118681" numCol="1" spcCol="1270" anchor="ctr" anchorCtr="0">
            <a:noAutofit/>
          </a:bodyPr>
          <a:lstStyle/>
          <a:p>
            <a:pPr marL="113049" marR="0" lvl="1" indent="-113049" algn="l" defTabSz="732725" rtl="0" eaLnBrk="1" fontAlgn="auto" latinLnBrk="0" hangingPunct="1">
              <a:lnSpc>
                <a:spcPct val="90000"/>
              </a:lnSpc>
              <a:spcBef>
                <a:spcPct val="0"/>
              </a:spcBef>
              <a:spcAft>
                <a:spcPct val="15000"/>
              </a:spcAft>
              <a:buClrTx/>
              <a:buSzTx/>
              <a:buFont typeface="Wingdings" panose="05000000000000000000" pitchFamily="2" charset="2"/>
              <a:buChar char="Ø"/>
              <a:tabLst/>
              <a:defRPr/>
            </a:pPr>
            <a:r>
              <a:rPr kumimoji="1" lang="ja-JP" altLang="en-US" sz="1100" b="0" i="0" u="none" strike="noStrike" kern="1200" cap="none" spc="0" normalizeH="0" baseline="0" noProof="0" dirty="0">
                <a:ln>
                  <a:noFill/>
                </a:ln>
                <a:solidFill>
                  <a:prstClr val="black">
                    <a:hueOff val="0"/>
                    <a:satOff val="0"/>
                    <a:lumOff val="0"/>
                    <a:alphaOff val="0"/>
                  </a:prstClr>
                </a:solidFill>
                <a:effectLst/>
                <a:uLnTx/>
                <a:uFillTx/>
                <a:latin typeface="メイリオ" panose="020B0604030504040204" pitchFamily="50" charset="-128"/>
                <a:ea typeface="メイリオ" panose="020B0604030504040204" pitchFamily="50" charset="-128"/>
                <a:cs typeface="+mn-cs"/>
              </a:rPr>
              <a:t>平成</a:t>
            </a:r>
            <a:r>
              <a:rPr kumimoji="1" lang="en-US" altLang="ja-JP" sz="1100" b="0" i="0" u="none" strike="noStrike" kern="1200" cap="none" spc="0" normalizeH="0" baseline="0" noProof="0" dirty="0">
                <a:ln>
                  <a:noFill/>
                </a:ln>
                <a:solidFill>
                  <a:prstClr val="black">
                    <a:hueOff val="0"/>
                    <a:satOff val="0"/>
                    <a:lumOff val="0"/>
                    <a:alphaOff val="0"/>
                  </a:prstClr>
                </a:solidFill>
                <a:effectLst/>
                <a:uLnTx/>
                <a:uFillTx/>
                <a:latin typeface="メイリオ" panose="020B0604030504040204" pitchFamily="50" charset="-128"/>
                <a:ea typeface="メイリオ" panose="020B0604030504040204" pitchFamily="50" charset="-128"/>
                <a:cs typeface="+mn-cs"/>
              </a:rPr>
              <a:t>29</a:t>
            </a:r>
            <a:r>
              <a:rPr kumimoji="1" lang="ja-JP" altLang="en-US" sz="1100" b="0" i="0" u="none" strike="noStrike" kern="1200" cap="none" spc="0" normalizeH="0" baseline="0" noProof="0" dirty="0">
                <a:ln>
                  <a:noFill/>
                </a:ln>
                <a:solidFill>
                  <a:prstClr val="black">
                    <a:hueOff val="0"/>
                    <a:satOff val="0"/>
                    <a:lumOff val="0"/>
                    <a:alphaOff val="0"/>
                  </a:prstClr>
                </a:solidFill>
                <a:effectLst/>
                <a:uLnTx/>
                <a:uFillTx/>
                <a:latin typeface="メイリオ" panose="020B0604030504040204" pitchFamily="50" charset="-128"/>
                <a:ea typeface="メイリオ" panose="020B0604030504040204" pitchFamily="50" charset="-128"/>
                <a:cs typeface="+mn-cs"/>
              </a:rPr>
              <a:t>年度～　大阪府長期入院精神障がい者退院支援促進事業　→</a:t>
            </a:r>
            <a:endParaRPr kumimoji="1" lang="en-US" altLang="ja-JP" sz="1100" b="0" i="0" u="none" strike="noStrike" kern="1200" cap="none" spc="0" normalizeH="0" baseline="0" noProof="0" dirty="0">
              <a:ln>
                <a:noFill/>
              </a:ln>
              <a:solidFill>
                <a:prstClr val="black">
                  <a:hueOff val="0"/>
                  <a:satOff val="0"/>
                  <a:lumOff val="0"/>
                  <a:alphaOff val="0"/>
                </a:prstClr>
              </a:solidFill>
              <a:effectLst/>
              <a:uLnTx/>
              <a:uFillTx/>
              <a:latin typeface="メイリオ" panose="020B0604030504040204" pitchFamily="50" charset="-128"/>
              <a:ea typeface="メイリオ" panose="020B0604030504040204" pitchFamily="50" charset="-128"/>
              <a:cs typeface="+mn-cs"/>
            </a:endParaRPr>
          </a:p>
          <a:p>
            <a:pPr marL="0" marR="0" lvl="1" indent="0" algn="l" defTabSz="732725" rtl="0" eaLnBrk="1" fontAlgn="auto" latinLnBrk="0" hangingPunct="1">
              <a:lnSpc>
                <a:spcPct val="90000"/>
              </a:lnSpc>
              <a:spcBef>
                <a:spcPct val="0"/>
              </a:spcBef>
              <a:spcAft>
                <a:spcPct val="15000"/>
              </a:spcAft>
              <a:buClrTx/>
              <a:buSzTx/>
              <a:buFontTx/>
              <a:buNone/>
              <a:tabLst/>
              <a:defRPr/>
            </a:pPr>
            <a:r>
              <a:rPr kumimoji="1" lang="ja-JP" altLang="en-US" sz="1100" b="0" i="0" u="none" strike="noStrike" kern="1200" cap="none" spc="0" normalizeH="0" baseline="0" noProof="0" dirty="0">
                <a:ln>
                  <a:noFill/>
                </a:ln>
                <a:solidFill>
                  <a:prstClr val="black">
                    <a:hueOff val="0"/>
                    <a:satOff val="0"/>
                    <a:lumOff val="0"/>
                    <a:alphaOff val="0"/>
                  </a:prstClr>
                </a:solidFill>
                <a:effectLst/>
                <a:uLnTx/>
                <a:uFillTx/>
                <a:latin typeface="メイリオ" panose="020B0604030504040204" pitchFamily="50" charset="-128"/>
                <a:ea typeface="メイリオ" panose="020B0604030504040204" pitchFamily="50" charset="-128"/>
                <a:cs typeface="+mn-cs"/>
              </a:rPr>
              <a:t>　　令和</a:t>
            </a:r>
            <a:r>
              <a:rPr kumimoji="1" lang="en-US" altLang="ja-JP" sz="1100" b="0" i="0" u="none" strike="noStrike" kern="1200" cap="none" spc="0" normalizeH="0" baseline="0" noProof="0" dirty="0">
                <a:ln>
                  <a:noFill/>
                </a:ln>
                <a:solidFill>
                  <a:prstClr val="black">
                    <a:hueOff val="0"/>
                    <a:satOff val="0"/>
                    <a:lumOff val="0"/>
                    <a:alphaOff val="0"/>
                  </a:prstClr>
                </a:solidFill>
                <a:effectLst/>
                <a:uLnTx/>
                <a:uFillTx/>
                <a:latin typeface="メイリオ" panose="020B0604030504040204" pitchFamily="50" charset="-128"/>
                <a:ea typeface="メイリオ" panose="020B0604030504040204" pitchFamily="50" charset="-128"/>
                <a:cs typeface="+mn-cs"/>
              </a:rPr>
              <a:t>2</a:t>
            </a:r>
            <a:r>
              <a:rPr kumimoji="1" lang="ja-JP" altLang="en-US" sz="1100" b="0" i="0" u="none" strike="noStrike" kern="1200" cap="none" spc="0" normalizeH="0" baseline="0" noProof="0" dirty="0">
                <a:ln>
                  <a:noFill/>
                </a:ln>
                <a:solidFill>
                  <a:prstClr val="black">
                    <a:hueOff val="0"/>
                    <a:satOff val="0"/>
                    <a:lumOff val="0"/>
                    <a:alphaOff val="0"/>
                  </a:prstClr>
                </a:solidFill>
                <a:effectLst/>
                <a:uLnTx/>
                <a:uFillTx/>
                <a:latin typeface="メイリオ" panose="020B0604030504040204" pitchFamily="50" charset="-128"/>
                <a:ea typeface="メイリオ" panose="020B0604030504040204" pitchFamily="50" charset="-128"/>
                <a:cs typeface="+mn-cs"/>
              </a:rPr>
              <a:t>年度～　大阪府長期入院精神障がい者退院支援強化事業</a:t>
            </a:r>
            <a:endParaRPr kumimoji="1" lang="en-US" altLang="ja-JP" sz="1100" b="0" i="0" u="none" strike="noStrike" kern="1200" cap="none" spc="0" normalizeH="0" baseline="0" noProof="0" dirty="0">
              <a:ln>
                <a:noFill/>
              </a:ln>
              <a:solidFill>
                <a:prstClr val="black">
                  <a:hueOff val="0"/>
                  <a:satOff val="0"/>
                  <a:lumOff val="0"/>
                  <a:alphaOff val="0"/>
                </a:prstClr>
              </a:solidFill>
              <a:effectLst/>
              <a:uLnTx/>
              <a:uFillTx/>
              <a:latin typeface="メイリオ" panose="020B0604030504040204" pitchFamily="50" charset="-128"/>
              <a:ea typeface="メイリオ" panose="020B0604030504040204" pitchFamily="50" charset="-128"/>
              <a:cs typeface="+mn-cs"/>
            </a:endParaRPr>
          </a:p>
          <a:p>
            <a:pPr marL="113049" marR="0" lvl="1" indent="-113049" algn="l" defTabSz="732725" rtl="0" eaLnBrk="1" fontAlgn="auto" latinLnBrk="0" hangingPunct="1">
              <a:lnSpc>
                <a:spcPct val="90000"/>
              </a:lnSpc>
              <a:spcBef>
                <a:spcPct val="0"/>
              </a:spcBef>
              <a:spcAft>
                <a:spcPct val="15000"/>
              </a:spcAft>
              <a:buClrTx/>
              <a:buSzTx/>
              <a:buFont typeface="Wingdings" panose="05000000000000000000" pitchFamily="2" charset="2"/>
              <a:buChar char="Ø"/>
              <a:tabLst/>
              <a:defRPr/>
            </a:pPr>
            <a:r>
              <a:rPr kumimoji="1" lang="ja-JP" altLang="en-US" sz="1100" b="0" i="0" u="none" strike="noStrike" kern="1200" cap="none" spc="0" normalizeH="0" baseline="0" noProof="0" dirty="0">
                <a:ln>
                  <a:noFill/>
                </a:ln>
                <a:solidFill>
                  <a:prstClr val="black">
                    <a:hueOff val="0"/>
                    <a:satOff val="0"/>
                    <a:lumOff val="0"/>
                    <a:alphaOff val="0"/>
                  </a:prstClr>
                </a:solidFill>
                <a:effectLst/>
                <a:uLnTx/>
                <a:uFillTx/>
                <a:latin typeface="メイリオ" panose="020B0604030504040204" pitchFamily="50" charset="-128"/>
                <a:ea typeface="メイリオ" panose="020B0604030504040204" pitchFamily="50" charset="-128"/>
                <a:cs typeface="+mn-cs"/>
              </a:rPr>
              <a:t>地域精神医療体制整備広域コーディネーターを</a:t>
            </a:r>
            <a:r>
              <a:rPr kumimoji="1" lang="en-US" altLang="ja-JP" sz="1100" b="0" i="0" u="none" strike="noStrike" kern="1200" cap="none" spc="0" normalizeH="0" baseline="0" noProof="0" dirty="0">
                <a:ln>
                  <a:noFill/>
                </a:ln>
                <a:solidFill>
                  <a:prstClr val="black">
                    <a:hueOff val="0"/>
                    <a:satOff val="0"/>
                    <a:lumOff val="0"/>
                    <a:alphaOff val="0"/>
                  </a:prstClr>
                </a:solidFill>
                <a:effectLst/>
                <a:uLnTx/>
                <a:uFillTx/>
                <a:latin typeface="メイリオ" panose="020B0604030504040204" pitchFamily="50" charset="-128"/>
                <a:ea typeface="メイリオ" panose="020B0604030504040204" pitchFamily="50" charset="-128"/>
                <a:cs typeface="+mn-cs"/>
              </a:rPr>
              <a:t>6</a:t>
            </a:r>
            <a:r>
              <a:rPr kumimoji="1" lang="ja-JP" altLang="en-US" sz="1100" b="0" i="0" u="none" strike="noStrike" kern="1200" cap="none" spc="0" normalizeH="0" baseline="0" noProof="0" dirty="0">
                <a:ln>
                  <a:noFill/>
                </a:ln>
                <a:solidFill>
                  <a:prstClr val="black">
                    <a:hueOff val="0"/>
                    <a:satOff val="0"/>
                    <a:lumOff val="0"/>
                    <a:alphaOff val="0"/>
                  </a:prstClr>
                </a:solidFill>
                <a:effectLst/>
                <a:uLnTx/>
                <a:uFillTx/>
                <a:latin typeface="メイリオ" panose="020B0604030504040204" pitchFamily="50" charset="-128"/>
                <a:ea typeface="メイリオ" panose="020B0604030504040204" pitchFamily="50" charset="-128"/>
                <a:cs typeface="+mn-cs"/>
              </a:rPr>
              <a:t>名配置</a:t>
            </a:r>
            <a:endParaRPr kumimoji="1" lang="en-US" altLang="ja-JP" sz="1100" b="0" i="0" u="none" strike="noStrike" kern="1200" cap="none" spc="0" normalizeH="0" baseline="0" noProof="0" dirty="0">
              <a:ln>
                <a:noFill/>
              </a:ln>
              <a:solidFill>
                <a:prstClr val="black">
                  <a:hueOff val="0"/>
                  <a:satOff val="0"/>
                  <a:lumOff val="0"/>
                  <a:alphaOff val="0"/>
                </a:prstClr>
              </a:solidFill>
              <a:effectLst/>
              <a:uLnTx/>
              <a:uFillTx/>
              <a:latin typeface="メイリオ" panose="020B0604030504040204" pitchFamily="50" charset="-128"/>
              <a:ea typeface="メイリオ" panose="020B0604030504040204" pitchFamily="50" charset="-128"/>
              <a:cs typeface="+mn-cs"/>
            </a:endParaRPr>
          </a:p>
          <a:p>
            <a:pPr marL="113049" marR="0" lvl="1" indent="-113049" algn="l" defTabSz="732725" rtl="0" eaLnBrk="1" fontAlgn="auto" latinLnBrk="0" hangingPunct="1">
              <a:lnSpc>
                <a:spcPct val="90000"/>
              </a:lnSpc>
              <a:spcBef>
                <a:spcPct val="0"/>
              </a:spcBef>
              <a:spcAft>
                <a:spcPct val="15000"/>
              </a:spcAft>
              <a:buClrTx/>
              <a:buSzTx/>
              <a:buFont typeface="Wingdings" panose="05000000000000000000" pitchFamily="2" charset="2"/>
              <a:buChar char="Ø"/>
              <a:tabLst/>
              <a:defRPr/>
            </a:pPr>
            <a:r>
              <a:rPr kumimoji="1" lang="ja-JP" altLang="en-US" sz="1100" b="0" i="0" u="none" strike="noStrike" kern="1200" cap="none" spc="0" normalizeH="0" baseline="0" noProof="0" dirty="0">
                <a:ln>
                  <a:noFill/>
                </a:ln>
                <a:solidFill>
                  <a:prstClr val="black">
                    <a:hueOff val="0"/>
                    <a:satOff val="0"/>
                    <a:lumOff val="0"/>
                    <a:alphaOff val="0"/>
                  </a:prstClr>
                </a:solidFill>
                <a:effectLst/>
                <a:uLnTx/>
                <a:uFillTx/>
                <a:latin typeface="メイリオ" panose="020B0604030504040204" pitchFamily="50" charset="-128"/>
                <a:ea typeface="メイリオ" panose="020B0604030504040204" pitchFamily="50" charset="-128"/>
                <a:cs typeface="+mn-cs"/>
              </a:rPr>
              <a:t>精神科病院職員研修・退院促進ピアサポート強化事業等を実施</a:t>
            </a:r>
            <a:endParaRPr kumimoji="1" lang="en-US" altLang="ja-JP" sz="1100" b="0" i="0" u="none" strike="noStrike" kern="1200" cap="none" spc="0" normalizeH="0" baseline="0" noProof="0" dirty="0">
              <a:ln>
                <a:noFill/>
              </a:ln>
              <a:solidFill>
                <a:prstClr val="black">
                  <a:hueOff val="0"/>
                  <a:satOff val="0"/>
                  <a:lumOff val="0"/>
                  <a:alphaOff val="0"/>
                </a:prstClr>
              </a:solidFill>
              <a:effectLst/>
              <a:uLnTx/>
              <a:uFillTx/>
              <a:latin typeface="メイリオ" panose="020B0604030504040204" pitchFamily="50" charset="-128"/>
              <a:ea typeface="メイリオ" panose="020B0604030504040204" pitchFamily="50" charset="-128"/>
              <a:cs typeface="+mn-cs"/>
            </a:endParaRPr>
          </a:p>
          <a:p>
            <a:pPr marL="113049" marR="0" lvl="1" indent="-113049" algn="l" defTabSz="732725" rtl="0" eaLnBrk="1" fontAlgn="auto" latinLnBrk="0" hangingPunct="1">
              <a:lnSpc>
                <a:spcPct val="90000"/>
              </a:lnSpc>
              <a:spcBef>
                <a:spcPct val="0"/>
              </a:spcBef>
              <a:spcAft>
                <a:spcPct val="15000"/>
              </a:spcAft>
              <a:buClrTx/>
              <a:buSzTx/>
              <a:buFont typeface="Wingdings" panose="05000000000000000000" pitchFamily="2" charset="2"/>
              <a:buChar char="Ø"/>
              <a:tabLst/>
              <a:defRPr/>
            </a:pPr>
            <a:r>
              <a:rPr kumimoji="1" lang="ja-JP" altLang="en-US" sz="1100" b="0" i="0" u="none" strike="noStrike" kern="1200" cap="none" spc="0" normalizeH="0" baseline="0" noProof="0" dirty="0">
                <a:ln>
                  <a:noFill/>
                </a:ln>
                <a:solidFill>
                  <a:prstClr val="black">
                    <a:hueOff val="0"/>
                    <a:satOff val="0"/>
                    <a:lumOff val="0"/>
                    <a:alphaOff val="0"/>
                  </a:prstClr>
                </a:solidFill>
                <a:effectLst/>
                <a:uLnTx/>
                <a:uFillTx/>
                <a:latin typeface="メイリオ" panose="020B0604030504040204" pitchFamily="50" charset="-128"/>
                <a:ea typeface="メイリオ" panose="020B0604030504040204" pitchFamily="50" charset="-128"/>
                <a:cs typeface="+mn-cs"/>
              </a:rPr>
              <a:t>各地域における「精神障がいにも対応した地域包括ケアシステム」の構築に係る協議の場に参画</a:t>
            </a:r>
            <a:endParaRPr kumimoji="1" lang="en-US" altLang="ja-JP" sz="1100" b="0" i="0" u="none" strike="noStrike" kern="1200" cap="none" spc="0" normalizeH="0" baseline="0" noProof="0" dirty="0">
              <a:ln>
                <a:noFill/>
              </a:ln>
              <a:solidFill>
                <a:prstClr val="black">
                  <a:hueOff val="0"/>
                  <a:satOff val="0"/>
                  <a:lumOff val="0"/>
                  <a:alphaOff val="0"/>
                </a:prstClr>
              </a:solidFill>
              <a:effectLst/>
              <a:uLnTx/>
              <a:uFillTx/>
              <a:latin typeface="メイリオ" panose="020B0604030504040204" pitchFamily="50" charset="-128"/>
              <a:ea typeface="メイリオ" panose="020B0604030504040204" pitchFamily="50" charset="-128"/>
              <a:cs typeface="+mn-cs"/>
            </a:endParaRPr>
          </a:p>
          <a:p>
            <a:pPr marL="113049" marR="0" lvl="1" indent="-113049" algn="l" defTabSz="732725" rtl="0" eaLnBrk="1" fontAlgn="auto" latinLnBrk="0" hangingPunct="1">
              <a:lnSpc>
                <a:spcPct val="90000"/>
              </a:lnSpc>
              <a:spcBef>
                <a:spcPct val="0"/>
              </a:spcBef>
              <a:spcAft>
                <a:spcPct val="15000"/>
              </a:spcAft>
              <a:buClrTx/>
              <a:buSzTx/>
              <a:buFont typeface="Wingdings" panose="05000000000000000000" pitchFamily="2" charset="2"/>
              <a:buChar char="Ø"/>
              <a:tabLst/>
              <a:defRPr/>
            </a:pPr>
            <a:r>
              <a:rPr kumimoji="1" lang="ja-JP" altLang="en-US" sz="1100" b="0" i="0" u="none" strike="noStrike" kern="1200" cap="none" spc="0" normalizeH="0" baseline="0" noProof="0" dirty="0">
                <a:ln>
                  <a:noFill/>
                </a:ln>
                <a:solidFill>
                  <a:prstClr val="black">
                    <a:hueOff val="0"/>
                    <a:satOff val="0"/>
                    <a:lumOff val="0"/>
                    <a:alphaOff val="0"/>
                  </a:prstClr>
                </a:solidFill>
                <a:effectLst/>
                <a:uLnTx/>
                <a:uFillTx/>
                <a:latin typeface="メイリオ" panose="020B0604030504040204" pitchFamily="50" charset="-128"/>
                <a:ea typeface="メイリオ" panose="020B0604030504040204" pitchFamily="50" charset="-128"/>
                <a:cs typeface="+mn-cs"/>
              </a:rPr>
              <a:t>複合的な課題を抱える長期入院精神障がい者の退院に向けての個別の伴走支援</a:t>
            </a:r>
            <a:endParaRPr kumimoji="1" lang="en-US" altLang="ja-JP" sz="1100" b="0" i="0" u="none" strike="noStrike" kern="1200" cap="none" spc="0" normalizeH="0" baseline="0" noProof="0" dirty="0">
              <a:ln>
                <a:noFill/>
              </a:ln>
              <a:solidFill>
                <a:prstClr val="black">
                  <a:hueOff val="0"/>
                  <a:satOff val="0"/>
                  <a:lumOff val="0"/>
                  <a:alphaOff val="0"/>
                </a:prstClr>
              </a:solidFill>
              <a:effectLst/>
              <a:uLnTx/>
              <a:uFillTx/>
              <a:latin typeface="メイリオ" panose="020B0604030504040204" pitchFamily="50" charset="-128"/>
              <a:ea typeface="メイリオ" panose="020B0604030504040204" pitchFamily="50" charset="-128"/>
              <a:cs typeface="+mn-cs"/>
            </a:endParaRPr>
          </a:p>
        </p:txBody>
      </p:sp>
      <p:sp>
        <p:nvSpPr>
          <p:cNvPr id="10" name="テキスト ボックス 9"/>
          <p:cNvSpPr txBox="1"/>
          <p:nvPr/>
        </p:nvSpPr>
        <p:spPr>
          <a:xfrm>
            <a:off x="3768435" y="2089063"/>
            <a:ext cx="4696691" cy="2592000"/>
          </a:xfrm>
          <a:prstGeom prst="roundRect">
            <a:avLst>
              <a:gd name="adj" fmla="val 5355"/>
            </a:avLst>
          </a:prstGeom>
          <a:solidFill>
            <a:schemeClr val="bg1"/>
          </a:solidFill>
          <a:ln w="28575">
            <a:solidFill>
              <a:schemeClr val="accent1">
                <a:lumMod val="40000"/>
                <a:lumOff val="60000"/>
              </a:schemeClr>
            </a:solidFill>
          </a:ln>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47473" tIns="71209" rIns="23736" bIns="71209" numCol="1" spcCol="1270" anchor="t" anchorCtr="0">
            <a:noAutofit/>
          </a:bodyPr>
          <a:lstStyle/>
          <a:p>
            <a:pPr marL="113049" marR="0" lvl="1" indent="-113049" algn="l" defTabSz="732725" rtl="0" eaLnBrk="1" fontAlgn="auto" latinLnBrk="0" hangingPunct="1">
              <a:lnSpc>
                <a:spcPct val="90000"/>
              </a:lnSpc>
              <a:spcBef>
                <a:spcPct val="0"/>
              </a:spcBef>
              <a:spcAft>
                <a:spcPct val="15000"/>
              </a:spcAft>
              <a:buClrTx/>
              <a:buSzTx/>
              <a:buFont typeface="Wingdings" panose="05000000000000000000" pitchFamily="2" charset="2"/>
              <a:buChar char="u"/>
              <a:tabLst/>
              <a:defRPr/>
            </a:pPr>
            <a:r>
              <a:rPr kumimoji="1" lang="ja-JP" altLang="en-US" sz="1100" b="0" i="0" u="none" strike="noStrike" kern="1200" cap="none" spc="0" normalizeH="0" baseline="0" noProof="0" dirty="0">
                <a:ln>
                  <a:noFill/>
                </a:ln>
                <a:solidFill>
                  <a:prstClr val="black">
                    <a:hueOff val="0"/>
                    <a:satOff val="0"/>
                    <a:lumOff val="0"/>
                    <a:alphaOff val="0"/>
                  </a:prstClr>
                </a:solidFill>
                <a:effectLst/>
                <a:uLnTx/>
                <a:uFillTx/>
                <a:latin typeface="メイリオ" panose="020B0604030504040204" pitchFamily="50" charset="-128"/>
                <a:ea typeface="メイリオ" panose="020B0604030504040204" pitchFamily="50" charset="-128"/>
                <a:cs typeface="+mn-cs"/>
              </a:rPr>
              <a:t>精神科病院研修</a:t>
            </a:r>
            <a:endParaRPr kumimoji="1" lang="en-US" altLang="ja-JP" sz="1100" b="0" i="0" u="none" strike="noStrike" kern="1200" cap="none" spc="0" normalizeH="0" baseline="0" noProof="0" dirty="0">
              <a:ln>
                <a:noFill/>
              </a:ln>
              <a:solidFill>
                <a:prstClr val="black">
                  <a:hueOff val="0"/>
                  <a:satOff val="0"/>
                  <a:lumOff val="0"/>
                  <a:alphaOff val="0"/>
                </a:prstClr>
              </a:solidFill>
              <a:effectLst/>
              <a:uLnTx/>
              <a:uFillTx/>
              <a:latin typeface="メイリオ" panose="020B0604030504040204" pitchFamily="50" charset="-128"/>
              <a:ea typeface="メイリオ" panose="020B0604030504040204" pitchFamily="50" charset="-128"/>
              <a:cs typeface="+mn-cs"/>
            </a:endParaRPr>
          </a:p>
          <a:p>
            <a:pPr marL="0" marR="0" lvl="1" indent="0" algn="l" defTabSz="732725" rtl="0" eaLnBrk="1" fontAlgn="auto" latinLnBrk="0" hangingPunct="1">
              <a:lnSpc>
                <a:spcPct val="90000"/>
              </a:lnSpc>
              <a:spcBef>
                <a:spcPct val="0"/>
              </a:spcBef>
              <a:spcAft>
                <a:spcPct val="15000"/>
              </a:spcAft>
              <a:buClrTx/>
              <a:buSzTx/>
              <a:buFontTx/>
              <a:buNone/>
              <a:tabLst/>
              <a:defRPr/>
            </a:pPr>
            <a:r>
              <a:rPr kumimoji="1" lang="ja-JP" altLang="en-US" sz="1100" b="0" i="0" u="none" strike="noStrike" kern="1200" cap="none" spc="0" normalizeH="0" baseline="0" noProof="0" dirty="0">
                <a:ln>
                  <a:noFill/>
                </a:ln>
                <a:solidFill>
                  <a:prstClr val="black">
                    <a:hueOff val="0"/>
                    <a:satOff val="0"/>
                    <a:lumOff val="0"/>
                    <a:alphaOff val="0"/>
                  </a:prstClr>
                </a:solidFill>
                <a:effectLst/>
                <a:uLnTx/>
                <a:uFillTx/>
                <a:latin typeface="メイリオ" panose="020B0604030504040204" pitchFamily="50" charset="-128"/>
                <a:ea typeface="メイリオ" panose="020B0604030504040204" pitchFamily="50" charset="-128"/>
                <a:cs typeface="+mn-cs"/>
              </a:rPr>
              <a:t>　　院内研修　講師調整　地域支援者への案内</a:t>
            </a:r>
            <a:endParaRPr kumimoji="1" lang="en-US" altLang="ja-JP" sz="1100" b="0" i="0" u="none" strike="noStrike" kern="1200" cap="none" spc="0" normalizeH="0" baseline="0" noProof="0" dirty="0">
              <a:ln>
                <a:noFill/>
              </a:ln>
              <a:solidFill>
                <a:prstClr val="black">
                  <a:hueOff val="0"/>
                  <a:satOff val="0"/>
                  <a:lumOff val="0"/>
                  <a:alphaOff val="0"/>
                </a:prstClr>
              </a:solidFill>
              <a:effectLst/>
              <a:uLnTx/>
              <a:uFillTx/>
              <a:latin typeface="メイリオ" panose="020B0604030504040204" pitchFamily="50" charset="-128"/>
              <a:ea typeface="メイリオ" panose="020B0604030504040204" pitchFamily="50" charset="-128"/>
              <a:cs typeface="+mn-cs"/>
            </a:endParaRPr>
          </a:p>
          <a:p>
            <a:pPr marL="0" marR="0" lvl="1" indent="0" algn="l" defTabSz="732725" rtl="0" eaLnBrk="1" fontAlgn="auto" latinLnBrk="0" hangingPunct="1">
              <a:lnSpc>
                <a:spcPct val="90000"/>
              </a:lnSpc>
              <a:spcBef>
                <a:spcPct val="0"/>
              </a:spcBef>
              <a:spcAft>
                <a:spcPct val="15000"/>
              </a:spcAft>
              <a:buClrTx/>
              <a:buSzTx/>
              <a:buFontTx/>
              <a:buNone/>
              <a:tabLst/>
              <a:defRPr/>
            </a:pPr>
            <a:r>
              <a:rPr kumimoji="1" lang="ja-JP" altLang="en-US" sz="1100" b="0" i="0" u="none" strike="noStrike" kern="1200" cap="none" spc="0" normalizeH="0" baseline="0" noProof="0" dirty="0">
                <a:ln>
                  <a:noFill/>
                </a:ln>
                <a:solidFill>
                  <a:prstClr val="black">
                    <a:hueOff val="0"/>
                    <a:satOff val="0"/>
                    <a:lumOff val="0"/>
                    <a:alphaOff val="0"/>
                  </a:prstClr>
                </a:solidFill>
                <a:effectLst/>
                <a:uLnTx/>
                <a:uFillTx/>
                <a:latin typeface="メイリオ" panose="020B0604030504040204" pitchFamily="50" charset="-128"/>
                <a:ea typeface="メイリオ" panose="020B0604030504040204" pitchFamily="50" charset="-128"/>
                <a:cs typeface="+mn-cs"/>
              </a:rPr>
              <a:t>　　　　　　　場合によっては病院・地域とともに企画調整</a:t>
            </a:r>
            <a:endParaRPr kumimoji="1" lang="en-US" altLang="ja-JP" sz="1100" b="0" i="0" u="none" strike="noStrike" kern="1200" cap="none" spc="0" normalizeH="0" baseline="0" noProof="0" dirty="0">
              <a:ln>
                <a:noFill/>
              </a:ln>
              <a:solidFill>
                <a:prstClr val="black">
                  <a:hueOff val="0"/>
                  <a:satOff val="0"/>
                  <a:lumOff val="0"/>
                  <a:alphaOff val="0"/>
                </a:prstClr>
              </a:solidFill>
              <a:effectLst/>
              <a:uLnTx/>
              <a:uFillTx/>
              <a:latin typeface="メイリオ" panose="020B0604030504040204" pitchFamily="50" charset="-128"/>
              <a:ea typeface="メイリオ" panose="020B0604030504040204" pitchFamily="50" charset="-128"/>
              <a:cs typeface="+mn-cs"/>
            </a:endParaRPr>
          </a:p>
          <a:p>
            <a:pPr marL="0" marR="0" lvl="1" indent="0" algn="l" defTabSz="732725" rtl="0" eaLnBrk="1" fontAlgn="auto" latinLnBrk="0" hangingPunct="1">
              <a:lnSpc>
                <a:spcPct val="90000"/>
              </a:lnSpc>
              <a:spcBef>
                <a:spcPct val="0"/>
              </a:spcBef>
              <a:spcAft>
                <a:spcPct val="15000"/>
              </a:spcAft>
              <a:buClrTx/>
              <a:buSzTx/>
              <a:buFontTx/>
              <a:buNone/>
              <a:tabLst/>
              <a:defRPr/>
            </a:pPr>
            <a:r>
              <a:rPr kumimoji="1" lang="ja-JP" altLang="en-US" sz="1100" b="0" i="0" u="none" strike="noStrike" kern="1200" cap="none" spc="0" normalizeH="0" baseline="0" noProof="0" dirty="0">
                <a:ln>
                  <a:noFill/>
                </a:ln>
                <a:solidFill>
                  <a:prstClr val="black">
                    <a:hueOff val="0"/>
                    <a:satOff val="0"/>
                    <a:lumOff val="0"/>
                    <a:alphaOff val="0"/>
                  </a:prstClr>
                </a:solidFill>
                <a:effectLst/>
                <a:uLnTx/>
                <a:uFillTx/>
                <a:latin typeface="メイリオ" panose="020B0604030504040204" pitchFamily="50" charset="-128"/>
                <a:ea typeface="メイリオ" panose="020B0604030504040204" pitchFamily="50" charset="-128"/>
                <a:cs typeface="+mn-cs"/>
              </a:rPr>
              <a:t>　　全体研修　講師調整（</a:t>
            </a:r>
            <a:r>
              <a:rPr kumimoji="1" lang="en-US" altLang="ja-JP" sz="1100" b="0" i="0" u="none" strike="noStrike" kern="1200" cap="none" spc="0" normalizeH="0" baseline="0" noProof="0" dirty="0">
                <a:ln>
                  <a:noFill/>
                </a:ln>
                <a:solidFill>
                  <a:prstClr val="black">
                    <a:hueOff val="0"/>
                    <a:satOff val="0"/>
                    <a:lumOff val="0"/>
                    <a:alphaOff val="0"/>
                  </a:prstClr>
                </a:solidFill>
                <a:effectLst/>
                <a:uLnTx/>
                <a:uFillTx/>
                <a:latin typeface="メイリオ" panose="020B0604030504040204" pitchFamily="50" charset="-128"/>
                <a:ea typeface="メイリオ" panose="020B0604030504040204" pitchFamily="50" charset="-128"/>
                <a:cs typeface="+mn-cs"/>
              </a:rPr>
              <a:t>R6</a:t>
            </a:r>
            <a:r>
              <a:rPr kumimoji="1" lang="ja-JP" altLang="en-US" sz="1100" b="0" i="0" u="none" strike="noStrike" kern="1200" cap="none" spc="0" normalizeH="0" baseline="0" noProof="0" dirty="0">
                <a:ln>
                  <a:noFill/>
                </a:ln>
                <a:solidFill>
                  <a:prstClr val="black">
                    <a:hueOff val="0"/>
                    <a:satOff val="0"/>
                    <a:lumOff val="0"/>
                    <a:alphaOff val="0"/>
                  </a:prstClr>
                </a:solidFill>
                <a:effectLst/>
                <a:uLnTx/>
                <a:uFillTx/>
                <a:latin typeface="メイリオ" panose="020B0604030504040204" pitchFamily="50" charset="-128"/>
                <a:ea typeface="メイリオ" panose="020B0604030504040204" pitchFamily="50" charset="-128"/>
                <a:cs typeface="+mn-cs"/>
              </a:rPr>
              <a:t>年度は</a:t>
            </a:r>
            <a:r>
              <a:rPr kumimoji="1" lang="en-US" altLang="ja-JP" sz="1100" b="0" i="0" u="none" strike="noStrike" kern="1200" cap="none" spc="0" normalizeH="0" baseline="0" noProof="0" dirty="0">
                <a:ln>
                  <a:noFill/>
                </a:ln>
                <a:solidFill>
                  <a:prstClr val="black">
                    <a:hueOff val="0"/>
                    <a:satOff val="0"/>
                    <a:lumOff val="0"/>
                    <a:alphaOff val="0"/>
                  </a:prstClr>
                </a:solidFill>
                <a:effectLst/>
                <a:uLnTx/>
                <a:uFillTx/>
                <a:latin typeface="メイリオ" panose="020B0604030504040204" pitchFamily="50" charset="-128"/>
                <a:ea typeface="メイリオ" panose="020B0604030504040204" pitchFamily="50" charset="-128"/>
                <a:cs typeface="+mn-cs"/>
              </a:rPr>
              <a:t>NCNP</a:t>
            </a:r>
            <a:r>
              <a:rPr kumimoji="1" lang="ja-JP" altLang="en-US" sz="1100" b="0" i="0" u="none" strike="noStrike" kern="1200" cap="none" spc="0" normalizeH="0" baseline="0" noProof="0" dirty="0">
                <a:ln>
                  <a:noFill/>
                </a:ln>
                <a:solidFill>
                  <a:prstClr val="black">
                    <a:hueOff val="0"/>
                    <a:satOff val="0"/>
                    <a:lumOff val="0"/>
                    <a:alphaOff val="0"/>
                  </a:prstClr>
                </a:solidFill>
                <a:effectLst/>
                <a:uLnTx/>
                <a:uFillTx/>
                <a:latin typeface="メイリオ" panose="020B0604030504040204" pitchFamily="50" charset="-128"/>
                <a:ea typeface="メイリオ" panose="020B0604030504040204" pitchFamily="50" charset="-128"/>
                <a:cs typeface="+mn-cs"/>
              </a:rPr>
              <a:t>藤井千代先生に依頼）</a:t>
            </a:r>
            <a:endParaRPr kumimoji="1" lang="en-US" altLang="ja-JP" sz="1100" b="0" i="0" u="none" strike="noStrike" kern="1200" cap="none" spc="0" normalizeH="0" baseline="0" noProof="0" dirty="0">
              <a:ln>
                <a:noFill/>
              </a:ln>
              <a:solidFill>
                <a:prstClr val="black">
                  <a:hueOff val="0"/>
                  <a:satOff val="0"/>
                  <a:lumOff val="0"/>
                  <a:alphaOff val="0"/>
                </a:prstClr>
              </a:solidFill>
              <a:effectLst/>
              <a:uLnTx/>
              <a:uFillTx/>
              <a:latin typeface="メイリオ" panose="020B0604030504040204" pitchFamily="50" charset="-128"/>
              <a:ea typeface="メイリオ" panose="020B0604030504040204" pitchFamily="50" charset="-128"/>
              <a:cs typeface="+mn-cs"/>
            </a:endParaRPr>
          </a:p>
          <a:p>
            <a:pPr marL="0" marR="0" lvl="1" indent="0" algn="l" defTabSz="732725" rtl="0" eaLnBrk="1" fontAlgn="auto" latinLnBrk="0" hangingPunct="1">
              <a:lnSpc>
                <a:spcPct val="90000"/>
              </a:lnSpc>
              <a:spcBef>
                <a:spcPct val="0"/>
              </a:spcBef>
              <a:spcAft>
                <a:spcPct val="15000"/>
              </a:spcAft>
              <a:buClrTx/>
              <a:buSzTx/>
              <a:buFontTx/>
              <a:buNone/>
              <a:tabLst/>
              <a:defRPr/>
            </a:pPr>
            <a:r>
              <a:rPr kumimoji="1" lang="ja-JP" altLang="en-US" sz="1100" b="0" i="0" u="none" strike="noStrike" kern="1200" cap="none" spc="0" normalizeH="0" baseline="0" noProof="0" dirty="0">
                <a:ln>
                  <a:noFill/>
                </a:ln>
                <a:solidFill>
                  <a:prstClr val="black">
                    <a:hueOff val="0"/>
                    <a:satOff val="0"/>
                    <a:lumOff val="0"/>
                    <a:alphaOff val="0"/>
                  </a:prstClr>
                </a:solidFill>
                <a:effectLst/>
                <a:uLnTx/>
                <a:uFillTx/>
                <a:latin typeface="メイリオ" panose="020B0604030504040204" pitchFamily="50" charset="-128"/>
                <a:ea typeface="メイリオ" panose="020B0604030504040204" pitchFamily="50" charset="-128"/>
                <a:cs typeface="+mn-cs"/>
              </a:rPr>
              <a:t>　　　　　　　実践報告病院調整</a:t>
            </a:r>
            <a:endParaRPr kumimoji="1" lang="en-US" altLang="ja-JP" sz="1100" b="0" i="0" u="none" strike="noStrike" kern="1200" cap="none" spc="0" normalizeH="0" baseline="0" noProof="0" dirty="0">
              <a:ln>
                <a:noFill/>
              </a:ln>
              <a:solidFill>
                <a:prstClr val="black">
                  <a:hueOff val="0"/>
                  <a:satOff val="0"/>
                  <a:lumOff val="0"/>
                  <a:alphaOff val="0"/>
                </a:prstClr>
              </a:solidFill>
              <a:effectLst/>
              <a:uLnTx/>
              <a:uFillTx/>
              <a:latin typeface="メイリオ" panose="020B0604030504040204" pitchFamily="50" charset="-128"/>
              <a:ea typeface="メイリオ" panose="020B0604030504040204" pitchFamily="50" charset="-128"/>
              <a:cs typeface="+mn-cs"/>
            </a:endParaRPr>
          </a:p>
          <a:p>
            <a:pPr marL="0" marR="0" lvl="1" indent="0" algn="l" defTabSz="732725" rtl="0" eaLnBrk="1" fontAlgn="auto" latinLnBrk="0" hangingPunct="1">
              <a:lnSpc>
                <a:spcPct val="90000"/>
              </a:lnSpc>
              <a:spcBef>
                <a:spcPct val="0"/>
              </a:spcBef>
              <a:spcAft>
                <a:spcPct val="15000"/>
              </a:spcAft>
              <a:buClrTx/>
              <a:buSzTx/>
              <a:buFontTx/>
              <a:buNone/>
              <a:tabLst/>
              <a:defRPr/>
            </a:pPr>
            <a:r>
              <a:rPr kumimoji="1" lang="ja-JP" altLang="en-US" sz="1100" b="0" i="0" u="none" strike="noStrike" kern="1200" cap="none" spc="0" normalizeH="0" baseline="0" noProof="0" dirty="0">
                <a:ln>
                  <a:noFill/>
                </a:ln>
                <a:solidFill>
                  <a:prstClr val="black">
                    <a:hueOff val="0"/>
                    <a:satOff val="0"/>
                    <a:lumOff val="0"/>
                    <a:alphaOff val="0"/>
                  </a:prstClr>
                </a:solidFill>
                <a:effectLst/>
                <a:uLnTx/>
                <a:uFillTx/>
                <a:latin typeface="メイリオ" panose="020B0604030504040204" pitchFamily="50" charset="-128"/>
                <a:ea typeface="メイリオ" panose="020B0604030504040204" pitchFamily="50" charset="-128"/>
                <a:cs typeface="+mn-cs"/>
              </a:rPr>
              <a:t>　　　　　　　大精協事務局と当日運営　動画配信</a:t>
            </a:r>
            <a:endParaRPr kumimoji="1" lang="en-US" altLang="ja-JP" sz="1100" b="0" i="0" u="none" strike="noStrike" kern="1200" cap="none" spc="0" normalizeH="0" baseline="0" noProof="0" dirty="0">
              <a:ln>
                <a:noFill/>
              </a:ln>
              <a:solidFill>
                <a:prstClr val="black">
                  <a:hueOff val="0"/>
                  <a:satOff val="0"/>
                  <a:lumOff val="0"/>
                  <a:alphaOff val="0"/>
                </a:prstClr>
              </a:solidFill>
              <a:effectLst/>
              <a:uLnTx/>
              <a:uFillTx/>
              <a:latin typeface="メイリオ" panose="020B0604030504040204" pitchFamily="50" charset="-128"/>
              <a:ea typeface="メイリオ" panose="020B0604030504040204" pitchFamily="50" charset="-128"/>
              <a:cs typeface="+mn-cs"/>
            </a:endParaRPr>
          </a:p>
          <a:p>
            <a:pPr marL="171450" marR="0" lvl="1" indent="-171450" algn="l" defTabSz="732725" rtl="0" eaLnBrk="1" fontAlgn="auto" latinLnBrk="0" hangingPunct="1">
              <a:lnSpc>
                <a:spcPct val="90000"/>
              </a:lnSpc>
              <a:spcBef>
                <a:spcPct val="0"/>
              </a:spcBef>
              <a:spcAft>
                <a:spcPct val="15000"/>
              </a:spcAft>
              <a:buClrTx/>
              <a:buSzTx/>
              <a:buFont typeface="Wingdings" panose="05000000000000000000" pitchFamily="2" charset="2"/>
              <a:buChar char="u"/>
              <a:tabLst/>
              <a:defRPr/>
            </a:pPr>
            <a:r>
              <a:rPr kumimoji="1" lang="ja-JP" altLang="en-US" sz="1100" b="0" i="0" u="none" strike="noStrike" kern="1200" cap="none" spc="0" normalizeH="0" baseline="0" noProof="0" dirty="0">
                <a:ln>
                  <a:noFill/>
                </a:ln>
                <a:solidFill>
                  <a:prstClr val="black">
                    <a:hueOff val="0"/>
                    <a:satOff val="0"/>
                    <a:lumOff val="0"/>
                    <a:alphaOff val="0"/>
                  </a:prstClr>
                </a:solidFill>
                <a:effectLst/>
                <a:uLnTx/>
                <a:uFillTx/>
                <a:latin typeface="メイリオ" panose="020B0604030504040204" pitchFamily="50" charset="-128"/>
                <a:ea typeface="メイリオ" panose="020B0604030504040204" pitchFamily="50" charset="-128"/>
                <a:cs typeface="+mn-cs"/>
              </a:rPr>
              <a:t>退院促進ピアサポート強化事業</a:t>
            </a:r>
            <a:endParaRPr kumimoji="1" lang="en-US" altLang="ja-JP" sz="1100" b="0" i="0" u="none" strike="noStrike" kern="1200" cap="none" spc="0" normalizeH="0" baseline="0" noProof="0" dirty="0">
              <a:ln>
                <a:noFill/>
              </a:ln>
              <a:solidFill>
                <a:prstClr val="black">
                  <a:hueOff val="0"/>
                  <a:satOff val="0"/>
                  <a:lumOff val="0"/>
                  <a:alphaOff val="0"/>
                </a:prstClr>
              </a:solidFill>
              <a:effectLst/>
              <a:uLnTx/>
              <a:uFillTx/>
              <a:latin typeface="メイリオ" panose="020B0604030504040204" pitchFamily="50" charset="-128"/>
              <a:ea typeface="メイリオ" panose="020B0604030504040204" pitchFamily="50" charset="-128"/>
              <a:cs typeface="+mn-cs"/>
            </a:endParaRPr>
          </a:p>
          <a:p>
            <a:pPr marL="0" marR="0" lvl="1" indent="0" algn="l" defTabSz="732725" rtl="0" eaLnBrk="1" fontAlgn="auto" latinLnBrk="0" hangingPunct="1">
              <a:lnSpc>
                <a:spcPct val="90000"/>
              </a:lnSpc>
              <a:spcBef>
                <a:spcPct val="0"/>
              </a:spcBef>
              <a:spcAft>
                <a:spcPct val="15000"/>
              </a:spcAft>
              <a:buClrTx/>
              <a:buSzTx/>
              <a:buFontTx/>
              <a:buNone/>
              <a:tabLst/>
              <a:defRPr/>
            </a:pPr>
            <a:r>
              <a:rPr kumimoji="1" lang="ja-JP" altLang="en-US" sz="1100" b="0" i="0" u="none" strike="noStrike" kern="1200" cap="none" spc="0" normalizeH="0" baseline="0" noProof="0" dirty="0">
                <a:ln>
                  <a:noFill/>
                </a:ln>
                <a:solidFill>
                  <a:prstClr val="black">
                    <a:hueOff val="0"/>
                    <a:satOff val="0"/>
                    <a:lumOff val="0"/>
                    <a:alphaOff val="0"/>
                  </a:prstClr>
                </a:solidFill>
                <a:effectLst/>
                <a:uLnTx/>
                <a:uFillTx/>
                <a:latin typeface="メイリオ" panose="020B0604030504040204" pitchFamily="50" charset="-128"/>
                <a:ea typeface="メイリオ" panose="020B0604030504040204" pitchFamily="50" charset="-128"/>
                <a:cs typeface="+mn-cs"/>
              </a:rPr>
              <a:t>　　病院と委託事業所・ピアサポーターとの調整</a:t>
            </a:r>
            <a:endParaRPr kumimoji="1" lang="en-US" altLang="ja-JP" sz="1100" b="0" i="0" u="none" strike="noStrike" kern="1200" cap="none" spc="0" normalizeH="0" baseline="0" noProof="0" dirty="0">
              <a:ln>
                <a:noFill/>
              </a:ln>
              <a:solidFill>
                <a:prstClr val="black">
                  <a:hueOff val="0"/>
                  <a:satOff val="0"/>
                  <a:lumOff val="0"/>
                  <a:alphaOff val="0"/>
                </a:prstClr>
              </a:solidFill>
              <a:effectLst/>
              <a:uLnTx/>
              <a:uFillTx/>
              <a:latin typeface="メイリオ" panose="020B0604030504040204" pitchFamily="50" charset="-128"/>
              <a:ea typeface="メイリオ" panose="020B0604030504040204" pitchFamily="50" charset="-128"/>
              <a:cs typeface="+mn-cs"/>
            </a:endParaRPr>
          </a:p>
          <a:p>
            <a:pPr marL="0" marR="0" lvl="1" indent="0" algn="l" defTabSz="732725" rtl="0" eaLnBrk="1" fontAlgn="auto" latinLnBrk="0" hangingPunct="1">
              <a:lnSpc>
                <a:spcPct val="90000"/>
              </a:lnSpc>
              <a:spcBef>
                <a:spcPct val="0"/>
              </a:spcBef>
              <a:spcAft>
                <a:spcPct val="15000"/>
              </a:spcAft>
              <a:buClrTx/>
              <a:buSzTx/>
              <a:buFontTx/>
              <a:buNone/>
              <a:tabLst/>
              <a:defRPr/>
            </a:pPr>
            <a:r>
              <a:rPr kumimoji="1" lang="ja-JP" altLang="en-US" sz="1100" b="0" i="0" u="none" strike="noStrike" kern="1200" cap="none" spc="0" normalizeH="0" baseline="0" noProof="0" dirty="0">
                <a:ln>
                  <a:noFill/>
                </a:ln>
                <a:solidFill>
                  <a:prstClr val="black">
                    <a:hueOff val="0"/>
                    <a:satOff val="0"/>
                    <a:lumOff val="0"/>
                    <a:alphaOff val="0"/>
                  </a:prstClr>
                </a:solidFill>
                <a:effectLst/>
                <a:uLnTx/>
                <a:uFillTx/>
                <a:latin typeface="メイリオ" panose="020B0604030504040204" pitchFamily="50" charset="-128"/>
                <a:ea typeface="メイリオ" panose="020B0604030504040204" pitchFamily="50" charset="-128"/>
                <a:cs typeface="+mn-cs"/>
              </a:rPr>
              <a:t>　　茶話会や媒体の企画の調整</a:t>
            </a:r>
            <a:endParaRPr kumimoji="1" lang="en-US" altLang="ja-JP" sz="1100" b="0" i="0" u="none" strike="noStrike" kern="1200" cap="none" spc="0" normalizeH="0" baseline="0" noProof="0" dirty="0">
              <a:ln>
                <a:noFill/>
              </a:ln>
              <a:solidFill>
                <a:prstClr val="black">
                  <a:hueOff val="0"/>
                  <a:satOff val="0"/>
                  <a:lumOff val="0"/>
                  <a:alphaOff val="0"/>
                </a:prstClr>
              </a:solidFill>
              <a:effectLst/>
              <a:uLnTx/>
              <a:uFillTx/>
              <a:latin typeface="メイリオ" panose="020B0604030504040204" pitchFamily="50" charset="-128"/>
              <a:ea typeface="メイリオ" panose="020B0604030504040204" pitchFamily="50" charset="-128"/>
              <a:cs typeface="+mn-cs"/>
            </a:endParaRPr>
          </a:p>
          <a:p>
            <a:pPr marL="113049" marR="0" lvl="1" indent="-113049" algn="l" defTabSz="732725" rtl="0" eaLnBrk="1" fontAlgn="auto" latinLnBrk="0" hangingPunct="1">
              <a:lnSpc>
                <a:spcPct val="90000"/>
              </a:lnSpc>
              <a:spcBef>
                <a:spcPct val="0"/>
              </a:spcBef>
              <a:spcAft>
                <a:spcPct val="15000"/>
              </a:spcAft>
              <a:buClrTx/>
              <a:buSzTx/>
              <a:buFont typeface="Wingdings" panose="05000000000000000000" pitchFamily="2" charset="2"/>
              <a:buChar char="u"/>
              <a:tabLst/>
              <a:defRPr/>
            </a:pPr>
            <a:r>
              <a:rPr kumimoji="1" lang="ja-JP" altLang="en-US" sz="1100" b="0" i="0" u="none" strike="noStrike" kern="1200" cap="none" spc="0" normalizeH="0" baseline="0" noProof="0" dirty="0">
                <a:ln>
                  <a:noFill/>
                </a:ln>
                <a:solidFill>
                  <a:prstClr val="black">
                    <a:hueOff val="0"/>
                    <a:satOff val="0"/>
                    <a:lumOff val="0"/>
                    <a:alphaOff val="0"/>
                  </a:prstClr>
                </a:solidFill>
                <a:effectLst/>
                <a:uLnTx/>
                <a:uFillTx/>
                <a:latin typeface="メイリオ" panose="020B0604030504040204" pitchFamily="50" charset="-128"/>
                <a:ea typeface="メイリオ" panose="020B0604030504040204" pitchFamily="50" charset="-128"/>
                <a:cs typeface="+mn-cs"/>
              </a:rPr>
              <a:t>各地域の「にも包括」協議の場への参画</a:t>
            </a:r>
            <a:endParaRPr kumimoji="1" lang="en-US" altLang="ja-JP" sz="1100" b="0" i="0" u="none" strike="noStrike" kern="1200" cap="none" spc="0" normalizeH="0" baseline="0" noProof="0" dirty="0">
              <a:ln>
                <a:noFill/>
              </a:ln>
              <a:solidFill>
                <a:prstClr val="black">
                  <a:hueOff val="0"/>
                  <a:satOff val="0"/>
                  <a:lumOff val="0"/>
                  <a:alphaOff val="0"/>
                </a:prstClr>
              </a:solidFill>
              <a:effectLst/>
              <a:uLnTx/>
              <a:uFillTx/>
              <a:latin typeface="メイリオ" panose="020B0604030504040204" pitchFamily="50" charset="-128"/>
              <a:ea typeface="メイリオ" panose="020B0604030504040204" pitchFamily="50" charset="-128"/>
              <a:cs typeface="+mn-cs"/>
            </a:endParaRPr>
          </a:p>
          <a:p>
            <a:pPr marL="113049" marR="0" lvl="1" indent="-113049" algn="l" defTabSz="732725" rtl="0" eaLnBrk="1" fontAlgn="auto" latinLnBrk="0" hangingPunct="1">
              <a:lnSpc>
                <a:spcPct val="90000"/>
              </a:lnSpc>
              <a:spcBef>
                <a:spcPct val="0"/>
              </a:spcBef>
              <a:spcAft>
                <a:spcPct val="15000"/>
              </a:spcAft>
              <a:buClrTx/>
              <a:buSzTx/>
              <a:buFont typeface="Wingdings" panose="05000000000000000000" pitchFamily="2" charset="2"/>
              <a:buChar char="u"/>
              <a:tabLst/>
              <a:defRPr/>
            </a:pPr>
            <a:r>
              <a:rPr kumimoji="1" lang="ja-JP" altLang="en-US" sz="1100" b="0" i="0" u="none" strike="noStrike" kern="1200" cap="none" spc="0" normalizeH="0" baseline="0" noProof="0" dirty="0">
                <a:ln>
                  <a:noFill/>
                </a:ln>
                <a:solidFill>
                  <a:prstClr val="black">
                    <a:hueOff val="0"/>
                    <a:satOff val="0"/>
                    <a:lumOff val="0"/>
                    <a:alphaOff val="0"/>
                  </a:prstClr>
                </a:solidFill>
                <a:effectLst/>
                <a:uLnTx/>
                <a:uFillTx/>
                <a:latin typeface="メイリオ" panose="020B0604030504040204" pitchFamily="50" charset="-128"/>
                <a:ea typeface="メイリオ" panose="020B0604030504040204" pitchFamily="50" charset="-128"/>
                <a:cs typeface="+mn-cs"/>
              </a:rPr>
              <a:t>個別ケース伴走支援</a:t>
            </a:r>
            <a:endParaRPr kumimoji="1" lang="en-US" altLang="ja-JP" sz="1100" b="0" i="0" u="none" strike="noStrike" kern="1200" cap="none" spc="0" normalizeH="0" baseline="0" noProof="0" dirty="0">
              <a:ln>
                <a:noFill/>
              </a:ln>
              <a:solidFill>
                <a:prstClr val="black">
                  <a:hueOff val="0"/>
                  <a:satOff val="0"/>
                  <a:lumOff val="0"/>
                  <a:alphaOff val="0"/>
                </a:prstClr>
              </a:solidFill>
              <a:effectLst/>
              <a:uLnTx/>
              <a:uFillTx/>
              <a:latin typeface="メイリオ" panose="020B0604030504040204" pitchFamily="50" charset="-128"/>
              <a:ea typeface="メイリオ" panose="020B0604030504040204" pitchFamily="50" charset="-128"/>
              <a:cs typeface="+mn-cs"/>
            </a:endParaRPr>
          </a:p>
          <a:p>
            <a:pPr marL="0" marR="0" lvl="1" indent="0" algn="l" defTabSz="732725" rtl="0" eaLnBrk="1" fontAlgn="auto" latinLnBrk="0" hangingPunct="1">
              <a:lnSpc>
                <a:spcPct val="90000"/>
              </a:lnSpc>
              <a:spcBef>
                <a:spcPct val="0"/>
              </a:spcBef>
              <a:spcAft>
                <a:spcPct val="15000"/>
              </a:spcAft>
              <a:buClrTx/>
              <a:buSzTx/>
              <a:buFontTx/>
              <a:buNone/>
              <a:tabLst/>
              <a:defRPr/>
            </a:pPr>
            <a:r>
              <a:rPr kumimoji="1" lang="ja-JP" altLang="en-US" sz="1100" b="0" i="0" u="none" strike="noStrike" kern="1200" cap="none" spc="0" normalizeH="0" baseline="0" noProof="0" dirty="0">
                <a:ln>
                  <a:noFill/>
                </a:ln>
                <a:solidFill>
                  <a:prstClr val="black">
                    <a:hueOff val="0"/>
                    <a:satOff val="0"/>
                    <a:lumOff val="0"/>
                    <a:alphaOff val="0"/>
                  </a:prstClr>
                </a:solidFill>
                <a:effectLst/>
                <a:uLnTx/>
                <a:uFillTx/>
                <a:latin typeface="メイリオ" panose="020B0604030504040204" pitchFamily="50" charset="-128"/>
                <a:ea typeface="メイリオ" panose="020B0604030504040204" pitchFamily="50" charset="-128"/>
                <a:cs typeface="+mn-cs"/>
              </a:rPr>
              <a:t>　　退院が滞っているケースの掘り起こし</a:t>
            </a:r>
            <a:endParaRPr kumimoji="1" lang="en-US" altLang="ja-JP" sz="1100" b="0" i="0" u="none" strike="noStrike" kern="1200" cap="none" spc="0" normalizeH="0" baseline="0" noProof="0" dirty="0">
              <a:ln>
                <a:noFill/>
              </a:ln>
              <a:solidFill>
                <a:prstClr val="black">
                  <a:hueOff val="0"/>
                  <a:satOff val="0"/>
                  <a:lumOff val="0"/>
                  <a:alphaOff val="0"/>
                </a:prstClr>
              </a:solidFill>
              <a:effectLst/>
              <a:uLnTx/>
              <a:uFillTx/>
              <a:latin typeface="メイリオ" panose="020B0604030504040204" pitchFamily="50" charset="-128"/>
              <a:ea typeface="メイリオ" panose="020B0604030504040204" pitchFamily="50" charset="-128"/>
              <a:cs typeface="+mn-cs"/>
            </a:endParaRPr>
          </a:p>
          <a:p>
            <a:pPr marL="0" marR="0" lvl="1" indent="0" algn="l" defTabSz="732725" rtl="0" eaLnBrk="1" fontAlgn="auto" latinLnBrk="0" hangingPunct="1">
              <a:lnSpc>
                <a:spcPct val="90000"/>
              </a:lnSpc>
              <a:spcBef>
                <a:spcPct val="0"/>
              </a:spcBef>
              <a:spcAft>
                <a:spcPct val="15000"/>
              </a:spcAft>
              <a:buClrTx/>
              <a:buSzTx/>
              <a:buFontTx/>
              <a:buNone/>
              <a:tabLst/>
              <a:defRPr/>
            </a:pPr>
            <a:r>
              <a:rPr kumimoji="1" lang="ja-JP" altLang="en-US" sz="1100" b="0" i="0" u="none" strike="noStrike" kern="1200" cap="none" spc="0" normalizeH="0" baseline="0" noProof="0" dirty="0">
                <a:ln>
                  <a:noFill/>
                </a:ln>
                <a:solidFill>
                  <a:prstClr val="black">
                    <a:hueOff val="0"/>
                    <a:satOff val="0"/>
                    <a:lumOff val="0"/>
                    <a:alphaOff val="0"/>
                  </a:prstClr>
                </a:solidFill>
                <a:effectLst/>
                <a:uLnTx/>
                <a:uFillTx/>
                <a:latin typeface="メイリオ" panose="020B0604030504040204" pitchFamily="50" charset="-128"/>
                <a:ea typeface="メイリオ" panose="020B0604030504040204" pitchFamily="50" charset="-128"/>
                <a:cs typeface="+mn-cs"/>
              </a:rPr>
              <a:t>　　病院の退院支援のバックアップ</a:t>
            </a:r>
            <a:endParaRPr kumimoji="1" lang="en-US" altLang="ja-JP" sz="1100" b="0" i="0" u="none" strike="noStrike" kern="1200" cap="none" spc="0" normalizeH="0" baseline="0" noProof="0" dirty="0">
              <a:ln>
                <a:noFill/>
              </a:ln>
              <a:solidFill>
                <a:prstClr val="black">
                  <a:hueOff val="0"/>
                  <a:satOff val="0"/>
                  <a:lumOff val="0"/>
                  <a:alphaOff val="0"/>
                </a:prstClr>
              </a:solidFill>
              <a:effectLst/>
              <a:uLnTx/>
              <a:uFillTx/>
              <a:latin typeface="メイリオ" panose="020B0604030504040204" pitchFamily="50" charset="-128"/>
              <a:ea typeface="メイリオ" panose="020B0604030504040204" pitchFamily="50" charset="-128"/>
              <a:cs typeface="+mn-cs"/>
            </a:endParaRPr>
          </a:p>
          <a:p>
            <a:pPr marL="0" marR="0" lvl="1" indent="0" algn="l" defTabSz="732725" rtl="0" eaLnBrk="1" fontAlgn="auto" latinLnBrk="0" hangingPunct="1">
              <a:lnSpc>
                <a:spcPct val="90000"/>
              </a:lnSpc>
              <a:spcBef>
                <a:spcPct val="0"/>
              </a:spcBef>
              <a:spcAft>
                <a:spcPct val="15000"/>
              </a:spcAft>
              <a:buClrTx/>
              <a:buSzTx/>
              <a:buFontTx/>
              <a:buNone/>
              <a:tabLst/>
              <a:defRPr/>
            </a:pPr>
            <a:r>
              <a:rPr kumimoji="1" lang="ja-JP" altLang="en-US" sz="1100" b="0" i="0" u="none" strike="noStrike" kern="1200" cap="none" spc="0" normalizeH="0" baseline="0" noProof="0" dirty="0">
                <a:ln>
                  <a:noFill/>
                </a:ln>
                <a:solidFill>
                  <a:prstClr val="black">
                    <a:hueOff val="0"/>
                    <a:satOff val="0"/>
                    <a:lumOff val="0"/>
                    <a:alphaOff val="0"/>
                  </a:prstClr>
                </a:solidFill>
                <a:effectLst/>
                <a:uLnTx/>
                <a:uFillTx/>
                <a:latin typeface="メイリオ" panose="020B0604030504040204" pitchFamily="50" charset="-128"/>
                <a:ea typeface="メイリオ" panose="020B0604030504040204" pitchFamily="50" charset="-128"/>
                <a:cs typeface="+mn-cs"/>
              </a:rPr>
              <a:t>　　地域支援者への橋渡し</a:t>
            </a:r>
            <a:endParaRPr kumimoji="1" lang="en-US" altLang="ja-JP" sz="1100" b="0" i="0" u="none" strike="noStrike" kern="1200" cap="none" spc="0" normalizeH="0" baseline="0" noProof="0" dirty="0">
              <a:ln>
                <a:noFill/>
              </a:ln>
              <a:solidFill>
                <a:prstClr val="black">
                  <a:hueOff val="0"/>
                  <a:satOff val="0"/>
                  <a:lumOff val="0"/>
                  <a:alphaOff val="0"/>
                </a:prstClr>
              </a:solidFill>
              <a:effectLst/>
              <a:uLnTx/>
              <a:uFillTx/>
              <a:latin typeface="メイリオ" panose="020B0604030504040204" pitchFamily="50" charset="-128"/>
              <a:ea typeface="メイリオ" panose="020B0604030504040204" pitchFamily="50" charset="-128"/>
              <a:cs typeface="+mn-cs"/>
            </a:endParaRPr>
          </a:p>
          <a:p>
            <a:pPr marL="171450" marR="0" lvl="1" indent="-171450" algn="l" defTabSz="732725" rtl="0" eaLnBrk="1" fontAlgn="auto" latinLnBrk="0" hangingPunct="1">
              <a:lnSpc>
                <a:spcPct val="90000"/>
              </a:lnSpc>
              <a:spcBef>
                <a:spcPct val="0"/>
              </a:spcBef>
              <a:spcAft>
                <a:spcPct val="15000"/>
              </a:spcAft>
              <a:buClrTx/>
              <a:buSzTx/>
              <a:buFont typeface="Wingdings" panose="05000000000000000000" pitchFamily="2" charset="2"/>
              <a:buChar char="u"/>
              <a:tabLst/>
              <a:defRPr/>
            </a:pPr>
            <a:endParaRPr kumimoji="1" lang="en-US" altLang="ja-JP" sz="1100" b="0" i="0" u="none" strike="noStrike" kern="1200" cap="none" spc="0" normalizeH="0" baseline="0" noProof="0" dirty="0">
              <a:ln>
                <a:noFill/>
              </a:ln>
              <a:solidFill>
                <a:prstClr val="black">
                  <a:hueOff val="0"/>
                  <a:satOff val="0"/>
                  <a:lumOff val="0"/>
                  <a:alphaOff val="0"/>
                </a:prstClr>
              </a:solidFill>
              <a:effectLst/>
              <a:uLnTx/>
              <a:uFillTx/>
              <a:latin typeface="メイリオ" panose="020B0604030504040204" pitchFamily="50" charset="-128"/>
              <a:ea typeface="メイリオ" panose="020B0604030504040204" pitchFamily="50" charset="-128"/>
              <a:cs typeface="+mn-cs"/>
            </a:endParaRPr>
          </a:p>
        </p:txBody>
      </p:sp>
      <p:sp>
        <p:nvSpPr>
          <p:cNvPr id="12" name="ホームベース 11"/>
          <p:cNvSpPr/>
          <p:nvPr/>
        </p:nvSpPr>
        <p:spPr>
          <a:xfrm>
            <a:off x="2450152" y="556275"/>
            <a:ext cx="1110526" cy="1487532"/>
          </a:xfrm>
          <a:prstGeom prst="homePlate">
            <a:avLst>
              <a:gd name="adj" fmla="val 31839"/>
            </a:avLst>
          </a:prstGeom>
          <a:solidFill>
            <a:schemeClr val="accent1">
              <a:lumMod val="40000"/>
              <a:lumOff val="60000"/>
            </a:schemeClr>
          </a:solidFill>
          <a:ln>
            <a:solidFill>
              <a:schemeClr val="accent5"/>
            </a:solidFill>
          </a:ln>
        </p:spPr>
        <p:style>
          <a:lnRef idx="1">
            <a:schemeClr val="accent3"/>
          </a:lnRef>
          <a:fillRef idx="2">
            <a:schemeClr val="accent3"/>
          </a:fillRef>
          <a:effectRef idx="1">
            <a:schemeClr val="accent3"/>
          </a:effectRef>
          <a:fontRef idx="minor">
            <a:schemeClr val="dk1"/>
          </a:fontRef>
        </p:style>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900" b="1" i="0" u="none" strike="noStrike" kern="1200" cap="none" spc="0" normalizeH="0" baseline="0" noProof="0" dirty="0">
                <a:ln>
                  <a:noFill/>
                </a:ln>
                <a:solidFill>
                  <a:srgbClr val="5B9BD5">
                    <a:lumMod val="50000"/>
                  </a:srgbClr>
                </a:solidFill>
                <a:effectLst/>
                <a:uLnTx/>
                <a:uFillTx/>
                <a:latin typeface="メイリオ" panose="020B0604030504040204" pitchFamily="50" charset="-128"/>
                <a:ea typeface="メイリオ" panose="020B0604030504040204" pitchFamily="50" charset="-128"/>
                <a:cs typeface="+mn-cs"/>
              </a:rPr>
              <a:t>長期入院精神障がい者退院支援強化事業</a:t>
            </a:r>
            <a:endParaRPr kumimoji="1" lang="ja-JP" altLang="en-US" sz="9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sp>
        <p:nvSpPr>
          <p:cNvPr id="13" name="ホームベース 12"/>
          <p:cNvSpPr/>
          <p:nvPr/>
        </p:nvSpPr>
        <p:spPr>
          <a:xfrm>
            <a:off x="2450152" y="2089063"/>
            <a:ext cx="1110124" cy="2592000"/>
          </a:xfrm>
          <a:prstGeom prst="homePlate">
            <a:avLst>
              <a:gd name="adj" fmla="val 34254"/>
            </a:avLst>
          </a:prstGeom>
          <a:solidFill>
            <a:schemeClr val="accent1">
              <a:lumMod val="60000"/>
              <a:lumOff val="40000"/>
            </a:schemeClr>
          </a:solidFill>
          <a:ln>
            <a:solidFill>
              <a:schemeClr val="accent5"/>
            </a:solidFill>
          </a:ln>
        </p:spPr>
        <p:style>
          <a:lnRef idx="1">
            <a:schemeClr val="accent3"/>
          </a:lnRef>
          <a:fillRef idx="2">
            <a:schemeClr val="accent3"/>
          </a:fillRef>
          <a:effectRef idx="1">
            <a:schemeClr val="accent3"/>
          </a:effectRef>
          <a:fontRef idx="minor">
            <a:schemeClr val="dk1"/>
          </a:fontRef>
        </p:style>
        <p:txBody>
          <a:bodyPr rIns="47473"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9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主な活動</a:t>
            </a:r>
            <a:endParaRPr kumimoji="1" lang="en-US" altLang="ja-JP" sz="9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sp>
        <p:nvSpPr>
          <p:cNvPr id="14" name="ホームベース 13"/>
          <p:cNvSpPr/>
          <p:nvPr/>
        </p:nvSpPr>
        <p:spPr>
          <a:xfrm>
            <a:off x="2450152" y="4727323"/>
            <a:ext cx="1110417" cy="2016000"/>
          </a:xfrm>
          <a:prstGeom prst="homePlate">
            <a:avLst>
              <a:gd name="adj" fmla="val 37502"/>
            </a:avLst>
          </a:prstGeom>
          <a:solidFill>
            <a:schemeClr val="accent1">
              <a:lumMod val="75000"/>
            </a:schemeClr>
          </a:solidFill>
          <a:ln>
            <a:solidFill>
              <a:schemeClr val="accent5"/>
            </a:solidFill>
          </a:ln>
        </p:spPr>
        <p:style>
          <a:lnRef idx="1">
            <a:schemeClr val="accent5"/>
          </a:lnRef>
          <a:fillRef idx="2">
            <a:schemeClr val="accent5"/>
          </a:fillRef>
          <a:effectRef idx="1">
            <a:schemeClr val="accent5"/>
          </a:effectRef>
          <a:fontRef idx="minor">
            <a:schemeClr val="dk1"/>
          </a:fontRef>
        </p:style>
        <p:txBody>
          <a:bodyPr rtlCol="0" anchor="ctr"/>
          <a:lstStyle/>
          <a:p>
            <a:r>
              <a:rPr kumimoji="1" lang="ja-JP" altLang="en-US" sz="900" b="1" dirty="0">
                <a:latin typeface="メイリオ" panose="020B0604030504040204" pitchFamily="50" charset="-128"/>
                <a:ea typeface="メイリオ" panose="020B0604030504040204" pitchFamily="50" charset="-128"/>
              </a:rPr>
              <a:t>大阪府の</a:t>
            </a:r>
            <a:br>
              <a:rPr kumimoji="1" lang="en-US" altLang="ja-JP" sz="900" b="1" dirty="0">
                <a:latin typeface="メイリオ" panose="020B0604030504040204" pitchFamily="50" charset="-128"/>
                <a:ea typeface="メイリオ" panose="020B0604030504040204" pitchFamily="50" charset="-128"/>
              </a:rPr>
            </a:br>
            <a:r>
              <a:rPr kumimoji="1" lang="ja-JP" altLang="en-US" sz="900" b="1" dirty="0">
                <a:latin typeface="メイリオ" panose="020B0604030504040204" pitchFamily="50" charset="-128"/>
                <a:ea typeface="メイリオ" panose="020B0604030504040204" pitchFamily="50" charset="-128"/>
              </a:rPr>
              <a:t>事業の強みと課題</a:t>
            </a:r>
            <a:endParaRPr kumimoji="1" lang="en-US" altLang="ja-JP" sz="900" b="1" dirty="0">
              <a:latin typeface="メイリオ" panose="020B0604030504040204" pitchFamily="50" charset="-128"/>
              <a:ea typeface="メイリオ" panose="020B0604030504040204" pitchFamily="50" charset="-128"/>
            </a:endParaRPr>
          </a:p>
        </p:txBody>
      </p:sp>
      <p:sp>
        <p:nvSpPr>
          <p:cNvPr id="15" name="テキスト ボックス 14"/>
          <p:cNvSpPr txBox="1"/>
          <p:nvPr/>
        </p:nvSpPr>
        <p:spPr>
          <a:xfrm>
            <a:off x="3768435" y="4727322"/>
            <a:ext cx="4696691" cy="2016000"/>
          </a:xfrm>
          <a:prstGeom prst="roundRect">
            <a:avLst>
              <a:gd name="adj" fmla="val 12739"/>
            </a:avLst>
          </a:prstGeom>
          <a:solidFill>
            <a:schemeClr val="bg1"/>
          </a:solidFill>
          <a:ln w="28575">
            <a:solidFill>
              <a:schemeClr val="accent1">
                <a:lumMod val="75000"/>
              </a:schemeClr>
            </a:solidFill>
          </a:ln>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0" tIns="47473" rIns="0" bIns="0" numCol="1" spcCol="1270" anchor="t" anchorCtr="0">
            <a:noAutofit/>
          </a:bodyPr>
          <a:lstStyle/>
          <a:p>
            <a:pPr marL="113049" lvl="1" indent="-113049" defTabSz="732725">
              <a:lnSpc>
                <a:spcPct val="90000"/>
              </a:lnSpc>
              <a:spcBef>
                <a:spcPct val="0"/>
              </a:spcBef>
              <a:spcAft>
                <a:spcPct val="15000"/>
              </a:spcAft>
              <a:buFont typeface="Wingdings" panose="05000000000000000000" pitchFamily="2" charset="2"/>
              <a:buChar char="u"/>
            </a:pPr>
            <a:r>
              <a:rPr kumimoji="1" lang="ja-JP" altLang="en-US" sz="1100" dirty="0">
                <a:latin typeface="メイリオ" panose="020B0604030504040204" pitchFamily="50" charset="-128"/>
                <a:ea typeface="メイリオ" panose="020B0604030504040204" pitchFamily="50" charset="-128"/>
              </a:rPr>
              <a:t>これまでの活動の積み上げによる情報提供が可能。</a:t>
            </a:r>
            <a:endParaRPr kumimoji="1" lang="en-US" altLang="ja-JP" sz="1100" dirty="0">
              <a:latin typeface="メイリオ" panose="020B0604030504040204" pitchFamily="50" charset="-128"/>
              <a:ea typeface="メイリオ" panose="020B0604030504040204" pitchFamily="50" charset="-128"/>
            </a:endParaRPr>
          </a:p>
          <a:p>
            <a:pPr marL="113049" lvl="1" indent="-113049" defTabSz="732725">
              <a:lnSpc>
                <a:spcPct val="90000"/>
              </a:lnSpc>
              <a:spcBef>
                <a:spcPct val="0"/>
              </a:spcBef>
              <a:spcAft>
                <a:spcPct val="15000"/>
              </a:spcAft>
              <a:buFont typeface="Wingdings" panose="05000000000000000000" pitchFamily="2" charset="2"/>
              <a:buChar char="u"/>
            </a:pPr>
            <a:r>
              <a:rPr kumimoji="1" lang="ja-JP" altLang="en-US" sz="1100" dirty="0">
                <a:latin typeface="メイリオ" panose="020B0604030504040204" pitchFamily="50" charset="-128"/>
                <a:ea typeface="メイリオ" panose="020B0604030504040204" pitchFamily="50" charset="-128"/>
              </a:rPr>
              <a:t>圏域を越えての支援が可能</a:t>
            </a:r>
            <a:endParaRPr kumimoji="1" lang="en-US" altLang="ja-JP" sz="1100" dirty="0">
              <a:latin typeface="メイリオ" panose="020B0604030504040204" pitchFamily="50" charset="-128"/>
              <a:ea typeface="メイリオ" panose="020B0604030504040204" pitchFamily="50" charset="-128"/>
            </a:endParaRPr>
          </a:p>
          <a:p>
            <a:pPr marL="113049" lvl="1" indent="-113049" defTabSz="732725">
              <a:lnSpc>
                <a:spcPct val="90000"/>
              </a:lnSpc>
              <a:spcBef>
                <a:spcPct val="0"/>
              </a:spcBef>
              <a:spcAft>
                <a:spcPct val="15000"/>
              </a:spcAft>
              <a:buFont typeface="Wingdings" panose="05000000000000000000" pitchFamily="2" charset="2"/>
              <a:buChar char="u"/>
            </a:pPr>
            <a:r>
              <a:rPr kumimoji="1" lang="ja-JP" altLang="en-US" sz="1100" dirty="0">
                <a:latin typeface="メイリオ" panose="020B0604030504040204" pitchFamily="50" charset="-128"/>
                <a:ea typeface="メイリオ" panose="020B0604030504040204" pitchFamily="50" charset="-128"/>
              </a:rPr>
              <a:t>病院職員研修や地域の協議の場への参画などによって、支援者と顔がつながっており、橋渡しが可能</a:t>
            </a:r>
            <a:br>
              <a:rPr kumimoji="1" lang="en-US" altLang="ja-JP" sz="1100" dirty="0">
                <a:latin typeface="メイリオ" panose="020B0604030504040204" pitchFamily="50" charset="-128"/>
                <a:ea typeface="メイリオ" panose="020B0604030504040204" pitchFamily="50" charset="-128"/>
              </a:rPr>
            </a:br>
            <a:endParaRPr kumimoji="1" lang="en-US" altLang="ja-JP" sz="1100" dirty="0">
              <a:latin typeface="メイリオ" panose="020B0604030504040204" pitchFamily="50" charset="-128"/>
              <a:ea typeface="メイリオ" panose="020B0604030504040204" pitchFamily="50" charset="-128"/>
            </a:endParaRPr>
          </a:p>
          <a:p>
            <a:pPr marL="171450" lvl="1" indent="-171450" defTabSz="732725">
              <a:lnSpc>
                <a:spcPct val="90000"/>
              </a:lnSpc>
              <a:spcBef>
                <a:spcPct val="0"/>
              </a:spcBef>
              <a:spcAft>
                <a:spcPct val="15000"/>
              </a:spcAft>
              <a:buFont typeface="Wingdings" panose="05000000000000000000" pitchFamily="2" charset="2"/>
              <a:buChar char="Ø"/>
            </a:pPr>
            <a:r>
              <a:rPr kumimoji="1" lang="ja-JP" altLang="en-US" sz="1100" dirty="0">
                <a:latin typeface="メイリオ" panose="020B0604030504040204" pitchFamily="50" charset="-128"/>
                <a:ea typeface="メイリオ" panose="020B0604030504040204" pitchFamily="50" charset="-128"/>
              </a:rPr>
              <a:t>単年度の事業であり、支援の継続が可能かどうかが不透明</a:t>
            </a:r>
            <a:endParaRPr kumimoji="1" lang="en-US" altLang="ja-JP" sz="1100" dirty="0">
              <a:latin typeface="メイリオ" panose="020B0604030504040204" pitchFamily="50" charset="-128"/>
              <a:ea typeface="メイリオ" panose="020B0604030504040204" pitchFamily="50" charset="-128"/>
            </a:endParaRPr>
          </a:p>
          <a:p>
            <a:pPr marL="171450" lvl="1" indent="-171450" defTabSz="732725">
              <a:lnSpc>
                <a:spcPct val="90000"/>
              </a:lnSpc>
              <a:spcBef>
                <a:spcPct val="0"/>
              </a:spcBef>
              <a:spcAft>
                <a:spcPct val="15000"/>
              </a:spcAft>
              <a:buFont typeface="Wingdings" panose="05000000000000000000" pitchFamily="2" charset="2"/>
              <a:buChar char="Ø"/>
            </a:pPr>
            <a:r>
              <a:rPr kumimoji="1" lang="ja-JP" altLang="en-US" sz="1100" dirty="0">
                <a:latin typeface="メイリオ" panose="020B0604030504040204" pitchFamily="50" charset="-128"/>
                <a:ea typeface="メイリオ" panose="020B0604030504040204" pitchFamily="50" charset="-128"/>
              </a:rPr>
              <a:t>広域コーディネーターの人員確保の難しさ</a:t>
            </a:r>
            <a:endParaRPr kumimoji="1" lang="en-US" altLang="ja-JP" sz="1100" dirty="0">
              <a:latin typeface="メイリオ" panose="020B0604030504040204" pitchFamily="50" charset="-128"/>
              <a:ea typeface="メイリオ" panose="020B0604030504040204" pitchFamily="50" charset="-128"/>
            </a:endParaRPr>
          </a:p>
          <a:p>
            <a:pPr marL="171450" lvl="1" indent="-171450" defTabSz="732725">
              <a:lnSpc>
                <a:spcPct val="90000"/>
              </a:lnSpc>
              <a:spcBef>
                <a:spcPct val="0"/>
              </a:spcBef>
              <a:spcAft>
                <a:spcPct val="15000"/>
              </a:spcAft>
              <a:buFont typeface="Wingdings" panose="05000000000000000000" pitchFamily="2" charset="2"/>
              <a:buChar char="Ø"/>
            </a:pPr>
            <a:r>
              <a:rPr kumimoji="1" lang="ja-JP" altLang="en-US" sz="1100" dirty="0">
                <a:latin typeface="メイリオ" panose="020B0604030504040204" pitchFamily="50" charset="-128"/>
                <a:ea typeface="メイリオ" panose="020B0604030504040204" pitchFamily="50" charset="-128"/>
              </a:rPr>
              <a:t>広域コーディネーターは、法的な位置づけがないため、一者での活動はできず、病院スタッフや地域支援者の同行が必要</a:t>
            </a:r>
            <a:endParaRPr kumimoji="1" lang="en-US" altLang="ja-JP" sz="1100" dirty="0">
              <a:latin typeface="メイリオ" panose="020B0604030504040204" pitchFamily="50" charset="-128"/>
              <a:ea typeface="メイリオ" panose="020B0604030504040204" pitchFamily="50" charset="-128"/>
            </a:endParaRPr>
          </a:p>
          <a:p>
            <a:pPr marL="171450" lvl="1" indent="-171450" defTabSz="732725">
              <a:lnSpc>
                <a:spcPct val="90000"/>
              </a:lnSpc>
              <a:spcBef>
                <a:spcPct val="0"/>
              </a:spcBef>
              <a:spcAft>
                <a:spcPct val="15000"/>
              </a:spcAft>
              <a:buFont typeface="Wingdings" panose="05000000000000000000" pitchFamily="2" charset="2"/>
              <a:buChar char="Ø"/>
            </a:pPr>
            <a:r>
              <a:rPr kumimoji="1" lang="ja-JP" altLang="en-US" sz="1100" dirty="0">
                <a:solidFill>
                  <a:prstClr val="black">
                    <a:hueOff val="0"/>
                    <a:satOff val="0"/>
                    <a:lumOff val="0"/>
                    <a:alphaOff val="0"/>
                  </a:prstClr>
                </a:solidFill>
                <a:latin typeface="メイリオ" panose="020B0604030504040204" pitchFamily="50" charset="-128"/>
                <a:ea typeface="メイリオ" panose="020B0604030504040204" pitchFamily="50" charset="-128"/>
              </a:rPr>
              <a:t>府内における</a:t>
            </a:r>
            <a:r>
              <a:rPr kumimoji="1" lang="ja-JP" altLang="en-US" sz="1100" b="0" i="0" u="none" strike="noStrike" kern="1200" cap="none" spc="0" normalizeH="0" baseline="0" noProof="0" dirty="0">
                <a:ln>
                  <a:noFill/>
                </a:ln>
                <a:solidFill>
                  <a:prstClr val="black">
                    <a:hueOff val="0"/>
                    <a:satOff val="0"/>
                    <a:lumOff val="0"/>
                    <a:alphaOff val="0"/>
                  </a:prstClr>
                </a:solidFill>
                <a:effectLst/>
                <a:uLnTx/>
                <a:uFillTx/>
                <a:latin typeface="メイリオ" panose="020B0604030504040204" pitchFamily="50" charset="-128"/>
                <a:ea typeface="メイリオ" panose="020B0604030504040204" pitchFamily="50" charset="-128"/>
                <a:cs typeface="+mn-cs"/>
              </a:rPr>
              <a:t>高齢者支援や地域福祉（生活困窮・重層的支援など）・住宅等の関係部局との連携</a:t>
            </a:r>
            <a:endParaRPr kumimoji="1" lang="en-US" altLang="ja-JP" sz="1100" b="0" i="0" u="none" strike="noStrike" kern="1200" cap="none" spc="0" normalizeH="0" baseline="0" noProof="0" dirty="0">
              <a:ln>
                <a:noFill/>
              </a:ln>
              <a:solidFill>
                <a:prstClr val="black">
                  <a:hueOff val="0"/>
                  <a:satOff val="0"/>
                  <a:lumOff val="0"/>
                  <a:alphaOff val="0"/>
                </a:prstClr>
              </a:solidFill>
              <a:effectLst/>
              <a:uLnTx/>
              <a:uFillTx/>
              <a:latin typeface="メイリオ" panose="020B0604030504040204" pitchFamily="50" charset="-128"/>
              <a:ea typeface="メイリオ" panose="020B0604030504040204" pitchFamily="50" charset="-128"/>
              <a:cs typeface="+mn-cs"/>
            </a:endParaRPr>
          </a:p>
        </p:txBody>
      </p:sp>
      <p:sp>
        <p:nvSpPr>
          <p:cNvPr id="3" name="スライド番号プレースホルダー 2">
            <a:extLst>
              <a:ext uri="{FF2B5EF4-FFF2-40B4-BE49-F238E27FC236}">
                <a16:creationId xmlns:a16="http://schemas.microsoft.com/office/drawing/2014/main" id="{7ED5B638-DCEA-4594-B1A9-DA036B1DEE86}"/>
              </a:ext>
            </a:extLst>
          </p:cNvPr>
          <p:cNvSpPr>
            <a:spLocks noGrp="1"/>
          </p:cNvSpPr>
          <p:nvPr>
            <p:ph type="sldNum" sz="quarter" idx="12"/>
          </p:nvPr>
        </p:nvSpPr>
        <p:spPr>
          <a:xfrm>
            <a:off x="6911593" y="6352456"/>
            <a:ext cx="2057400" cy="365125"/>
          </a:xfrm>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4204BB7E-20EF-434C-A514-E436F126BD36}" type="slidenum">
              <a:rPr kumimoji="1" lang="ja-JP" altLang="en-US" sz="1200" b="0" i="0" u="none" strike="noStrike" kern="1200" cap="none" spc="0" normalizeH="0" baseline="0" noProof="0" smtClean="0">
                <a:ln>
                  <a:noFill/>
                </a:ln>
                <a:solidFill>
                  <a:prstClr val="black">
                    <a:tint val="75000"/>
                  </a:prstClr>
                </a:solidFill>
                <a:effectLst/>
                <a:uLnTx/>
                <a:uFillTx/>
                <a:latin typeface="Calibri" panose="020F0502020204030204"/>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1</a:t>
            </a:fld>
            <a:endParaRPr kumimoji="1" lang="ja-JP" altLang="en-US" sz="1200" b="0" i="0" u="none" strike="noStrike" kern="1200" cap="none" spc="0" normalizeH="0" baseline="0" noProof="0">
              <a:ln>
                <a:noFill/>
              </a:ln>
              <a:solidFill>
                <a:prstClr val="black">
                  <a:tint val="75000"/>
                </a:prstClr>
              </a:solidFill>
              <a:effectLst/>
              <a:uLnTx/>
              <a:uFillTx/>
              <a:latin typeface="Calibri" panose="020F0502020204030204"/>
              <a:ea typeface="游ゴシック" panose="020B0400000000000000" pitchFamily="50" charset="-128"/>
              <a:cs typeface="+mn-cs"/>
            </a:endParaRPr>
          </a:p>
        </p:txBody>
      </p:sp>
      <p:sp>
        <p:nvSpPr>
          <p:cNvPr id="17" name="正方形/長方形 16">
            <a:extLst>
              <a:ext uri="{FF2B5EF4-FFF2-40B4-BE49-F238E27FC236}">
                <a16:creationId xmlns:a16="http://schemas.microsoft.com/office/drawing/2014/main" id="{A9AC97B2-FE20-4CD8-A918-2398B3BD8E44}"/>
              </a:ext>
            </a:extLst>
          </p:cNvPr>
          <p:cNvSpPr/>
          <p:nvPr/>
        </p:nvSpPr>
        <p:spPr>
          <a:xfrm>
            <a:off x="8232567" y="4700"/>
            <a:ext cx="900000" cy="360000"/>
          </a:xfrm>
          <a:prstGeom prst="rect">
            <a:avLst/>
          </a:prstGeom>
          <a:ln w="28575"/>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108000" rIns="91440" bIns="45720" numCol="1" spcCol="0" rtlCol="0" fromWordArt="0" anchor="ctr" anchorCtr="0" forceAA="0" compatLnSpc="1">
            <a:prstTxWarp prst="textNoShape">
              <a:avLst/>
            </a:prstTxWarp>
            <a:noAutofit/>
          </a:bodyPr>
          <a:lstStyle/>
          <a:p>
            <a:pPr algn="ctr"/>
            <a:r>
              <a:rPr lang="ja-JP" altLang="en-US" sz="1400" u="none" dirty="0">
                <a:latin typeface="メイリオ" panose="020B0604030504040204" pitchFamily="50" charset="-128"/>
                <a:ea typeface="メイリオ" panose="020B0604030504040204" pitchFamily="50" charset="-128"/>
              </a:rPr>
              <a:t>資料２</a:t>
            </a:r>
            <a:endParaRPr lang="en-US" altLang="ja-JP" sz="1400" u="none" dirty="0">
              <a:latin typeface="メイリオ" panose="020B0604030504040204" pitchFamily="50" charset="-128"/>
              <a:ea typeface="メイリオ" panose="020B0604030504040204" pitchFamily="50" charset="-128"/>
            </a:endParaRPr>
          </a:p>
        </p:txBody>
      </p:sp>
      <p:sp>
        <p:nvSpPr>
          <p:cNvPr id="18" name="テキスト ボックス 17">
            <a:extLst>
              <a:ext uri="{FF2B5EF4-FFF2-40B4-BE49-F238E27FC236}">
                <a16:creationId xmlns:a16="http://schemas.microsoft.com/office/drawing/2014/main" id="{00F3DBFC-3DD1-4283-9C4E-93F52C3952B3}"/>
              </a:ext>
            </a:extLst>
          </p:cNvPr>
          <p:cNvSpPr txBox="1"/>
          <p:nvPr/>
        </p:nvSpPr>
        <p:spPr bwMode="white">
          <a:xfrm>
            <a:off x="686895" y="1127499"/>
            <a:ext cx="1206073" cy="461665"/>
          </a:xfrm>
          <a:prstGeom prst="rect">
            <a:avLst/>
          </a:prstGeom>
          <a:solidFill>
            <a:schemeClr val="bg1"/>
          </a:solidFill>
        </p:spPr>
        <p:txBody>
          <a:bodyPr wrap="square" rtlCol="0">
            <a:spAutoFit/>
          </a:bodyPr>
          <a:lstStyle>
            <a:defPPr>
              <a:defRPr lang="en-US"/>
            </a:defPPr>
            <a:lvl1pPr algn="ctr">
              <a:defRPr kumimoji="1" sz="1400" b="1">
                <a:solidFill>
                  <a:schemeClr val="accent6"/>
                </a:solidFill>
                <a:latin typeface="メイリオ" panose="020B0604030504040204" pitchFamily="50" charset="-128"/>
                <a:ea typeface="メイリオ" panose="020B0604030504040204" pitchFamily="50" charset="-128"/>
              </a:defRPr>
            </a:lvl1pPr>
          </a:lstStyle>
          <a:p>
            <a:pPr algn="ctr"/>
            <a:r>
              <a:rPr kumimoji="1" lang="ja-JP" altLang="en-US" sz="800" b="1" dirty="0">
                <a:solidFill>
                  <a:schemeClr val="accent5"/>
                </a:solidFill>
                <a:latin typeface="メイリオ" panose="020B0604030504040204" pitchFamily="50" charset="-128"/>
                <a:ea typeface="メイリオ" panose="020B0604030504040204" pitchFamily="50" charset="-128"/>
              </a:rPr>
              <a:t>長期入院精神障がい者</a:t>
            </a:r>
            <a:br>
              <a:rPr kumimoji="1" lang="en-US" altLang="ja-JP" sz="800" b="1" dirty="0">
                <a:solidFill>
                  <a:schemeClr val="accent5"/>
                </a:solidFill>
                <a:latin typeface="メイリオ" panose="020B0604030504040204" pitchFamily="50" charset="-128"/>
                <a:ea typeface="メイリオ" panose="020B0604030504040204" pitchFamily="50" charset="-128"/>
              </a:rPr>
            </a:br>
            <a:r>
              <a:rPr kumimoji="1" lang="ja-JP" altLang="en-US" sz="800" b="1" dirty="0">
                <a:solidFill>
                  <a:schemeClr val="accent5"/>
                </a:solidFill>
                <a:latin typeface="メイリオ" panose="020B0604030504040204" pitchFamily="50" charset="-128"/>
                <a:ea typeface="メイリオ" panose="020B0604030504040204" pitchFamily="50" charset="-128"/>
              </a:rPr>
              <a:t>退院支援強化事業</a:t>
            </a:r>
            <a:br>
              <a:rPr kumimoji="1" lang="en-US" altLang="ja-JP" sz="800" b="1" dirty="0">
                <a:solidFill>
                  <a:schemeClr val="accent5"/>
                </a:solidFill>
                <a:latin typeface="メイリオ" panose="020B0604030504040204" pitchFamily="50" charset="-128"/>
                <a:ea typeface="メイリオ" panose="020B0604030504040204" pitchFamily="50" charset="-128"/>
              </a:rPr>
            </a:br>
            <a:r>
              <a:rPr kumimoji="1" lang="ja-JP" altLang="en-US" sz="800" b="1" dirty="0">
                <a:solidFill>
                  <a:schemeClr val="accent5"/>
                </a:solidFill>
                <a:latin typeface="メイリオ" panose="020B0604030504040204" pitchFamily="50" charset="-128"/>
                <a:ea typeface="メイリオ" panose="020B0604030504040204" pitchFamily="50" charset="-128"/>
              </a:rPr>
              <a:t>について</a:t>
            </a:r>
            <a:endParaRPr lang="ja-JP" altLang="en-US" sz="800" dirty="0">
              <a:solidFill>
                <a:schemeClr val="accent5"/>
              </a:solidFill>
            </a:endParaRPr>
          </a:p>
        </p:txBody>
      </p:sp>
      <p:sp>
        <p:nvSpPr>
          <p:cNvPr id="7" name="楕円 8"/>
          <p:cNvSpPr txBox="1"/>
          <p:nvPr/>
        </p:nvSpPr>
        <p:spPr bwMode="white">
          <a:xfrm>
            <a:off x="0" y="963980"/>
            <a:ext cx="780643" cy="786745"/>
          </a:xfrm>
          <a:prstGeom prst="ellipse">
            <a:avLst/>
          </a:prstGeom>
          <a:solidFill>
            <a:schemeClr val="bg1"/>
          </a:solidFill>
          <a:ln w="3175">
            <a:noFill/>
          </a:ln>
          <a:scene3d>
            <a:camera prst="orthographicFront"/>
            <a:lightRig rig="flat" dir="t"/>
          </a:scene3d>
          <a:sp3d/>
        </p:spPr>
        <p:style>
          <a:lnRef idx="0">
            <a:scrgbClr r="0" g="0" b="0"/>
          </a:lnRef>
          <a:fillRef idx="0">
            <a:scrgbClr r="0" g="0" b="0"/>
          </a:fillRef>
          <a:effectRef idx="0">
            <a:scrgbClr r="0" g="0" b="0"/>
          </a:effectRef>
          <a:fontRef idx="minor">
            <a:schemeClr val="dk1"/>
          </a:fontRef>
        </p:style>
        <p:txBody>
          <a:bodyPr spcFirstLastPara="0" vert="horz" wrap="square" lIns="14235" tIns="142418" rIns="14235" bIns="14235" numCol="1" spcCol="1270" anchor="ctr" anchorCtr="0">
            <a:noAutofit/>
          </a:bodyPr>
          <a:lstStyle/>
          <a:p>
            <a:pPr marL="0" marR="0" lvl="0" indent="0" algn="ctr" defTabSz="498253" rtl="0" eaLnBrk="1" fontAlgn="auto" latinLnBrk="0" hangingPunct="1">
              <a:lnSpc>
                <a:spcPct val="90000"/>
              </a:lnSpc>
              <a:spcBef>
                <a:spcPct val="0"/>
              </a:spcBef>
              <a:spcAft>
                <a:spcPct val="35000"/>
              </a:spcAft>
              <a:buClrTx/>
              <a:buSzTx/>
              <a:buFontTx/>
              <a:buNone/>
              <a:tabLst/>
              <a:defRPr/>
            </a:pPr>
            <a:r>
              <a:rPr kumimoji="1" lang="ja-JP" altLang="en-US" sz="3600" b="1" i="0" u="none" strike="noStrike" kern="1200" cap="none" spc="0" normalizeH="0" baseline="0" noProof="0" dirty="0">
                <a:ln>
                  <a:noFill/>
                </a:ln>
                <a:solidFill>
                  <a:srgbClr val="5B9BD5">
                    <a:lumMod val="75000"/>
                  </a:srgbClr>
                </a:solidFill>
                <a:effectLst/>
                <a:uLnTx/>
                <a:uFillTx/>
                <a:latin typeface="メイリオ" panose="020B0604030504040204" pitchFamily="50" charset="-128"/>
                <a:ea typeface="メイリオ" panose="020B0604030504040204" pitchFamily="50" charset="-128"/>
                <a:cs typeface="+mn-cs"/>
              </a:rPr>
              <a:t>１</a:t>
            </a:r>
          </a:p>
        </p:txBody>
      </p:sp>
    </p:spTree>
    <p:extLst>
      <p:ext uri="{BB962C8B-B14F-4D97-AF65-F5344CB8AC3E}">
        <p14:creationId xmlns:p14="http://schemas.microsoft.com/office/powerpoint/2010/main" val="28467688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グループ化 1"/>
          <p:cNvGrpSpPr/>
          <p:nvPr/>
        </p:nvGrpSpPr>
        <p:grpSpPr>
          <a:xfrm>
            <a:off x="16628" y="596631"/>
            <a:ext cx="2036367" cy="1573200"/>
            <a:chOff x="3992986" y="751826"/>
            <a:chExt cx="2172264" cy="1800000"/>
          </a:xfrm>
        </p:grpSpPr>
        <p:sp>
          <p:nvSpPr>
            <p:cNvPr id="3" name="楕円 2"/>
            <p:cNvSpPr/>
            <p:nvPr/>
          </p:nvSpPr>
          <p:spPr>
            <a:xfrm>
              <a:off x="4388844" y="751826"/>
              <a:ext cx="1776406" cy="1800000"/>
            </a:xfrm>
            <a:prstGeom prst="ellipse">
              <a:avLst/>
            </a:prstGeom>
            <a:solidFill>
              <a:schemeClr val="bg1"/>
            </a:solidFill>
            <a:ln w="7620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888">
                <a:solidFill>
                  <a:schemeClr val="accent6">
                    <a:lumMod val="75000"/>
                  </a:schemeClr>
                </a:solidFill>
              </a:endParaRPr>
            </a:p>
          </p:txBody>
        </p:sp>
        <p:sp>
          <p:nvSpPr>
            <p:cNvPr id="4" name="楕円 8"/>
            <p:cNvSpPr txBox="1"/>
            <p:nvPr/>
          </p:nvSpPr>
          <p:spPr bwMode="white">
            <a:xfrm>
              <a:off x="3992986" y="1157229"/>
              <a:ext cx="900000" cy="900000"/>
            </a:xfrm>
            <a:prstGeom prst="ellipse">
              <a:avLst/>
            </a:prstGeom>
            <a:solidFill>
              <a:schemeClr val="bg1"/>
            </a:solidFill>
            <a:ln w="3175">
              <a:noFill/>
            </a:ln>
            <a:scene3d>
              <a:camera prst="orthographicFront"/>
              <a:lightRig rig="flat" dir="t"/>
            </a:scene3d>
            <a:sp3d/>
          </p:spPr>
          <p:style>
            <a:lnRef idx="0">
              <a:scrgbClr r="0" g="0" b="0"/>
            </a:lnRef>
            <a:fillRef idx="0">
              <a:scrgbClr r="0" g="0" b="0"/>
            </a:fillRef>
            <a:effectRef idx="0">
              <a:scrgbClr r="0" g="0" b="0"/>
            </a:effectRef>
            <a:fontRef idx="minor">
              <a:schemeClr val="dk1"/>
            </a:fontRef>
          </p:style>
          <p:txBody>
            <a:bodyPr spcFirstLastPara="0" vert="horz" wrap="square" lIns="14235" tIns="142418" rIns="14235" bIns="14235" numCol="1" spcCol="1270" anchor="ctr" anchorCtr="0">
              <a:noAutofit/>
            </a:bodyPr>
            <a:lstStyle/>
            <a:p>
              <a:pPr algn="ctr" defTabSz="498253">
                <a:lnSpc>
                  <a:spcPct val="90000"/>
                </a:lnSpc>
                <a:spcBef>
                  <a:spcPct val="0"/>
                </a:spcBef>
                <a:spcAft>
                  <a:spcPct val="35000"/>
                </a:spcAft>
              </a:pPr>
              <a:r>
                <a:rPr kumimoji="1" lang="ja-JP" altLang="en-US" sz="3560" b="1" dirty="0">
                  <a:solidFill>
                    <a:schemeClr val="accent6">
                      <a:lumMod val="75000"/>
                    </a:schemeClr>
                  </a:solidFill>
                  <a:latin typeface="メイリオ" panose="020B0604030504040204" pitchFamily="50" charset="-128"/>
                  <a:ea typeface="メイリオ" panose="020B0604030504040204" pitchFamily="50" charset="-128"/>
                </a:rPr>
                <a:t>２</a:t>
              </a:r>
            </a:p>
          </p:txBody>
        </p:sp>
        <p:sp>
          <p:nvSpPr>
            <p:cNvPr id="5" name="テキスト ボックス 4"/>
            <p:cNvSpPr txBox="1"/>
            <p:nvPr/>
          </p:nvSpPr>
          <p:spPr bwMode="white">
            <a:xfrm>
              <a:off x="4802722" y="1414127"/>
              <a:ext cx="1151998" cy="528221"/>
            </a:xfrm>
            <a:prstGeom prst="rect">
              <a:avLst/>
            </a:prstGeom>
            <a:solidFill>
              <a:schemeClr val="bg1"/>
            </a:solidFill>
          </p:spPr>
          <p:txBody>
            <a:bodyPr wrap="square" rtlCol="0">
              <a:spAutoFit/>
            </a:bodyPr>
            <a:lstStyle>
              <a:defPPr>
                <a:defRPr lang="en-US"/>
              </a:defPPr>
              <a:lvl1pPr algn="ctr">
                <a:defRPr kumimoji="1" sz="1400" b="1">
                  <a:solidFill>
                    <a:schemeClr val="accent6"/>
                  </a:solidFill>
                  <a:latin typeface="メイリオ" panose="020B0604030504040204" pitchFamily="50" charset="-128"/>
                  <a:ea typeface="メイリオ" panose="020B0604030504040204" pitchFamily="50" charset="-128"/>
                </a:defRPr>
              </a:lvl1pPr>
            </a:lstStyle>
            <a:p>
              <a:pPr algn="ctr"/>
              <a:r>
                <a:rPr kumimoji="1" lang="ja-JP" altLang="en-US" sz="1200" b="1" dirty="0">
                  <a:solidFill>
                    <a:schemeClr val="accent6">
                      <a:lumMod val="75000"/>
                    </a:schemeClr>
                  </a:solidFill>
                  <a:latin typeface="メイリオ" panose="020B0604030504040204" pitchFamily="50" charset="-128"/>
                  <a:ea typeface="メイリオ" panose="020B0604030504040204" pitchFamily="50" charset="-128"/>
                </a:rPr>
                <a:t>ケース①の</a:t>
              </a:r>
              <a:endParaRPr kumimoji="1" lang="en-US" altLang="ja-JP" sz="1200" b="1" dirty="0">
                <a:solidFill>
                  <a:schemeClr val="accent6">
                    <a:lumMod val="75000"/>
                  </a:schemeClr>
                </a:solidFill>
                <a:latin typeface="メイリオ" panose="020B0604030504040204" pitchFamily="50" charset="-128"/>
                <a:ea typeface="メイリオ" panose="020B0604030504040204" pitchFamily="50" charset="-128"/>
              </a:endParaRPr>
            </a:p>
            <a:p>
              <a:pPr algn="ctr"/>
              <a:r>
                <a:rPr kumimoji="1" lang="ja-JP" altLang="en-US" sz="1200" b="1" dirty="0">
                  <a:solidFill>
                    <a:schemeClr val="accent6">
                      <a:lumMod val="75000"/>
                    </a:schemeClr>
                  </a:solidFill>
                  <a:latin typeface="メイリオ" panose="020B0604030504040204" pitchFamily="50" charset="-128"/>
                  <a:ea typeface="メイリオ" panose="020B0604030504040204" pitchFamily="50" charset="-128"/>
                </a:rPr>
                <a:t>概要</a:t>
              </a:r>
              <a:endParaRPr lang="ja-JP" altLang="en-US" sz="1200" dirty="0">
                <a:solidFill>
                  <a:schemeClr val="accent6">
                    <a:lumMod val="75000"/>
                  </a:schemeClr>
                </a:solidFill>
              </a:endParaRPr>
            </a:p>
          </p:txBody>
        </p:sp>
      </p:grpSp>
      <p:sp>
        <p:nvSpPr>
          <p:cNvPr id="7" name="正方形/長方形 6"/>
          <p:cNvSpPr/>
          <p:nvPr/>
        </p:nvSpPr>
        <p:spPr>
          <a:xfrm>
            <a:off x="0" y="0"/>
            <a:ext cx="9144000" cy="438830"/>
          </a:xfrm>
          <a:prstGeom prst="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tIns="71209" rtlCol="0" anchor="ctr"/>
          <a:lstStyle/>
          <a:p>
            <a:pPr algn="ctr"/>
            <a:r>
              <a:rPr kumimoji="1" lang="ja-JP" altLang="en-US" sz="1582" b="1" dirty="0">
                <a:latin typeface="メイリオ" panose="020B0604030504040204" pitchFamily="50" charset="-128"/>
                <a:ea typeface="メイリオ" panose="020B0604030504040204" pitchFamily="50" charset="-128"/>
              </a:rPr>
              <a:t>大阪府地域精神医療体制整備広域コーディネーター実践報告</a:t>
            </a:r>
          </a:p>
        </p:txBody>
      </p:sp>
      <p:sp>
        <p:nvSpPr>
          <p:cNvPr id="9" name="ホームベース 8"/>
          <p:cNvSpPr/>
          <p:nvPr/>
        </p:nvSpPr>
        <p:spPr>
          <a:xfrm>
            <a:off x="2450152" y="639463"/>
            <a:ext cx="1110526" cy="1447033"/>
          </a:xfrm>
          <a:prstGeom prst="homePlate">
            <a:avLst>
              <a:gd name="adj" fmla="val 31839"/>
            </a:avLst>
          </a:prstGeom>
          <a:solidFill>
            <a:schemeClr val="accent6">
              <a:lumMod val="40000"/>
              <a:lumOff val="60000"/>
            </a:schemeClr>
          </a:solidFill>
          <a:ln>
            <a:solidFill>
              <a:schemeClr val="accent6"/>
            </a:solidFill>
          </a:ln>
        </p:spPr>
        <p:style>
          <a:lnRef idx="1">
            <a:schemeClr val="accent3"/>
          </a:lnRef>
          <a:fillRef idx="2">
            <a:schemeClr val="accent3"/>
          </a:fillRef>
          <a:effectRef idx="1">
            <a:schemeClr val="accent3"/>
          </a:effectRef>
          <a:fontRef idx="minor">
            <a:schemeClr val="dk1"/>
          </a:fontRef>
        </p:style>
        <p:txBody>
          <a:bodyPr rtlCol="0" anchor="ctr"/>
          <a:lstStyle/>
          <a:p>
            <a:r>
              <a:rPr kumimoji="1" lang="ja-JP" altLang="en-US" sz="1100" b="1" dirty="0">
                <a:latin typeface="メイリオ" panose="020B0604030504040204" pitchFamily="50" charset="-128"/>
                <a:ea typeface="メイリオ" panose="020B0604030504040204" pitchFamily="50" charset="-128"/>
              </a:rPr>
              <a:t>相談経路</a:t>
            </a:r>
          </a:p>
          <a:p>
            <a:endParaRPr kumimoji="1" lang="ja-JP" altLang="en-US" sz="1100" b="1" dirty="0">
              <a:latin typeface="メイリオ" panose="020B0604030504040204" pitchFamily="50" charset="-128"/>
              <a:ea typeface="メイリオ" panose="020B0604030504040204" pitchFamily="50" charset="-128"/>
            </a:endParaRPr>
          </a:p>
        </p:txBody>
      </p:sp>
      <p:sp>
        <p:nvSpPr>
          <p:cNvPr id="10" name="ホームベース 9"/>
          <p:cNvSpPr/>
          <p:nvPr/>
        </p:nvSpPr>
        <p:spPr>
          <a:xfrm>
            <a:off x="2450554" y="2286999"/>
            <a:ext cx="1110124" cy="2664000"/>
          </a:xfrm>
          <a:prstGeom prst="homePlate">
            <a:avLst>
              <a:gd name="adj" fmla="val 34254"/>
            </a:avLst>
          </a:prstGeom>
          <a:solidFill>
            <a:schemeClr val="accent6">
              <a:lumMod val="60000"/>
              <a:lumOff val="40000"/>
            </a:schemeClr>
          </a:solidFill>
          <a:ln>
            <a:solidFill>
              <a:schemeClr val="accent6"/>
            </a:solidFill>
          </a:ln>
        </p:spPr>
        <p:style>
          <a:lnRef idx="1">
            <a:schemeClr val="accent3"/>
          </a:lnRef>
          <a:fillRef idx="2">
            <a:schemeClr val="accent3"/>
          </a:fillRef>
          <a:effectRef idx="1">
            <a:schemeClr val="accent3"/>
          </a:effectRef>
          <a:fontRef idx="minor">
            <a:schemeClr val="dk1"/>
          </a:fontRef>
        </p:style>
        <p:txBody>
          <a:bodyPr rIns="47473" rtlCol="0" anchor="ctr"/>
          <a:lstStyle/>
          <a:p>
            <a:r>
              <a:rPr kumimoji="1" lang="ja-JP" altLang="en-US" sz="1100" b="1" dirty="0">
                <a:latin typeface="メイリオ" panose="020B0604030504040204" pitchFamily="50" charset="-128"/>
                <a:ea typeface="メイリオ" panose="020B0604030504040204" pitchFamily="50" charset="-128"/>
              </a:rPr>
              <a:t>ケースの</a:t>
            </a:r>
            <a:endParaRPr kumimoji="1" lang="en-US" altLang="ja-JP" sz="1100" b="1" dirty="0">
              <a:latin typeface="メイリオ" panose="020B0604030504040204" pitchFamily="50" charset="-128"/>
              <a:ea typeface="メイリオ" panose="020B0604030504040204" pitchFamily="50" charset="-128"/>
            </a:endParaRPr>
          </a:p>
          <a:p>
            <a:r>
              <a:rPr kumimoji="1" lang="ja-JP" altLang="en-US" sz="1100" b="1" dirty="0">
                <a:latin typeface="メイリオ" panose="020B0604030504040204" pitchFamily="50" charset="-128"/>
                <a:ea typeface="メイリオ" panose="020B0604030504040204" pitchFamily="50" charset="-128"/>
              </a:rPr>
              <a:t>概要</a:t>
            </a:r>
            <a:endParaRPr kumimoji="1" lang="en-US" altLang="ja-JP" sz="1100" b="1" dirty="0">
              <a:latin typeface="メイリオ" panose="020B0604030504040204" pitchFamily="50" charset="-128"/>
              <a:ea typeface="メイリオ" panose="020B0604030504040204" pitchFamily="50" charset="-128"/>
            </a:endParaRPr>
          </a:p>
        </p:txBody>
      </p:sp>
      <p:sp>
        <p:nvSpPr>
          <p:cNvPr id="13" name="テキスト ボックス 12"/>
          <p:cNvSpPr txBox="1"/>
          <p:nvPr/>
        </p:nvSpPr>
        <p:spPr>
          <a:xfrm>
            <a:off x="3796145" y="639334"/>
            <a:ext cx="4668983" cy="1447162"/>
          </a:xfrm>
          <a:prstGeom prst="roundRect">
            <a:avLst>
              <a:gd name="adj" fmla="val 4441"/>
            </a:avLst>
          </a:prstGeom>
          <a:solidFill>
            <a:schemeClr val="accent6">
              <a:lumMod val="40000"/>
              <a:lumOff val="60000"/>
            </a:schemeClr>
          </a:solidFill>
          <a:ln>
            <a:solidFill>
              <a:schemeClr val="accent6">
                <a:lumMod val="75000"/>
              </a:schemeClr>
            </a:solidFill>
          </a:ln>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47473" tIns="71209" rIns="23736" bIns="131885" numCol="1" spcCol="1270" anchor="ctr" anchorCtr="0">
            <a:noAutofit/>
          </a:bodyPr>
          <a:lstStyle/>
          <a:p>
            <a:pPr marL="113049" lvl="1" indent="-113049" defTabSz="732725">
              <a:lnSpc>
                <a:spcPct val="90000"/>
              </a:lnSpc>
              <a:spcBef>
                <a:spcPct val="0"/>
              </a:spcBef>
              <a:spcAft>
                <a:spcPct val="15000"/>
              </a:spcAft>
              <a:buFont typeface="Wingdings" panose="05000000000000000000" pitchFamily="2" charset="2"/>
              <a:buChar char="u"/>
            </a:pPr>
            <a:r>
              <a:rPr kumimoji="1" lang="ja-JP" altLang="en-US" sz="1100" dirty="0">
                <a:latin typeface="メイリオ" panose="020B0604030504040204" pitchFamily="50" charset="-128"/>
                <a:ea typeface="メイリオ" panose="020B0604030504040204" pitchFamily="50" charset="-128"/>
              </a:rPr>
              <a:t>院内研修等の実践の中で交流ができた病院からの相談</a:t>
            </a:r>
            <a:endParaRPr kumimoji="1" lang="en-US" altLang="ja-JP" sz="1100" dirty="0">
              <a:latin typeface="メイリオ" panose="020B0604030504040204" pitchFamily="50" charset="-128"/>
              <a:ea typeface="メイリオ" panose="020B0604030504040204" pitchFamily="50" charset="-128"/>
            </a:endParaRPr>
          </a:p>
          <a:p>
            <a:pPr marL="113049" lvl="1" indent="-113049" defTabSz="732725">
              <a:lnSpc>
                <a:spcPct val="90000"/>
              </a:lnSpc>
              <a:spcBef>
                <a:spcPct val="0"/>
              </a:spcBef>
              <a:spcAft>
                <a:spcPct val="15000"/>
              </a:spcAft>
              <a:buFont typeface="Wingdings" panose="05000000000000000000" pitchFamily="2" charset="2"/>
              <a:buChar char="u"/>
            </a:pPr>
            <a:r>
              <a:rPr kumimoji="1" lang="ja-JP" altLang="en-US" sz="1100" dirty="0">
                <a:latin typeface="メイリオ" panose="020B0604030504040204" pitchFamily="50" charset="-128"/>
                <a:ea typeface="メイリオ" panose="020B0604030504040204" pitchFamily="50" charset="-128"/>
              </a:rPr>
              <a:t>最初の措置入院から</a:t>
            </a:r>
            <a:r>
              <a:rPr kumimoji="1" lang="en-US" altLang="ja-JP" sz="1100" dirty="0">
                <a:latin typeface="メイリオ" panose="020B0604030504040204" pitchFamily="50" charset="-128"/>
                <a:ea typeface="メイリオ" panose="020B0604030504040204" pitchFamily="50" charset="-128"/>
              </a:rPr>
              <a:t>40</a:t>
            </a:r>
            <a:r>
              <a:rPr kumimoji="1" lang="ja-JP" altLang="en-US" sz="1100" dirty="0">
                <a:latin typeface="メイリオ" panose="020B0604030504040204" pitchFamily="50" charset="-128"/>
                <a:ea typeface="メイリオ" panose="020B0604030504040204" pitchFamily="50" charset="-128"/>
              </a:rPr>
              <a:t>年が経過。</a:t>
            </a:r>
            <a:endParaRPr kumimoji="1" lang="en-US" altLang="ja-JP" sz="1100" dirty="0">
              <a:latin typeface="メイリオ" panose="020B0604030504040204" pitchFamily="50" charset="-128"/>
              <a:ea typeface="メイリオ" panose="020B0604030504040204" pitchFamily="50" charset="-128"/>
            </a:endParaRPr>
          </a:p>
          <a:p>
            <a:pPr marL="0" lvl="1" defTabSz="732725">
              <a:lnSpc>
                <a:spcPct val="90000"/>
              </a:lnSpc>
              <a:spcBef>
                <a:spcPct val="0"/>
              </a:spcBef>
              <a:spcAft>
                <a:spcPct val="15000"/>
              </a:spcAft>
            </a:pPr>
            <a:r>
              <a:rPr kumimoji="1" lang="ja-JP" altLang="en-US" sz="1100" dirty="0">
                <a:latin typeface="メイリオ" panose="020B0604030504040204" pitchFamily="50" charset="-128"/>
                <a:ea typeface="メイリオ" panose="020B0604030504040204" pitchFamily="50" charset="-128"/>
              </a:rPr>
              <a:t>　身体疾患の治療も挟まり、転院を繰り返し、地域からの支援関係は</a:t>
            </a:r>
            <a:endParaRPr kumimoji="1" lang="en-US" altLang="ja-JP" sz="1100" dirty="0">
              <a:latin typeface="メイリオ" panose="020B0604030504040204" pitchFamily="50" charset="-128"/>
              <a:ea typeface="メイリオ" panose="020B0604030504040204" pitchFamily="50" charset="-128"/>
            </a:endParaRPr>
          </a:p>
          <a:p>
            <a:pPr marL="0" lvl="1" defTabSz="732725">
              <a:lnSpc>
                <a:spcPct val="90000"/>
              </a:lnSpc>
              <a:spcBef>
                <a:spcPct val="0"/>
              </a:spcBef>
              <a:spcAft>
                <a:spcPct val="15000"/>
              </a:spcAft>
            </a:pPr>
            <a:r>
              <a:rPr kumimoji="1" lang="ja-JP" altLang="en-US" sz="1100" dirty="0">
                <a:latin typeface="メイリオ" panose="020B0604030504040204" pitchFamily="50" charset="-128"/>
                <a:ea typeface="メイリオ" panose="020B0604030504040204" pitchFamily="50" charset="-128"/>
              </a:rPr>
              <a:t>　完全に途絶。</a:t>
            </a:r>
            <a:br>
              <a:rPr kumimoji="1" lang="en-US" altLang="ja-JP" sz="1100" dirty="0">
                <a:latin typeface="メイリオ" panose="020B0604030504040204" pitchFamily="50" charset="-128"/>
                <a:ea typeface="メイリオ" panose="020B0604030504040204" pitchFamily="50" charset="-128"/>
              </a:rPr>
            </a:br>
            <a:r>
              <a:rPr kumimoji="1" lang="ja-JP" altLang="en-US" sz="1100" dirty="0">
                <a:latin typeface="メイリオ" panose="020B0604030504040204" pitchFamily="50" charset="-128"/>
                <a:ea typeface="メイリオ" panose="020B0604030504040204" pitchFamily="50" charset="-128"/>
              </a:rPr>
              <a:t>　国民健康保険の加入先・介護保険の納付先・生活保護の受給などが</a:t>
            </a:r>
            <a:br>
              <a:rPr kumimoji="1" lang="en-US" altLang="ja-JP" sz="1100" dirty="0">
                <a:latin typeface="メイリオ" panose="020B0604030504040204" pitchFamily="50" charset="-128"/>
                <a:ea typeface="メイリオ" panose="020B0604030504040204" pitchFamily="50" charset="-128"/>
              </a:rPr>
            </a:br>
            <a:r>
              <a:rPr kumimoji="1" lang="ja-JP" altLang="en-US" sz="1100" dirty="0">
                <a:latin typeface="メイリオ" panose="020B0604030504040204" pitchFamily="50" charset="-128"/>
                <a:ea typeface="メイリオ" panose="020B0604030504040204" pitchFamily="50" charset="-128"/>
              </a:rPr>
              <a:t>　同じ市町村ではなく、地域支援の設定が困難な状態。</a:t>
            </a:r>
          </a:p>
        </p:txBody>
      </p:sp>
      <p:sp>
        <p:nvSpPr>
          <p:cNvPr id="14" name="テキスト ボックス 13"/>
          <p:cNvSpPr txBox="1"/>
          <p:nvPr/>
        </p:nvSpPr>
        <p:spPr>
          <a:xfrm>
            <a:off x="3796145" y="2286999"/>
            <a:ext cx="4668983" cy="2664000"/>
          </a:xfrm>
          <a:prstGeom prst="roundRect">
            <a:avLst>
              <a:gd name="adj" fmla="val 5355"/>
            </a:avLst>
          </a:prstGeom>
          <a:solidFill>
            <a:schemeClr val="bg1"/>
          </a:solidFill>
          <a:ln w="28575">
            <a:solidFill>
              <a:schemeClr val="accent6">
                <a:lumMod val="40000"/>
                <a:lumOff val="60000"/>
              </a:schemeClr>
            </a:solidFill>
          </a:ln>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47473" tIns="71209" rIns="23736" bIns="71209" numCol="1" spcCol="1270" anchor="ctr" anchorCtr="0">
            <a:noAutofit/>
          </a:bodyPr>
          <a:lstStyle/>
          <a:p>
            <a:pPr marL="113049" lvl="1" indent="-113049" defTabSz="732725">
              <a:lnSpc>
                <a:spcPct val="90000"/>
              </a:lnSpc>
              <a:spcBef>
                <a:spcPct val="0"/>
              </a:spcBef>
              <a:spcAft>
                <a:spcPct val="15000"/>
              </a:spcAft>
              <a:buFont typeface="Wingdings" panose="05000000000000000000" pitchFamily="2" charset="2"/>
              <a:buChar char="u"/>
            </a:pPr>
            <a:r>
              <a:rPr kumimoji="1" lang="ja-JP" altLang="en-US" sz="1100" dirty="0">
                <a:latin typeface="メイリオ" panose="020B0604030504040204" pitchFamily="50" charset="-128"/>
                <a:ea typeface="メイリオ" panose="020B0604030504040204" pitchFamily="50" charset="-128"/>
              </a:rPr>
              <a:t>統合失調症　</a:t>
            </a:r>
            <a:r>
              <a:rPr kumimoji="1" lang="en-US" altLang="ja-JP" sz="1100" dirty="0">
                <a:latin typeface="メイリオ" panose="020B0604030504040204" pitchFamily="50" charset="-128"/>
                <a:ea typeface="メイリオ" panose="020B0604030504040204" pitchFamily="50" charset="-128"/>
              </a:rPr>
              <a:t>70</a:t>
            </a:r>
            <a:r>
              <a:rPr kumimoji="1" lang="ja-JP" altLang="en-US" sz="1100" dirty="0">
                <a:latin typeface="メイリオ" panose="020B0604030504040204" pitchFamily="50" charset="-128"/>
                <a:ea typeface="メイリオ" panose="020B0604030504040204" pitchFamily="50" charset="-128"/>
              </a:rPr>
              <a:t>代　男性</a:t>
            </a:r>
            <a:endParaRPr kumimoji="1" lang="en-US" altLang="ja-JP" sz="1100" dirty="0">
              <a:latin typeface="メイリオ" panose="020B0604030504040204" pitchFamily="50" charset="-128"/>
              <a:ea typeface="メイリオ" panose="020B0604030504040204" pitchFamily="50" charset="-128"/>
            </a:endParaRPr>
          </a:p>
          <a:p>
            <a:pPr marL="113049" lvl="1" indent="-113049" defTabSz="732725">
              <a:lnSpc>
                <a:spcPct val="90000"/>
              </a:lnSpc>
              <a:spcBef>
                <a:spcPct val="0"/>
              </a:spcBef>
              <a:spcAft>
                <a:spcPct val="15000"/>
              </a:spcAft>
              <a:buFont typeface="Wingdings" panose="05000000000000000000" pitchFamily="2" charset="2"/>
              <a:buChar char="u"/>
            </a:pPr>
            <a:r>
              <a:rPr kumimoji="1" lang="ja-JP" altLang="en-US" sz="1100" dirty="0">
                <a:latin typeface="メイリオ" panose="020B0604030504040204" pitchFamily="50" charset="-128"/>
                <a:ea typeface="メイリオ" panose="020B0604030504040204" pitchFamily="50" charset="-128"/>
              </a:rPr>
              <a:t>約</a:t>
            </a:r>
            <a:r>
              <a:rPr kumimoji="1" lang="en-US" altLang="ja-JP" sz="1100" dirty="0">
                <a:latin typeface="メイリオ" panose="020B0604030504040204" pitchFamily="50" charset="-128"/>
                <a:ea typeface="メイリオ" panose="020B0604030504040204" pitchFamily="50" charset="-128"/>
              </a:rPr>
              <a:t>40</a:t>
            </a:r>
            <a:r>
              <a:rPr kumimoji="1" lang="ja-JP" altLang="en-US" sz="1100" dirty="0">
                <a:latin typeface="メイリオ" panose="020B0604030504040204" pitchFamily="50" charset="-128"/>
                <a:ea typeface="メイリオ" panose="020B0604030504040204" pitchFamily="50" charset="-128"/>
              </a:rPr>
              <a:t>年前に措置入院後、</a:t>
            </a:r>
            <a:r>
              <a:rPr kumimoji="1" lang="en-US" altLang="ja-JP" sz="1100" dirty="0">
                <a:latin typeface="メイリオ" panose="020B0604030504040204" pitchFamily="50" charset="-128"/>
                <a:ea typeface="メイリオ" panose="020B0604030504040204" pitchFamily="50" charset="-128"/>
              </a:rPr>
              <a:t>2</a:t>
            </a:r>
            <a:r>
              <a:rPr kumimoji="1" lang="ja-JP" altLang="en-US" sz="1100" dirty="0">
                <a:latin typeface="メイリオ" panose="020B0604030504040204" pitchFamily="50" charset="-128"/>
                <a:ea typeface="メイリオ" panose="020B0604030504040204" pitchFamily="50" charset="-128"/>
              </a:rPr>
              <a:t>回ほど</a:t>
            </a:r>
            <a:r>
              <a:rPr kumimoji="1" lang="en-US" altLang="ja-JP" sz="1100" dirty="0">
                <a:latin typeface="メイリオ" panose="020B0604030504040204" pitchFamily="50" charset="-128"/>
                <a:ea typeface="メイリオ" panose="020B0604030504040204" pitchFamily="50" charset="-128"/>
              </a:rPr>
              <a:t>1</a:t>
            </a:r>
            <a:r>
              <a:rPr kumimoji="1" lang="ja-JP" altLang="en-US" sz="1100" dirty="0">
                <a:latin typeface="メイリオ" panose="020B0604030504040204" pitchFamily="50" charset="-128"/>
                <a:ea typeface="メイリオ" panose="020B0604030504040204" pitchFamily="50" charset="-128"/>
              </a:rPr>
              <a:t>～</a:t>
            </a:r>
            <a:r>
              <a:rPr kumimoji="1" lang="en-US" altLang="ja-JP" sz="1100" dirty="0">
                <a:latin typeface="メイリオ" panose="020B0604030504040204" pitchFamily="50" charset="-128"/>
                <a:ea typeface="メイリオ" panose="020B0604030504040204" pitchFamily="50" charset="-128"/>
              </a:rPr>
              <a:t>2</a:t>
            </a:r>
            <a:r>
              <a:rPr kumimoji="1" lang="ja-JP" altLang="en-US" sz="1100" dirty="0">
                <a:latin typeface="メイリオ" panose="020B0604030504040204" pitchFamily="50" charset="-128"/>
                <a:ea typeface="メイリオ" panose="020B0604030504040204" pitchFamily="50" charset="-128"/>
              </a:rPr>
              <a:t>年地域へ退院する機会はあったが、再度の措置入院後、身体疾患治療のための転院等はあるが、入院は約</a:t>
            </a:r>
            <a:r>
              <a:rPr kumimoji="1" lang="en-US" altLang="ja-JP" sz="1100" dirty="0">
                <a:latin typeface="メイリオ" panose="020B0604030504040204" pitchFamily="50" charset="-128"/>
                <a:ea typeface="メイリオ" panose="020B0604030504040204" pitchFamily="50" charset="-128"/>
              </a:rPr>
              <a:t>25</a:t>
            </a:r>
            <a:r>
              <a:rPr kumimoji="1" lang="ja-JP" altLang="en-US" sz="1100" dirty="0">
                <a:latin typeface="メイリオ" panose="020B0604030504040204" pitchFamily="50" charset="-128"/>
                <a:ea typeface="メイリオ" panose="020B0604030504040204" pitchFamily="50" charset="-128"/>
              </a:rPr>
              <a:t>年継続。現在に至っている。</a:t>
            </a:r>
            <a:endParaRPr kumimoji="1" lang="en-US" altLang="ja-JP" sz="1100" dirty="0">
              <a:latin typeface="メイリオ" panose="020B0604030504040204" pitchFamily="50" charset="-128"/>
              <a:ea typeface="メイリオ" panose="020B0604030504040204" pitchFamily="50" charset="-128"/>
            </a:endParaRPr>
          </a:p>
          <a:p>
            <a:pPr marL="113049" lvl="1" indent="-113049" defTabSz="732725">
              <a:lnSpc>
                <a:spcPct val="90000"/>
              </a:lnSpc>
              <a:spcBef>
                <a:spcPct val="0"/>
              </a:spcBef>
              <a:spcAft>
                <a:spcPct val="15000"/>
              </a:spcAft>
              <a:buFont typeface="Wingdings" panose="05000000000000000000" pitchFamily="2" charset="2"/>
              <a:buChar char="u"/>
            </a:pPr>
            <a:r>
              <a:rPr kumimoji="1" lang="ja-JP" altLang="en-US" sz="1100" dirty="0">
                <a:latin typeface="メイリオ" panose="020B0604030504040204" pitchFamily="50" charset="-128"/>
                <a:ea typeface="メイリオ" panose="020B0604030504040204" pitchFamily="50" charset="-128"/>
              </a:rPr>
              <a:t>身体疾患は寛解。生活保護を受給していたが、年金が貯まり保護廃止。</a:t>
            </a:r>
            <a:endParaRPr kumimoji="1" lang="en-US" altLang="ja-JP" sz="1100" dirty="0">
              <a:latin typeface="メイリオ" panose="020B0604030504040204" pitchFamily="50" charset="-128"/>
              <a:ea typeface="メイリオ" panose="020B0604030504040204" pitchFamily="50" charset="-128"/>
            </a:endParaRPr>
          </a:p>
          <a:p>
            <a:pPr marL="113049" lvl="1" indent="-113049" defTabSz="732725">
              <a:lnSpc>
                <a:spcPct val="90000"/>
              </a:lnSpc>
              <a:spcBef>
                <a:spcPct val="0"/>
              </a:spcBef>
              <a:spcAft>
                <a:spcPct val="15000"/>
              </a:spcAft>
              <a:buFont typeface="Wingdings" panose="05000000000000000000" pitchFamily="2" charset="2"/>
              <a:buChar char="u"/>
            </a:pPr>
            <a:r>
              <a:rPr kumimoji="1" lang="ja-JP" altLang="en-US" sz="1100" dirty="0">
                <a:latin typeface="メイリオ" panose="020B0604030504040204" pitchFamily="50" charset="-128"/>
                <a:ea typeface="メイリオ" panose="020B0604030504040204" pitchFamily="50" charset="-128"/>
              </a:rPr>
              <a:t>国民健康保険はかつての住所地</a:t>
            </a:r>
            <a:r>
              <a:rPr kumimoji="1" lang="en-US" altLang="ja-JP" sz="1100" dirty="0">
                <a:latin typeface="メイリオ" panose="020B0604030504040204" pitchFamily="50" charset="-128"/>
                <a:ea typeface="メイリオ" panose="020B0604030504040204" pitchFamily="50" charset="-128"/>
              </a:rPr>
              <a:t>(</a:t>
            </a:r>
            <a:r>
              <a:rPr kumimoji="1" lang="ja-JP" altLang="en-US" sz="1100" dirty="0">
                <a:latin typeface="メイリオ" panose="020B0604030504040204" pitchFamily="50" charset="-128"/>
                <a:ea typeface="メイリオ" panose="020B0604030504040204" pitchFamily="50" charset="-128"/>
              </a:rPr>
              <a:t>泉州圏域</a:t>
            </a:r>
            <a:r>
              <a:rPr kumimoji="1" lang="en-US" altLang="ja-JP" sz="1100" dirty="0">
                <a:latin typeface="メイリオ" panose="020B0604030504040204" pitchFamily="50" charset="-128"/>
                <a:ea typeface="メイリオ" panose="020B0604030504040204" pitchFamily="50" charset="-128"/>
              </a:rPr>
              <a:t>)</a:t>
            </a:r>
            <a:r>
              <a:rPr kumimoji="1" lang="ja-JP" altLang="en-US" sz="1100" dirty="0">
                <a:latin typeface="メイリオ" panose="020B0604030504040204" pitchFamily="50" charset="-128"/>
                <a:ea typeface="メイリオ" panose="020B0604030504040204" pitchFamily="50" charset="-128"/>
              </a:rPr>
              <a:t>に加入していたが、介護保険は病院所在地</a:t>
            </a:r>
            <a:r>
              <a:rPr kumimoji="1" lang="en-US" altLang="ja-JP" sz="1100" dirty="0">
                <a:latin typeface="メイリオ" panose="020B0604030504040204" pitchFamily="50" charset="-128"/>
                <a:ea typeface="メイリオ" panose="020B0604030504040204" pitchFamily="50" charset="-128"/>
              </a:rPr>
              <a:t>(</a:t>
            </a:r>
            <a:r>
              <a:rPr kumimoji="1" lang="ja-JP" altLang="en-US" sz="1100" dirty="0">
                <a:latin typeface="メイリオ" panose="020B0604030504040204" pitchFamily="50" charset="-128"/>
                <a:ea typeface="メイリオ" panose="020B0604030504040204" pitchFamily="50" charset="-128"/>
              </a:rPr>
              <a:t>北河内圏域</a:t>
            </a:r>
            <a:r>
              <a:rPr kumimoji="1" lang="en-US" altLang="ja-JP" sz="1100" dirty="0">
                <a:latin typeface="メイリオ" panose="020B0604030504040204" pitchFamily="50" charset="-128"/>
                <a:ea typeface="メイリオ" panose="020B0604030504040204" pitchFamily="50" charset="-128"/>
              </a:rPr>
              <a:t>)</a:t>
            </a:r>
            <a:r>
              <a:rPr kumimoji="1" lang="ja-JP" altLang="en-US" sz="1100" dirty="0">
                <a:latin typeface="メイリオ" panose="020B0604030504040204" pitchFamily="50" charset="-128"/>
                <a:ea typeface="メイリオ" panose="020B0604030504040204" pitchFamily="50" charset="-128"/>
              </a:rPr>
              <a:t>に納付。</a:t>
            </a:r>
            <a:endParaRPr kumimoji="1" lang="en-US" altLang="ja-JP" sz="1100" dirty="0">
              <a:latin typeface="メイリオ" panose="020B0604030504040204" pitchFamily="50" charset="-128"/>
              <a:ea typeface="メイリオ" panose="020B0604030504040204" pitchFamily="50" charset="-128"/>
            </a:endParaRPr>
          </a:p>
          <a:p>
            <a:pPr marL="171450" lvl="1" indent="-171450" defTabSz="732725">
              <a:lnSpc>
                <a:spcPct val="90000"/>
              </a:lnSpc>
              <a:spcBef>
                <a:spcPct val="0"/>
              </a:spcBef>
              <a:spcAft>
                <a:spcPct val="15000"/>
              </a:spcAft>
              <a:buFont typeface="Wingdings" panose="05000000000000000000" pitchFamily="2" charset="2"/>
              <a:buChar char="u"/>
            </a:pPr>
            <a:r>
              <a:rPr kumimoji="1" lang="ja-JP" altLang="en-US" sz="1100" dirty="0">
                <a:latin typeface="メイリオ" panose="020B0604030504040204" pitchFamily="50" charset="-128"/>
                <a:ea typeface="メイリオ" panose="020B0604030504040204" pitchFamily="50" charset="-128"/>
              </a:rPr>
              <a:t>地域移行支援制度の利用に関しては受けてくれる事業所がない。</a:t>
            </a:r>
            <a:br>
              <a:rPr kumimoji="1" lang="en-US" altLang="ja-JP" sz="1100" dirty="0">
                <a:latin typeface="メイリオ" panose="020B0604030504040204" pitchFamily="50" charset="-128"/>
                <a:ea typeface="メイリオ" panose="020B0604030504040204" pitchFamily="50" charset="-128"/>
              </a:rPr>
            </a:br>
            <a:r>
              <a:rPr kumimoji="1" lang="ja-JP" altLang="en-US" sz="1100" dirty="0">
                <a:latin typeface="メイリオ" panose="020B0604030504040204" pitchFamily="50" charset="-128"/>
                <a:ea typeface="メイリオ" panose="020B0604030504040204" pitchFamily="50" charset="-128"/>
              </a:rPr>
              <a:t>（国民健康保険加入地も介護保険申請先も主体的な支援は展開せず）</a:t>
            </a:r>
            <a:endParaRPr kumimoji="1" lang="en-US" altLang="ja-JP" sz="1100" dirty="0">
              <a:latin typeface="メイリオ" panose="020B0604030504040204" pitchFamily="50" charset="-128"/>
              <a:ea typeface="メイリオ" panose="020B0604030504040204" pitchFamily="50" charset="-128"/>
            </a:endParaRPr>
          </a:p>
          <a:p>
            <a:pPr marL="171450" lvl="1" indent="-171450" defTabSz="732725">
              <a:lnSpc>
                <a:spcPct val="90000"/>
              </a:lnSpc>
              <a:spcBef>
                <a:spcPct val="0"/>
              </a:spcBef>
              <a:spcAft>
                <a:spcPct val="15000"/>
              </a:spcAft>
              <a:buFont typeface="Wingdings" panose="05000000000000000000" pitchFamily="2" charset="2"/>
              <a:buChar char="u"/>
            </a:pPr>
            <a:r>
              <a:rPr kumimoji="1" lang="ja-JP" altLang="en-US" sz="1100" dirty="0">
                <a:latin typeface="メイリオ" panose="020B0604030504040204" pitchFamily="50" charset="-128"/>
                <a:ea typeface="メイリオ" panose="020B0604030504040204" pitchFamily="50" charset="-128"/>
              </a:rPr>
              <a:t>身体精神ともに病状は安定。家族なし。継続した地域生活の経験がなく、「退院後は通院しない」という発言もある</a:t>
            </a:r>
            <a:endParaRPr kumimoji="1" lang="en-US" altLang="ja-JP" sz="1100" dirty="0">
              <a:latin typeface="メイリオ" panose="020B0604030504040204" pitchFamily="50" charset="-128"/>
              <a:ea typeface="メイリオ" panose="020B0604030504040204" pitchFamily="50" charset="-128"/>
            </a:endParaRPr>
          </a:p>
          <a:p>
            <a:pPr marL="171450" lvl="1" indent="-171450" defTabSz="732725">
              <a:lnSpc>
                <a:spcPct val="90000"/>
              </a:lnSpc>
              <a:spcBef>
                <a:spcPct val="0"/>
              </a:spcBef>
              <a:spcAft>
                <a:spcPct val="15000"/>
              </a:spcAft>
              <a:buFont typeface="Wingdings" panose="05000000000000000000" pitchFamily="2" charset="2"/>
              <a:buChar char="u"/>
            </a:pPr>
            <a:r>
              <a:rPr kumimoji="1" lang="ja-JP" altLang="en-US" sz="1100" dirty="0">
                <a:latin typeface="メイリオ" panose="020B0604030504040204" pitchFamily="50" charset="-128"/>
                <a:ea typeface="メイリオ" panose="020B0604030504040204" pitchFamily="50" charset="-128"/>
              </a:rPr>
              <a:t>理解等に問題はなく、支援開始段階での入院形態は任意入院。</a:t>
            </a:r>
            <a:endParaRPr kumimoji="1" lang="en-US" altLang="ja-JP" sz="1100" dirty="0">
              <a:latin typeface="メイリオ" panose="020B0604030504040204" pitchFamily="50" charset="-128"/>
              <a:ea typeface="メイリオ" panose="020B0604030504040204" pitchFamily="50" charset="-128"/>
            </a:endParaRPr>
          </a:p>
          <a:p>
            <a:pPr marL="171450" lvl="1" indent="-171450" defTabSz="732725">
              <a:lnSpc>
                <a:spcPct val="90000"/>
              </a:lnSpc>
              <a:spcBef>
                <a:spcPct val="0"/>
              </a:spcBef>
              <a:spcAft>
                <a:spcPct val="15000"/>
              </a:spcAft>
              <a:buFont typeface="Wingdings" panose="05000000000000000000" pitchFamily="2" charset="2"/>
              <a:buChar char="u"/>
            </a:pPr>
            <a:r>
              <a:rPr kumimoji="1" lang="ja-JP" altLang="en-US" sz="1100" dirty="0">
                <a:latin typeface="メイリオ" panose="020B0604030504040204" pitchFamily="50" charset="-128"/>
                <a:ea typeface="メイリオ" panose="020B0604030504040204" pitchFamily="50" charset="-128"/>
              </a:rPr>
              <a:t>介護非該当となり、障がい者グループホームの入居に向け最終調整中。</a:t>
            </a:r>
            <a:endParaRPr kumimoji="1" lang="en-US" altLang="ja-JP" sz="1100" dirty="0">
              <a:latin typeface="メイリオ" panose="020B0604030504040204" pitchFamily="50" charset="-128"/>
              <a:ea typeface="メイリオ" panose="020B0604030504040204" pitchFamily="50" charset="-128"/>
            </a:endParaRPr>
          </a:p>
        </p:txBody>
      </p:sp>
      <p:sp>
        <p:nvSpPr>
          <p:cNvPr id="11" name="ホームベース 9">
            <a:extLst>
              <a:ext uri="{FF2B5EF4-FFF2-40B4-BE49-F238E27FC236}">
                <a16:creationId xmlns:a16="http://schemas.microsoft.com/office/drawing/2014/main" id="{8EA7FE5C-8F1E-4CEA-8CC1-83254EF141DA}"/>
              </a:ext>
            </a:extLst>
          </p:cNvPr>
          <p:cNvSpPr/>
          <p:nvPr/>
        </p:nvSpPr>
        <p:spPr>
          <a:xfrm>
            <a:off x="2450152" y="5132450"/>
            <a:ext cx="1110124" cy="1440000"/>
          </a:xfrm>
          <a:prstGeom prst="homePlate">
            <a:avLst>
              <a:gd name="adj" fmla="val 34254"/>
            </a:avLst>
          </a:prstGeom>
          <a:solidFill>
            <a:schemeClr val="accent6">
              <a:lumMod val="60000"/>
              <a:lumOff val="40000"/>
            </a:schemeClr>
          </a:solidFill>
          <a:ln>
            <a:solidFill>
              <a:schemeClr val="accent6"/>
            </a:solidFill>
          </a:ln>
        </p:spPr>
        <p:style>
          <a:lnRef idx="1">
            <a:schemeClr val="accent3"/>
          </a:lnRef>
          <a:fillRef idx="2">
            <a:schemeClr val="accent3"/>
          </a:fillRef>
          <a:effectRef idx="1">
            <a:schemeClr val="accent3"/>
          </a:effectRef>
          <a:fontRef idx="minor">
            <a:schemeClr val="dk1"/>
          </a:fontRef>
        </p:style>
        <p:txBody>
          <a:bodyPr rIns="47473" rtlCol="0" anchor="ctr"/>
          <a:lstStyle/>
          <a:p>
            <a:r>
              <a:rPr kumimoji="1" lang="ja-JP" altLang="en-US" sz="1100" b="1" dirty="0">
                <a:latin typeface="メイリオ" panose="020B0604030504040204" pitchFamily="50" charset="-128"/>
                <a:ea typeface="メイリオ" panose="020B0604030504040204" pitchFamily="50" charset="-128"/>
              </a:rPr>
              <a:t>かかわっている機関</a:t>
            </a:r>
          </a:p>
        </p:txBody>
      </p:sp>
      <p:sp>
        <p:nvSpPr>
          <p:cNvPr id="12" name="テキスト ボックス 11">
            <a:extLst>
              <a:ext uri="{FF2B5EF4-FFF2-40B4-BE49-F238E27FC236}">
                <a16:creationId xmlns:a16="http://schemas.microsoft.com/office/drawing/2014/main" id="{10BAED43-7301-4C23-84DE-886BF0865920}"/>
              </a:ext>
            </a:extLst>
          </p:cNvPr>
          <p:cNvSpPr txBox="1"/>
          <p:nvPr/>
        </p:nvSpPr>
        <p:spPr>
          <a:xfrm>
            <a:off x="3795743" y="5132450"/>
            <a:ext cx="4668983" cy="1440000"/>
          </a:xfrm>
          <a:prstGeom prst="roundRect">
            <a:avLst>
              <a:gd name="adj" fmla="val 5355"/>
            </a:avLst>
          </a:prstGeom>
          <a:solidFill>
            <a:schemeClr val="bg1"/>
          </a:solidFill>
          <a:ln w="28575">
            <a:solidFill>
              <a:schemeClr val="accent6">
                <a:lumMod val="40000"/>
                <a:lumOff val="60000"/>
              </a:schemeClr>
            </a:solidFill>
          </a:ln>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47473" tIns="71209" rIns="23736" bIns="71209" numCol="1" spcCol="1270" anchor="t" anchorCtr="0">
            <a:noAutofit/>
          </a:bodyPr>
          <a:lstStyle/>
          <a:p>
            <a:pPr marL="113049" lvl="1" indent="-113049" defTabSz="732725">
              <a:lnSpc>
                <a:spcPct val="90000"/>
              </a:lnSpc>
              <a:spcBef>
                <a:spcPct val="0"/>
              </a:spcBef>
              <a:spcAft>
                <a:spcPct val="15000"/>
              </a:spcAft>
              <a:buFont typeface="Wingdings" panose="05000000000000000000" pitchFamily="2" charset="2"/>
              <a:buChar char="Ø"/>
            </a:pPr>
            <a:r>
              <a:rPr kumimoji="1" lang="ja-JP" altLang="en-US" sz="1100" dirty="0">
                <a:latin typeface="メイリオ" panose="020B0604030504040204" pitchFamily="50" charset="-128"/>
                <a:ea typeface="メイリオ" panose="020B0604030504040204" pitchFamily="50" charset="-128"/>
              </a:rPr>
              <a:t>入院病院</a:t>
            </a:r>
            <a:endParaRPr kumimoji="1" lang="en-US" altLang="ja-JP" sz="1100" dirty="0">
              <a:latin typeface="メイリオ" panose="020B0604030504040204" pitchFamily="50" charset="-128"/>
              <a:ea typeface="メイリオ" panose="020B0604030504040204" pitchFamily="50" charset="-128"/>
            </a:endParaRPr>
          </a:p>
          <a:p>
            <a:pPr marL="113049" lvl="1" indent="-113049" defTabSz="732725">
              <a:lnSpc>
                <a:spcPct val="90000"/>
              </a:lnSpc>
              <a:spcBef>
                <a:spcPct val="0"/>
              </a:spcBef>
              <a:spcAft>
                <a:spcPct val="15000"/>
              </a:spcAft>
              <a:buFont typeface="Wingdings" panose="05000000000000000000" pitchFamily="2" charset="2"/>
              <a:buChar char="Ø"/>
            </a:pPr>
            <a:endParaRPr kumimoji="1" lang="en-US" altLang="ja-JP" sz="1100" dirty="0">
              <a:latin typeface="メイリオ" panose="020B0604030504040204" pitchFamily="50" charset="-128"/>
              <a:ea typeface="メイリオ" panose="020B0604030504040204" pitchFamily="50" charset="-128"/>
            </a:endParaRPr>
          </a:p>
          <a:p>
            <a:pPr marL="113049" lvl="1" indent="-113049" defTabSz="732725">
              <a:lnSpc>
                <a:spcPct val="90000"/>
              </a:lnSpc>
              <a:spcBef>
                <a:spcPct val="0"/>
              </a:spcBef>
              <a:spcAft>
                <a:spcPct val="15000"/>
              </a:spcAft>
              <a:buFont typeface="Wingdings" panose="05000000000000000000" pitchFamily="2" charset="2"/>
              <a:buChar char="Ø"/>
            </a:pPr>
            <a:r>
              <a:rPr kumimoji="1" lang="ja-JP" altLang="en-US" sz="1100" dirty="0">
                <a:latin typeface="メイリオ" panose="020B0604030504040204" pitchFamily="50" charset="-128"/>
                <a:ea typeface="メイリオ" panose="020B0604030504040204" pitchFamily="50" charset="-128"/>
              </a:rPr>
              <a:t>病院所在地（介護保険納付先）の市町村の地域包括支援センター</a:t>
            </a:r>
            <a:endParaRPr kumimoji="1" lang="en-US" altLang="ja-JP" sz="1100" dirty="0">
              <a:latin typeface="メイリオ" panose="020B0604030504040204" pitchFamily="50" charset="-128"/>
              <a:ea typeface="メイリオ" panose="020B0604030504040204" pitchFamily="50" charset="-128"/>
            </a:endParaRPr>
          </a:p>
          <a:p>
            <a:pPr marL="113049" lvl="1" indent="-113049" defTabSz="732725">
              <a:lnSpc>
                <a:spcPct val="90000"/>
              </a:lnSpc>
              <a:spcBef>
                <a:spcPct val="0"/>
              </a:spcBef>
              <a:spcAft>
                <a:spcPct val="15000"/>
              </a:spcAft>
              <a:buFont typeface="Wingdings" panose="05000000000000000000" pitchFamily="2" charset="2"/>
              <a:buChar char="Ø"/>
            </a:pPr>
            <a:endParaRPr kumimoji="1" lang="en-US" altLang="ja-JP" sz="1100" dirty="0">
              <a:latin typeface="メイリオ" panose="020B0604030504040204" pitchFamily="50" charset="-128"/>
              <a:ea typeface="メイリオ" panose="020B0604030504040204" pitchFamily="50" charset="-128"/>
            </a:endParaRPr>
          </a:p>
          <a:p>
            <a:pPr marL="113049" lvl="1" indent="-113049" defTabSz="732725">
              <a:lnSpc>
                <a:spcPct val="90000"/>
              </a:lnSpc>
              <a:spcBef>
                <a:spcPct val="0"/>
              </a:spcBef>
              <a:spcAft>
                <a:spcPct val="15000"/>
              </a:spcAft>
              <a:buFont typeface="Wingdings" panose="05000000000000000000" pitchFamily="2" charset="2"/>
              <a:buChar char="Ø"/>
            </a:pPr>
            <a:r>
              <a:rPr kumimoji="1" lang="ja-JP" altLang="en-US" sz="1100" dirty="0">
                <a:latin typeface="メイリオ" panose="020B0604030504040204" pitchFamily="50" charset="-128"/>
                <a:ea typeface="メイリオ" panose="020B0604030504040204" pitchFamily="50" charset="-128"/>
              </a:rPr>
              <a:t>大阪府広域コーディネーター</a:t>
            </a:r>
            <a:endParaRPr kumimoji="1" lang="en-US" altLang="ja-JP" sz="1100" dirty="0">
              <a:latin typeface="メイリオ" panose="020B0604030504040204" pitchFamily="50" charset="-128"/>
              <a:ea typeface="メイリオ" panose="020B0604030504040204" pitchFamily="50" charset="-128"/>
            </a:endParaRPr>
          </a:p>
          <a:p>
            <a:pPr marL="113049" lvl="1" indent="-113049" defTabSz="732725">
              <a:lnSpc>
                <a:spcPct val="90000"/>
              </a:lnSpc>
              <a:spcBef>
                <a:spcPct val="0"/>
              </a:spcBef>
              <a:spcAft>
                <a:spcPct val="15000"/>
              </a:spcAft>
              <a:buFont typeface="Wingdings" panose="05000000000000000000" pitchFamily="2" charset="2"/>
              <a:buChar char="Ø"/>
            </a:pPr>
            <a:endParaRPr kumimoji="1" lang="en-US" altLang="ja-JP" sz="1100" dirty="0">
              <a:latin typeface="メイリオ" panose="020B0604030504040204" pitchFamily="50" charset="-128"/>
              <a:ea typeface="メイリオ" panose="020B0604030504040204" pitchFamily="50" charset="-128"/>
            </a:endParaRPr>
          </a:p>
          <a:p>
            <a:pPr marL="0" lvl="1" defTabSz="732725">
              <a:lnSpc>
                <a:spcPct val="90000"/>
              </a:lnSpc>
              <a:spcBef>
                <a:spcPct val="0"/>
              </a:spcBef>
              <a:spcAft>
                <a:spcPct val="15000"/>
              </a:spcAft>
            </a:pPr>
            <a:r>
              <a:rPr kumimoji="1" lang="en-US" altLang="ja-JP" sz="1100" dirty="0">
                <a:latin typeface="メイリオ" panose="020B0604030504040204" pitchFamily="50" charset="-128"/>
                <a:ea typeface="メイリオ" panose="020B0604030504040204" pitchFamily="50" charset="-128"/>
              </a:rPr>
              <a:t>※</a:t>
            </a:r>
            <a:r>
              <a:rPr kumimoji="1" lang="ja-JP" altLang="en-US" sz="1100" dirty="0">
                <a:latin typeface="メイリオ" panose="020B0604030504040204" pitchFamily="50" charset="-128"/>
                <a:ea typeface="メイリオ" panose="020B0604030504040204" pitchFamily="50" charset="-128"/>
              </a:rPr>
              <a:t>入院前住所地からの支援はなし</a:t>
            </a:r>
            <a:endParaRPr kumimoji="1" lang="en-US" altLang="ja-JP" sz="1100"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26294273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グループ化 1"/>
          <p:cNvGrpSpPr/>
          <p:nvPr/>
        </p:nvGrpSpPr>
        <p:grpSpPr>
          <a:xfrm>
            <a:off x="16628" y="596631"/>
            <a:ext cx="2036367" cy="1573200"/>
            <a:chOff x="3992986" y="751826"/>
            <a:chExt cx="2172264" cy="1800000"/>
          </a:xfrm>
        </p:grpSpPr>
        <p:sp>
          <p:nvSpPr>
            <p:cNvPr id="3" name="楕円 2"/>
            <p:cNvSpPr/>
            <p:nvPr/>
          </p:nvSpPr>
          <p:spPr>
            <a:xfrm>
              <a:off x="4388844" y="751826"/>
              <a:ext cx="1776406" cy="1800000"/>
            </a:xfrm>
            <a:prstGeom prst="ellipse">
              <a:avLst/>
            </a:prstGeom>
            <a:solidFill>
              <a:schemeClr val="bg1"/>
            </a:solidFill>
            <a:ln w="7620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888">
                <a:solidFill>
                  <a:schemeClr val="accent6">
                    <a:lumMod val="75000"/>
                  </a:schemeClr>
                </a:solidFill>
              </a:endParaRPr>
            </a:p>
          </p:txBody>
        </p:sp>
        <p:sp>
          <p:nvSpPr>
            <p:cNvPr id="4" name="楕円 8"/>
            <p:cNvSpPr txBox="1"/>
            <p:nvPr/>
          </p:nvSpPr>
          <p:spPr bwMode="white">
            <a:xfrm>
              <a:off x="3992986" y="1157229"/>
              <a:ext cx="900000" cy="900000"/>
            </a:xfrm>
            <a:prstGeom prst="ellipse">
              <a:avLst/>
            </a:prstGeom>
            <a:solidFill>
              <a:schemeClr val="bg1"/>
            </a:solidFill>
            <a:ln w="3175">
              <a:noFill/>
            </a:ln>
            <a:scene3d>
              <a:camera prst="orthographicFront"/>
              <a:lightRig rig="flat" dir="t"/>
            </a:scene3d>
            <a:sp3d/>
          </p:spPr>
          <p:style>
            <a:lnRef idx="0">
              <a:scrgbClr r="0" g="0" b="0"/>
            </a:lnRef>
            <a:fillRef idx="0">
              <a:scrgbClr r="0" g="0" b="0"/>
            </a:fillRef>
            <a:effectRef idx="0">
              <a:scrgbClr r="0" g="0" b="0"/>
            </a:effectRef>
            <a:fontRef idx="minor">
              <a:schemeClr val="dk1"/>
            </a:fontRef>
          </p:style>
          <p:txBody>
            <a:bodyPr spcFirstLastPara="0" vert="horz" wrap="square" lIns="14235" tIns="142418" rIns="14235" bIns="14235" numCol="1" spcCol="1270" anchor="ctr" anchorCtr="0">
              <a:noAutofit/>
            </a:bodyPr>
            <a:lstStyle/>
            <a:p>
              <a:pPr algn="ctr" defTabSz="498253">
                <a:lnSpc>
                  <a:spcPct val="90000"/>
                </a:lnSpc>
                <a:spcBef>
                  <a:spcPct val="0"/>
                </a:spcBef>
                <a:spcAft>
                  <a:spcPct val="35000"/>
                </a:spcAft>
              </a:pPr>
              <a:r>
                <a:rPr kumimoji="1" lang="ja-JP" altLang="en-US" sz="3560" b="1" dirty="0">
                  <a:solidFill>
                    <a:schemeClr val="accent6">
                      <a:lumMod val="75000"/>
                    </a:schemeClr>
                  </a:solidFill>
                  <a:latin typeface="メイリオ" panose="020B0604030504040204" pitchFamily="50" charset="-128"/>
                  <a:ea typeface="メイリオ" panose="020B0604030504040204" pitchFamily="50" charset="-128"/>
                </a:rPr>
                <a:t>３</a:t>
              </a:r>
            </a:p>
          </p:txBody>
        </p:sp>
        <p:sp>
          <p:nvSpPr>
            <p:cNvPr id="5" name="テキスト ボックス 4"/>
            <p:cNvSpPr txBox="1"/>
            <p:nvPr/>
          </p:nvSpPr>
          <p:spPr bwMode="white">
            <a:xfrm>
              <a:off x="4802722" y="1414127"/>
              <a:ext cx="1151998" cy="528221"/>
            </a:xfrm>
            <a:prstGeom prst="rect">
              <a:avLst/>
            </a:prstGeom>
            <a:solidFill>
              <a:schemeClr val="bg1"/>
            </a:solidFill>
          </p:spPr>
          <p:txBody>
            <a:bodyPr wrap="square" rtlCol="0">
              <a:spAutoFit/>
            </a:bodyPr>
            <a:lstStyle>
              <a:defPPr>
                <a:defRPr lang="en-US"/>
              </a:defPPr>
              <a:lvl1pPr algn="ctr">
                <a:defRPr kumimoji="1" sz="1400" b="1">
                  <a:solidFill>
                    <a:schemeClr val="accent6"/>
                  </a:solidFill>
                  <a:latin typeface="メイリオ" panose="020B0604030504040204" pitchFamily="50" charset="-128"/>
                  <a:ea typeface="メイリオ" panose="020B0604030504040204" pitchFamily="50" charset="-128"/>
                </a:defRPr>
              </a:lvl1pPr>
            </a:lstStyle>
            <a:p>
              <a:pPr algn="ctr"/>
              <a:r>
                <a:rPr kumimoji="1" lang="ja-JP" altLang="en-US" sz="1200" b="1" dirty="0">
                  <a:solidFill>
                    <a:schemeClr val="accent6">
                      <a:lumMod val="75000"/>
                    </a:schemeClr>
                  </a:solidFill>
                  <a:latin typeface="メイリオ" panose="020B0604030504040204" pitchFamily="50" charset="-128"/>
                  <a:ea typeface="メイリオ" panose="020B0604030504040204" pitchFamily="50" charset="-128"/>
                </a:rPr>
                <a:t>ケース②の</a:t>
              </a:r>
              <a:endParaRPr kumimoji="1" lang="en-US" altLang="ja-JP" sz="1200" b="1" dirty="0">
                <a:solidFill>
                  <a:schemeClr val="accent6">
                    <a:lumMod val="75000"/>
                  </a:schemeClr>
                </a:solidFill>
                <a:latin typeface="メイリオ" panose="020B0604030504040204" pitchFamily="50" charset="-128"/>
                <a:ea typeface="メイリオ" panose="020B0604030504040204" pitchFamily="50" charset="-128"/>
              </a:endParaRPr>
            </a:p>
            <a:p>
              <a:pPr algn="ctr"/>
              <a:r>
                <a:rPr kumimoji="1" lang="ja-JP" altLang="en-US" sz="1200" b="1" dirty="0">
                  <a:solidFill>
                    <a:schemeClr val="accent6">
                      <a:lumMod val="75000"/>
                    </a:schemeClr>
                  </a:solidFill>
                  <a:latin typeface="メイリオ" panose="020B0604030504040204" pitchFamily="50" charset="-128"/>
                  <a:ea typeface="メイリオ" panose="020B0604030504040204" pitchFamily="50" charset="-128"/>
                </a:rPr>
                <a:t>概要</a:t>
              </a:r>
              <a:endParaRPr lang="ja-JP" altLang="en-US" sz="1200" dirty="0">
                <a:solidFill>
                  <a:schemeClr val="accent6">
                    <a:lumMod val="75000"/>
                  </a:schemeClr>
                </a:solidFill>
              </a:endParaRPr>
            </a:p>
          </p:txBody>
        </p:sp>
      </p:grpSp>
      <p:sp>
        <p:nvSpPr>
          <p:cNvPr id="7" name="正方形/長方形 6"/>
          <p:cNvSpPr/>
          <p:nvPr/>
        </p:nvSpPr>
        <p:spPr>
          <a:xfrm>
            <a:off x="0" y="0"/>
            <a:ext cx="9144000" cy="438830"/>
          </a:xfrm>
          <a:prstGeom prst="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tIns="71209" rtlCol="0" anchor="ctr"/>
          <a:lstStyle/>
          <a:p>
            <a:pPr algn="ctr"/>
            <a:r>
              <a:rPr kumimoji="1" lang="ja-JP" altLang="en-US" sz="1582" b="1" dirty="0">
                <a:latin typeface="メイリオ" panose="020B0604030504040204" pitchFamily="50" charset="-128"/>
                <a:ea typeface="メイリオ" panose="020B0604030504040204" pitchFamily="50" charset="-128"/>
              </a:rPr>
              <a:t>大阪府地域精神医療体制整備広域コーディネーター実践報告</a:t>
            </a:r>
          </a:p>
        </p:txBody>
      </p:sp>
      <p:sp>
        <p:nvSpPr>
          <p:cNvPr id="9" name="ホームベース 8"/>
          <p:cNvSpPr/>
          <p:nvPr/>
        </p:nvSpPr>
        <p:spPr>
          <a:xfrm>
            <a:off x="2450152" y="639463"/>
            <a:ext cx="1110526" cy="1447033"/>
          </a:xfrm>
          <a:prstGeom prst="homePlate">
            <a:avLst>
              <a:gd name="adj" fmla="val 31839"/>
            </a:avLst>
          </a:prstGeom>
          <a:solidFill>
            <a:schemeClr val="accent6">
              <a:lumMod val="40000"/>
              <a:lumOff val="60000"/>
            </a:schemeClr>
          </a:solidFill>
          <a:ln>
            <a:solidFill>
              <a:schemeClr val="accent6"/>
            </a:solidFill>
          </a:ln>
        </p:spPr>
        <p:style>
          <a:lnRef idx="1">
            <a:schemeClr val="accent3"/>
          </a:lnRef>
          <a:fillRef idx="2">
            <a:schemeClr val="accent3"/>
          </a:fillRef>
          <a:effectRef idx="1">
            <a:schemeClr val="accent3"/>
          </a:effectRef>
          <a:fontRef idx="minor">
            <a:schemeClr val="dk1"/>
          </a:fontRef>
        </p:style>
        <p:txBody>
          <a:bodyPr rtlCol="0" anchor="ctr"/>
          <a:lstStyle/>
          <a:p>
            <a:r>
              <a:rPr kumimoji="1" lang="ja-JP" altLang="en-US" sz="1100" b="1" dirty="0">
                <a:latin typeface="メイリオ" panose="020B0604030504040204" pitchFamily="50" charset="-128"/>
                <a:ea typeface="メイリオ" panose="020B0604030504040204" pitchFamily="50" charset="-128"/>
              </a:rPr>
              <a:t>相談経路</a:t>
            </a:r>
          </a:p>
          <a:p>
            <a:endParaRPr kumimoji="1" lang="ja-JP" altLang="en-US" sz="1100" b="1" dirty="0">
              <a:latin typeface="メイリオ" panose="020B0604030504040204" pitchFamily="50" charset="-128"/>
              <a:ea typeface="メイリオ" panose="020B0604030504040204" pitchFamily="50" charset="-128"/>
            </a:endParaRPr>
          </a:p>
        </p:txBody>
      </p:sp>
      <p:sp>
        <p:nvSpPr>
          <p:cNvPr id="10" name="ホームベース 9"/>
          <p:cNvSpPr/>
          <p:nvPr/>
        </p:nvSpPr>
        <p:spPr>
          <a:xfrm>
            <a:off x="2450152" y="2177712"/>
            <a:ext cx="1110124" cy="2859507"/>
          </a:xfrm>
          <a:prstGeom prst="homePlate">
            <a:avLst>
              <a:gd name="adj" fmla="val 34254"/>
            </a:avLst>
          </a:prstGeom>
          <a:solidFill>
            <a:schemeClr val="accent6">
              <a:lumMod val="60000"/>
              <a:lumOff val="40000"/>
            </a:schemeClr>
          </a:solidFill>
          <a:ln>
            <a:solidFill>
              <a:schemeClr val="accent6"/>
            </a:solidFill>
          </a:ln>
        </p:spPr>
        <p:style>
          <a:lnRef idx="1">
            <a:schemeClr val="accent3"/>
          </a:lnRef>
          <a:fillRef idx="2">
            <a:schemeClr val="accent3"/>
          </a:fillRef>
          <a:effectRef idx="1">
            <a:schemeClr val="accent3"/>
          </a:effectRef>
          <a:fontRef idx="minor">
            <a:schemeClr val="dk1"/>
          </a:fontRef>
        </p:style>
        <p:txBody>
          <a:bodyPr rIns="47473" rtlCol="0" anchor="ctr"/>
          <a:lstStyle/>
          <a:p>
            <a:r>
              <a:rPr kumimoji="1" lang="ja-JP" altLang="en-US" sz="1100" b="1" dirty="0">
                <a:latin typeface="メイリオ" panose="020B0604030504040204" pitchFamily="50" charset="-128"/>
                <a:ea typeface="メイリオ" panose="020B0604030504040204" pitchFamily="50" charset="-128"/>
              </a:rPr>
              <a:t>ケースの</a:t>
            </a:r>
            <a:endParaRPr kumimoji="1" lang="en-US" altLang="ja-JP" sz="1100" b="1" dirty="0">
              <a:latin typeface="メイリオ" panose="020B0604030504040204" pitchFamily="50" charset="-128"/>
              <a:ea typeface="メイリオ" panose="020B0604030504040204" pitchFamily="50" charset="-128"/>
            </a:endParaRPr>
          </a:p>
          <a:p>
            <a:r>
              <a:rPr kumimoji="1" lang="ja-JP" altLang="en-US" sz="1100" b="1" dirty="0">
                <a:latin typeface="メイリオ" panose="020B0604030504040204" pitchFamily="50" charset="-128"/>
                <a:ea typeface="メイリオ" panose="020B0604030504040204" pitchFamily="50" charset="-128"/>
              </a:rPr>
              <a:t>概要</a:t>
            </a:r>
            <a:endParaRPr kumimoji="1" lang="en-US" altLang="ja-JP" sz="1100" b="1" dirty="0">
              <a:latin typeface="メイリオ" panose="020B0604030504040204" pitchFamily="50" charset="-128"/>
              <a:ea typeface="メイリオ" panose="020B0604030504040204" pitchFamily="50" charset="-128"/>
            </a:endParaRPr>
          </a:p>
        </p:txBody>
      </p:sp>
      <p:sp>
        <p:nvSpPr>
          <p:cNvPr id="13" name="テキスト ボックス 12"/>
          <p:cNvSpPr txBox="1"/>
          <p:nvPr/>
        </p:nvSpPr>
        <p:spPr>
          <a:xfrm>
            <a:off x="3796144" y="639334"/>
            <a:ext cx="4788000" cy="1447162"/>
          </a:xfrm>
          <a:prstGeom prst="roundRect">
            <a:avLst>
              <a:gd name="adj" fmla="val 4441"/>
            </a:avLst>
          </a:prstGeom>
          <a:solidFill>
            <a:schemeClr val="accent6">
              <a:lumMod val="40000"/>
              <a:lumOff val="60000"/>
            </a:schemeClr>
          </a:solidFill>
          <a:ln>
            <a:solidFill>
              <a:schemeClr val="accent6">
                <a:lumMod val="75000"/>
              </a:schemeClr>
            </a:solidFill>
          </a:ln>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47473" tIns="71209" rIns="23736" bIns="131885" numCol="1" spcCol="1270" anchor="ctr" anchorCtr="0">
            <a:noAutofit/>
          </a:bodyPr>
          <a:lstStyle/>
          <a:p>
            <a:pPr marL="171450" lvl="1" indent="-171450" defTabSz="732725">
              <a:lnSpc>
                <a:spcPct val="90000"/>
              </a:lnSpc>
              <a:spcBef>
                <a:spcPct val="0"/>
              </a:spcBef>
              <a:spcAft>
                <a:spcPct val="15000"/>
              </a:spcAft>
              <a:buFont typeface="Wingdings" panose="05000000000000000000" pitchFamily="2" charset="2"/>
              <a:buChar char="u"/>
            </a:pPr>
            <a:endParaRPr kumimoji="1" lang="en-US" altLang="ja-JP" sz="1100" dirty="0">
              <a:latin typeface="メイリオ" panose="020B0604030504040204" pitchFamily="50" charset="-128"/>
              <a:ea typeface="メイリオ" panose="020B0604030504040204" pitchFamily="50" charset="-128"/>
            </a:endParaRPr>
          </a:p>
          <a:p>
            <a:pPr marL="171450" lvl="1" indent="-171450" defTabSz="732725">
              <a:lnSpc>
                <a:spcPct val="90000"/>
              </a:lnSpc>
              <a:spcBef>
                <a:spcPct val="0"/>
              </a:spcBef>
              <a:spcAft>
                <a:spcPct val="15000"/>
              </a:spcAft>
              <a:buFont typeface="Wingdings" panose="05000000000000000000" pitchFamily="2" charset="2"/>
              <a:buChar char="u"/>
            </a:pPr>
            <a:r>
              <a:rPr kumimoji="1" lang="ja-JP" altLang="en-US" sz="1100" dirty="0">
                <a:latin typeface="メイリオ" panose="020B0604030504040204" pitchFamily="50" charset="-128"/>
                <a:ea typeface="メイリオ" panose="020B0604030504040204" pitchFamily="50" charset="-128"/>
              </a:rPr>
              <a:t>発達障がいによるこだわりが強く、家族に対する攻撃性が悪化</a:t>
            </a:r>
            <a:endParaRPr kumimoji="1" lang="en-US" altLang="ja-JP" sz="1100" dirty="0">
              <a:latin typeface="メイリオ" panose="020B0604030504040204" pitchFamily="50" charset="-128"/>
              <a:ea typeface="メイリオ" panose="020B0604030504040204" pitchFamily="50" charset="-128"/>
            </a:endParaRPr>
          </a:p>
          <a:p>
            <a:pPr marL="171450" lvl="1" indent="-171450" defTabSz="732725">
              <a:lnSpc>
                <a:spcPct val="90000"/>
              </a:lnSpc>
              <a:spcBef>
                <a:spcPct val="0"/>
              </a:spcBef>
              <a:spcAft>
                <a:spcPct val="15000"/>
              </a:spcAft>
              <a:buFont typeface="Wingdings" panose="05000000000000000000" pitchFamily="2" charset="2"/>
              <a:buChar char="u"/>
            </a:pPr>
            <a:endParaRPr kumimoji="1" lang="en-US" altLang="ja-JP" sz="1100" dirty="0">
              <a:latin typeface="メイリオ" panose="020B0604030504040204" pitchFamily="50" charset="-128"/>
              <a:ea typeface="メイリオ" panose="020B0604030504040204" pitchFamily="50" charset="-128"/>
            </a:endParaRPr>
          </a:p>
          <a:p>
            <a:pPr marL="171450" lvl="1" indent="-171450" defTabSz="732725">
              <a:lnSpc>
                <a:spcPct val="90000"/>
              </a:lnSpc>
              <a:spcBef>
                <a:spcPct val="0"/>
              </a:spcBef>
              <a:spcAft>
                <a:spcPct val="15000"/>
              </a:spcAft>
              <a:buFont typeface="Wingdings" panose="05000000000000000000" pitchFamily="2" charset="2"/>
              <a:buChar char="u"/>
            </a:pPr>
            <a:r>
              <a:rPr kumimoji="1" lang="ja-JP" altLang="en-US" sz="1100" dirty="0">
                <a:latin typeface="メイリオ" panose="020B0604030504040204" pitchFamily="50" charset="-128"/>
                <a:ea typeface="メイリオ" panose="020B0604030504040204" pitchFamily="50" charset="-128"/>
              </a:rPr>
              <a:t>短期の入退院の繰り返し。</a:t>
            </a:r>
            <a:r>
              <a:rPr kumimoji="1" lang="en-US" altLang="ja-JP" sz="1100" dirty="0">
                <a:latin typeface="メイリオ" panose="020B0604030504040204" pitchFamily="50" charset="-128"/>
                <a:ea typeface="メイリオ" panose="020B0604030504040204" pitchFamily="50" charset="-128"/>
              </a:rPr>
              <a:t>GH</a:t>
            </a:r>
            <a:r>
              <a:rPr kumimoji="1" lang="ja-JP" altLang="en-US" sz="1100" dirty="0">
                <a:latin typeface="メイリオ" panose="020B0604030504040204" pitchFamily="50" charset="-128"/>
                <a:ea typeface="メイリオ" panose="020B0604030504040204" pitchFamily="50" charset="-128"/>
              </a:rPr>
              <a:t>や独居などを繰り返すも、数日で措置入院やそれに近い状態で再入院となる。</a:t>
            </a:r>
            <a:endParaRPr kumimoji="1" lang="en-US" altLang="ja-JP" sz="1100" dirty="0">
              <a:latin typeface="メイリオ" panose="020B0604030504040204" pitchFamily="50" charset="-128"/>
              <a:ea typeface="メイリオ" panose="020B0604030504040204" pitchFamily="50" charset="-128"/>
            </a:endParaRPr>
          </a:p>
          <a:p>
            <a:pPr marL="171450" lvl="1" indent="-171450" defTabSz="732725">
              <a:lnSpc>
                <a:spcPct val="90000"/>
              </a:lnSpc>
              <a:spcBef>
                <a:spcPct val="0"/>
              </a:spcBef>
              <a:spcAft>
                <a:spcPct val="15000"/>
              </a:spcAft>
              <a:buFont typeface="Wingdings" panose="05000000000000000000" pitchFamily="2" charset="2"/>
              <a:buChar char="u"/>
            </a:pPr>
            <a:endParaRPr kumimoji="1" lang="en-US" altLang="ja-JP" sz="1100" dirty="0">
              <a:latin typeface="メイリオ" panose="020B0604030504040204" pitchFamily="50" charset="-128"/>
              <a:ea typeface="メイリオ" panose="020B0604030504040204" pitchFamily="50" charset="-128"/>
            </a:endParaRPr>
          </a:p>
          <a:p>
            <a:pPr marL="171450" lvl="1" indent="-171450" defTabSz="732725">
              <a:lnSpc>
                <a:spcPct val="90000"/>
              </a:lnSpc>
              <a:spcBef>
                <a:spcPct val="0"/>
              </a:spcBef>
              <a:spcAft>
                <a:spcPct val="15000"/>
              </a:spcAft>
              <a:buFont typeface="Wingdings" panose="05000000000000000000" pitchFamily="2" charset="2"/>
              <a:buChar char="u"/>
            </a:pPr>
            <a:r>
              <a:rPr kumimoji="1" lang="ja-JP" altLang="en-US" sz="1100" dirty="0">
                <a:latin typeface="メイリオ" panose="020B0604030504040204" pitchFamily="50" charset="-128"/>
                <a:ea typeface="メイリオ" panose="020B0604030504040204" pitchFamily="50" charset="-128"/>
              </a:rPr>
              <a:t>家族は保健所に相談を継続していたが、相談支援所には繋がることが出来ず、住所地外への退院の可能性と退院後の生活について検討するために広域</a:t>
            </a:r>
            <a:r>
              <a:rPr kumimoji="1" lang="en-US" altLang="ja-JP" sz="1100" dirty="0">
                <a:latin typeface="メイリオ" panose="020B0604030504040204" pitchFamily="50" charset="-128"/>
                <a:ea typeface="メイリオ" panose="020B0604030504040204" pitchFamily="50" charset="-128"/>
              </a:rPr>
              <a:t>Co</a:t>
            </a:r>
            <a:r>
              <a:rPr kumimoji="1" lang="ja-JP" altLang="en-US" sz="1100" dirty="0">
                <a:latin typeface="メイリオ" panose="020B0604030504040204" pitchFamily="50" charset="-128"/>
                <a:ea typeface="メイリオ" panose="020B0604030504040204" pitchFamily="50" charset="-128"/>
              </a:rPr>
              <a:t>と繋がる。</a:t>
            </a:r>
          </a:p>
        </p:txBody>
      </p:sp>
      <p:sp>
        <p:nvSpPr>
          <p:cNvPr id="14" name="テキスト ボックス 13"/>
          <p:cNvSpPr txBox="1"/>
          <p:nvPr/>
        </p:nvSpPr>
        <p:spPr>
          <a:xfrm>
            <a:off x="3795741" y="2177713"/>
            <a:ext cx="4788000" cy="2859508"/>
          </a:xfrm>
          <a:prstGeom prst="roundRect">
            <a:avLst>
              <a:gd name="adj" fmla="val 5355"/>
            </a:avLst>
          </a:prstGeom>
          <a:solidFill>
            <a:schemeClr val="bg1"/>
          </a:solidFill>
          <a:ln w="28575">
            <a:solidFill>
              <a:schemeClr val="accent6">
                <a:lumMod val="40000"/>
                <a:lumOff val="60000"/>
              </a:schemeClr>
            </a:solidFill>
          </a:ln>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47473" tIns="71209" rIns="23736" bIns="71209" numCol="1" spcCol="1270" anchor="ctr" anchorCtr="0">
            <a:noAutofit/>
          </a:bodyPr>
          <a:lstStyle/>
          <a:p>
            <a:pPr marL="113049" lvl="1" indent="-113049" defTabSz="732725">
              <a:lnSpc>
                <a:spcPct val="90000"/>
              </a:lnSpc>
              <a:spcBef>
                <a:spcPct val="0"/>
              </a:spcBef>
              <a:spcAft>
                <a:spcPct val="15000"/>
              </a:spcAft>
              <a:buFont typeface="Wingdings" panose="05000000000000000000" pitchFamily="2" charset="2"/>
              <a:buChar char="u"/>
            </a:pPr>
            <a:r>
              <a:rPr kumimoji="1" lang="ja-JP" altLang="en-US" sz="1100" dirty="0">
                <a:latin typeface="メイリオ" panose="020B0604030504040204" pitchFamily="50" charset="-128"/>
                <a:ea typeface="メイリオ" panose="020B0604030504040204" pitchFamily="50" charset="-128"/>
              </a:rPr>
              <a:t>自閉スペクトラム症　　</a:t>
            </a:r>
            <a:r>
              <a:rPr kumimoji="1" lang="en-US" altLang="ja-JP" sz="1100" dirty="0">
                <a:latin typeface="メイリオ" panose="020B0604030504040204" pitchFamily="50" charset="-128"/>
                <a:ea typeface="メイリオ" panose="020B0604030504040204" pitchFamily="50" charset="-128"/>
              </a:rPr>
              <a:t>20</a:t>
            </a:r>
            <a:r>
              <a:rPr kumimoji="1" lang="ja-JP" altLang="en-US" sz="1100" dirty="0">
                <a:latin typeface="メイリオ" panose="020B0604030504040204" pitchFamily="50" charset="-128"/>
                <a:ea typeface="メイリオ" panose="020B0604030504040204" pitchFamily="50" charset="-128"/>
              </a:rPr>
              <a:t>代　男性</a:t>
            </a:r>
            <a:endParaRPr kumimoji="1" lang="en-US" altLang="ja-JP" sz="1100" dirty="0">
              <a:latin typeface="メイリオ" panose="020B0604030504040204" pitchFamily="50" charset="-128"/>
              <a:ea typeface="メイリオ" panose="020B0604030504040204" pitchFamily="50" charset="-128"/>
            </a:endParaRPr>
          </a:p>
          <a:p>
            <a:pPr marL="113049" lvl="1" indent="-113049" defTabSz="732725">
              <a:lnSpc>
                <a:spcPct val="90000"/>
              </a:lnSpc>
              <a:spcBef>
                <a:spcPct val="0"/>
              </a:spcBef>
              <a:spcAft>
                <a:spcPct val="15000"/>
              </a:spcAft>
              <a:buFont typeface="Wingdings" panose="05000000000000000000" pitchFamily="2" charset="2"/>
              <a:buChar char="u"/>
            </a:pPr>
            <a:r>
              <a:rPr kumimoji="1" lang="ja-JP" altLang="en-US" sz="1100" dirty="0">
                <a:latin typeface="メイリオ" panose="020B0604030504040204" pitchFamily="50" charset="-128"/>
                <a:ea typeface="メイリオ" panose="020B0604030504040204" pitchFamily="50" charset="-128"/>
              </a:rPr>
              <a:t>直近の入院先の主治医とのコミュニケーションが良好となり、障がい特性を理解した上での退院支援の実施につながる。</a:t>
            </a:r>
            <a:endParaRPr kumimoji="1" lang="en-US" altLang="ja-JP" sz="1100" dirty="0">
              <a:latin typeface="メイリオ" panose="020B0604030504040204" pitchFamily="50" charset="-128"/>
              <a:ea typeface="メイリオ" panose="020B0604030504040204" pitchFamily="50" charset="-128"/>
            </a:endParaRPr>
          </a:p>
          <a:p>
            <a:pPr marL="113049" lvl="1" indent="-113049" defTabSz="732725">
              <a:lnSpc>
                <a:spcPct val="90000"/>
              </a:lnSpc>
              <a:spcBef>
                <a:spcPct val="0"/>
              </a:spcBef>
              <a:spcAft>
                <a:spcPct val="15000"/>
              </a:spcAft>
              <a:buFont typeface="Wingdings" panose="05000000000000000000" pitchFamily="2" charset="2"/>
              <a:buChar char="u"/>
            </a:pPr>
            <a:r>
              <a:rPr kumimoji="1" lang="ja-JP" altLang="en-US" sz="1100" dirty="0">
                <a:latin typeface="メイリオ" panose="020B0604030504040204" pitchFamily="50" charset="-128"/>
                <a:ea typeface="メイリオ" panose="020B0604030504040204" pitchFamily="50" charset="-128"/>
              </a:rPr>
              <a:t>住居設定と日中活動に関して、総合的に本人の状態にマッチする資源を検討していく。</a:t>
            </a:r>
            <a:endParaRPr kumimoji="1" lang="en-US" altLang="ja-JP" sz="1100" dirty="0">
              <a:latin typeface="メイリオ" panose="020B0604030504040204" pitchFamily="50" charset="-128"/>
              <a:ea typeface="メイリオ" panose="020B0604030504040204" pitchFamily="50" charset="-128"/>
            </a:endParaRPr>
          </a:p>
          <a:p>
            <a:pPr marL="113049" lvl="1" indent="-113049" defTabSz="732725">
              <a:lnSpc>
                <a:spcPct val="90000"/>
              </a:lnSpc>
              <a:spcBef>
                <a:spcPct val="0"/>
              </a:spcBef>
              <a:spcAft>
                <a:spcPct val="15000"/>
              </a:spcAft>
              <a:buFont typeface="Wingdings" panose="05000000000000000000" pitchFamily="2" charset="2"/>
              <a:buChar char="u"/>
            </a:pPr>
            <a:r>
              <a:rPr kumimoji="1" lang="ja-JP" altLang="en-US" sz="1100" dirty="0">
                <a:latin typeface="メイリオ" panose="020B0604030504040204" pitchFamily="50" charset="-128"/>
                <a:ea typeface="メイリオ" panose="020B0604030504040204" pitchFamily="50" charset="-128"/>
              </a:rPr>
              <a:t>家族に対してのアドバイスも、定点的な場所が必要なことが見えてくる</a:t>
            </a:r>
            <a:endParaRPr kumimoji="1" lang="en-US" altLang="ja-JP" sz="1100" dirty="0">
              <a:latin typeface="メイリオ" panose="020B0604030504040204" pitchFamily="50" charset="-128"/>
              <a:ea typeface="メイリオ" panose="020B0604030504040204" pitchFamily="50" charset="-128"/>
            </a:endParaRPr>
          </a:p>
          <a:p>
            <a:pPr marL="113049" lvl="1" indent="-113049" defTabSz="732725">
              <a:lnSpc>
                <a:spcPct val="90000"/>
              </a:lnSpc>
              <a:spcBef>
                <a:spcPct val="0"/>
              </a:spcBef>
              <a:spcAft>
                <a:spcPct val="15000"/>
              </a:spcAft>
              <a:buFont typeface="Wingdings" panose="05000000000000000000" pitchFamily="2" charset="2"/>
              <a:buChar char="u"/>
            </a:pPr>
            <a:r>
              <a:rPr kumimoji="1" lang="ja-JP" altLang="en-US" sz="1100" dirty="0">
                <a:latin typeface="メイリオ" panose="020B0604030504040204" pitchFamily="50" charset="-128"/>
                <a:ea typeface="メイリオ" panose="020B0604030504040204" pitchFamily="50" charset="-128"/>
              </a:rPr>
              <a:t>住居に関しては、個室で緩やかな見守りがある障がいサービス外住居も視野に検討。発達障がいの対応経験のある有料老人ホームへの入居に進んでいく。</a:t>
            </a:r>
            <a:endParaRPr kumimoji="1" lang="en-US" altLang="ja-JP" sz="1100" dirty="0">
              <a:latin typeface="メイリオ" panose="020B0604030504040204" pitchFamily="50" charset="-128"/>
              <a:ea typeface="メイリオ" panose="020B0604030504040204" pitchFamily="50" charset="-128"/>
            </a:endParaRPr>
          </a:p>
          <a:p>
            <a:pPr marL="113049" lvl="1" indent="-113049" defTabSz="732725">
              <a:lnSpc>
                <a:spcPct val="90000"/>
              </a:lnSpc>
              <a:spcBef>
                <a:spcPct val="0"/>
              </a:spcBef>
              <a:spcAft>
                <a:spcPct val="15000"/>
              </a:spcAft>
              <a:buFont typeface="Wingdings" panose="05000000000000000000" pitchFamily="2" charset="2"/>
              <a:buChar char="u"/>
            </a:pPr>
            <a:r>
              <a:rPr kumimoji="1" lang="ja-JP" altLang="en-US" sz="1100" dirty="0">
                <a:latin typeface="メイリオ" panose="020B0604030504040204" pitchFamily="50" charset="-128"/>
                <a:ea typeface="メイリオ" panose="020B0604030504040204" pitchFamily="50" charset="-128"/>
              </a:rPr>
              <a:t>日中活動に関して、障がい特性に理解のある専門性の高い事業所を提案。家族への支援や助言も実現していく中、これまで両親に見受けられた、少し行き過ぎていた本人への対応も軽減。</a:t>
            </a:r>
            <a:endParaRPr kumimoji="1" lang="en-US" altLang="ja-JP" sz="1100" dirty="0">
              <a:latin typeface="メイリオ" panose="020B0604030504040204" pitchFamily="50" charset="-128"/>
              <a:ea typeface="メイリオ" panose="020B0604030504040204" pitchFamily="50" charset="-128"/>
            </a:endParaRPr>
          </a:p>
          <a:p>
            <a:pPr marL="113049" lvl="1" indent="-113049" defTabSz="732725">
              <a:lnSpc>
                <a:spcPct val="90000"/>
              </a:lnSpc>
              <a:spcBef>
                <a:spcPct val="0"/>
              </a:spcBef>
              <a:spcAft>
                <a:spcPct val="15000"/>
              </a:spcAft>
              <a:buFont typeface="Wingdings" panose="05000000000000000000" pitchFamily="2" charset="2"/>
              <a:buChar char="u"/>
            </a:pPr>
            <a:r>
              <a:rPr kumimoji="1" lang="ja-JP" altLang="en-US" sz="1100" dirty="0">
                <a:latin typeface="メイリオ" panose="020B0604030504040204" pitchFamily="50" charset="-128"/>
                <a:ea typeface="メイリオ" panose="020B0604030504040204" pitchFamily="50" charset="-128"/>
              </a:rPr>
              <a:t>施設職員の見守りやルール作りの中で、本人の生活リズムが安定していく。</a:t>
            </a:r>
            <a:endParaRPr kumimoji="1" lang="en-US" altLang="ja-JP" sz="1100" dirty="0">
              <a:latin typeface="メイリオ" panose="020B0604030504040204" pitchFamily="50" charset="-128"/>
              <a:ea typeface="メイリオ" panose="020B0604030504040204" pitchFamily="50" charset="-128"/>
            </a:endParaRPr>
          </a:p>
          <a:p>
            <a:pPr marL="113049" lvl="1" indent="-113049" defTabSz="732725">
              <a:lnSpc>
                <a:spcPct val="90000"/>
              </a:lnSpc>
              <a:spcBef>
                <a:spcPct val="0"/>
              </a:spcBef>
              <a:spcAft>
                <a:spcPct val="15000"/>
              </a:spcAft>
              <a:buFont typeface="Wingdings" panose="05000000000000000000" pitchFamily="2" charset="2"/>
              <a:buChar char="u"/>
            </a:pPr>
            <a:r>
              <a:rPr kumimoji="1" lang="ja-JP" altLang="en-US" sz="1100" dirty="0">
                <a:latin typeface="メイリオ" panose="020B0604030504040204" pitchFamily="50" charset="-128"/>
                <a:ea typeface="メイリオ" panose="020B0604030504040204" pitchFamily="50" charset="-128"/>
              </a:rPr>
              <a:t>家族、本人の相談先が保健所、広域</a:t>
            </a:r>
            <a:r>
              <a:rPr kumimoji="1" lang="en-US" altLang="ja-JP" sz="1100" dirty="0">
                <a:latin typeface="メイリオ" panose="020B0604030504040204" pitchFamily="50" charset="-128"/>
                <a:ea typeface="メイリオ" panose="020B0604030504040204" pitchFamily="50" charset="-128"/>
              </a:rPr>
              <a:t>Co</a:t>
            </a:r>
            <a:r>
              <a:rPr kumimoji="1" lang="ja-JP" altLang="en-US" sz="1100" dirty="0">
                <a:latin typeface="メイリオ" panose="020B0604030504040204" pitchFamily="50" charset="-128"/>
                <a:ea typeface="メイリオ" panose="020B0604030504040204" pitchFamily="50" charset="-128"/>
              </a:rPr>
              <a:t>から相談支援専門員へ。</a:t>
            </a:r>
          </a:p>
        </p:txBody>
      </p:sp>
      <p:sp>
        <p:nvSpPr>
          <p:cNvPr id="11" name="ホームベース 9">
            <a:extLst>
              <a:ext uri="{FF2B5EF4-FFF2-40B4-BE49-F238E27FC236}">
                <a16:creationId xmlns:a16="http://schemas.microsoft.com/office/drawing/2014/main" id="{8EA7FE5C-8F1E-4CEA-8CC1-83254EF141DA}"/>
              </a:ext>
            </a:extLst>
          </p:cNvPr>
          <p:cNvSpPr/>
          <p:nvPr/>
        </p:nvSpPr>
        <p:spPr>
          <a:xfrm>
            <a:off x="2450152" y="5132450"/>
            <a:ext cx="1110124" cy="1440000"/>
          </a:xfrm>
          <a:prstGeom prst="homePlate">
            <a:avLst>
              <a:gd name="adj" fmla="val 34254"/>
            </a:avLst>
          </a:prstGeom>
          <a:solidFill>
            <a:schemeClr val="accent6">
              <a:lumMod val="60000"/>
              <a:lumOff val="40000"/>
            </a:schemeClr>
          </a:solidFill>
          <a:ln>
            <a:solidFill>
              <a:schemeClr val="accent6"/>
            </a:solidFill>
          </a:ln>
        </p:spPr>
        <p:style>
          <a:lnRef idx="1">
            <a:schemeClr val="accent3"/>
          </a:lnRef>
          <a:fillRef idx="2">
            <a:schemeClr val="accent3"/>
          </a:fillRef>
          <a:effectRef idx="1">
            <a:schemeClr val="accent3"/>
          </a:effectRef>
          <a:fontRef idx="minor">
            <a:schemeClr val="dk1"/>
          </a:fontRef>
        </p:style>
        <p:txBody>
          <a:bodyPr rIns="47473" rtlCol="0" anchor="ctr"/>
          <a:lstStyle/>
          <a:p>
            <a:r>
              <a:rPr kumimoji="1" lang="ja-JP" altLang="en-US" sz="1100" b="1" dirty="0">
                <a:latin typeface="メイリオ" panose="020B0604030504040204" pitchFamily="50" charset="-128"/>
                <a:ea typeface="メイリオ" panose="020B0604030504040204" pitchFamily="50" charset="-128"/>
              </a:rPr>
              <a:t>かかわった機関</a:t>
            </a:r>
          </a:p>
        </p:txBody>
      </p:sp>
      <p:sp>
        <p:nvSpPr>
          <p:cNvPr id="12" name="テキスト ボックス 11">
            <a:extLst>
              <a:ext uri="{FF2B5EF4-FFF2-40B4-BE49-F238E27FC236}">
                <a16:creationId xmlns:a16="http://schemas.microsoft.com/office/drawing/2014/main" id="{10BAED43-7301-4C23-84DE-886BF0865920}"/>
              </a:ext>
            </a:extLst>
          </p:cNvPr>
          <p:cNvSpPr txBox="1"/>
          <p:nvPr/>
        </p:nvSpPr>
        <p:spPr>
          <a:xfrm>
            <a:off x="3795742" y="5132450"/>
            <a:ext cx="4788000" cy="1440000"/>
          </a:xfrm>
          <a:prstGeom prst="roundRect">
            <a:avLst>
              <a:gd name="adj" fmla="val 5355"/>
            </a:avLst>
          </a:prstGeom>
          <a:solidFill>
            <a:schemeClr val="bg1"/>
          </a:solidFill>
          <a:ln w="28575">
            <a:solidFill>
              <a:schemeClr val="accent6">
                <a:lumMod val="40000"/>
                <a:lumOff val="60000"/>
              </a:schemeClr>
            </a:solidFill>
          </a:ln>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47473" tIns="71209" rIns="23736" bIns="71209" numCol="1" spcCol="1270" anchor="t" anchorCtr="0">
            <a:noAutofit/>
          </a:bodyPr>
          <a:lstStyle/>
          <a:p>
            <a:pPr marL="113049" lvl="1" indent="-113049" defTabSz="732725">
              <a:lnSpc>
                <a:spcPct val="90000"/>
              </a:lnSpc>
              <a:spcBef>
                <a:spcPct val="0"/>
              </a:spcBef>
              <a:spcAft>
                <a:spcPct val="15000"/>
              </a:spcAft>
              <a:buFont typeface="Wingdings" panose="05000000000000000000" pitchFamily="2" charset="2"/>
              <a:buChar char="Ø"/>
            </a:pPr>
            <a:r>
              <a:rPr kumimoji="1" lang="ja-JP" altLang="en-US" sz="1100" dirty="0">
                <a:latin typeface="メイリオ" panose="020B0604030504040204" pitchFamily="50" charset="-128"/>
                <a:ea typeface="メイリオ" panose="020B0604030504040204" pitchFamily="50" charset="-128"/>
              </a:rPr>
              <a:t>入院病院</a:t>
            </a:r>
            <a:endParaRPr kumimoji="1" lang="en-US" altLang="ja-JP" sz="1100" dirty="0">
              <a:latin typeface="メイリオ" panose="020B0604030504040204" pitchFamily="50" charset="-128"/>
              <a:ea typeface="メイリオ" panose="020B0604030504040204" pitchFamily="50" charset="-128"/>
            </a:endParaRPr>
          </a:p>
          <a:p>
            <a:pPr marL="113049" lvl="1" indent="-113049" defTabSz="732725">
              <a:lnSpc>
                <a:spcPct val="90000"/>
              </a:lnSpc>
              <a:spcBef>
                <a:spcPct val="0"/>
              </a:spcBef>
              <a:spcAft>
                <a:spcPct val="15000"/>
              </a:spcAft>
              <a:buFont typeface="Wingdings" panose="05000000000000000000" pitchFamily="2" charset="2"/>
              <a:buChar char="Ø"/>
            </a:pPr>
            <a:endParaRPr kumimoji="1" lang="en-US" altLang="ja-JP" sz="1100" dirty="0">
              <a:latin typeface="メイリオ" panose="020B0604030504040204" pitchFamily="50" charset="-128"/>
              <a:ea typeface="メイリオ" panose="020B0604030504040204" pitchFamily="50" charset="-128"/>
            </a:endParaRPr>
          </a:p>
          <a:p>
            <a:pPr marL="113049" lvl="1" indent="-113049" defTabSz="732725">
              <a:lnSpc>
                <a:spcPct val="90000"/>
              </a:lnSpc>
              <a:spcBef>
                <a:spcPct val="0"/>
              </a:spcBef>
              <a:spcAft>
                <a:spcPct val="15000"/>
              </a:spcAft>
              <a:buFont typeface="Wingdings" panose="05000000000000000000" pitchFamily="2" charset="2"/>
              <a:buChar char="Ø"/>
            </a:pPr>
            <a:r>
              <a:rPr kumimoji="1" lang="ja-JP" altLang="en-US" sz="1100" dirty="0">
                <a:latin typeface="メイリオ" panose="020B0604030504040204" pitchFamily="50" charset="-128"/>
                <a:ea typeface="メイリオ" panose="020B0604030504040204" pitchFamily="50" charset="-128"/>
              </a:rPr>
              <a:t>住所地保健所</a:t>
            </a:r>
            <a:endParaRPr kumimoji="1" lang="en-US" altLang="ja-JP" sz="1100" dirty="0">
              <a:latin typeface="メイリオ" panose="020B0604030504040204" pitchFamily="50" charset="-128"/>
              <a:ea typeface="メイリオ" panose="020B0604030504040204" pitchFamily="50" charset="-128"/>
            </a:endParaRPr>
          </a:p>
          <a:p>
            <a:pPr marL="113049" lvl="1" indent="-113049" defTabSz="732725">
              <a:lnSpc>
                <a:spcPct val="90000"/>
              </a:lnSpc>
              <a:spcBef>
                <a:spcPct val="0"/>
              </a:spcBef>
              <a:spcAft>
                <a:spcPct val="15000"/>
              </a:spcAft>
              <a:buFont typeface="Wingdings" panose="05000000000000000000" pitchFamily="2" charset="2"/>
              <a:buChar char="Ø"/>
            </a:pPr>
            <a:endParaRPr kumimoji="1" lang="en-US" altLang="ja-JP" sz="1100" dirty="0">
              <a:latin typeface="メイリオ" panose="020B0604030504040204" pitchFamily="50" charset="-128"/>
              <a:ea typeface="メイリオ" panose="020B0604030504040204" pitchFamily="50" charset="-128"/>
            </a:endParaRPr>
          </a:p>
          <a:p>
            <a:pPr marL="113049" lvl="1" indent="-113049" defTabSz="732725">
              <a:lnSpc>
                <a:spcPct val="90000"/>
              </a:lnSpc>
              <a:spcBef>
                <a:spcPct val="0"/>
              </a:spcBef>
              <a:spcAft>
                <a:spcPct val="15000"/>
              </a:spcAft>
              <a:buFont typeface="Wingdings" panose="05000000000000000000" pitchFamily="2" charset="2"/>
              <a:buChar char="Ø"/>
            </a:pPr>
            <a:r>
              <a:rPr kumimoji="1" lang="ja-JP" altLang="en-US" sz="1100" dirty="0">
                <a:latin typeface="メイリオ" panose="020B0604030504040204" pitchFamily="50" charset="-128"/>
                <a:ea typeface="メイリオ" panose="020B0604030504040204" pitchFamily="50" charset="-128"/>
              </a:rPr>
              <a:t>大阪府広域コーディネーター　⇒　計画相談へ</a:t>
            </a:r>
            <a:endParaRPr kumimoji="1" lang="en-US" altLang="ja-JP" sz="1100" dirty="0">
              <a:latin typeface="メイリオ" panose="020B0604030504040204" pitchFamily="50" charset="-128"/>
              <a:ea typeface="メイリオ" panose="020B0604030504040204" pitchFamily="50" charset="-128"/>
            </a:endParaRPr>
          </a:p>
          <a:p>
            <a:pPr marL="113049" lvl="1" indent="-113049" defTabSz="732725">
              <a:lnSpc>
                <a:spcPct val="90000"/>
              </a:lnSpc>
              <a:spcBef>
                <a:spcPct val="0"/>
              </a:spcBef>
              <a:spcAft>
                <a:spcPct val="15000"/>
              </a:spcAft>
              <a:buFont typeface="Wingdings" panose="05000000000000000000" pitchFamily="2" charset="2"/>
              <a:buChar char="Ø"/>
            </a:pPr>
            <a:endParaRPr kumimoji="1" lang="en-US" altLang="ja-JP" sz="1100" dirty="0">
              <a:latin typeface="メイリオ" panose="020B0604030504040204" pitchFamily="50" charset="-128"/>
              <a:ea typeface="メイリオ" panose="020B0604030504040204" pitchFamily="50" charset="-128"/>
            </a:endParaRPr>
          </a:p>
          <a:p>
            <a:pPr marL="0" lvl="1" defTabSz="732725">
              <a:lnSpc>
                <a:spcPct val="90000"/>
              </a:lnSpc>
              <a:spcBef>
                <a:spcPct val="0"/>
              </a:spcBef>
              <a:spcAft>
                <a:spcPct val="15000"/>
              </a:spcAft>
            </a:pPr>
            <a:r>
              <a:rPr kumimoji="1" lang="en-US" altLang="ja-JP" sz="1100" dirty="0">
                <a:latin typeface="メイリオ" panose="020B0604030504040204" pitchFamily="50" charset="-128"/>
                <a:ea typeface="メイリオ" panose="020B0604030504040204" pitchFamily="50" charset="-128"/>
              </a:rPr>
              <a:t>※</a:t>
            </a:r>
            <a:r>
              <a:rPr kumimoji="1" lang="ja-JP" altLang="en-US" sz="1100" dirty="0">
                <a:latin typeface="メイリオ" panose="020B0604030504040204" pitchFamily="50" charset="-128"/>
                <a:ea typeface="メイリオ" panose="020B0604030504040204" pitchFamily="50" charset="-128"/>
              </a:rPr>
              <a:t>住所地における、地域移行に関する相談支援は受けられず。</a:t>
            </a:r>
            <a:endParaRPr kumimoji="1" lang="en-US" altLang="ja-JP" sz="1100"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39979327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グループ化 1"/>
          <p:cNvGrpSpPr/>
          <p:nvPr/>
        </p:nvGrpSpPr>
        <p:grpSpPr>
          <a:xfrm>
            <a:off x="16628" y="596631"/>
            <a:ext cx="2036367" cy="1573200"/>
            <a:chOff x="3992986" y="751826"/>
            <a:chExt cx="2172264" cy="1800000"/>
          </a:xfrm>
        </p:grpSpPr>
        <p:sp>
          <p:nvSpPr>
            <p:cNvPr id="3" name="楕円 2"/>
            <p:cNvSpPr/>
            <p:nvPr/>
          </p:nvSpPr>
          <p:spPr>
            <a:xfrm>
              <a:off x="4388844" y="751826"/>
              <a:ext cx="1776406" cy="1800000"/>
            </a:xfrm>
            <a:prstGeom prst="ellipse">
              <a:avLst/>
            </a:prstGeom>
            <a:solidFill>
              <a:schemeClr val="bg1"/>
            </a:solidFill>
            <a:ln w="7620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888">
                <a:solidFill>
                  <a:schemeClr val="accent6">
                    <a:lumMod val="75000"/>
                  </a:schemeClr>
                </a:solidFill>
              </a:endParaRPr>
            </a:p>
          </p:txBody>
        </p:sp>
        <p:sp>
          <p:nvSpPr>
            <p:cNvPr id="4" name="楕円 8"/>
            <p:cNvSpPr txBox="1"/>
            <p:nvPr/>
          </p:nvSpPr>
          <p:spPr bwMode="white">
            <a:xfrm>
              <a:off x="3992986" y="1157229"/>
              <a:ext cx="900000" cy="900000"/>
            </a:xfrm>
            <a:prstGeom prst="ellipse">
              <a:avLst/>
            </a:prstGeom>
            <a:solidFill>
              <a:schemeClr val="bg1"/>
            </a:solidFill>
            <a:ln w="3175">
              <a:noFill/>
            </a:ln>
            <a:scene3d>
              <a:camera prst="orthographicFront"/>
              <a:lightRig rig="flat" dir="t"/>
            </a:scene3d>
            <a:sp3d/>
          </p:spPr>
          <p:style>
            <a:lnRef idx="0">
              <a:scrgbClr r="0" g="0" b="0"/>
            </a:lnRef>
            <a:fillRef idx="0">
              <a:scrgbClr r="0" g="0" b="0"/>
            </a:fillRef>
            <a:effectRef idx="0">
              <a:scrgbClr r="0" g="0" b="0"/>
            </a:effectRef>
            <a:fontRef idx="minor">
              <a:schemeClr val="dk1"/>
            </a:fontRef>
          </p:style>
          <p:txBody>
            <a:bodyPr spcFirstLastPara="0" vert="horz" wrap="square" lIns="14235" tIns="142418" rIns="14235" bIns="14235" numCol="1" spcCol="1270" anchor="ctr" anchorCtr="0">
              <a:noAutofit/>
            </a:bodyPr>
            <a:lstStyle/>
            <a:p>
              <a:pPr algn="ctr" defTabSz="498253">
                <a:lnSpc>
                  <a:spcPct val="90000"/>
                </a:lnSpc>
                <a:spcBef>
                  <a:spcPct val="0"/>
                </a:spcBef>
                <a:spcAft>
                  <a:spcPct val="35000"/>
                </a:spcAft>
              </a:pPr>
              <a:r>
                <a:rPr kumimoji="1" lang="en-US" altLang="ja-JP" sz="3560" b="1" dirty="0">
                  <a:solidFill>
                    <a:schemeClr val="accent6">
                      <a:lumMod val="75000"/>
                    </a:schemeClr>
                  </a:solidFill>
                  <a:latin typeface="メイリオ" panose="020B0604030504040204" pitchFamily="50" charset="-128"/>
                  <a:ea typeface="メイリオ" panose="020B0604030504040204" pitchFamily="50" charset="-128"/>
                </a:rPr>
                <a:t>4</a:t>
              </a:r>
              <a:endParaRPr kumimoji="1" lang="ja-JP" altLang="en-US" sz="3560" b="1" dirty="0">
                <a:solidFill>
                  <a:schemeClr val="accent6">
                    <a:lumMod val="75000"/>
                  </a:schemeClr>
                </a:solidFill>
                <a:latin typeface="メイリオ" panose="020B0604030504040204" pitchFamily="50" charset="-128"/>
                <a:ea typeface="メイリオ" panose="020B0604030504040204" pitchFamily="50" charset="-128"/>
              </a:endParaRPr>
            </a:p>
          </p:txBody>
        </p:sp>
        <p:sp>
          <p:nvSpPr>
            <p:cNvPr id="5" name="テキスト ボックス 4"/>
            <p:cNvSpPr txBox="1"/>
            <p:nvPr/>
          </p:nvSpPr>
          <p:spPr bwMode="white">
            <a:xfrm>
              <a:off x="4802722" y="1414127"/>
              <a:ext cx="1151998" cy="528221"/>
            </a:xfrm>
            <a:prstGeom prst="rect">
              <a:avLst/>
            </a:prstGeom>
            <a:solidFill>
              <a:schemeClr val="bg1"/>
            </a:solidFill>
          </p:spPr>
          <p:txBody>
            <a:bodyPr wrap="square" rtlCol="0">
              <a:spAutoFit/>
            </a:bodyPr>
            <a:lstStyle>
              <a:defPPr>
                <a:defRPr lang="en-US"/>
              </a:defPPr>
              <a:lvl1pPr algn="ctr">
                <a:defRPr kumimoji="1" sz="1400" b="1">
                  <a:solidFill>
                    <a:schemeClr val="accent6"/>
                  </a:solidFill>
                  <a:latin typeface="メイリオ" panose="020B0604030504040204" pitchFamily="50" charset="-128"/>
                  <a:ea typeface="メイリオ" panose="020B0604030504040204" pitchFamily="50" charset="-128"/>
                </a:defRPr>
              </a:lvl1pPr>
            </a:lstStyle>
            <a:p>
              <a:pPr algn="ctr"/>
              <a:r>
                <a:rPr kumimoji="1" lang="ja-JP" altLang="en-US" sz="1200" b="1" dirty="0">
                  <a:solidFill>
                    <a:schemeClr val="accent6">
                      <a:lumMod val="75000"/>
                    </a:schemeClr>
                  </a:solidFill>
                  <a:latin typeface="メイリオ" panose="020B0604030504040204" pitchFamily="50" charset="-128"/>
                  <a:ea typeface="メイリオ" panose="020B0604030504040204" pitchFamily="50" charset="-128"/>
                </a:rPr>
                <a:t>ケース③の</a:t>
              </a:r>
              <a:endParaRPr kumimoji="1" lang="en-US" altLang="ja-JP" sz="1200" b="1" dirty="0">
                <a:solidFill>
                  <a:schemeClr val="accent6">
                    <a:lumMod val="75000"/>
                  </a:schemeClr>
                </a:solidFill>
                <a:latin typeface="メイリオ" panose="020B0604030504040204" pitchFamily="50" charset="-128"/>
                <a:ea typeface="メイリオ" panose="020B0604030504040204" pitchFamily="50" charset="-128"/>
              </a:endParaRPr>
            </a:p>
            <a:p>
              <a:pPr algn="ctr"/>
              <a:r>
                <a:rPr kumimoji="1" lang="ja-JP" altLang="en-US" sz="1200" b="1" dirty="0">
                  <a:solidFill>
                    <a:schemeClr val="accent6">
                      <a:lumMod val="75000"/>
                    </a:schemeClr>
                  </a:solidFill>
                  <a:latin typeface="メイリオ" panose="020B0604030504040204" pitchFamily="50" charset="-128"/>
                  <a:ea typeface="メイリオ" panose="020B0604030504040204" pitchFamily="50" charset="-128"/>
                </a:rPr>
                <a:t>概要</a:t>
              </a:r>
              <a:endParaRPr lang="ja-JP" altLang="en-US" sz="1200" dirty="0">
                <a:solidFill>
                  <a:schemeClr val="accent6">
                    <a:lumMod val="75000"/>
                  </a:schemeClr>
                </a:solidFill>
              </a:endParaRPr>
            </a:p>
          </p:txBody>
        </p:sp>
      </p:grpSp>
      <p:sp>
        <p:nvSpPr>
          <p:cNvPr id="7" name="正方形/長方形 6"/>
          <p:cNvSpPr/>
          <p:nvPr/>
        </p:nvSpPr>
        <p:spPr>
          <a:xfrm>
            <a:off x="0" y="0"/>
            <a:ext cx="9144000" cy="438830"/>
          </a:xfrm>
          <a:prstGeom prst="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tIns="71209" rtlCol="0" anchor="ctr"/>
          <a:lstStyle/>
          <a:p>
            <a:pPr algn="ctr"/>
            <a:r>
              <a:rPr kumimoji="1" lang="ja-JP" altLang="en-US" sz="1582" b="1" dirty="0">
                <a:latin typeface="メイリオ" panose="020B0604030504040204" pitchFamily="50" charset="-128"/>
                <a:ea typeface="メイリオ" panose="020B0604030504040204" pitchFamily="50" charset="-128"/>
              </a:rPr>
              <a:t>大阪府地域精神医療体制整備広域コーディネーター実践報告</a:t>
            </a:r>
          </a:p>
        </p:txBody>
      </p:sp>
      <p:sp>
        <p:nvSpPr>
          <p:cNvPr id="9" name="ホームベース 8"/>
          <p:cNvSpPr/>
          <p:nvPr/>
        </p:nvSpPr>
        <p:spPr>
          <a:xfrm>
            <a:off x="2450152" y="639463"/>
            <a:ext cx="1110526" cy="1447033"/>
          </a:xfrm>
          <a:prstGeom prst="homePlate">
            <a:avLst>
              <a:gd name="adj" fmla="val 31839"/>
            </a:avLst>
          </a:prstGeom>
          <a:solidFill>
            <a:schemeClr val="accent6">
              <a:lumMod val="40000"/>
              <a:lumOff val="60000"/>
            </a:schemeClr>
          </a:solidFill>
          <a:ln>
            <a:solidFill>
              <a:schemeClr val="accent6"/>
            </a:solidFill>
          </a:ln>
        </p:spPr>
        <p:style>
          <a:lnRef idx="1">
            <a:schemeClr val="accent3"/>
          </a:lnRef>
          <a:fillRef idx="2">
            <a:schemeClr val="accent3"/>
          </a:fillRef>
          <a:effectRef idx="1">
            <a:schemeClr val="accent3"/>
          </a:effectRef>
          <a:fontRef idx="minor">
            <a:schemeClr val="dk1"/>
          </a:fontRef>
        </p:style>
        <p:txBody>
          <a:bodyPr rtlCol="0" anchor="ctr"/>
          <a:lstStyle/>
          <a:p>
            <a:r>
              <a:rPr kumimoji="1" lang="ja-JP" altLang="en-US" sz="1100" b="1" dirty="0">
                <a:latin typeface="メイリオ" panose="020B0604030504040204" pitchFamily="50" charset="-128"/>
                <a:ea typeface="メイリオ" panose="020B0604030504040204" pitchFamily="50" charset="-128"/>
              </a:rPr>
              <a:t>相談経路</a:t>
            </a:r>
          </a:p>
          <a:p>
            <a:endParaRPr kumimoji="1" lang="ja-JP" altLang="en-US" sz="1100" b="1" dirty="0">
              <a:latin typeface="メイリオ" panose="020B0604030504040204" pitchFamily="50" charset="-128"/>
              <a:ea typeface="メイリオ" panose="020B0604030504040204" pitchFamily="50" charset="-128"/>
            </a:endParaRPr>
          </a:p>
        </p:txBody>
      </p:sp>
      <p:sp>
        <p:nvSpPr>
          <p:cNvPr id="10" name="ホームベース 9"/>
          <p:cNvSpPr/>
          <p:nvPr/>
        </p:nvSpPr>
        <p:spPr>
          <a:xfrm>
            <a:off x="2450554" y="2286999"/>
            <a:ext cx="1110124" cy="2664000"/>
          </a:xfrm>
          <a:prstGeom prst="homePlate">
            <a:avLst>
              <a:gd name="adj" fmla="val 34254"/>
            </a:avLst>
          </a:prstGeom>
          <a:solidFill>
            <a:schemeClr val="accent6">
              <a:lumMod val="60000"/>
              <a:lumOff val="40000"/>
            </a:schemeClr>
          </a:solidFill>
          <a:ln>
            <a:solidFill>
              <a:schemeClr val="accent6"/>
            </a:solidFill>
          </a:ln>
        </p:spPr>
        <p:style>
          <a:lnRef idx="1">
            <a:schemeClr val="accent3"/>
          </a:lnRef>
          <a:fillRef idx="2">
            <a:schemeClr val="accent3"/>
          </a:fillRef>
          <a:effectRef idx="1">
            <a:schemeClr val="accent3"/>
          </a:effectRef>
          <a:fontRef idx="minor">
            <a:schemeClr val="dk1"/>
          </a:fontRef>
        </p:style>
        <p:txBody>
          <a:bodyPr rIns="47473" rtlCol="0" anchor="ctr"/>
          <a:lstStyle/>
          <a:p>
            <a:r>
              <a:rPr kumimoji="1" lang="ja-JP" altLang="en-US" sz="1100" b="1" dirty="0">
                <a:latin typeface="メイリオ" panose="020B0604030504040204" pitchFamily="50" charset="-128"/>
                <a:ea typeface="メイリオ" panose="020B0604030504040204" pitchFamily="50" charset="-128"/>
              </a:rPr>
              <a:t>ケースの</a:t>
            </a:r>
            <a:endParaRPr kumimoji="1" lang="en-US" altLang="ja-JP" sz="1100" b="1" dirty="0">
              <a:latin typeface="メイリオ" panose="020B0604030504040204" pitchFamily="50" charset="-128"/>
              <a:ea typeface="メイリオ" panose="020B0604030504040204" pitchFamily="50" charset="-128"/>
            </a:endParaRPr>
          </a:p>
          <a:p>
            <a:r>
              <a:rPr kumimoji="1" lang="ja-JP" altLang="en-US" sz="1100" b="1" dirty="0">
                <a:latin typeface="メイリオ" panose="020B0604030504040204" pitchFamily="50" charset="-128"/>
                <a:ea typeface="メイリオ" panose="020B0604030504040204" pitchFamily="50" charset="-128"/>
              </a:rPr>
              <a:t>概要</a:t>
            </a:r>
            <a:endParaRPr kumimoji="1" lang="en-US" altLang="ja-JP" sz="1100" b="1" dirty="0">
              <a:latin typeface="メイリオ" panose="020B0604030504040204" pitchFamily="50" charset="-128"/>
              <a:ea typeface="メイリオ" panose="020B0604030504040204" pitchFamily="50" charset="-128"/>
            </a:endParaRPr>
          </a:p>
        </p:txBody>
      </p:sp>
      <p:sp>
        <p:nvSpPr>
          <p:cNvPr id="13" name="テキスト ボックス 12"/>
          <p:cNvSpPr txBox="1"/>
          <p:nvPr/>
        </p:nvSpPr>
        <p:spPr>
          <a:xfrm>
            <a:off x="3796145" y="639334"/>
            <a:ext cx="4668983" cy="1447162"/>
          </a:xfrm>
          <a:prstGeom prst="roundRect">
            <a:avLst>
              <a:gd name="adj" fmla="val 4441"/>
            </a:avLst>
          </a:prstGeom>
          <a:solidFill>
            <a:schemeClr val="accent6">
              <a:lumMod val="40000"/>
              <a:lumOff val="60000"/>
            </a:schemeClr>
          </a:solidFill>
          <a:ln>
            <a:solidFill>
              <a:schemeClr val="accent6">
                <a:lumMod val="75000"/>
              </a:schemeClr>
            </a:solidFill>
          </a:ln>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47473" tIns="71209" rIns="23736" bIns="131885" numCol="1" spcCol="1270" anchor="ctr" anchorCtr="0">
            <a:noAutofit/>
          </a:bodyPr>
          <a:lstStyle/>
          <a:p>
            <a:pPr marL="113049" lvl="1" indent="-113049" defTabSz="732725">
              <a:lnSpc>
                <a:spcPct val="90000"/>
              </a:lnSpc>
              <a:spcBef>
                <a:spcPct val="0"/>
              </a:spcBef>
              <a:spcAft>
                <a:spcPct val="15000"/>
              </a:spcAft>
              <a:buFont typeface="Wingdings" panose="05000000000000000000" pitchFamily="2" charset="2"/>
              <a:buChar char="u"/>
            </a:pPr>
            <a:r>
              <a:rPr kumimoji="1" lang="ja-JP" altLang="en-US" sz="1100" dirty="0">
                <a:latin typeface="メイリオ" panose="020B0604030504040204" pitchFamily="50" charset="-128"/>
                <a:ea typeface="メイリオ" panose="020B0604030504040204" pitchFamily="50" charset="-128"/>
              </a:rPr>
              <a:t>地元で何回か入退院を繰り返していたが、直近の入院は措置入院となり、これまで入院していたところとは違う遠方の病院の入院となる</a:t>
            </a:r>
            <a:endParaRPr kumimoji="1" lang="en-US" altLang="ja-JP" sz="1100" dirty="0">
              <a:latin typeface="メイリオ" panose="020B0604030504040204" pitchFamily="50" charset="-128"/>
              <a:ea typeface="メイリオ" panose="020B0604030504040204" pitchFamily="50" charset="-128"/>
            </a:endParaRPr>
          </a:p>
          <a:p>
            <a:pPr marL="113049" lvl="1" indent="-113049" defTabSz="732725">
              <a:lnSpc>
                <a:spcPct val="90000"/>
              </a:lnSpc>
              <a:spcBef>
                <a:spcPct val="0"/>
              </a:spcBef>
              <a:spcAft>
                <a:spcPct val="15000"/>
              </a:spcAft>
              <a:buFont typeface="Wingdings" panose="05000000000000000000" pitchFamily="2" charset="2"/>
              <a:buChar char="u"/>
            </a:pPr>
            <a:r>
              <a:rPr kumimoji="1" lang="ja-JP" altLang="en-US" sz="1100" dirty="0">
                <a:latin typeface="メイリオ" panose="020B0604030504040204" pitchFamily="50" charset="-128"/>
                <a:ea typeface="メイリオ" panose="020B0604030504040204" pitchFamily="50" charset="-128"/>
              </a:rPr>
              <a:t>本人は、もともと支援を受けていた相談支援事業所への電話相談を入院中も継続</a:t>
            </a:r>
            <a:endParaRPr kumimoji="1" lang="en-US" altLang="ja-JP" sz="1100" dirty="0">
              <a:latin typeface="メイリオ" panose="020B0604030504040204" pitchFamily="50" charset="-128"/>
              <a:ea typeface="メイリオ" panose="020B0604030504040204" pitchFamily="50" charset="-128"/>
            </a:endParaRPr>
          </a:p>
          <a:p>
            <a:pPr marL="113049" lvl="1" indent="-113049" defTabSz="732725">
              <a:lnSpc>
                <a:spcPct val="90000"/>
              </a:lnSpc>
              <a:spcBef>
                <a:spcPct val="0"/>
              </a:spcBef>
              <a:spcAft>
                <a:spcPct val="15000"/>
              </a:spcAft>
              <a:buFont typeface="Wingdings" panose="05000000000000000000" pitchFamily="2" charset="2"/>
              <a:buChar char="u"/>
            </a:pPr>
            <a:r>
              <a:rPr kumimoji="1" lang="ja-JP" altLang="en-US" sz="1100" dirty="0">
                <a:latin typeface="メイリオ" panose="020B0604030504040204" pitchFamily="50" charset="-128"/>
                <a:ea typeface="メイリオ" panose="020B0604030504040204" pitchFamily="50" charset="-128"/>
              </a:rPr>
              <a:t>地元の相談支援事業所は頻繁には面会に行けないため広域</a:t>
            </a:r>
            <a:r>
              <a:rPr kumimoji="1" lang="en-US" altLang="ja-JP" sz="1100" dirty="0">
                <a:latin typeface="メイリオ" panose="020B0604030504040204" pitchFamily="50" charset="-128"/>
                <a:ea typeface="メイリオ" panose="020B0604030504040204" pitchFamily="50" charset="-128"/>
              </a:rPr>
              <a:t>Co.</a:t>
            </a:r>
            <a:r>
              <a:rPr kumimoji="1" lang="ja-JP" altLang="en-US" sz="1100" dirty="0">
                <a:latin typeface="メイリオ" panose="020B0604030504040204" pitchFamily="50" charset="-128"/>
                <a:ea typeface="メイリオ" panose="020B0604030504040204" pitchFamily="50" charset="-128"/>
              </a:rPr>
              <a:t>との連携を希望</a:t>
            </a:r>
          </a:p>
        </p:txBody>
      </p:sp>
      <p:sp>
        <p:nvSpPr>
          <p:cNvPr id="14" name="テキスト ボックス 13"/>
          <p:cNvSpPr txBox="1"/>
          <p:nvPr/>
        </p:nvSpPr>
        <p:spPr>
          <a:xfrm>
            <a:off x="3796145" y="2286999"/>
            <a:ext cx="4668983" cy="2664000"/>
          </a:xfrm>
          <a:prstGeom prst="roundRect">
            <a:avLst>
              <a:gd name="adj" fmla="val 5355"/>
            </a:avLst>
          </a:prstGeom>
          <a:solidFill>
            <a:schemeClr val="bg1"/>
          </a:solidFill>
          <a:ln w="28575">
            <a:solidFill>
              <a:schemeClr val="accent6">
                <a:lumMod val="40000"/>
                <a:lumOff val="60000"/>
              </a:schemeClr>
            </a:solidFill>
          </a:ln>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47473" tIns="71209" rIns="23736" bIns="71209" numCol="1" spcCol="1270" anchor="ctr" anchorCtr="0">
            <a:noAutofit/>
          </a:bodyPr>
          <a:lstStyle/>
          <a:p>
            <a:pPr marL="113049" lvl="1" indent="-113049" defTabSz="732725">
              <a:lnSpc>
                <a:spcPct val="90000"/>
              </a:lnSpc>
              <a:spcBef>
                <a:spcPct val="0"/>
              </a:spcBef>
              <a:spcAft>
                <a:spcPct val="15000"/>
              </a:spcAft>
              <a:buFont typeface="Wingdings" panose="05000000000000000000" pitchFamily="2" charset="2"/>
              <a:buChar char="u"/>
            </a:pPr>
            <a:r>
              <a:rPr kumimoji="1" lang="ja-JP" altLang="en-US" sz="1100" dirty="0">
                <a:latin typeface="メイリオ" panose="020B0604030504040204" pitchFamily="50" charset="-128"/>
                <a:ea typeface="メイリオ" panose="020B0604030504040204" pitchFamily="50" charset="-128"/>
              </a:rPr>
              <a:t>統合失調症　</a:t>
            </a:r>
            <a:r>
              <a:rPr kumimoji="1" lang="en-US" altLang="ja-JP" sz="1100" dirty="0">
                <a:latin typeface="メイリオ" panose="020B0604030504040204" pitchFamily="50" charset="-128"/>
                <a:ea typeface="メイリオ" panose="020B0604030504040204" pitchFamily="50" charset="-128"/>
              </a:rPr>
              <a:t>50</a:t>
            </a:r>
            <a:r>
              <a:rPr kumimoji="1" lang="ja-JP" altLang="en-US" sz="1100" dirty="0">
                <a:latin typeface="メイリオ" panose="020B0604030504040204" pitchFamily="50" charset="-128"/>
                <a:ea typeface="メイリオ" panose="020B0604030504040204" pitchFamily="50" charset="-128"/>
              </a:rPr>
              <a:t>代　男性</a:t>
            </a:r>
            <a:endParaRPr kumimoji="1" lang="en-US" altLang="ja-JP" sz="1100" dirty="0">
              <a:latin typeface="メイリオ" panose="020B0604030504040204" pitchFamily="50" charset="-128"/>
              <a:ea typeface="メイリオ" panose="020B0604030504040204" pitchFamily="50" charset="-128"/>
            </a:endParaRPr>
          </a:p>
          <a:p>
            <a:pPr marL="113049" lvl="1" indent="-113049" defTabSz="732725">
              <a:lnSpc>
                <a:spcPct val="90000"/>
              </a:lnSpc>
              <a:spcBef>
                <a:spcPct val="0"/>
              </a:spcBef>
              <a:spcAft>
                <a:spcPct val="15000"/>
              </a:spcAft>
              <a:buFont typeface="Wingdings" panose="05000000000000000000" pitchFamily="2" charset="2"/>
              <a:buChar char="u"/>
            </a:pPr>
            <a:r>
              <a:rPr kumimoji="1" lang="ja-JP" altLang="en-US" sz="1100" dirty="0">
                <a:latin typeface="メイリオ" panose="020B0604030504040204" pitchFamily="50" charset="-128"/>
                <a:ea typeface="メイリオ" panose="020B0604030504040204" pitchFamily="50" charset="-128"/>
              </a:rPr>
              <a:t>広域コーディネーターによる定期的な面会を開始。地元の相談支援事業所職員も何回かに</a:t>
            </a:r>
            <a:r>
              <a:rPr kumimoji="1" lang="en-US" altLang="ja-JP" sz="1100" dirty="0">
                <a:latin typeface="メイリオ" panose="020B0604030504040204" pitchFamily="50" charset="-128"/>
                <a:ea typeface="メイリオ" panose="020B0604030504040204" pitchFamily="50" charset="-128"/>
              </a:rPr>
              <a:t>1</a:t>
            </a:r>
            <a:r>
              <a:rPr kumimoji="1" lang="ja-JP" altLang="en-US" sz="1100" dirty="0">
                <a:latin typeface="メイリオ" panose="020B0604030504040204" pitchFamily="50" charset="-128"/>
                <a:ea typeface="メイリオ" panose="020B0604030504040204" pitchFamily="50" charset="-128"/>
              </a:rPr>
              <a:t>回程度同席。</a:t>
            </a:r>
            <a:endParaRPr kumimoji="1" lang="en-US" altLang="ja-JP" sz="1100" dirty="0">
              <a:latin typeface="メイリオ" panose="020B0604030504040204" pitchFamily="50" charset="-128"/>
              <a:ea typeface="メイリオ" panose="020B0604030504040204" pitchFamily="50" charset="-128"/>
            </a:endParaRPr>
          </a:p>
          <a:p>
            <a:pPr marL="113049" lvl="1" indent="-113049" defTabSz="732725">
              <a:lnSpc>
                <a:spcPct val="90000"/>
              </a:lnSpc>
              <a:spcBef>
                <a:spcPct val="0"/>
              </a:spcBef>
              <a:spcAft>
                <a:spcPct val="15000"/>
              </a:spcAft>
              <a:buFont typeface="Wingdings" panose="05000000000000000000" pitchFamily="2" charset="2"/>
              <a:buChar char="u"/>
            </a:pPr>
            <a:r>
              <a:rPr kumimoji="1" lang="ja-JP" altLang="en-US" sz="1100" dirty="0">
                <a:latin typeface="メイリオ" panose="020B0604030504040204" pitchFamily="50" charset="-128"/>
                <a:ea typeface="メイリオ" panose="020B0604030504040204" pitchFamily="50" charset="-128"/>
              </a:rPr>
              <a:t>遠方の家族には広域コーディネーターから連絡を継続。当初、施設等への退院には拒否的だった家族も、相談を継続する中で徐々に状況の理解が進む。</a:t>
            </a:r>
            <a:endParaRPr kumimoji="1" lang="en-US" altLang="ja-JP" sz="1100" dirty="0">
              <a:latin typeface="メイリオ" panose="020B0604030504040204" pitchFamily="50" charset="-128"/>
              <a:ea typeface="メイリオ" panose="020B0604030504040204" pitchFamily="50" charset="-128"/>
            </a:endParaRPr>
          </a:p>
          <a:p>
            <a:pPr marL="113049" lvl="1" indent="-113049" defTabSz="732725">
              <a:lnSpc>
                <a:spcPct val="90000"/>
              </a:lnSpc>
              <a:spcBef>
                <a:spcPct val="0"/>
              </a:spcBef>
              <a:spcAft>
                <a:spcPct val="15000"/>
              </a:spcAft>
              <a:buFont typeface="Wingdings" panose="05000000000000000000" pitchFamily="2" charset="2"/>
              <a:buChar char="u"/>
            </a:pPr>
            <a:r>
              <a:rPr kumimoji="1" lang="ja-JP" altLang="en-US" sz="1100" dirty="0">
                <a:latin typeface="メイリオ" panose="020B0604030504040204" pitchFamily="50" charset="-128"/>
                <a:ea typeface="メイリオ" panose="020B0604030504040204" pitchFamily="50" charset="-128"/>
              </a:rPr>
              <a:t>数年かけて面接を継続。また本人に難治性統合失調症治療薬が導入され、劇的に病状が改善。退院に向けての意欲が出てくるようになる。</a:t>
            </a:r>
            <a:endParaRPr kumimoji="1" lang="en-US" altLang="ja-JP" sz="1100" dirty="0">
              <a:latin typeface="メイリオ" panose="020B0604030504040204" pitchFamily="50" charset="-128"/>
              <a:ea typeface="メイリオ" panose="020B0604030504040204" pitchFamily="50" charset="-128"/>
            </a:endParaRPr>
          </a:p>
          <a:p>
            <a:pPr marL="113049" lvl="1" indent="-113049" defTabSz="732725">
              <a:lnSpc>
                <a:spcPct val="90000"/>
              </a:lnSpc>
              <a:spcBef>
                <a:spcPct val="0"/>
              </a:spcBef>
              <a:spcAft>
                <a:spcPct val="15000"/>
              </a:spcAft>
              <a:buFont typeface="Wingdings" panose="05000000000000000000" pitchFamily="2" charset="2"/>
              <a:buChar char="u"/>
            </a:pPr>
            <a:r>
              <a:rPr kumimoji="1" lang="ja-JP" altLang="en-US" sz="1100" dirty="0">
                <a:latin typeface="メイリオ" panose="020B0604030504040204" pitchFamily="50" charset="-128"/>
                <a:ea typeface="メイリオ" panose="020B0604030504040204" pitchFamily="50" charset="-128"/>
              </a:rPr>
              <a:t>退院支援パンフレットなどを利用して、制度や支援内容を説明。</a:t>
            </a:r>
            <a:br>
              <a:rPr kumimoji="1" lang="en-US" altLang="ja-JP" sz="1100" dirty="0">
                <a:latin typeface="メイリオ" panose="020B0604030504040204" pitchFamily="50" charset="-128"/>
                <a:ea typeface="メイリオ" panose="020B0604030504040204" pitchFamily="50" charset="-128"/>
              </a:rPr>
            </a:br>
            <a:r>
              <a:rPr kumimoji="1" lang="ja-JP" altLang="en-US" sz="1100" dirty="0">
                <a:latin typeface="メイリオ" panose="020B0604030504040204" pitchFamily="50" charset="-128"/>
                <a:ea typeface="メイリオ" panose="020B0604030504040204" pitchFamily="50" charset="-128"/>
              </a:rPr>
              <a:t>本人に地域移行支援制度を利用する意欲が喚起される。</a:t>
            </a:r>
            <a:endParaRPr kumimoji="1" lang="en-US" altLang="ja-JP" sz="1100" dirty="0">
              <a:latin typeface="メイリオ" panose="020B0604030504040204" pitchFamily="50" charset="-128"/>
              <a:ea typeface="メイリオ" panose="020B0604030504040204" pitchFamily="50" charset="-128"/>
            </a:endParaRPr>
          </a:p>
          <a:p>
            <a:pPr marL="113049" lvl="1" indent="-113049" defTabSz="732725">
              <a:lnSpc>
                <a:spcPct val="90000"/>
              </a:lnSpc>
              <a:spcBef>
                <a:spcPct val="0"/>
              </a:spcBef>
              <a:spcAft>
                <a:spcPct val="15000"/>
              </a:spcAft>
              <a:buFont typeface="Wingdings" panose="05000000000000000000" pitchFamily="2" charset="2"/>
              <a:buChar char="u"/>
            </a:pPr>
            <a:r>
              <a:rPr kumimoji="1" lang="ja-JP" altLang="en-US" sz="1100" dirty="0">
                <a:latin typeface="メイリオ" panose="020B0604030504040204" pitchFamily="50" charset="-128"/>
                <a:ea typeface="メイリオ" panose="020B0604030504040204" pitchFamily="50" charset="-128"/>
              </a:rPr>
              <a:t>本人が現在の病院の治療に信頼を置いており、現病院に通院できる</a:t>
            </a:r>
            <a:br>
              <a:rPr kumimoji="1" lang="en-US" altLang="ja-JP" sz="1100" dirty="0">
                <a:latin typeface="メイリオ" panose="020B0604030504040204" pitchFamily="50" charset="-128"/>
                <a:ea typeface="メイリオ" panose="020B0604030504040204" pitchFamily="50" charset="-128"/>
              </a:rPr>
            </a:br>
            <a:r>
              <a:rPr kumimoji="1" lang="ja-JP" altLang="en-US" sz="1100" dirty="0">
                <a:latin typeface="メイリオ" panose="020B0604030504040204" pitchFamily="50" charset="-128"/>
                <a:ea typeface="メイリオ" panose="020B0604030504040204" pitchFamily="50" charset="-128"/>
              </a:rPr>
              <a:t>ところへの退院を希望。</a:t>
            </a:r>
            <a:endParaRPr kumimoji="1" lang="en-US" altLang="ja-JP" sz="1100" dirty="0">
              <a:latin typeface="メイリオ" panose="020B0604030504040204" pitchFamily="50" charset="-128"/>
              <a:ea typeface="メイリオ" panose="020B0604030504040204" pitchFamily="50" charset="-128"/>
            </a:endParaRPr>
          </a:p>
          <a:p>
            <a:pPr marL="113049" lvl="1" indent="-113049" defTabSz="732725">
              <a:lnSpc>
                <a:spcPct val="90000"/>
              </a:lnSpc>
              <a:spcBef>
                <a:spcPct val="0"/>
              </a:spcBef>
              <a:spcAft>
                <a:spcPct val="15000"/>
              </a:spcAft>
              <a:buFont typeface="Wingdings" panose="05000000000000000000" pitchFamily="2" charset="2"/>
              <a:buChar char="u"/>
            </a:pPr>
            <a:r>
              <a:rPr kumimoji="1" lang="ja-JP" altLang="en-US" sz="1100" dirty="0">
                <a:latin typeface="メイリオ" panose="020B0604030504040204" pitchFamily="50" charset="-128"/>
                <a:ea typeface="メイリオ" panose="020B0604030504040204" pitchFamily="50" charset="-128"/>
              </a:rPr>
              <a:t>病院所在地の相談支援事業所と連携し、地域移行支援制度の契約に</a:t>
            </a:r>
            <a:br>
              <a:rPr kumimoji="1" lang="en-US" altLang="ja-JP" sz="1100" dirty="0">
                <a:latin typeface="メイリオ" panose="020B0604030504040204" pitchFamily="50" charset="-128"/>
                <a:ea typeface="メイリオ" panose="020B0604030504040204" pitchFamily="50" charset="-128"/>
              </a:rPr>
            </a:br>
            <a:r>
              <a:rPr kumimoji="1" lang="ja-JP" altLang="en-US" sz="1100" dirty="0">
                <a:latin typeface="メイリオ" panose="020B0604030504040204" pitchFamily="50" charset="-128"/>
                <a:ea typeface="メイリオ" panose="020B0604030504040204" pitchFamily="50" charset="-128"/>
              </a:rPr>
              <a:t>至る。</a:t>
            </a:r>
            <a:endParaRPr kumimoji="1" lang="en-US" altLang="ja-JP" sz="1100" dirty="0">
              <a:latin typeface="メイリオ" panose="020B0604030504040204" pitchFamily="50" charset="-128"/>
              <a:ea typeface="メイリオ" panose="020B0604030504040204" pitchFamily="50" charset="-128"/>
            </a:endParaRPr>
          </a:p>
        </p:txBody>
      </p:sp>
      <p:sp>
        <p:nvSpPr>
          <p:cNvPr id="11" name="ホームベース 9">
            <a:extLst>
              <a:ext uri="{FF2B5EF4-FFF2-40B4-BE49-F238E27FC236}">
                <a16:creationId xmlns:a16="http://schemas.microsoft.com/office/drawing/2014/main" id="{8EA7FE5C-8F1E-4CEA-8CC1-83254EF141DA}"/>
              </a:ext>
            </a:extLst>
          </p:cNvPr>
          <p:cNvSpPr/>
          <p:nvPr/>
        </p:nvSpPr>
        <p:spPr>
          <a:xfrm>
            <a:off x="2450152" y="5132450"/>
            <a:ext cx="1110124" cy="1548000"/>
          </a:xfrm>
          <a:prstGeom prst="homePlate">
            <a:avLst>
              <a:gd name="adj" fmla="val 34254"/>
            </a:avLst>
          </a:prstGeom>
          <a:solidFill>
            <a:schemeClr val="accent6">
              <a:lumMod val="60000"/>
              <a:lumOff val="40000"/>
            </a:schemeClr>
          </a:solidFill>
          <a:ln>
            <a:solidFill>
              <a:schemeClr val="accent6"/>
            </a:solidFill>
          </a:ln>
        </p:spPr>
        <p:style>
          <a:lnRef idx="1">
            <a:schemeClr val="accent3"/>
          </a:lnRef>
          <a:fillRef idx="2">
            <a:schemeClr val="accent3"/>
          </a:fillRef>
          <a:effectRef idx="1">
            <a:schemeClr val="accent3"/>
          </a:effectRef>
          <a:fontRef idx="minor">
            <a:schemeClr val="dk1"/>
          </a:fontRef>
        </p:style>
        <p:txBody>
          <a:bodyPr rIns="47473" rtlCol="0" anchor="ctr"/>
          <a:lstStyle/>
          <a:p>
            <a:r>
              <a:rPr kumimoji="1" lang="ja-JP" altLang="en-US" sz="1100" b="1" dirty="0">
                <a:latin typeface="メイリオ" panose="020B0604030504040204" pitchFamily="50" charset="-128"/>
                <a:ea typeface="メイリオ" panose="020B0604030504040204" pitchFamily="50" charset="-128"/>
              </a:rPr>
              <a:t>かかわった機関</a:t>
            </a:r>
          </a:p>
        </p:txBody>
      </p:sp>
      <p:sp>
        <p:nvSpPr>
          <p:cNvPr id="12" name="テキスト ボックス 11">
            <a:extLst>
              <a:ext uri="{FF2B5EF4-FFF2-40B4-BE49-F238E27FC236}">
                <a16:creationId xmlns:a16="http://schemas.microsoft.com/office/drawing/2014/main" id="{10BAED43-7301-4C23-84DE-886BF0865920}"/>
              </a:ext>
            </a:extLst>
          </p:cNvPr>
          <p:cNvSpPr txBox="1"/>
          <p:nvPr/>
        </p:nvSpPr>
        <p:spPr>
          <a:xfrm>
            <a:off x="3795743" y="5132450"/>
            <a:ext cx="4668983" cy="1548000"/>
          </a:xfrm>
          <a:prstGeom prst="roundRect">
            <a:avLst>
              <a:gd name="adj" fmla="val 5355"/>
            </a:avLst>
          </a:prstGeom>
          <a:solidFill>
            <a:schemeClr val="bg1"/>
          </a:solidFill>
          <a:ln w="28575">
            <a:solidFill>
              <a:schemeClr val="accent6">
                <a:lumMod val="40000"/>
                <a:lumOff val="60000"/>
              </a:schemeClr>
            </a:solidFill>
          </a:ln>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47473" tIns="71209" rIns="23736" bIns="71209" numCol="1" spcCol="1270" anchor="t" anchorCtr="0">
            <a:noAutofit/>
          </a:bodyPr>
          <a:lstStyle/>
          <a:p>
            <a:pPr marL="113049" lvl="1" indent="-113049" defTabSz="732725">
              <a:lnSpc>
                <a:spcPct val="90000"/>
              </a:lnSpc>
              <a:spcBef>
                <a:spcPct val="0"/>
              </a:spcBef>
              <a:spcAft>
                <a:spcPct val="15000"/>
              </a:spcAft>
              <a:buFont typeface="Wingdings" panose="05000000000000000000" pitchFamily="2" charset="2"/>
              <a:buChar char="Ø"/>
            </a:pPr>
            <a:r>
              <a:rPr kumimoji="1" lang="ja-JP" altLang="en-US" sz="1100" dirty="0">
                <a:latin typeface="メイリオ" panose="020B0604030504040204" pitchFamily="50" charset="-128"/>
                <a:ea typeface="メイリオ" panose="020B0604030504040204" pitchFamily="50" charset="-128"/>
              </a:rPr>
              <a:t>入院前住所地の相談支援事業所、保健所</a:t>
            </a:r>
            <a:endParaRPr kumimoji="1" lang="en-US" altLang="ja-JP" sz="1100" dirty="0">
              <a:latin typeface="メイリオ" panose="020B0604030504040204" pitchFamily="50" charset="-128"/>
              <a:ea typeface="メイリオ" panose="020B0604030504040204" pitchFamily="50" charset="-128"/>
            </a:endParaRPr>
          </a:p>
          <a:p>
            <a:pPr marL="113049" lvl="1" indent="-113049" defTabSz="732725">
              <a:lnSpc>
                <a:spcPct val="90000"/>
              </a:lnSpc>
              <a:spcBef>
                <a:spcPct val="0"/>
              </a:spcBef>
              <a:spcAft>
                <a:spcPct val="15000"/>
              </a:spcAft>
              <a:buFont typeface="Wingdings" panose="05000000000000000000" pitchFamily="2" charset="2"/>
              <a:buChar char="Ø"/>
            </a:pPr>
            <a:endParaRPr kumimoji="1" lang="en-US" altLang="ja-JP" sz="1100" dirty="0">
              <a:latin typeface="メイリオ" panose="020B0604030504040204" pitchFamily="50" charset="-128"/>
              <a:ea typeface="メイリオ" panose="020B0604030504040204" pitchFamily="50" charset="-128"/>
            </a:endParaRPr>
          </a:p>
          <a:p>
            <a:pPr marL="113049" lvl="1" indent="-113049" defTabSz="732725">
              <a:lnSpc>
                <a:spcPct val="90000"/>
              </a:lnSpc>
              <a:spcBef>
                <a:spcPct val="0"/>
              </a:spcBef>
              <a:spcAft>
                <a:spcPct val="15000"/>
              </a:spcAft>
              <a:buFont typeface="Wingdings" panose="05000000000000000000" pitchFamily="2" charset="2"/>
              <a:buChar char="Ø"/>
            </a:pPr>
            <a:r>
              <a:rPr kumimoji="1" lang="ja-JP" altLang="en-US" sz="1100" dirty="0">
                <a:latin typeface="メイリオ" panose="020B0604030504040204" pitchFamily="50" charset="-128"/>
                <a:ea typeface="メイリオ" panose="020B0604030504040204" pitchFamily="50" charset="-128"/>
              </a:rPr>
              <a:t>大阪府広域コーディネーター</a:t>
            </a:r>
            <a:endParaRPr kumimoji="1" lang="en-US" altLang="ja-JP" sz="1100" dirty="0">
              <a:latin typeface="メイリオ" panose="020B0604030504040204" pitchFamily="50" charset="-128"/>
              <a:ea typeface="メイリオ" panose="020B0604030504040204" pitchFamily="50" charset="-128"/>
            </a:endParaRPr>
          </a:p>
          <a:p>
            <a:pPr marL="113049" lvl="1" indent="-113049" defTabSz="732725">
              <a:lnSpc>
                <a:spcPct val="90000"/>
              </a:lnSpc>
              <a:spcBef>
                <a:spcPct val="0"/>
              </a:spcBef>
              <a:spcAft>
                <a:spcPct val="15000"/>
              </a:spcAft>
              <a:buFont typeface="Wingdings" panose="05000000000000000000" pitchFamily="2" charset="2"/>
              <a:buChar char="Ø"/>
            </a:pPr>
            <a:endParaRPr kumimoji="1" lang="en-US" altLang="ja-JP" sz="1100" dirty="0">
              <a:latin typeface="メイリオ" panose="020B0604030504040204" pitchFamily="50" charset="-128"/>
              <a:ea typeface="メイリオ" panose="020B0604030504040204" pitchFamily="50" charset="-128"/>
            </a:endParaRPr>
          </a:p>
          <a:p>
            <a:pPr marL="113049" lvl="1" indent="-113049" defTabSz="732725">
              <a:lnSpc>
                <a:spcPct val="90000"/>
              </a:lnSpc>
              <a:spcBef>
                <a:spcPct val="0"/>
              </a:spcBef>
              <a:spcAft>
                <a:spcPct val="15000"/>
              </a:spcAft>
              <a:buFont typeface="Wingdings" panose="05000000000000000000" pitchFamily="2" charset="2"/>
              <a:buChar char="Ø"/>
            </a:pPr>
            <a:r>
              <a:rPr kumimoji="1" lang="ja-JP" altLang="en-US" sz="1100" dirty="0">
                <a:latin typeface="メイリオ" panose="020B0604030504040204" pitchFamily="50" charset="-128"/>
                <a:ea typeface="メイリオ" panose="020B0604030504040204" pitchFamily="50" charset="-128"/>
              </a:rPr>
              <a:t>本人の退院希望先の相談支援事業所</a:t>
            </a:r>
            <a:endParaRPr kumimoji="1" lang="en-US" altLang="ja-JP" sz="1100" dirty="0">
              <a:latin typeface="メイリオ" panose="020B0604030504040204" pitchFamily="50" charset="-128"/>
              <a:ea typeface="メイリオ" panose="020B0604030504040204" pitchFamily="50" charset="-128"/>
            </a:endParaRPr>
          </a:p>
          <a:p>
            <a:pPr marL="113049" lvl="1" indent="-113049" defTabSz="732725">
              <a:lnSpc>
                <a:spcPct val="90000"/>
              </a:lnSpc>
              <a:spcBef>
                <a:spcPct val="0"/>
              </a:spcBef>
              <a:spcAft>
                <a:spcPct val="15000"/>
              </a:spcAft>
              <a:buFont typeface="Wingdings" panose="05000000000000000000" pitchFamily="2" charset="2"/>
              <a:buChar char="Ø"/>
            </a:pPr>
            <a:endParaRPr kumimoji="1" lang="en-US" altLang="ja-JP" sz="1100" dirty="0">
              <a:latin typeface="メイリオ" panose="020B0604030504040204" pitchFamily="50" charset="-128"/>
              <a:ea typeface="メイリオ" panose="020B0604030504040204" pitchFamily="50" charset="-128"/>
            </a:endParaRPr>
          </a:p>
          <a:p>
            <a:pPr marL="113049" lvl="1" indent="-113049" defTabSz="732725">
              <a:lnSpc>
                <a:spcPct val="90000"/>
              </a:lnSpc>
              <a:spcBef>
                <a:spcPct val="0"/>
              </a:spcBef>
              <a:spcAft>
                <a:spcPct val="15000"/>
              </a:spcAft>
              <a:buFont typeface="Wingdings" panose="05000000000000000000" pitchFamily="2" charset="2"/>
              <a:buChar char="Ø"/>
            </a:pPr>
            <a:r>
              <a:rPr kumimoji="1" lang="ja-JP" altLang="en-US" sz="1100" dirty="0">
                <a:latin typeface="メイリオ" panose="020B0604030504040204" pitchFamily="50" charset="-128"/>
                <a:ea typeface="メイリオ" panose="020B0604030504040204" pitchFamily="50" charset="-128"/>
              </a:rPr>
              <a:t>地域移行の支給決定は入院前住所地で希望退院先の相談支援事業所が受託</a:t>
            </a:r>
            <a:endParaRPr kumimoji="1" lang="en-US" altLang="ja-JP" sz="1100" dirty="0">
              <a:latin typeface="メイリオ" panose="020B0604030504040204" pitchFamily="50" charset="-128"/>
              <a:ea typeface="メイリオ" panose="020B0604030504040204" pitchFamily="50" charset="-128"/>
            </a:endParaRPr>
          </a:p>
          <a:p>
            <a:pPr marL="113049" lvl="1" indent="-113049" defTabSz="732725">
              <a:lnSpc>
                <a:spcPct val="90000"/>
              </a:lnSpc>
              <a:spcBef>
                <a:spcPct val="0"/>
              </a:spcBef>
              <a:spcAft>
                <a:spcPct val="15000"/>
              </a:spcAft>
              <a:buFont typeface="Wingdings" panose="05000000000000000000" pitchFamily="2" charset="2"/>
              <a:buChar char="Ø"/>
            </a:pPr>
            <a:endParaRPr kumimoji="1" lang="en-US" altLang="ja-JP" sz="1100"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24325883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グループ化 1"/>
          <p:cNvGrpSpPr/>
          <p:nvPr/>
        </p:nvGrpSpPr>
        <p:grpSpPr>
          <a:xfrm>
            <a:off x="1" y="701210"/>
            <a:ext cx="2093023" cy="1573200"/>
            <a:chOff x="9431208" y="762381"/>
            <a:chExt cx="2316999" cy="1800000"/>
          </a:xfrm>
        </p:grpSpPr>
        <p:sp>
          <p:nvSpPr>
            <p:cNvPr id="3" name="楕円 2"/>
            <p:cNvSpPr/>
            <p:nvPr/>
          </p:nvSpPr>
          <p:spPr>
            <a:xfrm>
              <a:off x="9971802" y="762381"/>
              <a:ext cx="1776405" cy="1800000"/>
            </a:xfrm>
            <a:prstGeom prst="ellipse">
              <a:avLst/>
            </a:prstGeom>
            <a:solidFill>
              <a:schemeClr val="bg1"/>
            </a:solidFill>
            <a:ln w="76200">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888"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4" name="テキスト ボックス 3"/>
            <p:cNvSpPr txBox="1"/>
            <p:nvPr/>
          </p:nvSpPr>
          <p:spPr bwMode="white">
            <a:xfrm>
              <a:off x="10115889" y="1507365"/>
              <a:ext cx="1429513" cy="316932"/>
            </a:xfrm>
            <a:prstGeom prst="rect">
              <a:avLst/>
            </a:prstGeom>
            <a:solidFill>
              <a:schemeClr val="bg1"/>
            </a:solidFill>
          </p:spPr>
          <p:txBody>
            <a:bodyPr wrap="square" rtlCol="0">
              <a:spAutoFit/>
            </a:bodyPr>
            <a:lstStyle>
              <a:defPPr>
                <a:defRPr lang="en-US"/>
              </a:defPPr>
              <a:lvl1pPr algn="ctr">
                <a:defRPr kumimoji="1" sz="1400" b="1">
                  <a:solidFill>
                    <a:schemeClr val="accent6"/>
                  </a:solidFill>
                  <a:latin typeface="メイリオ" panose="020B0604030504040204" pitchFamily="50" charset="-128"/>
                  <a:ea typeface="メイリオ" panose="020B0604030504040204" pitchFamily="50" charset="-128"/>
                </a:defRPr>
              </a:lvl1p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srgbClr val="ED7D31">
                      <a:lumMod val="50000"/>
                    </a:srgbClr>
                  </a:solidFill>
                  <a:effectLst/>
                  <a:uLnTx/>
                  <a:uFillTx/>
                  <a:latin typeface="メイリオ" panose="020B0604030504040204" pitchFamily="50" charset="-128"/>
                  <a:ea typeface="メイリオ" panose="020B0604030504040204" pitchFamily="50" charset="-128"/>
                  <a:cs typeface="+mn-cs"/>
                </a:rPr>
                <a:t>課題の共有</a:t>
              </a:r>
            </a:p>
          </p:txBody>
        </p:sp>
        <p:sp>
          <p:nvSpPr>
            <p:cNvPr id="6" name="楕円 8"/>
            <p:cNvSpPr txBox="1"/>
            <p:nvPr/>
          </p:nvSpPr>
          <p:spPr bwMode="white">
            <a:xfrm>
              <a:off x="9431208" y="1167784"/>
              <a:ext cx="899999" cy="900000"/>
            </a:xfrm>
            <a:prstGeom prst="ellipse">
              <a:avLst/>
            </a:prstGeom>
            <a:solidFill>
              <a:schemeClr val="bg1"/>
            </a:solidFill>
            <a:ln w="3175">
              <a:noFill/>
            </a:ln>
            <a:scene3d>
              <a:camera prst="orthographicFront"/>
              <a:lightRig rig="flat" dir="t"/>
            </a:scene3d>
            <a:sp3d/>
          </p:spPr>
          <p:style>
            <a:lnRef idx="0">
              <a:scrgbClr r="0" g="0" b="0"/>
            </a:lnRef>
            <a:fillRef idx="0">
              <a:scrgbClr r="0" g="0" b="0"/>
            </a:fillRef>
            <a:effectRef idx="0">
              <a:scrgbClr r="0" g="0" b="0"/>
            </a:effectRef>
            <a:fontRef idx="minor">
              <a:schemeClr val="dk1"/>
            </a:fontRef>
          </p:style>
          <p:txBody>
            <a:bodyPr spcFirstLastPara="0" vert="horz" wrap="square" lIns="14235" tIns="142418" rIns="14235" bIns="14235" numCol="1" spcCol="1270" anchor="ctr" anchorCtr="0">
              <a:noAutofit/>
            </a:bodyPr>
            <a:lstStyle/>
            <a:p>
              <a:pPr marL="0" marR="0" lvl="0" indent="0" algn="ctr" defTabSz="498253" rtl="0" eaLnBrk="1" fontAlgn="auto" latinLnBrk="0" hangingPunct="1">
                <a:lnSpc>
                  <a:spcPct val="90000"/>
                </a:lnSpc>
                <a:spcBef>
                  <a:spcPct val="0"/>
                </a:spcBef>
                <a:spcAft>
                  <a:spcPct val="35000"/>
                </a:spcAft>
                <a:buClrTx/>
                <a:buSzTx/>
                <a:buFontTx/>
                <a:buNone/>
                <a:tabLst/>
                <a:defRPr/>
              </a:pPr>
              <a:r>
                <a:rPr kumimoji="1" lang="ja-JP" altLang="en-US" sz="3560" b="1" i="0" u="none" strike="noStrike" kern="1200" cap="none" spc="0" normalizeH="0" baseline="0" noProof="0" dirty="0">
                  <a:ln>
                    <a:noFill/>
                  </a:ln>
                  <a:solidFill>
                    <a:srgbClr val="ED7D31">
                      <a:lumMod val="75000"/>
                    </a:srgbClr>
                  </a:solidFill>
                  <a:effectLst/>
                  <a:uLnTx/>
                  <a:uFillTx/>
                  <a:latin typeface="メイリオ" panose="020B0604030504040204" pitchFamily="50" charset="-128"/>
                  <a:ea typeface="メイリオ" panose="020B0604030504040204" pitchFamily="50" charset="-128"/>
                  <a:cs typeface="+mn-cs"/>
                </a:rPr>
                <a:t>５</a:t>
              </a:r>
              <a:endParaRPr kumimoji="1" lang="en-US" altLang="ja-JP" sz="3560" b="1" i="0" u="none" strike="noStrike" kern="1200" cap="none" spc="0" normalizeH="0" baseline="0" noProof="0" dirty="0">
                <a:ln>
                  <a:noFill/>
                </a:ln>
                <a:solidFill>
                  <a:srgbClr val="ED7D31">
                    <a:lumMod val="75000"/>
                  </a:srgbClr>
                </a:solidFill>
                <a:effectLst/>
                <a:uLnTx/>
                <a:uFillTx/>
                <a:latin typeface="メイリオ" panose="020B0604030504040204" pitchFamily="50" charset="-128"/>
                <a:ea typeface="メイリオ" panose="020B0604030504040204" pitchFamily="50" charset="-128"/>
                <a:cs typeface="+mn-cs"/>
              </a:endParaRPr>
            </a:p>
          </p:txBody>
        </p:sp>
      </p:grpSp>
      <p:sp>
        <p:nvSpPr>
          <p:cNvPr id="7" name="正方形/長方形 6"/>
          <p:cNvSpPr/>
          <p:nvPr/>
        </p:nvSpPr>
        <p:spPr>
          <a:xfrm>
            <a:off x="0" y="0"/>
            <a:ext cx="9144000" cy="438830"/>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tIns="71209" rtlCol="0" anchor="ctr"/>
          <a:lstStyle/>
          <a:p>
            <a:pPr algn="ctr"/>
            <a:r>
              <a:rPr kumimoji="1" lang="ja-JP" altLang="en-US" sz="1582" b="1" dirty="0">
                <a:latin typeface="メイリオ" panose="020B0604030504040204" pitchFamily="50" charset="-128"/>
                <a:ea typeface="メイリオ" panose="020B0604030504040204" pitchFamily="50" charset="-128"/>
              </a:rPr>
              <a:t>大阪府地域精神医療体制整備広域コーディネーター実践報告</a:t>
            </a:r>
          </a:p>
        </p:txBody>
      </p:sp>
      <p:sp>
        <p:nvSpPr>
          <p:cNvPr id="13" name="テキスト ボックス 12"/>
          <p:cNvSpPr txBox="1"/>
          <p:nvPr/>
        </p:nvSpPr>
        <p:spPr>
          <a:xfrm>
            <a:off x="3855061" y="693494"/>
            <a:ext cx="4860000" cy="5904000"/>
          </a:xfrm>
          <a:prstGeom prst="roundRect">
            <a:avLst>
              <a:gd name="adj" fmla="val 5122"/>
            </a:avLst>
          </a:prstGeom>
          <a:noFill/>
          <a:ln>
            <a:solidFill>
              <a:schemeClr val="accent2">
                <a:lumMod val="75000"/>
              </a:schemeClr>
            </a:solidFill>
          </a:ln>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47473" tIns="71209" rIns="23736" bIns="131885" numCol="1" spcCol="1270" anchor="t" anchorCtr="0">
            <a:noAutofit/>
          </a:bodyPr>
          <a:lstStyle/>
          <a:p>
            <a:pPr marL="171450" marR="0" lvl="1" indent="-171450" algn="l" defTabSz="732725" rtl="0" eaLnBrk="1" fontAlgn="auto" latinLnBrk="0" hangingPunct="1">
              <a:lnSpc>
                <a:spcPct val="90000"/>
              </a:lnSpc>
              <a:spcBef>
                <a:spcPct val="0"/>
              </a:spcBef>
              <a:spcAft>
                <a:spcPct val="15000"/>
              </a:spcAft>
              <a:buClrTx/>
              <a:buSzTx/>
              <a:buFont typeface="Wingdings" panose="05000000000000000000" pitchFamily="2" charset="2"/>
              <a:buChar char="u"/>
              <a:tabLst/>
              <a:defRPr/>
            </a:pPr>
            <a:r>
              <a:rPr kumimoji="1" lang="ja-JP" altLang="en-US" sz="1100" b="0" i="0" u="none" strike="noStrike" kern="1200" cap="none" spc="0" normalizeH="0" baseline="0" noProof="0" dirty="0">
                <a:ln>
                  <a:noFill/>
                </a:ln>
                <a:solidFill>
                  <a:prstClr val="black">
                    <a:hueOff val="0"/>
                    <a:satOff val="0"/>
                    <a:lumOff val="0"/>
                    <a:alphaOff val="0"/>
                  </a:prstClr>
                </a:solidFill>
                <a:effectLst/>
                <a:uLnTx/>
                <a:uFillTx/>
                <a:latin typeface="メイリオ" panose="020B0604030504040204" pitchFamily="50" charset="-128"/>
                <a:ea typeface="メイリオ" panose="020B0604030504040204" pitchFamily="50" charset="-128"/>
                <a:cs typeface="+mn-cs"/>
              </a:rPr>
              <a:t>ケアマネジメントはどこが実施できるのか</a:t>
            </a:r>
            <a:br>
              <a:rPr kumimoji="1" lang="en-US" altLang="ja-JP" sz="1100" b="0" i="0" u="none" strike="noStrike" kern="1200" cap="none" spc="0" normalizeH="0" baseline="0" noProof="0" dirty="0">
                <a:ln>
                  <a:noFill/>
                </a:ln>
                <a:solidFill>
                  <a:prstClr val="black">
                    <a:hueOff val="0"/>
                    <a:satOff val="0"/>
                    <a:lumOff val="0"/>
                    <a:alphaOff val="0"/>
                  </a:prstClr>
                </a:solidFill>
                <a:effectLst/>
                <a:uLnTx/>
                <a:uFillTx/>
                <a:latin typeface="メイリオ" panose="020B0604030504040204" pitchFamily="50" charset="-128"/>
                <a:ea typeface="メイリオ" panose="020B0604030504040204" pitchFamily="50" charset="-128"/>
                <a:cs typeface="+mn-cs"/>
              </a:rPr>
            </a:br>
            <a:r>
              <a:rPr kumimoji="1" lang="ja-JP" altLang="en-US" sz="1100" b="0" i="0" u="none" strike="noStrike" kern="1200" cap="none" spc="0" normalizeH="0" baseline="0" noProof="0" dirty="0">
                <a:ln>
                  <a:noFill/>
                </a:ln>
                <a:solidFill>
                  <a:prstClr val="black">
                    <a:hueOff val="0"/>
                    <a:satOff val="0"/>
                    <a:lumOff val="0"/>
                    <a:alphaOff val="0"/>
                  </a:prstClr>
                </a:solidFill>
                <a:effectLst/>
                <a:uLnTx/>
                <a:uFillTx/>
                <a:latin typeface="メイリオ" panose="020B0604030504040204" pitchFamily="50" charset="-128"/>
                <a:ea typeface="メイリオ" panose="020B0604030504040204" pitchFamily="50" charset="-128"/>
                <a:cs typeface="+mn-cs"/>
              </a:rPr>
              <a:t>　退院先の住所地が確定しないと地域支援者が確定しないことが多いが、　</a:t>
            </a:r>
            <a:br>
              <a:rPr kumimoji="1" lang="en-US" altLang="ja-JP" sz="1100" b="0" i="0" u="none" strike="noStrike" kern="1200" cap="none" spc="0" normalizeH="0" baseline="0" noProof="0" dirty="0">
                <a:ln>
                  <a:noFill/>
                </a:ln>
                <a:solidFill>
                  <a:prstClr val="black">
                    <a:hueOff val="0"/>
                    <a:satOff val="0"/>
                    <a:lumOff val="0"/>
                    <a:alphaOff val="0"/>
                  </a:prstClr>
                </a:solidFill>
                <a:effectLst/>
                <a:uLnTx/>
                <a:uFillTx/>
                <a:latin typeface="メイリオ" panose="020B0604030504040204" pitchFamily="50" charset="-128"/>
                <a:ea typeface="メイリオ" panose="020B0604030504040204" pitchFamily="50" charset="-128"/>
                <a:cs typeface="+mn-cs"/>
              </a:rPr>
            </a:br>
            <a:r>
              <a:rPr kumimoji="1" lang="ja-JP" altLang="en-US" sz="1100" b="0" i="0" u="none" strike="noStrike" kern="1200" cap="none" spc="0" normalizeH="0" baseline="0" noProof="0" dirty="0">
                <a:ln>
                  <a:noFill/>
                </a:ln>
                <a:solidFill>
                  <a:prstClr val="black">
                    <a:hueOff val="0"/>
                    <a:satOff val="0"/>
                    <a:lumOff val="0"/>
                    <a:alphaOff val="0"/>
                  </a:prstClr>
                </a:solidFill>
                <a:effectLst/>
                <a:uLnTx/>
                <a:uFillTx/>
                <a:latin typeface="メイリオ" panose="020B0604030504040204" pitchFamily="50" charset="-128"/>
                <a:ea typeface="メイリオ" panose="020B0604030504040204" pitchFamily="50" charset="-128"/>
                <a:cs typeface="+mn-cs"/>
              </a:rPr>
              <a:t>　住まいの候補が多地域にまたがることが多い。</a:t>
            </a:r>
            <a:br>
              <a:rPr kumimoji="1" lang="en-US" altLang="ja-JP" sz="1100" b="0" i="0" u="none" strike="noStrike" kern="1200" cap="none" spc="0" normalizeH="0" baseline="0" noProof="0" dirty="0">
                <a:ln>
                  <a:noFill/>
                </a:ln>
                <a:solidFill>
                  <a:prstClr val="black">
                    <a:hueOff val="0"/>
                    <a:satOff val="0"/>
                    <a:lumOff val="0"/>
                    <a:alphaOff val="0"/>
                  </a:prstClr>
                </a:solidFill>
                <a:effectLst/>
                <a:uLnTx/>
                <a:uFillTx/>
                <a:latin typeface="メイリオ" panose="020B0604030504040204" pitchFamily="50" charset="-128"/>
                <a:ea typeface="メイリオ" panose="020B0604030504040204" pitchFamily="50" charset="-128"/>
                <a:cs typeface="+mn-cs"/>
              </a:rPr>
            </a:br>
            <a:r>
              <a:rPr kumimoji="1" lang="ja-JP" altLang="en-US" sz="1100" b="0" i="0" u="none" strike="noStrike" kern="1200" cap="none" spc="0" normalizeH="0" baseline="0" noProof="0" dirty="0">
                <a:ln>
                  <a:noFill/>
                </a:ln>
                <a:solidFill>
                  <a:prstClr val="black">
                    <a:hueOff val="0"/>
                    <a:satOff val="0"/>
                    <a:lumOff val="0"/>
                    <a:alphaOff val="0"/>
                  </a:prstClr>
                </a:solidFill>
                <a:effectLst/>
                <a:uLnTx/>
                <a:uFillTx/>
                <a:latin typeface="メイリオ" panose="020B0604030504040204" pitchFamily="50" charset="-128"/>
                <a:ea typeface="メイリオ" panose="020B0604030504040204" pitchFamily="50" charset="-128"/>
                <a:cs typeface="+mn-cs"/>
              </a:rPr>
              <a:t>　また、遠方の住所地の場合は特に、元の住居地からの支援を十分に</a:t>
            </a:r>
            <a:br>
              <a:rPr kumimoji="1" lang="en-US" altLang="ja-JP" sz="1100" dirty="0">
                <a:solidFill>
                  <a:prstClr val="black">
                    <a:hueOff val="0"/>
                    <a:satOff val="0"/>
                    <a:lumOff val="0"/>
                    <a:alphaOff val="0"/>
                  </a:prstClr>
                </a:solidFill>
                <a:latin typeface="メイリオ" panose="020B0604030504040204" pitchFamily="50" charset="-128"/>
                <a:ea typeface="メイリオ" panose="020B0604030504040204" pitchFamily="50" charset="-128"/>
              </a:rPr>
            </a:br>
            <a:r>
              <a:rPr kumimoji="1" lang="ja-JP" altLang="en-US" sz="1100" dirty="0">
                <a:solidFill>
                  <a:prstClr val="black">
                    <a:hueOff val="0"/>
                    <a:satOff val="0"/>
                    <a:lumOff val="0"/>
                    <a:alphaOff val="0"/>
                  </a:prstClr>
                </a:solidFill>
                <a:latin typeface="メイリオ" panose="020B0604030504040204" pitchFamily="50" charset="-128"/>
                <a:ea typeface="メイリオ" panose="020B0604030504040204" pitchFamily="50" charset="-128"/>
              </a:rPr>
              <a:t>　</a:t>
            </a:r>
            <a:r>
              <a:rPr kumimoji="1" lang="ja-JP" altLang="en-US" sz="1100" b="0" i="0" u="none" strike="noStrike" kern="1200" cap="none" spc="0" normalizeH="0" baseline="0" noProof="0" dirty="0">
                <a:ln>
                  <a:noFill/>
                </a:ln>
                <a:solidFill>
                  <a:prstClr val="black">
                    <a:hueOff val="0"/>
                    <a:satOff val="0"/>
                    <a:lumOff val="0"/>
                    <a:alphaOff val="0"/>
                  </a:prstClr>
                </a:solidFill>
                <a:effectLst/>
                <a:uLnTx/>
                <a:uFillTx/>
                <a:latin typeface="メイリオ" panose="020B0604030504040204" pitchFamily="50" charset="-128"/>
                <a:ea typeface="メイリオ" panose="020B0604030504040204" pitchFamily="50" charset="-128"/>
                <a:cs typeface="+mn-cs"/>
              </a:rPr>
              <a:t>受けることが難しい。</a:t>
            </a:r>
            <a:endParaRPr kumimoji="1" lang="en-US" altLang="ja-JP" sz="1100" b="0" i="0" u="none" strike="noStrike" kern="1200" cap="none" spc="0" normalizeH="0" baseline="0" noProof="0" dirty="0">
              <a:ln>
                <a:noFill/>
              </a:ln>
              <a:solidFill>
                <a:prstClr val="black">
                  <a:hueOff val="0"/>
                  <a:satOff val="0"/>
                  <a:lumOff val="0"/>
                  <a:alphaOff val="0"/>
                </a:prstClr>
              </a:solidFill>
              <a:effectLst/>
              <a:uLnTx/>
              <a:uFillTx/>
              <a:latin typeface="メイリオ" panose="020B0604030504040204" pitchFamily="50" charset="-128"/>
              <a:ea typeface="メイリオ" panose="020B0604030504040204" pitchFamily="50" charset="-128"/>
              <a:cs typeface="+mn-cs"/>
            </a:endParaRPr>
          </a:p>
          <a:p>
            <a:pPr marL="171450" marR="0" lvl="1" indent="-171450" algn="l" defTabSz="732725" rtl="0" eaLnBrk="1" fontAlgn="auto" latinLnBrk="0" hangingPunct="1">
              <a:lnSpc>
                <a:spcPct val="90000"/>
              </a:lnSpc>
              <a:spcBef>
                <a:spcPct val="0"/>
              </a:spcBef>
              <a:spcAft>
                <a:spcPct val="15000"/>
              </a:spcAft>
              <a:buClrTx/>
              <a:buSzTx/>
              <a:buFont typeface="Wingdings" panose="05000000000000000000" pitchFamily="2" charset="2"/>
              <a:buChar char="u"/>
              <a:tabLst/>
              <a:defRPr/>
            </a:pPr>
            <a:r>
              <a:rPr kumimoji="1" lang="ja-JP" altLang="en-US" sz="1100" b="0" i="0" u="none" strike="noStrike" kern="1200" cap="none" spc="0" normalizeH="0" baseline="0" noProof="0" dirty="0">
                <a:ln>
                  <a:noFill/>
                </a:ln>
                <a:solidFill>
                  <a:prstClr val="black">
                    <a:hueOff val="0"/>
                    <a:satOff val="0"/>
                    <a:lumOff val="0"/>
                    <a:alphaOff val="0"/>
                  </a:prstClr>
                </a:solidFill>
                <a:effectLst/>
                <a:uLnTx/>
                <a:uFillTx/>
                <a:latin typeface="メイリオ" panose="020B0604030504040204" pitchFamily="50" charset="-128"/>
                <a:ea typeface="メイリオ" panose="020B0604030504040204" pitchFamily="50" charset="-128"/>
                <a:cs typeface="+mn-cs"/>
              </a:rPr>
              <a:t>病院の支援はどこまで可能なのか</a:t>
            </a:r>
            <a:endParaRPr kumimoji="1" lang="en-US" altLang="ja-JP" sz="1100" b="0" i="0" u="none" strike="noStrike" kern="1200" cap="none" spc="0" normalizeH="0" baseline="0" noProof="0" dirty="0">
              <a:ln>
                <a:noFill/>
              </a:ln>
              <a:solidFill>
                <a:prstClr val="black">
                  <a:hueOff val="0"/>
                  <a:satOff val="0"/>
                  <a:lumOff val="0"/>
                  <a:alphaOff val="0"/>
                </a:prstClr>
              </a:solidFill>
              <a:effectLst/>
              <a:uLnTx/>
              <a:uFillTx/>
              <a:latin typeface="メイリオ" panose="020B0604030504040204" pitchFamily="50" charset="-128"/>
              <a:ea typeface="メイリオ" panose="020B0604030504040204" pitchFamily="50" charset="-128"/>
              <a:cs typeface="+mn-cs"/>
            </a:endParaRPr>
          </a:p>
          <a:p>
            <a:pPr marL="0" marR="0" lvl="1" indent="0" algn="l" defTabSz="732725" rtl="0" eaLnBrk="1" fontAlgn="auto" latinLnBrk="0" hangingPunct="1">
              <a:lnSpc>
                <a:spcPct val="90000"/>
              </a:lnSpc>
              <a:spcBef>
                <a:spcPct val="0"/>
              </a:spcBef>
              <a:spcAft>
                <a:spcPct val="15000"/>
              </a:spcAft>
              <a:buClrTx/>
              <a:buSzTx/>
              <a:buFontTx/>
              <a:buNone/>
              <a:tabLst/>
              <a:defRPr/>
            </a:pPr>
            <a:r>
              <a:rPr kumimoji="1" lang="ja-JP" altLang="en-US" sz="1100" b="0" i="0" u="none" strike="noStrike" kern="1200" cap="none" spc="0" normalizeH="0" baseline="0" noProof="0" dirty="0">
                <a:ln>
                  <a:noFill/>
                </a:ln>
                <a:solidFill>
                  <a:prstClr val="black">
                    <a:hueOff val="0"/>
                    <a:satOff val="0"/>
                    <a:lumOff val="0"/>
                    <a:alphaOff val="0"/>
                  </a:prstClr>
                </a:solidFill>
                <a:effectLst/>
                <a:uLnTx/>
                <a:uFillTx/>
                <a:latin typeface="メイリオ" panose="020B0604030504040204" pitchFamily="50" charset="-128"/>
                <a:ea typeface="メイリオ" panose="020B0604030504040204" pitchFamily="50" charset="-128"/>
                <a:cs typeface="+mn-cs"/>
              </a:rPr>
              <a:t>　　圏域を遠く越えた外出支援に、すべての病院が対応できるわけでは</a:t>
            </a:r>
            <a:br>
              <a:rPr kumimoji="1" lang="en-US" altLang="ja-JP" sz="1100" b="0" i="0" u="none" strike="noStrike" kern="1200" cap="none" spc="0" normalizeH="0" baseline="0" noProof="0" dirty="0">
                <a:ln>
                  <a:noFill/>
                </a:ln>
                <a:solidFill>
                  <a:prstClr val="black">
                    <a:hueOff val="0"/>
                    <a:satOff val="0"/>
                    <a:lumOff val="0"/>
                    <a:alphaOff val="0"/>
                  </a:prstClr>
                </a:solidFill>
                <a:effectLst/>
                <a:uLnTx/>
                <a:uFillTx/>
                <a:latin typeface="メイリオ" panose="020B0604030504040204" pitchFamily="50" charset="-128"/>
                <a:ea typeface="メイリオ" panose="020B0604030504040204" pitchFamily="50" charset="-128"/>
                <a:cs typeface="+mn-cs"/>
              </a:rPr>
            </a:br>
            <a:r>
              <a:rPr kumimoji="1" lang="ja-JP" altLang="en-US" sz="1100" b="0" i="0" u="none" strike="noStrike" kern="1200" cap="none" spc="0" normalizeH="0" baseline="0" noProof="0" dirty="0">
                <a:ln>
                  <a:noFill/>
                </a:ln>
                <a:solidFill>
                  <a:prstClr val="black">
                    <a:hueOff val="0"/>
                    <a:satOff val="0"/>
                    <a:lumOff val="0"/>
                    <a:alphaOff val="0"/>
                  </a:prstClr>
                </a:solidFill>
                <a:effectLst/>
                <a:uLnTx/>
                <a:uFillTx/>
                <a:latin typeface="メイリオ" panose="020B0604030504040204" pitchFamily="50" charset="-128"/>
                <a:ea typeface="メイリオ" panose="020B0604030504040204" pitchFamily="50" charset="-128"/>
                <a:cs typeface="+mn-cs"/>
              </a:rPr>
              <a:t>　　ない。病院からの同行支援に費用が発生する場合もある。</a:t>
            </a:r>
            <a:endParaRPr kumimoji="1" lang="en-US" altLang="ja-JP" sz="1100" b="0" i="0" u="none" strike="noStrike" kern="1200" cap="none" spc="0" normalizeH="0" baseline="0" noProof="0" dirty="0">
              <a:ln>
                <a:noFill/>
              </a:ln>
              <a:solidFill>
                <a:prstClr val="black">
                  <a:hueOff val="0"/>
                  <a:satOff val="0"/>
                  <a:lumOff val="0"/>
                  <a:alphaOff val="0"/>
                </a:prstClr>
              </a:solidFill>
              <a:effectLst/>
              <a:uLnTx/>
              <a:uFillTx/>
              <a:latin typeface="メイリオ" panose="020B0604030504040204" pitchFamily="50" charset="-128"/>
              <a:ea typeface="メイリオ" panose="020B0604030504040204" pitchFamily="50" charset="-128"/>
              <a:cs typeface="+mn-cs"/>
            </a:endParaRPr>
          </a:p>
          <a:p>
            <a:pPr marL="0" marR="0" lvl="1" indent="0" algn="l" defTabSz="732725" rtl="0" eaLnBrk="1" fontAlgn="auto" latinLnBrk="0" hangingPunct="1">
              <a:lnSpc>
                <a:spcPct val="90000"/>
              </a:lnSpc>
              <a:spcBef>
                <a:spcPct val="0"/>
              </a:spcBef>
              <a:spcAft>
                <a:spcPct val="15000"/>
              </a:spcAft>
              <a:buClrTx/>
              <a:buSzTx/>
              <a:buFontTx/>
              <a:buNone/>
              <a:tabLst/>
              <a:defRPr/>
            </a:pPr>
            <a:r>
              <a:rPr kumimoji="1" lang="ja-JP" altLang="en-US" sz="1100" b="0" i="0" u="none" strike="noStrike" kern="1200" cap="none" spc="0" normalizeH="0" baseline="0" noProof="0" dirty="0">
                <a:ln>
                  <a:noFill/>
                </a:ln>
                <a:solidFill>
                  <a:prstClr val="black">
                    <a:hueOff val="0"/>
                    <a:satOff val="0"/>
                    <a:lumOff val="0"/>
                    <a:alphaOff val="0"/>
                  </a:prstClr>
                </a:solidFill>
                <a:effectLst/>
                <a:uLnTx/>
                <a:uFillTx/>
                <a:latin typeface="メイリオ" panose="020B0604030504040204" pitchFamily="50" charset="-128"/>
                <a:ea typeface="メイリオ" panose="020B0604030504040204" pitchFamily="50" charset="-128"/>
                <a:cs typeface="+mn-cs"/>
              </a:rPr>
              <a:t>　　退院後は病院の支援は終了するため、入院中からいかに地域の支援に</a:t>
            </a:r>
            <a:br>
              <a:rPr kumimoji="1" lang="en-US" altLang="ja-JP" sz="1100" b="0" i="0" u="none" strike="noStrike" kern="1200" cap="none" spc="0" normalizeH="0" baseline="0" noProof="0" dirty="0">
                <a:ln>
                  <a:noFill/>
                </a:ln>
                <a:solidFill>
                  <a:prstClr val="black">
                    <a:hueOff val="0"/>
                    <a:satOff val="0"/>
                    <a:lumOff val="0"/>
                    <a:alphaOff val="0"/>
                  </a:prstClr>
                </a:solidFill>
                <a:effectLst/>
                <a:uLnTx/>
                <a:uFillTx/>
                <a:latin typeface="メイリオ" panose="020B0604030504040204" pitchFamily="50" charset="-128"/>
                <a:ea typeface="メイリオ" panose="020B0604030504040204" pitchFamily="50" charset="-128"/>
                <a:cs typeface="+mn-cs"/>
              </a:rPr>
            </a:br>
            <a:r>
              <a:rPr kumimoji="1" lang="ja-JP" altLang="en-US" sz="1100" b="0" i="0" u="none" strike="noStrike" kern="1200" cap="none" spc="0" normalizeH="0" baseline="0" noProof="0" dirty="0">
                <a:ln>
                  <a:noFill/>
                </a:ln>
                <a:solidFill>
                  <a:prstClr val="black">
                    <a:hueOff val="0"/>
                    <a:satOff val="0"/>
                    <a:lumOff val="0"/>
                    <a:alphaOff val="0"/>
                  </a:prstClr>
                </a:solidFill>
                <a:effectLst/>
                <a:uLnTx/>
                <a:uFillTx/>
                <a:latin typeface="メイリオ" panose="020B0604030504040204" pitchFamily="50" charset="-128"/>
                <a:ea typeface="メイリオ" panose="020B0604030504040204" pitchFamily="50" charset="-128"/>
                <a:cs typeface="+mn-cs"/>
              </a:rPr>
              <a:t>　　つなげていくのか。</a:t>
            </a:r>
            <a:endParaRPr kumimoji="1" lang="en-US" altLang="ja-JP" sz="1100" b="0" i="0" u="none" strike="noStrike" kern="1200" cap="none" spc="0" normalizeH="0" baseline="0" noProof="0" dirty="0">
              <a:ln>
                <a:noFill/>
              </a:ln>
              <a:solidFill>
                <a:prstClr val="black">
                  <a:hueOff val="0"/>
                  <a:satOff val="0"/>
                  <a:lumOff val="0"/>
                  <a:alphaOff val="0"/>
                </a:prstClr>
              </a:solidFill>
              <a:effectLst/>
              <a:uLnTx/>
              <a:uFillTx/>
              <a:latin typeface="メイリオ" panose="020B0604030504040204" pitchFamily="50" charset="-128"/>
              <a:ea typeface="メイリオ" panose="020B0604030504040204" pitchFamily="50" charset="-128"/>
              <a:cs typeface="+mn-cs"/>
            </a:endParaRPr>
          </a:p>
          <a:p>
            <a:pPr marL="0" marR="0" lvl="1" indent="0" algn="l" defTabSz="732725" rtl="0" eaLnBrk="1" fontAlgn="auto" latinLnBrk="0" hangingPunct="1">
              <a:lnSpc>
                <a:spcPct val="90000"/>
              </a:lnSpc>
              <a:spcBef>
                <a:spcPct val="0"/>
              </a:spcBef>
              <a:spcAft>
                <a:spcPct val="15000"/>
              </a:spcAft>
              <a:buClrTx/>
              <a:buSzTx/>
              <a:buFontTx/>
              <a:buNone/>
              <a:tabLst/>
              <a:defRPr/>
            </a:pPr>
            <a:r>
              <a:rPr kumimoji="1" lang="ja-JP" altLang="en-US" sz="1100" b="0" i="0" u="none" strike="noStrike" kern="1200" cap="none" spc="0" normalizeH="0" baseline="0" noProof="0" dirty="0">
                <a:ln>
                  <a:noFill/>
                </a:ln>
                <a:solidFill>
                  <a:prstClr val="black">
                    <a:hueOff val="0"/>
                    <a:satOff val="0"/>
                    <a:lumOff val="0"/>
                    <a:alphaOff val="0"/>
                  </a:prstClr>
                </a:solidFill>
                <a:effectLst/>
                <a:uLnTx/>
                <a:uFillTx/>
                <a:latin typeface="メイリオ" panose="020B0604030504040204" pitchFamily="50" charset="-128"/>
                <a:ea typeface="メイリオ" panose="020B0604030504040204" pitchFamily="50" charset="-128"/>
                <a:cs typeface="+mn-cs"/>
              </a:rPr>
              <a:t>　　法改正により、病院相談員の業務量が急激に増加している。</a:t>
            </a:r>
            <a:endParaRPr kumimoji="1" lang="en-US" altLang="ja-JP" sz="1100" b="0" i="0" u="none" strike="noStrike" kern="1200" cap="none" spc="0" normalizeH="0" baseline="0" noProof="0" dirty="0">
              <a:ln>
                <a:noFill/>
              </a:ln>
              <a:solidFill>
                <a:prstClr val="black">
                  <a:hueOff val="0"/>
                  <a:satOff val="0"/>
                  <a:lumOff val="0"/>
                  <a:alphaOff val="0"/>
                </a:prstClr>
              </a:solidFill>
              <a:effectLst/>
              <a:uLnTx/>
              <a:uFillTx/>
              <a:latin typeface="メイリオ" panose="020B0604030504040204" pitchFamily="50" charset="-128"/>
              <a:ea typeface="メイリオ" panose="020B0604030504040204" pitchFamily="50" charset="-128"/>
              <a:cs typeface="+mn-cs"/>
            </a:endParaRPr>
          </a:p>
          <a:p>
            <a:pPr marL="171450" marR="0" lvl="1" indent="-171450" algn="l" defTabSz="732725" rtl="0" eaLnBrk="1" fontAlgn="auto" latinLnBrk="0" hangingPunct="1">
              <a:lnSpc>
                <a:spcPct val="90000"/>
              </a:lnSpc>
              <a:spcBef>
                <a:spcPct val="0"/>
              </a:spcBef>
              <a:spcAft>
                <a:spcPct val="15000"/>
              </a:spcAft>
              <a:buClrTx/>
              <a:buSzTx/>
              <a:buFont typeface="Wingdings" panose="05000000000000000000" pitchFamily="2" charset="2"/>
              <a:buChar char="u"/>
              <a:tabLst/>
              <a:defRPr/>
            </a:pPr>
            <a:r>
              <a:rPr kumimoji="1" lang="ja-JP" altLang="en-US" sz="1100" b="0" i="0" u="none" strike="noStrike" kern="1200" cap="none" spc="0" normalizeH="0" baseline="0" noProof="0" dirty="0">
                <a:ln>
                  <a:noFill/>
                </a:ln>
                <a:solidFill>
                  <a:prstClr val="black">
                    <a:hueOff val="0"/>
                    <a:satOff val="0"/>
                    <a:lumOff val="0"/>
                    <a:alphaOff val="0"/>
                  </a:prstClr>
                </a:solidFill>
                <a:effectLst/>
                <a:uLnTx/>
                <a:uFillTx/>
                <a:latin typeface="メイリオ" panose="020B0604030504040204" pitchFamily="50" charset="-128"/>
                <a:ea typeface="メイリオ" panose="020B0604030504040204" pitchFamily="50" charset="-128"/>
                <a:cs typeface="+mn-cs"/>
              </a:rPr>
              <a:t>地域移行相談・支援制度利用の難しさ</a:t>
            </a:r>
            <a:endParaRPr kumimoji="1" lang="en-US" altLang="ja-JP" sz="1100" b="0" i="0" u="none" strike="noStrike" kern="1200" cap="none" spc="0" normalizeH="0" baseline="0" noProof="0" dirty="0">
              <a:ln>
                <a:noFill/>
              </a:ln>
              <a:solidFill>
                <a:prstClr val="black">
                  <a:hueOff val="0"/>
                  <a:satOff val="0"/>
                  <a:lumOff val="0"/>
                  <a:alphaOff val="0"/>
                </a:prstClr>
              </a:solidFill>
              <a:effectLst/>
              <a:uLnTx/>
              <a:uFillTx/>
              <a:latin typeface="メイリオ" panose="020B0604030504040204" pitchFamily="50" charset="-128"/>
              <a:ea typeface="メイリオ" panose="020B0604030504040204" pitchFamily="50" charset="-128"/>
              <a:cs typeface="+mn-cs"/>
            </a:endParaRPr>
          </a:p>
          <a:p>
            <a:pPr marL="0" marR="0" lvl="1" indent="0" algn="l" defTabSz="732725" rtl="0" eaLnBrk="1" fontAlgn="auto" latinLnBrk="0" hangingPunct="1">
              <a:lnSpc>
                <a:spcPct val="90000"/>
              </a:lnSpc>
              <a:spcBef>
                <a:spcPct val="0"/>
              </a:spcBef>
              <a:spcAft>
                <a:spcPct val="15000"/>
              </a:spcAft>
              <a:buClrTx/>
              <a:buSzTx/>
              <a:buFontTx/>
              <a:buNone/>
              <a:tabLst/>
              <a:defRPr/>
            </a:pPr>
            <a:r>
              <a:rPr kumimoji="1" lang="ja-JP" altLang="en-US" sz="1100" b="0" i="0" u="none" strike="noStrike" kern="1200" cap="none" spc="0" normalizeH="0" baseline="0" noProof="0" dirty="0">
                <a:ln>
                  <a:noFill/>
                </a:ln>
                <a:solidFill>
                  <a:prstClr val="black">
                    <a:hueOff val="0"/>
                    <a:satOff val="0"/>
                    <a:lumOff val="0"/>
                    <a:alphaOff val="0"/>
                  </a:prstClr>
                </a:solidFill>
                <a:effectLst/>
                <a:uLnTx/>
                <a:uFillTx/>
                <a:latin typeface="メイリオ" panose="020B0604030504040204" pitchFamily="50" charset="-128"/>
                <a:ea typeface="メイリオ" panose="020B0604030504040204" pitchFamily="50" charset="-128"/>
                <a:cs typeface="+mn-cs"/>
              </a:rPr>
              <a:t>　　制度利用までの「前裁き」は本来どこが担うのか。</a:t>
            </a:r>
            <a:br>
              <a:rPr kumimoji="1" lang="en-US" altLang="ja-JP" sz="1100" b="0" i="0" u="none" strike="noStrike" kern="1200" cap="none" spc="0" normalizeH="0" baseline="0" noProof="0" dirty="0">
                <a:ln>
                  <a:noFill/>
                </a:ln>
                <a:solidFill>
                  <a:prstClr val="black">
                    <a:hueOff val="0"/>
                    <a:satOff val="0"/>
                    <a:lumOff val="0"/>
                    <a:alphaOff val="0"/>
                  </a:prstClr>
                </a:solidFill>
                <a:effectLst/>
                <a:uLnTx/>
                <a:uFillTx/>
                <a:latin typeface="メイリオ" panose="020B0604030504040204" pitchFamily="50" charset="-128"/>
                <a:ea typeface="メイリオ" panose="020B0604030504040204" pitchFamily="50" charset="-128"/>
                <a:cs typeface="+mn-cs"/>
              </a:rPr>
            </a:br>
            <a:r>
              <a:rPr kumimoji="1" lang="ja-JP" altLang="en-US" sz="1100" b="0" i="0" u="none" strike="noStrike" kern="1200" cap="none" spc="0" normalizeH="0" baseline="0" noProof="0" dirty="0">
                <a:ln>
                  <a:noFill/>
                </a:ln>
                <a:solidFill>
                  <a:prstClr val="black">
                    <a:hueOff val="0"/>
                    <a:satOff val="0"/>
                    <a:lumOff val="0"/>
                    <a:alphaOff val="0"/>
                  </a:prstClr>
                </a:solidFill>
                <a:effectLst/>
                <a:uLnTx/>
                <a:uFillTx/>
                <a:latin typeface="メイリオ" panose="020B0604030504040204" pitchFamily="50" charset="-128"/>
                <a:ea typeface="メイリオ" panose="020B0604030504040204" pitchFamily="50" charset="-128"/>
                <a:cs typeface="+mn-cs"/>
              </a:rPr>
              <a:t>　　制度利用の希望が出ても、対応できる事業所がない場合も多い。</a:t>
            </a:r>
            <a:endParaRPr kumimoji="1" lang="en-US" altLang="ja-JP" sz="1100" b="0" i="0" u="none" strike="noStrike" kern="1200" cap="none" spc="0" normalizeH="0" baseline="0" noProof="0" dirty="0">
              <a:ln>
                <a:noFill/>
              </a:ln>
              <a:solidFill>
                <a:prstClr val="black">
                  <a:hueOff val="0"/>
                  <a:satOff val="0"/>
                  <a:lumOff val="0"/>
                  <a:alphaOff val="0"/>
                </a:prstClr>
              </a:solidFill>
              <a:effectLst/>
              <a:uLnTx/>
              <a:uFillTx/>
              <a:latin typeface="メイリオ" panose="020B0604030504040204" pitchFamily="50" charset="-128"/>
              <a:ea typeface="メイリオ" panose="020B0604030504040204" pitchFamily="50" charset="-128"/>
              <a:cs typeface="+mn-cs"/>
            </a:endParaRPr>
          </a:p>
          <a:p>
            <a:pPr marL="0" marR="0" lvl="1" indent="0" algn="l" defTabSz="732725" rtl="0" eaLnBrk="1" fontAlgn="auto" latinLnBrk="0" hangingPunct="1">
              <a:lnSpc>
                <a:spcPct val="90000"/>
              </a:lnSpc>
              <a:spcBef>
                <a:spcPct val="0"/>
              </a:spcBef>
              <a:spcAft>
                <a:spcPct val="15000"/>
              </a:spcAft>
              <a:buClrTx/>
              <a:buSzTx/>
              <a:buFontTx/>
              <a:buNone/>
              <a:tabLst/>
              <a:defRPr/>
            </a:pPr>
            <a:r>
              <a:rPr kumimoji="1" lang="ja-JP" altLang="en-US" sz="1100" b="0" i="0" u="none" strike="noStrike" kern="1200" cap="none" spc="0" normalizeH="0" baseline="0" noProof="0" dirty="0">
                <a:ln>
                  <a:noFill/>
                </a:ln>
                <a:solidFill>
                  <a:prstClr val="black">
                    <a:hueOff val="0"/>
                    <a:satOff val="0"/>
                    <a:lumOff val="0"/>
                    <a:alphaOff val="0"/>
                  </a:prstClr>
                </a:solidFill>
                <a:effectLst/>
                <a:uLnTx/>
                <a:uFillTx/>
                <a:latin typeface="メイリオ" panose="020B0604030504040204" pitchFamily="50" charset="-128"/>
                <a:ea typeface="メイリオ" panose="020B0604030504040204" pitchFamily="50" charset="-128"/>
                <a:cs typeface="+mn-cs"/>
              </a:rPr>
              <a:t>　　地域移行支援制度の経験がない市町村や相談支援事業所へのアドバイ</a:t>
            </a:r>
            <a:br>
              <a:rPr kumimoji="1" lang="en-US" altLang="ja-JP" sz="1100" b="0" i="0" u="none" strike="noStrike" kern="1200" cap="none" spc="0" normalizeH="0" baseline="0" noProof="0" dirty="0">
                <a:ln>
                  <a:noFill/>
                </a:ln>
                <a:solidFill>
                  <a:prstClr val="black">
                    <a:hueOff val="0"/>
                    <a:satOff val="0"/>
                    <a:lumOff val="0"/>
                    <a:alphaOff val="0"/>
                  </a:prstClr>
                </a:solidFill>
                <a:effectLst/>
                <a:uLnTx/>
                <a:uFillTx/>
                <a:latin typeface="メイリオ" panose="020B0604030504040204" pitchFamily="50" charset="-128"/>
                <a:ea typeface="メイリオ" panose="020B0604030504040204" pitchFamily="50" charset="-128"/>
                <a:cs typeface="+mn-cs"/>
              </a:rPr>
            </a:br>
            <a:r>
              <a:rPr kumimoji="1" lang="ja-JP" altLang="en-US" sz="1100" b="0" i="0" u="none" strike="noStrike" kern="1200" cap="none" spc="0" normalizeH="0" baseline="0" noProof="0" dirty="0">
                <a:ln>
                  <a:noFill/>
                </a:ln>
                <a:solidFill>
                  <a:prstClr val="black">
                    <a:hueOff val="0"/>
                    <a:satOff val="0"/>
                    <a:lumOff val="0"/>
                    <a:alphaOff val="0"/>
                  </a:prstClr>
                </a:solidFill>
                <a:effectLst/>
                <a:uLnTx/>
                <a:uFillTx/>
                <a:latin typeface="メイリオ" panose="020B0604030504040204" pitchFamily="50" charset="-128"/>
                <a:ea typeface="メイリオ" panose="020B0604030504040204" pitchFamily="50" charset="-128"/>
                <a:cs typeface="+mn-cs"/>
              </a:rPr>
              <a:t>　　スはどこが可能か？</a:t>
            </a:r>
            <a:endParaRPr kumimoji="1" lang="en-US" altLang="ja-JP" sz="1100" b="0" i="0" u="none" strike="noStrike" kern="1200" cap="none" spc="0" normalizeH="0" baseline="0" noProof="0" dirty="0">
              <a:ln>
                <a:noFill/>
              </a:ln>
              <a:solidFill>
                <a:prstClr val="black">
                  <a:hueOff val="0"/>
                  <a:satOff val="0"/>
                  <a:lumOff val="0"/>
                  <a:alphaOff val="0"/>
                </a:prstClr>
              </a:solidFill>
              <a:effectLst/>
              <a:uLnTx/>
              <a:uFillTx/>
              <a:latin typeface="メイリオ" panose="020B0604030504040204" pitchFamily="50" charset="-128"/>
              <a:ea typeface="メイリオ" panose="020B0604030504040204" pitchFamily="50" charset="-128"/>
              <a:cs typeface="+mn-cs"/>
            </a:endParaRPr>
          </a:p>
          <a:p>
            <a:pPr marL="0" marR="0" lvl="1" indent="0" algn="l" defTabSz="732725" rtl="0" eaLnBrk="1" fontAlgn="auto" latinLnBrk="0" hangingPunct="1">
              <a:lnSpc>
                <a:spcPct val="90000"/>
              </a:lnSpc>
              <a:spcBef>
                <a:spcPct val="0"/>
              </a:spcBef>
              <a:spcAft>
                <a:spcPct val="15000"/>
              </a:spcAft>
              <a:buClrTx/>
              <a:buSzTx/>
              <a:buFontTx/>
              <a:buNone/>
              <a:tabLst/>
              <a:defRPr/>
            </a:pPr>
            <a:r>
              <a:rPr kumimoji="1" lang="ja-JP" altLang="en-US" sz="1100" b="0" i="0" u="none" strike="noStrike" kern="1200" cap="none" spc="0" normalizeH="0" baseline="0" noProof="0" dirty="0">
                <a:ln>
                  <a:noFill/>
                </a:ln>
                <a:solidFill>
                  <a:prstClr val="black">
                    <a:hueOff val="0"/>
                    <a:satOff val="0"/>
                    <a:lumOff val="0"/>
                    <a:alphaOff val="0"/>
                  </a:prstClr>
                </a:solidFill>
                <a:effectLst/>
                <a:uLnTx/>
                <a:uFillTx/>
                <a:latin typeface="メイリオ" panose="020B0604030504040204" pitchFamily="50" charset="-128"/>
                <a:ea typeface="メイリオ" panose="020B0604030504040204" pitchFamily="50" charset="-128"/>
                <a:cs typeface="+mn-cs"/>
              </a:rPr>
              <a:t>　　市町村自体が「地域移行に関する相談を受けられない」という場合も</a:t>
            </a:r>
            <a:br>
              <a:rPr kumimoji="1" lang="en-US" altLang="ja-JP" sz="1100" b="0" i="0" u="none" strike="noStrike" kern="1200" cap="none" spc="0" normalizeH="0" baseline="0" noProof="0" dirty="0">
                <a:ln>
                  <a:noFill/>
                </a:ln>
                <a:solidFill>
                  <a:prstClr val="black">
                    <a:hueOff val="0"/>
                    <a:satOff val="0"/>
                    <a:lumOff val="0"/>
                    <a:alphaOff val="0"/>
                  </a:prstClr>
                </a:solidFill>
                <a:effectLst/>
                <a:uLnTx/>
                <a:uFillTx/>
                <a:latin typeface="メイリオ" panose="020B0604030504040204" pitchFamily="50" charset="-128"/>
                <a:ea typeface="メイリオ" panose="020B0604030504040204" pitchFamily="50" charset="-128"/>
                <a:cs typeface="+mn-cs"/>
              </a:rPr>
            </a:br>
            <a:r>
              <a:rPr kumimoji="1" lang="ja-JP" altLang="en-US" sz="1100" b="0" i="0" u="none" strike="noStrike" kern="1200" cap="none" spc="0" normalizeH="0" baseline="0" noProof="0" dirty="0">
                <a:ln>
                  <a:noFill/>
                </a:ln>
                <a:solidFill>
                  <a:prstClr val="black">
                    <a:hueOff val="0"/>
                    <a:satOff val="0"/>
                    <a:lumOff val="0"/>
                    <a:alphaOff val="0"/>
                  </a:prstClr>
                </a:solidFill>
                <a:effectLst/>
                <a:uLnTx/>
                <a:uFillTx/>
                <a:latin typeface="メイリオ" panose="020B0604030504040204" pitchFamily="50" charset="-128"/>
                <a:ea typeface="メイリオ" panose="020B0604030504040204" pitchFamily="50" charset="-128"/>
                <a:cs typeface="+mn-cs"/>
              </a:rPr>
              <a:t>　　ある。</a:t>
            </a:r>
            <a:endParaRPr kumimoji="1" lang="en-US" altLang="ja-JP" sz="1100" b="0" i="0" u="none" strike="noStrike" kern="1200" cap="none" spc="0" normalizeH="0" baseline="0" noProof="0" dirty="0">
              <a:ln>
                <a:noFill/>
              </a:ln>
              <a:solidFill>
                <a:prstClr val="black">
                  <a:hueOff val="0"/>
                  <a:satOff val="0"/>
                  <a:lumOff val="0"/>
                  <a:alphaOff val="0"/>
                </a:prstClr>
              </a:solidFill>
              <a:effectLst/>
              <a:uLnTx/>
              <a:uFillTx/>
              <a:latin typeface="メイリオ" panose="020B0604030504040204" pitchFamily="50" charset="-128"/>
              <a:ea typeface="メイリオ" panose="020B0604030504040204" pitchFamily="50" charset="-128"/>
              <a:cs typeface="+mn-cs"/>
            </a:endParaRPr>
          </a:p>
          <a:p>
            <a:pPr marL="171450" marR="0" lvl="1" indent="-171450" algn="l" defTabSz="732725" rtl="0" eaLnBrk="1" fontAlgn="auto" latinLnBrk="0" hangingPunct="1">
              <a:lnSpc>
                <a:spcPct val="90000"/>
              </a:lnSpc>
              <a:spcBef>
                <a:spcPct val="0"/>
              </a:spcBef>
              <a:spcAft>
                <a:spcPct val="15000"/>
              </a:spcAft>
              <a:buClrTx/>
              <a:buSzTx/>
              <a:buFont typeface="Wingdings" panose="05000000000000000000" pitchFamily="2" charset="2"/>
              <a:buChar char="u"/>
              <a:tabLst/>
              <a:defRPr/>
            </a:pPr>
            <a:r>
              <a:rPr kumimoji="1" lang="ja-JP" altLang="en-US" sz="1100" b="0" i="0" u="none" strike="noStrike" kern="1200" cap="none" spc="0" normalizeH="0" baseline="0" noProof="0" dirty="0">
                <a:ln>
                  <a:noFill/>
                </a:ln>
                <a:solidFill>
                  <a:prstClr val="black">
                    <a:hueOff val="0"/>
                    <a:satOff val="0"/>
                    <a:lumOff val="0"/>
                    <a:alphaOff val="0"/>
                  </a:prstClr>
                </a:solidFill>
                <a:effectLst/>
                <a:uLnTx/>
                <a:uFillTx/>
                <a:latin typeface="メイリオ" panose="020B0604030504040204" pitchFamily="50" charset="-128"/>
                <a:ea typeface="メイリオ" panose="020B0604030504040204" pitchFamily="50" charset="-128"/>
                <a:cs typeface="+mn-cs"/>
              </a:rPr>
              <a:t>本人・家族への対応</a:t>
            </a:r>
            <a:endParaRPr kumimoji="1" lang="en-US" altLang="ja-JP" sz="1100" b="0" i="0" u="none" strike="noStrike" kern="1200" cap="none" spc="0" normalizeH="0" baseline="0" noProof="0" dirty="0">
              <a:ln>
                <a:noFill/>
              </a:ln>
              <a:solidFill>
                <a:prstClr val="black">
                  <a:hueOff val="0"/>
                  <a:satOff val="0"/>
                  <a:lumOff val="0"/>
                  <a:alphaOff val="0"/>
                </a:prstClr>
              </a:solidFill>
              <a:effectLst/>
              <a:uLnTx/>
              <a:uFillTx/>
              <a:latin typeface="メイリオ" panose="020B0604030504040204" pitchFamily="50" charset="-128"/>
              <a:ea typeface="メイリオ" panose="020B0604030504040204" pitchFamily="50" charset="-128"/>
              <a:cs typeface="+mn-cs"/>
            </a:endParaRPr>
          </a:p>
          <a:p>
            <a:pPr marL="0" marR="0" lvl="1" indent="0" algn="l" defTabSz="732725" rtl="0" eaLnBrk="1" fontAlgn="auto" latinLnBrk="0" hangingPunct="1">
              <a:lnSpc>
                <a:spcPct val="90000"/>
              </a:lnSpc>
              <a:spcBef>
                <a:spcPct val="0"/>
              </a:spcBef>
              <a:spcAft>
                <a:spcPct val="15000"/>
              </a:spcAft>
              <a:buClrTx/>
              <a:buSzTx/>
              <a:buFontTx/>
              <a:buNone/>
              <a:tabLst/>
              <a:defRPr/>
            </a:pPr>
            <a:r>
              <a:rPr kumimoji="1" lang="ja-JP" altLang="en-US" sz="1100" b="0" i="0" u="none" strike="noStrike" kern="1200" cap="none" spc="0" normalizeH="0" baseline="0" noProof="0" dirty="0">
                <a:ln>
                  <a:noFill/>
                </a:ln>
                <a:solidFill>
                  <a:prstClr val="black">
                    <a:hueOff val="0"/>
                    <a:satOff val="0"/>
                    <a:lumOff val="0"/>
                    <a:alphaOff val="0"/>
                  </a:prstClr>
                </a:solidFill>
                <a:effectLst/>
                <a:uLnTx/>
                <a:uFillTx/>
                <a:latin typeface="メイリオ" panose="020B0604030504040204" pitchFamily="50" charset="-128"/>
                <a:ea typeface="メイリオ" panose="020B0604030504040204" pitchFamily="50" charset="-128"/>
                <a:cs typeface="+mn-cs"/>
              </a:rPr>
              <a:t>　・「元の住まいへ帰りたい」「独居で暮らしたい」</a:t>
            </a:r>
            <a:endParaRPr kumimoji="1" lang="en-US" altLang="ja-JP" sz="1100" b="0" i="0" u="none" strike="noStrike" kern="1200" cap="none" spc="0" normalizeH="0" baseline="0" noProof="0" dirty="0">
              <a:ln>
                <a:noFill/>
              </a:ln>
              <a:solidFill>
                <a:prstClr val="black">
                  <a:hueOff val="0"/>
                  <a:satOff val="0"/>
                  <a:lumOff val="0"/>
                  <a:alphaOff val="0"/>
                </a:prstClr>
              </a:solidFill>
              <a:effectLst/>
              <a:uLnTx/>
              <a:uFillTx/>
              <a:latin typeface="メイリオ" panose="020B0604030504040204" pitchFamily="50" charset="-128"/>
              <a:ea typeface="メイリオ" panose="020B0604030504040204" pitchFamily="50" charset="-128"/>
              <a:cs typeface="+mn-cs"/>
            </a:endParaRPr>
          </a:p>
          <a:p>
            <a:pPr marL="0" marR="0" lvl="1" indent="0" algn="l" defTabSz="732725" rtl="0" eaLnBrk="1" fontAlgn="auto" latinLnBrk="0" hangingPunct="1">
              <a:lnSpc>
                <a:spcPct val="90000"/>
              </a:lnSpc>
              <a:spcBef>
                <a:spcPct val="0"/>
              </a:spcBef>
              <a:spcAft>
                <a:spcPct val="15000"/>
              </a:spcAft>
              <a:buClrTx/>
              <a:buSzTx/>
              <a:buFontTx/>
              <a:buNone/>
              <a:tabLst/>
              <a:defRPr/>
            </a:pPr>
            <a:r>
              <a:rPr kumimoji="1" lang="ja-JP" altLang="en-US" sz="1100" b="0" i="0" u="none" strike="noStrike" kern="1200" cap="none" spc="0" normalizeH="0" baseline="0" noProof="0" dirty="0">
                <a:ln>
                  <a:noFill/>
                </a:ln>
                <a:solidFill>
                  <a:prstClr val="black">
                    <a:hueOff val="0"/>
                    <a:satOff val="0"/>
                    <a:lumOff val="0"/>
                    <a:alphaOff val="0"/>
                  </a:prstClr>
                </a:solidFill>
                <a:effectLst/>
                <a:uLnTx/>
                <a:uFillTx/>
                <a:latin typeface="メイリオ" panose="020B0604030504040204" pitchFamily="50" charset="-128"/>
                <a:ea typeface="メイリオ" panose="020B0604030504040204" pitchFamily="50" charset="-128"/>
                <a:cs typeface="+mn-cs"/>
              </a:rPr>
              <a:t>　　「退院したら、精神科には通院しません」</a:t>
            </a:r>
            <a:endParaRPr kumimoji="1" lang="en-US" altLang="ja-JP" sz="1100" b="0" i="0" u="none" strike="noStrike" kern="1200" cap="none" spc="0" normalizeH="0" baseline="0" noProof="0" dirty="0">
              <a:ln>
                <a:noFill/>
              </a:ln>
              <a:solidFill>
                <a:prstClr val="black">
                  <a:hueOff val="0"/>
                  <a:satOff val="0"/>
                  <a:lumOff val="0"/>
                  <a:alphaOff val="0"/>
                </a:prstClr>
              </a:solidFill>
              <a:effectLst/>
              <a:uLnTx/>
              <a:uFillTx/>
              <a:latin typeface="メイリオ" panose="020B0604030504040204" pitchFamily="50" charset="-128"/>
              <a:ea typeface="メイリオ" panose="020B0604030504040204" pitchFamily="50" charset="-128"/>
              <a:cs typeface="+mn-cs"/>
            </a:endParaRPr>
          </a:p>
          <a:p>
            <a:pPr marL="0" marR="0" lvl="1" indent="0" algn="l" defTabSz="732725" rtl="0" eaLnBrk="1" fontAlgn="auto" latinLnBrk="0" hangingPunct="1">
              <a:lnSpc>
                <a:spcPct val="90000"/>
              </a:lnSpc>
              <a:spcBef>
                <a:spcPct val="0"/>
              </a:spcBef>
              <a:spcAft>
                <a:spcPct val="15000"/>
              </a:spcAft>
              <a:buClrTx/>
              <a:buSzTx/>
              <a:buFontTx/>
              <a:buNone/>
              <a:tabLst/>
              <a:defRPr/>
            </a:pPr>
            <a:r>
              <a:rPr kumimoji="1" lang="ja-JP" altLang="en-US" sz="1100" b="0" i="0" u="none" strike="noStrike" kern="1200" cap="none" spc="0" normalizeH="0" baseline="0" noProof="0" dirty="0">
                <a:ln>
                  <a:noFill/>
                </a:ln>
                <a:solidFill>
                  <a:prstClr val="black">
                    <a:hueOff val="0"/>
                    <a:satOff val="0"/>
                    <a:lumOff val="0"/>
                    <a:alphaOff val="0"/>
                  </a:prstClr>
                </a:solidFill>
                <a:effectLst/>
                <a:uLnTx/>
                <a:uFillTx/>
                <a:latin typeface="メイリオ" panose="020B0604030504040204" pitchFamily="50" charset="-128"/>
                <a:ea typeface="メイリオ" panose="020B0604030504040204" pitchFamily="50" charset="-128"/>
                <a:cs typeface="+mn-cs"/>
              </a:rPr>
              <a:t>　　といった本人の希望や発言への寄り添いをどうするか？</a:t>
            </a:r>
            <a:endParaRPr kumimoji="1" lang="en-US" altLang="ja-JP" sz="1100" b="0" i="0" u="none" strike="noStrike" kern="1200" cap="none" spc="0" normalizeH="0" baseline="0" noProof="0" dirty="0">
              <a:ln>
                <a:noFill/>
              </a:ln>
              <a:solidFill>
                <a:prstClr val="black">
                  <a:hueOff val="0"/>
                  <a:satOff val="0"/>
                  <a:lumOff val="0"/>
                  <a:alphaOff val="0"/>
                </a:prstClr>
              </a:solidFill>
              <a:effectLst/>
              <a:uLnTx/>
              <a:uFillTx/>
              <a:latin typeface="メイリオ" panose="020B0604030504040204" pitchFamily="50" charset="-128"/>
              <a:ea typeface="メイリオ" panose="020B0604030504040204" pitchFamily="50" charset="-128"/>
              <a:cs typeface="+mn-cs"/>
            </a:endParaRPr>
          </a:p>
          <a:p>
            <a:pPr marL="0" marR="0" lvl="1" indent="0" algn="l" defTabSz="732725" rtl="0" eaLnBrk="1" fontAlgn="auto" latinLnBrk="0" hangingPunct="1">
              <a:lnSpc>
                <a:spcPct val="90000"/>
              </a:lnSpc>
              <a:spcBef>
                <a:spcPct val="0"/>
              </a:spcBef>
              <a:spcAft>
                <a:spcPct val="15000"/>
              </a:spcAft>
              <a:buClrTx/>
              <a:buSzTx/>
              <a:buFontTx/>
              <a:buNone/>
              <a:tabLst/>
              <a:defRPr/>
            </a:pPr>
            <a:r>
              <a:rPr kumimoji="1" lang="ja-JP" altLang="en-US" sz="1100" b="0" i="0" u="none" strike="noStrike" kern="1200" cap="none" spc="0" normalizeH="0" baseline="0" noProof="0" dirty="0">
                <a:ln>
                  <a:noFill/>
                </a:ln>
                <a:solidFill>
                  <a:prstClr val="black">
                    <a:hueOff val="0"/>
                    <a:satOff val="0"/>
                    <a:lumOff val="0"/>
                    <a:alphaOff val="0"/>
                  </a:prstClr>
                </a:solidFill>
                <a:effectLst/>
                <a:uLnTx/>
                <a:uFillTx/>
                <a:latin typeface="メイリオ" panose="020B0604030504040204" pitchFamily="50" charset="-128"/>
                <a:ea typeface="メイリオ" panose="020B0604030504040204" pitchFamily="50" charset="-128"/>
                <a:cs typeface="+mn-cs"/>
              </a:rPr>
              <a:t>　・家族の支援を含めた包括的な対応の検討</a:t>
            </a:r>
            <a:endParaRPr kumimoji="1" lang="en-US" altLang="ja-JP" sz="1100" b="0" i="0" u="none" strike="noStrike" kern="1200" cap="none" spc="0" normalizeH="0" baseline="0" noProof="0" dirty="0">
              <a:ln>
                <a:noFill/>
              </a:ln>
              <a:solidFill>
                <a:prstClr val="black">
                  <a:hueOff val="0"/>
                  <a:satOff val="0"/>
                  <a:lumOff val="0"/>
                  <a:alphaOff val="0"/>
                </a:prstClr>
              </a:solidFill>
              <a:effectLst/>
              <a:uLnTx/>
              <a:uFillTx/>
              <a:latin typeface="メイリオ" panose="020B0604030504040204" pitchFamily="50" charset="-128"/>
              <a:ea typeface="メイリオ" panose="020B0604030504040204" pitchFamily="50" charset="-128"/>
              <a:cs typeface="+mn-cs"/>
            </a:endParaRPr>
          </a:p>
          <a:p>
            <a:pPr marL="0" marR="0" lvl="1" indent="0" algn="l" defTabSz="732725" rtl="0" eaLnBrk="1" fontAlgn="auto" latinLnBrk="0" hangingPunct="1">
              <a:lnSpc>
                <a:spcPct val="90000"/>
              </a:lnSpc>
              <a:spcBef>
                <a:spcPct val="0"/>
              </a:spcBef>
              <a:spcAft>
                <a:spcPct val="15000"/>
              </a:spcAft>
              <a:buClrTx/>
              <a:buSzTx/>
              <a:buFontTx/>
              <a:buNone/>
              <a:tabLst/>
              <a:defRPr/>
            </a:pPr>
            <a:r>
              <a:rPr kumimoji="1" lang="ja-JP" altLang="en-US" sz="1100" b="0" i="0" u="none" strike="noStrike" kern="1200" cap="none" spc="0" normalizeH="0" baseline="0" noProof="0" dirty="0">
                <a:ln>
                  <a:noFill/>
                </a:ln>
                <a:solidFill>
                  <a:prstClr val="black">
                    <a:hueOff val="0"/>
                    <a:satOff val="0"/>
                    <a:lumOff val="0"/>
                    <a:alphaOff val="0"/>
                  </a:prstClr>
                </a:solidFill>
                <a:effectLst/>
                <a:uLnTx/>
                <a:uFillTx/>
                <a:latin typeface="メイリオ" panose="020B0604030504040204" pitchFamily="50" charset="-128"/>
                <a:ea typeface="メイリオ" panose="020B0604030504040204" pitchFamily="50" charset="-128"/>
                <a:cs typeface="+mn-cs"/>
              </a:rPr>
              <a:t>　　　家族の反対は、阻害要因の一定の割合を占めている。</a:t>
            </a:r>
            <a:endParaRPr kumimoji="1" lang="en-US" altLang="ja-JP" sz="1100" b="0" i="0" u="none" strike="noStrike" kern="1200" cap="none" spc="0" normalizeH="0" baseline="0" noProof="0" dirty="0">
              <a:ln>
                <a:noFill/>
              </a:ln>
              <a:solidFill>
                <a:prstClr val="black">
                  <a:hueOff val="0"/>
                  <a:satOff val="0"/>
                  <a:lumOff val="0"/>
                  <a:alphaOff val="0"/>
                </a:prstClr>
              </a:solidFill>
              <a:effectLst/>
              <a:uLnTx/>
              <a:uFillTx/>
              <a:latin typeface="メイリオ" panose="020B0604030504040204" pitchFamily="50" charset="-128"/>
              <a:ea typeface="メイリオ" panose="020B0604030504040204" pitchFamily="50" charset="-128"/>
              <a:cs typeface="+mn-cs"/>
            </a:endParaRPr>
          </a:p>
          <a:p>
            <a:pPr marL="0" marR="0" lvl="1" indent="0" algn="l" defTabSz="732725" rtl="0" eaLnBrk="1" fontAlgn="auto" latinLnBrk="0" hangingPunct="1">
              <a:lnSpc>
                <a:spcPct val="90000"/>
              </a:lnSpc>
              <a:spcBef>
                <a:spcPct val="0"/>
              </a:spcBef>
              <a:spcAft>
                <a:spcPct val="15000"/>
              </a:spcAft>
              <a:buClrTx/>
              <a:buSzTx/>
              <a:buFontTx/>
              <a:buNone/>
              <a:tabLst/>
              <a:defRPr/>
            </a:pPr>
            <a:r>
              <a:rPr kumimoji="1" lang="ja-JP" altLang="en-US" sz="1100" b="0" i="0" u="none" strike="noStrike" kern="1200" cap="none" spc="0" normalizeH="0" baseline="0" noProof="0" dirty="0">
                <a:ln>
                  <a:noFill/>
                </a:ln>
                <a:solidFill>
                  <a:prstClr val="black">
                    <a:hueOff val="0"/>
                    <a:satOff val="0"/>
                    <a:lumOff val="0"/>
                    <a:alphaOff val="0"/>
                  </a:prstClr>
                </a:solidFill>
                <a:effectLst/>
                <a:uLnTx/>
                <a:uFillTx/>
                <a:latin typeface="メイリオ" panose="020B0604030504040204" pitchFamily="50" charset="-128"/>
                <a:ea typeface="メイリオ" panose="020B0604030504040204" pitchFamily="50" charset="-128"/>
                <a:cs typeface="+mn-cs"/>
              </a:rPr>
              <a:t>　　　家族を含めた支援展開を検討する必要があるが、その対応はどこが</a:t>
            </a:r>
            <a:br>
              <a:rPr kumimoji="1" lang="en-US" altLang="ja-JP" sz="1100" b="0" i="0" u="none" strike="noStrike" kern="1200" cap="none" spc="0" normalizeH="0" baseline="0" noProof="0" dirty="0">
                <a:ln>
                  <a:noFill/>
                </a:ln>
                <a:solidFill>
                  <a:prstClr val="black">
                    <a:hueOff val="0"/>
                    <a:satOff val="0"/>
                    <a:lumOff val="0"/>
                    <a:alphaOff val="0"/>
                  </a:prstClr>
                </a:solidFill>
                <a:effectLst/>
                <a:uLnTx/>
                <a:uFillTx/>
                <a:latin typeface="メイリオ" panose="020B0604030504040204" pitchFamily="50" charset="-128"/>
                <a:ea typeface="メイリオ" panose="020B0604030504040204" pitchFamily="50" charset="-128"/>
                <a:cs typeface="+mn-cs"/>
              </a:rPr>
            </a:br>
            <a:r>
              <a:rPr kumimoji="1" lang="ja-JP" altLang="en-US" sz="1100" b="0" i="0" u="none" strike="noStrike" kern="1200" cap="none" spc="0" normalizeH="0" baseline="0" noProof="0" dirty="0">
                <a:ln>
                  <a:noFill/>
                </a:ln>
                <a:solidFill>
                  <a:prstClr val="black">
                    <a:hueOff val="0"/>
                    <a:satOff val="0"/>
                    <a:lumOff val="0"/>
                    <a:alphaOff val="0"/>
                  </a:prstClr>
                </a:solidFill>
                <a:effectLst/>
                <a:uLnTx/>
                <a:uFillTx/>
                <a:latin typeface="メイリオ" panose="020B0604030504040204" pitchFamily="50" charset="-128"/>
                <a:ea typeface="メイリオ" panose="020B0604030504040204" pitchFamily="50" charset="-128"/>
                <a:cs typeface="+mn-cs"/>
              </a:rPr>
              <a:t>　　　担えるのか。</a:t>
            </a:r>
            <a:endParaRPr kumimoji="1" lang="en-US" altLang="ja-JP" sz="1100" b="0" i="0" u="none" strike="noStrike" kern="1200" cap="none" spc="0" normalizeH="0" baseline="0" noProof="0" dirty="0">
              <a:ln>
                <a:noFill/>
              </a:ln>
              <a:solidFill>
                <a:prstClr val="black">
                  <a:hueOff val="0"/>
                  <a:satOff val="0"/>
                  <a:lumOff val="0"/>
                  <a:alphaOff val="0"/>
                </a:prstClr>
              </a:solidFill>
              <a:effectLst/>
              <a:uLnTx/>
              <a:uFillTx/>
              <a:latin typeface="メイリオ" panose="020B0604030504040204" pitchFamily="50" charset="-128"/>
              <a:ea typeface="メイリオ" panose="020B0604030504040204" pitchFamily="50" charset="-128"/>
              <a:cs typeface="+mn-cs"/>
            </a:endParaRPr>
          </a:p>
          <a:p>
            <a:pPr marL="171450" marR="0" lvl="1" indent="-171450" algn="l" defTabSz="732725" rtl="0" eaLnBrk="1" fontAlgn="auto" latinLnBrk="0" hangingPunct="1">
              <a:lnSpc>
                <a:spcPct val="90000"/>
              </a:lnSpc>
              <a:spcBef>
                <a:spcPct val="0"/>
              </a:spcBef>
              <a:spcAft>
                <a:spcPct val="15000"/>
              </a:spcAft>
              <a:buClrTx/>
              <a:buSzTx/>
              <a:buFont typeface="Wingdings" panose="05000000000000000000" pitchFamily="2" charset="2"/>
              <a:buChar char="u"/>
              <a:tabLst/>
              <a:defRPr/>
            </a:pPr>
            <a:r>
              <a:rPr kumimoji="1" lang="ja-JP" altLang="en-US" sz="1100" b="0" i="0" u="none" strike="noStrike" kern="1200" cap="none" spc="0" normalizeH="0" baseline="0" noProof="0" dirty="0">
                <a:ln>
                  <a:noFill/>
                </a:ln>
                <a:solidFill>
                  <a:prstClr val="black">
                    <a:hueOff val="0"/>
                    <a:satOff val="0"/>
                    <a:lumOff val="0"/>
                    <a:alphaOff val="0"/>
                  </a:prstClr>
                </a:solidFill>
                <a:effectLst/>
                <a:uLnTx/>
                <a:uFillTx/>
                <a:latin typeface="メイリオ" panose="020B0604030504040204" pitchFamily="50" charset="-128"/>
                <a:ea typeface="メイリオ" panose="020B0604030504040204" pitchFamily="50" charset="-128"/>
                <a:cs typeface="+mn-cs"/>
              </a:rPr>
              <a:t>今後の広域的な支援に向けて</a:t>
            </a:r>
            <a:endParaRPr kumimoji="1" lang="en-US" altLang="ja-JP" sz="1100" b="0" i="0" u="none" strike="noStrike" kern="1200" cap="none" spc="0" normalizeH="0" baseline="0" noProof="0" dirty="0">
              <a:ln>
                <a:noFill/>
              </a:ln>
              <a:solidFill>
                <a:prstClr val="black">
                  <a:hueOff val="0"/>
                  <a:satOff val="0"/>
                  <a:lumOff val="0"/>
                  <a:alphaOff val="0"/>
                </a:prstClr>
              </a:solidFill>
              <a:effectLst/>
              <a:uLnTx/>
              <a:uFillTx/>
              <a:latin typeface="メイリオ" panose="020B0604030504040204" pitchFamily="50" charset="-128"/>
              <a:ea typeface="メイリオ" panose="020B0604030504040204" pitchFamily="50" charset="-128"/>
              <a:cs typeface="+mn-cs"/>
            </a:endParaRPr>
          </a:p>
          <a:p>
            <a:pPr marL="0" marR="0" lvl="1" indent="0" algn="l" defTabSz="732725" rtl="0" eaLnBrk="1" fontAlgn="auto" latinLnBrk="0" hangingPunct="1">
              <a:lnSpc>
                <a:spcPct val="90000"/>
              </a:lnSpc>
              <a:spcBef>
                <a:spcPct val="0"/>
              </a:spcBef>
              <a:spcAft>
                <a:spcPct val="15000"/>
              </a:spcAft>
              <a:buClrTx/>
              <a:buSzTx/>
              <a:buFontTx/>
              <a:buNone/>
              <a:tabLst/>
              <a:defRPr/>
            </a:pPr>
            <a:r>
              <a:rPr kumimoji="1" lang="ja-JP" altLang="en-US" sz="1100" b="0" i="0" u="none" strike="noStrike" kern="1200" cap="none" spc="0" normalizeH="0" baseline="0" noProof="0" dirty="0">
                <a:ln>
                  <a:noFill/>
                </a:ln>
                <a:solidFill>
                  <a:prstClr val="black">
                    <a:hueOff val="0"/>
                    <a:satOff val="0"/>
                    <a:lumOff val="0"/>
                    <a:alphaOff val="0"/>
                  </a:prstClr>
                </a:solidFill>
                <a:effectLst/>
                <a:uLnTx/>
                <a:uFillTx/>
                <a:latin typeface="メイリオ" panose="020B0604030504040204" pitchFamily="50" charset="-128"/>
                <a:ea typeface="メイリオ" panose="020B0604030504040204" pitchFamily="50" charset="-128"/>
                <a:cs typeface="+mn-cs"/>
              </a:rPr>
              <a:t>　　病院から各市町村の地域移行支援窓口に直接つながることが出来れば、　　</a:t>
            </a:r>
            <a:br>
              <a:rPr kumimoji="1" lang="en-US" altLang="ja-JP" sz="1100" b="0" i="0" u="none" strike="noStrike" kern="1200" cap="none" spc="0" normalizeH="0" baseline="0" noProof="0" dirty="0">
                <a:ln>
                  <a:noFill/>
                </a:ln>
                <a:solidFill>
                  <a:prstClr val="black">
                    <a:hueOff val="0"/>
                    <a:satOff val="0"/>
                    <a:lumOff val="0"/>
                    <a:alphaOff val="0"/>
                  </a:prstClr>
                </a:solidFill>
                <a:effectLst/>
                <a:uLnTx/>
                <a:uFillTx/>
                <a:latin typeface="メイリオ" panose="020B0604030504040204" pitchFamily="50" charset="-128"/>
                <a:ea typeface="メイリオ" panose="020B0604030504040204" pitchFamily="50" charset="-128"/>
                <a:cs typeface="+mn-cs"/>
              </a:rPr>
            </a:br>
            <a:r>
              <a:rPr kumimoji="1" lang="ja-JP" altLang="en-US" sz="1100" b="0" i="0" u="none" strike="noStrike" kern="1200" cap="none" spc="0" normalizeH="0" baseline="0" noProof="0" dirty="0">
                <a:ln>
                  <a:noFill/>
                </a:ln>
                <a:solidFill>
                  <a:prstClr val="black">
                    <a:hueOff val="0"/>
                    <a:satOff val="0"/>
                    <a:lumOff val="0"/>
                    <a:alphaOff val="0"/>
                  </a:prstClr>
                </a:solidFill>
                <a:effectLst/>
                <a:uLnTx/>
                <a:uFillTx/>
                <a:latin typeface="メイリオ" panose="020B0604030504040204" pitchFamily="50" charset="-128"/>
                <a:ea typeface="メイリオ" panose="020B0604030504040204" pitchFamily="50" charset="-128"/>
                <a:cs typeface="+mn-cs"/>
              </a:rPr>
              <a:t>　　広域調整は不要になるが、現状は地域側の相談窓口体制は十分では</a:t>
            </a:r>
            <a:br>
              <a:rPr kumimoji="1" lang="en-US" altLang="ja-JP" sz="1100" b="0" i="0" u="none" strike="noStrike" kern="1200" cap="none" spc="0" normalizeH="0" baseline="0" noProof="0" dirty="0">
                <a:ln>
                  <a:noFill/>
                </a:ln>
                <a:solidFill>
                  <a:prstClr val="black">
                    <a:hueOff val="0"/>
                    <a:satOff val="0"/>
                    <a:lumOff val="0"/>
                    <a:alphaOff val="0"/>
                  </a:prstClr>
                </a:solidFill>
                <a:effectLst/>
                <a:uLnTx/>
                <a:uFillTx/>
                <a:latin typeface="メイリオ" panose="020B0604030504040204" pitchFamily="50" charset="-128"/>
                <a:ea typeface="メイリオ" panose="020B0604030504040204" pitchFamily="50" charset="-128"/>
                <a:cs typeface="+mn-cs"/>
              </a:rPr>
            </a:br>
            <a:r>
              <a:rPr kumimoji="1" lang="ja-JP" altLang="en-US" sz="1100" b="0" i="0" u="none" strike="noStrike" kern="1200" cap="none" spc="0" normalizeH="0" baseline="0" noProof="0" dirty="0">
                <a:ln>
                  <a:noFill/>
                </a:ln>
                <a:solidFill>
                  <a:prstClr val="black">
                    <a:hueOff val="0"/>
                    <a:satOff val="0"/>
                    <a:lumOff val="0"/>
                    <a:alphaOff val="0"/>
                  </a:prstClr>
                </a:solidFill>
                <a:effectLst/>
                <a:uLnTx/>
                <a:uFillTx/>
                <a:latin typeface="メイリオ" panose="020B0604030504040204" pitchFamily="50" charset="-128"/>
                <a:ea typeface="メイリオ" panose="020B0604030504040204" pitchFamily="50" charset="-128"/>
                <a:cs typeface="+mn-cs"/>
              </a:rPr>
              <a:t>　　ない状況。</a:t>
            </a:r>
            <a:br>
              <a:rPr kumimoji="1" lang="en-US" altLang="ja-JP" sz="1100" b="0" i="0" u="none" strike="noStrike" kern="1200" cap="none" spc="0" normalizeH="0" baseline="0" noProof="0" dirty="0">
                <a:ln>
                  <a:noFill/>
                </a:ln>
                <a:solidFill>
                  <a:prstClr val="black">
                    <a:hueOff val="0"/>
                    <a:satOff val="0"/>
                    <a:lumOff val="0"/>
                    <a:alphaOff val="0"/>
                  </a:prstClr>
                </a:solidFill>
                <a:effectLst/>
                <a:uLnTx/>
                <a:uFillTx/>
                <a:latin typeface="メイリオ" panose="020B0604030504040204" pitchFamily="50" charset="-128"/>
                <a:ea typeface="メイリオ" panose="020B0604030504040204" pitchFamily="50" charset="-128"/>
                <a:cs typeface="+mn-cs"/>
              </a:rPr>
            </a:br>
            <a:r>
              <a:rPr kumimoji="1" lang="ja-JP" altLang="en-US" sz="1100" b="0" i="0" u="none" strike="noStrike" kern="1200" cap="none" spc="0" normalizeH="0" baseline="0" noProof="0" dirty="0">
                <a:ln>
                  <a:noFill/>
                </a:ln>
                <a:solidFill>
                  <a:prstClr val="black">
                    <a:hueOff val="0"/>
                    <a:satOff val="0"/>
                    <a:lumOff val="0"/>
                    <a:alphaOff val="0"/>
                  </a:prstClr>
                </a:solidFill>
                <a:effectLst/>
                <a:uLnTx/>
                <a:uFillTx/>
                <a:latin typeface="メイリオ" panose="020B0604030504040204" pitchFamily="50" charset="-128"/>
                <a:ea typeface="メイリオ" panose="020B0604030504040204" pitchFamily="50" charset="-128"/>
                <a:cs typeface="+mn-cs"/>
              </a:rPr>
              <a:t>　　退院までの支援は病院の相談員に負うところが多いが、業務量の増加</a:t>
            </a:r>
            <a:br>
              <a:rPr kumimoji="1" lang="en-US" altLang="ja-JP" sz="1100" b="0" i="0" u="none" strike="noStrike" kern="1200" cap="none" spc="0" normalizeH="0" baseline="0" noProof="0" dirty="0">
                <a:ln>
                  <a:noFill/>
                </a:ln>
                <a:solidFill>
                  <a:prstClr val="black">
                    <a:hueOff val="0"/>
                    <a:satOff val="0"/>
                    <a:lumOff val="0"/>
                    <a:alphaOff val="0"/>
                  </a:prstClr>
                </a:solidFill>
                <a:effectLst/>
                <a:uLnTx/>
                <a:uFillTx/>
                <a:latin typeface="メイリオ" panose="020B0604030504040204" pitchFamily="50" charset="-128"/>
                <a:ea typeface="メイリオ" panose="020B0604030504040204" pitchFamily="50" charset="-128"/>
                <a:cs typeface="+mn-cs"/>
              </a:rPr>
            </a:br>
            <a:r>
              <a:rPr kumimoji="1" lang="ja-JP" altLang="en-US" sz="1100" b="0" i="0" u="none" strike="noStrike" kern="1200" cap="none" spc="0" normalizeH="0" baseline="0" noProof="0" dirty="0">
                <a:ln>
                  <a:noFill/>
                </a:ln>
                <a:solidFill>
                  <a:prstClr val="black">
                    <a:hueOff val="0"/>
                    <a:satOff val="0"/>
                    <a:lumOff val="0"/>
                    <a:alphaOff val="0"/>
                  </a:prstClr>
                </a:solidFill>
                <a:effectLst/>
                <a:uLnTx/>
                <a:uFillTx/>
                <a:latin typeface="メイリオ" panose="020B0604030504040204" pitchFamily="50" charset="-128"/>
                <a:ea typeface="メイリオ" panose="020B0604030504040204" pitchFamily="50" charset="-128"/>
                <a:cs typeface="+mn-cs"/>
              </a:rPr>
              <a:t>　　に伴い、きめ細かく対応することが困難になっているとの状況もうか</a:t>
            </a:r>
            <a:br>
              <a:rPr kumimoji="1" lang="en-US" altLang="ja-JP" sz="1100" b="0" i="0" u="none" strike="noStrike" kern="1200" cap="none" spc="0" normalizeH="0" baseline="0" noProof="0" dirty="0">
                <a:ln>
                  <a:noFill/>
                </a:ln>
                <a:solidFill>
                  <a:prstClr val="black">
                    <a:hueOff val="0"/>
                    <a:satOff val="0"/>
                    <a:lumOff val="0"/>
                    <a:alphaOff val="0"/>
                  </a:prstClr>
                </a:solidFill>
                <a:effectLst/>
                <a:uLnTx/>
                <a:uFillTx/>
                <a:latin typeface="メイリオ" panose="020B0604030504040204" pitchFamily="50" charset="-128"/>
                <a:ea typeface="メイリオ" panose="020B0604030504040204" pitchFamily="50" charset="-128"/>
                <a:cs typeface="+mn-cs"/>
              </a:rPr>
            </a:br>
            <a:r>
              <a:rPr kumimoji="1" lang="ja-JP" altLang="en-US" sz="1100" b="0" i="0" u="none" strike="noStrike" kern="1200" cap="none" spc="0" normalizeH="0" baseline="0" noProof="0" dirty="0">
                <a:ln>
                  <a:noFill/>
                </a:ln>
                <a:solidFill>
                  <a:prstClr val="black">
                    <a:hueOff val="0"/>
                    <a:satOff val="0"/>
                    <a:lumOff val="0"/>
                    <a:alphaOff val="0"/>
                  </a:prstClr>
                </a:solidFill>
                <a:effectLst/>
                <a:uLnTx/>
                <a:uFillTx/>
                <a:latin typeface="メイリオ" panose="020B0604030504040204" pitchFamily="50" charset="-128"/>
                <a:ea typeface="メイリオ" panose="020B0604030504040204" pitchFamily="50" charset="-128"/>
                <a:cs typeface="+mn-cs"/>
              </a:rPr>
              <a:t>　　がえる。</a:t>
            </a:r>
            <a:br>
              <a:rPr kumimoji="1" lang="en-US" altLang="ja-JP" sz="1100" b="0" i="0" u="none" strike="noStrike" kern="1200" cap="none" spc="0" normalizeH="0" baseline="0" noProof="0" dirty="0">
                <a:ln>
                  <a:noFill/>
                </a:ln>
                <a:solidFill>
                  <a:prstClr val="black">
                    <a:hueOff val="0"/>
                    <a:satOff val="0"/>
                    <a:lumOff val="0"/>
                    <a:alphaOff val="0"/>
                  </a:prstClr>
                </a:solidFill>
                <a:effectLst/>
                <a:uLnTx/>
                <a:uFillTx/>
                <a:latin typeface="メイリオ" panose="020B0604030504040204" pitchFamily="50" charset="-128"/>
                <a:ea typeface="メイリオ" panose="020B0604030504040204" pitchFamily="50" charset="-128"/>
                <a:cs typeface="+mn-cs"/>
              </a:rPr>
            </a:br>
            <a:r>
              <a:rPr kumimoji="1" lang="ja-JP" altLang="en-US" sz="1100" b="0" i="0" u="none" strike="noStrike" kern="1200" cap="none" spc="0" normalizeH="0" baseline="0" noProof="0" dirty="0">
                <a:ln>
                  <a:noFill/>
                </a:ln>
                <a:solidFill>
                  <a:prstClr val="black">
                    <a:hueOff val="0"/>
                    <a:satOff val="0"/>
                    <a:lumOff val="0"/>
                    <a:alphaOff val="0"/>
                  </a:prstClr>
                </a:solidFill>
                <a:effectLst/>
                <a:uLnTx/>
                <a:uFillTx/>
                <a:latin typeface="メイリオ" panose="020B0604030504040204" pitchFamily="50" charset="-128"/>
                <a:ea typeface="メイリオ" panose="020B0604030504040204" pitchFamily="50" charset="-128"/>
                <a:cs typeface="+mn-cs"/>
              </a:rPr>
              <a:t>　　当面、広域調整を担う部署が必要ではないかと思われる。</a:t>
            </a:r>
            <a:endParaRPr kumimoji="1" lang="en-US" altLang="ja-JP" sz="1100" b="0" i="0" u="none" strike="noStrike" kern="1200" cap="none" spc="0" normalizeH="0" baseline="0" noProof="0" dirty="0">
              <a:ln>
                <a:noFill/>
              </a:ln>
              <a:solidFill>
                <a:prstClr val="black">
                  <a:hueOff val="0"/>
                  <a:satOff val="0"/>
                  <a:lumOff val="0"/>
                  <a:alphaOff val="0"/>
                </a:prstClr>
              </a:solidFill>
              <a:effectLst/>
              <a:uLnTx/>
              <a:uFillTx/>
              <a:latin typeface="メイリオ" panose="020B0604030504040204" pitchFamily="50" charset="-128"/>
              <a:ea typeface="メイリオ" panose="020B0604030504040204" pitchFamily="50" charset="-128"/>
              <a:cs typeface="+mn-cs"/>
            </a:endParaRPr>
          </a:p>
          <a:p>
            <a:pPr marL="0" marR="0" lvl="1" indent="0" algn="l" defTabSz="732725" rtl="0" eaLnBrk="1" fontAlgn="auto" latinLnBrk="0" hangingPunct="1">
              <a:lnSpc>
                <a:spcPct val="90000"/>
              </a:lnSpc>
              <a:spcBef>
                <a:spcPct val="0"/>
              </a:spcBef>
              <a:spcAft>
                <a:spcPct val="15000"/>
              </a:spcAft>
              <a:buClrTx/>
              <a:buSzTx/>
              <a:buFontTx/>
              <a:buNone/>
              <a:tabLst/>
              <a:defRPr/>
            </a:pPr>
            <a:endParaRPr kumimoji="1" lang="ja-JP" altLang="en-US" sz="1100" b="0" i="0" u="none" strike="noStrike" kern="1200" cap="none" spc="0" normalizeH="0" baseline="0" noProof="0" dirty="0">
              <a:ln>
                <a:noFill/>
              </a:ln>
              <a:solidFill>
                <a:prstClr val="black">
                  <a:hueOff val="0"/>
                  <a:satOff val="0"/>
                  <a:lumOff val="0"/>
                  <a:alphaOff val="0"/>
                </a:prstClr>
              </a:solidFill>
              <a:effectLst/>
              <a:uLnTx/>
              <a:uFillTx/>
              <a:latin typeface="メイリオ" panose="020B0604030504040204" pitchFamily="50" charset="-128"/>
              <a:ea typeface="メイリオ" panose="020B0604030504040204" pitchFamily="50" charset="-128"/>
              <a:cs typeface="+mn-cs"/>
            </a:endParaRPr>
          </a:p>
        </p:txBody>
      </p:sp>
      <p:sp>
        <p:nvSpPr>
          <p:cNvPr id="17" name="ホームベース 8">
            <a:extLst>
              <a:ext uri="{FF2B5EF4-FFF2-40B4-BE49-F238E27FC236}">
                <a16:creationId xmlns:a16="http://schemas.microsoft.com/office/drawing/2014/main" id="{BBC63973-0FEF-4EF8-A0AC-81C474C9E456}"/>
              </a:ext>
            </a:extLst>
          </p:cNvPr>
          <p:cNvSpPr/>
          <p:nvPr/>
        </p:nvSpPr>
        <p:spPr>
          <a:xfrm>
            <a:off x="2466778" y="693494"/>
            <a:ext cx="1110526" cy="5904000"/>
          </a:xfrm>
          <a:prstGeom prst="homePlate">
            <a:avLst>
              <a:gd name="adj" fmla="val 31839"/>
            </a:avLst>
          </a:prstGeom>
          <a:solidFill>
            <a:schemeClr val="accent2">
              <a:lumMod val="40000"/>
              <a:lumOff val="60000"/>
            </a:schemeClr>
          </a:solidFill>
          <a:ln>
            <a:solidFill>
              <a:schemeClr val="accent2"/>
            </a:solidFill>
          </a:ln>
        </p:spPr>
        <p:style>
          <a:lnRef idx="1">
            <a:schemeClr val="accent3"/>
          </a:lnRef>
          <a:fillRef idx="2">
            <a:schemeClr val="accent3"/>
          </a:fillRef>
          <a:effectRef idx="1">
            <a:schemeClr val="accent3"/>
          </a:effectRef>
          <a:fontRef idx="minor">
            <a:schemeClr val="dk1"/>
          </a:fontRef>
        </p:style>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1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事例から</a:t>
            </a:r>
            <a:br>
              <a:rPr kumimoji="1" lang="en-US" altLang="ja-JP" sz="11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br>
            <a:r>
              <a:rPr kumimoji="1" lang="ja-JP" altLang="en-US" sz="11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導き出される課題</a:t>
            </a:r>
          </a:p>
        </p:txBody>
      </p:sp>
      <p:sp>
        <p:nvSpPr>
          <p:cNvPr id="5" name="スライド番号プレースホルダー 4">
            <a:extLst>
              <a:ext uri="{FF2B5EF4-FFF2-40B4-BE49-F238E27FC236}">
                <a16:creationId xmlns:a16="http://schemas.microsoft.com/office/drawing/2014/main" id="{81324C1E-7466-4632-8BCA-B1968A5DE2C1}"/>
              </a:ext>
            </a:extLst>
          </p:cNvPr>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4204BB7E-20EF-434C-A514-E436F126BD36}" type="slidenum">
              <a:rPr kumimoji="1" lang="ja-JP" altLang="en-US" sz="1200" b="0" i="0" u="none" strike="noStrike" kern="1200" cap="none" spc="0" normalizeH="0" baseline="0" noProof="0" smtClean="0">
                <a:ln>
                  <a:noFill/>
                </a:ln>
                <a:solidFill>
                  <a:prstClr val="black">
                    <a:tint val="75000"/>
                  </a:prstClr>
                </a:solidFill>
                <a:effectLst/>
                <a:uLnTx/>
                <a:uFillTx/>
                <a:latin typeface="Calibri" panose="020F0502020204030204"/>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5</a:t>
            </a:fld>
            <a:endParaRPr kumimoji="1" lang="ja-JP" altLang="en-US" sz="1200" b="0" i="0" u="none" strike="noStrike" kern="1200" cap="none" spc="0" normalizeH="0" baseline="0" noProof="0">
              <a:ln>
                <a:noFill/>
              </a:ln>
              <a:solidFill>
                <a:prstClr val="black">
                  <a:tint val="75000"/>
                </a:prstClr>
              </a:solidFill>
              <a:effectLst/>
              <a:uLnTx/>
              <a:uFillTx/>
              <a:latin typeface="Calibri"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88248924"/>
      </p:ext>
    </p:extLst>
  </p:cSld>
  <p:clrMapOvr>
    <a:masterClrMapping/>
  </p:clrMapOvr>
</p:sld>
</file>

<file path=ppt/theme/theme1.xml><?xml version="1.0" encoding="utf-8"?>
<a:theme xmlns:a="http://schemas.openxmlformats.org/drawingml/2006/main" name="1_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1881</Words>
  <Application>Microsoft Office PowerPoint</Application>
  <PresentationFormat>画面に合わせる (4:3)</PresentationFormat>
  <Paragraphs>139</Paragraphs>
  <Slides>5</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5</vt:i4>
      </vt:variant>
    </vt:vector>
  </HeadingPairs>
  <TitlesOfParts>
    <vt:vector size="12" baseType="lpstr">
      <vt:lpstr>メイリオ</vt:lpstr>
      <vt:lpstr>游ゴシック</vt:lpstr>
      <vt:lpstr>Arial</vt:lpstr>
      <vt:lpstr>Calibri</vt:lpstr>
      <vt:lpstr>Calibri Light</vt:lpstr>
      <vt:lpstr>Wingdings</vt:lpstr>
      <vt:lpstr>1_Office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2025-08-20T00:23:02Z</dcterms:created>
  <dcterms:modified xsi:type="dcterms:W3CDTF">2025-08-20T00:23:36Z</dcterms:modified>
</cp:coreProperties>
</file>