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371" autoAdjust="0"/>
  </p:normalViewPr>
  <p:slideViewPr>
    <p:cSldViewPr snapToGrid="0">
      <p:cViewPr varScale="1">
        <p:scale>
          <a:sx n="95" d="100"/>
          <a:sy n="95" d="100"/>
        </p:scale>
        <p:origin x="67" y="37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3BEF006-3416-4D9F-A38F-867E85D8FE3B}"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227F6E7-A197-46C8-AD7D-A8C323439B1F}" type="slidenum">
              <a:rPr kumimoji="1" lang="ja-JP" altLang="en-US" smtClean="0"/>
              <a:t>‹#›</a:t>
            </a:fld>
            <a:endParaRPr kumimoji="1" lang="ja-JP" altLang="en-US"/>
          </a:p>
        </p:txBody>
      </p:sp>
    </p:spTree>
    <p:extLst>
      <p:ext uri="{BB962C8B-B14F-4D97-AF65-F5344CB8AC3E}">
        <p14:creationId xmlns:p14="http://schemas.microsoft.com/office/powerpoint/2010/main" val="28810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0ADC9-4D55-4CA8-9E0B-5F500E8EF1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860501-1C58-4703-8B3F-F90CE3395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35A9832-B0AD-4546-95CC-A46DF5E0E06B}"/>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B6DD855E-1094-4BD8-827B-1C6078570E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A0F992-0CF3-46AB-96A8-E3D8D1AC6AAD}"/>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252326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F6679-37C6-401D-8C68-A7360E6220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A66601E-5240-4D0C-A4B4-B2CA3251248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4133B5-3CDA-471C-ABC0-FF071B3124C0}"/>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B9B7E8A8-740D-4BC6-9A89-7C49730E98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6BC175-DB6A-4DAE-8686-EE562B61518E}"/>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4472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EC73D12-5C99-46ED-9094-4366937E604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62BAAB0-9238-46CB-8CA1-DFE877329B7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221B14-85E5-4479-9C79-FFC77E42C19D}"/>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FFC14949-D49B-46A6-8535-488EF6D15D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C3D160-F424-4B9D-845E-393F17265C79}"/>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930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D70EDE-A4BB-4BFF-BF51-B51F023ABA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919279-4A35-4F2A-9755-272D111D43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B34F8C-8E42-4C0F-83C0-9BD834A6D236}"/>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DCE782C9-B272-4A07-B956-E0D1E2FEF3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2DD0BE-A748-4DC9-8F2F-ADBA63C509F1}"/>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172759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8C7B42-C99D-4863-BAC3-C8801F2A3BB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93CCB9-332D-4BA3-9F17-512CB7408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6C4C294-439D-4A58-A774-D93B373AAAC2}"/>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E051CF0F-C7A2-405D-8F96-AC7C42D372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76C3B4-2C9E-4335-B3D4-3F91289CBE37}"/>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369886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BAA73-B615-4287-9F0F-15AE9F422B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B25E9B-8035-49C2-91F0-AD692F70D2A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D825410-D91A-4F9A-AA54-BDBCF7BD680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8093A45-4EF6-4659-950B-6D2F7B863DC8}"/>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6" name="フッター プレースホルダー 5">
            <a:extLst>
              <a:ext uri="{FF2B5EF4-FFF2-40B4-BE49-F238E27FC236}">
                <a16:creationId xmlns:a16="http://schemas.microsoft.com/office/drawing/2014/main" id="{4261225B-1408-4CD1-B777-08D6B435A1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984A52-3298-4453-92A1-35034A6D4387}"/>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120770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A45B5-7467-40F6-8C8F-4B855ABFF0D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9C5F61-8CA7-4E42-9087-27A407376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6F0B338-ADC0-4165-8F04-71AF2563FCA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FF5E979-CF69-44EB-A365-9129255C4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3986DB-E007-4A0D-A1CF-5CBD0791E95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DFE1433-298F-4576-A38F-B6DBCD291224}"/>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8" name="フッター プレースホルダー 7">
            <a:extLst>
              <a:ext uri="{FF2B5EF4-FFF2-40B4-BE49-F238E27FC236}">
                <a16:creationId xmlns:a16="http://schemas.microsoft.com/office/drawing/2014/main" id="{2EEEC2BA-C46B-4B13-9071-27F954AF34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ECC7B5-6F6A-470C-9081-109AABC976F5}"/>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357667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A26B2-9E6E-445B-AC94-18B26843246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B187497-AE49-4122-83A8-607B933DE411}"/>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4" name="フッター プレースホルダー 3">
            <a:extLst>
              <a:ext uri="{FF2B5EF4-FFF2-40B4-BE49-F238E27FC236}">
                <a16:creationId xmlns:a16="http://schemas.microsoft.com/office/drawing/2014/main" id="{6CCBC531-2A50-478E-8530-24B6F8D1D42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E50330-C1AD-407F-BE43-EFBE4AA3CBB3}"/>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170590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006F3F-A90D-49CF-8BBB-AAA3C8803067}"/>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3" name="フッター プレースホルダー 2">
            <a:extLst>
              <a:ext uri="{FF2B5EF4-FFF2-40B4-BE49-F238E27FC236}">
                <a16:creationId xmlns:a16="http://schemas.microsoft.com/office/drawing/2014/main" id="{3DBDA8B1-B972-44ED-A993-D2E14CCE8A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C16184-5287-43FB-B9AD-71B2892F859C}"/>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4949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5F979-D520-4988-AE5E-E162F7B7F5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3C6680-1369-4945-AD1A-1010B06D5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A59FCE2-7BDD-4528-972A-44AF6B363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64422E-DEE1-46D5-8453-C7226B729706}"/>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6" name="フッター プレースホルダー 5">
            <a:extLst>
              <a:ext uri="{FF2B5EF4-FFF2-40B4-BE49-F238E27FC236}">
                <a16:creationId xmlns:a16="http://schemas.microsoft.com/office/drawing/2014/main" id="{70AD6B12-31D7-4F14-A119-CFD4E57204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AC6C65-B713-47E2-8B33-6F648233885D}"/>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41598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561A71-F039-4F4F-B31F-864C5F9BD83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CDB9D87-B3BB-4684-85D2-DC77E33BE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5224FDA-AA8E-4BA6-BE3C-E3E3D95BB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1592777-AE7C-49B2-BCAE-31D902B4AF67}"/>
              </a:ext>
            </a:extLst>
          </p:cNvPr>
          <p:cNvSpPr>
            <a:spLocks noGrp="1"/>
          </p:cNvSpPr>
          <p:nvPr>
            <p:ph type="dt" sz="half" idx="10"/>
          </p:nvPr>
        </p:nvSpPr>
        <p:spPr/>
        <p:txBody>
          <a:bodyPr/>
          <a:lstStyle/>
          <a:p>
            <a:fld id="{7D4A6D98-C408-4F93-AA3C-BD77D04A543F}" type="datetimeFigureOut">
              <a:rPr kumimoji="1" lang="ja-JP" altLang="en-US" smtClean="0"/>
              <a:t>2025/3/24</a:t>
            </a:fld>
            <a:endParaRPr kumimoji="1" lang="ja-JP" altLang="en-US"/>
          </a:p>
        </p:txBody>
      </p:sp>
      <p:sp>
        <p:nvSpPr>
          <p:cNvPr id="6" name="フッター プレースホルダー 5">
            <a:extLst>
              <a:ext uri="{FF2B5EF4-FFF2-40B4-BE49-F238E27FC236}">
                <a16:creationId xmlns:a16="http://schemas.microsoft.com/office/drawing/2014/main" id="{3E878F24-9EEA-4434-B356-AE3BCA8A20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897D27-A9E7-4332-8057-32CF2A2F8B62}"/>
              </a:ext>
            </a:extLst>
          </p:cNvPr>
          <p:cNvSpPr>
            <a:spLocks noGrp="1"/>
          </p:cNvSpPr>
          <p:nvPr>
            <p:ph type="sldNum" sz="quarter" idx="12"/>
          </p:nvPr>
        </p:nvSpPr>
        <p:spPr/>
        <p:txBody>
          <a:body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114259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DD7F25E-3D27-4755-AFE2-FDA8F8F8A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523283-3994-4D3E-825D-D0199820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4426D1-AA12-482D-A784-02F611DE5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A6D98-C408-4F93-AA3C-BD77D04A543F}"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F546D024-E87D-40F0-A794-0223FDCFB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BB3665C-9BEF-46F0-ABB6-1A23C07C2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08578-D753-4E98-B7C0-208A0A3A58BA}" type="slidenum">
              <a:rPr kumimoji="1" lang="ja-JP" altLang="en-US" smtClean="0"/>
              <a:t>‹#›</a:t>
            </a:fld>
            <a:endParaRPr kumimoji="1" lang="ja-JP" altLang="en-US"/>
          </a:p>
        </p:txBody>
      </p:sp>
    </p:spTree>
    <p:extLst>
      <p:ext uri="{BB962C8B-B14F-4D97-AF65-F5344CB8AC3E}">
        <p14:creationId xmlns:p14="http://schemas.microsoft.com/office/powerpoint/2010/main" val="80122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47F27-9495-4635-A450-A92B71C20348}"/>
              </a:ext>
            </a:extLst>
          </p:cNvPr>
          <p:cNvSpPr>
            <a:spLocks noGrp="1"/>
          </p:cNvSpPr>
          <p:nvPr>
            <p:ph type="ctrTitle"/>
          </p:nvPr>
        </p:nvSpPr>
        <p:spPr>
          <a:xfrm>
            <a:off x="602102" y="251577"/>
            <a:ext cx="10823713" cy="623174"/>
          </a:xfrm>
          <a:solidFill>
            <a:schemeClr val="accent5">
              <a:lumMod val="40000"/>
              <a:lumOff val="60000"/>
            </a:schemeClr>
          </a:solidFill>
          <a:ln>
            <a:solidFill>
              <a:schemeClr val="accent1"/>
            </a:solidFill>
          </a:ln>
        </p:spPr>
        <p:txBody>
          <a:bodyPr>
            <a:normAutofit/>
          </a:bodyPr>
          <a:lstStyle/>
          <a:p>
            <a:pPr algn="l"/>
            <a:r>
              <a:rPr kumimoji="1" lang="ja-JP" altLang="en-US" sz="3200" b="1" dirty="0"/>
              <a:t>アセスメントシートの流れ　</a:t>
            </a:r>
            <a:r>
              <a:rPr kumimoji="1" lang="ja-JP" altLang="en-US" sz="2700" b="1" dirty="0"/>
              <a:t>（入所待機者・施設入所者）</a:t>
            </a:r>
          </a:p>
        </p:txBody>
      </p:sp>
      <p:pic>
        <p:nvPicPr>
          <p:cNvPr id="4" name="図 3">
            <a:extLst>
              <a:ext uri="{FF2B5EF4-FFF2-40B4-BE49-F238E27FC236}">
                <a16:creationId xmlns:a16="http://schemas.microsoft.com/office/drawing/2014/main" id="{C6CFD942-750F-4424-91CE-96E516379FC2}"/>
              </a:ext>
            </a:extLst>
          </p:cNvPr>
          <p:cNvPicPr>
            <a:picLocks noChangeAspect="1"/>
          </p:cNvPicPr>
          <p:nvPr/>
        </p:nvPicPr>
        <p:blipFill>
          <a:blip r:embed="rId2"/>
          <a:stretch>
            <a:fillRect/>
          </a:stretch>
        </p:blipFill>
        <p:spPr>
          <a:xfrm>
            <a:off x="466724" y="2507121"/>
            <a:ext cx="2188028" cy="2300949"/>
          </a:xfrm>
          <a:prstGeom prst="rect">
            <a:avLst/>
          </a:prstGeom>
        </p:spPr>
      </p:pic>
      <p:pic>
        <p:nvPicPr>
          <p:cNvPr id="5" name="図 4">
            <a:extLst>
              <a:ext uri="{FF2B5EF4-FFF2-40B4-BE49-F238E27FC236}">
                <a16:creationId xmlns:a16="http://schemas.microsoft.com/office/drawing/2014/main" id="{1CBDFD97-8093-4AA6-8998-9D3A7AE3BD98}"/>
              </a:ext>
            </a:extLst>
          </p:cNvPr>
          <p:cNvPicPr>
            <a:picLocks noChangeAspect="1"/>
          </p:cNvPicPr>
          <p:nvPr/>
        </p:nvPicPr>
        <p:blipFill>
          <a:blip r:embed="rId3"/>
          <a:stretch>
            <a:fillRect/>
          </a:stretch>
        </p:blipFill>
        <p:spPr>
          <a:xfrm>
            <a:off x="3922663" y="1751943"/>
            <a:ext cx="1963023" cy="3174855"/>
          </a:xfrm>
          <a:prstGeom prst="rect">
            <a:avLst/>
          </a:prstGeom>
        </p:spPr>
      </p:pic>
      <p:pic>
        <p:nvPicPr>
          <p:cNvPr id="7" name="図 6">
            <a:extLst>
              <a:ext uri="{FF2B5EF4-FFF2-40B4-BE49-F238E27FC236}">
                <a16:creationId xmlns:a16="http://schemas.microsoft.com/office/drawing/2014/main" id="{9CCA9690-E955-4CE0-9CD1-7E450F1AFC14}"/>
              </a:ext>
            </a:extLst>
          </p:cNvPr>
          <p:cNvPicPr>
            <a:picLocks noChangeAspect="1"/>
          </p:cNvPicPr>
          <p:nvPr/>
        </p:nvPicPr>
        <p:blipFill>
          <a:blip r:embed="rId4"/>
          <a:stretch>
            <a:fillRect/>
          </a:stretch>
        </p:blipFill>
        <p:spPr>
          <a:xfrm>
            <a:off x="7058626" y="1914156"/>
            <a:ext cx="1492339" cy="2201897"/>
          </a:xfrm>
          <a:prstGeom prst="rect">
            <a:avLst/>
          </a:prstGeom>
        </p:spPr>
      </p:pic>
      <p:sp>
        <p:nvSpPr>
          <p:cNvPr id="8" name="正方形/長方形 7">
            <a:extLst>
              <a:ext uri="{FF2B5EF4-FFF2-40B4-BE49-F238E27FC236}">
                <a16:creationId xmlns:a16="http://schemas.microsoft.com/office/drawing/2014/main" id="{51847502-9DF4-4ED8-BAAB-0C907912A3A4}"/>
              </a:ext>
            </a:extLst>
          </p:cNvPr>
          <p:cNvSpPr/>
          <p:nvPr/>
        </p:nvSpPr>
        <p:spPr>
          <a:xfrm>
            <a:off x="1116381" y="2204470"/>
            <a:ext cx="993913" cy="4728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大阪府</a:t>
            </a:r>
          </a:p>
        </p:txBody>
      </p:sp>
      <p:sp>
        <p:nvSpPr>
          <p:cNvPr id="10" name="正方形/長方形 9">
            <a:extLst>
              <a:ext uri="{FF2B5EF4-FFF2-40B4-BE49-F238E27FC236}">
                <a16:creationId xmlns:a16="http://schemas.microsoft.com/office/drawing/2014/main" id="{E5B47620-F6DF-492B-9AC6-09D3F8ECE939}"/>
              </a:ext>
            </a:extLst>
          </p:cNvPr>
          <p:cNvSpPr/>
          <p:nvPr/>
        </p:nvSpPr>
        <p:spPr>
          <a:xfrm>
            <a:off x="4291821" y="1079783"/>
            <a:ext cx="1173608" cy="8307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市町村</a:t>
            </a:r>
            <a:br>
              <a:rPr kumimoji="1" lang="en-US" altLang="ja-JP" b="1" dirty="0">
                <a:solidFill>
                  <a:schemeClr val="tx1"/>
                </a:solidFill>
              </a:rPr>
            </a:br>
            <a:r>
              <a:rPr kumimoji="1" lang="ja-JP" altLang="en-US" sz="1200" b="1" dirty="0">
                <a:solidFill>
                  <a:schemeClr val="tx1"/>
                </a:solidFill>
              </a:rPr>
              <a:t>（委託相談・基幹</a:t>
            </a:r>
            <a:r>
              <a:rPr kumimoji="1" lang="en-US" altLang="ja-JP" sz="1200" b="1" dirty="0">
                <a:solidFill>
                  <a:schemeClr val="tx1"/>
                </a:solidFill>
              </a:rPr>
              <a:t>C</a:t>
            </a:r>
            <a:r>
              <a:rPr kumimoji="1" lang="ja-JP" altLang="en-US" sz="1200" b="1" dirty="0">
                <a:solidFill>
                  <a:schemeClr val="tx1"/>
                </a:solidFill>
              </a:rPr>
              <a:t>含む）</a:t>
            </a:r>
          </a:p>
        </p:txBody>
      </p:sp>
      <p:sp>
        <p:nvSpPr>
          <p:cNvPr id="11" name="正方形/長方形 10">
            <a:extLst>
              <a:ext uri="{FF2B5EF4-FFF2-40B4-BE49-F238E27FC236}">
                <a16:creationId xmlns:a16="http://schemas.microsoft.com/office/drawing/2014/main" id="{8CBEDF2A-FAFC-4ECF-9076-6689093EB40C}"/>
              </a:ext>
            </a:extLst>
          </p:cNvPr>
          <p:cNvSpPr/>
          <p:nvPr/>
        </p:nvSpPr>
        <p:spPr>
          <a:xfrm>
            <a:off x="6779755" y="1437683"/>
            <a:ext cx="1784553" cy="4728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相談支援専門員</a:t>
            </a:r>
          </a:p>
        </p:txBody>
      </p:sp>
      <p:sp>
        <p:nvSpPr>
          <p:cNvPr id="12" name="正方形/長方形 11">
            <a:extLst>
              <a:ext uri="{FF2B5EF4-FFF2-40B4-BE49-F238E27FC236}">
                <a16:creationId xmlns:a16="http://schemas.microsoft.com/office/drawing/2014/main" id="{4671C402-424E-44CE-84DF-5A702DB334CC}"/>
              </a:ext>
            </a:extLst>
          </p:cNvPr>
          <p:cNvSpPr/>
          <p:nvPr/>
        </p:nvSpPr>
        <p:spPr>
          <a:xfrm>
            <a:off x="10053384" y="1644537"/>
            <a:ext cx="1197629" cy="55543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障がい者</a:t>
            </a:r>
            <a:endParaRPr kumimoji="1" lang="en-US" altLang="ja-JP" b="1" dirty="0">
              <a:solidFill>
                <a:schemeClr val="tx1"/>
              </a:solidFill>
            </a:endParaRPr>
          </a:p>
        </p:txBody>
      </p:sp>
      <p:sp>
        <p:nvSpPr>
          <p:cNvPr id="15" name="矢印: 右 14">
            <a:extLst>
              <a:ext uri="{FF2B5EF4-FFF2-40B4-BE49-F238E27FC236}">
                <a16:creationId xmlns:a16="http://schemas.microsoft.com/office/drawing/2014/main" id="{E9245C3B-57B7-4153-A303-4742E8EE6C51}"/>
              </a:ext>
            </a:extLst>
          </p:cNvPr>
          <p:cNvSpPr/>
          <p:nvPr/>
        </p:nvSpPr>
        <p:spPr>
          <a:xfrm>
            <a:off x="2759050" y="2919115"/>
            <a:ext cx="1105319"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E1E75386-E2F6-4931-AE67-825060B83059}"/>
              </a:ext>
            </a:extLst>
          </p:cNvPr>
          <p:cNvSpPr/>
          <p:nvPr/>
        </p:nvSpPr>
        <p:spPr>
          <a:xfrm>
            <a:off x="5918708" y="2231579"/>
            <a:ext cx="1227240"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131ED084-1A31-4991-9A57-0D7D8948524C}"/>
              </a:ext>
            </a:extLst>
          </p:cNvPr>
          <p:cNvSpPr/>
          <p:nvPr/>
        </p:nvSpPr>
        <p:spPr>
          <a:xfrm>
            <a:off x="5937250" y="4134591"/>
            <a:ext cx="3886706"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4E16F96E-ADD7-4F27-A63E-92E3C89936AD}"/>
              </a:ext>
            </a:extLst>
          </p:cNvPr>
          <p:cNvSpPr/>
          <p:nvPr/>
        </p:nvSpPr>
        <p:spPr>
          <a:xfrm>
            <a:off x="8307710" y="2753555"/>
            <a:ext cx="1516246"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124266E-326E-43F2-8A02-CA7F9F907946}"/>
              </a:ext>
            </a:extLst>
          </p:cNvPr>
          <p:cNvSpPr/>
          <p:nvPr/>
        </p:nvSpPr>
        <p:spPr>
          <a:xfrm>
            <a:off x="2842616" y="3297853"/>
            <a:ext cx="1135255" cy="371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①作成依頼</a:t>
            </a:r>
          </a:p>
        </p:txBody>
      </p:sp>
      <p:sp>
        <p:nvSpPr>
          <p:cNvPr id="20" name="正方形/長方形 19">
            <a:extLst>
              <a:ext uri="{FF2B5EF4-FFF2-40B4-BE49-F238E27FC236}">
                <a16:creationId xmlns:a16="http://schemas.microsoft.com/office/drawing/2014/main" id="{A0BBC8C1-A052-49DA-B102-6A684B3C9E62}"/>
              </a:ext>
            </a:extLst>
          </p:cNvPr>
          <p:cNvSpPr/>
          <p:nvPr/>
        </p:nvSpPr>
        <p:spPr>
          <a:xfrm>
            <a:off x="5715710" y="2601734"/>
            <a:ext cx="1793990" cy="59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②相談支援事業所を</a:t>
            </a:r>
            <a:endParaRPr kumimoji="1" lang="en-US" altLang="ja-JP" sz="1400" b="1" dirty="0">
              <a:solidFill>
                <a:schemeClr val="tx1"/>
              </a:solidFill>
            </a:endParaRPr>
          </a:p>
          <a:p>
            <a:r>
              <a:rPr lang="en-US" altLang="ja-JP" sz="1400" b="1" dirty="0">
                <a:solidFill>
                  <a:schemeClr val="tx1"/>
                </a:solidFill>
              </a:rPr>
              <a:t>  </a:t>
            </a:r>
            <a:r>
              <a:rPr kumimoji="1" lang="ja-JP" altLang="en-US" sz="1400" b="1" dirty="0">
                <a:solidFill>
                  <a:schemeClr val="tx1"/>
                </a:solidFill>
              </a:rPr>
              <a:t> 利用している場合</a:t>
            </a:r>
          </a:p>
        </p:txBody>
      </p:sp>
      <p:sp>
        <p:nvSpPr>
          <p:cNvPr id="21" name="正方形/長方形 20">
            <a:extLst>
              <a:ext uri="{FF2B5EF4-FFF2-40B4-BE49-F238E27FC236}">
                <a16:creationId xmlns:a16="http://schemas.microsoft.com/office/drawing/2014/main" id="{E8A06E2C-D9F1-41BF-AC04-61BA7F7C458E}"/>
              </a:ext>
            </a:extLst>
          </p:cNvPr>
          <p:cNvSpPr/>
          <p:nvPr/>
        </p:nvSpPr>
        <p:spPr>
          <a:xfrm>
            <a:off x="8092611" y="3254186"/>
            <a:ext cx="1975102" cy="532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③アセスメント</a:t>
            </a:r>
            <a:r>
              <a:rPr lang="ja-JP" altLang="en-US" sz="1400" b="1" dirty="0">
                <a:solidFill>
                  <a:schemeClr val="tx1"/>
                </a:solidFill>
              </a:rPr>
              <a:t>及び</a:t>
            </a:r>
            <a:endParaRPr lang="en-US" altLang="ja-JP" sz="1400" b="1" dirty="0">
              <a:solidFill>
                <a:schemeClr val="tx1"/>
              </a:solidFill>
            </a:endParaRPr>
          </a:p>
          <a:p>
            <a:pPr algn="ctr"/>
            <a:r>
              <a:rPr lang="en-US" altLang="ja-JP" sz="1400" b="1" dirty="0">
                <a:solidFill>
                  <a:schemeClr val="tx1"/>
                </a:solidFill>
              </a:rPr>
              <a:t> </a:t>
            </a:r>
            <a:r>
              <a:rPr lang="ja-JP" altLang="en-US" sz="1400" b="1" dirty="0">
                <a:solidFill>
                  <a:schemeClr val="tx1"/>
                </a:solidFill>
              </a:rPr>
              <a:t>結果に基づく支援</a:t>
            </a:r>
            <a:endParaRPr kumimoji="1" lang="ja-JP" altLang="en-US" sz="1400" b="1" dirty="0">
              <a:solidFill>
                <a:schemeClr val="tx1"/>
              </a:solidFill>
            </a:endParaRPr>
          </a:p>
        </p:txBody>
      </p:sp>
      <p:sp>
        <p:nvSpPr>
          <p:cNvPr id="22" name="正方形/長方形 21">
            <a:extLst>
              <a:ext uri="{FF2B5EF4-FFF2-40B4-BE49-F238E27FC236}">
                <a16:creationId xmlns:a16="http://schemas.microsoft.com/office/drawing/2014/main" id="{097128ED-0951-46E8-B63F-20A6F5E62217}"/>
              </a:ext>
            </a:extLst>
          </p:cNvPr>
          <p:cNvSpPr/>
          <p:nvPr/>
        </p:nvSpPr>
        <p:spPr>
          <a:xfrm>
            <a:off x="6244387" y="4518860"/>
            <a:ext cx="2954043" cy="538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②</a:t>
            </a:r>
            <a:r>
              <a:rPr lang="en-US" altLang="ja-JP" sz="1400" b="1" dirty="0">
                <a:solidFill>
                  <a:schemeClr val="tx1"/>
                </a:solidFill>
              </a:rPr>
              <a:t>’</a:t>
            </a:r>
            <a:r>
              <a:rPr kumimoji="1" lang="ja-JP" altLang="en-US" sz="1400" b="1" dirty="0">
                <a:solidFill>
                  <a:schemeClr val="tx1"/>
                </a:solidFill>
              </a:rPr>
              <a:t>セルフプランの場合は市町村が</a:t>
            </a:r>
            <a:endParaRPr kumimoji="1" lang="en-US" altLang="ja-JP" sz="1400" b="1" dirty="0">
              <a:solidFill>
                <a:schemeClr val="tx1"/>
              </a:solidFill>
            </a:endParaRPr>
          </a:p>
          <a:p>
            <a:pPr algn="ctr"/>
            <a:r>
              <a:rPr kumimoji="1" lang="ja-JP" altLang="en-US" sz="1400" b="1" dirty="0">
                <a:solidFill>
                  <a:schemeClr val="tx1"/>
                </a:solidFill>
              </a:rPr>
              <a:t>直接アセスメント</a:t>
            </a:r>
          </a:p>
        </p:txBody>
      </p:sp>
      <p:sp>
        <p:nvSpPr>
          <p:cNvPr id="23" name="矢印: 右 22">
            <a:extLst>
              <a:ext uri="{FF2B5EF4-FFF2-40B4-BE49-F238E27FC236}">
                <a16:creationId xmlns:a16="http://schemas.microsoft.com/office/drawing/2014/main" id="{A2BC6188-7463-4745-984B-C017D2A9233E}"/>
              </a:ext>
            </a:extLst>
          </p:cNvPr>
          <p:cNvSpPr/>
          <p:nvPr/>
        </p:nvSpPr>
        <p:spPr>
          <a:xfrm rot="10800000">
            <a:off x="5889537" y="3254186"/>
            <a:ext cx="1256411"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95FD1F1-531A-4C9B-A199-4C6C4F37406E}"/>
              </a:ext>
            </a:extLst>
          </p:cNvPr>
          <p:cNvSpPr/>
          <p:nvPr/>
        </p:nvSpPr>
        <p:spPr>
          <a:xfrm>
            <a:off x="5756537" y="3616457"/>
            <a:ext cx="1738498" cy="66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rPr>
              <a:t>④</a:t>
            </a:r>
            <a:r>
              <a:rPr kumimoji="1" lang="ja-JP" altLang="en-US" sz="1400" b="1" dirty="0">
                <a:solidFill>
                  <a:schemeClr val="tx1"/>
                </a:solidFill>
              </a:rPr>
              <a:t>アセスメント</a:t>
            </a:r>
            <a:endParaRPr kumimoji="1" lang="en-US" altLang="ja-JP" sz="1400" b="1" dirty="0">
              <a:solidFill>
                <a:schemeClr val="tx1"/>
              </a:solidFill>
            </a:endParaRPr>
          </a:p>
          <a:p>
            <a:r>
              <a:rPr lang="ja-JP" altLang="en-US" sz="1400" b="1" dirty="0">
                <a:solidFill>
                  <a:schemeClr val="tx1"/>
                </a:solidFill>
              </a:rPr>
              <a:t>　結果の回答</a:t>
            </a:r>
            <a:endParaRPr kumimoji="1" lang="ja-JP" altLang="en-US" sz="1400" b="1" dirty="0">
              <a:solidFill>
                <a:schemeClr val="tx1"/>
              </a:solidFill>
            </a:endParaRPr>
          </a:p>
        </p:txBody>
      </p:sp>
      <p:sp>
        <p:nvSpPr>
          <p:cNvPr id="25" name="正方形/長方形 24">
            <a:extLst>
              <a:ext uri="{FF2B5EF4-FFF2-40B4-BE49-F238E27FC236}">
                <a16:creationId xmlns:a16="http://schemas.microsoft.com/office/drawing/2014/main" id="{1A5FBC66-9337-44A4-BA29-FE2E7E4134FD}"/>
              </a:ext>
            </a:extLst>
          </p:cNvPr>
          <p:cNvSpPr/>
          <p:nvPr/>
        </p:nvSpPr>
        <p:spPr>
          <a:xfrm>
            <a:off x="3290344" y="4800996"/>
            <a:ext cx="2954043" cy="9107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lang="en-US" altLang="ja-JP" sz="1200" b="1" dirty="0">
                <a:solidFill>
                  <a:schemeClr val="tx1"/>
                </a:solidFill>
              </a:rPr>
              <a:t>【</a:t>
            </a:r>
            <a:r>
              <a:rPr lang="ja-JP" altLang="en-US" sz="1200" b="1" dirty="0">
                <a:solidFill>
                  <a:schemeClr val="tx1"/>
                </a:solidFill>
              </a:rPr>
              <a:t>市町村の役割</a:t>
            </a:r>
            <a:r>
              <a:rPr lang="en-US" altLang="ja-JP" sz="1200" b="1" dirty="0">
                <a:solidFill>
                  <a:schemeClr val="tx1"/>
                </a:solidFill>
              </a:rPr>
              <a:t>】</a:t>
            </a:r>
          </a:p>
          <a:p>
            <a:r>
              <a:rPr lang="ja-JP" altLang="en-US" sz="1200" b="1" dirty="0">
                <a:solidFill>
                  <a:schemeClr val="tx1"/>
                </a:solidFill>
              </a:rPr>
              <a:t>  ・アセスメント結果の集計</a:t>
            </a:r>
            <a:endParaRPr lang="en-US" altLang="ja-JP" sz="1200" b="1" dirty="0">
              <a:solidFill>
                <a:schemeClr val="tx1"/>
              </a:solidFill>
            </a:endParaRPr>
          </a:p>
          <a:p>
            <a:r>
              <a:rPr lang="ja-JP" altLang="en-US" sz="1200" b="1" dirty="0">
                <a:solidFill>
                  <a:schemeClr val="tx1"/>
                </a:solidFill>
              </a:rPr>
              <a:t>  ・自立支援協議会等で地域移行の議論</a:t>
            </a:r>
            <a:endParaRPr lang="en-US" altLang="ja-JP" sz="1200" b="1" dirty="0">
              <a:solidFill>
                <a:schemeClr val="tx1"/>
              </a:solidFill>
            </a:endParaRPr>
          </a:p>
          <a:p>
            <a:r>
              <a:rPr kumimoji="1" lang="ja-JP" altLang="en-US" sz="1200" b="1" dirty="0">
                <a:solidFill>
                  <a:schemeClr val="tx1"/>
                </a:solidFill>
              </a:rPr>
              <a:t>  ・市町村の地域移行に繋がる施策展開</a:t>
            </a:r>
          </a:p>
        </p:txBody>
      </p:sp>
      <p:sp>
        <p:nvSpPr>
          <p:cNvPr id="26" name="正方形/長方形 25">
            <a:extLst>
              <a:ext uri="{FF2B5EF4-FFF2-40B4-BE49-F238E27FC236}">
                <a16:creationId xmlns:a16="http://schemas.microsoft.com/office/drawing/2014/main" id="{6BE91458-A2E4-44F3-8A89-BF23E52907FB}"/>
              </a:ext>
            </a:extLst>
          </p:cNvPr>
          <p:cNvSpPr/>
          <p:nvPr/>
        </p:nvSpPr>
        <p:spPr>
          <a:xfrm>
            <a:off x="466723" y="4671048"/>
            <a:ext cx="2188029" cy="1004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rPr>
              <a:t>【</a:t>
            </a:r>
            <a:r>
              <a:rPr kumimoji="1" lang="ja-JP" altLang="en-US" sz="1200" b="1" dirty="0">
                <a:solidFill>
                  <a:schemeClr val="tx1"/>
                </a:solidFill>
              </a:rPr>
              <a:t>大阪府の役割</a:t>
            </a:r>
            <a:r>
              <a:rPr kumimoji="1" lang="en-US" altLang="ja-JP" sz="1200" b="1" dirty="0">
                <a:solidFill>
                  <a:schemeClr val="tx1"/>
                </a:solidFill>
              </a:rPr>
              <a:t>】</a:t>
            </a:r>
          </a:p>
          <a:p>
            <a:r>
              <a:rPr kumimoji="1" lang="ja-JP" altLang="en-US" sz="1200" b="1" dirty="0">
                <a:solidFill>
                  <a:schemeClr val="tx1"/>
                </a:solidFill>
              </a:rPr>
              <a:t>・府内全域の結果を集計</a:t>
            </a:r>
            <a:endParaRPr kumimoji="1" lang="en-US" altLang="ja-JP" sz="1200" b="1" dirty="0">
              <a:solidFill>
                <a:schemeClr val="tx1"/>
              </a:solidFill>
            </a:endParaRPr>
          </a:p>
          <a:p>
            <a:r>
              <a:rPr lang="ja-JP" altLang="en-US" sz="1200" b="1" dirty="0">
                <a:solidFill>
                  <a:schemeClr val="tx1"/>
                </a:solidFill>
              </a:rPr>
              <a:t>・地域移行の推進のための</a:t>
            </a:r>
            <a:endParaRPr lang="en-US" altLang="ja-JP" sz="1200" b="1" dirty="0">
              <a:solidFill>
                <a:schemeClr val="tx1"/>
              </a:solidFill>
            </a:endParaRPr>
          </a:p>
          <a:p>
            <a:r>
              <a:rPr lang="ja-JP" altLang="en-US" sz="1200" b="1" dirty="0">
                <a:solidFill>
                  <a:schemeClr val="tx1"/>
                </a:solidFill>
              </a:rPr>
              <a:t>　広域行政としての施策展開</a:t>
            </a:r>
            <a:endParaRPr kumimoji="1" lang="ja-JP" altLang="en-US" sz="1200" b="1" dirty="0">
              <a:solidFill>
                <a:schemeClr val="tx1"/>
              </a:solidFill>
            </a:endParaRPr>
          </a:p>
        </p:txBody>
      </p:sp>
      <p:sp>
        <p:nvSpPr>
          <p:cNvPr id="27" name="矢印: 右 26">
            <a:extLst>
              <a:ext uri="{FF2B5EF4-FFF2-40B4-BE49-F238E27FC236}">
                <a16:creationId xmlns:a16="http://schemas.microsoft.com/office/drawing/2014/main" id="{1EA9DB99-0D13-44E9-909B-AE9557140A16}"/>
              </a:ext>
            </a:extLst>
          </p:cNvPr>
          <p:cNvSpPr/>
          <p:nvPr/>
        </p:nvSpPr>
        <p:spPr>
          <a:xfrm rot="10800000">
            <a:off x="2718523" y="3696013"/>
            <a:ext cx="1105318" cy="41861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F586CEB8-E29A-413D-95E7-B32E12913F64}"/>
              </a:ext>
            </a:extLst>
          </p:cNvPr>
          <p:cNvSpPr/>
          <p:nvPr/>
        </p:nvSpPr>
        <p:spPr>
          <a:xfrm>
            <a:off x="2585469" y="4078839"/>
            <a:ext cx="1649548" cy="472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⑤集計結果</a:t>
            </a:r>
            <a:endParaRPr kumimoji="1" lang="en-US" altLang="ja-JP" sz="1400" b="1" dirty="0">
              <a:solidFill>
                <a:schemeClr val="tx1"/>
              </a:solidFill>
            </a:endParaRPr>
          </a:p>
          <a:p>
            <a:pPr algn="ctr"/>
            <a:r>
              <a:rPr kumimoji="1" lang="ja-JP" altLang="en-US" sz="1400" b="1" dirty="0">
                <a:solidFill>
                  <a:schemeClr val="tx1"/>
                </a:solidFill>
              </a:rPr>
              <a:t>の回答</a:t>
            </a:r>
          </a:p>
        </p:txBody>
      </p:sp>
      <p:sp>
        <p:nvSpPr>
          <p:cNvPr id="29" name="正方形/長方形 28">
            <a:extLst>
              <a:ext uri="{FF2B5EF4-FFF2-40B4-BE49-F238E27FC236}">
                <a16:creationId xmlns:a16="http://schemas.microsoft.com/office/drawing/2014/main" id="{0EF324F4-6CF1-4136-A7ED-DE417C4EE1F5}"/>
              </a:ext>
            </a:extLst>
          </p:cNvPr>
          <p:cNvSpPr/>
          <p:nvPr/>
        </p:nvSpPr>
        <p:spPr>
          <a:xfrm>
            <a:off x="9053627" y="5014996"/>
            <a:ext cx="2491980" cy="678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rPr>
              <a:t>【</a:t>
            </a:r>
            <a:r>
              <a:rPr kumimoji="1" lang="ja-JP" altLang="en-US" sz="1200" b="1" dirty="0">
                <a:solidFill>
                  <a:schemeClr val="tx1"/>
                </a:solidFill>
              </a:rPr>
              <a:t>身体障がい者、知的障がい者</a:t>
            </a:r>
            <a:r>
              <a:rPr kumimoji="1" lang="en-US" altLang="ja-JP" sz="1200" b="1" dirty="0">
                <a:solidFill>
                  <a:schemeClr val="tx1"/>
                </a:solidFill>
              </a:rPr>
              <a:t>】</a:t>
            </a:r>
          </a:p>
          <a:p>
            <a:r>
              <a:rPr lang="ja-JP" altLang="en-US" sz="1200" b="1" dirty="0">
                <a:solidFill>
                  <a:schemeClr val="tx1"/>
                </a:solidFill>
              </a:rPr>
              <a:t>・</a:t>
            </a:r>
            <a:r>
              <a:rPr kumimoji="1" lang="ja-JP" altLang="en-US" sz="1200" b="1" dirty="0">
                <a:solidFill>
                  <a:schemeClr val="tx1"/>
                </a:solidFill>
              </a:rPr>
              <a:t>入所を待機している方</a:t>
            </a:r>
            <a:endParaRPr kumimoji="1" lang="en-US" altLang="ja-JP" sz="1200" b="1" dirty="0">
              <a:solidFill>
                <a:schemeClr val="tx1"/>
              </a:solidFill>
            </a:endParaRPr>
          </a:p>
          <a:p>
            <a:r>
              <a:rPr lang="ja-JP" altLang="en-US" sz="1200" b="1" dirty="0">
                <a:solidFill>
                  <a:schemeClr val="tx1"/>
                </a:solidFill>
              </a:rPr>
              <a:t>・施設に入所中の方</a:t>
            </a:r>
            <a:endParaRPr kumimoji="1" lang="ja-JP" altLang="en-US" sz="1200" b="1" dirty="0">
              <a:solidFill>
                <a:schemeClr val="tx1"/>
              </a:solidFill>
            </a:endParaRPr>
          </a:p>
        </p:txBody>
      </p:sp>
      <p:pic>
        <p:nvPicPr>
          <p:cNvPr id="3" name="図 2">
            <a:extLst>
              <a:ext uri="{FF2B5EF4-FFF2-40B4-BE49-F238E27FC236}">
                <a16:creationId xmlns:a16="http://schemas.microsoft.com/office/drawing/2014/main" id="{5218321C-AE51-4031-B58C-480FEC364C47}"/>
              </a:ext>
            </a:extLst>
          </p:cNvPr>
          <p:cNvPicPr>
            <a:picLocks noChangeAspect="1"/>
          </p:cNvPicPr>
          <p:nvPr/>
        </p:nvPicPr>
        <p:blipFill>
          <a:blip r:embed="rId5"/>
          <a:stretch>
            <a:fillRect/>
          </a:stretch>
        </p:blipFill>
        <p:spPr>
          <a:xfrm>
            <a:off x="9760582" y="2282302"/>
            <a:ext cx="2104554" cy="2104554"/>
          </a:xfrm>
          <a:prstGeom prst="rect">
            <a:avLst/>
          </a:prstGeom>
        </p:spPr>
      </p:pic>
      <p:sp>
        <p:nvSpPr>
          <p:cNvPr id="30" name="正方形/長方形 29">
            <a:extLst>
              <a:ext uri="{FF2B5EF4-FFF2-40B4-BE49-F238E27FC236}">
                <a16:creationId xmlns:a16="http://schemas.microsoft.com/office/drawing/2014/main" id="{A19DF0B6-0C60-4BEE-9A66-62D9A98BE51E}"/>
              </a:ext>
            </a:extLst>
          </p:cNvPr>
          <p:cNvSpPr/>
          <p:nvPr/>
        </p:nvSpPr>
        <p:spPr>
          <a:xfrm>
            <a:off x="487309" y="5833297"/>
            <a:ext cx="11053298" cy="9107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◆大阪府の入所待機者調査と連動して、毎年、市町村へ作成を依頼。</a:t>
            </a:r>
            <a:endParaRPr kumimoji="1" lang="en-US" altLang="ja-JP" sz="1400" b="1" dirty="0">
              <a:solidFill>
                <a:schemeClr val="tx1"/>
              </a:solidFill>
            </a:endParaRPr>
          </a:p>
          <a:p>
            <a:r>
              <a:rPr kumimoji="1" lang="ja-JP" altLang="en-US" sz="1400" b="1" dirty="0">
                <a:solidFill>
                  <a:schemeClr val="tx1"/>
                </a:solidFill>
              </a:rPr>
              <a:t>◆施設入所者のうちセルフプランの方には、</a:t>
            </a:r>
            <a:r>
              <a:rPr lang="ja-JP" altLang="en-US" sz="1400" b="1" dirty="0">
                <a:solidFill>
                  <a:schemeClr val="tx1"/>
                </a:solidFill>
              </a:rPr>
              <a:t>市町村がモニタリングや障がい支援区分認定調査の機会を通じてアセスメントを実施。</a:t>
            </a:r>
            <a:endParaRPr lang="en-US" altLang="ja-JP" sz="1400" b="1" dirty="0">
              <a:solidFill>
                <a:schemeClr val="tx1"/>
              </a:solidFill>
            </a:endParaRPr>
          </a:p>
          <a:p>
            <a:r>
              <a:rPr kumimoji="1" lang="ja-JP" altLang="en-US" sz="1400" b="1" dirty="0">
                <a:solidFill>
                  <a:schemeClr val="tx1"/>
                </a:solidFill>
              </a:rPr>
              <a:t>◆市町村はアセスメントの集計結果を府に報告。（アセスメントできなかった場合は、その旨を報告。）</a:t>
            </a:r>
            <a:endParaRPr kumimoji="1" lang="ja-JP" altLang="en-US" sz="1400" dirty="0">
              <a:solidFill>
                <a:schemeClr val="tx1"/>
              </a:solidFill>
            </a:endParaRPr>
          </a:p>
        </p:txBody>
      </p:sp>
    </p:spTree>
    <p:extLst>
      <p:ext uri="{BB962C8B-B14F-4D97-AF65-F5344CB8AC3E}">
        <p14:creationId xmlns:p14="http://schemas.microsoft.com/office/powerpoint/2010/main" val="34859014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224</Words>
  <PresentationFormat>ワイド画面</PresentationFormat>
  <Paragraphs>30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アセスメントシートの流れ　（入所待機者・施設入所者）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2024-11-01T05:11:44Z</cp:lastPrinted>
  <dcterms:created xsi:type="dcterms:W3CDTF">2024-10-28T02:27:13Z</dcterms:created>
  <dcterms:modified xsi:type="dcterms:W3CDTF">2025-03-24T02:06:25Z</dcterms:modified>
</cp:coreProperties>
</file>