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5"/>
  </p:notesMasterIdLst>
  <p:sldIdLst>
    <p:sldId id="337" r:id="rId2"/>
    <p:sldId id="350" r:id="rId3"/>
    <p:sldId id="351" r:id="rId4"/>
  </p:sldIdLst>
  <p:sldSz cx="13681075" cy="9972675"/>
  <p:notesSz cx="9926638" cy="6797675"/>
  <p:defaultText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1">
          <p15:clr>
            <a:srgbClr val="A4A3A4"/>
          </p15:clr>
        </p15:guide>
        <p15:guide id="2" pos="430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金本　亜耶子" initials="金本　亜耶子" lastIdx="1" clrIdx="0">
    <p:extLst>
      <p:ext uri="{19B8F6BF-5375-455C-9EA6-DF929625EA0E}">
        <p15:presenceInfo xmlns:p15="http://schemas.microsoft.com/office/powerpoint/2012/main" userId="S-1-5-21-161959346-1900351369-444732941-2143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6600"/>
    <a:srgbClr val="E6E6E6"/>
    <a:srgbClr val="FFFF66"/>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255" autoAdjust="0"/>
  </p:normalViewPr>
  <p:slideViewPr>
    <p:cSldViewPr>
      <p:cViewPr varScale="1">
        <p:scale>
          <a:sx n="61" d="100"/>
          <a:sy n="61" d="100"/>
        </p:scale>
        <p:origin x="1258" y="62"/>
      </p:cViewPr>
      <p:guideLst>
        <p:guide orient="horz" pos="3141"/>
        <p:guide pos="4309"/>
      </p:guideLst>
    </p:cSldViewPr>
  </p:slideViewPr>
  <p:notesTextViewPr>
    <p:cViewPr>
      <p:scale>
        <a:sx n="150" d="100"/>
        <a:sy n="15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1385" cy="340836"/>
          </a:xfrm>
          <a:prstGeom prst="rect">
            <a:avLst/>
          </a:prstGeom>
        </p:spPr>
        <p:txBody>
          <a:bodyPr vert="horz" lIns="91289" tIns="45645" rIns="91289" bIns="4564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082" y="0"/>
            <a:ext cx="4302970" cy="340836"/>
          </a:xfrm>
          <a:prstGeom prst="rect">
            <a:avLst/>
          </a:prstGeom>
        </p:spPr>
        <p:txBody>
          <a:bodyPr vert="horz" lIns="91289" tIns="45645" rIns="91289" bIns="45645" rtlCol="0"/>
          <a:lstStyle>
            <a:lvl1pPr algn="r">
              <a:defRPr sz="1200"/>
            </a:lvl1pPr>
          </a:lstStyle>
          <a:p>
            <a:fld id="{6712AC8C-A92A-4B21-AB14-B7B5B92D56B3}"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3390900" y="849313"/>
            <a:ext cx="3144838" cy="2293937"/>
          </a:xfrm>
          <a:prstGeom prst="rect">
            <a:avLst/>
          </a:prstGeom>
          <a:noFill/>
          <a:ln w="12700">
            <a:solidFill>
              <a:prstClr val="black"/>
            </a:solidFill>
          </a:ln>
        </p:spPr>
        <p:txBody>
          <a:bodyPr vert="horz" lIns="91289" tIns="45645" rIns="91289" bIns="45645" rtlCol="0" anchor="ctr"/>
          <a:lstStyle/>
          <a:p>
            <a:endParaRPr lang="ja-JP" altLang="en-US"/>
          </a:p>
        </p:txBody>
      </p:sp>
      <p:sp>
        <p:nvSpPr>
          <p:cNvPr id="5" name="ノート プレースホルダー 4"/>
          <p:cNvSpPr>
            <a:spLocks noGrp="1"/>
          </p:cNvSpPr>
          <p:nvPr>
            <p:ph type="body" sz="quarter" idx="3"/>
          </p:nvPr>
        </p:nvSpPr>
        <p:spPr>
          <a:xfrm>
            <a:off x="992508" y="3272015"/>
            <a:ext cx="7941628" cy="2675950"/>
          </a:xfrm>
          <a:prstGeom prst="rect">
            <a:avLst/>
          </a:prstGeom>
        </p:spPr>
        <p:txBody>
          <a:bodyPr vert="horz" lIns="91289" tIns="45645" rIns="91289" bIns="456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56842"/>
            <a:ext cx="4301385" cy="340835"/>
          </a:xfrm>
          <a:prstGeom prst="rect">
            <a:avLst/>
          </a:prstGeom>
        </p:spPr>
        <p:txBody>
          <a:bodyPr vert="horz" lIns="91289" tIns="45645" rIns="91289" bIns="456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082" y="6456842"/>
            <a:ext cx="4302970" cy="340835"/>
          </a:xfrm>
          <a:prstGeom prst="rect">
            <a:avLst/>
          </a:prstGeom>
        </p:spPr>
        <p:txBody>
          <a:bodyPr vert="horz" lIns="91289" tIns="45645" rIns="91289" bIns="45645" rtlCol="0" anchor="b"/>
          <a:lstStyle>
            <a:lvl1pPr algn="r">
              <a:defRPr sz="1200"/>
            </a:lvl1pPr>
          </a:lstStyle>
          <a:p>
            <a:fld id="{E0490AFF-E985-443A-929A-E0700345423F}" type="slidenum">
              <a:rPr kumimoji="1" lang="ja-JP" altLang="en-US" smtClean="0"/>
              <a:t>‹#›</a:t>
            </a:fld>
            <a:endParaRPr kumimoji="1" lang="ja-JP" altLang="en-US"/>
          </a:p>
        </p:txBody>
      </p:sp>
    </p:spTree>
    <p:extLst>
      <p:ext uri="{BB962C8B-B14F-4D97-AF65-F5344CB8AC3E}">
        <p14:creationId xmlns:p14="http://schemas.microsoft.com/office/powerpoint/2010/main" val="30768731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4047734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2</a:t>
            </a:fld>
            <a:endParaRPr kumimoji="1" lang="ja-JP" altLang="en-US"/>
          </a:p>
        </p:txBody>
      </p:sp>
    </p:spTree>
    <p:extLst>
      <p:ext uri="{BB962C8B-B14F-4D97-AF65-F5344CB8AC3E}">
        <p14:creationId xmlns:p14="http://schemas.microsoft.com/office/powerpoint/2010/main" val="3150730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6081" y="3097995"/>
            <a:ext cx="11628914" cy="213766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2052161" y="5651182"/>
            <a:ext cx="9576753" cy="2548573"/>
          </a:xfrm>
        </p:spPr>
        <p:txBody>
          <a:bodyPr/>
          <a:lstStyle>
            <a:lvl1pPr marL="0" indent="0" algn="ctr">
              <a:buNone/>
              <a:defRPr>
                <a:solidFill>
                  <a:schemeClr val="tx1">
                    <a:tint val="75000"/>
                  </a:schemeClr>
                </a:solidFill>
              </a:defRPr>
            </a:lvl1pPr>
            <a:lvl2pPr marL="675796" indent="0" algn="ctr">
              <a:buNone/>
              <a:defRPr>
                <a:solidFill>
                  <a:schemeClr val="tx1">
                    <a:tint val="75000"/>
                  </a:schemeClr>
                </a:solidFill>
              </a:defRPr>
            </a:lvl2pPr>
            <a:lvl3pPr marL="1351593" indent="0" algn="ctr">
              <a:buNone/>
              <a:defRPr>
                <a:solidFill>
                  <a:schemeClr val="tx1">
                    <a:tint val="75000"/>
                  </a:schemeClr>
                </a:solidFill>
              </a:defRPr>
            </a:lvl3pPr>
            <a:lvl4pPr marL="2027389" indent="0" algn="ctr">
              <a:buNone/>
              <a:defRPr>
                <a:solidFill>
                  <a:schemeClr val="tx1">
                    <a:tint val="75000"/>
                  </a:schemeClr>
                </a:solidFill>
              </a:defRPr>
            </a:lvl4pPr>
            <a:lvl5pPr marL="2703186" indent="0" algn="ctr">
              <a:buNone/>
              <a:defRPr>
                <a:solidFill>
                  <a:schemeClr val="tx1">
                    <a:tint val="75000"/>
                  </a:schemeClr>
                </a:solidFill>
              </a:defRPr>
            </a:lvl5pPr>
            <a:lvl6pPr marL="3378982" indent="0" algn="ctr">
              <a:buNone/>
              <a:defRPr>
                <a:solidFill>
                  <a:schemeClr val="tx1">
                    <a:tint val="75000"/>
                  </a:schemeClr>
                </a:solidFill>
              </a:defRPr>
            </a:lvl6pPr>
            <a:lvl7pPr marL="4054779" indent="0" algn="ctr">
              <a:buNone/>
              <a:defRPr>
                <a:solidFill>
                  <a:schemeClr val="tx1">
                    <a:tint val="75000"/>
                  </a:schemeClr>
                </a:solidFill>
              </a:defRPr>
            </a:lvl7pPr>
            <a:lvl8pPr marL="4730575" indent="0" algn="ctr">
              <a:buNone/>
              <a:defRPr>
                <a:solidFill>
                  <a:schemeClr val="tx1">
                    <a:tint val="75000"/>
                  </a:schemeClr>
                </a:solidFill>
              </a:defRPr>
            </a:lvl8pPr>
            <a:lvl9pPr marL="540637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DA07DD-1C20-4E82-8C93-CDB3A1523763}"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049444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0F0B00-7D80-4D7C-8838-5CF35FDED525}"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258815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3887718" y="558655"/>
            <a:ext cx="4308589" cy="1191411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957201" y="558655"/>
            <a:ext cx="12702498" cy="1191411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BAFA558-C999-4E9B-A3A6-BB68D064044A}"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559396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3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587B76E9-AD93-411F-A037-F562D2C9C8D1}" type="datetime1">
              <a:rPr kumimoji="1" lang="ja-JP" altLang="en-US" smtClean="0"/>
              <a:t>2026/3/31</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7" name="スライド番号プレースホルダー 5"/>
          <p:cNvSpPr>
            <a:spLocks noGrp="1"/>
          </p:cNvSpPr>
          <p:nvPr>
            <p:ph type="sldNum" sz="quarter" idx="4"/>
          </p:nvPr>
        </p:nvSpPr>
        <p:spPr>
          <a:xfrm>
            <a:off x="10462144" y="9450833"/>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spTree>
    <p:extLst>
      <p:ext uri="{BB962C8B-B14F-4D97-AF65-F5344CB8AC3E}">
        <p14:creationId xmlns:p14="http://schemas.microsoft.com/office/powerpoint/2010/main" val="2778162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463DBA-88F5-4FE0-AEC3-A2DF46717716}"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04600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710" y="6408369"/>
            <a:ext cx="11628914" cy="1980684"/>
          </a:xfrm>
        </p:spPr>
        <p:txBody>
          <a:bodyPr anchor="t"/>
          <a:lstStyle>
            <a:lvl1pPr algn="l">
              <a:defRPr sz="59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80710" y="4226846"/>
            <a:ext cx="11628914" cy="2181522"/>
          </a:xfrm>
        </p:spPr>
        <p:txBody>
          <a:bodyPr anchor="b"/>
          <a:lstStyle>
            <a:lvl1pPr marL="0" indent="0">
              <a:buNone/>
              <a:defRPr sz="3000">
                <a:solidFill>
                  <a:schemeClr val="tx1">
                    <a:tint val="75000"/>
                  </a:schemeClr>
                </a:solidFill>
              </a:defRPr>
            </a:lvl1pPr>
            <a:lvl2pPr marL="675796" indent="0">
              <a:buNone/>
              <a:defRPr sz="2600">
                <a:solidFill>
                  <a:schemeClr val="tx1">
                    <a:tint val="75000"/>
                  </a:schemeClr>
                </a:solidFill>
              </a:defRPr>
            </a:lvl2pPr>
            <a:lvl3pPr marL="1351593" indent="0">
              <a:buNone/>
              <a:defRPr sz="2300">
                <a:solidFill>
                  <a:schemeClr val="tx1">
                    <a:tint val="75000"/>
                  </a:schemeClr>
                </a:solidFill>
              </a:defRPr>
            </a:lvl3pPr>
            <a:lvl4pPr marL="2027389" indent="0">
              <a:buNone/>
              <a:defRPr sz="2100">
                <a:solidFill>
                  <a:schemeClr val="tx1">
                    <a:tint val="75000"/>
                  </a:schemeClr>
                </a:solidFill>
              </a:defRPr>
            </a:lvl4pPr>
            <a:lvl5pPr marL="2703186" indent="0">
              <a:buNone/>
              <a:defRPr sz="2100">
                <a:solidFill>
                  <a:schemeClr val="tx1">
                    <a:tint val="75000"/>
                  </a:schemeClr>
                </a:solidFill>
              </a:defRPr>
            </a:lvl5pPr>
            <a:lvl6pPr marL="3378982" indent="0">
              <a:buNone/>
              <a:defRPr sz="2100">
                <a:solidFill>
                  <a:schemeClr val="tx1">
                    <a:tint val="75000"/>
                  </a:schemeClr>
                </a:solidFill>
              </a:defRPr>
            </a:lvl6pPr>
            <a:lvl7pPr marL="4054779" indent="0">
              <a:buNone/>
              <a:defRPr sz="2100">
                <a:solidFill>
                  <a:schemeClr val="tx1">
                    <a:tint val="75000"/>
                  </a:schemeClr>
                </a:solidFill>
              </a:defRPr>
            </a:lvl7pPr>
            <a:lvl8pPr marL="4730575" indent="0">
              <a:buNone/>
              <a:defRPr sz="2100">
                <a:solidFill>
                  <a:schemeClr val="tx1">
                    <a:tint val="75000"/>
                  </a:schemeClr>
                </a:solidFill>
              </a:defRPr>
            </a:lvl8pPr>
            <a:lvl9pPr marL="5406372" indent="0">
              <a:buNone/>
              <a:defRPr sz="21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BAC9FAC-B2BE-4F62-8C3F-10DF3666E16C}"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849023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957202" y="3257280"/>
            <a:ext cx="8505543"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690762" y="3257280"/>
            <a:ext cx="8505544"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1F16BEC-3A56-449D-810D-D3F085ADED01}"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990786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4" y="399369"/>
            <a:ext cx="12312968" cy="166211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232310"/>
            <a:ext cx="6044851"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4054" y="3162631"/>
            <a:ext cx="6044851"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949798" y="2232310"/>
            <a:ext cx="6047225"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949798" y="3162631"/>
            <a:ext cx="6047225"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0FE5AAA-0BE8-4FC1-B387-73EAD7A33556}" type="datetime1">
              <a:rPr kumimoji="1" lang="ja-JP" altLang="en-US" smtClean="0"/>
              <a:t>2026/3/31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73170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70955E1-426B-41B0-8B3C-5240F342191F}" type="datetime1">
              <a:rPr kumimoji="1" lang="ja-JP" altLang="en-US" smtClean="0"/>
              <a:t>2026/3/31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573080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DACDC3-F3C4-4CD8-9C1E-CE9372196E6C}" type="datetime1">
              <a:rPr kumimoji="1" lang="ja-JP" altLang="en-US" smtClean="0"/>
              <a:t>2026/3/31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835913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5" y="397060"/>
            <a:ext cx="4500979" cy="1689814"/>
          </a:xfrm>
        </p:spPr>
        <p:txBody>
          <a:bodyPr anchor="b"/>
          <a:lstStyle>
            <a:lvl1pPr algn="l">
              <a:defRPr sz="3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348920" y="397061"/>
            <a:ext cx="7648101" cy="8511402"/>
          </a:xfrm>
        </p:spPr>
        <p:txBody>
          <a:bodyPr/>
          <a:lstStyle>
            <a:lvl1pPr>
              <a:defRPr sz="4800"/>
            </a:lvl1pPr>
            <a:lvl2pPr>
              <a:defRPr sz="4100"/>
            </a:lvl2pPr>
            <a:lvl3pPr>
              <a:defRPr sz="36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4055" y="2086876"/>
            <a:ext cx="4500979" cy="6821587"/>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D4EBF92-214A-4573-95D9-B74F2D1689D2}"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317157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586" y="6980873"/>
            <a:ext cx="8208645" cy="824131"/>
          </a:xfrm>
        </p:spPr>
        <p:txBody>
          <a:bodyPr anchor="b"/>
          <a:lstStyle>
            <a:lvl1pPr algn="l">
              <a:defRPr sz="3000" b="1"/>
            </a:lvl1pPr>
          </a:lstStyle>
          <a:p>
            <a:r>
              <a:rPr kumimoji="1" lang="ja-JP" altLang="en-US"/>
              <a:t>マスター タイトルの書式設定</a:t>
            </a:r>
          </a:p>
        </p:txBody>
      </p:sp>
      <p:sp>
        <p:nvSpPr>
          <p:cNvPr id="3" name="図プレースホルダー 2"/>
          <p:cNvSpPr>
            <a:spLocks noGrp="1"/>
          </p:cNvSpPr>
          <p:nvPr>
            <p:ph type="pic" idx="1"/>
          </p:nvPr>
        </p:nvSpPr>
        <p:spPr>
          <a:xfrm>
            <a:off x="2681586" y="891077"/>
            <a:ext cx="8208645" cy="5983605"/>
          </a:xfrm>
        </p:spPr>
        <p:txBody>
          <a:bodyPr/>
          <a:lstStyle>
            <a:lvl1pPr marL="0" indent="0">
              <a:buNone/>
              <a:defRPr sz="4800"/>
            </a:lvl1pPr>
            <a:lvl2pPr marL="675796" indent="0">
              <a:buNone/>
              <a:defRPr sz="4100"/>
            </a:lvl2pPr>
            <a:lvl3pPr marL="1351593" indent="0">
              <a:buNone/>
              <a:defRPr sz="3600"/>
            </a:lvl3pPr>
            <a:lvl4pPr marL="2027389" indent="0">
              <a:buNone/>
              <a:defRPr sz="3000"/>
            </a:lvl4pPr>
            <a:lvl5pPr marL="2703186" indent="0">
              <a:buNone/>
              <a:defRPr sz="3000"/>
            </a:lvl5pPr>
            <a:lvl6pPr marL="3378982" indent="0">
              <a:buNone/>
              <a:defRPr sz="3000"/>
            </a:lvl6pPr>
            <a:lvl7pPr marL="4054779" indent="0">
              <a:buNone/>
              <a:defRPr sz="3000"/>
            </a:lvl7pPr>
            <a:lvl8pPr marL="4730575" indent="0">
              <a:buNone/>
              <a:defRPr sz="3000"/>
            </a:lvl8pPr>
            <a:lvl9pPr marL="5406372" indent="0">
              <a:buNone/>
              <a:defRPr sz="3000"/>
            </a:lvl9pPr>
          </a:lstStyle>
          <a:p>
            <a:endParaRPr kumimoji="1" lang="ja-JP" altLang="en-US"/>
          </a:p>
        </p:txBody>
      </p:sp>
      <p:sp>
        <p:nvSpPr>
          <p:cNvPr id="4" name="テキスト プレースホルダー 3"/>
          <p:cNvSpPr>
            <a:spLocks noGrp="1"/>
          </p:cNvSpPr>
          <p:nvPr>
            <p:ph type="body" sz="half" idx="2"/>
          </p:nvPr>
        </p:nvSpPr>
        <p:spPr>
          <a:xfrm>
            <a:off x="2681586" y="7805004"/>
            <a:ext cx="8208645" cy="1170404"/>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6EEC50B-7C5A-43D5-BBE1-D616E6E54BBC}"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361409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4054" y="399369"/>
            <a:ext cx="12312968" cy="1662113"/>
          </a:xfrm>
          <a:prstGeom prst="rect">
            <a:avLst/>
          </a:prstGeom>
        </p:spPr>
        <p:txBody>
          <a:bodyPr vert="horz" lIns="135159" tIns="67580" rIns="135159" bIns="6758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326959"/>
            <a:ext cx="12312968" cy="6581504"/>
          </a:xfrm>
          <a:prstGeom prst="rect">
            <a:avLst/>
          </a:prstGeom>
        </p:spPr>
        <p:txBody>
          <a:bodyPr vert="horz" lIns="135159" tIns="67580" rIns="135159" bIns="6758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4054" y="9243194"/>
            <a:ext cx="3192251" cy="530953"/>
          </a:xfrm>
          <a:prstGeom prst="rect">
            <a:avLst/>
          </a:prstGeom>
        </p:spPr>
        <p:txBody>
          <a:bodyPr vert="horz" lIns="135159" tIns="67580" rIns="135159" bIns="67580" rtlCol="0" anchor="ctr"/>
          <a:lstStyle>
            <a:lvl1pPr algn="l">
              <a:defRPr sz="1800">
                <a:solidFill>
                  <a:schemeClr val="tx1">
                    <a:tint val="75000"/>
                  </a:schemeClr>
                </a:solidFill>
              </a:defRPr>
            </a:lvl1pPr>
          </a:lstStyle>
          <a:p>
            <a:fld id="{964174D0-7513-4DBD-A8C7-8BD3CB3AEDA7}" type="datetime1">
              <a:rPr kumimoji="1" lang="ja-JP" altLang="en-US" smtClean="0"/>
              <a:t>2026/3/31</a:t>
            </a:fld>
            <a:endParaRPr kumimoji="1" lang="ja-JP" altLang="en-US"/>
          </a:p>
        </p:txBody>
      </p:sp>
      <p:sp>
        <p:nvSpPr>
          <p:cNvPr id="5" name="フッター プレースホルダー 4"/>
          <p:cNvSpPr>
            <a:spLocks noGrp="1"/>
          </p:cNvSpPr>
          <p:nvPr>
            <p:ph type="ftr" sz="quarter" idx="3"/>
          </p:nvPr>
        </p:nvSpPr>
        <p:spPr>
          <a:xfrm>
            <a:off x="4674368" y="9243194"/>
            <a:ext cx="4332340" cy="530953"/>
          </a:xfrm>
          <a:prstGeom prst="rect">
            <a:avLst/>
          </a:prstGeom>
        </p:spPr>
        <p:txBody>
          <a:bodyPr vert="horz" lIns="135159" tIns="67580" rIns="135159" bIns="67580" rtlCol="0" anchor="ctr"/>
          <a:lstStyle>
            <a:lvl1pPr algn="ctr">
              <a:defRPr sz="18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10462144" y="9441722"/>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cxnSp>
        <p:nvCxnSpPr>
          <p:cNvPr id="7" name="直線コネクタ 6"/>
          <p:cNvCxnSpPr/>
          <p:nvPr userDrawn="1"/>
        </p:nvCxnSpPr>
        <p:spPr>
          <a:xfrm>
            <a:off x="0" y="593849"/>
            <a:ext cx="13681075" cy="0"/>
          </a:xfrm>
          <a:prstGeom prst="line">
            <a:avLst/>
          </a:prstGeom>
          <a:ln w="190500" cmpd="thickThin">
            <a:solidFill>
              <a:srgbClr val="0000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35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hf hdr="0" ftr="0" dt="0"/>
  <p:txStyles>
    <p:titleStyle>
      <a:lvl1pPr algn="ctr" defTabSz="1351593" rtl="0" eaLnBrk="1" latinLnBrk="0" hangingPunct="1">
        <a:spcBef>
          <a:spcPct val="0"/>
        </a:spcBef>
        <a:buNone/>
        <a:defRPr kumimoji="1" sz="6500" kern="1200">
          <a:solidFill>
            <a:schemeClr val="tx1"/>
          </a:solidFill>
          <a:latin typeface="+mj-lt"/>
          <a:ea typeface="+mj-ea"/>
          <a:cs typeface="+mj-cs"/>
        </a:defRPr>
      </a:lvl1pPr>
    </p:titleStyle>
    <p:bodyStyle>
      <a:lvl1pPr marL="506847" indent="-506847" algn="l" defTabSz="1351593" rtl="0" eaLnBrk="1" latinLnBrk="0" hangingPunct="1">
        <a:spcBef>
          <a:spcPct val="20000"/>
        </a:spcBef>
        <a:buFont typeface="Arial" panose="020B0604020202020204" pitchFamily="34" charset="0"/>
        <a:buChar char="•"/>
        <a:defRPr kumimoji="1" sz="4800" kern="1200">
          <a:solidFill>
            <a:schemeClr val="tx1"/>
          </a:solidFill>
          <a:latin typeface="+mn-lt"/>
          <a:ea typeface="+mn-ea"/>
          <a:cs typeface="+mn-cs"/>
        </a:defRPr>
      </a:lvl1pPr>
      <a:lvl2pPr marL="1098169" indent="-422373" algn="l" defTabSz="1351593" rtl="0" eaLnBrk="1" latinLnBrk="0" hangingPunct="1">
        <a:spcBef>
          <a:spcPct val="20000"/>
        </a:spcBef>
        <a:buFont typeface="Arial" panose="020B0604020202020204" pitchFamily="34" charset="0"/>
        <a:buChar char="–"/>
        <a:defRPr kumimoji="1" sz="4100" kern="1200">
          <a:solidFill>
            <a:schemeClr val="tx1"/>
          </a:solidFill>
          <a:latin typeface="+mn-lt"/>
          <a:ea typeface="+mn-ea"/>
          <a:cs typeface="+mn-cs"/>
        </a:defRPr>
      </a:lvl2pPr>
      <a:lvl3pPr marL="1689491" indent="-337898" algn="l" defTabSz="1351593"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3pPr>
      <a:lvl4pPr marL="2365288"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4pPr>
      <a:lvl5pPr marL="3041084"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5pPr>
      <a:lvl6pPr marL="3716881"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6pPr>
      <a:lvl7pPr marL="4392677"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7pPr>
      <a:lvl8pPr marL="5068473"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8pPr>
      <a:lvl9pPr marL="5744270"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9pPr>
    </p:bodyStyle>
    <p:other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テキスト ボックス 3"/>
          <p:cNvSpPr txBox="1"/>
          <p:nvPr/>
        </p:nvSpPr>
        <p:spPr>
          <a:xfrm>
            <a:off x="1710537" y="2754089"/>
            <a:ext cx="10260000" cy="707886"/>
          </a:xfrm>
          <a:prstGeom prst="rect">
            <a:avLst/>
          </a:prstGeom>
          <a:noFill/>
        </p:spPr>
        <p:txBody>
          <a:bodyPr wrap="square" rtlCol="0">
            <a:spAutoFit/>
          </a:bodyPr>
          <a:lstStyle/>
          <a:p>
            <a:pPr algn="ctr"/>
            <a:r>
              <a:rPr lang="ja-JP" altLang="en-US" sz="4000" b="1" dirty="0">
                <a:latin typeface="Meiryo UI" panose="020B0604030504040204" pitchFamily="50" charset="-128"/>
                <a:ea typeface="Meiryo UI" panose="020B0604030504040204" pitchFamily="50" charset="-128"/>
                <a:cs typeface="Meiryo UI" panose="020B0604030504040204" pitchFamily="50" charset="-128"/>
              </a:rPr>
              <a:t>宿泊税充当の考え方について</a:t>
            </a:r>
            <a:endParaRPr lang="zh-TW" altLang="en-US" sz="40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 name="直線コネクタ 5">
            <a:extLst>
              <a:ext uri="{FF2B5EF4-FFF2-40B4-BE49-F238E27FC236}">
                <a16:creationId xmlns:a16="http://schemas.microsoft.com/office/drawing/2014/main" id="{24E179BB-0CEF-4E1D-8A19-F37AEFE60B0E}"/>
              </a:ext>
            </a:extLst>
          </p:cNvPr>
          <p:cNvCxnSpPr/>
          <p:nvPr/>
        </p:nvCxnSpPr>
        <p:spPr>
          <a:xfrm>
            <a:off x="0" y="462629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050EB4F7-9BD1-47C9-ACC9-8AD893611548}"/>
              </a:ext>
            </a:extLst>
          </p:cNvPr>
          <p:cNvSpPr/>
          <p:nvPr/>
        </p:nvSpPr>
        <p:spPr>
          <a:xfrm>
            <a:off x="11128413" y="521841"/>
            <a:ext cx="1893944" cy="707881"/>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Meiryo UI" panose="020B0604030504040204" pitchFamily="50" charset="-128"/>
                <a:ea typeface="Meiryo UI" panose="020B0604030504040204" pitchFamily="50" charset="-128"/>
              </a:rPr>
              <a:t>資料１</a:t>
            </a:r>
          </a:p>
        </p:txBody>
      </p:sp>
    </p:spTree>
    <p:extLst>
      <p:ext uri="{BB962C8B-B14F-4D97-AF65-F5344CB8AC3E}">
        <p14:creationId xmlns:p14="http://schemas.microsoft.com/office/powerpoint/2010/main" val="3767484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6962" y="70629"/>
            <a:ext cx="13208311" cy="523220"/>
          </a:xfrm>
          <a:prstGeom prst="rect">
            <a:avLst/>
          </a:prstGeom>
          <a:noFill/>
        </p:spPr>
        <p:txBody>
          <a:bodyPr wrap="square" rtlCol="0">
            <a:spAutoFit/>
          </a:bodyPr>
          <a:lstStyle/>
          <a:p>
            <a:pPr defTabSz="1262878"/>
            <a:r>
              <a:rPr lang="ja-JP" altLang="en-US" sz="2800" b="1" dirty="0">
                <a:solidFill>
                  <a:sysClr val="windowText" lastClr="000000"/>
                </a:solidFill>
                <a:latin typeface="Meiryo UI" panose="020B0604030504040204" pitchFamily="50" charset="-128"/>
                <a:ea typeface="Meiryo UI" panose="020B0604030504040204" pitchFamily="50" charset="-128"/>
              </a:rPr>
              <a:t>宿泊税の目的等について</a:t>
            </a:r>
            <a:endParaRPr lang="ja-JP" altLang="en-US" sz="2800" b="1"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4"/>
          </p:nvPr>
        </p:nvSpPr>
        <p:spPr>
          <a:xfrm>
            <a:off x="10417038" y="9378825"/>
            <a:ext cx="3192251" cy="530953"/>
          </a:xfrm>
        </p:spPr>
        <p:txBody>
          <a:bodyPr/>
          <a:lstStyle/>
          <a:p>
            <a:fld id="{7BCF2D29-2EF4-481A-8E34-9FC9E3848705}" type="slidenum">
              <a:rPr lang="ja-JP" altLang="en-US" smtClean="0"/>
              <a:pPr/>
              <a:t>1</a:t>
            </a:fld>
            <a:endParaRPr lang="ja-JP" altLang="en-US" dirty="0"/>
          </a:p>
        </p:txBody>
      </p:sp>
      <p:sp>
        <p:nvSpPr>
          <p:cNvPr id="43" name="正方形/長方形 42"/>
          <p:cNvSpPr/>
          <p:nvPr/>
        </p:nvSpPr>
        <p:spPr>
          <a:xfrm>
            <a:off x="516106" y="3895663"/>
            <a:ext cx="12702014" cy="991792"/>
          </a:xfrm>
          <a:prstGeom prst="rect">
            <a:avLst/>
          </a:prstGeom>
          <a:solidFill>
            <a:schemeClr val="accent6">
              <a:lumMod val="40000"/>
              <a:lumOff val="60000"/>
            </a:schemeClr>
          </a:solidFill>
          <a:ln w="9525">
            <a:solidFill>
              <a:schemeClr val="tx1"/>
            </a:solidFill>
            <a:prstDash val="sysDash"/>
          </a:ln>
        </p:spPr>
        <p:txBody>
          <a:bodyPr wrap="square" lIns="36000" tIns="72000" rIns="36000" bIns="72000">
            <a:spAutoFit/>
          </a:bodyPr>
          <a:lstStyle/>
          <a:p>
            <a:pPr>
              <a:lnSpc>
                <a:spcPts val="2200"/>
              </a:lnSpc>
            </a:pPr>
            <a:r>
              <a:rPr lang="ja-JP" altLang="en-US" sz="1800" dirty="0">
                <a:solidFill>
                  <a:srgbClr val="FF0000"/>
                </a:solidFill>
                <a:latin typeface="Meiryo UI" panose="020B0604030504040204" pitchFamily="50" charset="-128"/>
                <a:ea typeface="Meiryo UI" panose="020B0604030504040204" pitchFamily="50" charset="-128"/>
              </a:rPr>
              <a:t>　</a:t>
            </a:r>
            <a:r>
              <a:rPr lang="ja-JP" altLang="en-US" sz="1800" b="1" dirty="0">
                <a:latin typeface="Meiryo UI" panose="020B0604030504040204" pitchFamily="50" charset="-128"/>
                <a:ea typeface="Meiryo UI" panose="020B0604030504040204" pitchFamily="50" charset="-128"/>
              </a:rPr>
              <a:t>府民文化常任委員会　附帯決議 </a:t>
            </a:r>
            <a:endParaRPr lang="en-US" altLang="ja-JP" sz="1800" b="1"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都市の魅力を高めるとともに、文化や歴史、自然、スポーツなどの</a:t>
            </a: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観光振興を図る施策に要する費用</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に充当</a:t>
            </a:r>
            <a:endParaRPr lang="en-US" altLang="ja-JP" sz="1800"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既存事業へ単純に財源を振りかえるのではなく</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大阪の観光振興の柱に基づき、必要と判断された事業に充当</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319592" y="3563058"/>
            <a:ext cx="13027147" cy="338554"/>
          </a:xfrm>
          <a:prstGeom prst="rect">
            <a:avLst/>
          </a:prstGeom>
        </p:spPr>
        <p:txBody>
          <a:bodyPr wrap="square">
            <a:spAutoFit/>
          </a:bodyPr>
          <a:lstStyle/>
          <a:p>
            <a:pPr defTabSz="990600"/>
            <a:r>
              <a:rPr lang="ja-JP" altLang="en-US" sz="1600" dirty="0">
                <a:latin typeface="メイリオ" panose="020B0604030504040204" pitchFamily="50" charset="-128"/>
                <a:ea typeface="メイリオ" panose="020B0604030504040204" pitchFamily="50" charset="-128"/>
              </a:rPr>
              <a:t>▶「大阪府宿泊税条例」可決</a:t>
            </a:r>
            <a:r>
              <a:rPr lang="ja-JP" altLang="en-US" sz="1200" dirty="0">
                <a:latin typeface="メイリオ" panose="020B0604030504040204" pitchFamily="50" charset="-128"/>
                <a:ea typeface="メイリオ" panose="020B0604030504040204" pitchFamily="50" charset="-128"/>
              </a:rPr>
              <a:t>（宿泊税充当事業に関する附帯決議あり）</a:t>
            </a:r>
            <a:r>
              <a:rPr lang="ja-JP" altLang="en-US" sz="1600" dirty="0">
                <a:latin typeface="メイリオ" panose="020B0604030504040204" pitchFamily="50" charset="-128"/>
                <a:ea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rPr>
              <a:t>2016</a:t>
            </a:r>
            <a:r>
              <a:rPr lang="ja-JP" altLang="en-US" sz="1600" dirty="0">
                <a:latin typeface="メイリオ" panose="020B0604030504040204" pitchFamily="50" charset="-128"/>
                <a:ea typeface="メイリオ" panose="020B0604030504040204" pitchFamily="50" charset="-128"/>
              </a:rPr>
              <a:t>年２月）➡施行・徴収開始（</a:t>
            </a:r>
            <a:r>
              <a:rPr lang="en-US" altLang="ja-JP" sz="1600" dirty="0">
                <a:latin typeface="メイリオ" panose="020B0604030504040204" pitchFamily="50" charset="-128"/>
                <a:ea typeface="メイリオ" panose="020B0604030504040204" pitchFamily="50" charset="-128"/>
              </a:rPr>
              <a:t>2017</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rPr>
              <a:t>月）</a:t>
            </a:r>
            <a:endParaRPr lang="en-US" altLang="ja-JP" sz="1600" dirty="0">
              <a:latin typeface="メイリオ" panose="020B0604030504040204" pitchFamily="50" charset="-128"/>
              <a:ea typeface="メイリオ" panose="020B0604030504040204" pitchFamily="50" charset="-128"/>
            </a:endParaRPr>
          </a:p>
        </p:txBody>
      </p:sp>
      <p:cxnSp>
        <p:nvCxnSpPr>
          <p:cNvPr id="35" name="直線コネクタ 34"/>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BF43631F-053D-4D41-938B-9C8C85951F5E}"/>
              </a:ext>
            </a:extLst>
          </p:cNvPr>
          <p:cNvSpPr txBox="1"/>
          <p:nvPr/>
        </p:nvSpPr>
        <p:spPr bwMode="gray">
          <a:xfrm>
            <a:off x="-30660" y="798089"/>
            <a:ext cx="13620750" cy="784830"/>
          </a:xfrm>
          <a:prstGeom prst="rect">
            <a:avLst/>
          </a:prstGeom>
          <a:noFill/>
          <a:ln w="12700" cmpd="sng">
            <a:noFill/>
          </a:ln>
          <a:effectLst/>
        </p:spPr>
        <p:style>
          <a:lnRef idx="0">
            <a:scrgbClr r="0" g="0" b="0"/>
          </a:lnRef>
          <a:fillRef idx="0">
            <a:scrgbClr r="0" g="0" b="0"/>
          </a:fillRef>
          <a:effectRef idx="0">
            <a:scrgbClr r="0" g="0" b="0"/>
          </a:effectRef>
          <a:fontRef idx="minor">
            <a:schemeClr val="dk1"/>
          </a:fontRef>
        </p:style>
        <p:txBody>
          <a:bodyPr wrap="square">
            <a:spAutoFit/>
          </a:bodyPr>
          <a:lstStyle/>
          <a:p>
            <a:pPr>
              <a:spcBef>
                <a:spcPts val="600"/>
              </a:spcBef>
            </a:pPr>
            <a:r>
              <a:rPr lang="ja-JP" altLang="en-US" sz="2000" b="1" dirty="0">
                <a:latin typeface="Meiryo UI" panose="020B0604030504040204" pitchFamily="50" charset="-128"/>
                <a:ea typeface="Meiryo UI" panose="020B0604030504040204" pitchFamily="50" charset="-128"/>
              </a:rPr>
              <a:t>　▶目的　　</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世界有数の国際都市大阪をめざし、</a:t>
            </a:r>
            <a:r>
              <a:rPr lang="ja-JP" altLang="en-US" sz="2000" b="1" u="sng" dirty="0">
                <a:latin typeface="Meiryo UI" panose="020B0604030504040204" pitchFamily="50" charset="-128"/>
                <a:ea typeface="Meiryo UI" panose="020B0604030504040204" pitchFamily="50" charset="-128"/>
                <a:cs typeface="Meiryo UI" panose="020B0604030504040204" pitchFamily="50" charset="-128"/>
              </a:rPr>
              <a:t>都市の魅力を高めるとともに、観光の振興を図る施策に要する費用に充てる</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ため、</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dirty="0">
                <a:latin typeface="Meiryo UI" panose="020B0604030504040204" pitchFamily="50" charset="-128"/>
                <a:ea typeface="Meiryo UI" panose="020B0604030504040204" pitchFamily="50" charset="-128"/>
                <a:cs typeface="Meiryo UI" panose="020B0604030504040204" pitchFamily="50" charset="-128"/>
              </a:rPr>
              <a:t>　　　　　　　 法定外目的税として宿泊税を課す</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正方形/長方形 62">
            <a:extLst>
              <a:ext uri="{FF2B5EF4-FFF2-40B4-BE49-F238E27FC236}">
                <a16:creationId xmlns:a16="http://schemas.microsoft.com/office/drawing/2014/main" id="{EBDA08F5-3F6C-45F3-8C51-929C21B398DD}"/>
              </a:ext>
            </a:extLst>
          </p:cNvPr>
          <p:cNvSpPr/>
          <p:nvPr/>
        </p:nvSpPr>
        <p:spPr>
          <a:xfrm>
            <a:off x="509560" y="1915524"/>
            <a:ext cx="12688369" cy="1531298"/>
          </a:xfrm>
          <a:prstGeom prst="rect">
            <a:avLst/>
          </a:prstGeom>
          <a:solidFill>
            <a:schemeClr val="accent6">
              <a:lumMod val="40000"/>
              <a:lumOff val="60000"/>
            </a:schemeClr>
          </a:solidFill>
          <a:ln w="9525">
            <a:solidFill>
              <a:schemeClr val="tx1"/>
            </a:solidFill>
            <a:prstDash val="sysDot"/>
          </a:ln>
        </p:spPr>
        <p:txBody>
          <a:bodyPr wrap="square" lIns="36000" tIns="72000" rIns="36000" bIns="72000">
            <a:spAutoFit/>
          </a:bodyPr>
          <a:lstStyle/>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rPr>
              <a:t>外国人をはじめ来阪旅行者が急増し、</a:t>
            </a:r>
            <a:r>
              <a:rPr lang="ja-JP" altLang="en-US" sz="1800" b="1" u="sng" dirty="0">
                <a:latin typeface="Meiryo UI" panose="020B0604030504040204" pitchFamily="50" charset="-128"/>
                <a:ea typeface="Meiryo UI" panose="020B0604030504040204" pitchFamily="50" charset="-128"/>
              </a:rPr>
              <a:t>受入環境整備</a:t>
            </a:r>
            <a:r>
              <a:rPr lang="ja-JP" altLang="en-US" sz="1800" dirty="0">
                <a:latin typeface="Meiryo UI" panose="020B0604030504040204" pitchFamily="50" charset="-128"/>
                <a:ea typeface="Meiryo UI" panose="020B0604030504040204" pitchFamily="50" charset="-128"/>
              </a:rPr>
              <a:t>など、府として対応すべき行政需要の増大への取組みが喫緊の課題</a:t>
            </a:r>
            <a:endParaRPr lang="en-US" altLang="ja-JP" sz="1800"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rPr>
              <a:t>観光を大阪の成長産業としていくため、</a:t>
            </a:r>
            <a:r>
              <a:rPr lang="ja-JP" altLang="en-US" sz="1800" b="1" u="sng" dirty="0">
                <a:latin typeface="Meiryo UI" panose="020B0604030504040204" pitchFamily="50" charset="-128"/>
                <a:ea typeface="Meiryo UI" panose="020B0604030504040204" pitchFamily="50" charset="-128"/>
              </a:rPr>
              <a:t>魅力あふれる観光資源づくり、効果的な誘客</a:t>
            </a:r>
            <a:r>
              <a:rPr lang="ja-JP" altLang="en-US" sz="1800" dirty="0">
                <a:latin typeface="Meiryo UI" panose="020B0604030504040204" pitchFamily="50" charset="-128"/>
                <a:ea typeface="Meiryo UI" panose="020B0604030504040204" pitchFamily="50" charset="-128"/>
              </a:rPr>
              <a:t>など、観光振興の積極的な推進が必要</a:t>
            </a:r>
            <a:endParaRPr lang="en-US" altLang="ja-JP" sz="1800"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rPr>
              <a:t>そのための</a:t>
            </a:r>
            <a:r>
              <a:rPr lang="ja-JP" altLang="en-US" sz="1800" b="1" u="sng" dirty="0">
                <a:latin typeface="Meiryo UI" panose="020B0604030504040204" pitchFamily="50" charset="-128"/>
                <a:ea typeface="Meiryo UI" panose="020B0604030504040204" pitchFamily="50" charset="-128"/>
              </a:rPr>
              <a:t>一定規模の財源を安定的、継続的に確保</a:t>
            </a:r>
            <a:r>
              <a:rPr lang="ja-JP" altLang="en-US" sz="1800" dirty="0">
                <a:latin typeface="Meiryo UI" panose="020B0604030504040204" pitchFamily="50" charset="-128"/>
                <a:ea typeface="Meiryo UI" panose="020B0604030504040204" pitchFamily="50" charset="-128"/>
              </a:rPr>
              <a:t>するため、法定外目的税として、</a:t>
            </a:r>
            <a:r>
              <a:rPr lang="ja-JP" altLang="en-US" sz="1800" b="1" u="sng" dirty="0">
                <a:latin typeface="Meiryo UI" panose="020B0604030504040204" pitchFamily="50" charset="-128"/>
                <a:ea typeface="Meiryo UI" panose="020B0604030504040204" pitchFamily="50" charset="-128"/>
              </a:rPr>
              <a:t>宿泊税の創設についての検討を提言</a:t>
            </a:r>
            <a:endParaRPr lang="en-US" altLang="ja-JP" sz="1800" b="1" u="sng"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法定外目的税は新たな行政需要に対応するために徴収するものであるので、これまで取り組んできた事業へ財源を振り替えるのではなく、</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marL="261938">
              <a:lnSpc>
                <a:spcPts val="2200"/>
              </a:lnSpc>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大阪の観光振興の柱に基づき</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、必要と判断された事業に充当されたい</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テキスト ボックス 63">
            <a:extLst>
              <a:ext uri="{FF2B5EF4-FFF2-40B4-BE49-F238E27FC236}">
                <a16:creationId xmlns:a16="http://schemas.microsoft.com/office/drawing/2014/main" id="{5A5176C2-780F-4D6F-A394-F004C30BC85D}"/>
              </a:ext>
            </a:extLst>
          </p:cNvPr>
          <p:cNvSpPr txBox="1"/>
          <p:nvPr/>
        </p:nvSpPr>
        <p:spPr>
          <a:xfrm>
            <a:off x="320823" y="1540828"/>
            <a:ext cx="5207740" cy="40395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defTabSz="990600">
              <a:lnSpc>
                <a:spcPts val="2600"/>
              </a:lnSpc>
            </a:pPr>
            <a:r>
              <a:rPr lang="ja-JP" altLang="en-US" sz="1600" dirty="0">
                <a:solidFill>
                  <a:schemeClr val="tx1"/>
                </a:solidFill>
                <a:latin typeface="メイリオ" panose="020B0604030504040204" pitchFamily="50" charset="-128"/>
                <a:ea typeface="メイリオ" panose="020B0604030504040204" pitchFamily="50" charset="-128"/>
              </a:rPr>
              <a:t>▶調査検討会議提言（</a:t>
            </a:r>
            <a:r>
              <a:rPr lang="en-US" altLang="ja-JP" sz="1600" dirty="0">
                <a:solidFill>
                  <a:schemeClr val="tx1"/>
                </a:solidFill>
                <a:latin typeface="メイリオ" panose="020B0604030504040204" pitchFamily="50" charset="-128"/>
                <a:ea typeface="メイリオ" panose="020B0604030504040204" pitchFamily="50" charset="-128"/>
              </a:rPr>
              <a:t>2015</a:t>
            </a:r>
            <a:r>
              <a:rPr lang="ja-JP" altLang="en-US" sz="1600" dirty="0">
                <a:solidFill>
                  <a:schemeClr val="tx1"/>
                </a:solidFill>
                <a:latin typeface="メイリオ" panose="020B0604030504040204" pitchFamily="50" charset="-128"/>
                <a:ea typeface="メイリオ" panose="020B0604030504040204" pitchFamily="50" charset="-128"/>
              </a:rPr>
              <a:t>年</a:t>
            </a:r>
            <a:r>
              <a:rPr lang="en-US" altLang="ja-JP" sz="1600" dirty="0">
                <a:solidFill>
                  <a:schemeClr val="tx1"/>
                </a:solidFill>
                <a:latin typeface="メイリオ" panose="020B0604030504040204" pitchFamily="50" charset="-128"/>
                <a:ea typeface="メイリオ" panose="020B0604030504040204" pitchFamily="50" charset="-128"/>
              </a:rPr>
              <a:t>12</a:t>
            </a:r>
            <a:r>
              <a:rPr lang="ja-JP" altLang="en-US" sz="1600" dirty="0">
                <a:solidFill>
                  <a:schemeClr val="tx1"/>
                </a:solidFill>
                <a:latin typeface="メイリオ" panose="020B0604030504040204" pitchFamily="50" charset="-128"/>
                <a:ea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FF83DEAE-622F-4F23-932F-E37D81E3158F}"/>
              </a:ext>
            </a:extLst>
          </p:cNvPr>
          <p:cNvPicPr>
            <a:picLocks noChangeAspect="1"/>
          </p:cNvPicPr>
          <p:nvPr/>
        </p:nvPicPr>
        <p:blipFill>
          <a:blip r:embed="rId2"/>
          <a:stretch>
            <a:fillRect/>
          </a:stretch>
        </p:blipFill>
        <p:spPr>
          <a:xfrm>
            <a:off x="1979997" y="4984899"/>
            <a:ext cx="9721080" cy="4939762"/>
          </a:xfrm>
          <a:prstGeom prst="rect">
            <a:avLst/>
          </a:prstGeom>
        </p:spPr>
      </p:pic>
    </p:spTree>
    <p:extLst>
      <p:ext uri="{BB962C8B-B14F-4D97-AF65-F5344CB8AC3E}">
        <p14:creationId xmlns:p14="http://schemas.microsoft.com/office/powerpoint/2010/main" val="276324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1" y="-19491"/>
            <a:ext cx="9504834" cy="68534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今後の観光振興施策（宿泊税充当事業）の方向性</a:t>
            </a: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2</a:t>
            </a:fld>
            <a:endParaRPr kumimoji="1" lang="ja-JP" altLang="en-US" dirty="0"/>
          </a:p>
        </p:txBody>
      </p:sp>
      <p:sp>
        <p:nvSpPr>
          <p:cNvPr id="6" name="テキスト ボックス 5">
            <a:extLst>
              <a:ext uri="{FF2B5EF4-FFF2-40B4-BE49-F238E27FC236}">
                <a16:creationId xmlns:a16="http://schemas.microsoft.com/office/drawing/2014/main" id="{614F3F92-BD6E-43C6-B820-45BD6EA2D7DD}"/>
              </a:ext>
            </a:extLst>
          </p:cNvPr>
          <p:cNvSpPr txBox="1"/>
          <p:nvPr/>
        </p:nvSpPr>
        <p:spPr bwMode="gray">
          <a:xfrm>
            <a:off x="292213" y="1120712"/>
            <a:ext cx="13173060" cy="4563333"/>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lnSpc>
                <a:spcPts val="2100"/>
              </a:lnSpc>
            </a:pPr>
            <a:r>
              <a:rPr lang="ja-JP" altLang="en-US" sz="1800" b="1" dirty="0">
                <a:solidFill>
                  <a:sysClr val="windowText" lastClr="000000"/>
                </a:solidFill>
                <a:latin typeface="Meiryo UI" panose="020B0604030504040204" pitchFamily="50" charset="-128"/>
                <a:ea typeface="Meiryo UI" panose="020B0604030504040204" pitchFamily="50" charset="-128"/>
              </a:rPr>
              <a:t>３．今後の観光振興施策（宿泊税充当事業）の方向性</a:t>
            </a:r>
            <a:endParaRPr lang="en-US" altLang="ja-JP" sz="1800" b="1"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今後、まず、現在実施中の事業については、社会情勢や来阪旅行者のニーズの変化を踏まえつつ、事業効果を検証し、</a:t>
            </a:r>
            <a:r>
              <a:rPr lang="en-US" altLang="ja-JP" sz="1800" dirty="0">
                <a:solidFill>
                  <a:sysClr val="windowText" lastClr="000000"/>
                </a:solidFill>
                <a:latin typeface="Meiryo UI" panose="020B0604030504040204" pitchFamily="50" charset="-128"/>
                <a:ea typeface="Meiryo UI" panose="020B0604030504040204" pitchFamily="50" charset="-128"/>
              </a:rPr>
              <a:t>PDCA </a:t>
            </a:r>
            <a:r>
              <a:rPr lang="ja-JP" altLang="en-US" sz="1800" dirty="0">
                <a:solidFill>
                  <a:sysClr val="windowText" lastClr="000000"/>
                </a:solidFill>
                <a:latin typeface="Meiryo UI" panose="020B0604030504040204" pitchFamily="50" charset="-128"/>
                <a:ea typeface="Meiryo UI" panose="020B0604030504040204" pitchFamily="50" charset="-128"/>
              </a:rPr>
              <a:t>サイクルを</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適切に回しながら実施すべきであることから、「継続事業」と位置付け、引き続き取り組む必要がある。</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次に、「新規事業」については、今後、概ね５年後を見据え、</a:t>
            </a:r>
            <a:r>
              <a:rPr lang="ja-JP" altLang="en-US" sz="1800" b="1" u="sng" dirty="0">
                <a:solidFill>
                  <a:sysClr val="windowText" lastClr="000000"/>
                </a:solidFill>
                <a:latin typeface="Meiryo UI" panose="020B0604030504040204" pitchFamily="50" charset="-128"/>
                <a:ea typeface="Meiryo UI" panose="020B0604030504040204" pitchFamily="50" charset="-128"/>
              </a:rPr>
              <a:t>観光資源のさらなる磨き上げ</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ja-JP" altLang="en-US" sz="1800" b="1" u="sng" dirty="0">
                <a:solidFill>
                  <a:sysClr val="windowText" lastClr="000000"/>
                </a:solidFill>
                <a:latin typeface="Meiryo UI" panose="020B0604030504040204" pitchFamily="50" charset="-128"/>
                <a:ea typeface="Meiryo UI" panose="020B0604030504040204" pitchFamily="50" charset="-128"/>
              </a:rPr>
              <a:t>コンテンツの充実</a:t>
            </a:r>
            <a:r>
              <a:rPr lang="ja-JP" altLang="en-US" sz="1800" dirty="0">
                <a:solidFill>
                  <a:sysClr val="windowText" lastClr="000000"/>
                </a:solidFill>
                <a:latin typeface="Meiryo UI" panose="020B0604030504040204" pitchFamily="50" charset="-128"/>
                <a:ea typeface="Meiryo UI" panose="020B0604030504040204" pitchFamily="50" charset="-128"/>
              </a:rPr>
              <a:t>を図り、</a:t>
            </a:r>
            <a:r>
              <a:rPr lang="ja-JP" altLang="en-US" sz="1800" b="1" u="sng" dirty="0">
                <a:solidFill>
                  <a:sysClr val="windowText" lastClr="000000"/>
                </a:solidFill>
                <a:latin typeface="Meiryo UI" panose="020B0604030504040204" pitchFamily="50" charset="-128"/>
                <a:ea typeface="Meiryo UI" panose="020B0604030504040204" pitchFamily="50" charset="-128"/>
              </a:rPr>
              <a:t>大阪の魅力の一層</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効果的な情報発信</a:t>
            </a:r>
            <a:r>
              <a:rPr lang="ja-JP" altLang="en-US" sz="1800" dirty="0">
                <a:solidFill>
                  <a:sysClr val="windowText" lastClr="000000"/>
                </a:solidFill>
                <a:latin typeface="Meiryo UI" panose="020B0604030504040204" pitchFamily="50" charset="-128"/>
                <a:ea typeface="Meiryo UI" panose="020B0604030504040204" pitchFamily="50" charset="-128"/>
              </a:rPr>
              <a:t>を行うとともに、</a:t>
            </a:r>
            <a:r>
              <a:rPr lang="ja-JP" altLang="en-US" sz="1800" b="1" u="sng" dirty="0">
                <a:solidFill>
                  <a:sysClr val="windowText" lastClr="000000"/>
                </a:solidFill>
                <a:latin typeface="Meiryo UI" panose="020B0604030504040204" pitchFamily="50" charset="-128"/>
                <a:ea typeface="Meiryo UI" panose="020B0604030504040204" pitchFamily="50" charset="-128"/>
              </a:rPr>
              <a:t>大阪・関西万博のレガシーを活かした国内外からの誘客施策や更なる受入環境整備の取組を実施</a:t>
            </a:r>
            <a:r>
              <a:rPr lang="ja-JP" altLang="en-US" sz="1800" dirty="0">
                <a:solidFill>
                  <a:sysClr val="windowText" lastClr="000000"/>
                </a:solidFill>
                <a:latin typeface="Meiryo UI" panose="020B0604030504040204" pitchFamily="50" charset="-128"/>
                <a:ea typeface="Meiryo UI" panose="020B0604030504040204" pitchFamily="50" charset="-128"/>
              </a:rPr>
              <a:t>して</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いくことが望ましい。</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さらに、本検討会議では、観光客等のニーズを把握するため、観光関連団体に対し、「観光客が快適に旅を楽しむための受入環境整備等</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の取組への意見照会」を実施した。</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受入環境整備に関する意見として、</a:t>
            </a:r>
            <a:r>
              <a:rPr lang="ja-JP" altLang="en-US" sz="1800" b="1" u="sng" dirty="0">
                <a:solidFill>
                  <a:sysClr val="windowText" lastClr="000000"/>
                </a:solidFill>
                <a:latin typeface="Meiryo UI" panose="020B0604030504040204" pitchFamily="50" charset="-128"/>
                <a:ea typeface="Meiryo UI" panose="020B0604030504040204" pitchFamily="50" charset="-128"/>
              </a:rPr>
              <a:t>公共交通機関における混雑</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ja-JP" altLang="en-US" sz="1800" b="1" u="sng" dirty="0">
                <a:solidFill>
                  <a:sysClr val="windowText" lastClr="000000"/>
                </a:solidFill>
                <a:latin typeface="Meiryo UI" panose="020B0604030504040204" pitchFamily="50" charset="-128"/>
                <a:ea typeface="Meiryo UI" panose="020B0604030504040204" pitchFamily="50" charset="-128"/>
              </a:rPr>
              <a:t>観光地のゴミ問題など観光客の増加に伴う社会問題への対応</a:t>
            </a:r>
            <a:r>
              <a:rPr lang="ja-JP" altLang="en-US" sz="1800" dirty="0">
                <a:solidFill>
                  <a:sysClr val="windowText" lastClr="000000"/>
                </a:solidFill>
                <a:latin typeface="Meiryo UI" panose="020B0604030504040204" pitchFamily="50" charset="-128"/>
                <a:ea typeface="Meiryo UI" panose="020B0604030504040204" pitchFamily="50" charset="-128"/>
              </a:rPr>
              <a:t>、</a:t>
            </a:r>
            <a:r>
              <a:rPr lang="ja-JP" altLang="en-US" sz="1800" b="1" u="sng" dirty="0">
                <a:solidFill>
                  <a:sysClr val="windowText" lastClr="000000"/>
                </a:solidFill>
                <a:latin typeface="Meiryo UI" panose="020B0604030504040204" pitchFamily="50" charset="-128"/>
                <a:ea typeface="Meiryo UI" panose="020B0604030504040204" pitchFamily="50" charset="-128"/>
              </a:rPr>
              <a:t>人手</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不足に対応するための </a:t>
            </a:r>
            <a:r>
              <a:rPr lang="en-US" altLang="ja-JP" sz="1800" b="1" u="sng" dirty="0">
                <a:solidFill>
                  <a:sysClr val="windowText" lastClr="000000"/>
                </a:solidFill>
                <a:latin typeface="Meiryo UI" panose="020B0604030504040204" pitchFamily="50" charset="-128"/>
                <a:ea typeface="Meiryo UI" panose="020B0604030504040204" pitchFamily="50" charset="-128"/>
              </a:rPr>
              <a:t>AI </a:t>
            </a:r>
            <a:r>
              <a:rPr lang="ja-JP" altLang="en-US" sz="1800" b="1" u="sng" dirty="0">
                <a:solidFill>
                  <a:sysClr val="windowText" lastClr="000000"/>
                </a:solidFill>
                <a:latin typeface="Meiryo UI" panose="020B0604030504040204" pitchFamily="50" charset="-128"/>
                <a:ea typeface="Meiryo UI" panose="020B0604030504040204" pitchFamily="50" charset="-128"/>
              </a:rPr>
              <a:t>の活用</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ja-JP" altLang="en-US" sz="1800" b="1" u="sng" dirty="0">
                <a:solidFill>
                  <a:sysClr val="windowText" lastClr="000000"/>
                </a:solidFill>
                <a:latin typeface="Meiryo UI" panose="020B0604030504040204" pitchFamily="50" charset="-128"/>
                <a:ea typeface="Meiryo UI" panose="020B0604030504040204" pitchFamily="50" charset="-128"/>
              </a:rPr>
              <a:t>観光人材育成への支援</a:t>
            </a:r>
            <a:r>
              <a:rPr lang="ja-JP" altLang="en-US" sz="1800" dirty="0">
                <a:solidFill>
                  <a:sysClr val="windowText" lastClr="000000"/>
                </a:solidFill>
                <a:latin typeface="Meiryo UI" panose="020B0604030504040204" pitchFamily="50" charset="-128"/>
                <a:ea typeface="Meiryo UI" panose="020B0604030504040204" pitchFamily="50" charset="-128"/>
              </a:rPr>
              <a:t>、</a:t>
            </a:r>
            <a:r>
              <a:rPr lang="ja-JP" altLang="en-US" sz="1800" b="1" u="sng" dirty="0">
                <a:solidFill>
                  <a:sysClr val="windowText" lastClr="000000"/>
                </a:solidFill>
                <a:latin typeface="Meiryo UI" panose="020B0604030504040204" pitchFamily="50" charset="-128"/>
                <a:ea typeface="Meiryo UI" panose="020B0604030504040204" pitchFamily="50" charset="-128"/>
              </a:rPr>
              <a:t>旅行者のシームレスな移動を支えるための</a:t>
            </a:r>
            <a:r>
              <a:rPr lang="en-US" altLang="ja-JP" sz="1800" b="1" u="sng" dirty="0">
                <a:solidFill>
                  <a:sysClr val="windowText" lastClr="000000"/>
                </a:solidFill>
                <a:latin typeface="Meiryo UI" panose="020B0604030504040204" pitchFamily="50" charset="-128"/>
                <a:ea typeface="Meiryo UI" panose="020B0604030504040204" pitchFamily="50" charset="-128"/>
              </a:rPr>
              <a:t>QR </a:t>
            </a:r>
            <a:r>
              <a:rPr lang="ja-JP" altLang="en-US" sz="1800" b="1" u="sng" dirty="0">
                <a:solidFill>
                  <a:sysClr val="windowText" lastClr="000000"/>
                </a:solidFill>
                <a:latin typeface="Meiryo UI" panose="020B0604030504040204" pitchFamily="50" charset="-128"/>
                <a:ea typeface="Meiryo UI" panose="020B0604030504040204" pitchFamily="50" charset="-128"/>
              </a:rPr>
              <a:t>対応機器等の導入に関す</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る支援</a:t>
            </a:r>
            <a:r>
              <a:rPr lang="ja-JP" altLang="en-US" sz="1800" dirty="0">
                <a:solidFill>
                  <a:sysClr val="windowText" lastClr="000000"/>
                </a:solidFill>
                <a:latin typeface="Meiryo UI" panose="020B0604030504040204" pitchFamily="50" charset="-128"/>
                <a:ea typeface="Meiryo UI" panose="020B0604030504040204" pitchFamily="50" charset="-128"/>
              </a:rPr>
              <a:t>などを求める意見があった。</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また、魅力づくりや誘客促進に関する意見として、</a:t>
            </a:r>
            <a:r>
              <a:rPr lang="ja-JP" altLang="en-US" sz="1800" b="1" u="sng" dirty="0">
                <a:solidFill>
                  <a:sysClr val="windowText" lastClr="000000"/>
                </a:solidFill>
                <a:latin typeface="Meiryo UI" panose="020B0604030504040204" pitchFamily="50" charset="-128"/>
                <a:ea typeface="Meiryo UI" panose="020B0604030504040204" pitchFamily="50" charset="-128"/>
              </a:rPr>
              <a:t>旅行者が写真を撮りたくなるような景色の整備</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ja-JP" altLang="en-US" sz="1800" b="1" u="sng" dirty="0">
                <a:solidFill>
                  <a:sysClr val="windowText" lastClr="000000"/>
                </a:solidFill>
                <a:latin typeface="Meiryo UI" panose="020B0604030504040204" pitchFamily="50" charset="-128"/>
                <a:ea typeface="Meiryo UI" panose="020B0604030504040204" pitchFamily="50" charset="-128"/>
              </a:rPr>
              <a:t>歴史・文化・芸術への支援</a:t>
            </a:r>
            <a:r>
              <a:rPr lang="ja-JP" altLang="en-US" sz="1800" dirty="0">
                <a:solidFill>
                  <a:sysClr val="windowText" lastClr="000000"/>
                </a:solidFill>
                <a:latin typeface="Meiryo UI" panose="020B0604030504040204" pitchFamily="50" charset="-128"/>
                <a:ea typeface="Meiryo UI" panose="020B0604030504040204" pitchFamily="50" charset="-128"/>
              </a:rPr>
              <a:t>、</a:t>
            </a:r>
            <a:r>
              <a:rPr lang="ja-JP" altLang="en-US" sz="1800" b="1" u="sng" dirty="0">
                <a:solidFill>
                  <a:sysClr val="windowText" lastClr="000000"/>
                </a:solidFill>
                <a:latin typeface="Meiryo UI" panose="020B0604030504040204" pitchFamily="50" charset="-128"/>
                <a:ea typeface="Meiryo UI" panose="020B0604030504040204" pitchFamily="50" charset="-128"/>
              </a:rPr>
              <a:t>データマ</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ーケティング</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en-US" altLang="ja-JP" sz="1800" b="1" u="sng" dirty="0">
                <a:solidFill>
                  <a:sysClr val="windowText" lastClr="000000"/>
                </a:solidFill>
                <a:latin typeface="Meiryo UI" panose="020B0604030504040204" pitchFamily="50" charset="-128"/>
                <a:ea typeface="Meiryo UI" panose="020B0604030504040204" pitchFamily="50" charset="-128"/>
              </a:rPr>
              <a:t>MICE </a:t>
            </a:r>
            <a:r>
              <a:rPr lang="ja-JP" altLang="en-US" sz="1800" b="1" u="sng" dirty="0">
                <a:solidFill>
                  <a:sysClr val="windowText" lastClr="000000"/>
                </a:solidFill>
                <a:latin typeface="Meiryo UI" panose="020B0604030504040204" pitchFamily="50" charset="-128"/>
                <a:ea typeface="Meiryo UI" panose="020B0604030504040204" pitchFamily="50" charset="-128"/>
              </a:rPr>
              <a:t>誘致への期待</a:t>
            </a:r>
            <a:r>
              <a:rPr lang="ja-JP" altLang="en-US" sz="1800" dirty="0">
                <a:solidFill>
                  <a:sysClr val="windowText" lastClr="000000"/>
                </a:solidFill>
                <a:latin typeface="Meiryo UI" panose="020B0604030504040204" pitchFamily="50" charset="-128"/>
                <a:ea typeface="Meiryo UI" panose="020B0604030504040204" pitchFamily="50" charset="-128"/>
              </a:rPr>
              <a:t>などの意見があった。</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こうした団体等の意見も踏まえつつ、</a:t>
            </a:r>
            <a:r>
              <a:rPr lang="ja-JP" altLang="en-US" sz="1800" b="1" u="sng" dirty="0">
                <a:solidFill>
                  <a:sysClr val="windowText" lastClr="000000"/>
                </a:solidFill>
                <a:latin typeface="Meiryo UI" panose="020B0604030504040204" pitchFamily="50" charset="-128"/>
                <a:ea typeface="Meiryo UI" panose="020B0604030504040204" pitchFamily="50" charset="-128"/>
              </a:rPr>
              <a:t>観光 </a:t>
            </a:r>
            <a:r>
              <a:rPr lang="en-US" altLang="ja-JP" sz="1800" b="1" u="sng" dirty="0">
                <a:solidFill>
                  <a:sysClr val="windowText" lastClr="000000"/>
                </a:solidFill>
                <a:latin typeface="Meiryo UI" panose="020B0604030504040204" pitchFamily="50" charset="-128"/>
                <a:ea typeface="Meiryo UI" panose="020B0604030504040204" pitchFamily="50" charset="-128"/>
              </a:rPr>
              <a:t>DX </a:t>
            </a:r>
            <a:r>
              <a:rPr lang="ja-JP" altLang="en-US" sz="1800" b="1" u="sng" dirty="0">
                <a:solidFill>
                  <a:sysClr val="windowText" lastClr="000000"/>
                </a:solidFill>
                <a:latin typeface="Meiryo UI" panose="020B0604030504040204" pitchFamily="50" charset="-128"/>
                <a:ea typeface="Meiryo UI" panose="020B0604030504040204" pitchFamily="50" charset="-128"/>
              </a:rPr>
              <a:t>や </a:t>
            </a:r>
            <a:r>
              <a:rPr lang="en-US" altLang="ja-JP" sz="1800" b="1" u="sng" dirty="0">
                <a:solidFill>
                  <a:sysClr val="windowText" lastClr="000000"/>
                </a:solidFill>
                <a:latin typeface="Meiryo UI" panose="020B0604030504040204" pitchFamily="50" charset="-128"/>
                <a:ea typeface="Meiryo UI" panose="020B0604030504040204" pitchFamily="50" charset="-128"/>
              </a:rPr>
              <a:t>SDGs </a:t>
            </a:r>
            <a:r>
              <a:rPr lang="ja-JP" altLang="en-US" sz="1800" b="1" u="sng" dirty="0">
                <a:solidFill>
                  <a:sysClr val="windowText" lastClr="000000"/>
                </a:solidFill>
                <a:latin typeface="Meiryo UI" panose="020B0604030504040204" pitchFamily="50" charset="-128"/>
                <a:ea typeface="Meiryo UI" panose="020B0604030504040204" pitchFamily="50" charset="-128"/>
              </a:rPr>
              <a:t>など新しい視点による観光客・観光事業者の利便性・満足度向上をめざした取</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組を実施</a:t>
            </a:r>
            <a:r>
              <a:rPr lang="ja-JP" altLang="en-US" sz="1800" dirty="0">
                <a:solidFill>
                  <a:sysClr val="windowText" lastClr="000000"/>
                </a:solidFill>
                <a:latin typeface="Meiryo UI" panose="020B0604030504040204" pitchFamily="50" charset="-128"/>
                <a:ea typeface="Meiryo UI" panose="020B0604030504040204" pitchFamily="50" charset="-128"/>
              </a:rPr>
              <a:t>するとともに、「宿泊税が何に使われ、どのような効果があるのか」を可視化するため、受益者である観光客や府民に対し、</a:t>
            </a:r>
            <a:r>
              <a:rPr lang="ja-JP" altLang="en-US" sz="1800" b="1" u="sng" dirty="0">
                <a:solidFill>
                  <a:sysClr val="windowText" lastClr="000000"/>
                </a:solidFill>
                <a:latin typeface="Meiryo UI" panose="020B0604030504040204" pitchFamily="50" charset="-128"/>
                <a:ea typeface="Meiryo UI" panose="020B0604030504040204" pitchFamily="50" charset="-128"/>
              </a:rPr>
              <a:t>宿泊税の</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活用実績をわかりやすく積極的に </a:t>
            </a:r>
            <a:r>
              <a:rPr lang="en-US" altLang="ja-JP" sz="1800" b="1" u="sng" dirty="0">
                <a:solidFill>
                  <a:sysClr val="windowText" lastClr="000000"/>
                </a:solidFill>
                <a:latin typeface="Meiryo UI" panose="020B0604030504040204" pitchFamily="50" charset="-128"/>
                <a:ea typeface="Meiryo UI" panose="020B0604030504040204" pitchFamily="50" charset="-128"/>
              </a:rPr>
              <a:t>PR </a:t>
            </a:r>
            <a:r>
              <a:rPr lang="ja-JP" altLang="en-US" sz="1800" dirty="0">
                <a:solidFill>
                  <a:sysClr val="windowText" lastClr="000000"/>
                </a:solidFill>
                <a:latin typeface="Meiryo UI" panose="020B0604030504040204" pitchFamily="50" charset="-128"/>
                <a:ea typeface="Meiryo UI" panose="020B0604030504040204" pitchFamily="50" charset="-128"/>
              </a:rPr>
              <a:t>することや</a:t>
            </a:r>
            <a:r>
              <a:rPr lang="ja-JP" altLang="en-US" sz="1800" b="1" u="sng" dirty="0">
                <a:solidFill>
                  <a:sysClr val="windowText" lastClr="000000"/>
                </a:solidFill>
                <a:latin typeface="Meiryo UI" panose="020B0604030504040204" pitchFamily="50" charset="-128"/>
                <a:ea typeface="Meiryo UI" panose="020B0604030504040204" pitchFamily="50" charset="-128"/>
              </a:rPr>
              <a:t>認知度・満足度に係る経年調査を行うことが望ましい</a:t>
            </a:r>
            <a:r>
              <a:rPr lang="ja-JP" altLang="en-US" sz="1800" dirty="0">
                <a:solidFill>
                  <a:sysClr val="windowText" lastClr="000000"/>
                </a:solidFill>
                <a:latin typeface="Meiryo UI" panose="020B0604030504040204" pitchFamily="50" charset="-128"/>
                <a:ea typeface="Meiryo UI" panose="020B0604030504040204" pitchFamily="50" charset="-128"/>
              </a:rPr>
              <a:t>。</a:t>
            </a:r>
            <a:endParaRPr lang="en-US" altLang="ja-JP" sz="1800" dirty="0">
              <a:solidFill>
                <a:sysClr val="windowText" lastClr="000000"/>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7CB18112-DD9A-48D4-8281-CE50281448FA}"/>
              </a:ext>
            </a:extLst>
          </p:cNvPr>
          <p:cNvSpPr/>
          <p:nvPr/>
        </p:nvSpPr>
        <p:spPr>
          <a:xfrm>
            <a:off x="215803" y="1169913"/>
            <a:ext cx="13068000" cy="4464000"/>
          </a:xfrm>
          <a:prstGeom prst="rect">
            <a:avLst/>
          </a:prstGeom>
          <a:ln w="3175">
            <a:solidFill>
              <a:schemeClr val="tx1"/>
            </a:solidFill>
          </a:ln>
        </p:spPr>
        <p:txBody>
          <a:bodyPr wrap="square" rtlCol="0" anchor="ctr">
            <a:spAutoFit/>
          </a:bodyPr>
          <a:lstStyle/>
          <a:p>
            <a:pPr algn="ctr">
              <a:lnSpc>
                <a:spcPts val="1700"/>
              </a:lnSpc>
            </a:pPr>
            <a:endParaRPr kumimoji="1" lang="ja-JP" altLang="en-US"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984F0E5B-DFAC-4331-96FA-D2806022A28A}"/>
              </a:ext>
            </a:extLst>
          </p:cNvPr>
          <p:cNvSpPr txBox="1"/>
          <p:nvPr/>
        </p:nvSpPr>
        <p:spPr bwMode="gray">
          <a:xfrm>
            <a:off x="296354" y="6108165"/>
            <a:ext cx="12952895" cy="3755419"/>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lnSpc>
                <a:spcPts val="2100"/>
              </a:lnSpc>
            </a:pPr>
            <a:r>
              <a:rPr lang="ja-JP" altLang="en-US" sz="1800" b="1" dirty="0">
                <a:solidFill>
                  <a:sysClr val="windowText" lastClr="000000"/>
                </a:solidFill>
                <a:latin typeface="Meiryo UI" panose="020B0604030504040204" pitchFamily="50" charset="-128"/>
                <a:ea typeface="Meiryo UI" panose="020B0604030504040204" pitchFamily="50" charset="-128"/>
              </a:rPr>
              <a:t>大阪府への提言（まとめ）</a:t>
            </a:r>
            <a:endParaRPr lang="en-US" altLang="ja-JP" sz="1800" b="1"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今後、大阪の観光地においても、インバウンドをはじめとする旅行者の増加に伴い、</a:t>
            </a:r>
            <a:r>
              <a:rPr lang="ja-JP" altLang="en-US" sz="1800" b="1" u="sng" dirty="0">
                <a:solidFill>
                  <a:sysClr val="windowText" lastClr="000000"/>
                </a:solidFill>
                <a:latin typeface="Meiryo UI" panose="020B0604030504040204" pitchFamily="50" charset="-128"/>
                <a:ea typeface="Meiryo UI" panose="020B0604030504040204" pitchFamily="50" charset="-128"/>
              </a:rPr>
              <a:t>ごみの投棄やトイレ不足といった問題の深刻化が懸念</a:t>
            </a:r>
            <a:r>
              <a:rPr lang="ja-JP" altLang="en-US" sz="1800" dirty="0">
                <a:solidFill>
                  <a:sysClr val="windowText" lastClr="000000"/>
                </a:solidFill>
                <a:latin typeface="Meiryo UI" panose="020B0604030504040204" pitchFamily="50" charset="-128"/>
                <a:ea typeface="Meiryo UI" panose="020B0604030504040204" pitchFamily="50" charset="-128"/>
              </a:rPr>
              <a:t>されることから、その</a:t>
            </a:r>
            <a:r>
              <a:rPr lang="ja-JP" altLang="en-US" sz="1800" b="1" u="sng" dirty="0">
                <a:solidFill>
                  <a:sysClr val="windowText" lastClr="000000"/>
                </a:solidFill>
                <a:latin typeface="Meiryo UI" panose="020B0604030504040204" pitchFamily="50" charset="-128"/>
                <a:ea typeface="Meiryo UI" panose="020B0604030504040204" pitchFamily="50" charset="-128"/>
              </a:rPr>
              <a:t>未然防止は喫緊かつ重要な課題</a:t>
            </a:r>
            <a:r>
              <a:rPr lang="ja-JP" altLang="en-US" sz="1800" dirty="0">
                <a:solidFill>
                  <a:sysClr val="windowText" lastClr="000000"/>
                </a:solidFill>
                <a:latin typeface="Meiryo UI" panose="020B0604030504040204" pitchFamily="50" charset="-128"/>
                <a:ea typeface="Meiryo UI" panose="020B0604030504040204" pitchFamily="50" charset="-128"/>
              </a:rPr>
              <a:t>であり、大阪が国際観光都市として発展していくうえで、</a:t>
            </a:r>
            <a:r>
              <a:rPr lang="ja-JP" altLang="en-US" sz="1800" b="1" u="sng" dirty="0">
                <a:solidFill>
                  <a:sysClr val="windowText" lastClr="000000"/>
                </a:solidFill>
                <a:latin typeface="Meiryo UI" panose="020B0604030504040204" pitchFamily="50" charset="-128"/>
                <a:ea typeface="Meiryo UI" panose="020B0604030504040204" pitchFamily="50" charset="-128"/>
              </a:rPr>
              <a:t>早期の対応が不可欠</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これらの問題は、観光客が集中する全国各地で発生していることから、国が主体となって、国レベルで共通した対応を進めていく必要があり、府としても、国レベルでの対策と財源確保の検討を強く求めていくべき</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大阪府が旅行者の増加に伴う問題を未然防止するための財源として、新たに外国人旅行者に特別の負担を求めることについては、法的・実務的観点での課題が多いことに加え、負担の根拠を明確に示すことが困難であることから、現時点では新たな制度の創設は見送らざるを得ない</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そのため、国の動向を注視しつつ、当面は、</a:t>
            </a:r>
            <a:r>
              <a:rPr lang="ja-JP" altLang="en-US" sz="1800" b="1" u="sng" dirty="0">
                <a:solidFill>
                  <a:sysClr val="windowText" lastClr="000000"/>
                </a:solidFill>
                <a:latin typeface="Meiryo UI" panose="020B0604030504040204" pitchFamily="50" charset="-128"/>
                <a:ea typeface="Meiryo UI" panose="020B0604030504040204" pitchFamily="50" charset="-128"/>
              </a:rPr>
              <a:t>増収が見込まれる宿泊税を最大限活用し、課題解決に向けた取組を着実に実施</a:t>
            </a:r>
            <a:r>
              <a:rPr lang="ja-JP" altLang="en-US" sz="1800" dirty="0">
                <a:solidFill>
                  <a:sysClr val="windowText" lastClr="000000"/>
                </a:solidFill>
                <a:latin typeface="Meiryo UI" panose="020B0604030504040204" pitchFamily="50" charset="-128"/>
                <a:ea typeface="Meiryo UI" panose="020B0604030504040204" pitchFamily="50" charset="-128"/>
              </a:rPr>
              <a:t>することが合理的かつ現実的である</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また、</a:t>
            </a:r>
            <a:r>
              <a:rPr lang="ja-JP" altLang="en-US" sz="1800" b="1" u="sng" dirty="0">
                <a:solidFill>
                  <a:sysClr val="windowText" lastClr="000000"/>
                </a:solidFill>
                <a:latin typeface="Meiryo UI" panose="020B0604030504040204" pitchFamily="50" charset="-128"/>
                <a:ea typeface="Meiryo UI" panose="020B0604030504040204" pitchFamily="50" charset="-128"/>
              </a:rPr>
              <a:t>新たな課題が発生した場合にも迅速・的確に対応できるよう、宿泊税の使途を状況に応じて拡充・柔軟化し、効果的に活用することが重要</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加えて、</a:t>
            </a:r>
            <a:r>
              <a:rPr lang="ja-JP" altLang="en-US" sz="1800" b="1" u="sng" dirty="0">
                <a:solidFill>
                  <a:sysClr val="windowText" lastClr="000000"/>
                </a:solidFill>
                <a:latin typeface="Meiryo UI" panose="020B0604030504040204" pitchFamily="50" charset="-128"/>
                <a:ea typeface="Meiryo UI" panose="020B0604030504040204" pitchFamily="50" charset="-128"/>
              </a:rPr>
              <a:t>外国人旅行者の来訪が地域にもたらす魅力や価値について、住民が理解し共感できる取組も進めていく</a:t>
            </a:r>
            <a:r>
              <a:rPr lang="ja-JP" altLang="en-US" sz="1800" dirty="0">
                <a:solidFill>
                  <a:sysClr val="windowText" lastClr="000000"/>
                </a:solidFill>
                <a:latin typeface="Meiryo UI" panose="020B0604030504040204" pitchFamily="50" charset="-128"/>
                <a:ea typeface="Meiryo UI" panose="020B0604030504040204" pitchFamily="50" charset="-128"/>
              </a:rPr>
              <a:t>必要がある</a:t>
            </a:r>
            <a:endParaRPr lang="en-US" altLang="ja-JP" sz="1800" dirty="0">
              <a:solidFill>
                <a:sysClr val="windowText" lastClr="000000"/>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1CE549ED-E79B-4175-8E95-ACE1061173DE}"/>
              </a:ext>
            </a:extLst>
          </p:cNvPr>
          <p:cNvSpPr txBox="1"/>
          <p:nvPr/>
        </p:nvSpPr>
        <p:spPr>
          <a:xfrm>
            <a:off x="71785" y="703957"/>
            <a:ext cx="5040560" cy="430887"/>
          </a:xfrm>
          <a:prstGeom prst="rect">
            <a:avLst/>
          </a:prstGeom>
          <a:noFill/>
        </p:spPr>
        <p:txBody>
          <a:bodyPr wrap="square">
            <a:spAutoFit/>
          </a:bodyPr>
          <a:lstStyle/>
          <a:p>
            <a:r>
              <a:rPr lang="ja-JP" altLang="en-US" sz="2200" b="1" dirty="0">
                <a:latin typeface="Meiryo UI" panose="020B0604030504040204" pitchFamily="50" charset="-128"/>
                <a:ea typeface="Meiryo UI" panose="020B0604030504040204" pitchFamily="50" charset="-128"/>
              </a:rPr>
              <a:t>■</a:t>
            </a:r>
            <a:r>
              <a:rPr lang="en-US" altLang="ja-JP" sz="2200" b="1" dirty="0">
                <a:latin typeface="Meiryo UI" panose="020B0604030504040204" pitchFamily="50" charset="-128"/>
                <a:ea typeface="Meiryo UI" panose="020B0604030504040204" pitchFamily="50" charset="-128"/>
              </a:rPr>
              <a:t>R6.8.30</a:t>
            </a:r>
            <a:r>
              <a:rPr lang="ja-JP" altLang="en-US" sz="2200" b="1" dirty="0">
                <a:latin typeface="Meiryo UI" panose="020B0604030504040204" pitchFamily="50" charset="-128"/>
                <a:ea typeface="Meiryo UI" panose="020B0604030504040204" pitchFamily="50" charset="-128"/>
              </a:rPr>
              <a:t>　第一次答申（抜粋）</a:t>
            </a:r>
          </a:p>
        </p:txBody>
      </p:sp>
      <p:sp>
        <p:nvSpPr>
          <p:cNvPr id="11" name="テキスト ボックス 10">
            <a:extLst>
              <a:ext uri="{FF2B5EF4-FFF2-40B4-BE49-F238E27FC236}">
                <a16:creationId xmlns:a16="http://schemas.microsoft.com/office/drawing/2014/main" id="{B75AE839-8119-4456-9BAC-63276263E0A4}"/>
              </a:ext>
            </a:extLst>
          </p:cNvPr>
          <p:cNvSpPr txBox="1"/>
          <p:nvPr/>
        </p:nvSpPr>
        <p:spPr>
          <a:xfrm>
            <a:off x="71785" y="5709012"/>
            <a:ext cx="5040560" cy="430887"/>
          </a:xfrm>
          <a:prstGeom prst="rect">
            <a:avLst/>
          </a:prstGeom>
          <a:noFill/>
        </p:spPr>
        <p:txBody>
          <a:bodyPr wrap="square">
            <a:spAutoFit/>
          </a:bodyPr>
          <a:lstStyle/>
          <a:p>
            <a:r>
              <a:rPr lang="ja-JP" altLang="en-US" sz="2200" b="1" dirty="0">
                <a:latin typeface="Meiryo UI" panose="020B0604030504040204" pitchFamily="50" charset="-128"/>
                <a:ea typeface="Meiryo UI" panose="020B0604030504040204" pitchFamily="50" charset="-128"/>
              </a:rPr>
              <a:t>■</a:t>
            </a:r>
            <a:r>
              <a:rPr lang="en-US" altLang="ja-JP" sz="2200" b="1" dirty="0">
                <a:latin typeface="Meiryo UI" panose="020B0604030504040204" pitchFamily="50" charset="-128"/>
                <a:ea typeface="Meiryo UI" panose="020B0604030504040204" pitchFamily="50" charset="-128"/>
              </a:rPr>
              <a:t>R7.8.27</a:t>
            </a:r>
            <a:r>
              <a:rPr lang="ja-JP" altLang="en-US" sz="2200" b="1" dirty="0">
                <a:latin typeface="Meiryo UI" panose="020B0604030504040204" pitchFamily="50" charset="-128"/>
                <a:ea typeface="Meiryo UI" panose="020B0604030504040204" pitchFamily="50" charset="-128"/>
              </a:rPr>
              <a:t>　第二次答申（抜粋）</a:t>
            </a:r>
          </a:p>
        </p:txBody>
      </p:sp>
      <p:sp>
        <p:nvSpPr>
          <p:cNvPr id="13" name="正方形/長方形 12">
            <a:extLst>
              <a:ext uri="{FF2B5EF4-FFF2-40B4-BE49-F238E27FC236}">
                <a16:creationId xmlns:a16="http://schemas.microsoft.com/office/drawing/2014/main" id="{A058EE02-A3CC-4F6A-B7A1-7CF7E9FC38EF}"/>
              </a:ext>
            </a:extLst>
          </p:cNvPr>
          <p:cNvSpPr/>
          <p:nvPr/>
        </p:nvSpPr>
        <p:spPr>
          <a:xfrm>
            <a:off x="215802" y="6138913"/>
            <a:ext cx="13068000" cy="3708000"/>
          </a:xfrm>
          <a:prstGeom prst="rect">
            <a:avLst/>
          </a:prstGeom>
          <a:ln w="3175">
            <a:solidFill>
              <a:schemeClr val="tx1"/>
            </a:solidFill>
          </a:ln>
        </p:spPr>
        <p:txBody>
          <a:bodyPr wrap="square" rtlCol="0" anchor="ctr">
            <a:spAutoFit/>
          </a:bodyPr>
          <a:lstStyle/>
          <a:p>
            <a:pPr algn="ctr">
              <a:lnSpc>
                <a:spcPts val="1700"/>
              </a:lnSpc>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2097489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gray">
        <a:noFill/>
        <a:ln w="12700" cmpd="sng">
          <a:noFill/>
        </a:ln>
      </a:spPr>
      <a:bodyPr wrap="square" lIns="108000" tIns="144000" rIns="108000" bIns="108000" rtlCol="0" anchor="t">
        <a:spAutoFit/>
      </a:bodyPr>
      <a:lstStyle>
        <a:defPPr defTabSz="990600">
          <a:defRPr kumimoji="1" sz="1050" dirty="0" smtClean="0">
            <a:solidFill>
              <a:sysClr val="windowText" lastClr="000000"/>
            </a:solidFill>
            <a:latin typeface="Meiryo UI" panose="020B0604030504040204" pitchFamily="50" charset="-128"/>
            <a:ea typeface="Meiryo UI" panose="020B0604030504040204" pitchFamily="50" charset="-128"/>
          </a:defRPr>
        </a:defPPr>
      </a:lstStyle>
      <a:style>
        <a:lnRef idx="0">
          <a:scrgbClr r="0" g="0" b="0"/>
        </a:lnRef>
        <a:fillRef idx="0">
          <a:scrgbClr r="0" g="0" b="0"/>
        </a:fillRef>
        <a:effectRef idx="0">
          <a:scrgbClr r="0" g="0" b="0"/>
        </a:effectRef>
        <a:fontRef idx="minor">
          <a:schemeClr val="dk1"/>
        </a:fontRef>
      </a: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8076</TotalTime>
  <Words>1105</Words>
  <Application>Microsoft Office PowerPoint</Application>
  <PresentationFormat>ユーザー設定</PresentationFormat>
  <Paragraphs>44</Paragraphs>
  <Slides>3</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Meiryo UI</vt:lpstr>
      <vt:lpstr>メイリオ</vt:lpstr>
      <vt:lpstr>游ゴシック</vt:lpstr>
      <vt:lpstr>Arial</vt:lpstr>
      <vt:lpstr>Calibri</vt:lpstr>
      <vt:lpstr>Wingdings</vt:lpstr>
      <vt:lpstr>Office ​​テーマ</vt:lpstr>
      <vt:lpstr>PowerPoint プレゼンテーション</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dc:creator>
  <cp:lastModifiedBy>小川　真司</cp:lastModifiedBy>
  <cp:revision>895</cp:revision>
  <cp:lastPrinted>2025-10-28T13:17:48Z</cp:lastPrinted>
  <dcterms:created xsi:type="dcterms:W3CDTF">2014-07-11T05:14:15Z</dcterms:created>
  <dcterms:modified xsi:type="dcterms:W3CDTF">2026-03-31T02:24:36Z</dcterms:modified>
</cp:coreProperties>
</file>