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sldIdLst>
    <p:sldId id="337" r:id="rId2"/>
    <p:sldId id="346" r:id="rId3"/>
    <p:sldId id="350" r:id="rId4"/>
    <p:sldId id="357" r:id="rId5"/>
    <p:sldId id="356" r:id="rId6"/>
    <p:sldId id="358" r:id="rId7"/>
    <p:sldId id="355" r:id="rId8"/>
    <p:sldId id="351" r:id="rId9"/>
    <p:sldId id="352" r:id="rId10"/>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FFFF"/>
    <a:srgbClr val="FF6600"/>
    <a:srgbClr val="E6E6E6"/>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3" d="100"/>
          <a:sy n="63" d="100"/>
        </p:scale>
        <p:origin x="1550" y="4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2025/7/17</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4020063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4048953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314499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1592860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577532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433559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7</a:t>
            </a:fld>
            <a:endParaRPr kumimoji="1" lang="ja-JP" altLang="en-US"/>
          </a:p>
        </p:txBody>
      </p:sp>
    </p:spTree>
    <p:extLst>
      <p:ext uri="{BB962C8B-B14F-4D97-AF65-F5344CB8AC3E}">
        <p14:creationId xmlns:p14="http://schemas.microsoft.com/office/powerpoint/2010/main" val="136774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8</a:t>
            </a:fld>
            <a:endParaRPr kumimoji="1" lang="ja-JP" altLang="en-US"/>
          </a:p>
        </p:txBody>
      </p:sp>
    </p:spTree>
    <p:extLst>
      <p:ext uri="{BB962C8B-B14F-4D97-AF65-F5344CB8AC3E}">
        <p14:creationId xmlns:p14="http://schemas.microsoft.com/office/powerpoint/2010/main" val="3189973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2025/7/17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2025/7/17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2025/7/17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2025/7/17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2025/7/17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2025/7/17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2025/7/17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2025/7/17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2025/7/17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2025/7/17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2025/7/17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2025/7/17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2025/7/17</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外国人旅行者の増加に伴い発生する</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課題への対応（論点整理）</a:t>
            </a:r>
            <a:endParaRPr lang="zh-TW"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3584416"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１．背景と課題認識</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C9C87F4F-4016-4E9F-8CFF-784030027D59}"/>
              </a:ext>
            </a:extLst>
          </p:cNvPr>
          <p:cNvSpPr txBox="1"/>
          <p:nvPr/>
        </p:nvSpPr>
        <p:spPr bwMode="gray">
          <a:xfrm>
            <a:off x="104225" y="665857"/>
            <a:ext cx="13173060" cy="868055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42900" indent="-342900" defTabSz="990600">
              <a:lnSpc>
                <a:spcPts val="3800"/>
              </a:lnSpc>
              <a:buFont typeface="Wingdings" panose="05000000000000000000" pitchFamily="2" charset="2"/>
              <a:buChar char="u"/>
            </a:pPr>
            <a:endParaRPr lang="en-US" altLang="ja-JP" sz="2800" dirty="0">
              <a:solidFill>
                <a:sysClr val="windowText" lastClr="000000"/>
              </a:solidFill>
              <a:latin typeface="Meiryo UI" panose="020B0604030504040204" pitchFamily="50" charset="-128"/>
              <a:ea typeface="Meiryo UI" panose="020B0604030504040204" pitchFamily="50" charset="-128"/>
            </a:endParaRPr>
          </a:p>
          <a:p>
            <a:pPr marL="193675" defTabSz="990600">
              <a:lnSpc>
                <a:spcPts val="1500"/>
              </a:lnSpc>
            </a:pPr>
            <a:endParaRPr kumimoji="1"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800"/>
              </a:lnSpc>
              <a:buFont typeface="Wingdings" panose="05000000000000000000" pitchFamily="2" charset="2"/>
              <a:buChar char="Ø"/>
            </a:pPr>
            <a:r>
              <a:rPr kumimoji="1" lang="ja-JP" altLang="en-US" sz="2800" dirty="0">
                <a:solidFill>
                  <a:sysClr val="windowText" lastClr="000000"/>
                </a:solidFill>
                <a:latin typeface="Meiryo UI" panose="020B0604030504040204" pitchFamily="50" charset="-128"/>
                <a:ea typeface="Meiryo UI" panose="020B0604030504040204" pitchFamily="50" charset="-128"/>
              </a:rPr>
              <a:t>令和５年の水際措置の終了や新型コロナウイルス感染症の５類移行などにより、コロナ禍で落ち込んだ旅行者数が急速に回復し、直近の</a:t>
            </a:r>
            <a:r>
              <a:rPr kumimoji="1" lang="en-US" altLang="ja-JP" sz="2800" dirty="0">
                <a:solidFill>
                  <a:sysClr val="windowText" lastClr="000000"/>
                </a:solidFill>
                <a:latin typeface="Meiryo UI" panose="020B0604030504040204" pitchFamily="50" charset="-128"/>
                <a:ea typeface="Meiryo UI" panose="020B0604030504040204" pitchFamily="50" charset="-128"/>
              </a:rPr>
              <a:t>2025</a:t>
            </a:r>
            <a:r>
              <a:rPr kumimoji="1" lang="ja-JP" altLang="en-US" sz="2800" dirty="0">
                <a:solidFill>
                  <a:sysClr val="windowText" lastClr="000000"/>
                </a:solidFill>
                <a:latin typeface="Meiryo UI" panose="020B0604030504040204" pitchFamily="50" charset="-128"/>
                <a:ea typeface="Meiryo UI" panose="020B0604030504040204" pitchFamily="50" charset="-128"/>
              </a:rPr>
              <a:t>年の訪日外国人旅行者数は、</a:t>
            </a:r>
            <a:r>
              <a:rPr lang="ja-JP" altLang="en-US" sz="2800" dirty="0">
                <a:solidFill>
                  <a:sysClr val="windowText" lastClr="000000"/>
                </a:solidFill>
                <a:latin typeface="Meiryo UI" panose="020B0604030504040204" pitchFamily="50" charset="-128"/>
                <a:ea typeface="Meiryo UI" panose="020B0604030504040204" pitchFamily="50" charset="-128"/>
              </a:rPr>
              <a:t>１</a:t>
            </a:r>
            <a:r>
              <a:rPr kumimoji="1" lang="ja-JP" altLang="en-US" sz="2800" dirty="0">
                <a:solidFill>
                  <a:sysClr val="windowText" lastClr="000000"/>
                </a:solidFill>
                <a:latin typeface="Meiryo UI" panose="020B0604030504040204" pitchFamily="50" charset="-128"/>
                <a:ea typeface="Meiryo UI" panose="020B0604030504040204" pitchFamily="50" charset="-128"/>
              </a:rPr>
              <a:t>月から５ヶ月連続で前年比を上回るなど、極めて好調に推移している。</a:t>
            </a:r>
            <a:endParaRPr kumimoji="1"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800"/>
              </a:lnSpc>
              <a:buFont typeface="Wingdings" panose="05000000000000000000" pitchFamily="2" charset="2"/>
              <a:buChar char="Ø"/>
            </a:pPr>
            <a:endParaRPr kumimoji="1"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800"/>
              </a:lnSpc>
              <a:buFont typeface="Wingdings" panose="05000000000000000000" pitchFamily="2" charset="2"/>
              <a:buChar char="Ø"/>
            </a:pPr>
            <a:r>
              <a:rPr kumimoji="1" lang="ja-JP" altLang="en-US" sz="2800" dirty="0">
                <a:solidFill>
                  <a:sysClr val="windowText" lastClr="000000"/>
                </a:solidFill>
                <a:latin typeface="Meiryo UI" panose="020B0604030504040204" pitchFamily="50" charset="-128"/>
                <a:ea typeface="Meiryo UI" panose="020B0604030504040204" pitchFamily="50" charset="-128"/>
              </a:rPr>
              <a:t>急速な外国人旅行者の増加に伴い、観光インフラの整備ニーズが高まる一方で、</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全国各地の観光地でオーバーツーリズムによる生活環境の悪化や公共サービスの利用増大による住民サービスの低下などが問題となっている</a:t>
            </a:r>
            <a:r>
              <a:rPr kumimoji="1" lang="ja-JP" altLang="en-US" sz="2800" dirty="0">
                <a:solidFill>
                  <a:sysClr val="windowText" lastClr="000000"/>
                </a:solidFill>
                <a:latin typeface="Meiryo UI" panose="020B0604030504040204" pitchFamily="50" charset="-128"/>
                <a:ea typeface="Meiryo UI" panose="020B0604030504040204" pitchFamily="50" charset="-128"/>
              </a:rPr>
              <a:t>。</a:t>
            </a:r>
            <a:endParaRPr kumimoji="1"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800"/>
              </a:lnSpc>
              <a:buFont typeface="Wingdings" panose="05000000000000000000" pitchFamily="2" charset="2"/>
              <a:buChar char="Ø"/>
            </a:pPr>
            <a:endParaRPr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800"/>
              </a:lnSpc>
              <a:buFont typeface="Wingdings" panose="05000000000000000000" pitchFamily="2" charset="2"/>
              <a:buChar char="Ø"/>
            </a:pPr>
            <a:r>
              <a:rPr kumimoji="1" lang="ja-JP" altLang="en-US" sz="2800" dirty="0">
                <a:solidFill>
                  <a:sysClr val="windowText" lastClr="000000"/>
                </a:solidFill>
                <a:latin typeface="Meiryo UI" panose="020B0604030504040204" pitchFamily="50" charset="-128"/>
                <a:ea typeface="Meiryo UI" panose="020B0604030504040204" pitchFamily="50" charset="-128"/>
              </a:rPr>
              <a:t>大阪においては、４月に開幕した万博が大いに盛り上がりを見せる中、</a:t>
            </a:r>
            <a:r>
              <a:rPr kumimoji="1" lang="en-US" altLang="ja-JP" sz="2800" dirty="0">
                <a:solidFill>
                  <a:sysClr val="windowText" lastClr="000000"/>
                </a:solidFill>
                <a:latin typeface="Meiryo UI" panose="020B0604030504040204" pitchFamily="50" charset="-128"/>
                <a:ea typeface="Meiryo UI" panose="020B0604030504040204" pitchFamily="50" charset="-128"/>
              </a:rPr>
              <a:t>2030</a:t>
            </a:r>
            <a:r>
              <a:rPr kumimoji="1" lang="ja-JP" altLang="en-US" sz="2800" dirty="0">
                <a:solidFill>
                  <a:sysClr val="windowText" lastClr="000000"/>
                </a:solidFill>
                <a:latin typeface="Meiryo UI" panose="020B0604030504040204" pitchFamily="50" charset="-128"/>
                <a:ea typeface="Meiryo UI" panose="020B0604030504040204" pitchFamily="50" charset="-128"/>
              </a:rPr>
              <a:t>年には、</a:t>
            </a:r>
            <a:r>
              <a:rPr kumimoji="1" lang="en-US" altLang="ja-JP" sz="2800" dirty="0">
                <a:solidFill>
                  <a:sysClr val="windowText" lastClr="000000"/>
                </a:solidFill>
                <a:latin typeface="Meiryo UI" panose="020B0604030504040204" pitchFamily="50" charset="-128"/>
                <a:ea typeface="Meiryo UI" panose="020B0604030504040204" pitchFamily="50" charset="-128"/>
              </a:rPr>
              <a:t>IR</a:t>
            </a:r>
            <a:r>
              <a:rPr kumimoji="1" lang="ja-JP" altLang="en-US" sz="2800" dirty="0">
                <a:solidFill>
                  <a:sysClr val="windowText" lastClr="000000"/>
                </a:solidFill>
                <a:latin typeface="Meiryo UI" panose="020B0604030504040204" pitchFamily="50" charset="-128"/>
                <a:ea typeface="Meiryo UI" panose="020B0604030504040204" pitchFamily="50" charset="-128"/>
              </a:rPr>
              <a:t>開業を控えるなど、さらなる外国人旅行者の増加が見込まれていることから、</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観光客と地域住民との共存共栄を図るためにも、今後、同様の問題を発生させないよう、未然に防止する取組を早急に講じていく</a:t>
            </a:r>
            <a:r>
              <a:rPr kumimoji="1" lang="ja-JP" altLang="en-US" sz="2800" dirty="0">
                <a:solidFill>
                  <a:sysClr val="windowText" lastClr="000000"/>
                </a:solidFill>
                <a:latin typeface="Meiryo UI" panose="020B0604030504040204" pitchFamily="50" charset="-128"/>
                <a:ea typeface="Meiryo UI" panose="020B0604030504040204" pitchFamily="50" charset="-128"/>
              </a:rPr>
              <a:t>ことが求められている。</a:t>
            </a:r>
            <a:endParaRPr kumimoji="1"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800"/>
              </a:lnSpc>
              <a:buFont typeface="Wingdings" panose="05000000000000000000" pitchFamily="2" charset="2"/>
              <a:buChar char="Ø"/>
            </a:pPr>
            <a:endParaRPr kumimoji="1" lang="ja-JP" altLang="en-US"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800"/>
              </a:lnSpc>
              <a:buFont typeface="Wingdings" panose="05000000000000000000" pitchFamily="2" charset="2"/>
              <a:buChar char="Ø"/>
            </a:pPr>
            <a:r>
              <a:rPr kumimoji="1" lang="ja-JP" altLang="en-US" sz="2800" dirty="0">
                <a:solidFill>
                  <a:sysClr val="windowText" lastClr="000000"/>
                </a:solidFill>
                <a:latin typeface="Meiryo UI" panose="020B0604030504040204" pitchFamily="50" charset="-128"/>
                <a:ea typeface="Meiryo UI" panose="020B0604030504040204" pitchFamily="50" charset="-128"/>
              </a:rPr>
              <a:t>こうした観点から、</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外国人旅行者の増加に伴い発生する課題への対応</a:t>
            </a:r>
            <a:r>
              <a:rPr kumimoji="1" lang="ja-JP" altLang="en-US" sz="2800" dirty="0">
                <a:solidFill>
                  <a:sysClr val="windowText" lastClr="000000"/>
                </a:solidFill>
                <a:latin typeface="Meiryo UI" panose="020B0604030504040204" pitchFamily="50" charset="-128"/>
                <a:ea typeface="Meiryo UI" panose="020B0604030504040204" pitchFamily="50" charset="-128"/>
              </a:rPr>
              <a:t>および</a:t>
            </a:r>
            <a:r>
              <a:rPr kumimoji="1" lang="ja-JP" altLang="en-US" sz="2800" b="1" u="sng" dirty="0">
                <a:solidFill>
                  <a:sysClr val="windowText" lastClr="000000"/>
                </a:solidFill>
                <a:latin typeface="Meiryo UI" panose="020B0604030504040204" pitchFamily="50" charset="-128"/>
                <a:ea typeface="Meiryo UI" panose="020B0604030504040204" pitchFamily="50" charset="-128"/>
              </a:rPr>
              <a:t>新たな財源確保策として外国人旅行者に対して一定の費用負担を求める制度</a:t>
            </a:r>
            <a:r>
              <a:rPr kumimoji="1" lang="ja-JP" altLang="en-US" sz="2800" dirty="0">
                <a:solidFill>
                  <a:schemeClr val="tx1"/>
                </a:solidFill>
                <a:latin typeface="Meiryo UI" panose="020B0604030504040204" pitchFamily="50" charset="-128"/>
                <a:ea typeface="Meiryo UI" panose="020B0604030504040204" pitchFamily="50" charset="-128"/>
              </a:rPr>
              <a:t>について</a:t>
            </a:r>
            <a:r>
              <a:rPr kumimoji="1" lang="ja-JP" altLang="en-US" sz="2800" dirty="0">
                <a:solidFill>
                  <a:sysClr val="windowText" lastClr="000000"/>
                </a:solidFill>
                <a:latin typeface="Meiryo UI" panose="020B0604030504040204" pitchFamily="50" charset="-128"/>
                <a:ea typeface="Meiryo UI" panose="020B0604030504040204" pitchFamily="50" charset="-128"/>
              </a:rPr>
              <a:t>、大阪府から諮問を受け、本会議において検討を行った。</a:t>
            </a:r>
            <a:endParaRPr kumimoji="1" lang="en-US" altLang="ja-JP" sz="2800"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3961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294161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２．検討の視点</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sp>
        <p:nvSpPr>
          <p:cNvPr id="6" name="テキスト ボックス 5">
            <a:extLst>
              <a:ext uri="{FF2B5EF4-FFF2-40B4-BE49-F238E27FC236}">
                <a16:creationId xmlns:a16="http://schemas.microsoft.com/office/drawing/2014/main" id="{504F75DC-F378-4591-819B-AFD8E7969736}"/>
              </a:ext>
            </a:extLst>
          </p:cNvPr>
          <p:cNvSpPr txBox="1"/>
          <p:nvPr/>
        </p:nvSpPr>
        <p:spPr bwMode="gray">
          <a:xfrm>
            <a:off x="104225" y="859699"/>
            <a:ext cx="13173060" cy="8656761"/>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42900" indent="-342900" defTabSz="990600">
              <a:buFont typeface="Wingdings" panose="05000000000000000000" pitchFamily="2" charset="2"/>
              <a:buChar char="u"/>
            </a:pPr>
            <a:r>
              <a:rPr lang="ja-JP" altLang="en-US" sz="2800" b="1" dirty="0">
                <a:solidFill>
                  <a:sysClr val="windowText" lastClr="000000"/>
                </a:solidFill>
                <a:latin typeface="Meiryo UI" panose="020B0604030504040204" pitchFamily="50" charset="-128"/>
                <a:ea typeface="Meiryo UI" panose="020B0604030504040204" pitchFamily="50" charset="-128"/>
              </a:rPr>
              <a:t>海外先行事例の調査</a:t>
            </a:r>
            <a:endParaRPr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kumimoji="1" lang="en-US" altLang="ja-JP" sz="24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外国人のみに負担を求める制度は国内では事例がなく、まずは海外における外国人観光客を対象とした徴収金・二重価格の事例調査を行った。</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193675" defTabSz="990600"/>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アメリカの</a:t>
            </a:r>
            <a:r>
              <a:rPr kumimoji="1" lang="en-US" altLang="ja-JP" dirty="0">
                <a:solidFill>
                  <a:sysClr val="windowText" lastClr="000000"/>
                </a:solidFill>
                <a:latin typeface="Meiryo UI" panose="020B0604030504040204" pitchFamily="50" charset="-128"/>
                <a:ea typeface="Meiryo UI" panose="020B0604030504040204" pitchFamily="50" charset="-128"/>
              </a:rPr>
              <a:t>ESTA</a:t>
            </a:r>
            <a:r>
              <a:rPr kumimoji="1" lang="ja-JP" altLang="en-US" dirty="0">
                <a:solidFill>
                  <a:sysClr val="windowText" lastClr="000000"/>
                </a:solidFill>
                <a:latin typeface="Meiryo UI" panose="020B0604030504040204" pitchFamily="50" charset="-128"/>
                <a:ea typeface="Meiryo UI" panose="020B0604030504040204" pitchFamily="50" charset="-128"/>
              </a:rPr>
              <a:t>やバリ島の外国人観光客徴収金など、</a:t>
            </a:r>
            <a:r>
              <a:rPr kumimoji="1" lang="ja-JP" altLang="en-US" b="1" u="sng" dirty="0">
                <a:solidFill>
                  <a:sysClr val="windowText" lastClr="000000"/>
                </a:solidFill>
                <a:latin typeface="Meiryo UI" panose="020B0604030504040204" pitchFamily="50" charset="-128"/>
                <a:ea typeface="Meiryo UI" panose="020B0604030504040204" pitchFamily="50" charset="-128"/>
              </a:rPr>
              <a:t>「手数料」や「課金」として外国人のみから徴収</a:t>
            </a:r>
            <a:r>
              <a:rPr kumimoji="1" lang="ja-JP" altLang="en-US" dirty="0">
                <a:solidFill>
                  <a:sysClr val="windowText" lastClr="000000"/>
                </a:solidFill>
                <a:latin typeface="Meiryo UI" panose="020B0604030504040204" pitchFamily="50" charset="-128"/>
                <a:ea typeface="Meiryo UI" panose="020B0604030504040204" pitchFamily="50" charset="-128"/>
              </a:rPr>
              <a:t>するもの、ベネツィアの入島税やバルセロナの宿泊税など、</a:t>
            </a:r>
            <a:r>
              <a:rPr kumimoji="1" lang="ja-JP" altLang="en-US" b="1" u="sng" dirty="0">
                <a:solidFill>
                  <a:sysClr val="windowText" lastClr="000000"/>
                </a:solidFill>
                <a:latin typeface="Meiryo UI" panose="020B0604030504040204" pitchFamily="50" charset="-128"/>
                <a:ea typeface="Meiryo UI" panose="020B0604030504040204" pitchFamily="50" charset="-128"/>
              </a:rPr>
              <a:t>「税金」として国籍を問わず徴収</a:t>
            </a:r>
            <a:r>
              <a:rPr kumimoji="1" lang="ja-JP" altLang="en-US" dirty="0">
                <a:solidFill>
                  <a:sysClr val="windowText" lastClr="000000"/>
                </a:solidFill>
                <a:latin typeface="Meiryo UI" panose="020B0604030504040204" pitchFamily="50" charset="-128"/>
                <a:ea typeface="Meiryo UI" panose="020B0604030504040204" pitchFamily="50" charset="-128"/>
              </a:rPr>
              <a:t>するもの、インドのタージマハルなど、</a:t>
            </a:r>
            <a:r>
              <a:rPr kumimoji="1" lang="ja-JP" altLang="en-US" b="1" u="sng" dirty="0">
                <a:solidFill>
                  <a:sysClr val="windowText" lastClr="000000"/>
                </a:solidFill>
                <a:latin typeface="Meiryo UI" panose="020B0604030504040204" pitchFamily="50" charset="-128"/>
                <a:ea typeface="Meiryo UI" panose="020B0604030504040204" pitchFamily="50" charset="-128"/>
              </a:rPr>
              <a:t>「入場料」として外国人のみから徴収</a:t>
            </a:r>
            <a:r>
              <a:rPr kumimoji="1" lang="ja-JP" altLang="en-US" dirty="0">
                <a:solidFill>
                  <a:sysClr val="windowText" lastClr="000000"/>
                </a:solidFill>
                <a:latin typeface="Meiryo UI" panose="020B0604030504040204" pitchFamily="50" charset="-128"/>
                <a:ea typeface="Meiryo UI" panose="020B0604030504040204" pitchFamily="50" charset="-128"/>
              </a:rPr>
              <a:t>するものなど、各国で様々な制度が存在した。</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r>
              <a:rPr lang="ja-JP" altLang="en-US" dirty="0">
                <a:solidFill>
                  <a:sysClr val="windowText" lastClr="000000"/>
                </a:solidFill>
                <a:latin typeface="Meiryo UI" panose="020B0604030504040204" pitchFamily="50" charset="-128"/>
                <a:ea typeface="Meiryo UI" panose="020B0604030504040204" pitchFamily="50" charset="-128"/>
              </a:rPr>
              <a:t>これらの</a:t>
            </a:r>
            <a:r>
              <a:rPr kumimoji="1" lang="ja-JP" altLang="en-US" dirty="0">
                <a:solidFill>
                  <a:sysClr val="windowText" lastClr="000000"/>
                </a:solidFill>
                <a:latin typeface="Meiryo UI" panose="020B0604030504040204" pitchFamily="50" charset="-128"/>
                <a:ea typeface="Meiryo UI" panose="020B0604030504040204" pitchFamily="50" charset="-128"/>
              </a:rPr>
              <a:t>事例を参考に、大阪府における制度案について検討することとした。</a:t>
            </a:r>
          </a:p>
        </p:txBody>
      </p:sp>
      <p:graphicFrame>
        <p:nvGraphicFramePr>
          <p:cNvPr id="9" name="表 8">
            <a:extLst>
              <a:ext uri="{FF2B5EF4-FFF2-40B4-BE49-F238E27FC236}">
                <a16:creationId xmlns:a16="http://schemas.microsoft.com/office/drawing/2014/main" id="{FCCB471E-70AD-40AD-B2EB-812A60D31764}"/>
              </a:ext>
            </a:extLst>
          </p:cNvPr>
          <p:cNvGraphicFramePr>
            <a:graphicFrameLocks noGrp="1"/>
          </p:cNvGraphicFramePr>
          <p:nvPr>
            <p:extLst>
              <p:ext uri="{D42A27DB-BD31-4B8C-83A1-F6EECF244321}">
                <p14:modId xmlns:p14="http://schemas.microsoft.com/office/powerpoint/2010/main" val="2800219744"/>
              </p:ext>
            </p:extLst>
          </p:nvPr>
        </p:nvGraphicFramePr>
        <p:xfrm>
          <a:off x="719857" y="2729705"/>
          <a:ext cx="12313368" cy="3960440"/>
        </p:xfrm>
        <a:graphic>
          <a:graphicData uri="http://schemas.openxmlformats.org/drawingml/2006/table">
            <a:tbl>
              <a:tblPr firstRow="1" firstCol="1" bandRow="1">
                <a:tableStyleId>{5C22544A-7EE6-4342-B048-85BDC9FD1C3A}</a:tableStyleId>
              </a:tblPr>
              <a:tblGrid>
                <a:gridCol w="3460770">
                  <a:extLst>
                    <a:ext uri="{9D8B030D-6E8A-4147-A177-3AD203B41FA5}">
                      <a16:colId xmlns:a16="http://schemas.microsoft.com/office/drawing/2014/main" val="454508068"/>
                    </a:ext>
                  </a:extLst>
                </a:gridCol>
                <a:gridCol w="5369609">
                  <a:extLst>
                    <a:ext uri="{9D8B030D-6E8A-4147-A177-3AD203B41FA5}">
                      <a16:colId xmlns:a16="http://schemas.microsoft.com/office/drawing/2014/main" val="2311157777"/>
                    </a:ext>
                  </a:extLst>
                </a:gridCol>
                <a:gridCol w="2104306">
                  <a:extLst>
                    <a:ext uri="{9D8B030D-6E8A-4147-A177-3AD203B41FA5}">
                      <a16:colId xmlns:a16="http://schemas.microsoft.com/office/drawing/2014/main" val="4265226522"/>
                    </a:ext>
                  </a:extLst>
                </a:gridCol>
                <a:gridCol w="1378683">
                  <a:extLst>
                    <a:ext uri="{9D8B030D-6E8A-4147-A177-3AD203B41FA5}">
                      <a16:colId xmlns:a16="http://schemas.microsoft.com/office/drawing/2014/main" val="3833299482"/>
                    </a:ext>
                  </a:extLst>
                </a:gridCol>
              </a:tblGrid>
              <a:tr h="348526">
                <a:tc>
                  <a:txBody>
                    <a:bodyPr/>
                    <a:lstStyle/>
                    <a:p>
                      <a:pPr algn="ctr">
                        <a:lnSpc>
                          <a:spcPct val="100000"/>
                        </a:lnSpc>
                      </a:pPr>
                      <a:r>
                        <a:rPr lang="ja-JP" sz="1800" b="1" kern="100" dirty="0">
                          <a:effectLst/>
                          <a:latin typeface="Meiryo UI" panose="020B0604030504040204" pitchFamily="50" charset="-128"/>
                          <a:ea typeface="Meiryo UI" panose="020B0604030504040204" pitchFamily="50" charset="-128"/>
                        </a:rPr>
                        <a:t>国名</a:t>
                      </a:r>
                      <a:r>
                        <a:rPr lang="ja-JP" altLang="en-US" sz="1800" b="1" kern="100" dirty="0">
                          <a:effectLst/>
                          <a:latin typeface="Meiryo UI" panose="020B0604030504040204" pitchFamily="50" charset="-128"/>
                          <a:ea typeface="Meiryo UI" panose="020B0604030504040204" pitchFamily="50" charset="-128"/>
                        </a:rPr>
                        <a:t>等</a:t>
                      </a:r>
                      <a:r>
                        <a:rPr lang="ja-JP" sz="1800" b="1" kern="100" dirty="0">
                          <a:effectLst/>
                          <a:latin typeface="Meiryo UI" panose="020B0604030504040204" pitchFamily="50" charset="-128"/>
                          <a:ea typeface="Meiryo UI" panose="020B0604030504040204" pitchFamily="50" charset="-128"/>
                        </a:rPr>
                        <a:t>（調査事例）</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sz="1800" b="1" kern="100" dirty="0">
                          <a:effectLst/>
                          <a:latin typeface="Meiryo UI" panose="020B0604030504040204" pitchFamily="50" charset="-128"/>
                          <a:ea typeface="Meiryo UI" panose="020B0604030504040204" pitchFamily="50" charset="-128"/>
                        </a:rPr>
                        <a:t>内容</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1" kern="100" dirty="0">
                          <a:effectLst/>
                          <a:latin typeface="Meiryo UI" panose="020B0604030504040204" pitchFamily="50" charset="-128"/>
                          <a:ea typeface="Meiryo UI" panose="020B0604030504040204" pitchFamily="50" charset="-128"/>
                          <a:cs typeface="Times New Roman" panose="02020603050405020304" pitchFamily="18" charset="0"/>
                        </a:rPr>
                        <a:t>徴収対象</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1" kern="100" dirty="0">
                          <a:effectLst/>
                          <a:latin typeface="Meiryo UI" panose="020B0604030504040204" pitchFamily="50" charset="-128"/>
                          <a:ea typeface="Meiryo UI" panose="020B0604030504040204" pitchFamily="50" charset="-128"/>
                          <a:cs typeface="Times New Roman" panose="02020603050405020304" pitchFamily="18" charset="0"/>
                        </a:rPr>
                        <a:t>財源の性質</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6300057"/>
                  </a:ext>
                </a:extLst>
              </a:tr>
              <a:tr h="588869">
                <a:tc>
                  <a:txBody>
                    <a:bodyPr/>
                    <a:lstStyle/>
                    <a:p>
                      <a:pPr algn="l">
                        <a:lnSpc>
                          <a:spcPct val="100000"/>
                        </a:lnSpc>
                      </a:pPr>
                      <a:r>
                        <a:rPr lang="ja-JP" sz="1800" b="1" kern="100" dirty="0">
                          <a:effectLst/>
                          <a:latin typeface="Meiryo UI" panose="020B0604030504040204" pitchFamily="50" charset="-128"/>
                          <a:ea typeface="Meiryo UI" panose="020B0604030504040204" pitchFamily="50" charset="-128"/>
                        </a:rPr>
                        <a:t>アメリカ（</a:t>
                      </a:r>
                      <a:r>
                        <a:rPr lang="en-US" sz="1800" b="1" kern="100" dirty="0">
                          <a:effectLst/>
                          <a:latin typeface="Meiryo UI" panose="020B0604030504040204" pitchFamily="50" charset="-128"/>
                          <a:ea typeface="Meiryo UI" panose="020B0604030504040204" pitchFamily="50" charset="-128"/>
                        </a:rPr>
                        <a:t>ESTA</a:t>
                      </a:r>
                      <a:r>
                        <a:rPr lang="ja-JP" sz="1800" b="1" kern="100" dirty="0">
                          <a:effectLst/>
                          <a:latin typeface="Meiryo UI" panose="020B0604030504040204" pitchFamily="50" charset="-128"/>
                          <a:ea typeface="Meiryo UI" panose="020B0604030504040204" pitchFamily="50" charset="-128"/>
                        </a:rPr>
                        <a:t>）</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sz="1800" b="0" kern="100" dirty="0">
                          <a:effectLst/>
                          <a:latin typeface="Meiryo UI" panose="020B0604030504040204" pitchFamily="50" charset="-128"/>
                          <a:ea typeface="Meiryo UI" panose="020B0604030504040204" pitchFamily="50" charset="-128"/>
                        </a:rPr>
                        <a:t>電子渡航認証システムの申請料として</a:t>
                      </a:r>
                      <a:r>
                        <a:rPr lang="ja-JP" altLang="en-US" sz="1800" b="0" kern="100" dirty="0">
                          <a:effectLst/>
                          <a:latin typeface="Meiryo UI" panose="020B0604030504040204" pitchFamily="50" charset="-128"/>
                          <a:ea typeface="Meiryo UI" panose="020B0604030504040204" pitchFamily="50" charset="-128"/>
                        </a:rPr>
                        <a:t>、</a:t>
                      </a:r>
                      <a:r>
                        <a:rPr lang="ja-JP" sz="1800" b="0" kern="100" dirty="0">
                          <a:effectLst/>
                          <a:latin typeface="Meiryo UI" panose="020B0604030504040204" pitchFamily="50" charset="-128"/>
                          <a:ea typeface="Meiryo UI" panose="020B0604030504040204" pitchFamily="50" charset="-128"/>
                        </a:rPr>
                        <a:t>外国人観光客から徴収</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外国人</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手数料</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48947418"/>
                  </a:ext>
                </a:extLst>
              </a:tr>
              <a:tr h="488471">
                <a:tc>
                  <a:txBody>
                    <a:bodyPr/>
                    <a:lstStyle/>
                    <a:p>
                      <a:pPr algn="l">
                        <a:lnSpc>
                          <a:spcPct val="100000"/>
                        </a:lnSpc>
                      </a:pPr>
                      <a:r>
                        <a:rPr lang="ja-JP" sz="1800" b="1" kern="100" dirty="0">
                          <a:effectLst/>
                          <a:latin typeface="Meiryo UI" panose="020B0604030504040204" pitchFamily="50" charset="-128"/>
                          <a:ea typeface="Meiryo UI" panose="020B0604030504040204" pitchFamily="50" charset="-128"/>
                        </a:rPr>
                        <a:t>バリ島（外国人観光客徴収金）</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sz="1800" b="0" kern="100" dirty="0">
                          <a:effectLst/>
                          <a:latin typeface="Meiryo UI" panose="020B0604030504040204" pitchFamily="50" charset="-128"/>
                          <a:ea typeface="Meiryo UI" panose="020B0604030504040204" pitchFamily="50" charset="-128"/>
                        </a:rPr>
                        <a:t>外国人観光客に対して一律の徴収金を課す制度を導入</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外国人</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課金</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73067453"/>
                  </a:ext>
                </a:extLst>
              </a:tr>
              <a:tr h="588869">
                <a:tc>
                  <a:txBody>
                    <a:bodyPr/>
                    <a:lstStyle/>
                    <a:p>
                      <a:pPr algn="l">
                        <a:lnSpc>
                          <a:spcPct val="100000"/>
                        </a:lnSpc>
                      </a:pPr>
                      <a:r>
                        <a:rPr lang="ja-JP" sz="1800" b="1" kern="100" dirty="0">
                          <a:effectLst/>
                          <a:latin typeface="Meiryo UI" panose="020B0604030504040204" pitchFamily="50" charset="-128"/>
                          <a:ea typeface="Meiryo UI" panose="020B0604030504040204" pitchFamily="50" charset="-128"/>
                        </a:rPr>
                        <a:t>ニュージーランド</a:t>
                      </a:r>
                      <a:endParaRPr lang="en-US" altLang="ja-JP" sz="1800" b="1" kern="100" dirty="0">
                        <a:effectLst/>
                        <a:latin typeface="Meiryo UI" panose="020B0604030504040204" pitchFamily="50" charset="-128"/>
                        <a:ea typeface="Meiryo UI" panose="020B0604030504040204" pitchFamily="50" charset="-128"/>
                      </a:endParaRPr>
                    </a:p>
                    <a:p>
                      <a:pPr algn="l">
                        <a:lnSpc>
                          <a:spcPct val="100000"/>
                        </a:lnSpc>
                      </a:pPr>
                      <a:r>
                        <a:rPr lang="ja-JP" sz="1800" b="1" kern="100" dirty="0">
                          <a:effectLst/>
                          <a:latin typeface="Meiryo UI" panose="020B0604030504040204" pitchFamily="50" charset="-128"/>
                          <a:ea typeface="Meiryo UI" panose="020B0604030504040204" pitchFamily="50" charset="-128"/>
                        </a:rPr>
                        <a:t>（</a:t>
                      </a:r>
                      <a:r>
                        <a:rPr lang="ja-JP" altLang="en-US" sz="1800" b="1" kern="100" dirty="0">
                          <a:effectLst/>
                          <a:latin typeface="Meiryo UI" panose="020B0604030504040204" pitchFamily="50" charset="-128"/>
                          <a:ea typeface="Meiryo UI" panose="020B0604030504040204" pitchFamily="50" charset="-128"/>
                        </a:rPr>
                        <a:t>国際観光客保護・観光税</a:t>
                      </a:r>
                      <a:r>
                        <a:rPr lang="ja-JP" sz="1800" b="1" kern="100" dirty="0">
                          <a:effectLst/>
                          <a:latin typeface="Meiryo UI" panose="020B0604030504040204" pitchFamily="50" charset="-128"/>
                          <a:ea typeface="Meiryo UI" panose="020B0604030504040204" pitchFamily="50" charset="-128"/>
                        </a:rPr>
                        <a:t>）</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sz="1800" b="0" kern="100" dirty="0">
                          <a:effectLst/>
                          <a:latin typeface="Meiryo UI" panose="020B0604030504040204" pitchFamily="50" charset="-128"/>
                          <a:ea typeface="Meiryo UI" panose="020B0604030504040204" pitchFamily="50" charset="-128"/>
                        </a:rPr>
                        <a:t>電子渡航認証申請時に徴収し、環境保護や観光インフラ整備に充てられる</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外国人</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課金</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41023153"/>
                  </a:ext>
                </a:extLst>
              </a:tr>
              <a:tr h="678418">
                <a:tc>
                  <a:txBody>
                    <a:bodyPr/>
                    <a:lstStyle/>
                    <a:p>
                      <a:pPr algn="l">
                        <a:lnSpc>
                          <a:spcPct val="100000"/>
                        </a:lnSpc>
                      </a:pPr>
                      <a:r>
                        <a:rPr lang="ja-JP" altLang="en-US" sz="1800" b="1" kern="100" dirty="0">
                          <a:effectLst/>
                          <a:latin typeface="Meiryo UI" panose="020B0604030504040204" pitchFamily="50" charset="-128"/>
                          <a:ea typeface="Meiryo UI" panose="020B0604030504040204" pitchFamily="50" charset="-128"/>
                        </a:rPr>
                        <a:t>ベネツィア</a:t>
                      </a:r>
                      <a:r>
                        <a:rPr lang="ja-JP" sz="1800" b="1" kern="100" dirty="0">
                          <a:effectLst/>
                          <a:latin typeface="Meiryo UI" panose="020B0604030504040204" pitchFamily="50" charset="-128"/>
                          <a:ea typeface="Meiryo UI" panose="020B0604030504040204" pitchFamily="50" charset="-128"/>
                        </a:rPr>
                        <a:t>（入島税）</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sz="1800" b="0" kern="100" dirty="0">
                          <a:effectLst/>
                          <a:latin typeface="Meiryo UI" panose="020B0604030504040204" pitchFamily="50" charset="-128"/>
                          <a:ea typeface="Meiryo UI" panose="020B0604030504040204" pitchFamily="50" charset="-128"/>
                        </a:rPr>
                        <a:t>観光客の流入を制限し、インフラ維持のために日帰り客から徴収</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国籍問わず</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税金</a:t>
                      </a:r>
                      <a:endParaRPr lang="en-US" alt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00000"/>
                        </a:lnSpc>
                      </a:pPr>
                      <a:r>
                        <a:rPr lang="en-US" altLang="ja-JP" sz="18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間接税</a:t>
                      </a:r>
                      <a:r>
                        <a:rPr lang="en-US" altLang="ja-JP" sz="1800" b="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27288948"/>
                  </a:ext>
                </a:extLst>
              </a:tr>
              <a:tr h="678418">
                <a:tc>
                  <a:txBody>
                    <a:bodyPr/>
                    <a:lstStyle/>
                    <a:p>
                      <a:pPr algn="l">
                        <a:lnSpc>
                          <a:spcPct val="100000"/>
                        </a:lnSpc>
                      </a:pPr>
                      <a:r>
                        <a:rPr lang="ja-JP" sz="1800" b="1" kern="100" dirty="0">
                          <a:effectLst/>
                          <a:latin typeface="Meiryo UI" panose="020B0604030504040204" pitchFamily="50" charset="-128"/>
                          <a:ea typeface="Meiryo UI" panose="020B0604030504040204" pitchFamily="50" charset="-128"/>
                        </a:rPr>
                        <a:t>バルセロナ（宿泊税）</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sz="1800" b="0" kern="100" dirty="0">
                          <a:effectLst/>
                          <a:latin typeface="Meiryo UI" panose="020B0604030504040204" pitchFamily="50" charset="-128"/>
                          <a:ea typeface="Meiryo UI" panose="020B0604030504040204" pitchFamily="50" charset="-128"/>
                        </a:rPr>
                        <a:t>宿泊施設の種類によって異なる税率を設定し、観光インフラ整備に活用</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国籍問わず</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税金</a:t>
                      </a:r>
                      <a:endParaRPr lang="en-US" alt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00000"/>
                        </a:lnSpc>
                      </a:pPr>
                      <a:r>
                        <a:rPr lang="en-US" altLang="ja-JP" sz="18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間接税</a:t>
                      </a:r>
                      <a:r>
                        <a:rPr lang="en-US" altLang="ja-JP" sz="1800" b="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01981869"/>
                  </a:ext>
                </a:extLst>
              </a:tr>
              <a:tr h="588869">
                <a:tc>
                  <a:txBody>
                    <a:bodyPr/>
                    <a:lstStyle/>
                    <a:p>
                      <a:pPr algn="l">
                        <a:lnSpc>
                          <a:spcPct val="100000"/>
                        </a:lnSpc>
                      </a:pPr>
                      <a:r>
                        <a:rPr lang="ja-JP" altLang="en-US" sz="1800" b="1" kern="100" dirty="0">
                          <a:effectLst/>
                          <a:latin typeface="Meiryo UI" panose="020B0604030504040204" pitchFamily="50" charset="-128"/>
                          <a:ea typeface="Meiryo UI" panose="020B0604030504040204" pitchFamily="50" charset="-128"/>
                        </a:rPr>
                        <a:t>インド・タージマハル、</a:t>
                      </a:r>
                      <a:endParaRPr lang="en-US" altLang="ja-JP" sz="1800" b="1" kern="100" dirty="0">
                        <a:effectLst/>
                        <a:latin typeface="Meiryo UI" panose="020B0604030504040204" pitchFamily="50" charset="-128"/>
                        <a:ea typeface="Meiryo UI" panose="020B0604030504040204" pitchFamily="50" charset="-128"/>
                      </a:endParaRPr>
                    </a:p>
                    <a:p>
                      <a:pPr algn="l">
                        <a:lnSpc>
                          <a:spcPct val="100000"/>
                        </a:lnSpc>
                      </a:pPr>
                      <a:r>
                        <a:rPr lang="ja-JP" sz="1800" b="1" kern="100" dirty="0">
                          <a:effectLst/>
                          <a:latin typeface="Meiryo UI" panose="020B0604030504040204" pitchFamily="50" charset="-128"/>
                          <a:ea typeface="Meiryo UI" panose="020B0604030504040204" pitchFamily="50" charset="-128"/>
                        </a:rPr>
                        <a:t>ペルー・マチュピチュ</a:t>
                      </a:r>
                      <a:r>
                        <a:rPr lang="ja-JP" altLang="en-US" sz="1800" b="1" kern="100" dirty="0">
                          <a:effectLst/>
                          <a:latin typeface="Meiryo UI" panose="020B0604030504040204" pitchFamily="50" charset="-128"/>
                          <a:ea typeface="Meiryo UI" panose="020B0604030504040204" pitchFamily="50" charset="-128"/>
                        </a:rPr>
                        <a:t>など</a:t>
                      </a:r>
                      <a:r>
                        <a:rPr lang="ja-JP" sz="1800" b="1" kern="100" dirty="0">
                          <a:effectLst/>
                          <a:latin typeface="Meiryo UI" panose="020B0604030504040204" pitchFamily="50" charset="-128"/>
                          <a:ea typeface="Meiryo UI" panose="020B0604030504040204" pitchFamily="50" charset="-128"/>
                        </a:rPr>
                        <a:t>（入場料）</a:t>
                      </a:r>
                      <a:endParaRPr lang="ja-JP" sz="18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ct val="100000"/>
                        </a:lnSpc>
                      </a:pPr>
                      <a:r>
                        <a:rPr lang="ja-JP" sz="1800" b="0" kern="100" dirty="0">
                          <a:effectLst/>
                          <a:latin typeface="Meiryo UI" panose="020B0604030504040204" pitchFamily="50" charset="-128"/>
                          <a:ea typeface="Meiryo UI" panose="020B0604030504040204" pitchFamily="50" charset="-128"/>
                        </a:rPr>
                        <a:t>外国人と国内客で料金に差を設け、</a:t>
                      </a:r>
                      <a:r>
                        <a:rPr lang="ja-JP" altLang="en-US" sz="1800" b="0" kern="100" dirty="0">
                          <a:effectLst/>
                          <a:latin typeface="Meiryo UI" panose="020B0604030504040204" pitchFamily="50" charset="-128"/>
                          <a:ea typeface="Meiryo UI" panose="020B0604030504040204" pitchFamily="50" charset="-128"/>
                        </a:rPr>
                        <a:t>施設</a:t>
                      </a:r>
                      <a:r>
                        <a:rPr lang="ja-JP" sz="1800" b="0" kern="100" dirty="0">
                          <a:effectLst/>
                          <a:latin typeface="Meiryo UI" panose="020B0604030504040204" pitchFamily="50" charset="-128"/>
                          <a:ea typeface="Meiryo UI" panose="020B0604030504040204" pitchFamily="50" charset="-128"/>
                        </a:rPr>
                        <a:t>の保全に活用</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外国人</a:t>
                      </a:r>
                      <a:endParaRPr lang="en-US" alt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（近隣の国を除く）</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lang="ja-JP" altLang="en-US" sz="1800" b="0" kern="100" dirty="0">
                          <a:effectLst/>
                          <a:latin typeface="Meiryo UI" panose="020B0604030504040204" pitchFamily="50" charset="-128"/>
                          <a:ea typeface="Meiryo UI" panose="020B0604030504040204" pitchFamily="50" charset="-128"/>
                          <a:cs typeface="Times New Roman" panose="02020603050405020304" pitchFamily="18" charset="0"/>
                        </a:rPr>
                        <a:t>入場料</a:t>
                      </a:r>
                      <a:endParaRPr lang="ja-JP" sz="18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21986247"/>
                  </a:ext>
                </a:extLst>
              </a:tr>
            </a:tbl>
          </a:graphicData>
        </a:graphic>
      </p:graphicFrame>
    </p:spTree>
    <p:extLst>
      <p:ext uri="{BB962C8B-B14F-4D97-AF65-F5344CB8AC3E}">
        <p14:creationId xmlns:p14="http://schemas.microsoft.com/office/powerpoint/2010/main" val="2985715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294161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２．検討の視点</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sp>
        <p:nvSpPr>
          <p:cNvPr id="10" name="テキスト ボックス 9">
            <a:extLst>
              <a:ext uri="{FF2B5EF4-FFF2-40B4-BE49-F238E27FC236}">
                <a16:creationId xmlns:a16="http://schemas.microsoft.com/office/drawing/2014/main" id="{5E0BFB4F-15B3-44D2-B9CB-ABD87FC17242}"/>
              </a:ext>
            </a:extLst>
          </p:cNvPr>
          <p:cNvSpPr txBox="1"/>
          <p:nvPr/>
        </p:nvSpPr>
        <p:spPr bwMode="gray">
          <a:xfrm>
            <a:off x="104225" y="846916"/>
            <a:ext cx="13289040" cy="8255497"/>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42900" indent="-342900" defTabSz="990600">
              <a:lnSpc>
                <a:spcPts val="3300"/>
              </a:lnSpc>
              <a:buFont typeface="Wingdings" panose="05000000000000000000" pitchFamily="2" charset="2"/>
              <a:buChar char="u"/>
            </a:pPr>
            <a:r>
              <a:rPr lang="ja-JP" altLang="en-US" sz="2800" b="1" dirty="0">
                <a:solidFill>
                  <a:sysClr val="windowText" lastClr="000000"/>
                </a:solidFill>
                <a:latin typeface="Meiryo UI" panose="020B0604030504040204" pitchFamily="50" charset="-128"/>
                <a:ea typeface="Meiryo UI" panose="020B0604030504040204" pitchFamily="50" charset="-128"/>
              </a:rPr>
              <a:t>論点１「新たな財源の必要性、目的、負担の対象」</a:t>
            </a:r>
            <a:endParaRPr kumimoji="1" lang="en-US" altLang="ja-JP" sz="2400" dirty="0">
              <a:solidFill>
                <a:sysClr val="windowText" lastClr="000000"/>
              </a:solidFill>
              <a:latin typeface="Meiryo UI" panose="020B0604030504040204" pitchFamily="50" charset="-128"/>
              <a:ea typeface="Meiryo UI" panose="020B0604030504040204" pitchFamily="50" charset="-128"/>
            </a:endParaRPr>
          </a:p>
          <a:p>
            <a:pPr marL="193675" defTabSz="990600">
              <a:lnSpc>
                <a:spcPts val="3300"/>
              </a:lnSpc>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300"/>
              </a:lnSpc>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外国人旅行者の増加に伴い発生する課題に対しては、以下のような対応策（行政需要）が求められている。</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193675" defTabSz="990600">
              <a:lnSpc>
                <a:spcPts val="3300"/>
              </a:lnSpc>
            </a:pPr>
            <a:r>
              <a:rPr kumimoji="1" lang="ja-JP" altLang="en-US" dirty="0">
                <a:solidFill>
                  <a:sysClr val="windowText" lastClr="000000"/>
                </a:solidFill>
                <a:latin typeface="Meiryo UI" panose="020B0604030504040204" pitchFamily="50" charset="-128"/>
                <a:ea typeface="Meiryo UI" panose="020B0604030504040204" pitchFamily="50" charset="-128"/>
              </a:rPr>
              <a:t>　 ・ </a:t>
            </a:r>
            <a:r>
              <a:rPr kumimoji="1" lang="ja-JP" altLang="en-US" b="1" u="sng" dirty="0">
                <a:solidFill>
                  <a:sysClr val="windowText" lastClr="000000"/>
                </a:solidFill>
                <a:latin typeface="Meiryo UI" panose="020B0604030504040204" pitchFamily="50" charset="-128"/>
                <a:ea typeface="Meiryo UI" panose="020B0604030504040204" pitchFamily="50" charset="-128"/>
              </a:rPr>
              <a:t>外国人旅行者の利便性や快適性の向上</a:t>
            </a:r>
            <a:r>
              <a:rPr kumimoji="1" lang="ja-JP" altLang="en-US" sz="2000" dirty="0">
                <a:solidFill>
                  <a:sysClr val="windowText" lastClr="000000"/>
                </a:solidFill>
                <a:latin typeface="Meiryo UI" panose="020B0604030504040204" pitchFamily="50" charset="-128"/>
                <a:ea typeface="Meiryo UI" panose="020B0604030504040204" pitchFamily="50" charset="-128"/>
              </a:rPr>
              <a:t>（公衆トイレの増設・洋式化、案内表示等の多言語化など）</a:t>
            </a:r>
          </a:p>
          <a:p>
            <a:pPr marL="193675" defTabSz="990600">
              <a:lnSpc>
                <a:spcPts val="3300"/>
              </a:lnSpc>
            </a:pPr>
            <a:r>
              <a:rPr kumimoji="1" lang="ja-JP" altLang="en-US" dirty="0">
                <a:solidFill>
                  <a:sysClr val="windowText" lastClr="000000"/>
                </a:solidFill>
                <a:latin typeface="Meiryo UI" panose="020B0604030504040204" pitchFamily="50" charset="-128"/>
                <a:ea typeface="Meiryo UI" panose="020B0604030504040204" pitchFamily="50" charset="-128"/>
              </a:rPr>
              <a:t>　 ・ </a:t>
            </a:r>
            <a:r>
              <a:rPr kumimoji="1" lang="ja-JP" altLang="en-US" b="1" u="sng" dirty="0">
                <a:solidFill>
                  <a:sysClr val="windowText" lastClr="000000"/>
                </a:solidFill>
                <a:latin typeface="Meiryo UI" panose="020B0604030504040204" pitchFamily="50" charset="-128"/>
                <a:ea typeface="Meiryo UI" panose="020B0604030504040204" pitchFamily="50" charset="-128"/>
              </a:rPr>
              <a:t>地元住民等との間で生じる</a:t>
            </a:r>
            <a:r>
              <a:rPr lang="ja-JP" altLang="en-US" b="1" u="sng" dirty="0">
                <a:solidFill>
                  <a:sysClr val="windowText" lastClr="000000"/>
                </a:solidFill>
                <a:latin typeface="Meiryo UI" panose="020B0604030504040204" pitchFamily="50" charset="-128"/>
                <a:ea typeface="Meiryo UI" panose="020B0604030504040204" pitchFamily="50" charset="-128"/>
              </a:rPr>
              <a:t>問題</a:t>
            </a:r>
            <a:r>
              <a:rPr kumimoji="1" lang="ja-JP" altLang="en-US" b="1" u="sng" dirty="0">
                <a:solidFill>
                  <a:sysClr val="windowText" lastClr="000000"/>
                </a:solidFill>
                <a:latin typeface="Meiryo UI" panose="020B0604030504040204" pitchFamily="50" charset="-128"/>
                <a:ea typeface="Meiryo UI" panose="020B0604030504040204" pitchFamily="50" charset="-128"/>
              </a:rPr>
              <a:t>への対応</a:t>
            </a:r>
            <a:r>
              <a:rPr kumimoji="1" lang="ja-JP" altLang="en-US" sz="2000" dirty="0">
                <a:solidFill>
                  <a:sysClr val="windowText" lastClr="000000"/>
                </a:solidFill>
                <a:latin typeface="Meiryo UI" panose="020B0604030504040204" pitchFamily="50" charset="-128"/>
                <a:ea typeface="Meiryo UI" panose="020B0604030504040204" pitchFamily="50" charset="-128"/>
              </a:rPr>
              <a:t>（外国人旅行者のマナー啓発、スマートゴミ箱の設置　など）</a:t>
            </a:r>
          </a:p>
          <a:p>
            <a:pPr marL="193675" defTabSz="990600">
              <a:lnSpc>
                <a:spcPts val="3300"/>
              </a:lnSpc>
            </a:pPr>
            <a:r>
              <a:rPr kumimoji="1" lang="ja-JP" altLang="en-US" dirty="0">
                <a:solidFill>
                  <a:sysClr val="windowText" lastClr="000000"/>
                </a:solidFill>
                <a:latin typeface="Meiryo UI" panose="020B0604030504040204" pitchFamily="50" charset="-128"/>
                <a:ea typeface="Meiryo UI" panose="020B0604030504040204" pitchFamily="50" charset="-128"/>
              </a:rPr>
              <a:t>　 ・ </a:t>
            </a:r>
            <a:r>
              <a:rPr kumimoji="1" lang="ja-JP" altLang="en-US" b="1" u="sng" dirty="0">
                <a:solidFill>
                  <a:sysClr val="windowText" lastClr="000000"/>
                </a:solidFill>
                <a:latin typeface="Meiryo UI" panose="020B0604030504040204" pitchFamily="50" charset="-128"/>
                <a:ea typeface="Meiryo UI" panose="020B0604030504040204" pitchFamily="50" charset="-128"/>
              </a:rPr>
              <a:t>行政サービス費用の増大への対応</a:t>
            </a:r>
            <a:r>
              <a:rPr kumimoji="1" lang="ja-JP" altLang="en-US" sz="2000" dirty="0">
                <a:solidFill>
                  <a:sysClr val="windowText" lastClr="000000"/>
                </a:solidFill>
                <a:latin typeface="Meiryo UI" panose="020B0604030504040204" pitchFamily="50" charset="-128"/>
                <a:ea typeface="Meiryo UI" panose="020B0604030504040204" pitchFamily="50" charset="-128"/>
              </a:rPr>
              <a:t>（外国人旅行者の救急搬送に要する費用　など）</a:t>
            </a:r>
            <a:endParaRPr lang="en-US" altLang="ja-JP" dirty="0">
              <a:solidFill>
                <a:sysClr val="windowText" lastClr="000000"/>
              </a:solidFill>
              <a:latin typeface="Meiryo UI" panose="020B0604030504040204" pitchFamily="50" charset="-128"/>
              <a:ea typeface="Meiryo UI" panose="020B0604030504040204" pitchFamily="50" charset="-128"/>
            </a:endParaRPr>
          </a:p>
          <a:p>
            <a:pPr marL="193675" defTabSz="990600">
              <a:lnSpc>
                <a:spcPts val="3300"/>
              </a:lnSpc>
            </a:pPr>
            <a:endParaRPr kumimoji="1" lang="ja-JP" altLang="en-US"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300"/>
              </a:lnSpc>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こうした行政需要に的確に対応していくためには、</a:t>
            </a:r>
            <a:r>
              <a:rPr kumimoji="1" lang="ja-JP" altLang="en-US" b="1" u="sng" dirty="0">
                <a:solidFill>
                  <a:sysClr val="windowText" lastClr="000000"/>
                </a:solidFill>
                <a:latin typeface="Meiryo UI" panose="020B0604030504040204" pitchFamily="50" charset="-128"/>
                <a:ea typeface="Meiryo UI" panose="020B0604030504040204" pitchFamily="50" charset="-128"/>
              </a:rPr>
              <a:t>新たな財源を確保する必要</a:t>
            </a:r>
            <a:r>
              <a:rPr kumimoji="1" lang="ja-JP" altLang="en-US" dirty="0">
                <a:solidFill>
                  <a:sysClr val="windowText" lastClr="000000"/>
                </a:solidFill>
                <a:latin typeface="Meiryo UI" panose="020B0604030504040204" pitchFamily="50" charset="-128"/>
                <a:ea typeface="Meiryo UI" panose="020B0604030504040204" pitchFamily="50" charset="-128"/>
              </a:rPr>
              <a:t>があり、</a:t>
            </a:r>
            <a:r>
              <a:rPr kumimoji="1" lang="ja-JP" altLang="en-US" b="1" u="sng" dirty="0">
                <a:solidFill>
                  <a:sysClr val="windowText" lastClr="000000"/>
                </a:solidFill>
                <a:latin typeface="Meiryo UI" panose="020B0604030504040204" pitchFamily="50" charset="-128"/>
                <a:ea typeface="Meiryo UI" panose="020B0604030504040204" pitchFamily="50" charset="-128"/>
              </a:rPr>
              <a:t>誰に対して負担を求めるのか、その根拠や考え方を明確にすることが不可欠</a:t>
            </a:r>
            <a:r>
              <a:rPr kumimoji="1" lang="ja-JP" altLang="en-US" dirty="0">
                <a:solidFill>
                  <a:sysClr val="windowText" lastClr="000000"/>
                </a:solidFill>
                <a:latin typeface="Meiryo UI" panose="020B0604030504040204" pitchFamily="50" charset="-128"/>
                <a:ea typeface="Meiryo UI" panose="020B0604030504040204" pitchFamily="50" charset="-128"/>
              </a:rPr>
              <a:t>である。</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300"/>
              </a:lnSpc>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300"/>
              </a:lnSpc>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負担を求める対象としては、</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193675" defTabSz="990600">
              <a:lnSpc>
                <a:spcPts val="3300"/>
              </a:lnSpc>
            </a:pPr>
            <a:r>
              <a:rPr kumimoji="1" lang="ja-JP" altLang="en-US" dirty="0">
                <a:solidFill>
                  <a:sysClr val="windowText" lastClr="000000"/>
                </a:solidFill>
                <a:latin typeface="Meiryo UI" panose="020B0604030504040204" pitchFamily="50" charset="-128"/>
                <a:ea typeface="Meiryo UI" panose="020B0604030504040204" pitchFamily="50" charset="-128"/>
              </a:rPr>
              <a:t>　 ・ </a:t>
            </a:r>
            <a:r>
              <a:rPr kumimoji="1" lang="ja-JP" altLang="en-US" b="1" dirty="0">
                <a:solidFill>
                  <a:sysClr val="windowText" lastClr="000000"/>
                </a:solidFill>
                <a:latin typeface="Meiryo UI" panose="020B0604030504040204" pitchFamily="50" charset="-128"/>
                <a:ea typeface="Meiryo UI" panose="020B0604030504040204" pitchFamily="50" charset="-128"/>
              </a:rPr>
              <a:t>「</a:t>
            </a:r>
            <a:r>
              <a:rPr kumimoji="1" lang="ja-JP" altLang="en-US" b="1" u="sng" dirty="0">
                <a:solidFill>
                  <a:sysClr val="windowText" lastClr="000000"/>
                </a:solidFill>
                <a:latin typeface="Meiryo UI" panose="020B0604030504040204" pitchFamily="50" charset="-128"/>
                <a:ea typeface="Meiryo UI" panose="020B0604030504040204" pitchFamily="50" charset="-128"/>
              </a:rPr>
              <a:t>大阪府以外の地域から大阪府へ入域する日本国籍を有しない者</a:t>
            </a:r>
            <a:r>
              <a:rPr kumimoji="1" lang="ja-JP" altLang="en-US" b="1" dirty="0">
                <a:solidFill>
                  <a:sysClr val="windowText" lastClr="000000"/>
                </a:solidFill>
                <a:latin typeface="Meiryo UI" panose="020B0604030504040204" pitchFamily="50" charset="-128"/>
                <a:ea typeface="Meiryo UI" panose="020B0604030504040204" pitchFamily="50" charset="-128"/>
              </a:rPr>
              <a:t>」</a:t>
            </a:r>
            <a:endParaRPr kumimoji="1" lang="en-US" altLang="ja-JP" b="1" dirty="0">
              <a:solidFill>
                <a:sysClr val="windowText" lastClr="000000"/>
              </a:solidFill>
              <a:latin typeface="Meiryo UI" panose="020B0604030504040204" pitchFamily="50" charset="-128"/>
              <a:ea typeface="Meiryo UI" panose="020B0604030504040204" pitchFamily="50" charset="-128"/>
            </a:endParaRPr>
          </a:p>
          <a:p>
            <a:pPr marL="193675" defTabSz="990600">
              <a:lnSpc>
                <a:spcPts val="3300"/>
              </a:lnSpc>
            </a:pPr>
            <a:r>
              <a:rPr kumimoji="1" lang="ja-JP" altLang="en-US" dirty="0">
                <a:solidFill>
                  <a:sysClr val="windowText" lastClr="000000"/>
                </a:solidFill>
                <a:latin typeface="Meiryo UI" panose="020B0604030504040204" pitchFamily="50" charset="-128"/>
                <a:ea typeface="Meiryo UI" panose="020B0604030504040204" pitchFamily="50" charset="-128"/>
              </a:rPr>
              <a:t>　 ・ </a:t>
            </a:r>
            <a:r>
              <a:rPr kumimoji="1" lang="ja-JP" altLang="en-US" b="1" dirty="0">
                <a:solidFill>
                  <a:sysClr val="windowText" lastClr="000000"/>
                </a:solidFill>
                <a:latin typeface="Meiryo UI" panose="020B0604030504040204" pitchFamily="50" charset="-128"/>
                <a:ea typeface="Meiryo UI" panose="020B0604030504040204" pitchFamily="50" charset="-128"/>
              </a:rPr>
              <a:t>「</a:t>
            </a:r>
            <a:r>
              <a:rPr kumimoji="1" lang="ja-JP" altLang="en-US" b="1" u="sng" dirty="0">
                <a:solidFill>
                  <a:sysClr val="windowText" lastClr="000000"/>
                </a:solidFill>
                <a:latin typeface="Meiryo UI" panose="020B0604030504040204" pitchFamily="50" charset="-128"/>
                <a:ea typeface="Meiryo UI" panose="020B0604030504040204" pitchFamily="50" charset="-128"/>
              </a:rPr>
              <a:t>大阪府以外の地域から大阪府へ入域する者のうち、日本国内に住所を有しない者</a:t>
            </a:r>
            <a:r>
              <a:rPr kumimoji="1" lang="ja-JP" altLang="en-US" b="1" dirty="0">
                <a:solidFill>
                  <a:sysClr val="windowText" lastClr="000000"/>
                </a:solidFill>
                <a:latin typeface="Meiryo UI" panose="020B0604030504040204" pitchFamily="50" charset="-128"/>
                <a:ea typeface="Meiryo UI" panose="020B0604030504040204" pitchFamily="50" charset="-128"/>
              </a:rPr>
              <a:t>」</a:t>
            </a:r>
            <a:endParaRPr kumimoji="1" lang="en-US" altLang="ja-JP" b="1" dirty="0">
              <a:solidFill>
                <a:sysClr val="windowText" lastClr="000000"/>
              </a:solidFill>
              <a:latin typeface="Meiryo UI" panose="020B0604030504040204" pitchFamily="50" charset="-128"/>
              <a:ea typeface="Meiryo UI" panose="020B0604030504040204" pitchFamily="50" charset="-128"/>
            </a:endParaRPr>
          </a:p>
          <a:p>
            <a:pPr marL="193675" defTabSz="990600">
              <a:lnSpc>
                <a:spcPts val="3300"/>
              </a:lnSpc>
            </a:pPr>
            <a:r>
              <a:rPr kumimoji="1" lang="ja-JP" altLang="en-US" dirty="0">
                <a:solidFill>
                  <a:sysClr val="windowText" lastClr="000000"/>
                </a:solidFill>
                <a:latin typeface="Meiryo UI" panose="020B0604030504040204" pitchFamily="50" charset="-128"/>
                <a:ea typeface="Meiryo UI" panose="020B0604030504040204" pitchFamily="50" charset="-128"/>
              </a:rPr>
              <a:t>　 などが考えられる。</a:t>
            </a:r>
          </a:p>
          <a:p>
            <a:pPr marL="536575" indent="-342900" defTabSz="990600">
              <a:lnSpc>
                <a:spcPts val="3300"/>
              </a:lnSpc>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300"/>
              </a:lnSpc>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しかしながら、観光地において生じる課題は、必ずしも外国人旅行者のみに起因するものではなく、国内外を問わず旅行者全般に共通するものであり、</a:t>
            </a:r>
            <a:r>
              <a:rPr kumimoji="1" lang="ja-JP" altLang="en-US" b="1" u="sng" dirty="0">
                <a:solidFill>
                  <a:sysClr val="windowText" lastClr="000000"/>
                </a:solidFill>
                <a:latin typeface="Meiryo UI" panose="020B0604030504040204" pitchFamily="50" charset="-128"/>
                <a:ea typeface="Meiryo UI" panose="020B0604030504040204" pitchFamily="50" charset="-128"/>
              </a:rPr>
              <a:t>外国人旅行者のみに特別の負担を求めることについて、その合理的な根拠を明確に示すことは困難</a:t>
            </a:r>
            <a:r>
              <a:rPr kumimoji="1" lang="ja-JP" altLang="en-US" dirty="0">
                <a:solidFill>
                  <a:sysClr val="windowText" lastClr="000000"/>
                </a:solidFill>
                <a:latin typeface="Meiryo UI" panose="020B0604030504040204" pitchFamily="50" charset="-128"/>
                <a:ea typeface="Meiryo UI" panose="020B0604030504040204" pitchFamily="50" charset="-128"/>
              </a:rPr>
              <a:t>と考えられる。</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5698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294161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２．検討の視点</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4</a:t>
            </a:fld>
            <a:endParaRPr kumimoji="1" lang="ja-JP" altLang="en-US" dirty="0"/>
          </a:p>
        </p:txBody>
      </p:sp>
      <p:sp>
        <p:nvSpPr>
          <p:cNvPr id="11" name="テキスト ボックス 10">
            <a:extLst>
              <a:ext uri="{FF2B5EF4-FFF2-40B4-BE49-F238E27FC236}">
                <a16:creationId xmlns:a16="http://schemas.microsoft.com/office/drawing/2014/main" id="{4E46F3F2-F646-446A-953C-C66077E5F0A4}"/>
              </a:ext>
            </a:extLst>
          </p:cNvPr>
          <p:cNvSpPr txBox="1"/>
          <p:nvPr/>
        </p:nvSpPr>
        <p:spPr bwMode="gray">
          <a:xfrm>
            <a:off x="104225" y="885249"/>
            <a:ext cx="13173060" cy="684485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42900" indent="-342900" defTabSz="990600">
              <a:lnSpc>
                <a:spcPts val="3700"/>
              </a:lnSpc>
              <a:buFont typeface="Wingdings" panose="05000000000000000000" pitchFamily="2" charset="2"/>
              <a:buChar char="u"/>
            </a:pPr>
            <a:r>
              <a:rPr lang="ja-JP" altLang="en-US" sz="2800" b="1" dirty="0">
                <a:solidFill>
                  <a:sysClr val="windowText" lastClr="000000"/>
                </a:solidFill>
                <a:latin typeface="Meiryo UI" panose="020B0604030504040204" pitchFamily="50" charset="-128"/>
                <a:ea typeface="Meiryo UI" panose="020B0604030504040204" pitchFamily="50" charset="-128"/>
              </a:rPr>
              <a:t>論点２「法的・税制面の検証」</a:t>
            </a:r>
            <a:endParaRPr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外国人のみに特別な負担を課す場合、日本国憲法における平等原則（</a:t>
            </a:r>
            <a:r>
              <a:rPr lang="ja-JP" altLang="en-US" dirty="0">
                <a:solidFill>
                  <a:sysClr val="windowText" lastClr="000000"/>
                </a:solidFill>
                <a:latin typeface="Meiryo UI" panose="020B0604030504040204" pitchFamily="50" charset="-128"/>
                <a:ea typeface="Meiryo UI" panose="020B0604030504040204" pitchFamily="50" charset="-128"/>
              </a:rPr>
              <a:t>第</a:t>
            </a:r>
            <a:r>
              <a:rPr lang="en-US" altLang="ja-JP" dirty="0">
                <a:solidFill>
                  <a:sysClr val="windowText" lastClr="000000"/>
                </a:solidFill>
                <a:latin typeface="Meiryo UI" panose="020B0604030504040204" pitchFamily="50" charset="-128"/>
                <a:ea typeface="Meiryo UI" panose="020B0604030504040204" pitchFamily="50" charset="-128"/>
              </a:rPr>
              <a:t>14</a:t>
            </a:r>
            <a:r>
              <a:rPr lang="ja-JP" altLang="en-US" dirty="0">
                <a:solidFill>
                  <a:sysClr val="windowText" lastClr="000000"/>
                </a:solidFill>
                <a:latin typeface="Meiryo UI" panose="020B0604030504040204" pitchFamily="50" charset="-128"/>
                <a:ea typeface="Meiryo UI" panose="020B0604030504040204" pitchFamily="50" charset="-128"/>
              </a:rPr>
              <a:t>条</a:t>
            </a:r>
            <a:r>
              <a:rPr kumimoji="1" lang="ja-JP" altLang="en-US" dirty="0">
                <a:solidFill>
                  <a:sysClr val="windowText" lastClr="000000"/>
                </a:solidFill>
                <a:latin typeface="Meiryo UI" panose="020B0604030504040204" pitchFamily="50" charset="-128"/>
                <a:ea typeface="Meiryo UI" panose="020B0604030504040204" pitchFamily="50" charset="-128"/>
              </a:rPr>
              <a:t>）や、租税による手法であれば、租税条約に</a:t>
            </a:r>
            <a:r>
              <a:rPr kumimoji="1" lang="ja-JP" altLang="en-US" dirty="0">
                <a:solidFill>
                  <a:schemeClr val="tx1"/>
                </a:solidFill>
                <a:latin typeface="Meiryo UI" panose="020B0604030504040204" pitchFamily="50" charset="-128"/>
                <a:ea typeface="Meiryo UI" panose="020B0604030504040204" pitchFamily="50" charset="-128"/>
              </a:rPr>
              <a:t>おける</a:t>
            </a:r>
            <a:r>
              <a:rPr kumimoji="1" lang="ja-JP" altLang="en-US" dirty="0">
                <a:solidFill>
                  <a:sysClr val="windowText" lastClr="000000"/>
                </a:solidFill>
                <a:latin typeface="Meiryo UI" panose="020B0604030504040204" pitchFamily="50" charset="-128"/>
                <a:ea typeface="Meiryo UI" panose="020B0604030504040204" pitchFamily="50" charset="-128"/>
              </a:rPr>
              <a:t>国籍無差別条項との整合性が求められる。</a:t>
            </a:r>
          </a:p>
          <a:p>
            <a:pPr marL="536575" indent="-342900" defTabSz="990600">
              <a:lnSpc>
                <a:spcPts val="3700"/>
              </a:lnSpc>
              <a:buFont typeface="Wingdings" panose="05000000000000000000" pitchFamily="2" charset="2"/>
              <a:buChar char="Ø"/>
            </a:pPr>
            <a:endParaRPr kumimoji="1" lang="en-US" altLang="ja-JP" b="1" u="sng"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r>
              <a:rPr kumimoji="1" lang="ja-JP" altLang="en-US" b="1" u="sng" dirty="0">
                <a:solidFill>
                  <a:sysClr val="windowText" lastClr="000000"/>
                </a:solidFill>
                <a:latin typeface="Meiryo UI" panose="020B0604030504040204" pitchFamily="50" charset="-128"/>
                <a:ea typeface="Meiryo UI" panose="020B0604030504040204" pitchFamily="50" charset="-128"/>
              </a:rPr>
              <a:t>日本国憲法の平等原則</a:t>
            </a:r>
            <a:r>
              <a:rPr kumimoji="1" lang="ja-JP" altLang="en-US" dirty="0">
                <a:solidFill>
                  <a:sysClr val="windowText" lastClr="000000"/>
                </a:solidFill>
                <a:latin typeface="Meiryo UI" panose="020B0604030504040204" pitchFamily="50" charset="-128"/>
                <a:ea typeface="Meiryo UI" panose="020B0604030504040204" pitchFamily="50" charset="-128"/>
              </a:rPr>
              <a:t>については、通説および判例（最大判昭和</a:t>
            </a:r>
            <a:r>
              <a:rPr kumimoji="1" lang="en-US" altLang="ja-JP" dirty="0">
                <a:solidFill>
                  <a:sysClr val="windowText" lastClr="000000"/>
                </a:solidFill>
                <a:latin typeface="Meiryo UI" panose="020B0604030504040204" pitchFamily="50" charset="-128"/>
                <a:ea typeface="Meiryo UI" panose="020B0604030504040204" pitchFamily="50" charset="-128"/>
              </a:rPr>
              <a:t>53</a:t>
            </a:r>
            <a:r>
              <a:rPr kumimoji="1" lang="ja-JP" altLang="en-US" dirty="0">
                <a:solidFill>
                  <a:sysClr val="windowText" lastClr="000000"/>
                </a:solidFill>
                <a:latin typeface="Meiryo UI" panose="020B0604030504040204" pitchFamily="50" charset="-128"/>
                <a:ea typeface="Meiryo UI" panose="020B0604030504040204" pitchFamily="50" charset="-128"/>
              </a:rPr>
              <a:t>年</a:t>
            </a:r>
            <a:r>
              <a:rPr kumimoji="1" lang="en-US" altLang="ja-JP" dirty="0">
                <a:solidFill>
                  <a:sysClr val="windowText" lastClr="000000"/>
                </a:solidFill>
                <a:latin typeface="Meiryo UI" panose="020B0604030504040204" pitchFamily="50" charset="-128"/>
                <a:ea typeface="Meiryo UI" panose="020B0604030504040204" pitchFamily="50" charset="-128"/>
              </a:rPr>
              <a:t>10</a:t>
            </a:r>
            <a:r>
              <a:rPr kumimoji="1" lang="ja-JP" altLang="en-US" dirty="0">
                <a:solidFill>
                  <a:sysClr val="windowText" lastClr="000000"/>
                </a:solidFill>
                <a:latin typeface="Meiryo UI" panose="020B0604030504040204" pitchFamily="50" charset="-128"/>
                <a:ea typeface="Meiryo UI" panose="020B0604030504040204" pitchFamily="50" charset="-128"/>
              </a:rPr>
              <a:t>月</a:t>
            </a:r>
            <a:r>
              <a:rPr kumimoji="1" lang="en-US" altLang="ja-JP" dirty="0">
                <a:solidFill>
                  <a:sysClr val="windowText" lastClr="000000"/>
                </a:solidFill>
                <a:latin typeface="Meiryo UI" panose="020B0604030504040204" pitchFamily="50" charset="-128"/>
                <a:ea typeface="Meiryo UI" panose="020B0604030504040204" pitchFamily="50" charset="-128"/>
              </a:rPr>
              <a:t>4</a:t>
            </a:r>
            <a:r>
              <a:rPr kumimoji="1" lang="ja-JP" altLang="en-US" dirty="0">
                <a:solidFill>
                  <a:sysClr val="windowText" lastClr="000000"/>
                </a:solidFill>
                <a:latin typeface="Meiryo UI" panose="020B0604030504040204" pitchFamily="50" charset="-128"/>
                <a:ea typeface="Meiryo UI" panose="020B0604030504040204" pitchFamily="50" charset="-128"/>
              </a:rPr>
              <a:t>日）では、原則として日本に在留する外国人にも平等権が及ぶとされているところ、日本に居住していない外国人旅行者にまで同等に保護されるとは限らず、また、税制上の区別が合理的な目的に基づき、必要かつ相当な範囲で行われる場合には、</a:t>
            </a:r>
            <a:r>
              <a:rPr kumimoji="1" lang="ja-JP" altLang="en-US" b="1" u="sng" dirty="0">
                <a:solidFill>
                  <a:sysClr val="windowText" lastClr="000000"/>
                </a:solidFill>
                <a:latin typeface="Meiryo UI" panose="020B0604030504040204" pitchFamily="50" charset="-128"/>
                <a:ea typeface="Meiryo UI" panose="020B0604030504040204" pitchFamily="50" charset="-128"/>
              </a:rPr>
              <a:t>憲法第</a:t>
            </a:r>
            <a:r>
              <a:rPr kumimoji="1" lang="en-US" altLang="ja-JP" b="1" u="sng" dirty="0">
                <a:solidFill>
                  <a:sysClr val="windowText" lastClr="000000"/>
                </a:solidFill>
                <a:latin typeface="Meiryo UI" panose="020B0604030504040204" pitchFamily="50" charset="-128"/>
                <a:ea typeface="Meiryo UI" panose="020B0604030504040204" pitchFamily="50" charset="-128"/>
              </a:rPr>
              <a:t>14</a:t>
            </a:r>
            <a:r>
              <a:rPr kumimoji="1" lang="ja-JP" altLang="en-US" b="1" u="sng" dirty="0">
                <a:solidFill>
                  <a:sysClr val="windowText" lastClr="000000"/>
                </a:solidFill>
                <a:latin typeface="Meiryo UI" panose="020B0604030504040204" pitchFamily="50" charset="-128"/>
                <a:ea typeface="Meiryo UI" panose="020B0604030504040204" pitchFamily="50" charset="-128"/>
              </a:rPr>
              <a:t>条に抵触しない</a:t>
            </a:r>
            <a:r>
              <a:rPr kumimoji="1" lang="ja-JP" altLang="en-US" dirty="0">
                <a:solidFill>
                  <a:sysClr val="windowText" lastClr="000000"/>
                </a:solidFill>
                <a:latin typeface="Meiryo UI" panose="020B0604030504040204" pitchFamily="50" charset="-128"/>
                <a:ea typeface="Meiryo UI" panose="020B0604030504040204" pitchFamily="50" charset="-128"/>
              </a:rPr>
              <a:t>と考えられる。</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endParaRPr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r>
              <a:rPr lang="ja-JP" altLang="en-US" dirty="0">
                <a:solidFill>
                  <a:sysClr val="windowText" lastClr="000000"/>
                </a:solidFill>
                <a:latin typeface="Meiryo UI" panose="020B0604030504040204" pitchFamily="50" charset="-128"/>
                <a:ea typeface="Meiryo UI" panose="020B0604030504040204" pitchFamily="50" charset="-128"/>
              </a:rPr>
              <a:t>一方、</a:t>
            </a:r>
            <a:r>
              <a:rPr lang="ja-JP" altLang="en-US" b="1" u="sng" dirty="0">
                <a:solidFill>
                  <a:sysClr val="windowText" lastClr="000000"/>
                </a:solidFill>
                <a:latin typeface="Meiryo UI" panose="020B0604030504040204" pitchFamily="50" charset="-128"/>
                <a:ea typeface="Meiryo UI" panose="020B0604030504040204" pitchFamily="50" charset="-128"/>
              </a:rPr>
              <a:t>租税条約の国籍無差別条項</a:t>
            </a:r>
            <a:r>
              <a:rPr lang="ja-JP" altLang="en-US" dirty="0">
                <a:solidFill>
                  <a:sysClr val="windowText" lastClr="000000"/>
                </a:solidFill>
                <a:latin typeface="Meiryo UI" panose="020B0604030504040204" pitchFamily="50" charset="-128"/>
                <a:ea typeface="Meiryo UI" panose="020B0604030504040204" pitchFamily="50" charset="-128"/>
              </a:rPr>
              <a:t>については、「国又は地方公共団体が課す全ての租税に適用される」との定めがあることから、国の「国際観光旅客税</a:t>
            </a:r>
            <a:r>
              <a:rPr lang="ja-JP" altLang="en-US" dirty="0">
                <a:solidFill>
                  <a:schemeClr val="tx1"/>
                </a:solidFill>
                <a:latin typeface="Meiryo UI" panose="020B0604030504040204" pitchFamily="50" charset="-128"/>
                <a:ea typeface="Meiryo UI" panose="020B0604030504040204" pitchFamily="50" charset="-128"/>
              </a:rPr>
              <a:t>（出国税） </a:t>
            </a:r>
            <a:r>
              <a:rPr lang="ja-JP" altLang="en-US" dirty="0">
                <a:solidFill>
                  <a:sysClr val="windowText" lastClr="000000"/>
                </a:solidFill>
                <a:latin typeface="Meiryo UI" panose="020B0604030504040204" pitchFamily="50" charset="-128"/>
                <a:ea typeface="Meiryo UI" panose="020B0604030504040204" pitchFamily="50" charset="-128"/>
              </a:rPr>
              <a:t>」の制度創設時においても、日本人と外国人によって差を設けないことを前提とした議論が進められており、大阪府が「外国人旅行者」に対して課税する場合は、</a:t>
            </a:r>
            <a:r>
              <a:rPr lang="ja-JP" altLang="en-US" b="1" u="sng" dirty="0">
                <a:solidFill>
                  <a:sysClr val="windowText" lastClr="000000"/>
                </a:solidFill>
                <a:latin typeface="Meiryo UI" panose="020B0604030504040204" pitchFamily="50" charset="-128"/>
                <a:ea typeface="Meiryo UI" panose="020B0604030504040204" pitchFamily="50" charset="-128"/>
              </a:rPr>
              <a:t>国籍無差別条項に抵触する可能性がある</a:t>
            </a:r>
            <a:r>
              <a:rPr lang="ja-JP" altLang="en-US" dirty="0">
                <a:solidFill>
                  <a:sysClr val="windowText" lastClr="000000"/>
                </a:solidFill>
                <a:latin typeface="Meiryo UI" panose="020B0604030504040204" pitchFamily="50" charset="-128"/>
                <a:ea typeface="Meiryo UI" panose="020B0604030504040204" pitchFamily="50" charset="-128"/>
              </a:rPr>
              <a:t>。</a:t>
            </a:r>
            <a:endParaRPr lang="en-US" altLang="ja-JP"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4277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294161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２．検討の視点</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sp>
        <p:nvSpPr>
          <p:cNvPr id="6" name="テキスト ボックス 5">
            <a:extLst>
              <a:ext uri="{FF2B5EF4-FFF2-40B4-BE49-F238E27FC236}">
                <a16:creationId xmlns:a16="http://schemas.microsoft.com/office/drawing/2014/main" id="{504F75DC-F378-4591-819B-AFD8E7969736}"/>
              </a:ext>
            </a:extLst>
          </p:cNvPr>
          <p:cNvSpPr txBox="1"/>
          <p:nvPr/>
        </p:nvSpPr>
        <p:spPr bwMode="gray">
          <a:xfrm>
            <a:off x="104225" y="883025"/>
            <a:ext cx="13173060" cy="731934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42900" indent="-342900" defTabSz="990600">
              <a:lnSpc>
                <a:spcPts val="3700"/>
              </a:lnSpc>
              <a:buFont typeface="Wingdings" panose="05000000000000000000" pitchFamily="2" charset="2"/>
              <a:buChar char="u"/>
            </a:pPr>
            <a:r>
              <a:rPr lang="ja-JP" altLang="en-US" sz="2800" b="1" dirty="0">
                <a:solidFill>
                  <a:sysClr val="windowText" lastClr="000000"/>
                </a:solidFill>
                <a:latin typeface="Meiryo UI" panose="020B0604030504040204" pitchFamily="50" charset="-128"/>
                <a:ea typeface="Meiryo UI" panose="020B0604030504040204" pitchFamily="50" charset="-128"/>
              </a:rPr>
              <a:t>論点３「実務面での検証」</a:t>
            </a:r>
            <a:endParaRPr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徴収ポイントとして想定される「宿泊施設での徴収」「交通機関での徴収」「文化施設での徴収」の３点について検証を行った。</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endParaRPr kumimoji="1" lang="en-US" altLang="ja-JP" b="1"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r>
              <a:rPr kumimoji="1" lang="ja-JP" altLang="en-US" b="1" dirty="0">
                <a:solidFill>
                  <a:sysClr val="windowText" lastClr="000000"/>
                </a:solidFill>
                <a:latin typeface="Meiryo UI" panose="020B0604030504040204" pitchFamily="50" charset="-128"/>
                <a:ea typeface="Meiryo UI" panose="020B0604030504040204" pitchFamily="50" charset="-128"/>
              </a:rPr>
              <a:t>「宿泊施設での徴収」</a:t>
            </a:r>
            <a:r>
              <a:rPr kumimoji="1" lang="ja-JP" altLang="en-US" dirty="0">
                <a:solidFill>
                  <a:sysClr val="windowText" lastClr="000000"/>
                </a:solidFill>
                <a:latin typeface="Meiryo UI" panose="020B0604030504040204" pitchFamily="50" charset="-128"/>
                <a:ea typeface="Meiryo UI" panose="020B0604030504040204" pitchFamily="50" charset="-128"/>
              </a:rPr>
              <a:t>については、事務負担は増加するものの、既存の宿泊税の徴収事務を担っていることから、同様の仕組みでの対応が可能であり、徴収ポイントとしては</a:t>
            </a:r>
            <a:r>
              <a:rPr kumimoji="1" lang="ja-JP" altLang="en-US" b="1" u="sng" dirty="0">
                <a:solidFill>
                  <a:sysClr val="windowText" lastClr="000000"/>
                </a:solidFill>
                <a:latin typeface="Meiryo UI" panose="020B0604030504040204" pitchFamily="50" charset="-128"/>
                <a:ea typeface="Meiryo UI" panose="020B0604030504040204" pitchFamily="50" charset="-128"/>
              </a:rPr>
              <a:t>最も現実的</a:t>
            </a:r>
            <a:r>
              <a:rPr kumimoji="1" lang="ja-JP" altLang="en-US" dirty="0">
                <a:solidFill>
                  <a:sysClr val="windowText" lastClr="000000"/>
                </a:solidFill>
                <a:latin typeface="Meiryo UI" panose="020B0604030504040204" pitchFamily="50" charset="-128"/>
                <a:ea typeface="Meiryo UI" panose="020B0604030504040204" pitchFamily="50" charset="-128"/>
              </a:rPr>
              <a:t>と考えられる。</a:t>
            </a:r>
          </a:p>
          <a:p>
            <a:pPr marL="536575" indent="-342900" defTabSz="990600">
              <a:lnSpc>
                <a:spcPts val="3700"/>
              </a:lnSpc>
              <a:buFont typeface="Wingdings" panose="05000000000000000000" pitchFamily="2" charset="2"/>
              <a:buChar char="Ø"/>
            </a:pPr>
            <a:endParaRPr kumimoji="1" lang="en-US" altLang="ja-JP" b="1"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r>
              <a:rPr kumimoji="1" lang="ja-JP" altLang="en-US" b="1" dirty="0">
                <a:solidFill>
                  <a:sysClr val="windowText" lastClr="000000"/>
                </a:solidFill>
                <a:latin typeface="Meiryo UI" panose="020B0604030504040204" pitchFamily="50" charset="-128"/>
                <a:ea typeface="Meiryo UI" panose="020B0604030504040204" pitchFamily="50" charset="-128"/>
              </a:rPr>
              <a:t>「交通機関での徴収」</a:t>
            </a:r>
            <a:r>
              <a:rPr kumimoji="1" lang="ja-JP" altLang="en-US" dirty="0">
                <a:solidFill>
                  <a:sysClr val="windowText" lastClr="000000"/>
                </a:solidFill>
                <a:latin typeface="Meiryo UI" panose="020B0604030504040204" pitchFamily="50" charset="-128"/>
                <a:ea typeface="Meiryo UI" panose="020B0604030504040204" pitchFamily="50" charset="-128"/>
              </a:rPr>
              <a:t>については、</a:t>
            </a:r>
            <a:r>
              <a:rPr kumimoji="1" lang="ja-JP" altLang="en-US" b="1" u="sng" dirty="0">
                <a:solidFill>
                  <a:sysClr val="windowText" lastClr="000000"/>
                </a:solidFill>
                <a:latin typeface="Meiryo UI" panose="020B0604030504040204" pitchFamily="50" charset="-128"/>
                <a:ea typeface="Meiryo UI" panose="020B0604030504040204" pitchFamily="50" charset="-128"/>
              </a:rPr>
              <a:t>「空港」や「港」など入国時の課金</a:t>
            </a:r>
            <a:r>
              <a:rPr kumimoji="1" lang="ja-JP" altLang="en-US" dirty="0">
                <a:solidFill>
                  <a:sysClr val="windowText" lastClr="000000"/>
                </a:solidFill>
                <a:latin typeface="Meiryo UI" panose="020B0604030504040204" pitchFamily="50" charset="-128"/>
                <a:ea typeface="Meiryo UI" panose="020B0604030504040204" pitchFamily="50" charset="-128"/>
              </a:rPr>
              <a:t>は技術的には可能だが、</a:t>
            </a:r>
            <a:r>
              <a:rPr kumimoji="1" lang="ja-JP" altLang="en-US" b="1" u="sng" dirty="0">
                <a:solidFill>
                  <a:sysClr val="windowText" lastClr="000000"/>
                </a:solidFill>
                <a:latin typeface="Meiryo UI" panose="020B0604030504040204" pitchFamily="50" charset="-128"/>
                <a:ea typeface="Meiryo UI" panose="020B0604030504040204" pitchFamily="50" charset="-128"/>
              </a:rPr>
              <a:t>国の機関との調整が必要</a:t>
            </a:r>
            <a:r>
              <a:rPr kumimoji="1" lang="ja-JP" altLang="en-US" dirty="0">
                <a:solidFill>
                  <a:sysClr val="windowText" lastClr="000000"/>
                </a:solidFill>
                <a:latin typeface="Meiryo UI" panose="020B0604030504040204" pitchFamily="50" charset="-128"/>
                <a:ea typeface="Meiryo UI" panose="020B0604030504040204" pitchFamily="50" charset="-128"/>
              </a:rPr>
              <a:t>であること、また、</a:t>
            </a:r>
            <a:r>
              <a:rPr kumimoji="1" lang="ja-JP" altLang="en-US" b="1" u="sng" dirty="0">
                <a:solidFill>
                  <a:sysClr val="windowText" lastClr="000000"/>
                </a:solidFill>
                <a:latin typeface="Meiryo UI" panose="020B0604030504040204" pitchFamily="50" charset="-128"/>
                <a:ea typeface="Meiryo UI" panose="020B0604030504040204" pitchFamily="50" charset="-128"/>
              </a:rPr>
              <a:t>「鉄道</a:t>
            </a:r>
            <a:r>
              <a:rPr lang="ja-JP" altLang="en-US" b="1" u="sng" dirty="0">
                <a:solidFill>
                  <a:sysClr val="windowText" lastClr="000000"/>
                </a:solidFill>
                <a:latin typeface="Meiryo UI" panose="020B0604030504040204" pitchFamily="50" charset="-128"/>
                <a:ea typeface="Meiryo UI" panose="020B0604030504040204" pitchFamily="50" charset="-128"/>
              </a:rPr>
              <a:t>」など</a:t>
            </a:r>
            <a:r>
              <a:rPr kumimoji="1" lang="ja-JP" altLang="en-US" dirty="0">
                <a:solidFill>
                  <a:sysClr val="windowText" lastClr="000000"/>
                </a:solidFill>
                <a:latin typeface="Meiryo UI" panose="020B0604030504040204" pitchFamily="50" charset="-128"/>
                <a:ea typeface="Meiryo UI" panose="020B0604030504040204" pitchFamily="50" charset="-128"/>
              </a:rPr>
              <a:t>での徴収は、徴収場所の観点の実態性から鑑みて、</a:t>
            </a:r>
            <a:r>
              <a:rPr kumimoji="1" lang="ja-JP" altLang="en-US" b="1" u="sng" dirty="0">
                <a:solidFill>
                  <a:sysClr val="windowText" lastClr="000000"/>
                </a:solidFill>
                <a:latin typeface="Meiryo UI" panose="020B0604030504040204" pitchFamily="50" charset="-128"/>
                <a:ea typeface="Meiryo UI" panose="020B0604030504040204" pitchFamily="50" charset="-128"/>
              </a:rPr>
              <a:t>実現は困難</a:t>
            </a:r>
            <a:r>
              <a:rPr kumimoji="1" lang="ja-JP" altLang="en-US" dirty="0">
                <a:solidFill>
                  <a:sysClr val="windowText" lastClr="000000"/>
                </a:solidFill>
                <a:latin typeface="Meiryo UI" panose="020B0604030504040204" pitchFamily="50" charset="-128"/>
                <a:ea typeface="Meiryo UI" panose="020B0604030504040204" pitchFamily="50" charset="-128"/>
              </a:rPr>
              <a:t>であると考える。</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endParaRPr lang="en-US" altLang="ja-JP" b="1"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lnSpc>
                <a:spcPts val="3700"/>
              </a:lnSpc>
              <a:buFont typeface="Wingdings" panose="05000000000000000000" pitchFamily="2" charset="2"/>
              <a:buChar char="Ø"/>
            </a:pPr>
            <a:r>
              <a:rPr lang="ja-JP" altLang="en-US" b="1" dirty="0">
                <a:solidFill>
                  <a:sysClr val="windowText" lastClr="000000"/>
                </a:solidFill>
                <a:latin typeface="Meiryo UI" panose="020B0604030504040204" pitchFamily="50" charset="-128"/>
                <a:ea typeface="Meiryo UI" panose="020B0604030504040204" pitchFamily="50" charset="-128"/>
              </a:rPr>
              <a:t>「文化施設での徴収」</a:t>
            </a:r>
            <a:r>
              <a:rPr lang="ja-JP" altLang="en-US" dirty="0">
                <a:solidFill>
                  <a:sysClr val="windowText" lastClr="000000"/>
                </a:solidFill>
                <a:latin typeface="Meiryo UI" panose="020B0604030504040204" pitchFamily="50" charset="-128"/>
                <a:ea typeface="Meiryo UI" panose="020B0604030504040204" pitchFamily="50" charset="-128"/>
              </a:rPr>
              <a:t>については、</a:t>
            </a:r>
            <a:r>
              <a:rPr kumimoji="1" lang="ja-JP" altLang="en-US" dirty="0">
                <a:solidFill>
                  <a:sysClr val="windowText" lastClr="000000"/>
                </a:solidFill>
                <a:latin typeface="Meiryo UI" panose="020B0604030504040204" pitchFamily="50" charset="-128"/>
                <a:ea typeface="Meiryo UI" panose="020B0604030504040204" pitchFamily="50" charset="-128"/>
              </a:rPr>
              <a:t>技術的には可能だが、チケット販売所等で新たな作業が発生し、</a:t>
            </a:r>
            <a:r>
              <a:rPr kumimoji="1" lang="ja-JP" altLang="en-US" b="1" u="sng" dirty="0">
                <a:solidFill>
                  <a:sysClr val="windowText" lastClr="000000"/>
                </a:solidFill>
                <a:latin typeface="Meiryo UI" panose="020B0604030504040204" pitchFamily="50" charset="-128"/>
                <a:ea typeface="Meiryo UI" panose="020B0604030504040204" pitchFamily="50" charset="-128"/>
              </a:rPr>
              <a:t>徴収事務の負担が大きい</a:t>
            </a:r>
            <a:r>
              <a:rPr kumimoji="1" lang="ja-JP" altLang="en-US" dirty="0">
                <a:solidFill>
                  <a:sysClr val="windowText" lastClr="000000"/>
                </a:solidFill>
                <a:latin typeface="Meiryo UI" panose="020B0604030504040204" pitchFamily="50" charset="-128"/>
                <a:ea typeface="Meiryo UI" panose="020B0604030504040204" pitchFamily="50" charset="-128"/>
              </a:rPr>
              <a:t>と考えられる。</a:t>
            </a:r>
            <a:endParaRPr lang="en-US" altLang="ja-JP"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9307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四角形: 角を丸くする 13">
            <a:extLst>
              <a:ext uri="{FF2B5EF4-FFF2-40B4-BE49-F238E27FC236}">
                <a16:creationId xmlns:a16="http://schemas.microsoft.com/office/drawing/2014/main" id="{36C04664-E387-479B-9684-FCA0FD8D1173}"/>
              </a:ext>
            </a:extLst>
          </p:cNvPr>
          <p:cNvSpPr/>
          <p:nvPr/>
        </p:nvSpPr>
        <p:spPr>
          <a:xfrm>
            <a:off x="329580" y="7885463"/>
            <a:ext cx="13021915" cy="1891122"/>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 name="テキスト ボックス 1"/>
          <p:cNvSpPr txBox="1"/>
          <p:nvPr/>
        </p:nvSpPr>
        <p:spPr bwMode="gray">
          <a:xfrm>
            <a:off x="0" y="-19491"/>
            <a:ext cx="2941612"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２．検討の視点</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sp>
        <p:nvSpPr>
          <p:cNvPr id="6" name="テキスト ボックス 5">
            <a:extLst>
              <a:ext uri="{FF2B5EF4-FFF2-40B4-BE49-F238E27FC236}">
                <a16:creationId xmlns:a16="http://schemas.microsoft.com/office/drawing/2014/main" id="{504F75DC-F378-4591-819B-AFD8E7969736}"/>
              </a:ext>
            </a:extLst>
          </p:cNvPr>
          <p:cNvSpPr txBox="1"/>
          <p:nvPr/>
        </p:nvSpPr>
        <p:spPr bwMode="gray">
          <a:xfrm>
            <a:off x="104225" y="651377"/>
            <a:ext cx="13433056" cy="107006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342900" indent="-342900" defTabSz="990600">
              <a:buFont typeface="Wingdings" panose="05000000000000000000" pitchFamily="2" charset="2"/>
              <a:buChar char="u"/>
            </a:pPr>
            <a:r>
              <a:rPr lang="ja-JP" altLang="en-US" sz="2800" b="1" dirty="0">
                <a:solidFill>
                  <a:sysClr val="windowText" lastClr="000000"/>
                </a:solidFill>
                <a:latin typeface="Meiryo UI" panose="020B0604030504040204" pitchFamily="50" charset="-128"/>
                <a:ea typeface="Meiryo UI" panose="020B0604030504040204" pitchFamily="50" charset="-128"/>
              </a:rPr>
              <a:t>制度案の検討</a:t>
            </a:r>
            <a:endParaRPr lang="en-US" altLang="ja-JP" sz="2800" dirty="0">
              <a:solidFill>
                <a:sysClr val="windowText" lastClr="000000"/>
              </a:solidFill>
              <a:latin typeface="Meiryo UI" panose="020B0604030504040204" pitchFamily="50" charset="-128"/>
              <a:ea typeface="Meiryo UI" panose="020B0604030504040204" pitchFamily="50" charset="-128"/>
            </a:endParaRPr>
          </a:p>
          <a:p>
            <a:pPr marL="536575" indent="-342900" defTabSz="990600">
              <a:buFont typeface="Wingdings" panose="05000000000000000000" pitchFamily="2" charset="2"/>
              <a:buChar char="Ø"/>
            </a:pPr>
            <a:r>
              <a:rPr kumimoji="1" lang="ja-JP" altLang="en-US" sz="2500" dirty="0">
                <a:solidFill>
                  <a:sysClr val="windowText" lastClr="000000"/>
                </a:solidFill>
                <a:latin typeface="Meiryo UI" panose="020B0604030504040204" pitchFamily="50" charset="-128"/>
                <a:ea typeface="Meiryo UI" panose="020B0604030504040204" pitchFamily="50" charset="-128"/>
              </a:rPr>
              <a:t>以上の論点整理を踏まえ、当検討会議において、以下のとおり大阪府における制度案の検討を行った。</a:t>
            </a:r>
            <a:endParaRPr kumimoji="1" lang="en-US" altLang="ja-JP" sz="2500" dirty="0">
              <a:solidFill>
                <a:sysClr val="windowText" lastClr="000000"/>
              </a:solidFill>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5686D9CF-B366-42EF-A3F0-42AF02D244E1}"/>
              </a:ext>
            </a:extLst>
          </p:cNvPr>
          <p:cNvSpPr txBox="1"/>
          <p:nvPr/>
        </p:nvSpPr>
        <p:spPr bwMode="gray">
          <a:xfrm>
            <a:off x="290011" y="7866657"/>
            <a:ext cx="13061484" cy="1854899"/>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457200" indent="-457200" defTabSz="990600">
              <a:buFont typeface="Wingdings" panose="05000000000000000000" pitchFamily="2" charset="2"/>
              <a:buChar char="l"/>
            </a:pPr>
            <a:r>
              <a:rPr lang="ja-JP" altLang="en-US" b="1" u="sng" dirty="0">
                <a:solidFill>
                  <a:sysClr val="windowText" lastClr="000000"/>
                </a:solidFill>
                <a:latin typeface="Meiryo UI" panose="020B0604030504040204" pitchFamily="50" charset="-128"/>
                <a:ea typeface="Meiryo UI" panose="020B0604030504040204" pitchFamily="50" charset="-128"/>
              </a:rPr>
              <a:t>租税、負担金、手数料、課金など一律に負担を求める手法</a:t>
            </a:r>
            <a:r>
              <a:rPr lang="ja-JP" altLang="en-US" dirty="0">
                <a:solidFill>
                  <a:sysClr val="windowText" lastClr="000000"/>
                </a:solidFill>
                <a:latin typeface="Meiryo UI" panose="020B0604030504040204" pitchFamily="50" charset="-128"/>
                <a:ea typeface="Meiryo UI" panose="020B0604030504040204" pitchFamily="50" charset="-128"/>
              </a:rPr>
              <a:t>について検討したが、</a:t>
            </a:r>
            <a:r>
              <a:rPr lang="ja-JP" altLang="en-US" b="1" u="sng" dirty="0">
                <a:solidFill>
                  <a:sysClr val="windowText" lastClr="000000"/>
                </a:solidFill>
                <a:latin typeface="Meiryo UI" panose="020B0604030504040204" pitchFamily="50" charset="-128"/>
                <a:ea typeface="Meiryo UI" panose="020B0604030504040204" pitchFamily="50" charset="-128"/>
              </a:rPr>
              <a:t>いずれも法的観点や実務的観点での課題が多い</a:t>
            </a:r>
            <a:r>
              <a:rPr lang="ja-JP" altLang="en-US" dirty="0">
                <a:solidFill>
                  <a:sysClr val="windowText" lastClr="000000"/>
                </a:solidFill>
                <a:latin typeface="Meiryo UI" panose="020B0604030504040204" pitchFamily="50" charset="-128"/>
                <a:ea typeface="Meiryo UI" panose="020B0604030504040204" pitchFamily="50" charset="-128"/>
              </a:rPr>
              <a:t>。</a:t>
            </a:r>
            <a:endParaRPr lang="en-US" altLang="ja-JP" dirty="0">
              <a:solidFill>
                <a:sysClr val="windowText" lastClr="000000"/>
              </a:solidFill>
              <a:latin typeface="Meiryo UI" panose="020B0604030504040204" pitchFamily="50" charset="-128"/>
              <a:ea typeface="Meiryo UI" panose="020B0604030504040204" pitchFamily="50" charset="-128"/>
            </a:endParaRPr>
          </a:p>
          <a:p>
            <a:pPr marL="457200" indent="-457200" defTabSz="990600">
              <a:buFont typeface="Wingdings" panose="05000000000000000000" pitchFamily="2" charset="2"/>
              <a:buChar char="l"/>
            </a:pPr>
            <a:r>
              <a:rPr lang="ja-JP" altLang="en-US" dirty="0">
                <a:solidFill>
                  <a:sysClr val="windowText" lastClr="000000"/>
                </a:solidFill>
                <a:latin typeface="Meiryo UI" panose="020B0604030504040204" pitchFamily="50" charset="-128"/>
                <a:ea typeface="Meiryo UI" panose="020B0604030504040204" pitchFamily="50" charset="-128"/>
              </a:rPr>
              <a:t>また、</a:t>
            </a:r>
            <a:r>
              <a:rPr lang="ja-JP" altLang="en-US" b="1" u="sng" dirty="0">
                <a:solidFill>
                  <a:sysClr val="windowText" lastClr="000000"/>
                </a:solidFill>
                <a:latin typeface="Meiryo UI" panose="020B0604030504040204" pitchFamily="50" charset="-128"/>
                <a:ea typeface="Meiryo UI" panose="020B0604030504040204" pitchFamily="50" charset="-128"/>
              </a:rPr>
              <a:t>寄附金</a:t>
            </a:r>
            <a:r>
              <a:rPr lang="ja-JP" altLang="en-US" dirty="0">
                <a:solidFill>
                  <a:sysClr val="windowText" lastClr="000000"/>
                </a:solidFill>
                <a:latin typeface="Meiryo UI" panose="020B0604030504040204" pitchFamily="50" charset="-128"/>
                <a:ea typeface="Meiryo UI" panose="020B0604030504040204" pitchFamily="50" charset="-128"/>
              </a:rPr>
              <a:t>は、</a:t>
            </a:r>
            <a:r>
              <a:rPr lang="ja-JP" altLang="en-US" b="1" u="sng" dirty="0">
                <a:solidFill>
                  <a:sysClr val="windowText" lastClr="000000"/>
                </a:solidFill>
                <a:latin typeface="Meiryo UI" panose="020B0604030504040204" pitchFamily="50" charset="-128"/>
                <a:ea typeface="Meiryo UI" panose="020B0604030504040204" pitchFamily="50" charset="-128"/>
              </a:rPr>
              <a:t>府単独ではなく広域的に実施する方が効果的</a:t>
            </a:r>
            <a:r>
              <a:rPr lang="ja-JP" altLang="en-US" dirty="0">
                <a:solidFill>
                  <a:sysClr val="windowText" lastClr="000000"/>
                </a:solidFill>
                <a:latin typeface="Meiryo UI" panose="020B0604030504040204" pitchFamily="50" charset="-128"/>
                <a:ea typeface="Meiryo UI" panose="020B0604030504040204" pitchFamily="50" charset="-128"/>
              </a:rPr>
              <a:t>で、</a:t>
            </a:r>
            <a:r>
              <a:rPr lang="ja-JP" altLang="en-US" b="1" u="sng" dirty="0">
                <a:solidFill>
                  <a:sysClr val="windowText" lastClr="000000"/>
                </a:solidFill>
                <a:latin typeface="Meiryo UI" panose="020B0604030504040204" pitchFamily="50" charset="-128"/>
                <a:ea typeface="Meiryo UI" panose="020B0604030504040204" pitchFamily="50" charset="-128"/>
              </a:rPr>
              <a:t>二重価格</a:t>
            </a:r>
            <a:r>
              <a:rPr lang="ja-JP" altLang="en-US" dirty="0">
                <a:solidFill>
                  <a:sysClr val="windowText" lastClr="000000"/>
                </a:solidFill>
                <a:latin typeface="Meiryo UI" panose="020B0604030504040204" pitchFamily="50" charset="-128"/>
                <a:ea typeface="Meiryo UI" panose="020B0604030504040204" pitchFamily="50" charset="-128"/>
              </a:rPr>
              <a:t>は、主に民間主導となり、</a:t>
            </a:r>
            <a:r>
              <a:rPr lang="ja-JP" altLang="en-US" b="1" u="sng" dirty="0">
                <a:solidFill>
                  <a:sysClr val="windowText" lastClr="000000"/>
                </a:solidFill>
                <a:latin typeface="Meiryo UI" panose="020B0604030504040204" pitchFamily="50" charset="-128"/>
                <a:ea typeface="Meiryo UI" panose="020B0604030504040204" pitchFamily="50" charset="-128"/>
              </a:rPr>
              <a:t>府が統一的な制度として導入することは困難</a:t>
            </a:r>
            <a:r>
              <a:rPr lang="ja-JP" altLang="en-US" dirty="0">
                <a:solidFill>
                  <a:sysClr val="windowText" lastClr="000000"/>
                </a:solidFill>
                <a:latin typeface="Meiryo UI" panose="020B0604030504040204" pitchFamily="50" charset="-128"/>
                <a:ea typeface="Meiryo UI" panose="020B0604030504040204" pitchFamily="50" charset="-128"/>
              </a:rPr>
              <a:t>であると考えられる。</a:t>
            </a:r>
          </a:p>
        </p:txBody>
      </p:sp>
      <p:pic>
        <p:nvPicPr>
          <p:cNvPr id="3" name="図 2">
            <a:extLst>
              <a:ext uri="{FF2B5EF4-FFF2-40B4-BE49-F238E27FC236}">
                <a16:creationId xmlns:a16="http://schemas.microsoft.com/office/drawing/2014/main" id="{902E9EE8-138D-4F6F-8BF8-63132D1EED38}"/>
              </a:ext>
            </a:extLst>
          </p:cNvPr>
          <p:cNvPicPr>
            <a:picLocks noChangeAspect="1"/>
          </p:cNvPicPr>
          <p:nvPr/>
        </p:nvPicPr>
        <p:blipFill>
          <a:blip r:embed="rId3"/>
          <a:stretch>
            <a:fillRect/>
          </a:stretch>
        </p:blipFill>
        <p:spPr>
          <a:xfrm>
            <a:off x="1090945" y="1673969"/>
            <a:ext cx="11475497" cy="6561870"/>
          </a:xfrm>
          <a:prstGeom prst="rect">
            <a:avLst/>
          </a:prstGeom>
        </p:spPr>
      </p:pic>
    </p:spTree>
    <p:extLst>
      <p:ext uri="{BB962C8B-B14F-4D97-AF65-F5344CB8AC3E}">
        <p14:creationId xmlns:p14="http://schemas.microsoft.com/office/powerpoint/2010/main" val="374946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13">
            <a:extLst>
              <a:ext uri="{FF2B5EF4-FFF2-40B4-BE49-F238E27FC236}">
                <a16:creationId xmlns:a16="http://schemas.microsoft.com/office/drawing/2014/main" id="{68A536C5-BC6A-4B1C-AFD0-5B0547D5237D}"/>
              </a:ext>
            </a:extLst>
          </p:cNvPr>
          <p:cNvSpPr/>
          <p:nvPr/>
        </p:nvSpPr>
        <p:spPr>
          <a:xfrm>
            <a:off x="359817" y="7326025"/>
            <a:ext cx="12961440" cy="2548845"/>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 name="テキスト ボックス 1"/>
          <p:cNvSpPr txBox="1"/>
          <p:nvPr/>
        </p:nvSpPr>
        <p:spPr bwMode="gray">
          <a:xfrm>
            <a:off x="0" y="-19491"/>
            <a:ext cx="3659757"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３．既存財源の状況</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7</a:t>
            </a:fld>
            <a:endParaRPr kumimoji="1" lang="ja-JP" altLang="en-US" dirty="0"/>
          </a:p>
        </p:txBody>
      </p:sp>
      <p:sp>
        <p:nvSpPr>
          <p:cNvPr id="34" name="テキスト ボックス 33">
            <a:extLst>
              <a:ext uri="{FF2B5EF4-FFF2-40B4-BE49-F238E27FC236}">
                <a16:creationId xmlns:a16="http://schemas.microsoft.com/office/drawing/2014/main" id="{4E3CC889-2ACC-438C-8EF1-2521629408B9}"/>
              </a:ext>
            </a:extLst>
          </p:cNvPr>
          <p:cNvSpPr txBox="1"/>
          <p:nvPr/>
        </p:nvSpPr>
        <p:spPr bwMode="gray">
          <a:xfrm>
            <a:off x="-72231" y="628137"/>
            <a:ext cx="13537504" cy="683062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dirty="0">
                <a:solidFill>
                  <a:sysClr val="windowText" lastClr="000000"/>
                </a:solidFill>
                <a:latin typeface="Meiryo UI" panose="020B0604030504040204" pitchFamily="50" charset="-128"/>
                <a:ea typeface="Meiryo UI" panose="020B0604030504040204" pitchFamily="50" charset="-128"/>
              </a:rPr>
              <a:t>　</a:t>
            </a:r>
            <a:r>
              <a:rPr lang="en-US" altLang="ja-JP" sz="2800" b="1" dirty="0">
                <a:solidFill>
                  <a:sysClr val="windowText" lastClr="000000"/>
                </a:solidFill>
                <a:latin typeface="Meiryo UI" panose="020B0604030504040204" pitchFamily="50" charset="-128"/>
                <a:ea typeface="Meiryo UI" panose="020B0604030504040204" pitchFamily="50" charset="-128"/>
              </a:rPr>
              <a:t>【</a:t>
            </a:r>
            <a:r>
              <a:rPr lang="ja-JP" altLang="en-US" sz="2800" b="1" dirty="0">
                <a:solidFill>
                  <a:sysClr val="windowText" lastClr="000000"/>
                </a:solidFill>
                <a:latin typeface="Meiryo UI" panose="020B0604030504040204" pitchFamily="50" charset="-128"/>
                <a:ea typeface="Meiryo UI" panose="020B0604030504040204" pitchFamily="50" charset="-128"/>
              </a:rPr>
              <a:t>大阪府宿泊税の状況</a:t>
            </a:r>
            <a:r>
              <a:rPr lang="en-US" altLang="ja-JP" sz="2800" b="1" dirty="0">
                <a:solidFill>
                  <a:sysClr val="windowText" lastClr="000000"/>
                </a:solidFill>
                <a:latin typeface="Meiryo UI" panose="020B0604030504040204" pitchFamily="50" charset="-128"/>
                <a:ea typeface="Meiryo UI" panose="020B0604030504040204" pitchFamily="50" charset="-128"/>
              </a:rPr>
              <a:t>】</a:t>
            </a:r>
          </a:p>
          <a:p>
            <a:pPr marL="801688" indent="-342900" defTabSz="990600">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現行の宿泊税制度については、昨今の訪日外国人旅行者の増加などに伴い、直近の宿泊税収は増加傾向。また、</a:t>
            </a:r>
            <a:r>
              <a:rPr kumimoji="1" lang="en-US" altLang="ja-JP" dirty="0">
                <a:solidFill>
                  <a:sysClr val="windowText" lastClr="000000"/>
                </a:solidFill>
                <a:latin typeface="Meiryo UI" panose="020B0604030504040204" pitchFamily="50" charset="-128"/>
                <a:ea typeface="Meiryo UI" panose="020B0604030504040204" pitchFamily="50" charset="-128"/>
              </a:rPr>
              <a:t>R7.9</a:t>
            </a:r>
            <a:r>
              <a:rPr kumimoji="1" lang="ja-JP" altLang="en-US" dirty="0">
                <a:solidFill>
                  <a:sysClr val="windowText" lastClr="000000"/>
                </a:solidFill>
                <a:latin typeface="Meiryo UI" panose="020B0604030504040204" pitchFamily="50" charset="-128"/>
                <a:ea typeface="Meiryo UI" panose="020B0604030504040204" pitchFamily="50" charset="-128"/>
              </a:rPr>
              <a:t>の制度改正により、今後さらなる宿泊税の増収が見込まれており、観光魅力を高める施策の財源として一定の機能を果たしている。</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a:p>
            <a:pPr marL="801688" indent="-342900" defTabSz="990600">
              <a:buFont typeface="Wingdings" panose="05000000000000000000" pitchFamily="2" charset="2"/>
              <a:buChar char="Ø"/>
            </a:pPr>
            <a:r>
              <a:rPr lang="ja-JP" altLang="en-US" dirty="0">
                <a:solidFill>
                  <a:sysClr val="windowText" lastClr="000000"/>
                </a:solidFill>
                <a:latin typeface="Meiryo UI" panose="020B0604030504040204" pitchFamily="50" charset="-128"/>
                <a:ea typeface="Meiryo UI" panose="020B0604030504040204" pitchFamily="50" charset="-128"/>
              </a:rPr>
              <a:t>また、増収が見込まれる宿泊税を活用し、</a:t>
            </a:r>
            <a:r>
              <a:rPr lang="en-US" altLang="ja-JP" dirty="0">
                <a:solidFill>
                  <a:sysClr val="windowText" lastClr="000000"/>
                </a:solidFill>
                <a:latin typeface="Meiryo UI" panose="020B0604030504040204" pitchFamily="50" charset="-128"/>
                <a:ea typeface="Meiryo UI" panose="020B0604030504040204" pitchFamily="50" charset="-128"/>
              </a:rPr>
              <a:t>R7</a:t>
            </a:r>
            <a:r>
              <a:rPr lang="ja-JP" altLang="en-US" dirty="0">
                <a:solidFill>
                  <a:sysClr val="windowText" lastClr="000000"/>
                </a:solidFill>
                <a:latin typeface="Meiryo UI" panose="020B0604030504040204" pitchFamily="50" charset="-128"/>
                <a:ea typeface="Meiryo UI" panose="020B0604030504040204" pitchFamily="50" charset="-128"/>
              </a:rPr>
              <a:t>よりオーバーツーリズムの未然防止・抑制に向けた取組など、新たな施策を展開している。</a:t>
            </a:r>
            <a:endParaRPr lang="en-US" altLang="ja-JP" dirty="0">
              <a:solidFill>
                <a:sysClr val="windowText" lastClr="000000"/>
              </a:solidFill>
              <a:latin typeface="Meiryo UI" panose="020B0604030504040204" pitchFamily="50" charset="-128"/>
              <a:ea typeface="Meiryo UI" panose="020B0604030504040204" pitchFamily="50" charset="-128"/>
            </a:endParaRPr>
          </a:p>
          <a:p>
            <a:pPr defTabSz="990600">
              <a:lnSpc>
                <a:spcPts val="2000"/>
              </a:lnSpc>
            </a:pPr>
            <a:endParaRPr lang="en-US" altLang="ja-JP" sz="32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2800" dirty="0">
                <a:solidFill>
                  <a:sysClr val="windowText" lastClr="000000"/>
                </a:solidFill>
                <a:latin typeface="Meiryo UI" panose="020B0604030504040204" pitchFamily="50" charset="-128"/>
                <a:ea typeface="Meiryo UI" panose="020B0604030504040204" pitchFamily="50" charset="-128"/>
              </a:rPr>
              <a:t>　</a:t>
            </a:r>
            <a:r>
              <a:rPr lang="en-US" altLang="ja-JP" sz="2800" b="1" dirty="0">
                <a:solidFill>
                  <a:sysClr val="windowText" lastClr="000000"/>
                </a:solidFill>
                <a:latin typeface="Meiryo UI" panose="020B0604030504040204" pitchFamily="50" charset="-128"/>
                <a:ea typeface="Meiryo UI" panose="020B0604030504040204" pitchFamily="50" charset="-128"/>
              </a:rPr>
              <a:t>【</a:t>
            </a:r>
            <a:r>
              <a:rPr lang="ja-JP" altLang="en-US" sz="2800" b="1" dirty="0">
                <a:solidFill>
                  <a:sysClr val="windowText" lastClr="000000"/>
                </a:solidFill>
                <a:latin typeface="Meiryo UI" panose="020B0604030504040204" pitchFamily="50" charset="-128"/>
                <a:ea typeface="Meiryo UI" panose="020B0604030504040204" pitchFamily="50" charset="-128"/>
              </a:rPr>
              <a:t>他の自治体の状況</a:t>
            </a:r>
            <a:r>
              <a:rPr lang="en-US" altLang="ja-JP" sz="2800" b="1" dirty="0">
                <a:solidFill>
                  <a:sysClr val="windowText" lastClr="000000"/>
                </a:solidFill>
                <a:latin typeface="Meiryo UI" panose="020B0604030504040204" pitchFamily="50" charset="-128"/>
                <a:ea typeface="Meiryo UI" panose="020B0604030504040204" pitchFamily="50" charset="-128"/>
              </a:rPr>
              <a:t>】</a:t>
            </a:r>
          </a:p>
          <a:p>
            <a:pPr marL="801688" indent="-342900" defTabSz="990600">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全国各地で新たに宿泊税制度を導入する自治体が増加傾向</a:t>
            </a:r>
          </a:p>
          <a:p>
            <a:pPr marL="801688" indent="-342900" defTabSz="990600"/>
            <a:r>
              <a:rPr kumimoji="1" lang="ja-JP" altLang="en-US" sz="2400" dirty="0">
                <a:solidFill>
                  <a:sysClr val="windowText" lastClr="000000"/>
                </a:solidFill>
                <a:latin typeface="Meiryo UI" panose="020B0604030504040204" pitchFamily="50" charset="-128"/>
                <a:ea typeface="Meiryo UI" panose="020B0604030504040204" pitchFamily="50" charset="-128"/>
              </a:rPr>
              <a:t>　　　</a:t>
            </a:r>
            <a:r>
              <a:rPr kumimoji="1" lang="en-US" altLang="ja-JP" sz="2400" dirty="0">
                <a:solidFill>
                  <a:sysClr val="windowText" lastClr="000000"/>
                </a:solidFill>
                <a:latin typeface="Meiryo UI" panose="020B0604030504040204" pitchFamily="50" charset="-128"/>
                <a:ea typeface="Meiryo UI" panose="020B0604030504040204" pitchFamily="50" charset="-128"/>
              </a:rPr>
              <a:t>R7.6</a:t>
            </a:r>
            <a:r>
              <a:rPr kumimoji="1" lang="ja-JP" altLang="en-US" sz="2400" dirty="0">
                <a:solidFill>
                  <a:sysClr val="windowText" lastClr="000000"/>
                </a:solidFill>
                <a:latin typeface="Meiryo UI" panose="020B0604030504040204" pitchFamily="50" charset="-128"/>
                <a:ea typeface="Meiryo UI" panose="020B0604030504040204" pitchFamily="50" charset="-128"/>
              </a:rPr>
              <a:t>現在：</a:t>
            </a:r>
            <a:r>
              <a:rPr kumimoji="1" lang="en-US" altLang="ja-JP" sz="2400" dirty="0">
                <a:solidFill>
                  <a:sysClr val="windowText" lastClr="000000"/>
                </a:solidFill>
                <a:latin typeface="Meiryo UI" panose="020B0604030504040204" pitchFamily="50" charset="-128"/>
                <a:ea typeface="Meiryo UI" panose="020B0604030504040204" pitchFamily="50" charset="-128"/>
              </a:rPr>
              <a:t>〔</a:t>
            </a:r>
            <a:r>
              <a:rPr kumimoji="1" lang="ja-JP" altLang="en-US" sz="2400" dirty="0">
                <a:solidFill>
                  <a:sysClr val="windowText" lastClr="000000"/>
                </a:solidFill>
                <a:latin typeface="Meiryo UI" panose="020B0604030504040204" pitchFamily="50" charset="-128"/>
                <a:ea typeface="Meiryo UI" panose="020B0604030504040204" pitchFamily="50" charset="-128"/>
              </a:rPr>
              <a:t>導入済</a:t>
            </a:r>
            <a:r>
              <a:rPr kumimoji="1" lang="en-US" altLang="ja-JP" sz="2400" dirty="0">
                <a:solidFill>
                  <a:sysClr val="windowText" lastClr="000000"/>
                </a:solidFill>
                <a:latin typeface="Meiryo UI" panose="020B0604030504040204" pitchFamily="50" charset="-128"/>
                <a:ea typeface="Meiryo UI" panose="020B0604030504040204" pitchFamily="50" charset="-128"/>
              </a:rPr>
              <a:t>〕12</a:t>
            </a:r>
            <a:r>
              <a:rPr kumimoji="1" lang="ja-JP" altLang="en-US" sz="2400" dirty="0">
                <a:solidFill>
                  <a:sysClr val="windowText" lastClr="000000"/>
                </a:solidFill>
                <a:latin typeface="Meiryo UI" panose="020B0604030504040204" pitchFamily="50" charset="-128"/>
                <a:ea typeface="Meiryo UI" panose="020B0604030504040204" pitchFamily="50" charset="-128"/>
              </a:rPr>
              <a:t>自治体、</a:t>
            </a:r>
            <a:r>
              <a:rPr kumimoji="1" lang="en-US" altLang="ja-JP" sz="2400" dirty="0">
                <a:solidFill>
                  <a:sysClr val="windowText" lastClr="000000"/>
                </a:solidFill>
                <a:latin typeface="Meiryo UI" panose="020B0604030504040204" pitchFamily="50" charset="-128"/>
                <a:ea typeface="Meiryo UI" panose="020B0604030504040204" pitchFamily="50" charset="-128"/>
              </a:rPr>
              <a:t>〔</a:t>
            </a:r>
            <a:r>
              <a:rPr kumimoji="1" lang="ja-JP" altLang="en-US" sz="2400" dirty="0">
                <a:solidFill>
                  <a:sysClr val="windowText" lastClr="000000"/>
                </a:solidFill>
                <a:latin typeface="Meiryo UI" panose="020B0604030504040204" pitchFamily="50" charset="-128"/>
                <a:ea typeface="Meiryo UI" panose="020B0604030504040204" pitchFamily="50" charset="-128"/>
              </a:rPr>
              <a:t>導入予定</a:t>
            </a:r>
            <a:r>
              <a:rPr kumimoji="1" lang="en-US" altLang="ja-JP" sz="2400" dirty="0">
                <a:solidFill>
                  <a:sysClr val="windowText" lastClr="000000"/>
                </a:solidFill>
                <a:latin typeface="Meiryo UI" panose="020B0604030504040204" pitchFamily="50" charset="-128"/>
                <a:ea typeface="Meiryo UI" panose="020B0604030504040204" pitchFamily="50" charset="-128"/>
              </a:rPr>
              <a:t>〕12</a:t>
            </a:r>
            <a:r>
              <a:rPr kumimoji="1" lang="ja-JP" altLang="en-US" sz="2400" dirty="0">
                <a:solidFill>
                  <a:sysClr val="windowText" lastClr="000000"/>
                </a:solidFill>
                <a:latin typeface="Meiryo UI" panose="020B0604030504040204" pitchFamily="50" charset="-128"/>
                <a:ea typeface="Meiryo UI" panose="020B0604030504040204" pitchFamily="50" charset="-128"/>
              </a:rPr>
              <a:t>自治体 </a:t>
            </a:r>
            <a:r>
              <a:rPr kumimoji="1" lang="en-US" altLang="ja-JP" sz="2400" dirty="0">
                <a:solidFill>
                  <a:sysClr val="windowText" lastClr="000000"/>
                </a:solidFill>
                <a:latin typeface="Meiryo UI" panose="020B0604030504040204" pitchFamily="50" charset="-128"/>
                <a:ea typeface="Meiryo UI" panose="020B0604030504040204" pitchFamily="50" charset="-128"/>
              </a:rPr>
              <a:t>※</a:t>
            </a:r>
            <a:r>
              <a:rPr kumimoji="1" lang="ja-JP" altLang="en-US" sz="2400" dirty="0">
                <a:solidFill>
                  <a:sysClr val="windowText" lastClr="000000"/>
                </a:solidFill>
                <a:latin typeface="Meiryo UI" panose="020B0604030504040204" pitchFamily="50" charset="-128"/>
                <a:ea typeface="Meiryo UI" panose="020B0604030504040204" pitchFamily="50" charset="-128"/>
              </a:rPr>
              <a:t>その他、検討中の自治体が多数あり</a:t>
            </a:r>
          </a:p>
          <a:p>
            <a:pPr marL="801688" indent="-342900" defTabSz="990600">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京都市では、</a:t>
            </a:r>
            <a:r>
              <a:rPr kumimoji="1" lang="en-US" altLang="ja-JP" dirty="0">
                <a:solidFill>
                  <a:sysClr val="windowText" lastClr="000000"/>
                </a:solidFill>
                <a:latin typeface="Meiryo UI" panose="020B0604030504040204" pitchFamily="50" charset="-128"/>
                <a:ea typeface="Meiryo UI" panose="020B0604030504040204" pitchFamily="50" charset="-128"/>
              </a:rPr>
              <a:t>R8.3</a:t>
            </a:r>
            <a:r>
              <a:rPr kumimoji="1" lang="ja-JP" altLang="en-US" dirty="0">
                <a:solidFill>
                  <a:sysClr val="windowText" lastClr="000000"/>
                </a:solidFill>
                <a:latin typeface="Meiryo UI" panose="020B0604030504040204" pitchFamily="50" charset="-128"/>
                <a:ea typeface="Meiryo UI" panose="020B0604030504040204" pitchFamily="50" charset="-128"/>
              </a:rPr>
              <a:t>の制度改正をめざし、</a:t>
            </a:r>
            <a:r>
              <a:rPr kumimoji="1" lang="en-US" altLang="ja-JP" dirty="0">
                <a:solidFill>
                  <a:sysClr val="windowText" lastClr="000000"/>
                </a:solidFill>
                <a:latin typeface="Meiryo UI" panose="020B0604030504040204" pitchFamily="50" charset="-128"/>
                <a:ea typeface="Meiryo UI" panose="020B0604030504040204" pitchFamily="50" charset="-128"/>
              </a:rPr>
              <a:t>10</a:t>
            </a:r>
            <a:r>
              <a:rPr kumimoji="1" lang="ja-JP" altLang="en-US" dirty="0">
                <a:solidFill>
                  <a:sysClr val="windowText" lastClr="000000"/>
                </a:solidFill>
                <a:latin typeface="Meiryo UI" panose="020B0604030504040204" pitchFamily="50" charset="-128"/>
                <a:ea typeface="Meiryo UI" panose="020B0604030504040204" pitchFamily="50" charset="-128"/>
              </a:rPr>
              <a:t>万円以上の宿泊者に対して、導入自治体の中では最高額となる</a:t>
            </a:r>
            <a:r>
              <a:rPr kumimoji="1" lang="en-US" altLang="ja-JP" dirty="0">
                <a:solidFill>
                  <a:sysClr val="windowText" lastClr="000000"/>
                </a:solidFill>
                <a:latin typeface="Meiryo UI" panose="020B0604030504040204" pitchFamily="50" charset="-128"/>
                <a:ea typeface="Meiryo UI" panose="020B0604030504040204" pitchFamily="50" charset="-128"/>
              </a:rPr>
              <a:t>10,000</a:t>
            </a:r>
            <a:r>
              <a:rPr kumimoji="1" lang="ja-JP" altLang="en-US" dirty="0">
                <a:solidFill>
                  <a:sysClr val="windowText" lastClr="000000"/>
                </a:solidFill>
                <a:latin typeface="Meiryo UI" panose="020B0604030504040204" pitchFamily="50" charset="-128"/>
                <a:ea typeface="Meiryo UI" panose="020B0604030504040204" pitchFamily="50" charset="-128"/>
              </a:rPr>
              <a:t>円の税率</a:t>
            </a:r>
            <a:r>
              <a:rPr kumimoji="1" lang="ja-JP" altLang="en-US" dirty="0">
                <a:solidFill>
                  <a:schemeClr val="tx1"/>
                </a:solidFill>
                <a:latin typeface="Meiryo UI" panose="020B0604030504040204" pitchFamily="50" charset="-128"/>
                <a:ea typeface="Meiryo UI" panose="020B0604030504040204" pitchFamily="50" charset="-128"/>
              </a:rPr>
              <a:t>を</a:t>
            </a:r>
            <a:r>
              <a:rPr kumimoji="1" lang="ja-JP" altLang="en-US" dirty="0">
                <a:solidFill>
                  <a:sysClr val="windowText" lastClr="000000"/>
                </a:solidFill>
                <a:latin typeface="Meiryo UI" panose="020B0604030504040204" pitchFamily="50" charset="-128"/>
                <a:ea typeface="Meiryo UI" panose="020B0604030504040204" pitchFamily="50" charset="-128"/>
              </a:rPr>
              <a:t>設定するなど、大幅な改正を予定している。年間</a:t>
            </a:r>
            <a:r>
              <a:rPr kumimoji="1" lang="en-US" altLang="ja-JP" dirty="0">
                <a:solidFill>
                  <a:sysClr val="windowText" lastClr="000000"/>
                </a:solidFill>
                <a:latin typeface="Meiryo UI" panose="020B0604030504040204" pitchFamily="50" charset="-128"/>
                <a:ea typeface="Meiryo UI" panose="020B0604030504040204" pitchFamily="50" charset="-128"/>
              </a:rPr>
              <a:t>130</a:t>
            </a:r>
            <a:r>
              <a:rPr kumimoji="1" lang="ja-JP" altLang="en-US" dirty="0">
                <a:solidFill>
                  <a:sysClr val="windowText" lastClr="000000"/>
                </a:solidFill>
                <a:latin typeface="Meiryo UI" panose="020B0604030504040204" pitchFamily="50" charset="-128"/>
                <a:ea typeface="Meiryo UI" panose="020B0604030504040204" pitchFamily="50" charset="-128"/>
              </a:rPr>
              <a:t>億円程度の税収が見込まれており、オーバーツーリズム対策を含めた観光施策での活用を想定。</a:t>
            </a:r>
          </a:p>
          <a:p>
            <a:pPr defTabSz="990600">
              <a:lnSpc>
                <a:spcPts val="2000"/>
              </a:lnSpc>
            </a:pPr>
            <a:endParaRPr lang="en-US" altLang="ja-JP" sz="32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2800" dirty="0">
                <a:solidFill>
                  <a:sysClr val="windowText" lastClr="000000"/>
                </a:solidFill>
                <a:latin typeface="Meiryo UI" panose="020B0604030504040204" pitchFamily="50" charset="-128"/>
                <a:ea typeface="Meiryo UI" panose="020B0604030504040204" pitchFamily="50" charset="-128"/>
              </a:rPr>
              <a:t>　</a:t>
            </a:r>
            <a:r>
              <a:rPr lang="en-US" altLang="ja-JP" sz="2800" b="1" dirty="0">
                <a:solidFill>
                  <a:sysClr val="windowText" lastClr="000000"/>
                </a:solidFill>
                <a:latin typeface="Meiryo UI" panose="020B0604030504040204" pitchFamily="50" charset="-128"/>
                <a:ea typeface="Meiryo UI" panose="020B0604030504040204" pitchFamily="50" charset="-128"/>
              </a:rPr>
              <a:t>【</a:t>
            </a:r>
            <a:r>
              <a:rPr lang="ja-JP" altLang="en-US" sz="2800" b="1" dirty="0">
                <a:solidFill>
                  <a:sysClr val="windowText" lastClr="000000"/>
                </a:solidFill>
                <a:latin typeface="Meiryo UI" panose="020B0604030504040204" pitchFamily="50" charset="-128"/>
                <a:ea typeface="Meiryo UI" panose="020B0604030504040204" pitchFamily="50" charset="-128"/>
              </a:rPr>
              <a:t>国際旅客観光税（出国税）の引上げ検討の状況</a:t>
            </a:r>
            <a:r>
              <a:rPr lang="en-US" altLang="ja-JP" sz="2800" b="1" dirty="0">
                <a:solidFill>
                  <a:sysClr val="windowText" lastClr="000000"/>
                </a:solidFill>
                <a:latin typeface="Meiryo UI" panose="020B0604030504040204" pitchFamily="50" charset="-128"/>
                <a:ea typeface="Meiryo UI" panose="020B0604030504040204" pitchFamily="50" charset="-128"/>
              </a:rPr>
              <a:t>】</a:t>
            </a:r>
          </a:p>
          <a:p>
            <a:pPr marL="801688" indent="-342900" defTabSz="990600">
              <a:buFont typeface="Wingdings" panose="05000000000000000000" pitchFamily="2" charset="2"/>
              <a:buChar char="Ø"/>
            </a:pPr>
            <a:r>
              <a:rPr kumimoji="1" lang="ja-JP" altLang="en-US" dirty="0">
                <a:solidFill>
                  <a:sysClr val="windowText" lastClr="000000"/>
                </a:solidFill>
                <a:latin typeface="Meiryo UI" panose="020B0604030504040204" pitchFamily="50" charset="-128"/>
                <a:ea typeface="Meiryo UI" panose="020B0604030504040204" pitchFamily="50" charset="-128"/>
              </a:rPr>
              <a:t>国においては</a:t>
            </a:r>
            <a:r>
              <a:rPr kumimoji="1" lang="ja-JP" altLang="en-US" dirty="0">
                <a:solidFill>
                  <a:schemeClr val="tx1"/>
                </a:solidFill>
                <a:latin typeface="Meiryo UI" panose="020B0604030504040204" pitchFamily="50" charset="-128"/>
                <a:ea typeface="Meiryo UI" panose="020B0604030504040204" pitchFamily="50" charset="-128"/>
              </a:rPr>
              <a:t>出国税</a:t>
            </a:r>
            <a:r>
              <a:rPr kumimoji="1" lang="ja-JP" altLang="en-US" dirty="0">
                <a:solidFill>
                  <a:sysClr val="windowText" lastClr="000000"/>
                </a:solidFill>
                <a:latin typeface="Meiryo UI" panose="020B0604030504040204" pitchFamily="50" charset="-128"/>
                <a:ea typeface="Meiryo UI" panose="020B0604030504040204" pitchFamily="50" charset="-128"/>
              </a:rPr>
              <a:t>の引上げも含めた見直しが検討されており、今後の動向を注視する必要がある</a:t>
            </a:r>
            <a:r>
              <a:rPr lang="ja-JP" altLang="en-US" dirty="0">
                <a:solidFill>
                  <a:sysClr val="windowText" lastClr="000000"/>
                </a:solidFill>
                <a:latin typeface="Meiryo UI" panose="020B0604030504040204" pitchFamily="50" charset="-128"/>
                <a:ea typeface="Meiryo UI" panose="020B0604030504040204" pitchFamily="50" charset="-128"/>
              </a:rPr>
              <a:t>。</a:t>
            </a:r>
            <a:endParaRPr kumimoji="1" lang="en-US" altLang="ja-JP" dirty="0">
              <a:solidFill>
                <a:sysClr val="windowText" lastClr="00000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D64C6A2-5A79-4956-97F3-3F9FB9AD2C33}"/>
              </a:ext>
            </a:extLst>
          </p:cNvPr>
          <p:cNvSpPr txBox="1"/>
          <p:nvPr/>
        </p:nvSpPr>
        <p:spPr bwMode="gray">
          <a:xfrm>
            <a:off x="431825" y="7256331"/>
            <a:ext cx="12817424" cy="265511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marL="457200" indent="-457200" defTabSz="990600">
              <a:buFont typeface="Wingdings" panose="05000000000000000000" pitchFamily="2" charset="2"/>
              <a:buChar char="l"/>
            </a:pPr>
            <a:r>
              <a:rPr lang="ja-JP" altLang="en-US" dirty="0">
                <a:solidFill>
                  <a:sysClr val="windowText" lastClr="000000"/>
                </a:solidFill>
                <a:latin typeface="Meiryo UI" panose="020B0604030504040204" pitchFamily="50" charset="-128"/>
                <a:ea typeface="Meiryo UI" panose="020B0604030504040204" pitchFamily="50" charset="-128"/>
              </a:rPr>
              <a:t>大阪府では、昨今の外国人を含めた旅行者の増加に伴い、</a:t>
            </a:r>
            <a:r>
              <a:rPr lang="ja-JP" altLang="en-US" b="1" u="sng" dirty="0">
                <a:solidFill>
                  <a:sysClr val="windowText" lastClr="000000"/>
                </a:solidFill>
                <a:latin typeface="Meiryo UI" panose="020B0604030504040204" pitchFamily="50" charset="-128"/>
                <a:ea typeface="Meiryo UI" panose="020B0604030504040204" pitchFamily="50" charset="-128"/>
              </a:rPr>
              <a:t>直近の宿泊税収は増加傾向</a:t>
            </a:r>
            <a:r>
              <a:rPr lang="ja-JP" altLang="en-US" dirty="0">
                <a:solidFill>
                  <a:sysClr val="windowText" lastClr="000000"/>
                </a:solidFill>
                <a:latin typeface="Meiryo UI" panose="020B0604030504040204" pitchFamily="50" charset="-128"/>
                <a:ea typeface="Meiryo UI" panose="020B0604030504040204" pitchFamily="50" charset="-128"/>
              </a:rPr>
              <a:t>であり、これを活用することで、外国人旅行者の増加に伴い増大する</a:t>
            </a:r>
            <a:r>
              <a:rPr lang="ja-JP" altLang="en-US" b="1" u="sng" dirty="0">
                <a:solidFill>
                  <a:sysClr val="windowText" lastClr="000000"/>
                </a:solidFill>
                <a:latin typeface="Meiryo UI" panose="020B0604030504040204" pitchFamily="50" charset="-128"/>
                <a:ea typeface="Meiryo UI" panose="020B0604030504040204" pitchFamily="50" charset="-128"/>
              </a:rPr>
              <a:t>受入環境の整備ニーズへの対応</a:t>
            </a:r>
            <a:r>
              <a:rPr lang="ja-JP" altLang="en-US" dirty="0">
                <a:solidFill>
                  <a:sysClr val="windowText" lastClr="000000"/>
                </a:solidFill>
                <a:latin typeface="Meiryo UI" panose="020B0604030504040204" pitchFamily="50" charset="-128"/>
                <a:ea typeface="Meiryo UI" panose="020B0604030504040204" pitchFamily="50" charset="-128"/>
              </a:rPr>
              <a:t>や</a:t>
            </a:r>
            <a:r>
              <a:rPr lang="ja-JP" altLang="en-US" b="1" u="sng" dirty="0">
                <a:solidFill>
                  <a:sysClr val="windowText" lastClr="000000"/>
                </a:solidFill>
                <a:latin typeface="Meiryo UI" panose="020B0604030504040204" pitchFamily="50" charset="-128"/>
                <a:ea typeface="Meiryo UI" panose="020B0604030504040204" pitchFamily="50" charset="-128"/>
              </a:rPr>
              <a:t>オーバーツーリズムの未然防止に向けた取組等を実施することは可能</a:t>
            </a:r>
            <a:r>
              <a:rPr lang="ja-JP" altLang="en-US" dirty="0">
                <a:solidFill>
                  <a:sysClr val="windowText" lastClr="000000"/>
                </a:solidFill>
                <a:latin typeface="Meiryo UI" panose="020B0604030504040204" pitchFamily="50" charset="-128"/>
                <a:ea typeface="Meiryo UI" panose="020B0604030504040204" pitchFamily="50" charset="-128"/>
              </a:rPr>
              <a:t>と考えられる。</a:t>
            </a:r>
            <a:endParaRPr lang="en-US" altLang="ja-JP" dirty="0">
              <a:solidFill>
                <a:sysClr val="windowText" lastClr="000000"/>
              </a:solidFill>
              <a:latin typeface="Meiryo UI" panose="020B0604030504040204" pitchFamily="50" charset="-128"/>
              <a:ea typeface="Meiryo UI" panose="020B0604030504040204" pitchFamily="50" charset="-128"/>
            </a:endParaRPr>
          </a:p>
          <a:p>
            <a:pPr marL="457200" indent="-457200" defTabSz="990600">
              <a:buFont typeface="Wingdings" panose="05000000000000000000" pitchFamily="2" charset="2"/>
              <a:buChar char="l"/>
            </a:pPr>
            <a:r>
              <a:rPr lang="ja-JP" altLang="en-US" dirty="0">
                <a:solidFill>
                  <a:sysClr val="windowText" lastClr="000000"/>
                </a:solidFill>
                <a:latin typeface="Meiryo UI" panose="020B0604030504040204" pitchFamily="50" charset="-128"/>
                <a:ea typeface="Meiryo UI" panose="020B0604030504040204" pitchFamily="50" charset="-128"/>
              </a:rPr>
              <a:t>国内の他自治体でも宿泊税制度の導入が進んでおり、国においては</a:t>
            </a:r>
            <a:r>
              <a:rPr lang="ja-JP" altLang="en-US" dirty="0">
                <a:solidFill>
                  <a:schemeClr val="tx1"/>
                </a:solidFill>
                <a:latin typeface="Meiryo UI" panose="020B0604030504040204" pitchFamily="50" charset="-128"/>
                <a:ea typeface="Meiryo UI" panose="020B0604030504040204" pitchFamily="50" charset="-128"/>
              </a:rPr>
              <a:t>出国税の引上げ</a:t>
            </a:r>
            <a:r>
              <a:rPr lang="ja-JP" altLang="en-US" dirty="0">
                <a:solidFill>
                  <a:sysClr val="windowText" lastClr="000000"/>
                </a:solidFill>
                <a:latin typeface="Meiryo UI" panose="020B0604030504040204" pitchFamily="50" charset="-128"/>
                <a:ea typeface="Meiryo UI" panose="020B0604030504040204" pitchFamily="50" charset="-128"/>
              </a:rPr>
              <a:t>が検討されるなど、</a:t>
            </a:r>
            <a:r>
              <a:rPr lang="ja-JP" altLang="en-US" b="1" u="sng" dirty="0">
                <a:solidFill>
                  <a:sysClr val="windowText" lastClr="000000"/>
                </a:solidFill>
                <a:latin typeface="Meiryo UI" panose="020B0604030504040204" pitchFamily="50" charset="-128"/>
                <a:ea typeface="Meiryo UI" panose="020B0604030504040204" pitchFamily="50" charset="-128"/>
              </a:rPr>
              <a:t>大阪府以外でも新たに旅行者に負担を求める検討が進んでおり、さらなる負担の増加については、慎重に判断すべき</a:t>
            </a:r>
            <a:r>
              <a:rPr lang="ja-JP" altLang="en-US" dirty="0">
                <a:solidFill>
                  <a:sysClr val="windowText" lastClr="000000"/>
                </a:solidFill>
                <a:latin typeface="Meiryo UI" panose="020B0604030504040204" pitchFamily="50" charset="-128"/>
                <a:ea typeface="Meiryo UI" panose="020B0604030504040204" pitchFamily="50" charset="-128"/>
              </a:rPr>
              <a:t>と考える。</a:t>
            </a:r>
            <a:endParaRPr lang="en-US" altLang="ja-JP"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637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2031106"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４．まとめ</a:t>
            </a: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8</a:t>
            </a:fld>
            <a:endParaRPr kumimoji="1" lang="ja-JP" altLang="en-US" dirty="0"/>
          </a:p>
        </p:txBody>
      </p:sp>
      <p:sp>
        <p:nvSpPr>
          <p:cNvPr id="34" name="テキスト ボックス 33">
            <a:extLst>
              <a:ext uri="{FF2B5EF4-FFF2-40B4-BE49-F238E27FC236}">
                <a16:creationId xmlns:a16="http://schemas.microsoft.com/office/drawing/2014/main" id="{4E3CC889-2ACC-438C-8EF1-2521629408B9}"/>
              </a:ext>
            </a:extLst>
          </p:cNvPr>
          <p:cNvSpPr txBox="1"/>
          <p:nvPr/>
        </p:nvSpPr>
        <p:spPr bwMode="gray">
          <a:xfrm>
            <a:off x="26680" y="631539"/>
            <a:ext cx="13294577" cy="9618691"/>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3600"/>
              </a:lnSpc>
            </a:pPr>
            <a:r>
              <a:rPr lang="ja-JP" altLang="en-US" sz="2500" dirty="0">
                <a:solidFill>
                  <a:sysClr val="windowText" lastClr="000000"/>
                </a:solidFill>
                <a:latin typeface="Meiryo UI" panose="020B0604030504040204" pitchFamily="50" charset="-128"/>
                <a:ea typeface="Meiryo UI" panose="020B0604030504040204" pitchFamily="50" charset="-128"/>
              </a:rPr>
              <a:t>　　  </a:t>
            </a:r>
            <a:r>
              <a:rPr lang="ja-JP" altLang="en-US" sz="2500" dirty="0">
                <a:solidFill>
                  <a:schemeClr val="tx1"/>
                </a:solidFill>
                <a:latin typeface="Meiryo UI" panose="020B0604030504040204" pitchFamily="50" charset="-128"/>
                <a:ea typeface="Meiryo UI" panose="020B0604030504040204" pitchFamily="50" charset="-128"/>
              </a:rPr>
              <a:t>外国人旅行者の増加に伴い、今後、大阪においても、オーバーツーリズムの発生や公共サービスの</a:t>
            </a:r>
            <a:endParaRPr lang="en-US" altLang="ja-JP" sz="2500" dirty="0">
              <a:solidFill>
                <a:schemeClr val="tx1"/>
              </a:solidFill>
              <a:latin typeface="Meiryo UI" panose="020B0604030504040204" pitchFamily="50" charset="-128"/>
              <a:ea typeface="Meiryo UI" panose="020B0604030504040204" pitchFamily="50" charset="-128"/>
            </a:endParaRPr>
          </a:p>
          <a:p>
            <a:pPr defTabSz="990600">
              <a:lnSpc>
                <a:spcPts val="3600"/>
              </a:lnSpc>
            </a:pPr>
            <a:r>
              <a:rPr lang="ja-JP" altLang="en-US" sz="2500" dirty="0">
                <a:solidFill>
                  <a:schemeClr val="tx1"/>
                </a:solidFill>
                <a:latin typeface="Meiryo UI" panose="020B0604030504040204" pitchFamily="50" charset="-128"/>
                <a:ea typeface="Meiryo UI" panose="020B0604030504040204" pitchFamily="50" charset="-128"/>
              </a:rPr>
              <a:t>　  利用増大による住民サービスの低下といった問題が懸念されることから、</a:t>
            </a:r>
            <a:endParaRPr lang="en-US" altLang="ja-JP" sz="2500" dirty="0">
              <a:solidFill>
                <a:schemeClr val="tx1"/>
              </a:solidFill>
              <a:latin typeface="Meiryo UI" panose="020B0604030504040204" pitchFamily="50" charset="-128"/>
              <a:ea typeface="Meiryo UI" panose="020B0604030504040204" pitchFamily="50" charset="-128"/>
            </a:endParaRPr>
          </a:p>
          <a:p>
            <a:pPr defTabSz="990600">
              <a:lnSpc>
                <a:spcPts val="3600"/>
              </a:lnSpc>
            </a:pPr>
            <a:r>
              <a:rPr lang="ja-JP" altLang="en-US" sz="2500" dirty="0">
                <a:solidFill>
                  <a:schemeClr val="tx1"/>
                </a:solidFill>
                <a:latin typeface="Meiryo UI" panose="020B0604030504040204" pitchFamily="50" charset="-128"/>
                <a:ea typeface="Meiryo UI" panose="020B0604030504040204" pitchFamily="50" charset="-128"/>
              </a:rPr>
              <a:t>　　  </a:t>
            </a:r>
            <a:r>
              <a:rPr lang="ja-JP" altLang="en-US" sz="2900" b="1" u="sng" dirty="0">
                <a:solidFill>
                  <a:schemeClr val="tx1"/>
                </a:solidFill>
                <a:highlight>
                  <a:srgbClr val="FFFF66"/>
                </a:highlight>
                <a:latin typeface="Meiryo UI" panose="020B0604030504040204" pitchFamily="50" charset="-128"/>
                <a:ea typeface="Meiryo UI" panose="020B0604030504040204" pitchFamily="50" charset="-128"/>
              </a:rPr>
              <a:t>こうした問題の未然防止は喫緊かつ重要な課題であり、早期に対応していくべき</a:t>
            </a:r>
            <a:endParaRPr lang="en-US" altLang="ja-JP" sz="2900" b="1" u="sng" dirty="0">
              <a:solidFill>
                <a:schemeClr val="tx1"/>
              </a:solidFill>
              <a:highlight>
                <a:srgbClr val="FFFF66"/>
              </a:highlight>
              <a:latin typeface="Meiryo UI" panose="020B0604030504040204" pitchFamily="50" charset="-128"/>
              <a:ea typeface="Meiryo UI" panose="020B0604030504040204" pitchFamily="50" charset="-128"/>
            </a:endParaRPr>
          </a:p>
          <a:p>
            <a:pPr defTabSz="990600">
              <a:lnSpc>
                <a:spcPts val="2000"/>
              </a:lnSpc>
            </a:pPr>
            <a:endParaRPr lang="en-US" altLang="ja-JP" sz="2500" b="1" dirty="0">
              <a:solidFill>
                <a:schemeClr val="tx1"/>
              </a:solidFill>
              <a:latin typeface="Meiryo UI" panose="020B0604030504040204" pitchFamily="50" charset="-128"/>
              <a:ea typeface="Meiryo UI" panose="020B0604030504040204" pitchFamily="50" charset="-128"/>
            </a:endParaRPr>
          </a:p>
          <a:p>
            <a:pPr defTabSz="990600">
              <a:lnSpc>
                <a:spcPts val="4300"/>
              </a:lnSpc>
            </a:pPr>
            <a:r>
              <a:rPr lang="ja-JP" altLang="en-US" sz="2500" dirty="0">
                <a:solidFill>
                  <a:schemeClr val="tx1"/>
                </a:solidFill>
                <a:latin typeface="Meiryo UI" panose="020B0604030504040204" pitchFamily="50" charset="-128"/>
                <a:ea typeface="Meiryo UI" panose="020B0604030504040204" pitchFamily="50" charset="-128"/>
              </a:rPr>
              <a:t>　　</a:t>
            </a:r>
            <a:r>
              <a:rPr lang="en-US" altLang="ja-JP" sz="2500" dirty="0">
                <a:solidFill>
                  <a:schemeClr val="tx1"/>
                </a:solidFill>
                <a:latin typeface="Meiryo UI" panose="020B0604030504040204" pitchFamily="50" charset="-128"/>
                <a:ea typeface="Meiryo UI" panose="020B0604030504040204" pitchFamily="50" charset="-128"/>
              </a:rPr>
              <a:t>〔</a:t>
            </a:r>
            <a:r>
              <a:rPr lang="ja-JP" altLang="en-US" sz="2500" dirty="0">
                <a:solidFill>
                  <a:schemeClr val="tx1"/>
                </a:solidFill>
                <a:latin typeface="Meiryo UI" panose="020B0604030504040204" pitchFamily="50" charset="-128"/>
                <a:ea typeface="Meiryo UI" panose="020B0604030504040204" pitchFamily="50" charset="-128"/>
              </a:rPr>
              <a:t>必要となる対応および財源（案）</a:t>
            </a:r>
            <a:r>
              <a:rPr lang="en-US" altLang="ja-JP" sz="2500" dirty="0">
                <a:solidFill>
                  <a:schemeClr val="tx1"/>
                </a:solidFill>
                <a:latin typeface="Meiryo UI" panose="020B0604030504040204" pitchFamily="50" charset="-128"/>
                <a:ea typeface="Meiryo UI" panose="020B0604030504040204" pitchFamily="50" charset="-128"/>
              </a:rPr>
              <a:t>〕</a:t>
            </a:r>
          </a:p>
          <a:p>
            <a:pPr marL="530225" defTabSz="990600">
              <a:lnSpc>
                <a:spcPts val="500"/>
              </a:lnSpc>
              <a:tabLst>
                <a:tab pos="12911138" algn="l"/>
              </a:tabLst>
            </a:pP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3200"/>
              </a:lnSpc>
              <a:buFont typeface="Wingdings" panose="05000000000000000000" pitchFamily="2" charset="2"/>
              <a:buChar char="l"/>
              <a:tabLst>
                <a:tab pos="12911138" algn="l"/>
              </a:tabLst>
            </a:pPr>
            <a:r>
              <a:rPr lang="ja-JP" altLang="en-US" sz="2500" dirty="0">
                <a:solidFill>
                  <a:schemeClr val="tx1"/>
                </a:solidFill>
                <a:latin typeface="Meiryo UI" panose="020B0604030504040204" pitchFamily="50" charset="-128"/>
                <a:ea typeface="Meiryo UI" panose="020B0604030504040204" pitchFamily="50" charset="-128"/>
              </a:rPr>
              <a:t>外国人旅行者に特別な負担を求めることについて、</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法的観点や実務的観点での課題が多い</a:t>
            </a:r>
            <a:r>
              <a:rPr lang="ja-JP" altLang="en-US" sz="2500" dirty="0">
                <a:solidFill>
                  <a:schemeClr val="tx1"/>
                </a:solidFill>
                <a:latin typeface="Meiryo UI" panose="020B0604030504040204" pitchFamily="50" charset="-128"/>
                <a:ea typeface="Meiryo UI" panose="020B0604030504040204" pitchFamily="50" charset="-128"/>
              </a:rPr>
              <a:t>ことに加え、観光地において生じる課題は、必ずしも外国人旅行者のみに起因するものではないことから、</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負担の根拠を明確に示すことは困難</a:t>
            </a:r>
            <a:r>
              <a:rPr lang="ja-JP" altLang="en-US" sz="2500" dirty="0">
                <a:solidFill>
                  <a:schemeClr val="tx1"/>
                </a:solidFill>
                <a:latin typeface="Meiryo UI" panose="020B0604030504040204" pitchFamily="50" charset="-128"/>
                <a:ea typeface="Meiryo UI" panose="020B0604030504040204" pitchFamily="50" charset="-128"/>
              </a:rPr>
              <a:t> ではないか</a:t>
            </a:r>
            <a:endParaRPr lang="en-US" altLang="ja-JP" sz="2500" dirty="0">
              <a:solidFill>
                <a:schemeClr val="tx1"/>
              </a:solidFill>
              <a:latin typeface="Meiryo UI" panose="020B0604030504040204" pitchFamily="50" charset="-128"/>
              <a:ea typeface="Meiryo UI" panose="020B0604030504040204" pitchFamily="50" charset="-128"/>
            </a:endParaRPr>
          </a:p>
          <a:p>
            <a:pPr marL="530225" defTabSz="990600">
              <a:lnSpc>
                <a:spcPts val="1500"/>
              </a:lnSpc>
              <a:tabLst>
                <a:tab pos="12911138" algn="l"/>
              </a:tabLst>
            </a:pP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3200"/>
              </a:lnSpc>
              <a:buFont typeface="Wingdings" panose="05000000000000000000" pitchFamily="2" charset="2"/>
              <a:buChar char="l"/>
              <a:tabLst>
                <a:tab pos="12911138" algn="l"/>
              </a:tabLst>
            </a:pPr>
            <a:r>
              <a:rPr lang="ja-JP" altLang="en-US" sz="2500" dirty="0">
                <a:solidFill>
                  <a:schemeClr val="tx1"/>
                </a:solidFill>
                <a:latin typeface="Meiryo UI" panose="020B0604030504040204" pitchFamily="50" charset="-128"/>
                <a:ea typeface="Meiryo UI" panose="020B0604030504040204" pitchFamily="50" charset="-128"/>
              </a:rPr>
              <a:t>現時点では税制度の創設は困難であり </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任意方式による寄附金制度が現実的</a:t>
            </a:r>
            <a:r>
              <a:rPr lang="ja-JP" altLang="en-US" sz="2500" dirty="0">
                <a:solidFill>
                  <a:schemeClr val="tx1"/>
                </a:solidFill>
                <a:latin typeface="Meiryo UI" panose="020B0604030504040204" pitchFamily="50" charset="-128"/>
                <a:ea typeface="Meiryo UI" panose="020B0604030504040204" pitchFamily="50" charset="-128"/>
              </a:rPr>
              <a:t> であるが、</a:t>
            </a:r>
            <a:br>
              <a:rPr lang="en-US" altLang="ja-JP" sz="2500" dirty="0">
                <a:solidFill>
                  <a:schemeClr val="tx1"/>
                </a:solidFill>
                <a:latin typeface="Meiryo UI" panose="020B0604030504040204" pitchFamily="50" charset="-128"/>
                <a:ea typeface="Meiryo UI" panose="020B0604030504040204" pitchFamily="50" charset="-128"/>
              </a:rPr>
            </a:br>
            <a:r>
              <a:rPr lang="ja-JP" altLang="en-US" sz="2500" dirty="0">
                <a:solidFill>
                  <a:schemeClr val="tx1"/>
                </a:solidFill>
                <a:latin typeface="Meiryo UI" panose="020B0604030504040204" pitchFamily="50" charset="-128"/>
                <a:ea typeface="Meiryo UI" panose="020B0604030504040204" pitchFamily="50" charset="-128"/>
              </a:rPr>
              <a:t>安定的な財源の確保が見込めず、広域的に実施する方が効果的であることから、当面は、増収が見込まれる </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宿泊税を活用して課題解決に取り組む方が合理的</a:t>
            </a:r>
            <a:r>
              <a:rPr lang="ja-JP" altLang="en-US" sz="2500" dirty="0">
                <a:solidFill>
                  <a:schemeClr val="tx1"/>
                </a:solidFill>
                <a:latin typeface="Meiryo UI" panose="020B0604030504040204" pitchFamily="50" charset="-128"/>
                <a:ea typeface="Meiryo UI" panose="020B0604030504040204" pitchFamily="50" charset="-128"/>
              </a:rPr>
              <a:t> ではないか</a:t>
            </a:r>
            <a:endParaRPr lang="en-US" altLang="ja-JP" sz="2500" dirty="0">
              <a:solidFill>
                <a:schemeClr val="tx1"/>
              </a:solidFill>
              <a:latin typeface="Meiryo UI" panose="020B0604030504040204" pitchFamily="50" charset="-128"/>
              <a:ea typeface="Meiryo UI" panose="020B0604030504040204" pitchFamily="50" charset="-128"/>
            </a:endParaRPr>
          </a:p>
          <a:p>
            <a:pPr marL="530225" defTabSz="990600">
              <a:lnSpc>
                <a:spcPts val="1500"/>
              </a:lnSpc>
              <a:tabLst>
                <a:tab pos="12911138" algn="l"/>
              </a:tabLst>
            </a:pP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3200"/>
              </a:lnSpc>
              <a:buFont typeface="Wingdings" panose="05000000000000000000" pitchFamily="2" charset="2"/>
              <a:buChar char="l"/>
              <a:tabLst>
                <a:tab pos="12911138" algn="l"/>
              </a:tabLst>
            </a:pPr>
            <a:r>
              <a:rPr lang="ja-JP" altLang="en-US" sz="2500" dirty="0">
                <a:solidFill>
                  <a:schemeClr val="tx1"/>
                </a:solidFill>
                <a:latin typeface="Meiryo UI" panose="020B0604030504040204" pitchFamily="50" charset="-128"/>
                <a:ea typeface="Meiryo UI" panose="020B0604030504040204" pitchFamily="50" charset="-128"/>
              </a:rPr>
              <a:t>オーバーツーリズムなど今後新たに生じる問題に対しても、宿泊税を効果的に活用できるよう、</a:t>
            </a:r>
            <a:endParaRPr lang="en-US" altLang="ja-JP" sz="2500" dirty="0">
              <a:solidFill>
                <a:schemeClr val="tx1"/>
              </a:solidFill>
              <a:latin typeface="Meiryo UI" panose="020B0604030504040204" pitchFamily="50" charset="-128"/>
              <a:ea typeface="Meiryo UI" panose="020B0604030504040204" pitchFamily="50" charset="-128"/>
            </a:endParaRPr>
          </a:p>
          <a:p>
            <a:pPr marL="530225" defTabSz="990600">
              <a:lnSpc>
                <a:spcPts val="3200"/>
              </a:lnSpc>
              <a:tabLst>
                <a:tab pos="12911138" algn="l"/>
              </a:tabLst>
            </a:pPr>
            <a:r>
              <a:rPr lang="ja-JP" altLang="en-US" sz="2500" dirty="0">
                <a:solidFill>
                  <a:schemeClr val="tx1"/>
                </a:solidFill>
                <a:latin typeface="Meiryo UI" panose="020B0604030504040204" pitchFamily="50" charset="-128"/>
                <a:ea typeface="Meiryo UI" panose="020B0604030504040204" pitchFamily="50" charset="-128"/>
              </a:rPr>
              <a:t>　　</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状況に応じて使途を拡充するなど柔軟に対応</a:t>
            </a:r>
            <a:r>
              <a:rPr lang="ja-JP" altLang="en-US" sz="2500" dirty="0">
                <a:solidFill>
                  <a:schemeClr val="tx1"/>
                </a:solidFill>
                <a:latin typeface="Meiryo UI" panose="020B0604030504040204" pitchFamily="50" charset="-128"/>
                <a:ea typeface="Meiryo UI" panose="020B0604030504040204" pitchFamily="50" charset="-128"/>
              </a:rPr>
              <a:t> してはどうか</a:t>
            </a:r>
            <a:endParaRPr lang="en-US" altLang="ja-JP" sz="2500" dirty="0">
              <a:solidFill>
                <a:schemeClr val="tx1"/>
              </a:solidFill>
              <a:latin typeface="Meiryo UI" panose="020B0604030504040204" pitchFamily="50" charset="-128"/>
              <a:ea typeface="Meiryo UI" panose="020B0604030504040204" pitchFamily="50" charset="-128"/>
            </a:endParaRPr>
          </a:p>
          <a:p>
            <a:pPr marL="530225" defTabSz="990600">
              <a:lnSpc>
                <a:spcPts val="1500"/>
              </a:lnSpc>
              <a:tabLst>
                <a:tab pos="12911138" algn="l"/>
              </a:tabLst>
            </a:pP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3200"/>
              </a:lnSpc>
              <a:buFont typeface="Wingdings" panose="05000000000000000000" pitchFamily="2" charset="2"/>
              <a:buChar char="l"/>
              <a:tabLst>
                <a:tab pos="12911138" algn="l"/>
              </a:tabLst>
            </a:pPr>
            <a:r>
              <a:rPr lang="ja-JP" altLang="en-US" sz="2500" dirty="0">
                <a:solidFill>
                  <a:schemeClr val="tx1"/>
                </a:solidFill>
                <a:latin typeface="Meiryo UI" panose="020B0604030504040204" pitchFamily="50" charset="-128"/>
                <a:ea typeface="Meiryo UI" panose="020B0604030504040204" pitchFamily="50" charset="-128"/>
              </a:rPr>
              <a:t>地域住民との共存共栄を図るため、</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外国人観光客の来訪が地域にもたらすメリットを地域住民にしっかりと理解いただくような取組</a:t>
            </a:r>
            <a:r>
              <a:rPr lang="ja-JP" altLang="en-US" sz="2500" dirty="0">
                <a:solidFill>
                  <a:schemeClr val="tx1"/>
                </a:solidFill>
                <a:latin typeface="Meiryo UI" panose="020B0604030504040204" pitchFamily="50" charset="-128"/>
                <a:ea typeface="Meiryo UI" panose="020B0604030504040204" pitchFamily="50" charset="-128"/>
              </a:rPr>
              <a:t> も必要ではないか</a:t>
            </a: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1500"/>
              </a:lnSpc>
              <a:buFont typeface="Wingdings" panose="05000000000000000000" pitchFamily="2" charset="2"/>
              <a:buChar char="l"/>
              <a:tabLst>
                <a:tab pos="12911138" algn="l"/>
              </a:tabLst>
            </a:pP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3200"/>
              </a:lnSpc>
              <a:buFont typeface="Wingdings" panose="05000000000000000000" pitchFamily="2" charset="2"/>
              <a:buChar char="l"/>
              <a:tabLst>
                <a:tab pos="12911138" algn="l"/>
              </a:tabLst>
            </a:pPr>
            <a:r>
              <a:rPr lang="ja-JP" altLang="en-US" sz="2500" dirty="0">
                <a:solidFill>
                  <a:schemeClr val="tx1"/>
                </a:solidFill>
                <a:latin typeface="Meiryo UI" panose="020B0604030504040204" pitchFamily="50" charset="-128"/>
                <a:ea typeface="Meiryo UI" panose="020B0604030504040204" pitchFamily="50" charset="-128"/>
              </a:rPr>
              <a:t>外国人旅行者の増加に伴い発生する課題への対応および財源等について、</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府として、引き続き国の動向を注視しつつ継続して研究していく</a:t>
            </a:r>
            <a:r>
              <a:rPr lang="ja-JP" altLang="en-US" sz="2500" b="1" dirty="0">
                <a:solidFill>
                  <a:schemeClr val="tx1"/>
                </a:solidFill>
                <a:latin typeface="Meiryo UI" panose="020B0604030504040204" pitchFamily="50" charset="-128"/>
                <a:ea typeface="Meiryo UI" panose="020B0604030504040204" pitchFamily="50" charset="-128"/>
              </a:rPr>
              <a:t> </a:t>
            </a:r>
            <a:r>
              <a:rPr lang="ja-JP" altLang="en-US" sz="2500" dirty="0">
                <a:solidFill>
                  <a:schemeClr val="tx1"/>
                </a:solidFill>
                <a:latin typeface="Meiryo UI" panose="020B0604030504040204" pitchFamily="50" charset="-128"/>
                <a:ea typeface="Meiryo UI" panose="020B0604030504040204" pitchFamily="50" charset="-128"/>
              </a:rPr>
              <a:t>べきではないか</a:t>
            </a:r>
            <a:endParaRPr lang="en-US" altLang="ja-JP" sz="2500" dirty="0">
              <a:solidFill>
                <a:schemeClr val="tx1"/>
              </a:solidFill>
              <a:latin typeface="Meiryo UI" panose="020B0604030504040204" pitchFamily="50" charset="-128"/>
              <a:ea typeface="Meiryo UI" panose="020B0604030504040204" pitchFamily="50" charset="-128"/>
            </a:endParaRPr>
          </a:p>
          <a:p>
            <a:pPr marL="530225" defTabSz="990600">
              <a:lnSpc>
                <a:spcPts val="1500"/>
              </a:lnSpc>
              <a:tabLst>
                <a:tab pos="12911138" algn="l"/>
              </a:tabLst>
            </a:pP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3200"/>
              </a:lnSpc>
              <a:buFont typeface="Wingdings" panose="05000000000000000000" pitchFamily="2" charset="2"/>
              <a:buChar char="l"/>
              <a:tabLst>
                <a:tab pos="12911138" algn="l"/>
              </a:tabLst>
            </a:pPr>
            <a:r>
              <a:rPr lang="ja-JP" altLang="en-US" sz="2500" dirty="0">
                <a:solidFill>
                  <a:schemeClr val="tx1"/>
                </a:solidFill>
                <a:latin typeface="Meiryo UI" panose="020B0604030504040204" pitchFamily="50" charset="-128"/>
                <a:ea typeface="Meiryo UI" panose="020B0604030504040204" pitchFamily="50" charset="-128"/>
              </a:rPr>
              <a:t>これらの課題は全国的に共通するものであり、</a:t>
            </a:r>
            <a:r>
              <a:rPr lang="ja-JP" altLang="en-US" sz="2700" b="1" u="sng" dirty="0">
                <a:solidFill>
                  <a:schemeClr val="tx1"/>
                </a:solidFill>
                <a:highlight>
                  <a:srgbClr val="FFFF66"/>
                </a:highlight>
                <a:latin typeface="Meiryo UI" panose="020B0604030504040204" pitchFamily="50" charset="-128"/>
                <a:ea typeface="Meiryo UI" panose="020B0604030504040204" pitchFamily="50" charset="-128"/>
              </a:rPr>
              <a:t>国においても、必要な対策と新たな財源確保策を検討</a:t>
            </a:r>
            <a:r>
              <a:rPr lang="ja-JP" altLang="en-US" sz="2500" dirty="0">
                <a:solidFill>
                  <a:schemeClr val="tx1"/>
                </a:solidFill>
                <a:latin typeface="Meiryo UI" panose="020B0604030504040204" pitchFamily="50" charset="-128"/>
                <a:ea typeface="Meiryo UI" panose="020B0604030504040204" pitchFamily="50" charset="-128"/>
              </a:rPr>
              <a:t> すべきではないか</a:t>
            </a:r>
            <a:endParaRPr lang="en-US" altLang="ja-JP" sz="2500" dirty="0">
              <a:solidFill>
                <a:schemeClr val="tx1"/>
              </a:solidFill>
              <a:latin typeface="Meiryo UI" panose="020B0604030504040204" pitchFamily="50" charset="-128"/>
              <a:ea typeface="Meiryo UI" panose="020B0604030504040204" pitchFamily="50" charset="-128"/>
            </a:endParaRPr>
          </a:p>
          <a:p>
            <a:pPr marL="987425" indent="-457200" defTabSz="990600">
              <a:lnSpc>
                <a:spcPts val="1500"/>
              </a:lnSpc>
              <a:buFont typeface="Wingdings" panose="05000000000000000000" pitchFamily="2" charset="2"/>
              <a:buChar char="l"/>
              <a:tabLst>
                <a:tab pos="12911138" algn="l"/>
              </a:tabLst>
            </a:pPr>
            <a:endParaRPr lang="en-US" altLang="ja-JP" sz="2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808736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9003</TotalTime>
  <Words>2251</Words>
  <Application>Microsoft Office PowerPoint</Application>
  <PresentationFormat>ユーザー設定</PresentationFormat>
  <Paragraphs>152</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977</cp:revision>
  <cp:lastPrinted>2025-07-17T10:06:05Z</cp:lastPrinted>
  <dcterms:created xsi:type="dcterms:W3CDTF">2014-07-11T05:14:15Z</dcterms:created>
  <dcterms:modified xsi:type="dcterms:W3CDTF">2025-07-17T10:11:37Z</dcterms:modified>
</cp:coreProperties>
</file>