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
  </p:notesMasterIdLst>
  <p:sldIdLst>
    <p:sldId id="337" r:id="rId2"/>
    <p:sldId id="342" r:id="rId3"/>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00FF"/>
    <a:srgbClr val="00FFCC"/>
    <a:srgbClr val="FF6699"/>
    <a:srgbClr val="E6E6E6"/>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5896" autoAdjust="0"/>
  </p:normalViewPr>
  <p:slideViewPr>
    <p:cSldViewPr>
      <p:cViewPr varScale="1">
        <p:scale>
          <a:sx n="64" d="100"/>
          <a:sy n="64" d="100"/>
        </p:scale>
        <p:origin x="1512" y="29"/>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2025/5/22</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3647855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2025/5/22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2025/5/22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2025/5/22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2025/5/22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2025/5/22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2025/5/22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2025/5/22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2025/5/22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2025/5/22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2025/5/22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2025/5/22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2025/5/22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2025/5/22</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1710537" y="2754089"/>
            <a:ext cx="10260000" cy="707886"/>
          </a:xfrm>
          <a:prstGeom prst="rect">
            <a:avLst/>
          </a:prstGeom>
          <a:noFill/>
        </p:spPr>
        <p:txBody>
          <a:bodyPr wrap="square" rtlCol="0">
            <a:spAutoFit/>
          </a:bodyPr>
          <a:lstStyle/>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実現可能な制度案の検討</a:t>
            </a:r>
            <a:endParaRPr lang="zh-TW" altLang="en-US" sz="40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a:extLst>
              <a:ext uri="{FF2B5EF4-FFF2-40B4-BE49-F238E27FC236}">
                <a16:creationId xmlns:a16="http://schemas.microsoft.com/office/drawing/2014/main" id="{24E179BB-0CEF-4E1D-8A19-F37AEFE60B0E}"/>
              </a:ext>
            </a:extLst>
          </p:cNvPr>
          <p:cNvCxnSpPr/>
          <p:nvPr/>
        </p:nvCxnSpPr>
        <p:spPr>
          <a:xfrm>
            <a:off x="0" y="462629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050EB4F7-9BD1-47C9-ACC9-8AD893611548}"/>
              </a:ext>
            </a:extLst>
          </p:cNvPr>
          <p:cNvSpPr/>
          <p:nvPr/>
        </p:nvSpPr>
        <p:spPr>
          <a:xfrm>
            <a:off x="11128413" y="521841"/>
            <a:ext cx="1893944" cy="70788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latin typeface="Meiryo UI" panose="020B0604030504040204" pitchFamily="50" charset="-128"/>
                <a:ea typeface="Meiryo UI" panose="020B0604030504040204" pitchFamily="50" charset="-128"/>
              </a:rPr>
              <a:t>資料３</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74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4342636"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実現可能な制度案の検討</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a:t>
            </a:fld>
            <a:endParaRPr kumimoji="1" lang="ja-JP" altLang="en-US" dirty="0"/>
          </a:p>
        </p:txBody>
      </p:sp>
      <p:sp>
        <p:nvSpPr>
          <p:cNvPr id="11" name="正方形/長方形 10">
            <a:extLst>
              <a:ext uri="{FF2B5EF4-FFF2-40B4-BE49-F238E27FC236}">
                <a16:creationId xmlns:a16="http://schemas.microsoft.com/office/drawing/2014/main" id="{889D2D78-BECF-456C-BC8F-5CCE1A692C79}"/>
              </a:ext>
            </a:extLst>
          </p:cNvPr>
          <p:cNvSpPr/>
          <p:nvPr/>
        </p:nvSpPr>
        <p:spPr>
          <a:xfrm>
            <a:off x="115602" y="781266"/>
            <a:ext cx="13466640" cy="833094"/>
          </a:xfrm>
          <a:prstGeom prst="rect">
            <a:avLst/>
          </a:prstGeom>
          <a:no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000" b="1" dirty="0">
                <a:latin typeface="Meiryo UI" panose="020B0604030504040204" pitchFamily="50" charset="-128"/>
                <a:ea typeface="Meiryo UI" panose="020B0604030504040204" pitchFamily="50" charset="-128"/>
              </a:rPr>
              <a:t> ■前回会議での委員意見</a:t>
            </a:r>
            <a:endParaRPr kumimoji="1" lang="en-US" altLang="ja-JP" sz="2000" b="1" dirty="0">
              <a:latin typeface="Meiryo UI" panose="020B0604030504040204" pitchFamily="50" charset="-128"/>
              <a:ea typeface="Meiryo UI" panose="020B0604030504040204" pitchFamily="50" charset="-128"/>
            </a:endParaRPr>
          </a:p>
          <a:p>
            <a:pPr marL="531813" indent="-342900">
              <a:buFont typeface="Wingdings" panose="05000000000000000000" pitchFamily="2" charset="2"/>
              <a:buChar char="ü"/>
            </a:pPr>
            <a:r>
              <a:rPr kumimoji="1" lang="ja-JP" altLang="en-US" sz="2200" b="1" dirty="0">
                <a:latin typeface="Meiryo UI" panose="020B0604030504040204" pitchFamily="50" charset="-128"/>
                <a:ea typeface="Meiryo UI" panose="020B0604030504040204" pitchFamily="50" charset="-128"/>
              </a:rPr>
              <a:t>「これならできる」、「できない」</a:t>
            </a:r>
            <a:r>
              <a:rPr kumimoji="1" lang="ja-JP" altLang="en-US" sz="2000" b="1" dirty="0">
                <a:latin typeface="Meiryo UI" panose="020B0604030504040204" pitchFamily="50" charset="-128"/>
                <a:ea typeface="Meiryo UI" panose="020B0604030504040204" pitchFamily="50" charset="-128"/>
              </a:rPr>
              <a:t>、もしくは</a:t>
            </a:r>
            <a:r>
              <a:rPr kumimoji="1" lang="ja-JP" altLang="en-US" sz="2200" b="1" dirty="0">
                <a:latin typeface="Meiryo UI" panose="020B0604030504040204" pitchFamily="50" charset="-128"/>
                <a:ea typeface="Meiryo UI" panose="020B0604030504040204" pitchFamily="50" charset="-128"/>
              </a:rPr>
              <a:t>「あえて</a:t>
            </a:r>
            <a:r>
              <a:rPr kumimoji="1" lang="en-US" altLang="ja-JP" sz="2200" b="1" dirty="0">
                <a:latin typeface="Meiryo UI" panose="020B0604030504040204" pitchFamily="50" charset="-128"/>
                <a:ea typeface="Meiryo UI" panose="020B0604030504040204" pitchFamily="50" charset="-128"/>
              </a:rPr>
              <a:t>”</a:t>
            </a:r>
            <a:r>
              <a:rPr kumimoji="1" lang="ja-JP" altLang="en-US" sz="2200" b="1" dirty="0">
                <a:latin typeface="Meiryo UI" panose="020B0604030504040204" pitchFamily="50" charset="-128"/>
                <a:ea typeface="Meiryo UI" panose="020B0604030504040204" pitchFamily="50" charset="-128"/>
              </a:rPr>
              <a:t>しない</a:t>
            </a:r>
            <a:r>
              <a:rPr kumimoji="1" lang="en-US" altLang="ja-JP" sz="2200" b="1" dirty="0">
                <a:latin typeface="Meiryo UI" panose="020B0604030504040204" pitchFamily="50" charset="-128"/>
                <a:ea typeface="Meiryo UI" panose="020B0604030504040204" pitchFamily="50" charset="-128"/>
              </a:rPr>
              <a:t>”</a:t>
            </a:r>
            <a:r>
              <a:rPr kumimoji="1" lang="ja-JP" altLang="en-US" sz="2200" b="1" dirty="0">
                <a:latin typeface="Meiryo UI" panose="020B0604030504040204" pitchFamily="50" charset="-128"/>
                <a:ea typeface="Meiryo UI" panose="020B0604030504040204" pitchFamily="50" charset="-128"/>
              </a:rPr>
              <a:t>方が大阪にとってより効果的」</a:t>
            </a:r>
            <a:r>
              <a:rPr kumimoji="1" lang="ja-JP" altLang="en-US" sz="2000" b="1" dirty="0">
                <a:latin typeface="Meiryo UI" panose="020B0604030504040204" pitchFamily="50" charset="-128"/>
                <a:ea typeface="Meiryo UI" panose="020B0604030504040204" pitchFamily="50" charset="-128"/>
              </a:rPr>
              <a:t>といった整理が必要ではないか</a:t>
            </a:r>
            <a:endParaRPr kumimoji="1" lang="en-US" altLang="ja-JP" sz="2000" b="1" dirty="0">
              <a:latin typeface="Meiryo UI" panose="020B0604030504040204" pitchFamily="50" charset="-128"/>
              <a:ea typeface="Meiryo UI" panose="020B0604030504040204" pitchFamily="50" charset="-128"/>
            </a:endParaRPr>
          </a:p>
        </p:txBody>
      </p:sp>
      <p:graphicFrame>
        <p:nvGraphicFramePr>
          <p:cNvPr id="3" name="表 3">
            <a:extLst>
              <a:ext uri="{FF2B5EF4-FFF2-40B4-BE49-F238E27FC236}">
                <a16:creationId xmlns:a16="http://schemas.microsoft.com/office/drawing/2014/main" id="{91C647E6-DC7E-4BB3-8FB9-2BC2D6F55A31}"/>
              </a:ext>
            </a:extLst>
          </p:cNvPr>
          <p:cNvGraphicFramePr>
            <a:graphicFrameLocks noGrp="1"/>
          </p:cNvGraphicFramePr>
          <p:nvPr>
            <p:extLst>
              <p:ext uri="{D42A27DB-BD31-4B8C-83A1-F6EECF244321}">
                <p14:modId xmlns:p14="http://schemas.microsoft.com/office/powerpoint/2010/main" val="3117372844"/>
              </p:ext>
            </p:extLst>
          </p:nvPr>
        </p:nvGraphicFramePr>
        <p:xfrm>
          <a:off x="115600" y="2375251"/>
          <a:ext cx="13466641" cy="7165915"/>
        </p:xfrm>
        <a:graphic>
          <a:graphicData uri="http://schemas.openxmlformats.org/drawingml/2006/table">
            <a:tbl>
              <a:tblPr firstRow="1" bandRow="1">
                <a:tableStyleId>{5C22544A-7EE6-4342-B048-85BDC9FD1C3A}</a:tableStyleId>
              </a:tblPr>
              <a:tblGrid>
                <a:gridCol w="1180321">
                  <a:extLst>
                    <a:ext uri="{9D8B030D-6E8A-4147-A177-3AD203B41FA5}">
                      <a16:colId xmlns:a16="http://schemas.microsoft.com/office/drawing/2014/main" val="821419010"/>
                    </a:ext>
                  </a:extLst>
                </a:gridCol>
                <a:gridCol w="2160240">
                  <a:extLst>
                    <a:ext uri="{9D8B030D-6E8A-4147-A177-3AD203B41FA5}">
                      <a16:colId xmlns:a16="http://schemas.microsoft.com/office/drawing/2014/main" val="2218035179"/>
                    </a:ext>
                  </a:extLst>
                </a:gridCol>
                <a:gridCol w="2736304">
                  <a:extLst>
                    <a:ext uri="{9D8B030D-6E8A-4147-A177-3AD203B41FA5}">
                      <a16:colId xmlns:a16="http://schemas.microsoft.com/office/drawing/2014/main" val="3933677143"/>
                    </a:ext>
                  </a:extLst>
                </a:gridCol>
                <a:gridCol w="2736304">
                  <a:extLst>
                    <a:ext uri="{9D8B030D-6E8A-4147-A177-3AD203B41FA5}">
                      <a16:colId xmlns:a16="http://schemas.microsoft.com/office/drawing/2014/main" val="2325252100"/>
                    </a:ext>
                  </a:extLst>
                </a:gridCol>
                <a:gridCol w="2398744">
                  <a:extLst>
                    <a:ext uri="{9D8B030D-6E8A-4147-A177-3AD203B41FA5}">
                      <a16:colId xmlns:a16="http://schemas.microsoft.com/office/drawing/2014/main" val="3524066795"/>
                    </a:ext>
                  </a:extLst>
                </a:gridCol>
                <a:gridCol w="2254728">
                  <a:extLst>
                    <a:ext uri="{9D8B030D-6E8A-4147-A177-3AD203B41FA5}">
                      <a16:colId xmlns:a16="http://schemas.microsoft.com/office/drawing/2014/main" val="3083234879"/>
                    </a:ext>
                  </a:extLst>
                </a:gridCol>
              </a:tblGrid>
              <a:tr h="632378">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nchor="ctr">
                    <a:lnR w="952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noFill/>
                  </a:tcPr>
                </a:tc>
                <a:tc>
                  <a:txBody>
                    <a:bodyPr/>
                    <a:lstStyle/>
                    <a:p>
                      <a:pPr algn="ctr"/>
                      <a:r>
                        <a:rPr kumimoji="1" lang="ja-JP" altLang="en-US" sz="1800" b="1" dirty="0">
                          <a:solidFill>
                            <a:schemeClr val="bg1">
                              <a:lumMod val="95000"/>
                            </a:schemeClr>
                          </a:solidFill>
                          <a:latin typeface="Meiryo UI" panose="020B0604030504040204" pitchFamily="50" charset="-128"/>
                          <a:ea typeface="Meiryo UI" panose="020B0604030504040204" pitchFamily="50" charset="-128"/>
                        </a:rPr>
                        <a:t>想定される手法</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bg1">
                        <a:lumMod val="50000"/>
                      </a:schemeClr>
                    </a:solidFill>
                  </a:tcPr>
                </a:tc>
                <a:tc>
                  <a:txBody>
                    <a:bodyPr/>
                    <a:lstStyle/>
                    <a:p>
                      <a:pPr algn="ctr"/>
                      <a:r>
                        <a:rPr kumimoji="1" lang="ja-JP" altLang="en-US" sz="1800" b="1" dirty="0">
                          <a:solidFill>
                            <a:schemeClr val="bg1">
                              <a:lumMod val="95000"/>
                            </a:schemeClr>
                          </a:solidFill>
                          <a:latin typeface="Meiryo UI" panose="020B0604030504040204" pitchFamily="50" charset="-128"/>
                          <a:ea typeface="Meiryo UI" panose="020B0604030504040204" pitchFamily="50" charset="-128"/>
                        </a:rPr>
                        <a:t>法的観点</a:t>
                      </a:r>
                    </a:p>
                  </a:txBody>
                  <a:tcPr anchor="ctr">
                    <a:lnL w="9525"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algn="ctr"/>
                      <a:r>
                        <a:rPr kumimoji="1" lang="ja-JP" altLang="en-US" sz="1800" b="1" dirty="0">
                          <a:solidFill>
                            <a:schemeClr val="bg1">
                              <a:lumMod val="95000"/>
                            </a:schemeClr>
                          </a:solidFill>
                          <a:latin typeface="Meiryo UI" panose="020B0604030504040204" pitchFamily="50" charset="-128"/>
                          <a:ea typeface="Meiryo UI" panose="020B0604030504040204" pitchFamily="50" charset="-128"/>
                        </a:rPr>
                        <a:t>実務的観点</a:t>
                      </a:r>
                    </a:p>
                  </a:txBody>
                  <a:tcPr anchor="ctr">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algn="ctr"/>
                      <a:r>
                        <a:rPr kumimoji="1" lang="ja-JP" altLang="en-US" sz="1800" b="1" dirty="0">
                          <a:solidFill>
                            <a:schemeClr val="bg1">
                              <a:lumMod val="95000"/>
                            </a:schemeClr>
                          </a:solidFill>
                          <a:latin typeface="Meiryo UI" panose="020B0604030504040204" pitchFamily="50" charset="-128"/>
                          <a:ea typeface="Meiryo UI" panose="020B0604030504040204" pitchFamily="50" charset="-128"/>
                        </a:rPr>
                        <a:t>倫理的観点</a:t>
                      </a:r>
                    </a:p>
                  </a:txBody>
                  <a:tcPr anchor="ctr">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algn="ctr"/>
                      <a:r>
                        <a:rPr kumimoji="1" lang="ja-JP" altLang="en-US" sz="1800" b="1" dirty="0">
                          <a:solidFill>
                            <a:schemeClr val="bg1">
                              <a:lumMod val="95000"/>
                            </a:schemeClr>
                          </a:solidFill>
                          <a:latin typeface="Meiryo UI" panose="020B0604030504040204" pitchFamily="50" charset="-128"/>
                          <a:ea typeface="Meiryo UI" panose="020B0604030504040204" pitchFamily="50" charset="-128"/>
                        </a:rPr>
                        <a:t>財源確保策</a:t>
                      </a:r>
                      <a:endParaRPr kumimoji="1" lang="en-US" altLang="ja-JP" sz="1800" b="1" dirty="0">
                        <a:solidFill>
                          <a:schemeClr val="bg1">
                            <a:lumMod val="95000"/>
                          </a:schemeClr>
                        </a:solidFill>
                        <a:latin typeface="Meiryo UI" panose="020B0604030504040204" pitchFamily="50" charset="-128"/>
                        <a:ea typeface="Meiryo UI" panose="020B0604030504040204" pitchFamily="50" charset="-128"/>
                      </a:endParaRPr>
                    </a:p>
                    <a:p>
                      <a:pPr algn="ctr"/>
                      <a:r>
                        <a:rPr kumimoji="1" lang="ja-JP" altLang="en-US" sz="1800" b="1" dirty="0">
                          <a:solidFill>
                            <a:schemeClr val="bg1">
                              <a:lumMod val="95000"/>
                            </a:schemeClr>
                          </a:solidFill>
                          <a:latin typeface="Meiryo UI" panose="020B0604030504040204" pitchFamily="50" charset="-128"/>
                          <a:ea typeface="Meiryo UI" panose="020B0604030504040204" pitchFamily="50" charset="-128"/>
                        </a:rPr>
                        <a:t>としての有効性</a:t>
                      </a:r>
                    </a:p>
                  </a:txBody>
                  <a:tcPr anchor="ctr">
                    <a:lnB w="127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4196500787"/>
                  </a:ext>
                </a:extLst>
              </a:tr>
              <a:tr h="1305167">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租税</a:t>
                      </a:r>
                    </a:p>
                  </a:txBody>
                  <a:tcPr anchor="ctr">
                    <a:lnT w="9525" cap="flat" cmpd="sng" algn="ctr">
                      <a:solidFill>
                        <a:schemeClr val="bg1"/>
                      </a:solidFill>
                      <a:prstDash val="solid"/>
                      <a:round/>
                      <a:headEnd type="none" w="med" len="med"/>
                      <a:tailEnd type="none" w="med" len="med"/>
                    </a:lnT>
                    <a:solidFill>
                      <a:schemeClr val="accent1">
                        <a:lumMod val="75000"/>
                      </a:schemeClr>
                    </a:solidFill>
                  </a:tcPr>
                </a:tc>
                <a:tc>
                  <a:txBody>
                    <a:bodyPr/>
                    <a:lstStyle/>
                    <a:p>
                      <a:pPr marL="285750" indent="-285750">
                        <a:buFont typeface="Wingdings" panose="05000000000000000000" pitchFamily="2" charset="2"/>
                        <a:buChar char="u"/>
                      </a:pPr>
                      <a:r>
                        <a:rPr kumimoji="1" lang="ja-JP" altLang="en-US" sz="1400" dirty="0">
                          <a:latin typeface="Meiryo UI" panose="020B0604030504040204" pitchFamily="50" charset="-128"/>
                          <a:ea typeface="Meiryo UI" panose="020B0604030504040204" pitchFamily="50" charset="-128"/>
                        </a:rPr>
                        <a:t>外国人訪問税</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（法定外目的税）</a:t>
                      </a:r>
                      <a:endParaRPr kumimoji="1" lang="en-US" altLang="ja-JP" sz="1400" dirty="0">
                        <a:latin typeface="Meiryo UI" panose="020B0604030504040204" pitchFamily="50" charset="-128"/>
                        <a:ea typeface="Meiryo UI" panose="020B0604030504040204" pitchFamily="50" charset="-128"/>
                      </a:endParaRPr>
                    </a:p>
                  </a:txBody>
                  <a:tcPr anchor="ctr">
                    <a:lnT w="9525" cap="flat" cmpd="sng" algn="ctr">
                      <a:solidFill>
                        <a:schemeClr val="bg1"/>
                      </a:solidFill>
                      <a:prstDash val="solid"/>
                      <a:round/>
                      <a:headEnd type="none" w="med" len="med"/>
                      <a:tailEnd type="none" w="med" len="med"/>
                    </a:lnT>
                  </a:tcPr>
                </a:tc>
                <a:tc>
                  <a:txBody>
                    <a:bodyPr/>
                    <a:lstStyle/>
                    <a:p>
                      <a:pPr marL="285750" indent="-285750">
                        <a:buFont typeface="Wingdings" panose="05000000000000000000" pitchFamily="2" charset="2"/>
                        <a:buChar char="ü"/>
                      </a:pPr>
                      <a:endParaRPr kumimoji="1" lang="ja-JP" altLang="en-US" sz="1400" dirty="0">
                        <a:latin typeface="Meiryo UI" panose="020B0604030504040204" pitchFamily="50" charset="-128"/>
                        <a:ea typeface="Meiryo UI"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marL="285750" indent="-285750">
                        <a:buFont typeface="Wingdings" panose="05000000000000000000" pitchFamily="2" charset="2"/>
                        <a:buChar char="ü"/>
                      </a:pPr>
                      <a:endParaRPr kumimoji="1" lang="en-US" altLang="ja-JP" sz="1400" dirty="0">
                        <a:latin typeface="Meiryo UI" panose="020B0604030504040204" pitchFamily="50" charset="-128"/>
                        <a:ea typeface="Meiryo UI"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marL="285750" indent="-285750">
                        <a:buFont typeface="Wingdings" panose="05000000000000000000" pitchFamily="2" charset="2"/>
                        <a:buChar char="ü"/>
                      </a:pPr>
                      <a:endParaRPr kumimoji="1" lang="ja-JP" altLang="en-US" sz="1400" dirty="0">
                        <a:latin typeface="Meiryo UI" panose="020B0604030504040204" pitchFamily="50" charset="-128"/>
                        <a:ea typeface="Meiryo UI"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marL="285750" indent="-285750">
                        <a:buFont typeface="Wingdings" panose="05000000000000000000" pitchFamily="2" charset="2"/>
                        <a:buChar char="ü"/>
                      </a:pPr>
                      <a:endParaRPr kumimoji="1" lang="ja-JP" altLang="en-US" sz="1400" dirty="0">
                        <a:latin typeface="Meiryo UI" panose="020B0604030504040204" pitchFamily="50" charset="-128"/>
                        <a:ea typeface="Meiryo UI" panose="020B0604030504040204" pitchFamily="50" charset="-128"/>
                      </a:endParaRP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880373811"/>
                  </a:ext>
                </a:extLst>
              </a:tr>
              <a:tr h="1305167">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負担金、</a:t>
                      </a:r>
                      <a:endParaRPr kumimoji="1" lang="en-US" altLang="ja-JP" sz="1800" b="1" dirty="0">
                        <a:solidFill>
                          <a:schemeClr val="bg1"/>
                        </a:solidFill>
                        <a:latin typeface="Meiryo UI" panose="020B0604030504040204" pitchFamily="50" charset="-128"/>
                        <a:ea typeface="Meiryo UI" panose="020B0604030504040204" pitchFamily="50" charset="-128"/>
                      </a:endParaRPr>
                    </a:p>
                    <a:p>
                      <a:pPr algn="ctr"/>
                      <a:r>
                        <a:rPr kumimoji="1" lang="ja-JP" altLang="en-US" sz="1800" b="1" dirty="0">
                          <a:solidFill>
                            <a:schemeClr val="bg1"/>
                          </a:solidFill>
                          <a:latin typeface="Meiryo UI" panose="020B0604030504040204" pitchFamily="50" charset="-128"/>
                          <a:ea typeface="Meiryo UI" panose="020B0604030504040204" pitchFamily="50" charset="-128"/>
                        </a:rPr>
                        <a:t>手数料等</a:t>
                      </a:r>
                    </a:p>
                  </a:txBody>
                  <a:tcPr anchor="ctr">
                    <a:solidFill>
                      <a:schemeClr val="accent1">
                        <a:lumMod val="75000"/>
                      </a:schemeClr>
                    </a:solidFill>
                  </a:tcPr>
                </a:tc>
                <a:tc>
                  <a:txBody>
                    <a:bodyPr/>
                    <a:lstStyle/>
                    <a:p>
                      <a:pPr marL="285750" indent="-285750">
                        <a:buFont typeface="Wingdings" panose="05000000000000000000" pitchFamily="2" charset="2"/>
                        <a:buChar char="u"/>
                      </a:pPr>
                      <a:r>
                        <a:rPr kumimoji="1" lang="ja-JP" altLang="en-US" sz="1400" dirty="0">
                          <a:latin typeface="Meiryo UI" panose="020B0604030504040204" pitchFamily="50" charset="-128"/>
                          <a:ea typeface="Meiryo UI" panose="020B0604030504040204" pitchFamily="50" charset="-128"/>
                        </a:rPr>
                        <a:t>多言語化事業にかかる受益者負担金</a:t>
                      </a:r>
                      <a:endParaRPr kumimoji="1"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kumimoji="1" lang="ja-JP" altLang="en-US" sz="1400" dirty="0">
                          <a:latin typeface="Meiryo UI" panose="020B0604030504040204" pitchFamily="50" charset="-128"/>
                          <a:ea typeface="Meiryo UI" panose="020B0604030504040204" pitchFamily="50" charset="-128"/>
                        </a:rPr>
                        <a:t>空港利用者負担金</a:t>
                      </a:r>
                      <a:endParaRPr kumimoji="1"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kumimoji="1" lang="ja-JP" altLang="en-US" sz="1400" dirty="0">
                          <a:latin typeface="Meiryo UI" panose="020B0604030504040204" pitchFamily="50" charset="-128"/>
                          <a:ea typeface="Meiryo UI" panose="020B0604030504040204" pitchFamily="50" charset="-128"/>
                        </a:rPr>
                        <a:t>大阪府入域証の発行手数料　など</a:t>
                      </a:r>
                    </a:p>
                  </a:txBody>
                  <a:tcPr anchor="ctr"/>
                </a:tc>
                <a:tc>
                  <a:txBody>
                    <a:bodyPr/>
                    <a:lstStyle/>
                    <a:p>
                      <a:pPr marL="285750" indent="-285750">
                        <a:buFont typeface="Wingdings" panose="05000000000000000000" pitchFamily="2" charset="2"/>
                        <a:buChar char="ü"/>
                      </a:pP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285750" indent="-285750">
                        <a:buFont typeface="Wingdings" panose="05000000000000000000" pitchFamily="2" charset="2"/>
                        <a:buChar char="ü"/>
                      </a:pP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285750" indent="-285750">
                        <a:buFont typeface="Wingdings" panose="05000000000000000000" pitchFamily="2" charset="2"/>
                        <a:buChar char="ü"/>
                      </a:pP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285750" indent="-285750">
                        <a:buFont typeface="Wingdings" panose="05000000000000000000" pitchFamily="2" charset="2"/>
                        <a:buChar char="ü"/>
                      </a:pP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628048502"/>
                  </a:ext>
                </a:extLst>
              </a:tr>
              <a:tr h="1305167">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課金</a:t>
                      </a:r>
                    </a:p>
                  </a:txBody>
                  <a:tcPr anchor="ctr">
                    <a:solidFill>
                      <a:schemeClr val="accent1">
                        <a:lumMod val="75000"/>
                      </a:schemeClr>
                    </a:solidFill>
                  </a:tcPr>
                </a:tc>
                <a:tc>
                  <a:txBody>
                    <a:bodyPr/>
                    <a:lstStyle/>
                    <a:p>
                      <a:pPr marL="285750" indent="-285750">
                        <a:buFont typeface="Wingdings" panose="05000000000000000000" pitchFamily="2" charset="2"/>
                        <a:buChar char="u"/>
                      </a:pPr>
                      <a:r>
                        <a:rPr kumimoji="1" lang="ja-JP" altLang="en-US" sz="1400" dirty="0">
                          <a:latin typeface="Meiryo UI" panose="020B0604030504040204" pitchFamily="50" charset="-128"/>
                          <a:ea typeface="Meiryo UI" panose="020B0604030504040204" pitchFamily="50" charset="-128"/>
                        </a:rPr>
                        <a:t>大阪府への入域行為に対する課金</a:t>
                      </a:r>
                    </a:p>
                  </a:txBody>
                  <a:tcPr anchor="ctr"/>
                </a:tc>
                <a:tc>
                  <a:txBody>
                    <a:bodyPr/>
                    <a:lstStyle/>
                    <a:p>
                      <a:pPr marL="285750" indent="-285750">
                        <a:buFont typeface="Wingdings" panose="05000000000000000000" pitchFamily="2" charset="2"/>
                        <a:buChar char="ü"/>
                      </a:pP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285750" indent="-285750">
                        <a:buFont typeface="Wingdings" panose="05000000000000000000" pitchFamily="2" charset="2"/>
                        <a:buChar char="ü"/>
                      </a:pP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285750" indent="-285750">
                        <a:buFont typeface="Wingdings" panose="05000000000000000000" pitchFamily="2" charset="2"/>
                        <a:buChar char="ü"/>
                      </a:pP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285750" indent="-285750">
                        <a:buFont typeface="Wingdings" panose="05000000000000000000" pitchFamily="2" charset="2"/>
                        <a:buChar char="ü"/>
                      </a:pP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27082100"/>
                  </a:ext>
                </a:extLst>
              </a:tr>
              <a:tr h="1305167">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寄附金</a:t>
                      </a:r>
                    </a:p>
                  </a:txBody>
                  <a:tcPr anchor="ctr">
                    <a:solidFill>
                      <a:schemeClr val="accent1">
                        <a:lumMod val="75000"/>
                      </a:schemeClr>
                    </a:solidFill>
                  </a:tcPr>
                </a:tc>
                <a:tc>
                  <a:txBody>
                    <a:bodyPr/>
                    <a:lstStyle/>
                    <a:p>
                      <a:pPr marL="285750" indent="-285750">
                        <a:buFont typeface="Wingdings" panose="05000000000000000000" pitchFamily="2" charset="2"/>
                        <a:buChar char="u"/>
                      </a:pPr>
                      <a:r>
                        <a:rPr kumimoji="1" lang="ja-JP" altLang="en-US" sz="1400" dirty="0">
                          <a:latin typeface="Meiryo UI" panose="020B0604030504040204" pitchFamily="50" charset="-128"/>
                          <a:ea typeface="Meiryo UI" panose="020B0604030504040204" pitchFamily="50" charset="-128"/>
                        </a:rPr>
                        <a:t>インバウンドを対象とした新たな寄附制度</a:t>
                      </a:r>
                      <a:endParaRPr kumimoji="1"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kumimoji="1" lang="ja-JP" altLang="en-US" sz="1400" dirty="0">
                          <a:latin typeface="Meiryo UI" panose="020B0604030504040204" pitchFamily="50" charset="-128"/>
                          <a:ea typeface="Meiryo UI" panose="020B0604030504040204" pitchFamily="50" charset="-128"/>
                        </a:rPr>
                        <a:t>空港等での利用協力金</a:t>
                      </a:r>
                      <a:endParaRPr kumimoji="1" lang="en-US" altLang="ja-JP" sz="1400" dirty="0">
                        <a:latin typeface="Meiryo UI" panose="020B0604030504040204" pitchFamily="50" charset="-128"/>
                        <a:ea typeface="Meiryo UI" panose="020B0604030504040204" pitchFamily="50" charset="-128"/>
                      </a:endParaRPr>
                    </a:p>
                  </a:txBody>
                  <a:tcPr anchor="ctr"/>
                </a:tc>
                <a:tc>
                  <a:txBody>
                    <a:bodyPr/>
                    <a:lstStyle/>
                    <a:p>
                      <a:pPr marL="285750" indent="-285750">
                        <a:buFont typeface="Wingdings" panose="05000000000000000000" pitchFamily="2" charset="2"/>
                        <a:buChar char="ü"/>
                      </a:pP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285750" indent="-285750">
                        <a:buFont typeface="Wingdings" panose="05000000000000000000" pitchFamily="2" charset="2"/>
                        <a:buChar char="ü"/>
                      </a:pP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285750" indent="-285750">
                        <a:buFont typeface="Wingdings" panose="05000000000000000000" pitchFamily="2" charset="2"/>
                        <a:buChar char="ü"/>
                      </a:pP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285750" indent="-285750">
                        <a:buFont typeface="Wingdings" panose="05000000000000000000" pitchFamily="2" charset="2"/>
                        <a:buChar char="ü"/>
                      </a:pP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73449280"/>
                  </a:ext>
                </a:extLst>
              </a:tr>
              <a:tr h="1305167">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二重価格</a:t>
                      </a:r>
                    </a:p>
                  </a:txBody>
                  <a:tcPr anchor="ctr">
                    <a:solidFill>
                      <a:schemeClr val="accent1">
                        <a:lumMod val="75000"/>
                      </a:schemeClr>
                    </a:solidFill>
                  </a:tcPr>
                </a:tc>
                <a:tc>
                  <a:txBody>
                    <a:bodyPr/>
                    <a:lstStyle/>
                    <a:p>
                      <a:pPr marL="285750" indent="-285750">
                        <a:buFont typeface="Wingdings" panose="05000000000000000000" pitchFamily="2" charset="2"/>
                        <a:buChar char="u"/>
                      </a:pPr>
                      <a:r>
                        <a:rPr kumimoji="1" lang="ja-JP" altLang="en-US" sz="1400" dirty="0">
                          <a:latin typeface="Meiryo UI" panose="020B0604030504040204" pitchFamily="50" charset="-128"/>
                          <a:ea typeface="Meiryo UI" panose="020B0604030504040204" pitchFamily="50" charset="-128"/>
                        </a:rPr>
                        <a:t>観光施設における二重価格の導入</a:t>
                      </a:r>
                    </a:p>
                  </a:txBody>
                  <a:tcPr anchor="ctr"/>
                </a:tc>
                <a:tc>
                  <a:txBody>
                    <a:bodyPr/>
                    <a:lstStyle/>
                    <a:p>
                      <a:pPr marL="285750" indent="-285750">
                        <a:buFont typeface="Wingdings" panose="05000000000000000000" pitchFamily="2" charset="2"/>
                        <a:buChar char="ü"/>
                      </a:pP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285750" indent="-285750">
                        <a:buFont typeface="Wingdings" panose="05000000000000000000" pitchFamily="2" charset="2"/>
                        <a:buChar char="ü"/>
                      </a:pP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285750" indent="-285750">
                        <a:buFont typeface="Wingdings" panose="05000000000000000000" pitchFamily="2" charset="2"/>
                        <a:buChar char="ü"/>
                      </a:pP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285750" indent="-285750">
                        <a:buFont typeface="Wingdings" panose="05000000000000000000" pitchFamily="2" charset="2"/>
                        <a:buChar char="ü"/>
                      </a:pP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62138874"/>
                  </a:ext>
                </a:extLst>
              </a:tr>
            </a:tbl>
          </a:graphicData>
        </a:graphic>
      </p:graphicFrame>
      <p:sp>
        <p:nvSpPr>
          <p:cNvPr id="7" name="テキスト ボックス 6">
            <a:extLst>
              <a:ext uri="{FF2B5EF4-FFF2-40B4-BE49-F238E27FC236}">
                <a16:creationId xmlns:a16="http://schemas.microsoft.com/office/drawing/2014/main" id="{C22D52C4-90E1-414F-A3C9-38CDB4E5678E}"/>
              </a:ext>
            </a:extLst>
          </p:cNvPr>
          <p:cNvSpPr txBox="1"/>
          <p:nvPr/>
        </p:nvSpPr>
        <p:spPr bwMode="gray">
          <a:xfrm>
            <a:off x="215801" y="1529516"/>
            <a:ext cx="12963586" cy="59301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200" dirty="0">
                <a:solidFill>
                  <a:sysClr val="windowText" lastClr="000000"/>
                </a:solidFill>
                <a:latin typeface="Meiryo UI" panose="020B0604030504040204" pitchFamily="50" charset="-128"/>
                <a:ea typeface="Meiryo UI" panose="020B0604030504040204" pitchFamily="50" charset="-128"/>
              </a:rPr>
              <a:t>⇒　まずは、制度の実現可能性を見極めるため、可能性のある複数の制度案について、あらゆる観点から検証する</a:t>
            </a:r>
            <a:endParaRPr kumimoji="1" lang="ja-JP" altLang="en-US" sz="2200" dirty="0">
              <a:solidFill>
                <a:sysClr val="windowText" lastClr="000000"/>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13C6568D-53C1-40AA-8687-D7B272A5EB0B}"/>
              </a:ext>
            </a:extLst>
          </p:cNvPr>
          <p:cNvSpPr/>
          <p:nvPr/>
        </p:nvSpPr>
        <p:spPr>
          <a:xfrm>
            <a:off x="4102975" y="4276050"/>
            <a:ext cx="1440160" cy="1368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0" b="1" dirty="0">
                <a:solidFill>
                  <a:srgbClr val="FF0000">
                    <a:alpha val="30000"/>
                  </a:srgbClr>
                </a:solidFill>
                <a:latin typeface="ＭＳ ゴシック" panose="020B0609070205080204" pitchFamily="49" charset="-128"/>
                <a:ea typeface="ＭＳ ゴシック" panose="020B0609070205080204" pitchFamily="49" charset="-128"/>
              </a:rPr>
              <a:t>△</a:t>
            </a:r>
            <a:endParaRPr kumimoji="1" lang="en-US" altLang="ja-JP" sz="8000" b="1" dirty="0">
              <a:solidFill>
                <a:srgbClr val="FF0000">
                  <a:alpha val="30000"/>
                </a:srgbClr>
              </a:solidFill>
              <a:latin typeface="ＭＳ ゴシック" panose="020B0609070205080204" pitchFamily="49" charset="-128"/>
              <a:ea typeface="ＭＳ ゴシック" panose="020B0609070205080204" pitchFamily="49" charset="-128"/>
            </a:endParaRPr>
          </a:p>
        </p:txBody>
      </p:sp>
      <p:sp>
        <p:nvSpPr>
          <p:cNvPr id="13" name="正方形/長方形 12">
            <a:extLst>
              <a:ext uri="{FF2B5EF4-FFF2-40B4-BE49-F238E27FC236}">
                <a16:creationId xmlns:a16="http://schemas.microsoft.com/office/drawing/2014/main" id="{90722925-3ACD-4318-8C64-56B74C24137B}"/>
              </a:ext>
            </a:extLst>
          </p:cNvPr>
          <p:cNvSpPr/>
          <p:nvPr/>
        </p:nvSpPr>
        <p:spPr>
          <a:xfrm>
            <a:off x="4102975" y="6859904"/>
            <a:ext cx="1440160" cy="1368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0" b="1" dirty="0">
                <a:solidFill>
                  <a:srgbClr val="FF0000">
                    <a:alpha val="30000"/>
                  </a:srgbClr>
                </a:solidFill>
                <a:latin typeface="ＭＳ ゴシック" panose="020B0609070205080204" pitchFamily="49" charset="-128"/>
                <a:ea typeface="ＭＳ ゴシック" panose="020B0609070205080204" pitchFamily="49" charset="-128"/>
              </a:rPr>
              <a:t>○</a:t>
            </a:r>
            <a:endParaRPr kumimoji="1" lang="en-US" altLang="ja-JP" sz="8000" b="1" dirty="0">
              <a:solidFill>
                <a:srgbClr val="FF0000">
                  <a:alpha val="30000"/>
                </a:srgbClr>
              </a:solidFill>
              <a:latin typeface="ＭＳ ゴシック" panose="020B0609070205080204" pitchFamily="49" charset="-128"/>
              <a:ea typeface="ＭＳ ゴシック" panose="020B0609070205080204" pitchFamily="49" charset="-128"/>
            </a:endParaRPr>
          </a:p>
        </p:txBody>
      </p:sp>
      <p:sp>
        <p:nvSpPr>
          <p:cNvPr id="14" name="正方形/長方形 13">
            <a:extLst>
              <a:ext uri="{FF2B5EF4-FFF2-40B4-BE49-F238E27FC236}">
                <a16:creationId xmlns:a16="http://schemas.microsoft.com/office/drawing/2014/main" id="{6ABB3B82-8142-4EB6-AC1C-2FBE1DAF5CE2}"/>
              </a:ext>
            </a:extLst>
          </p:cNvPr>
          <p:cNvSpPr/>
          <p:nvPr/>
        </p:nvSpPr>
        <p:spPr>
          <a:xfrm>
            <a:off x="4102975" y="5576401"/>
            <a:ext cx="1440160" cy="1368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0" b="1" dirty="0">
                <a:solidFill>
                  <a:srgbClr val="FF0000">
                    <a:alpha val="30000"/>
                  </a:srgbClr>
                </a:solidFill>
                <a:latin typeface="ＭＳ ゴシック" panose="020B0609070205080204" pitchFamily="49" charset="-128"/>
                <a:ea typeface="ＭＳ ゴシック" panose="020B0609070205080204" pitchFamily="49" charset="-128"/>
              </a:rPr>
              <a:t>○</a:t>
            </a:r>
            <a:endParaRPr kumimoji="1" lang="en-US" altLang="ja-JP" sz="8000" b="1" dirty="0">
              <a:solidFill>
                <a:srgbClr val="FF0000">
                  <a:alpha val="30000"/>
                </a:srgbClr>
              </a:solidFill>
              <a:latin typeface="ＭＳ ゴシック" panose="020B0609070205080204" pitchFamily="49" charset="-128"/>
              <a:ea typeface="ＭＳ ゴシック" panose="020B0609070205080204" pitchFamily="49" charset="-128"/>
            </a:endParaRPr>
          </a:p>
        </p:txBody>
      </p:sp>
      <p:sp>
        <p:nvSpPr>
          <p:cNvPr id="15" name="正方形/長方形 14">
            <a:extLst>
              <a:ext uri="{FF2B5EF4-FFF2-40B4-BE49-F238E27FC236}">
                <a16:creationId xmlns:a16="http://schemas.microsoft.com/office/drawing/2014/main" id="{2919C2C9-B15E-4C4C-B1E4-96CA238C9673}"/>
              </a:ext>
            </a:extLst>
          </p:cNvPr>
          <p:cNvSpPr/>
          <p:nvPr/>
        </p:nvSpPr>
        <p:spPr>
          <a:xfrm>
            <a:off x="4102975" y="8163410"/>
            <a:ext cx="1440160" cy="1368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0" b="1" dirty="0">
                <a:solidFill>
                  <a:srgbClr val="FF0000">
                    <a:alpha val="30000"/>
                  </a:srgbClr>
                </a:solidFill>
                <a:latin typeface="ＭＳ ゴシック" panose="020B0609070205080204" pitchFamily="49" charset="-128"/>
                <a:ea typeface="ＭＳ ゴシック" panose="020B0609070205080204" pitchFamily="49" charset="-128"/>
              </a:rPr>
              <a:t>○</a:t>
            </a:r>
            <a:endParaRPr kumimoji="1" lang="en-US" altLang="ja-JP" sz="8000" b="1" dirty="0">
              <a:solidFill>
                <a:srgbClr val="FF0000">
                  <a:alpha val="30000"/>
                </a:srgbClr>
              </a:solidFill>
              <a:latin typeface="ＭＳ ゴシック" panose="020B0609070205080204" pitchFamily="49" charset="-128"/>
              <a:ea typeface="ＭＳ ゴシック" panose="020B0609070205080204" pitchFamily="49" charset="-128"/>
            </a:endParaRPr>
          </a:p>
        </p:txBody>
      </p:sp>
      <p:sp>
        <p:nvSpPr>
          <p:cNvPr id="16" name="正方形/長方形 15">
            <a:extLst>
              <a:ext uri="{FF2B5EF4-FFF2-40B4-BE49-F238E27FC236}">
                <a16:creationId xmlns:a16="http://schemas.microsoft.com/office/drawing/2014/main" id="{D9EDAD7C-85BD-4A02-BE3D-36426F10B292}"/>
              </a:ext>
            </a:extLst>
          </p:cNvPr>
          <p:cNvSpPr/>
          <p:nvPr/>
        </p:nvSpPr>
        <p:spPr>
          <a:xfrm>
            <a:off x="6843392" y="2897299"/>
            <a:ext cx="1440160" cy="1368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0" b="1" dirty="0">
                <a:solidFill>
                  <a:srgbClr val="FF0000">
                    <a:alpha val="30000"/>
                  </a:srgbClr>
                </a:solidFill>
                <a:latin typeface="ＭＳ ゴシック" panose="020B0609070205080204" pitchFamily="49" charset="-128"/>
                <a:ea typeface="ＭＳ ゴシック" panose="020B0609070205080204" pitchFamily="49" charset="-128"/>
              </a:rPr>
              <a:t>△</a:t>
            </a:r>
            <a:endParaRPr kumimoji="1" lang="en-US" altLang="ja-JP" sz="8000" b="1" dirty="0">
              <a:solidFill>
                <a:srgbClr val="FF0000">
                  <a:alpha val="30000"/>
                </a:srgbClr>
              </a:solidFill>
              <a:latin typeface="ＭＳ ゴシック" panose="020B0609070205080204" pitchFamily="49" charset="-128"/>
              <a:ea typeface="ＭＳ ゴシック" panose="020B0609070205080204" pitchFamily="49" charset="-128"/>
            </a:endParaRPr>
          </a:p>
        </p:txBody>
      </p:sp>
      <p:sp>
        <p:nvSpPr>
          <p:cNvPr id="17" name="正方形/長方形 16">
            <a:extLst>
              <a:ext uri="{FF2B5EF4-FFF2-40B4-BE49-F238E27FC236}">
                <a16:creationId xmlns:a16="http://schemas.microsoft.com/office/drawing/2014/main" id="{54631E9B-13BF-43AD-AE00-14735E808E50}"/>
              </a:ext>
            </a:extLst>
          </p:cNvPr>
          <p:cNvSpPr/>
          <p:nvPr/>
        </p:nvSpPr>
        <p:spPr>
          <a:xfrm>
            <a:off x="6842134" y="4270734"/>
            <a:ext cx="1440160" cy="1368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8000" b="1" dirty="0">
                <a:solidFill>
                  <a:srgbClr val="FF0000">
                    <a:alpha val="30000"/>
                  </a:srgbClr>
                </a:solidFill>
                <a:latin typeface="ＭＳ ゴシック" panose="020B0609070205080204" pitchFamily="49" charset="-128"/>
                <a:ea typeface="ＭＳ ゴシック" panose="020B0609070205080204" pitchFamily="49" charset="-128"/>
              </a:rPr>
              <a:t>×</a:t>
            </a:r>
          </a:p>
        </p:txBody>
      </p:sp>
      <p:sp>
        <p:nvSpPr>
          <p:cNvPr id="18" name="正方形/長方形 17">
            <a:extLst>
              <a:ext uri="{FF2B5EF4-FFF2-40B4-BE49-F238E27FC236}">
                <a16:creationId xmlns:a16="http://schemas.microsoft.com/office/drawing/2014/main" id="{744C015E-2A43-4287-AAA2-090D3BD48858}"/>
              </a:ext>
            </a:extLst>
          </p:cNvPr>
          <p:cNvSpPr/>
          <p:nvPr/>
        </p:nvSpPr>
        <p:spPr>
          <a:xfrm>
            <a:off x="6842134" y="6854588"/>
            <a:ext cx="1440160" cy="1368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0" b="1" dirty="0">
                <a:solidFill>
                  <a:srgbClr val="FF0000">
                    <a:alpha val="30000"/>
                  </a:srgbClr>
                </a:solidFill>
                <a:latin typeface="ＭＳ ゴシック" panose="020B0609070205080204" pitchFamily="49" charset="-128"/>
                <a:ea typeface="ＭＳ ゴシック" panose="020B0609070205080204" pitchFamily="49" charset="-128"/>
              </a:rPr>
              <a:t>△</a:t>
            </a:r>
            <a:endParaRPr kumimoji="1" lang="en-US" altLang="ja-JP" sz="8000" b="1" dirty="0">
              <a:solidFill>
                <a:srgbClr val="FF0000">
                  <a:alpha val="30000"/>
                </a:srgbClr>
              </a:solidFill>
              <a:latin typeface="ＭＳ ゴシック" panose="020B0609070205080204" pitchFamily="49" charset="-128"/>
              <a:ea typeface="ＭＳ ゴシック" panose="020B0609070205080204" pitchFamily="49" charset="-128"/>
            </a:endParaRPr>
          </a:p>
        </p:txBody>
      </p:sp>
      <p:sp>
        <p:nvSpPr>
          <p:cNvPr id="19" name="正方形/長方形 18">
            <a:extLst>
              <a:ext uri="{FF2B5EF4-FFF2-40B4-BE49-F238E27FC236}">
                <a16:creationId xmlns:a16="http://schemas.microsoft.com/office/drawing/2014/main" id="{86D4E067-376A-4EC3-9C96-D67A50C26497}"/>
              </a:ext>
            </a:extLst>
          </p:cNvPr>
          <p:cNvSpPr/>
          <p:nvPr/>
        </p:nvSpPr>
        <p:spPr>
          <a:xfrm>
            <a:off x="6842134" y="5571085"/>
            <a:ext cx="1440160" cy="1368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8000" b="1" dirty="0">
                <a:solidFill>
                  <a:srgbClr val="FF0000">
                    <a:alpha val="30000"/>
                  </a:srgbClr>
                </a:solidFill>
                <a:latin typeface="ＭＳ ゴシック" panose="020B0609070205080204" pitchFamily="49" charset="-128"/>
                <a:ea typeface="ＭＳ ゴシック" panose="020B0609070205080204" pitchFamily="49" charset="-128"/>
              </a:rPr>
              <a:t>×</a:t>
            </a:r>
          </a:p>
        </p:txBody>
      </p:sp>
      <p:sp>
        <p:nvSpPr>
          <p:cNvPr id="20" name="正方形/長方形 19">
            <a:extLst>
              <a:ext uri="{FF2B5EF4-FFF2-40B4-BE49-F238E27FC236}">
                <a16:creationId xmlns:a16="http://schemas.microsoft.com/office/drawing/2014/main" id="{5807155C-AE31-47EA-B1EB-4472B60D9EB2}"/>
              </a:ext>
            </a:extLst>
          </p:cNvPr>
          <p:cNvSpPr/>
          <p:nvPr/>
        </p:nvSpPr>
        <p:spPr>
          <a:xfrm>
            <a:off x="6842134" y="8158094"/>
            <a:ext cx="1440160" cy="1368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8000" b="1" dirty="0">
                <a:solidFill>
                  <a:srgbClr val="FF0000">
                    <a:alpha val="30000"/>
                  </a:srgbClr>
                </a:solidFill>
                <a:latin typeface="ＭＳ ゴシック" panose="020B0609070205080204" pitchFamily="49" charset="-128"/>
                <a:ea typeface="ＭＳ ゴシック" panose="020B0609070205080204" pitchFamily="49" charset="-128"/>
              </a:rPr>
              <a:t>×</a:t>
            </a:r>
          </a:p>
        </p:txBody>
      </p:sp>
      <p:sp>
        <p:nvSpPr>
          <p:cNvPr id="21" name="正方形/長方形 20">
            <a:extLst>
              <a:ext uri="{FF2B5EF4-FFF2-40B4-BE49-F238E27FC236}">
                <a16:creationId xmlns:a16="http://schemas.microsoft.com/office/drawing/2014/main" id="{8DDB1724-B4F8-4690-9FCA-AFAE1C4FE830}"/>
              </a:ext>
            </a:extLst>
          </p:cNvPr>
          <p:cNvSpPr/>
          <p:nvPr/>
        </p:nvSpPr>
        <p:spPr>
          <a:xfrm>
            <a:off x="9417938" y="2902615"/>
            <a:ext cx="1440160" cy="1368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0" b="1" dirty="0">
                <a:solidFill>
                  <a:srgbClr val="FF0000">
                    <a:alpha val="30000"/>
                  </a:srgbClr>
                </a:solidFill>
                <a:latin typeface="ＭＳ ゴシック" panose="020B0609070205080204" pitchFamily="49" charset="-128"/>
                <a:ea typeface="ＭＳ ゴシック" panose="020B0609070205080204" pitchFamily="49" charset="-128"/>
              </a:rPr>
              <a:t>△</a:t>
            </a:r>
            <a:endParaRPr kumimoji="1" lang="en-US" altLang="ja-JP" sz="8000" b="1" dirty="0">
              <a:solidFill>
                <a:srgbClr val="FF0000">
                  <a:alpha val="30000"/>
                </a:srgbClr>
              </a:solidFill>
              <a:latin typeface="ＭＳ ゴシック" panose="020B0609070205080204" pitchFamily="49" charset="-128"/>
              <a:ea typeface="ＭＳ ゴシック" panose="020B0609070205080204" pitchFamily="49" charset="-128"/>
            </a:endParaRPr>
          </a:p>
        </p:txBody>
      </p:sp>
      <p:sp>
        <p:nvSpPr>
          <p:cNvPr id="22" name="正方形/長方形 21">
            <a:extLst>
              <a:ext uri="{FF2B5EF4-FFF2-40B4-BE49-F238E27FC236}">
                <a16:creationId xmlns:a16="http://schemas.microsoft.com/office/drawing/2014/main" id="{DDFF564B-283A-40A8-B413-6D72A3B4398D}"/>
              </a:ext>
            </a:extLst>
          </p:cNvPr>
          <p:cNvSpPr/>
          <p:nvPr/>
        </p:nvSpPr>
        <p:spPr>
          <a:xfrm>
            <a:off x="9416680" y="4276050"/>
            <a:ext cx="1440160" cy="1368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0" b="1" dirty="0">
                <a:solidFill>
                  <a:srgbClr val="FF0000">
                    <a:alpha val="30000"/>
                  </a:srgbClr>
                </a:solidFill>
                <a:latin typeface="ＭＳ ゴシック" panose="020B0609070205080204" pitchFamily="49" charset="-128"/>
                <a:ea typeface="ＭＳ ゴシック" panose="020B0609070205080204" pitchFamily="49" charset="-128"/>
              </a:rPr>
              <a:t>△</a:t>
            </a:r>
            <a:endParaRPr kumimoji="1" lang="en-US" altLang="ja-JP" sz="8000" b="1" dirty="0">
              <a:solidFill>
                <a:srgbClr val="FF0000">
                  <a:alpha val="30000"/>
                </a:srgbClr>
              </a:solidFill>
              <a:latin typeface="ＭＳ ゴシック" panose="020B0609070205080204" pitchFamily="49" charset="-128"/>
              <a:ea typeface="ＭＳ ゴシック" panose="020B0609070205080204" pitchFamily="49" charset="-128"/>
            </a:endParaRPr>
          </a:p>
        </p:txBody>
      </p:sp>
      <p:sp>
        <p:nvSpPr>
          <p:cNvPr id="23" name="正方形/長方形 22">
            <a:extLst>
              <a:ext uri="{FF2B5EF4-FFF2-40B4-BE49-F238E27FC236}">
                <a16:creationId xmlns:a16="http://schemas.microsoft.com/office/drawing/2014/main" id="{21B544E4-A4CA-44B2-91F4-1FFBF1A86853}"/>
              </a:ext>
            </a:extLst>
          </p:cNvPr>
          <p:cNvSpPr/>
          <p:nvPr/>
        </p:nvSpPr>
        <p:spPr>
          <a:xfrm>
            <a:off x="9416680" y="6859904"/>
            <a:ext cx="1440160" cy="1368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0" b="1" dirty="0">
                <a:solidFill>
                  <a:srgbClr val="FF0000">
                    <a:alpha val="30000"/>
                  </a:srgbClr>
                </a:solidFill>
                <a:latin typeface="ＭＳ ゴシック" panose="020B0609070205080204" pitchFamily="49" charset="-128"/>
                <a:ea typeface="ＭＳ ゴシック" panose="020B0609070205080204" pitchFamily="49" charset="-128"/>
              </a:rPr>
              <a:t>○</a:t>
            </a:r>
            <a:endParaRPr kumimoji="1" lang="en-US" altLang="ja-JP" sz="8000" b="1" dirty="0">
              <a:solidFill>
                <a:srgbClr val="FF0000">
                  <a:alpha val="30000"/>
                </a:srgbClr>
              </a:solidFill>
              <a:latin typeface="ＭＳ ゴシック" panose="020B0609070205080204" pitchFamily="49" charset="-128"/>
              <a:ea typeface="ＭＳ ゴシック" panose="020B0609070205080204" pitchFamily="49" charset="-128"/>
            </a:endParaRPr>
          </a:p>
        </p:txBody>
      </p:sp>
      <p:sp>
        <p:nvSpPr>
          <p:cNvPr id="24" name="正方形/長方形 23">
            <a:extLst>
              <a:ext uri="{FF2B5EF4-FFF2-40B4-BE49-F238E27FC236}">
                <a16:creationId xmlns:a16="http://schemas.microsoft.com/office/drawing/2014/main" id="{CF0F49D5-907D-42CF-9CC2-6B344811DCAE}"/>
              </a:ext>
            </a:extLst>
          </p:cNvPr>
          <p:cNvSpPr/>
          <p:nvPr/>
        </p:nvSpPr>
        <p:spPr>
          <a:xfrm>
            <a:off x="9416680" y="5576401"/>
            <a:ext cx="1440160" cy="1368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8000" b="1" dirty="0">
                <a:solidFill>
                  <a:srgbClr val="FF0000">
                    <a:alpha val="30000"/>
                  </a:srgbClr>
                </a:solidFill>
                <a:latin typeface="ＭＳ ゴシック" panose="020B0609070205080204" pitchFamily="49" charset="-128"/>
                <a:ea typeface="ＭＳ ゴシック" panose="020B0609070205080204" pitchFamily="49" charset="-128"/>
              </a:rPr>
              <a:t>×</a:t>
            </a:r>
          </a:p>
        </p:txBody>
      </p:sp>
      <p:sp>
        <p:nvSpPr>
          <p:cNvPr id="25" name="正方形/長方形 24">
            <a:extLst>
              <a:ext uri="{FF2B5EF4-FFF2-40B4-BE49-F238E27FC236}">
                <a16:creationId xmlns:a16="http://schemas.microsoft.com/office/drawing/2014/main" id="{9E599497-BDCD-4C8D-9773-5AA28F6C82A2}"/>
              </a:ext>
            </a:extLst>
          </p:cNvPr>
          <p:cNvSpPr/>
          <p:nvPr/>
        </p:nvSpPr>
        <p:spPr>
          <a:xfrm>
            <a:off x="9416680" y="8163410"/>
            <a:ext cx="1440160" cy="1368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0" b="1" dirty="0">
                <a:solidFill>
                  <a:srgbClr val="FF0000">
                    <a:alpha val="30000"/>
                  </a:srgbClr>
                </a:solidFill>
                <a:latin typeface="ＭＳ ゴシック" panose="020B0609070205080204" pitchFamily="49" charset="-128"/>
                <a:ea typeface="ＭＳ ゴシック" panose="020B0609070205080204" pitchFamily="49" charset="-128"/>
              </a:rPr>
              <a:t>△</a:t>
            </a:r>
            <a:endParaRPr kumimoji="1" lang="en-US" altLang="ja-JP" sz="8000" b="1" dirty="0">
              <a:solidFill>
                <a:srgbClr val="FF0000">
                  <a:alpha val="30000"/>
                </a:srgbClr>
              </a:solidFill>
              <a:latin typeface="ＭＳ ゴシック" panose="020B0609070205080204" pitchFamily="49" charset="-128"/>
              <a:ea typeface="ＭＳ ゴシック" panose="020B0609070205080204" pitchFamily="49" charset="-128"/>
            </a:endParaRPr>
          </a:p>
        </p:txBody>
      </p:sp>
      <p:sp>
        <p:nvSpPr>
          <p:cNvPr id="26" name="正方形/長方形 25">
            <a:extLst>
              <a:ext uri="{FF2B5EF4-FFF2-40B4-BE49-F238E27FC236}">
                <a16:creationId xmlns:a16="http://schemas.microsoft.com/office/drawing/2014/main" id="{52F265E1-D58A-4141-B3C4-4CE105636D52}"/>
              </a:ext>
            </a:extLst>
          </p:cNvPr>
          <p:cNvSpPr/>
          <p:nvPr/>
        </p:nvSpPr>
        <p:spPr>
          <a:xfrm>
            <a:off x="11723959" y="2897299"/>
            <a:ext cx="1440160" cy="1368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0" b="1" dirty="0">
                <a:solidFill>
                  <a:srgbClr val="FF0000">
                    <a:alpha val="30000"/>
                  </a:srgbClr>
                </a:solidFill>
                <a:latin typeface="ＭＳ ゴシック" panose="020B0609070205080204" pitchFamily="49" charset="-128"/>
                <a:ea typeface="ＭＳ ゴシック" panose="020B0609070205080204" pitchFamily="49" charset="-128"/>
              </a:rPr>
              <a:t>○</a:t>
            </a:r>
            <a:endParaRPr kumimoji="1" lang="en-US" altLang="ja-JP" sz="8000" b="1" dirty="0">
              <a:solidFill>
                <a:srgbClr val="FF0000">
                  <a:alpha val="30000"/>
                </a:srgbClr>
              </a:solidFill>
              <a:latin typeface="ＭＳ ゴシック" panose="020B0609070205080204" pitchFamily="49" charset="-128"/>
              <a:ea typeface="ＭＳ ゴシック" panose="020B0609070205080204" pitchFamily="49" charset="-128"/>
            </a:endParaRPr>
          </a:p>
        </p:txBody>
      </p:sp>
      <p:sp>
        <p:nvSpPr>
          <p:cNvPr id="27" name="正方形/長方形 26">
            <a:extLst>
              <a:ext uri="{FF2B5EF4-FFF2-40B4-BE49-F238E27FC236}">
                <a16:creationId xmlns:a16="http://schemas.microsoft.com/office/drawing/2014/main" id="{EEEFF5D9-D41F-48DA-B1B7-C9888FAE3734}"/>
              </a:ext>
            </a:extLst>
          </p:cNvPr>
          <p:cNvSpPr/>
          <p:nvPr/>
        </p:nvSpPr>
        <p:spPr>
          <a:xfrm>
            <a:off x="11722701" y="4270734"/>
            <a:ext cx="1440160" cy="1368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0" b="1" dirty="0">
                <a:solidFill>
                  <a:srgbClr val="FF0000">
                    <a:alpha val="30000"/>
                  </a:srgbClr>
                </a:solidFill>
                <a:latin typeface="ＭＳ ゴシック" panose="020B0609070205080204" pitchFamily="49" charset="-128"/>
                <a:ea typeface="ＭＳ ゴシック" panose="020B0609070205080204" pitchFamily="49" charset="-128"/>
              </a:rPr>
              <a:t>△</a:t>
            </a:r>
            <a:endParaRPr kumimoji="1" lang="en-US" altLang="ja-JP" sz="8000" b="1" dirty="0">
              <a:solidFill>
                <a:srgbClr val="FF0000">
                  <a:alpha val="30000"/>
                </a:srgbClr>
              </a:solidFill>
              <a:latin typeface="ＭＳ ゴシック" panose="020B0609070205080204" pitchFamily="49" charset="-128"/>
              <a:ea typeface="ＭＳ ゴシック" panose="020B0609070205080204" pitchFamily="49" charset="-128"/>
            </a:endParaRPr>
          </a:p>
        </p:txBody>
      </p:sp>
      <p:sp>
        <p:nvSpPr>
          <p:cNvPr id="28" name="正方形/長方形 27">
            <a:extLst>
              <a:ext uri="{FF2B5EF4-FFF2-40B4-BE49-F238E27FC236}">
                <a16:creationId xmlns:a16="http://schemas.microsoft.com/office/drawing/2014/main" id="{A5D28596-E9FA-4B4E-BB6C-24A6C082FEFF}"/>
              </a:ext>
            </a:extLst>
          </p:cNvPr>
          <p:cNvSpPr/>
          <p:nvPr/>
        </p:nvSpPr>
        <p:spPr>
          <a:xfrm>
            <a:off x="11722701" y="6854588"/>
            <a:ext cx="1440160" cy="1368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8000" b="1" dirty="0">
                <a:solidFill>
                  <a:srgbClr val="FF0000">
                    <a:alpha val="30000"/>
                  </a:srgbClr>
                </a:solidFill>
                <a:latin typeface="ＭＳ ゴシック" panose="020B0609070205080204" pitchFamily="49" charset="-128"/>
                <a:ea typeface="ＭＳ ゴシック" panose="020B0609070205080204" pitchFamily="49" charset="-128"/>
              </a:rPr>
              <a:t>×</a:t>
            </a:r>
          </a:p>
        </p:txBody>
      </p:sp>
      <p:sp>
        <p:nvSpPr>
          <p:cNvPr id="29" name="正方形/長方形 28">
            <a:extLst>
              <a:ext uri="{FF2B5EF4-FFF2-40B4-BE49-F238E27FC236}">
                <a16:creationId xmlns:a16="http://schemas.microsoft.com/office/drawing/2014/main" id="{46A23FD2-734E-4CCC-B1F2-70F36933702B}"/>
              </a:ext>
            </a:extLst>
          </p:cNvPr>
          <p:cNvSpPr/>
          <p:nvPr/>
        </p:nvSpPr>
        <p:spPr>
          <a:xfrm>
            <a:off x="11722701" y="5571085"/>
            <a:ext cx="1440160" cy="1368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0" b="1" dirty="0">
                <a:solidFill>
                  <a:srgbClr val="FF0000">
                    <a:alpha val="30000"/>
                  </a:srgbClr>
                </a:solidFill>
                <a:latin typeface="ＭＳ ゴシック" panose="020B0609070205080204" pitchFamily="49" charset="-128"/>
                <a:ea typeface="ＭＳ ゴシック" panose="020B0609070205080204" pitchFamily="49" charset="-128"/>
              </a:rPr>
              <a:t>△</a:t>
            </a:r>
            <a:endParaRPr kumimoji="1" lang="en-US" altLang="ja-JP" sz="8000" b="1" dirty="0">
              <a:solidFill>
                <a:srgbClr val="FF0000">
                  <a:alpha val="30000"/>
                </a:srgbClr>
              </a:solidFill>
              <a:latin typeface="ＭＳ ゴシック" panose="020B0609070205080204" pitchFamily="49" charset="-128"/>
              <a:ea typeface="ＭＳ ゴシック" panose="020B0609070205080204" pitchFamily="49" charset="-128"/>
            </a:endParaRPr>
          </a:p>
        </p:txBody>
      </p:sp>
      <p:sp>
        <p:nvSpPr>
          <p:cNvPr id="30" name="正方形/長方形 29">
            <a:extLst>
              <a:ext uri="{FF2B5EF4-FFF2-40B4-BE49-F238E27FC236}">
                <a16:creationId xmlns:a16="http://schemas.microsoft.com/office/drawing/2014/main" id="{A17F4DA8-87E2-4C39-B175-9AC0C82E914D}"/>
              </a:ext>
            </a:extLst>
          </p:cNvPr>
          <p:cNvSpPr/>
          <p:nvPr/>
        </p:nvSpPr>
        <p:spPr>
          <a:xfrm>
            <a:off x="11722701" y="8158094"/>
            <a:ext cx="1440160" cy="1368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0" b="1" dirty="0">
                <a:solidFill>
                  <a:srgbClr val="FF0000">
                    <a:alpha val="30000"/>
                  </a:srgbClr>
                </a:solidFill>
                <a:latin typeface="ＭＳ ゴシック" panose="020B0609070205080204" pitchFamily="49" charset="-128"/>
                <a:ea typeface="ＭＳ ゴシック" panose="020B0609070205080204" pitchFamily="49" charset="-128"/>
              </a:rPr>
              <a:t>△</a:t>
            </a:r>
            <a:endParaRPr kumimoji="1" lang="en-US" altLang="ja-JP" sz="8000" b="1" dirty="0">
              <a:solidFill>
                <a:srgbClr val="FF0000">
                  <a:alpha val="30000"/>
                </a:srgbClr>
              </a:solidFill>
              <a:latin typeface="ＭＳ ゴシック" panose="020B0609070205080204" pitchFamily="49" charset="-128"/>
              <a:ea typeface="ＭＳ ゴシック" panose="020B0609070205080204" pitchFamily="49" charset="-128"/>
            </a:endParaRPr>
          </a:p>
        </p:txBody>
      </p:sp>
      <p:sp>
        <p:nvSpPr>
          <p:cNvPr id="4" name="正方形/長方形 3">
            <a:extLst>
              <a:ext uri="{FF2B5EF4-FFF2-40B4-BE49-F238E27FC236}">
                <a16:creationId xmlns:a16="http://schemas.microsoft.com/office/drawing/2014/main" id="{3859639B-4A4E-45FB-B8CB-1C8186CAEDD6}"/>
              </a:ext>
            </a:extLst>
          </p:cNvPr>
          <p:cNvSpPr/>
          <p:nvPr/>
        </p:nvSpPr>
        <p:spPr>
          <a:xfrm>
            <a:off x="3455424" y="3158609"/>
            <a:ext cx="2737041" cy="10027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lang="ja-JP" altLang="en-US" sz="1400" dirty="0">
                <a:latin typeface="Meiryo UI" panose="020B0604030504040204" pitchFamily="50" charset="-128"/>
                <a:ea typeface="Meiryo UI" panose="020B0604030504040204" pitchFamily="50" charset="-128"/>
              </a:rPr>
              <a:t>「外国人限定」は憲法の平等原則や租税条約の国籍無差別条項に抵触の恐れあり</a:t>
            </a:r>
            <a:endParaRPr lang="en-US" altLang="ja-JP" sz="1400" dirty="0">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CE627F61-2040-4BDD-BF18-AD65B00A7C28}"/>
              </a:ext>
            </a:extLst>
          </p:cNvPr>
          <p:cNvSpPr/>
          <p:nvPr/>
        </p:nvSpPr>
        <p:spPr>
          <a:xfrm>
            <a:off x="6192508" y="2961354"/>
            <a:ext cx="2737041" cy="137567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宿泊施設での徴収は可能であるが、身分確認等の運用が複雑化</a:t>
            </a:r>
          </a:p>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空港での徴収は入国時の課税が技術的に困難（税関業務・入国管理との連携など）</a:t>
            </a:r>
          </a:p>
        </p:txBody>
      </p:sp>
      <p:sp>
        <p:nvSpPr>
          <p:cNvPr id="33" name="正方形/長方形 32">
            <a:extLst>
              <a:ext uri="{FF2B5EF4-FFF2-40B4-BE49-F238E27FC236}">
                <a16:creationId xmlns:a16="http://schemas.microsoft.com/office/drawing/2014/main" id="{FF1343EB-EFE7-4F50-8A0C-EE81D3CAC2E1}"/>
              </a:ext>
            </a:extLst>
          </p:cNvPr>
          <p:cNvSpPr/>
          <p:nvPr/>
        </p:nvSpPr>
        <p:spPr>
          <a:xfrm>
            <a:off x="8929550" y="3163930"/>
            <a:ext cx="2370218" cy="10027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差別的との批判の可能性、国際的な評価も考慮しなければならない</a:t>
            </a:r>
          </a:p>
        </p:txBody>
      </p:sp>
      <p:sp>
        <p:nvSpPr>
          <p:cNvPr id="34" name="正方形/長方形 33">
            <a:extLst>
              <a:ext uri="{FF2B5EF4-FFF2-40B4-BE49-F238E27FC236}">
                <a16:creationId xmlns:a16="http://schemas.microsoft.com/office/drawing/2014/main" id="{76BB4C52-CB79-459C-A561-398226509327}"/>
              </a:ext>
            </a:extLst>
          </p:cNvPr>
          <p:cNvSpPr/>
          <p:nvPr/>
        </p:nvSpPr>
        <p:spPr>
          <a:xfrm>
            <a:off x="11325968" y="3086601"/>
            <a:ext cx="2256273" cy="10027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租税であるため、安定的な財源確保が見込める</a:t>
            </a:r>
          </a:p>
        </p:txBody>
      </p:sp>
      <p:sp>
        <p:nvSpPr>
          <p:cNvPr id="39" name="正方形/長方形 38">
            <a:extLst>
              <a:ext uri="{FF2B5EF4-FFF2-40B4-BE49-F238E27FC236}">
                <a16:creationId xmlns:a16="http://schemas.microsoft.com/office/drawing/2014/main" id="{B7A751BB-3659-445A-B6AD-22F879D33789}"/>
              </a:ext>
            </a:extLst>
          </p:cNvPr>
          <p:cNvSpPr/>
          <p:nvPr/>
        </p:nvSpPr>
        <p:spPr>
          <a:xfrm>
            <a:off x="3457305" y="5797746"/>
            <a:ext cx="2737041" cy="10027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地方公共団体における条例制定は可能</a:t>
            </a:r>
          </a:p>
        </p:txBody>
      </p:sp>
      <p:sp>
        <p:nvSpPr>
          <p:cNvPr id="40" name="正方形/長方形 39">
            <a:extLst>
              <a:ext uri="{FF2B5EF4-FFF2-40B4-BE49-F238E27FC236}">
                <a16:creationId xmlns:a16="http://schemas.microsoft.com/office/drawing/2014/main" id="{FFC98F01-907D-498A-A986-34EDE34B39E1}"/>
              </a:ext>
            </a:extLst>
          </p:cNvPr>
          <p:cNvSpPr/>
          <p:nvPr/>
        </p:nvSpPr>
        <p:spPr>
          <a:xfrm>
            <a:off x="6192508" y="5797746"/>
            <a:ext cx="2737041" cy="10027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空路、航路、交通利用など、あらゆる入域行為全てに平等に課すことが求められるため、実現は困難</a:t>
            </a:r>
          </a:p>
        </p:txBody>
      </p:sp>
      <p:sp>
        <p:nvSpPr>
          <p:cNvPr id="41" name="正方形/長方形 40">
            <a:extLst>
              <a:ext uri="{FF2B5EF4-FFF2-40B4-BE49-F238E27FC236}">
                <a16:creationId xmlns:a16="http://schemas.microsoft.com/office/drawing/2014/main" id="{19B46723-099E-4D40-8D8A-CD5EFF3350CB}"/>
              </a:ext>
            </a:extLst>
          </p:cNvPr>
          <p:cNvSpPr/>
          <p:nvPr/>
        </p:nvSpPr>
        <p:spPr>
          <a:xfrm>
            <a:off x="8930386" y="5797746"/>
            <a:ext cx="2446656" cy="10027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大阪府への入域行為に対する罰則的要素が強いため、負担者の理解を得られない可能性が高い</a:t>
            </a:r>
          </a:p>
        </p:txBody>
      </p:sp>
      <p:sp>
        <p:nvSpPr>
          <p:cNvPr id="42" name="正方形/長方形 41">
            <a:extLst>
              <a:ext uri="{FF2B5EF4-FFF2-40B4-BE49-F238E27FC236}">
                <a16:creationId xmlns:a16="http://schemas.microsoft.com/office/drawing/2014/main" id="{7B1F3F1D-FA26-4FAD-9D7C-E07FF5F4D684}"/>
              </a:ext>
            </a:extLst>
          </p:cNvPr>
          <p:cNvSpPr/>
          <p:nvPr/>
        </p:nvSpPr>
        <p:spPr>
          <a:xfrm>
            <a:off x="11326776" y="5797746"/>
            <a:ext cx="2255465" cy="10027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実務面での課題は大きいが、安定的な財源確保が見込める</a:t>
            </a:r>
          </a:p>
        </p:txBody>
      </p:sp>
      <p:sp>
        <p:nvSpPr>
          <p:cNvPr id="43" name="正方形/長方形 42">
            <a:extLst>
              <a:ext uri="{FF2B5EF4-FFF2-40B4-BE49-F238E27FC236}">
                <a16:creationId xmlns:a16="http://schemas.microsoft.com/office/drawing/2014/main" id="{DCA6EE76-6FFC-4887-B4FB-80CE95A8A394}"/>
              </a:ext>
            </a:extLst>
          </p:cNvPr>
          <p:cNvSpPr/>
          <p:nvPr/>
        </p:nvSpPr>
        <p:spPr>
          <a:xfrm>
            <a:off x="3455424" y="7105738"/>
            <a:ext cx="2737041" cy="10027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任意支払い方式であれば違法性は低く、法的制限は少ない</a:t>
            </a:r>
          </a:p>
        </p:txBody>
      </p:sp>
      <p:sp>
        <p:nvSpPr>
          <p:cNvPr id="44" name="正方形/長方形 43">
            <a:extLst>
              <a:ext uri="{FF2B5EF4-FFF2-40B4-BE49-F238E27FC236}">
                <a16:creationId xmlns:a16="http://schemas.microsoft.com/office/drawing/2014/main" id="{2D06133C-509D-4A38-A67F-19426A0D8A6B}"/>
              </a:ext>
            </a:extLst>
          </p:cNvPr>
          <p:cNvSpPr/>
          <p:nvPr/>
        </p:nvSpPr>
        <p:spPr>
          <a:xfrm>
            <a:off x="6191788" y="7098591"/>
            <a:ext cx="2737041" cy="10027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制度の認知度向上や、実効性確保が課題</a:t>
            </a:r>
          </a:p>
        </p:txBody>
      </p:sp>
      <p:sp>
        <p:nvSpPr>
          <p:cNvPr id="45" name="正方形/長方形 44">
            <a:extLst>
              <a:ext uri="{FF2B5EF4-FFF2-40B4-BE49-F238E27FC236}">
                <a16:creationId xmlns:a16="http://schemas.microsoft.com/office/drawing/2014/main" id="{D70A3881-0502-43AA-AF96-54760F7379F2}"/>
              </a:ext>
            </a:extLst>
          </p:cNvPr>
          <p:cNvSpPr/>
          <p:nvPr/>
        </p:nvSpPr>
        <p:spPr>
          <a:xfrm>
            <a:off x="8925457" y="7105737"/>
            <a:ext cx="2385272" cy="10027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強制力がない分、受容されやすい</a:t>
            </a:r>
          </a:p>
        </p:txBody>
      </p:sp>
      <p:sp>
        <p:nvSpPr>
          <p:cNvPr id="46" name="正方形/長方形 45">
            <a:extLst>
              <a:ext uri="{FF2B5EF4-FFF2-40B4-BE49-F238E27FC236}">
                <a16:creationId xmlns:a16="http://schemas.microsoft.com/office/drawing/2014/main" id="{899F70C6-77FB-4E7B-8B02-13E9DE975E82}"/>
              </a:ext>
            </a:extLst>
          </p:cNvPr>
          <p:cNvSpPr/>
          <p:nvPr/>
        </p:nvSpPr>
        <p:spPr>
          <a:xfrm>
            <a:off x="11325968" y="7105738"/>
            <a:ext cx="2255465" cy="10027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強制力がない分、安定的な財源確保が見込めない</a:t>
            </a:r>
          </a:p>
        </p:txBody>
      </p:sp>
      <p:sp>
        <p:nvSpPr>
          <p:cNvPr id="47" name="正方形/長方形 46">
            <a:extLst>
              <a:ext uri="{FF2B5EF4-FFF2-40B4-BE49-F238E27FC236}">
                <a16:creationId xmlns:a16="http://schemas.microsoft.com/office/drawing/2014/main" id="{3C98FFE0-F4AA-4976-9192-A2F8B06729ED}"/>
              </a:ext>
            </a:extLst>
          </p:cNvPr>
          <p:cNvSpPr/>
          <p:nvPr/>
        </p:nvSpPr>
        <p:spPr>
          <a:xfrm>
            <a:off x="3454005" y="8368285"/>
            <a:ext cx="2737041" cy="10027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施設管理者が設定するものであり法的制限は少ない</a:t>
            </a:r>
          </a:p>
        </p:txBody>
      </p:sp>
      <p:sp>
        <p:nvSpPr>
          <p:cNvPr id="48" name="正方形/長方形 47">
            <a:extLst>
              <a:ext uri="{FF2B5EF4-FFF2-40B4-BE49-F238E27FC236}">
                <a16:creationId xmlns:a16="http://schemas.microsoft.com/office/drawing/2014/main" id="{24852D54-DF05-4FA8-83BA-EE490EFBAB92}"/>
              </a:ext>
            </a:extLst>
          </p:cNvPr>
          <p:cNvSpPr/>
          <p:nvPr/>
        </p:nvSpPr>
        <p:spPr>
          <a:xfrm>
            <a:off x="6191893" y="8370282"/>
            <a:ext cx="2737041" cy="10027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入場時の身分確認、運用の複雑化</a:t>
            </a:r>
          </a:p>
        </p:txBody>
      </p:sp>
      <p:sp>
        <p:nvSpPr>
          <p:cNvPr id="49" name="正方形/長方形 48">
            <a:extLst>
              <a:ext uri="{FF2B5EF4-FFF2-40B4-BE49-F238E27FC236}">
                <a16:creationId xmlns:a16="http://schemas.microsoft.com/office/drawing/2014/main" id="{C73D668C-FCF3-4720-A4DC-93C33D5F0E6E}"/>
              </a:ext>
            </a:extLst>
          </p:cNvPr>
          <p:cNvSpPr/>
          <p:nvPr/>
        </p:nvSpPr>
        <p:spPr>
          <a:xfrm>
            <a:off x="8927085" y="8383524"/>
            <a:ext cx="2446656" cy="10027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外国人向けの特別なサービス提供の対価として、比較的理解は得られやすい</a:t>
            </a:r>
          </a:p>
        </p:txBody>
      </p:sp>
      <p:sp>
        <p:nvSpPr>
          <p:cNvPr id="50" name="正方形/長方形 49">
            <a:extLst>
              <a:ext uri="{FF2B5EF4-FFF2-40B4-BE49-F238E27FC236}">
                <a16:creationId xmlns:a16="http://schemas.microsoft.com/office/drawing/2014/main" id="{0558C723-0304-4D20-94D0-BF8EE22B8130}"/>
              </a:ext>
            </a:extLst>
          </p:cNvPr>
          <p:cNvSpPr/>
          <p:nvPr/>
        </p:nvSpPr>
        <p:spPr>
          <a:xfrm>
            <a:off x="11325131" y="8382319"/>
            <a:ext cx="2255466" cy="10027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施設を管理・維持するうえで料金設定するものであり、それ以外の目的に活用することは困難</a:t>
            </a:r>
          </a:p>
        </p:txBody>
      </p:sp>
      <p:sp>
        <p:nvSpPr>
          <p:cNvPr id="51" name="正方形/長方形 50">
            <a:extLst>
              <a:ext uri="{FF2B5EF4-FFF2-40B4-BE49-F238E27FC236}">
                <a16:creationId xmlns:a16="http://schemas.microsoft.com/office/drawing/2014/main" id="{1652762F-CDD4-4B23-A665-A18DA6A2FAE3}"/>
              </a:ext>
            </a:extLst>
          </p:cNvPr>
          <p:cNvSpPr/>
          <p:nvPr/>
        </p:nvSpPr>
        <p:spPr>
          <a:xfrm>
            <a:off x="3453962" y="4485780"/>
            <a:ext cx="2737041" cy="10027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受益者・原因者の範囲を明確にすれば、条例制定は可能</a:t>
            </a:r>
          </a:p>
        </p:txBody>
      </p:sp>
      <p:sp>
        <p:nvSpPr>
          <p:cNvPr id="52" name="正方形/長方形 51">
            <a:extLst>
              <a:ext uri="{FF2B5EF4-FFF2-40B4-BE49-F238E27FC236}">
                <a16:creationId xmlns:a16="http://schemas.microsoft.com/office/drawing/2014/main" id="{BD58B45A-1881-4B35-905D-6C8DE216F20A}"/>
              </a:ext>
            </a:extLst>
          </p:cNvPr>
          <p:cNvSpPr/>
          <p:nvPr/>
        </p:nvSpPr>
        <p:spPr>
          <a:xfrm>
            <a:off x="6191046" y="4296145"/>
            <a:ext cx="2737041" cy="137567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特定の事業や事務ごとに外国人のみの受益や手数料の範囲を明確にする必要があり、特定することは困難</a:t>
            </a:r>
          </a:p>
        </p:txBody>
      </p:sp>
      <p:sp>
        <p:nvSpPr>
          <p:cNvPr id="53" name="正方形/長方形 52">
            <a:extLst>
              <a:ext uri="{FF2B5EF4-FFF2-40B4-BE49-F238E27FC236}">
                <a16:creationId xmlns:a16="http://schemas.microsoft.com/office/drawing/2014/main" id="{D3BB51ED-EA52-4DA6-AB40-6F79726468B2}"/>
              </a:ext>
            </a:extLst>
          </p:cNvPr>
          <p:cNvSpPr/>
          <p:nvPr/>
        </p:nvSpPr>
        <p:spPr>
          <a:xfrm>
            <a:off x="8928088" y="4483481"/>
            <a:ext cx="2370218" cy="10027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受益者・原因者の範囲を特定するため、負担者の理解は比較的得られやすい</a:t>
            </a:r>
          </a:p>
        </p:txBody>
      </p:sp>
      <p:sp>
        <p:nvSpPr>
          <p:cNvPr id="54" name="正方形/長方形 53">
            <a:extLst>
              <a:ext uri="{FF2B5EF4-FFF2-40B4-BE49-F238E27FC236}">
                <a16:creationId xmlns:a16="http://schemas.microsoft.com/office/drawing/2014/main" id="{1E3BFD60-82A9-4A1A-87B2-7D45C9460753}"/>
              </a:ext>
            </a:extLst>
          </p:cNvPr>
          <p:cNvSpPr/>
          <p:nvPr/>
        </p:nvSpPr>
        <p:spPr>
          <a:xfrm>
            <a:off x="11324506" y="4482352"/>
            <a:ext cx="2256273" cy="10027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受益者・原因者の範囲を特定し、その程度に応じた課金となるため、租税よりも収入額や使途の範囲が限定的</a:t>
            </a:r>
          </a:p>
        </p:txBody>
      </p:sp>
      <p:sp>
        <p:nvSpPr>
          <p:cNvPr id="55" name="正方形/長方形 54">
            <a:extLst>
              <a:ext uri="{FF2B5EF4-FFF2-40B4-BE49-F238E27FC236}">
                <a16:creationId xmlns:a16="http://schemas.microsoft.com/office/drawing/2014/main" id="{AC7D54F8-404C-47D9-B22F-AC239EA17668}"/>
              </a:ext>
            </a:extLst>
          </p:cNvPr>
          <p:cNvSpPr/>
          <p:nvPr/>
        </p:nvSpPr>
        <p:spPr>
          <a:xfrm>
            <a:off x="1248644" y="1853410"/>
            <a:ext cx="8064896" cy="75656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下表の</a:t>
            </a:r>
            <a:r>
              <a:rPr kumimoji="1" lang="ja-JP" altLang="en-US" sz="1600" dirty="0">
                <a:latin typeface="Meiryo UI" panose="020B0604030504040204" pitchFamily="50" charset="-128"/>
                <a:ea typeface="Meiryo UI" panose="020B0604030504040204" pitchFamily="50" charset="-128"/>
              </a:rPr>
              <a:t>「</a:t>
            </a:r>
            <a:r>
              <a:rPr kumimoji="1" lang="ja-JP" altLang="en-US" sz="1600" b="1" dirty="0">
                <a:solidFill>
                  <a:srgbClr val="FF0000"/>
                </a:solidFill>
                <a:latin typeface="ＭＳ ゴシック" panose="020B0609070205080204" pitchFamily="49" charset="-128"/>
                <a:ea typeface="ＭＳ ゴシック" panose="020B0609070205080204" pitchFamily="49" charset="-128"/>
              </a:rPr>
              <a:t>○</a:t>
            </a:r>
            <a:r>
              <a:rPr kumimoji="1" lang="ja-JP" altLang="en-US" sz="1600" dirty="0">
                <a:latin typeface="Meiryo UI" panose="020B0604030504040204" pitchFamily="50" charset="-128"/>
                <a:ea typeface="Meiryo UI" panose="020B0604030504040204" pitchFamily="50" charset="-128"/>
              </a:rPr>
              <a:t>」「</a:t>
            </a:r>
            <a:r>
              <a:rPr kumimoji="1" lang="ja-JP" altLang="en-US" sz="1600" b="1" dirty="0">
                <a:solidFill>
                  <a:srgbClr val="FF0000"/>
                </a:solidFill>
                <a:latin typeface="ＭＳ ゴシック" panose="020B0609070205080204" pitchFamily="49" charset="-128"/>
                <a:ea typeface="ＭＳ ゴシック" panose="020B0609070205080204" pitchFamily="49" charset="-128"/>
              </a:rPr>
              <a:t>△</a:t>
            </a:r>
            <a:r>
              <a:rPr kumimoji="1" lang="ja-JP" altLang="en-US" sz="1600" dirty="0">
                <a:latin typeface="Meiryo UI" panose="020B0604030504040204" pitchFamily="50" charset="-128"/>
                <a:ea typeface="Meiryo UI" panose="020B0604030504040204" pitchFamily="50" charset="-128"/>
              </a:rPr>
              <a:t>」「</a:t>
            </a:r>
            <a:r>
              <a:rPr kumimoji="1" lang="en-US" altLang="ja-JP" sz="1600" b="1" dirty="0">
                <a:solidFill>
                  <a:srgbClr val="FF0000"/>
                </a:solidFill>
                <a:latin typeface="ＭＳ ゴシック" panose="020B0609070205080204" pitchFamily="49" charset="-128"/>
                <a:ea typeface="ＭＳ ゴシック" panose="020B0609070205080204" pitchFamily="49" charset="-128"/>
              </a:rPr>
              <a:t>×</a:t>
            </a:r>
            <a:r>
              <a:rPr kumimoji="1" lang="ja-JP" altLang="en-US" sz="1600" dirty="0">
                <a:latin typeface="Meiryo UI" panose="020B0604030504040204" pitchFamily="50" charset="-128"/>
                <a:ea typeface="Meiryo UI" panose="020B0604030504040204" pitchFamily="50" charset="-128"/>
              </a:rPr>
              <a:t>」は、海外事例調査結果等を踏まえた事務局評価</a:t>
            </a:r>
            <a:endParaRPr kumimoji="1" lang="en-US" altLang="ja-JP" sz="1600" dirty="0">
              <a:latin typeface="Meiryo UI" panose="020B0604030504040204" pitchFamily="50" charset="-128"/>
              <a:ea typeface="Meiryo UI" panose="020B0604030504040204" pitchFamily="50" charset="-128"/>
            </a:endParaRPr>
          </a:p>
        </p:txBody>
      </p:sp>
      <p:sp>
        <p:nvSpPr>
          <p:cNvPr id="56" name="正方形/長方形 55">
            <a:extLst>
              <a:ext uri="{FF2B5EF4-FFF2-40B4-BE49-F238E27FC236}">
                <a16:creationId xmlns:a16="http://schemas.microsoft.com/office/drawing/2014/main" id="{2BC6E12C-FCCE-46C0-A252-7907495EC0CE}"/>
              </a:ext>
            </a:extLst>
          </p:cNvPr>
          <p:cNvSpPr/>
          <p:nvPr/>
        </p:nvSpPr>
        <p:spPr>
          <a:xfrm>
            <a:off x="4102402" y="2934201"/>
            <a:ext cx="1440160" cy="1368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8000" b="1" dirty="0">
                <a:solidFill>
                  <a:srgbClr val="FF0000">
                    <a:alpha val="30000"/>
                  </a:srgbClr>
                </a:solidFill>
                <a:latin typeface="ＭＳ ゴシック" panose="020B0609070205080204" pitchFamily="49" charset="-128"/>
                <a:ea typeface="ＭＳ ゴシック" panose="020B0609070205080204" pitchFamily="49" charset="-128"/>
              </a:rPr>
              <a:t>×</a:t>
            </a:r>
          </a:p>
        </p:txBody>
      </p:sp>
    </p:spTree>
    <p:extLst>
      <p:ext uri="{BB962C8B-B14F-4D97-AF65-F5344CB8AC3E}">
        <p14:creationId xmlns:p14="http://schemas.microsoft.com/office/powerpoint/2010/main" val="32794324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7441</TotalTime>
  <Words>561</Words>
  <Application>Microsoft Office PowerPoint</Application>
  <PresentationFormat>ユーザー設定</PresentationFormat>
  <Paragraphs>71</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游ゴシック</vt:lpstr>
      <vt:lpstr>Arial</vt:lpstr>
      <vt:lpstr>Calibri</vt:lpstr>
      <vt:lpstr>Wingdings</vt: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845</cp:revision>
  <cp:lastPrinted>2025-05-12T10:01:30Z</cp:lastPrinted>
  <dcterms:created xsi:type="dcterms:W3CDTF">2014-07-11T05:14:15Z</dcterms:created>
  <dcterms:modified xsi:type="dcterms:W3CDTF">2025-05-22T09:44:45Z</dcterms:modified>
</cp:coreProperties>
</file>