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FF"/>
    <a:srgbClr val="00FFCC"/>
    <a:srgbClr val="FF6699"/>
    <a:srgbClr val="E6E6E6"/>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96" autoAdjust="0"/>
  </p:normalViewPr>
  <p:slideViewPr>
    <p:cSldViewPr>
      <p:cViewPr varScale="1">
        <p:scale>
          <a:sx n="64" d="100"/>
          <a:sy n="64" d="100"/>
        </p:scale>
        <p:origin x="1512" y="29"/>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2025/5/22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2025/5/22</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実現可能な制度案の検討</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342636"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実現可能な制度案の検討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11" name="正方形/長方形 10">
            <a:extLst>
              <a:ext uri="{FF2B5EF4-FFF2-40B4-BE49-F238E27FC236}">
                <a16:creationId xmlns:a16="http://schemas.microsoft.com/office/drawing/2014/main" id="{889D2D78-BECF-456C-BC8F-5CCE1A692C79}"/>
              </a:ext>
            </a:extLst>
          </p:cNvPr>
          <p:cNvSpPr/>
          <p:nvPr/>
        </p:nvSpPr>
        <p:spPr>
          <a:xfrm>
            <a:off x="115602" y="781266"/>
            <a:ext cx="13466640" cy="833094"/>
          </a:xfrm>
          <a:prstGeom prst="rect">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b="1" dirty="0">
                <a:latin typeface="Meiryo UI" panose="020B0604030504040204" pitchFamily="50" charset="-128"/>
                <a:ea typeface="Meiryo UI" panose="020B0604030504040204" pitchFamily="50" charset="-128"/>
              </a:rPr>
              <a:t> ■前回会議での委員意見</a:t>
            </a:r>
            <a:endParaRPr kumimoji="1" lang="en-US" altLang="ja-JP" sz="2000" b="1" dirty="0">
              <a:latin typeface="Meiryo UI" panose="020B0604030504040204" pitchFamily="50" charset="-128"/>
              <a:ea typeface="Meiryo UI" panose="020B0604030504040204" pitchFamily="50" charset="-128"/>
            </a:endParaRPr>
          </a:p>
          <a:p>
            <a:pPr marL="531813" indent="-342900">
              <a:buFont typeface="Wingdings" panose="05000000000000000000" pitchFamily="2" charset="2"/>
              <a:buChar char="ü"/>
            </a:pPr>
            <a:r>
              <a:rPr kumimoji="1" lang="ja-JP" altLang="en-US" sz="2200" b="1" dirty="0">
                <a:latin typeface="Meiryo UI" panose="020B0604030504040204" pitchFamily="50" charset="-128"/>
                <a:ea typeface="Meiryo UI" panose="020B0604030504040204" pitchFamily="50" charset="-128"/>
              </a:rPr>
              <a:t>「これならできる」、「できない」</a:t>
            </a:r>
            <a:r>
              <a:rPr kumimoji="1" lang="ja-JP" altLang="en-US" sz="2000" b="1" dirty="0">
                <a:latin typeface="Meiryo UI" panose="020B0604030504040204" pitchFamily="50" charset="-128"/>
                <a:ea typeface="Meiryo UI" panose="020B0604030504040204" pitchFamily="50" charset="-128"/>
              </a:rPr>
              <a:t>、もしくは</a:t>
            </a:r>
            <a:r>
              <a:rPr kumimoji="1" lang="ja-JP" altLang="en-US" sz="2200" b="1" dirty="0">
                <a:latin typeface="Meiryo UI" panose="020B0604030504040204" pitchFamily="50" charset="-128"/>
                <a:ea typeface="Meiryo UI" panose="020B0604030504040204" pitchFamily="50" charset="-128"/>
              </a:rPr>
              <a:t>「あえて</a:t>
            </a:r>
            <a:r>
              <a:rPr kumimoji="1" lang="en-US" altLang="ja-JP" sz="2200" b="1" dirty="0">
                <a:latin typeface="Meiryo UI" panose="020B0604030504040204" pitchFamily="50" charset="-128"/>
                <a:ea typeface="Meiryo UI" panose="020B0604030504040204" pitchFamily="50" charset="-128"/>
              </a:rPr>
              <a:t>”</a:t>
            </a:r>
            <a:r>
              <a:rPr kumimoji="1" lang="ja-JP" altLang="en-US" sz="2200" b="1" dirty="0">
                <a:latin typeface="Meiryo UI" panose="020B0604030504040204" pitchFamily="50" charset="-128"/>
                <a:ea typeface="Meiryo UI" panose="020B0604030504040204" pitchFamily="50" charset="-128"/>
              </a:rPr>
              <a:t>しない</a:t>
            </a:r>
            <a:r>
              <a:rPr kumimoji="1" lang="en-US" altLang="ja-JP" sz="2200" b="1" dirty="0">
                <a:latin typeface="Meiryo UI" panose="020B0604030504040204" pitchFamily="50" charset="-128"/>
                <a:ea typeface="Meiryo UI" panose="020B0604030504040204" pitchFamily="50" charset="-128"/>
              </a:rPr>
              <a:t>”</a:t>
            </a:r>
            <a:r>
              <a:rPr kumimoji="1" lang="ja-JP" altLang="en-US" sz="2200" b="1" dirty="0">
                <a:latin typeface="Meiryo UI" panose="020B0604030504040204" pitchFamily="50" charset="-128"/>
                <a:ea typeface="Meiryo UI" panose="020B0604030504040204" pitchFamily="50" charset="-128"/>
              </a:rPr>
              <a:t>方が大阪にとってより効果的」</a:t>
            </a:r>
            <a:r>
              <a:rPr kumimoji="1" lang="ja-JP" altLang="en-US" sz="2000" b="1" dirty="0">
                <a:latin typeface="Meiryo UI" panose="020B0604030504040204" pitchFamily="50" charset="-128"/>
                <a:ea typeface="Meiryo UI" panose="020B0604030504040204" pitchFamily="50" charset="-128"/>
              </a:rPr>
              <a:t>といった整理が必要ではないか</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91C647E6-DC7E-4BB3-8FB9-2BC2D6F55A31}"/>
              </a:ext>
            </a:extLst>
          </p:cNvPr>
          <p:cNvGraphicFramePr>
            <a:graphicFrameLocks noGrp="1"/>
          </p:cNvGraphicFramePr>
          <p:nvPr>
            <p:extLst>
              <p:ext uri="{D42A27DB-BD31-4B8C-83A1-F6EECF244321}">
                <p14:modId xmlns:p14="http://schemas.microsoft.com/office/powerpoint/2010/main" val="3117372844"/>
              </p:ext>
            </p:extLst>
          </p:nvPr>
        </p:nvGraphicFramePr>
        <p:xfrm>
          <a:off x="115600" y="2375251"/>
          <a:ext cx="13466641" cy="7165915"/>
        </p:xfrm>
        <a:graphic>
          <a:graphicData uri="http://schemas.openxmlformats.org/drawingml/2006/table">
            <a:tbl>
              <a:tblPr firstRow="1" bandRow="1">
                <a:tableStyleId>{5C22544A-7EE6-4342-B048-85BDC9FD1C3A}</a:tableStyleId>
              </a:tblPr>
              <a:tblGrid>
                <a:gridCol w="1180321">
                  <a:extLst>
                    <a:ext uri="{9D8B030D-6E8A-4147-A177-3AD203B41FA5}">
                      <a16:colId xmlns:a16="http://schemas.microsoft.com/office/drawing/2014/main" val="821419010"/>
                    </a:ext>
                  </a:extLst>
                </a:gridCol>
                <a:gridCol w="2160240">
                  <a:extLst>
                    <a:ext uri="{9D8B030D-6E8A-4147-A177-3AD203B41FA5}">
                      <a16:colId xmlns:a16="http://schemas.microsoft.com/office/drawing/2014/main" val="2218035179"/>
                    </a:ext>
                  </a:extLst>
                </a:gridCol>
                <a:gridCol w="2736304">
                  <a:extLst>
                    <a:ext uri="{9D8B030D-6E8A-4147-A177-3AD203B41FA5}">
                      <a16:colId xmlns:a16="http://schemas.microsoft.com/office/drawing/2014/main" val="3933677143"/>
                    </a:ext>
                  </a:extLst>
                </a:gridCol>
                <a:gridCol w="2736304">
                  <a:extLst>
                    <a:ext uri="{9D8B030D-6E8A-4147-A177-3AD203B41FA5}">
                      <a16:colId xmlns:a16="http://schemas.microsoft.com/office/drawing/2014/main" val="2325252100"/>
                    </a:ext>
                  </a:extLst>
                </a:gridCol>
                <a:gridCol w="2398744">
                  <a:extLst>
                    <a:ext uri="{9D8B030D-6E8A-4147-A177-3AD203B41FA5}">
                      <a16:colId xmlns:a16="http://schemas.microsoft.com/office/drawing/2014/main" val="3524066795"/>
                    </a:ext>
                  </a:extLst>
                </a:gridCol>
                <a:gridCol w="2254728">
                  <a:extLst>
                    <a:ext uri="{9D8B030D-6E8A-4147-A177-3AD203B41FA5}">
                      <a16:colId xmlns:a16="http://schemas.microsoft.com/office/drawing/2014/main" val="3083234879"/>
                    </a:ext>
                  </a:extLst>
                </a:gridCol>
              </a:tblGrid>
              <a:tr h="632378">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noFill/>
                  </a:tcPr>
                </a:tc>
                <a:tc>
                  <a:txBody>
                    <a:bodyPr/>
                    <a:lstStyle/>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想定される手法</a:t>
                      </a: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法的観点</a:t>
                      </a:r>
                    </a:p>
                  </a:txBody>
                  <a:tcPr anchor="ctr">
                    <a:lnL w="952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実務的観点</a:t>
                      </a:r>
                    </a:p>
                  </a:txBody>
                  <a:tcPr anchor="ctr">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倫理的観点</a:t>
                      </a:r>
                    </a:p>
                  </a:txBody>
                  <a:tcPr anchor="ctr">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財源確保策</a:t>
                      </a:r>
                      <a:endParaRPr kumimoji="1" lang="en-US" altLang="ja-JP" sz="1800" b="1" dirty="0">
                        <a:solidFill>
                          <a:schemeClr val="bg1">
                            <a:lumMod val="95000"/>
                          </a:schemeClr>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lumMod val="95000"/>
                            </a:schemeClr>
                          </a:solidFill>
                          <a:latin typeface="Meiryo UI" panose="020B0604030504040204" pitchFamily="50" charset="-128"/>
                          <a:ea typeface="Meiryo UI" panose="020B0604030504040204" pitchFamily="50" charset="-128"/>
                        </a:rPr>
                        <a:t>としての有効性</a:t>
                      </a:r>
                    </a:p>
                  </a:txBody>
                  <a:tcPr anchor="ctr">
                    <a:lnB w="12700" cap="flat" cmpd="sng" algn="ctr">
                      <a:solidFill>
                        <a:schemeClr val="bg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4196500787"/>
                  </a:ext>
                </a:extLst>
              </a:tr>
              <a:tr h="1305167">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租税</a:t>
                      </a:r>
                    </a:p>
                  </a:txBody>
                  <a:tcPr anchor="ctr">
                    <a:lnT w="9525" cap="flat" cmpd="sng" algn="ctr">
                      <a:solidFill>
                        <a:schemeClr val="bg1"/>
                      </a:solidFill>
                      <a:prstDash val="solid"/>
                      <a:round/>
                      <a:headEnd type="none" w="med" len="med"/>
                      <a:tailEnd type="none" w="med" len="med"/>
                    </a:lnT>
                    <a:solidFill>
                      <a:schemeClr val="accent1">
                        <a:lumMod val="75000"/>
                      </a:schemeClr>
                    </a:solidFill>
                  </a:tcPr>
                </a:tc>
                <a:tc>
                  <a:txBody>
                    <a:bodyPr/>
                    <a:lstStyle/>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外国人訪問税</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（法定外目的税）</a:t>
                      </a:r>
                      <a:endParaRPr kumimoji="1" lang="en-US" altLang="ja-JP" sz="1400" dirty="0">
                        <a:latin typeface="Meiryo UI" panose="020B0604030504040204" pitchFamily="50" charset="-128"/>
                        <a:ea typeface="Meiryo UI" panose="020B0604030504040204" pitchFamily="50" charset="-128"/>
                      </a:endParaRPr>
                    </a:p>
                  </a:txBody>
                  <a:tcPr anchor="ctr">
                    <a:lnT w="9525" cap="flat" cmpd="sng" algn="ctr">
                      <a:solidFill>
                        <a:schemeClr val="bg1"/>
                      </a:solidFill>
                      <a:prstDash val="solid"/>
                      <a:round/>
                      <a:headEnd type="none" w="med" len="med"/>
                      <a:tailEnd type="none" w="med" len="med"/>
                    </a:lnT>
                  </a:tcP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285750" indent="-285750">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880373811"/>
                  </a:ext>
                </a:extLst>
              </a:tr>
              <a:tr h="1305167">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負担金、</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rPr>
                        <a:t>手数料等</a:t>
                      </a:r>
                    </a:p>
                  </a:txBody>
                  <a:tcPr anchor="ctr">
                    <a:solidFill>
                      <a:schemeClr val="accent1">
                        <a:lumMod val="75000"/>
                      </a:schemeClr>
                    </a:solidFill>
                  </a:tcPr>
                </a:tc>
                <a:tc>
                  <a:txBody>
                    <a:bodyPr/>
                    <a:lstStyle/>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多言語化事業にかかる受益者負担金</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空港利用者負担金</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大阪府入域証の発行手数料　など</a:t>
                      </a: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28048502"/>
                  </a:ext>
                </a:extLst>
              </a:tr>
              <a:tr h="1305167">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課金</a:t>
                      </a:r>
                    </a:p>
                  </a:txBody>
                  <a:tcPr anchor="ctr">
                    <a:solidFill>
                      <a:schemeClr val="accent1">
                        <a:lumMod val="75000"/>
                      </a:schemeClr>
                    </a:solidFill>
                  </a:tcPr>
                </a:tc>
                <a:tc>
                  <a:txBody>
                    <a:bodyPr/>
                    <a:lstStyle/>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大阪府への入域行為に対する課金</a:t>
                      </a: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7082100"/>
                  </a:ext>
                </a:extLst>
              </a:tr>
              <a:tr h="1305167">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寄附金</a:t>
                      </a:r>
                    </a:p>
                  </a:txBody>
                  <a:tcPr anchor="ctr">
                    <a:solidFill>
                      <a:schemeClr val="accent1">
                        <a:lumMod val="75000"/>
                      </a:schemeClr>
                    </a:solidFill>
                  </a:tcPr>
                </a:tc>
                <a:tc>
                  <a:txBody>
                    <a:bodyPr/>
                    <a:lstStyle/>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インバウンドを対象とした新たな寄附制度</a:t>
                      </a:r>
                      <a:endParaRPr kumimoji="1"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空港等での利用協力金</a:t>
                      </a:r>
                      <a:endParaRPr kumimoji="1" lang="en-US" altLang="ja-JP"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3449280"/>
                  </a:ext>
                </a:extLst>
              </a:tr>
              <a:tr h="1305167">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二重価格</a:t>
                      </a:r>
                    </a:p>
                  </a:txBody>
                  <a:tcPr anchor="ctr">
                    <a:solidFill>
                      <a:schemeClr val="accent1">
                        <a:lumMod val="75000"/>
                      </a:schemeClr>
                    </a:solidFill>
                  </a:tcPr>
                </a:tc>
                <a:tc>
                  <a:txBody>
                    <a:bodyPr/>
                    <a:lstStyle/>
                    <a:p>
                      <a:pPr marL="285750" indent="-285750">
                        <a:buFont typeface="Wingdings" panose="05000000000000000000" pitchFamily="2" charset="2"/>
                        <a:buChar char="u"/>
                      </a:pPr>
                      <a:r>
                        <a:rPr kumimoji="1" lang="ja-JP" altLang="en-US" sz="1400" dirty="0">
                          <a:latin typeface="Meiryo UI" panose="020B0604030504040204" pitchFamily="50" charset="-128"/>
                          <a:ea typeface="Meiryo UI" panose="020B0604030504040204" pitchFamily="50" charset="-128"/>
                        </a:rPr>
                        <a:t>観光施設における二重価格の導入</a:t>
                      </a: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285750" indent="-285750">
                        <a:buFont typeface="Wingdings" panose="05000000000000000000" pitchFamily="2" charset="2"/>
                        <a:buChar char="ü"/>
                      </a:pP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62138874"/>
                  </a:ext>
                </a:extLst>
              </a:tr>
            </a:tbl>
          </a:graphicData>
        </a:graphic>
      </p:graphicFrame>
      <p:sp>
        <p:nvSpPr>
          <p:cNvPr id="7" name="テキスト ボックス 6">
            <a:extLst>
              <a:ext uri="{FF2B5EF4-FFF2-40B4-BE49-F238E27FC236}">
                <a16:creationId xmlns:a16="http://schemas.microsoft.com/office/drawing/2014/main" id="{C22D52C4-90E1-414F-A3C9-38CDB4E5678E}"/>
              </a:ext>
            </a:extLst>
          </p:cNvPr>
          <p:cNvSpPr txBox="1"/>
          <p:nvPr/>
        </p:nvSpPr>
        <p:spPr bwMode="gray">
          <a:xfrm>
            <a:off x="215801" y="1529516"/>
            <a:ext cx="12963586"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Meiryo UI" panose="020B0604030504040204" pitchFamily="50" charset="-128"/>
                <a:ea typeface="Meiryo UI" panose="020B0604030504040204" pitchFamily="50" charset="-128"/>
              </a:rPr>
              <a:t>⇒　まずは、制度の実現可能性を見極めるため、可能性のある複数の制度案について、あらゆる観点から検証する</a:t>
            </a:r>
            <a:endParaRPr kumimoji="1" lang="ja-JP" altLang="en-US" sz="2200" dirty="0">
              <a:solidFill>
                <a:sysClr val="windowText" lastClr="00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13C6568D-53C1-40AA-8687-D7B272A5EB0B}"/>
              </a:ext>
            </a:extLst>
          </p:cNvPr>
          <p:cNvSpPr/>
          <p:nvPr/>
        </p:nvSpPr>
        <p:spPr>
          <a:xfrm>
            <a:off x="4102975" y="4276050"/>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3" name="正方形/長方形 12">
            <a:extLst>
              <a:ext uri="{FF2B5EF4-FFF2-40B4-BE49-F238E27FC236}">
                <a16:creationId xmlns:a16="http://schemas.microsoft.com/office/drawing/2014/main" id="{90722925-3ACD-4318-8C64-56B74C24137B}"/>
              </a:ext>
            </a:extLst>
          </p:cNvPr>
          <p:cNvSpPr/>
          <p:nvPr/>
        </p:nvSpPr>
        <p:spPr>
          <a:xfrm>
            <a:off x="4102975" y="685990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4" name="正方形/長方形 13">
            <a:extLst>
              <a:ext uri="{FF2B5EF4-FFF2-40B4-BE49-F238E27FC236}">
                <a16:creationId xmlns:a16="http://schemas.microsoft.com/office/drawing/2014/main" id="{6ABB3B82-8142-4EB6-AC1C-2FBE1DAF5CE2}"/>
              </a:ext>
            </a:extLst>
          </p:cNvPr>
          <p:cNvSpPr/>
          <p:nvPr/>
        </p:nvSpPr>
        <p:spPr>
          <a:xfrm>
            <a:off x="4102975" y="5576401"/>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5" name="正方形/長方形 14">
            <a:extLst>
              <a:ext uri="{FF2B5EF4-FFF2-40B4-BE49-F238E27FC236}">
                <a16:creationId xmlns:a16="http://schemas.microsoft.com/office/drawing/2014/main" id="{2919C2C9-B15E-4C4C-B1E4-96CA238C9673}"/>
              </a:ext>
            </a:extLst>
          </p:cNvPr>
          <p:cNvSpPr/>
          <p:nvPr/>
        </p:nvSpPr>
        <p:spPr>
          <a:xfrm>
            <a:off x="4102975" y="8163410"/>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6" name="正方形/長方形 15">
            <a:extLst>
              <a:ext uri="{FF2B5EF4-FFF2-40B4-BE49-F238E27FC236}">
                <a16:creationId xmlns:a16="http://schemas.microsoft.com/office/drawing/2014/main" id="{D9EDAD7C-85BD-4A02-BE3D-36426F10B292}"/>
              </a:ext>
            </a:extLst>
          </p:cNvPr>
          <p:cNvSpPr/>
          <p:nvPr/>
        </p:nvSpPr>
        <p:spPr>
          <a:xfrm>
            <a:off x="6843392" y="2897299"/>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7" name="正方形/長方形 16">
            <a:extLst>
              <a:ext uri="{FF2B5EF4-FFF2-40B4-BE49-F238E27FC236}">
                <a16:creationId xmlns:a16="http://schemas.microsoft.com/office/drawing/2014/main" id="{54631E9B-13BF-43AD-AE00-14735E808E50}"/>
              </a:ext>
            </a:extLst>
          </p:cNvPr>
          <p:cNvSpPr/>
          <p:nvPr/>
        </p:nvSpPr>
        <p:spPr>
          <a:xfrm>
            <a:off x="6842134" y="427073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
        <p:nvSpPr>
          <p:cNvPr id="18" name="正方形/長方形 17">
            <a:extLst>
              <a:ext uri="{FF2B5EF4-FFF2-40B4-BE49-F238E27FC236}">
                <a16:creationId xmlns:a16="http://schemas.microsoft.com/office/drawing/2014/main" id="{744C015E-2A43-4287-AAA2-090D3BD48858}"/>
              </a:ext>
            </a:extLst>
          </p:cNvPr>
          <p:cNvSpPr/>
          <p:nvPr/>
        </p:nvSpPr>
        <p:spPr>
          <a:xfrm>
            <a:off x="6842134" y="6854588"/>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86D4E067-376A-4EC3-9C96-D67A50C26497}"/>
              </a:ext>
            </a:extLst>
          </p:cNvPr>
          <p:cNvSpPr/>
          <p:nvPr/>
        </p:nvSpPr>
        <p:spPr>
          <a:xfrm>
            <a:off x="6842134" y="5571085"/>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
        <p:nvSpPr>
          <p:cNvPr id="20" name="正方形/長方形 19">
            <a:extLst>
              <a:ext uri="{FF2B5EF4-FFF2-40B4-BE49-F238E27FC236}">
                <a16:creationId xmlns:a16="http://schemas.microsoft.com/office/drawing/2014/main" id="{5807155C-AE31-47EA-B1EB-4472B60D9EB2}"/>
              </a:ext>
            </a:extLst>
          </p:cNvPr>
          <p:cNvSpPr/>
          <p:nvPr/>
        </p:nvSpPr>
        <p:spPr>
          <a:xfrm>
            <a:off x="6842134" y="815809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
        <p:nvSpPr>
          <p:cNvPr id="21" name="正方形/長方形 20">
            <a:extLst>
              <a:ext uri="{FF2B5EF4-FFF2-40B4-BE49-F238E27FC236}">
                <a16:creationId xmlns:a16="http://schemas.microsoft.com/office/drawing/2014/main" id="{8DDB1724-B4F8-4690-9FCA-AFAE1C4FE830}"/>
              </a:ext>
            </a:extLst>
          </p:cNvPr>
          <p:cNvSpPr/>
          <p:nvPr/>
        </p:nvSpPr>
        <p:spPr>
          <a:xfrm>
            <a:off x="9417938" y="2902615"/>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2" name="正方形/長方形 21">
            <a:extLst>
              <a:ext uri="{FF2B5EF4-FFF2-40B4-BE49-F238E27FC236}">
                <a16:creationId xmlns:a16="http://schemas.microsoft.com/office/drawing/2014/main" id="{DDFF564B-283A-40A8-B413-6D72A3B4398D}"/>
              </a:ext>
            </a:extLst>
          </p:cNvPr>
          <p:cNvSpPr/>
          <p:nvPr/>
        </p:nvSpPr>
        <p:spPr>
          <a:xfrm>
            <a:off x="9416680" y="4276050"/>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3" name="正方形/長方形 22">
            <a:extLst>
              <a:ext uri="{FF2B5EF4-FFF2-40B4-BE49-F238E27FC236}">
                <a16:creationId xmlns:a16="http://schemas.microsoft.com/office/drawing/2014/main" id="{21B544E4-A4CA-44B2-91F4-1FFBF1A86853}"/>
              </a:ext>
            </a:extLst>
          </p:cNvPr>
          <p:cNvSpPr/>
          <p:nvPr/>
        </p:nvSpPr>
        <p:spPr>
          <a:xfrm>
            <a:off x="9416680" y="685990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4" name="正方形/長方形 23">
            <a:extLst>
              <a:ext uri="{FF2B5EF4-FFF2-40B4-BE49-F238E27FC236}">
                <a16:creationId xmlns:a16="http://schemas.microsoft.com/office/drawing/2014/main" id="{CF0F49D5-907D-42CF-9CC2-6B344811DCAE}"/>
              </a:ext>
            </a:extLst>
          </p:cNvPr>
          <p:cNvSpPr/>
          <p:nvPr/>
        </p:nvSpPr>
        <p:spPr>
          <a:xfrm>
            <a:off x="9416680" y="5576401"/>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
        <p:nvSpPr>
          <p:cNvPr id="25" name="正方形/長方形 24">
            <a:extLst>
              <a:ext uri="{FF2B5EF4-FFF2-40B4-BE49-F238E27FC236}">
                <a16:creationId xmlns:a16="http://schemas.microsoft.com/office/drawing/2014/main" id="{9E599497-BDCD-4C8D-9773-5AA28F6C82A2}"/>
              </a:ext>
            </a:extLst>
          </p:cNvPr>
          <p:cNvSpPr/>
          <p:nvPr/>
        </p:nvSpPr>
        <p:spPr>
          <a:xfrm>
            <a:off x="9416680" y="8163410"/>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6" name="正方形/長方形 25">
            <a:extLst>
              <a:ext uri="{FF2B5EF4-FFF2-40B4-BE49-F238E27FC236}">
                <a16:creationId xmlns:a16="http://schemas.microsoft.com/office/drawing/2014/main" id="{52F265E1-D58A-4141-B3C4-4CE105636D52}"/>
              </a:ext>
            </a:extLst>
          </p:cNvPr>
          <p:cNvSpPr/>
          <p:nvPr/>
        </p:nvSpPr>
        <p:spPr>
          <a:xfrm>
            <a:off x="11723959" y="2897299"/>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7" name="正方形/長方形 26">
            <a:extLst>
              <a:ext uri="{FF2B5EF4-FFF2-40B4-BE49-F238E27FC236}">
                <a16:creationId xmlns:a16="http://schemas.microsoft.com/office/drawing/2014/main" id="{EEEFF5D9-D41F-48DA-B1B7-C9888FAE3734}"/>
              </a:ext>
            </a:extLst>
          </p:cNvPr>
          <p:cNvSpPr/>
          <p:nvPr/>
        </p:nvSpPr>
        <p:spPr>
          <a:xfrm>
            <a:off x="11722701" y="427073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28" name="正方形/長方形 27">
            <a:extLst>
              <a:ext uri="{FF2B5EF4-FFF2-40B4-BE49-F238E27FC236}">
                <a16:creationId xmlns:a16="http://schemas.microsoft.com/office/drawing/2014/main" id="{A5D28596-E9FA-4B4E-BB6C-24A6C082FEFF}"/>
              </a:ext>
            </a:extLst>
          </p:cNvPr>
          <p:cNvSpPr/>
          <p:nvPr/>
        </p:nvSpPr>
        <p:spPr>
          <a:xfrm>
            <a:off x="11722701" y="6854588"/>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
        <p:nvSpPr>
          <p:cNvPr id="29" name="正方形/長方形 28">
            <a:extLst>
              <a:ext uri="{FF2B5EF4-FFF2-40B4-BE49-F238E27FC236}">
                <a16:creationId xmlns:a16="http://schemas.microsoft.com/office/drawing/2014/main" id="{46A23FD2-734E-4CCC-B1F2-70F36933702B}"/>
              </a:ext>
            </a:extLst>
          </p:cNvPr>
          <p:cNvSpPr/>
          <p:nvPr/>
        </p:nvSpPr>
        <p:spPr>
          <a:xfrm>
            <a:off x="11722701" y="5571085"/>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30" name="正方形/長方形 29">
            <a:extLst>
              <a:ext uri="{FF2B5EF4-FFF2-40B4-BE49-F238E27FC236}">
                <a16:creationId xmlns:a16="http://schemas.microsoft.com/office/drawing/2014/main" id="{A17F4DA8-87E2-4C39-B175-9AC0C82E914D}"/>
              </a:ext>
            </a:extLst>
          </p:cNvPr>
          <p:cNvSpPr/>
          <p:nvPr/>
        </p:nvSpPr>
        <p:spPr>
          <a:xfrm>
            <a:off x="11722701" y="8158094"/>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b="1" dirty="0">
                <a:solidFill>
                  <a:srgbClr val="FF0000">
                    <a:alpha val="30000"/>
                  </a:srgbClr>
                </a:solidFill>
                <a:latin typeface="ＭＳ ゴシック" panose="020B0609070205080204" pitchFamily="49" charset="-128"/>
                <a:ea typeface="ＭＳ ゴシック" panose="020B0609070205080204" pitchFamily="49" charset="-128"/>
              </a:rPr>
              <a:t>△</a:t>
            </a:r>
            <a:endPar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3859639B-4A4E-45FB-B8CB-1C8186CAEDD6}"/>
              </a:ext>
            </a:extLst>
          </p:cNvPr>
          <p:cNvSpPr/>
          <p:nvPr/>
        </p:nvSpPr>
        <p:spPr>
          <a:xfrm>
            <a:off x="3455424" y="3158609"/>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「外国人限定」は憲法の平等原則や租税条約の国籍無差別条項に抵触の恐れあり</a:t>
            </a:r>
            <a:endParaRPr lang="en-US" altLang="ja-JP" sz="140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E627F61-2040-4BDD-BF18-AD65B00A7C28}"/>
              </a:ext>
            </a:extLst>
          </p:cNvPr>
          <p:cNvSpPr/>
          <p:nvPr/>
        </p:nvSpPr>
        <p:spPr>
          <a:xfrm>
            <a:off x="6192508" y="2961354"/>
            <a:ext cx="2737041" cy="13756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宿泊施設での徴収は可能であるが、身分確認等の運用が複雑化</a:t>
            </a:r>
          </a:p>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空港での徴収は入国時の課税が技術的に困難（税関業務・入国管理との連携など）</a:t>
            </a:r>
          </a:p>
        </p:txBody>
      </p:sp>
      <p:sp>
        <p:nvSpPr>
          <p:cNvPr id="33" name="正方形/長方形 32">
            <a:extLst>
              <a:ext uri="{FF2B5EF4-FFF2-40B4-BE49-F238E27FC236}">
                <a16:creationId xmlns:a16="http://schemas.microsoft.com/office/drawing/2014/main" id="{FF1343EB-EFE7-4F50-8A0C-EE81D3CAC2E1}"/>
              </a:ext>
            </a:extLst>
          </p:cNvPr>
          <p:cNvSpPr/>
          <p:nvPr/>
        </p:nvSpPr>
        <p:spPr>
          <a:xfrm>
            <a:off x="8929550" y="3163930"/>
            <a:ext cx="2370218"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差別的との批判の可能性、国際的な評価も考慮しなければならない</a:t>
            </a:r>
          </a:p>
        </p:txBody>
      </p:sp>
      <p:sp>
        <p:nvSpPr>
          <p:cNvPr id="34" name="正方形/長方形 33">
            <a:extLst>
              <a:ext uri="{FF2B5EF4-FFF2-40B4-BE49-F238E27FC236}">
                <a16:creationId xmlns:a16="http://schemas.microsoft.com/office/drawing/2014/main" id="{76BB4C52-CB79-459C-A561-398226509327}"/>
              </a:ext>
            </a:extLst>
          </p:cNvPr>
          <p:cNvSpPr/>
          <p:nvPr/>
        </p:nvSpPr>
        <p:spPr>
          <a:xfrm>
            <a:off x="11325968" y="3086601"/>
            <a:ext cx="2256273"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租税であるため、安定的な財源確保が見込める</a:t>
            </a:r>
          </a:p>
        </p:txBody>
      </p:sp>
      <p:sp>
        <p:nvSpPr>
          <p:cNvPr id="39" name="正方形/長方形 38">
            <a:extLst>
              <a:ext uri="{FF2B5EF4-FFF2-40B4-BE49-F238E27FC236}">
                <a16:creationId xmlns:a16="http://schemas.microsoft.com/office/drawing/2014/main" id="{B7A751BB-3659-445A-B6AD-22F879D33789}"/>
              </a:ext>
            </a:extLst>
          </p:cNvPr>
          <p:cNvSpPr/>
          <p:nvPr/>
        </p:nvSpPr>
        <p:spPr>
          <a:xfrm>
            <a:off x="3457305" y="5797746"/>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地方公共団体における条例制定は可能</a:t>
            </a:r>
          </a:p>
        </p:txBody>
      </p:sp>
      <p:sp>
        <p:nvSpPr>
          <p:cNvPr id="40" name="正方形/長方形 39">
            <a:extLst>
              <a:ext uri="{FF2B5EF4-FFF2-40B4-BE49-F238E27FC236}">
                <a16:creationId xmlns:a16="http://schemas.microsoft.com/office/drawing/2014/main" id="{FFC98F01-907D-498A-A986-34EDE34B39E1}"/>
              </a:ext>
            </a:extLst>
          </p:cNvPr>
          <p:cNvSpPr/>
          <p:nvPr/>
        </p:nvSpPr>
        <p:spPr>
          <a:xfrm>
            <a:off x="6192508" y="5797746"/>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空路、航路、交通利用など、あらゆる入域行為全てに平等に課すことが求められるため、実現は困難</a:t>
            </a:r>
          </a:p>
        </p:txBody>
      </p:sp>
      <p:sp>
        <p:nvSpPr>
          <p:cNvPr id="41" name="正方形/長方形 40">
            <a:extLst>
              <a:ext uri="{FF2B5EF4-FFF2-40B4-BE49-F238E27FC236}">
                <a16:creationId xmlns:a16="http://schemas.microsoft.com/office/drawing/2014/main" id="{19B46723-099E-4D40-8D8A-CD5EFF3350CB}"/>
              </a:ext>
            </a:extLst>
          </p:cNvPr>
          <p:cNvSpPr/>
          <p:nvPr/>
        </p:nvSpPr>
        <p:spPr>
          <a:xfrm>
            <a:off x="8930386" y="5797746"/>
            <a:ext cx="2446656"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大阪府への入域行為に対する罰則的要素が強いため、負担者の理解を得られない可能性が高い</a:t>
            </a:r>
          </a:p>
        </p:txBody>
      </p:sp>
      <p:sp>
        <p:nvSpPr>
          <p:cNvPr id="42" name="正方形/長方形 41">
            <a:extLst>
              <a:ext uri="{FF2B5EF4-FFF2-40B4-BE49-F238E27FC236}">
                <a16:creationId xmlns:a16="http://schemas.microsoft.com/office/drawing/2014/main" id="{7B1F3F1D-FA26-4FAD-9D7C-E07FF5F4D684}"/>
              </a:ext>
            </a:extLst>
          </p:cNvPr>
          <p:cNvSpPr/>
          <p:nvPr/>
        </p:nvSpPr>
        <p:spPr>
          <a:xfrm>
            <a:off x="11326776" y="5797746"/>
            <a:ext cx="2255465"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実務面での課題は大きいが、安定的な財源確保が見込める</a:t>
            </a:r>
          </a:p>
        </p:txBody>
      </p:sp>
      <p:sp>
        <p:nvSpPr>
          <p:cNvPr id="43" name="正方形/長方形 42">
            <a:extLst>
              <a:ext uri="{FF2B5EF4-FFF2-40B4-BE49-F238E27FC236}">
                <a16:creationId xmlns:a16="http://schemas.microsoft.com/office/drawing/2014/main" id="{DCA6EE76-6FFC-4887-B4FB-80CE95A8A394}"/>
              </a:ext>
            </a:extLst>
          </p:cNvPr>
          <p:cNvSpPr/>
          <p:nvPr/>
        </p:nvSpPr>
        <p:spPr>
          <a:xfrm>
            <a:off x="3455424" y="7105738"/>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任意支払い方式であれば違法性は低く、法的制限は少ない</a:t>
            </a:r>
          </a:p>
        </p:txBody>
      </p:sp>
      <p:sp>
        <p:nvSpPr>
          <p:cNvPr id="44" name="正方形/長方形 43">
            <a:extLst>
              <a:ext uri="{FF2B5EF4-FFF2-40B4-BE49-F238E27FC236}">
                <a16:creationId xmlns:a16="http://schemas.microsoft.com/office/drawing/2014/main" id="{2D06133C-509D-4A38-A67F-19426A0D8A6B}"/>
              </a:ext>
            </a:extLst>
          </p:cNvPr>
          <p:cNvSpPr/>
          <p:nvPr/>
        </p:nvSpPr>
        <p:spPr>
          <a:xfrm>
            <a:off x="6191788" y="7098591"/>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制度の認知度向上や、実効性確保が課題</a:t>
            </a:r>
          </a:p>
        </p:txBody>
      </p:sp>
      <p:sp>
        <p:nvSpPr>
          <p:cNvPr id="45" name="正方形/長方形 44">
            <a:extLst>
              <a:ext uri="{FF2B5EF4-FFF2-40B4-BE49-F238E27FC236}">
                <a16:creationId xmlns:a16="http://schemas.microsoft.com/office/drawing/2014/main" id="{D70A3881-0502-43AA-AF96-54760F7379F2}"/>
              </a:ext>
            </a:extLst>
          </p:cNvPr>
          <p:cNvSpPr/>
          <p:nvPr/>
        </p:nvSpPr>
        <p:spPr>
          <a:xfrm>
            <a:off x="8925457" y="7105737"/>
            <a:ext cx="2385272"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強制力がない分、受容されやすい</a:t>
            </a:r>
          </a:p>
        </p:txBody>
      </p:sp>
      <p:sp>
        <p:nvSpPr>
          <p:cNvPr id="46" name="正方形/長方形 45">
            <a:extLst>
              <a:ext uri="{FF2B5EF4-FFF2-40B4-BE49-F238E27FC236}">
                <a16:creationId xmlns:a16="http://schemas.microsoft.com/office/drawing/2014/main" id="{899F70C6-77FB-4E7B-8B02-13E9DE975E82}"/>
              </a:ext>
            </a:extLst>
          </p:cNvPr>
          <p:cNvSpPr/>
          <p:nvPr/>
        </p:nvSpPr>
        <p:spPr>
          <a:xfrm>
            <a:off x="11325968" y="7105738"/>
            <a:ext cx="2255465"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強制力がない分、安定的な財源確保が見込めない</a:t>
            </a:r>
          </a:p>
        </p:txBody>
      </p:sp>
      <p:sp>
        <p:nvSpPr>
          <p:cNvPr id="47" name="正方形/長方形 46">
            <a:extLst>
              <a:ext uri="{FF2B5EF4-FFF2-40B4-BE49-F238E27FC236}">
                <a16:creationId xmlns:a16="http://schemas.microsoft.com/office/drawing/2014/main" id="{3C98FFE0-F4AA-4976-9192-A2F8B06729ED}"/>
              </a:ext>
            </a:extLst>
          </p:cNvPr>
          <p:cNvSpPr/>
          <p:nvPr/>
        </p:nvSpPr>
        <p:spPr>
          <a:xfrm>
            <a:off x="3454005" y="8368285"/>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施設管理者が設定するものであり法的制限は少ない</a:t>
            </a:r>
          </a:p>
        </p:txBody>
      </p:sp>
      <p:sp>
        <p:nvSpPr>
          <p:cNvPr id="48" name="正方形/長方形 47">
            <a:extLst>
              <a:ext uri="{FF2B5EF4-FFF2-40B4-BE49-F238E27FC236}">
                <a16:creationId xmlns:a16="http://schemas.microsoft.com/office/drawing/2014/main" id="{24852D54-DF05-4FA8-83BA-EE490EFBAB92}"/>
              </a:ext>
            </a:extLst>
          </p:cNvPr>
          <p:cNvSpPr/>
          <p:nvPr/>
        </p:nvSpPr>
        <p:spPr>
          <a:xfrm>
            <a:off x="6191893" y="8370282"/>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入場時の身分確認、運用の複雑化</a:t>
            </a:r>
          </a:p>
        </p:txBody>
      </p:sp>
      <p:sp>
        <p:nvSpPr>
          <p:cNvPr id="49" name="正方形/長方形 48">
            <a:extLst>
              <a:ext uri="{FF2B5EF4-FFF2-40B4-BE49-F238E27FC236}">
                <a16:creationId xmlns:a16="http://schemas.microsoft.com/office/drawing/2014/main" id="{C73D668C-FCF3-4720-A4DC-93C33D5F0E6E}"/>
              </a:ext>
            </a:extLst>
          </p:cNvPr>
          <p:cNvSpPr/>
          <p:nvPr/>
        </p:nvSpPr>
        <p:spPr>
          <a:xfrm>
            <a:off x="8927085" y="8383524"/>
            <a:ext cx="2446656"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外国人向けの特別なサービス提供の対価として、比較的理解は得られやすい</a:t>
            </a:r>
          </a:p>
        </p:txBody>
      </p:sp>
      <p:sp>
        <p:nvSpPr>
          <p:cNvPr id="50" name="正方形/長方形 49">
            <a:extLst>
              <a:ext uri="{FF2B5EF4-FFF2-40B4-BE49-F238E27FC236}">
                <a16:creationId xmlns:a16="http://schemas.microsoft.com/office/drawing/2014/main" id="{0558C723-0304-4D20-94D0-BF8EE22B8130}"/>
              </a:ext>
            </a:extLst>
          </p:cNvPr>
          <p:cNvSpPr/>
          <p:nvPr/>
        </p:nvSpPr>
        <p:spPr>
          <a:xfrm>
            <a:off x="11325131" y="8382319"/>
            <a:ext cx="2255466"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施設を管理・維持するうえで料金設定するものであり、それ以外の目的に活用することは困難</a:t>
            </a:r>
          </a:p>
        </p:txBody>
      </p:sp>
      <p:sp>
        <p:nvSpPr>
          <p:cNvPr id="51" name="正方形/長方形 50">
            <a:extLst>
              <a:ext uri="{FF2B5EF4-FFF2-40B4-BE49-F238E27FC236}">
                <a16:creationId xmlns:a16="http://schemas.microsoft.com/office/drawing/2014/main" id="{1652762F-CDD4-4B23-A665-A18DA6A2FAE3}"/>
              </a:ext>
            </a:extLst>
          </p:cNvPr>
          <p:cNvSpPr/>
          <p:nvPr/>
        </p:nvSpPr>
        <p:spPr>
          <a:xfrm>
            <a:off x="3453962" y="4485780"/>
            <a:ext cx="2737041"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受益者・原因者の範囲を明確にすれば、条例制定は可能</a:t>
            </a:r>
          </a:p>
        </p:txBody>
      </p:sp>
      <p:sp>
        <p:nvSpPr>
          <p:cNvPr id="52" name="正方形/長方形 51">
            <a:extLst>
              <a:ext uri="{FF2B5EF4-FFF2-40B4-BE49-F238E27FC236}">
                <a16:creationId xmlns:a16="http://schemas.microsoft.com/office/drawing/2014/main" id="{BD58B45A-1881-4B35-905D-6C8DE216F20A}"/>
              </a:ext>
            </a:extLst>
          </p:cNvPr>
          <p:cNvSpPr/>
          <p:nvPr/>
        </p:nvSpPr>
        <p:spPr>
          <a:xfrm>
            <a:off x="6191046" y="4296145"/>
            <a:ext cx="2737041" cy="13756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特定の事業や事務ごとに外国人のみの受益や手数料の範囲を明確にする必要があり、特定することは困難</a:t>
            </a:r>
          </a:p>
        </p:txBody>
      </p:sp>
      <p:sp>
        <p:nvSpPr>
          <p:cNvPr id="53" name="正方形/長方形 52">
            <a:extLst>
              <a:ext uri="{FF2B5EF4-FFF2-40B4-BE49-F238E27FC236}">
                <a16:creationId xmlns:a16="http://schemas.microsoft.com/office/drawing/2014/main" id="{D3BB51ED-EA52-4DA6-AB40-6F79726468B2}"/>
              </a:ext>
            </a:extLst>
          </p:cNvPr>
          <p:cNvSpPr/>
          <p:nvPr/>
        </p:nvSpPr>
        <p:spPr>
          <a:xfrm>
            <a:off x="8928088" y="4483481"/>
            <a:ext cx="2370218"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受益者・原因者の範囲を特定するため、負担者の理解は比較的得られやすい</a:t>
            </a:r>
          </a:p>
        </p:txBody>
      </p:sp>
      <p:sp>
        <p:nvSpPr>
          <p:cNvPr id="54" name="正方形/長方形 53">
            <a:extLst>
              <a:ext uri="{FF2B5EF4-FFF2-40B4-BE49-F238E27FC236}">
                <a16:creationId xmlns:a16="http://schemas.microsoft.com/office/drawing/2014/main" id="{1E3BFD60-82A9-4A1A-87B2-7D45C9460753}"/>
              </a:ext>
            </a:extLst>
          </p:cNvPr>
          <p:cNvSpPr/>
          <p:nvPr/>
        </p:nvSpPr>
        <p:spPr>
          <a:xfrm>
            <a:off x="11324506" y="4482352"/>
            <a:ext cx="2256273" cy="10027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受益者・原因者の範囲を特定し、その程度に応じた課金となるため、租税よりも収入額や使途の範囲が限定的</a:t>
            </a:r>
          </a:p>
        </p:txBody>
      </p:sp>
      <p:sp>
        <p:nvSpPr>
          <p:cNvPr id="55" name="正方形/長方形 54">
            <a:extLst>
              <a:ext uri="{FF2B5EF4-FFF2-40B4-BE49-F238E27FC236}">
                <a16:creationId xmlns:a16="http://schemas.microsoft.com/office/drawing/2014/main" id="{AC7D54F8-404C-47D9-B22F-AC239EA17668}"/>
              </a:ext>
            </a:extLst>
          </p:cNvPr>
          <p:cNvSpPr/>
          <p:nvPr/>
        </p:nvSpPr>
        <p:spPr>
          <a:xfrm>
            <a:off x="1248644" y="1853410"/>
            <a:ext cx="8064896" cy="7565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下表の</a:t>
            </a:r>
            <a:r>
              <a:rPr kumimoji="1" lang="ja-JP" altLang="en-US" sz="1600" dirty="0">
                <a:latin typeface="Meiryo UI" panose="020B0604030504040204" pitchFamily="50" charset="-128"/>
                <a:ea typeface="Meiryo UI" panose="020B0604030504040204" pitchFamily="50"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dirty="0">
                <a:latin typeface="Meiryo UI" panose="020B0604030504040204" pitchFamily="50" charset="-128"/>
                <a:ea typeface="Meiryo UI" panose="020B0604030504040204" pitchFamily="50" charset="-128"/>
              </a:rPr>
              <a:t>」「</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dirty="0">
                <a:latin typeface="Meiryo UI" panose="020B0604030504040204" pitchFamily="50" charset="-128"/>
                <a:ea typeface="Meiryo UI" panose="020B0604030504040204" pitchFamily="50" charset="-128"/>
              </a:rPr>
              <a:t>」は、海外事例調査結果等を踏まえた事務局評価</a:t>
            </a:r>
            <a:endParaRPr kumimoji="1" lang="en-US" altLang="ja-JP" sz="1600" dirty="0">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2BC6E12C-FCCE-46C0-A252-7907495EC0CE}"/>
              </a:ext>
            </a:extLst>
          </p:cNvPr>
          <p:cNvSpPr/>
          <p:nvPr/>
        </p:nvSpPr>
        <p:spPr>
          <a:xfrm>
            <a:off x="4102402" y="2934201"/>
            <a:ext cx="1440160" cy="13681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8000" b="1" dirty="0">
                <a:solidFill>
                  <a:srgbClr val="FF0000">
                    <a:alpha val="30000"/>
                  </a:srgbClr>
                </a:solidFill>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7441</TotalTime>
  <Words>561</Words>
  <Application>Microsoft Office PowerPoint</Application>
  <PresentationFormat>ユーザー設定</PresentationFormat>
  <Paragraphs>71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845</cp:revision>
  <cp:lastPrinted>2025-05-12T10:01:30Z</cp:lastPrinted>
  <dcterms:created xsi:type="dcterms:W3CDTF">2014-07-11T05:14:15Z</dcterms:created>
  <dcterms:modified xsi:type="dcterms:W3CDTF">2025-05-22T09:44:45Z</dcterms:modified>
</cp:coreProperties>
</file>