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sldIdLst>
    <p:sldId id="337" r:id="rId2"/>
    <p:sldId id="342" r:id="rId3"/>
    <p:sldId id="345" r:id="rId4"/>
    <p:sldId id="346" r:id="rId5"/>
    <p:sldId id="347" r:id="rId6"/>
    <p:sldId id="349" r:id="rId7"/>
    <p:sldId id="348" r:id="rId8"/>
    <p:sldId id="344" r:id="rId9"/>
    <p:sldId id="343" r:id="rId10"/>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3" d="100"/>
          <a:sy n="63" d="100"/>
        </p:scale>
        <p:origin x="1550" y="14"/>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2025/5/28</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682148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4020063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529285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2368771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3868616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7</a:t>
            </a:fld>
            <a:endParaRPr kumimoji="1" lang="ja-JP" altLang="en-US"/>
          </a:p>
        </p:txBody>
      </p:sp>
    </p:spTree>
    <p:extLst>
      <p:ext uri="{BB962C8B-B14F-4D97-AF65-F5344CB8AC3E}">
        <p14:creationId xmlns:p14="http://schemas.microsoft.com/office/powerpoint/2010/main" val="4086054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8</a:t>
            </a:fld>
            <a:endParaRPr kumimoji="1" lang="ja-JP" altLang="en-US"/>
          </a:p>
        </p:txBody>
      </p:sp>
    </p:spTree>
    <p:extLst>
      <p:ext uri="{BB962C8B-B14F-4D97-AF65-F5344CB8AC3E}">
        <p14:creationId xmlns:p14="http://schemas.microsoft.com/office/powerpoint/2010/main" val="1954629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2025/5/28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2025/5/28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2025/5/28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2025/5/28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2025/5/28</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大阪府における制度実現に向けた課題整理</a:t>
            </a:r>
            <a:endParaRPr lang="zh-TW"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資料２</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5302835"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これまでの委員からの主なご意見</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graphicFrame>
        <p:nvGraphicFramePr>
          <p:cNvPr id="9" name="表 8">
            <a:extLst>
              <a:ext uri="{FF2B5EF4-FFF2-40B4-BE49-F238E27FC236}">
                <a16:creationId xmlns:a16="http://schemas.microsoft.com/office/drawing/2014/main" id="{DF044E01-C842-484A-A79B-76661C31C87B}"/>
              </a:ext>
            </a:extLst>
          </p:cNvPr>
          <p:cNvGraphicFramePr>
            <a:graphicFrameLocks noGrp="1"/>
          </p:cNvGraphicFramePr>
          <p:nvPr>
            <p:extLst>
              <p:ext uri="{D42A27DB-BD31-4B8C-83A1-F6EECF244321}">
                <p14:modId xmlns:p14="http://schemas.microsoft.com/office/powerpoint/2010/main" val="2388837073"/>
              </p:ext>
            </p:extLst>
          </p:nvPr>
        </p:nvGraphicFramePr>
        <p:xfrm>
          <a:off x="287809" y="1024937"/>
          <a:ext cx="12961440" cy="8105232"/>
        </p:xfrm>
        <a:graphic>
          <a:graphicData uri="http://schemas.openxmlformats.org/drawingml/2006/table">
            <a:tbl>
              <a:tblPr firstRow="1" bandRow="1">
                <a:tableStyleId>{5C22544A-7EE6-4342-B048-85BDC9FD1C3A}</a:tableStyleId>
              </a:tblPr>
              <a:tblGrid>
                <a:gridCol w="1910982">
                  <a:extLst>
                    <a:ext uri="{9D8B030D-6E8A-4147-A177-3AD203B41FA5}">
                      <a16:colId xmlns:a16="http://schemas.microsoft.com/office/drawing/2014/main" val="542696693"/>
                    </a:ext>
                  </a:extLst>
                </a:gridCol>
                <a:gridCol w="11050458">
                  <a:extLst>
                    <a:ext uri="{9D8B030D-6E8A-4147-A177-3AD203B41FA5}">
                      <a16:colId xmlns:a16="http://schemas.microsoft.com/office/drawing/2014/main" val="2297674341"/>
                    </a:ext>
                  </a:extLst>
                </a:gridCol>
              </a:tblGrid>
              <a:tr h="505540">
                <a:tc>
                  <a:txBody>
                    <a:bodyPr/>
                    <a:lstStyle/>
                    <a:p>
                      <a:pPr algn="ctr">
                        <a:lnSpc>
                          <a:spcPts val="1800"/>
                        </a:lnSpc>
                      </a:pPr>
                      <a:r>
                        <a:rPr kumimoji="1" lang="ja-JP" altLang="en-US" sz="1600" dirty="0">
                          <a:solidFill>
                            <a:schemeClr val="bg1"/>
                          </a:solidFill>
                          <a:latin typeface="Meiryo UI" panose="020B0604030504040204" pitchFamily="50" charset="-128"/>
                          <a:ea typeface="Meiryo UI" panose="020B0604030504040204" pitchFamily="50" charset="-128"/>
                        </a:rPr>
                        <a:t>論点</a:t>
                      </a:r>
                    </a:p>
                  </a:txBody>
                  <a:tcPr marL="85562" marR="85562" marT="42781" marB="42781" anchor="ctr"/>
                </a:tc>
                <a:tc>
                  <a:txBody>
                    <a:bodyPr/>
                    <a:lstStyle/>
                    <a:p>
                      <a:pPr algn="ctr">
                        <a:lnSpc>
                          <a:spcPts val="1800"/>
                        </a:lnSpc>
                      </a:pPr>
                      <a:r>
                        <a:rPr kumimoji="1" lang="ja-JP" altLang="en-US" sz="1600" dirty="0">
                          <a:solidFill>
                            <a:schemeClr val="bg1"/>
                          </a:solidFill>
                          <a:latin typeface="Meiryo UI" panose="020B0604030504040204" pitchFamily="50" charset="-128"/>
                          <a:ea typeface="Meiryo UI" panose="020B0604030504040204" pitchFamily="50" charset="-128"/>
                        </a:rPr>
                        <a:t>委員からの主なご意見</a:t>
                      </a:r>
                    </a:p>
                  </a:txBody>
                  <a:tcPr marL="85562" marR="85562" marT="42781" marB="42781" anchor="ctr"/>
                </a:tc>
                <a:extLst>
                  <a:ext uri="{0D108BD9-81ED-4DB2-BD59-A6C34878D82A}">
                    <a16:rowId xmlns:a16="http://schemas.microsoft.com/office/drawing/2014/main" val="3830698153"/>
                  </a:ext>
                </a:extLst>
              </a:tr>
              <a:tr h="2058577">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新たな財源の必要性、目的、使途</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外国人観光客が増えていく中で、地域の土台を整備、育成するにあたり必要ではあるのかなと感じている。大阪府で、</a:t>
                      </a:r>
                      <a:r>
                        <a:rPr kumimoji="1" lang="ja-JP" altLang="en-US" sz="1600" b="1" u="sng" dirty="0">
                          <a:solidFill>
                            <a:schemeClr val="tx1"/>
                          </a:solidFill>
                          <a:latin typeface="Meiryo UI" panose="020B0604030504040204" pitchFamily="50" charset="-128"/>
                          <a:ea typeface="Meiryo UI" panose="020B0604030504040204" pitchFamily="50" charset="-128"/>
                        </a:rPr>
                        <a:t>何のためにあえて外国人からだけ取るのか</a:t>
                      </a:r>
                      <a:r>
                        <a:rPr kumimoji="1" lang="ja-JP" altLang="en-US" sz="1600" dirty="0">
                          <a:solidFill>
                            <a:schemeClr val="tx1"/>
                          </a:solidFill>
                          <a:latin typeface="Meiryo UI" panose="020B0604030504040204" pitchFamily="50" charset="-128"/>
                          <a:ea typeface="Meiryo UI" panose="020B0604030504040204" pitchFamily="50" charset="-128"/>
                        </a:rPr>
                        <a:t>、目標達成の評価や、今後の地域の整備に必要な金銭額の提示という積極的な理由の構築と共有を優先してすべきことだと思う。</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制度として成り立たせる際に、</a:t>
                      </a:r>
                      <a:r>
                        <a:rPr kumimoji="1" lang="ja-JP" altLang="en-US" sz="1600" b="1" u="sng" dirty="0">
                          <a:solidFill>
                            <a:schemeClr val="tx1"/>
                          </a:solidFill>
                          <a:latin typeface="Meiryo UI" panose="020B0604030504040204" pitchFamily="50" charset="-128"/>
                          <a:ea typeface="Meiryo UI" panose="020B0604030504040204" pitchFamily="50" charset="-128"/>
                        </a:rPr>
                        <a:t>外国人のみに生じる問題</a:t>
                      </a:r>
                      <a:r>
                        <a:rPr kumimoji="1" lang="ja-JP" altLang="en-US" sz="1600" dirty="0">
                          <a:solidFill>
                            <a:schemeClr val="tx1"/>
                          </a:solidFill>
                          <a:latin typeface="Meiryo UI" panose="020B0604030504040204" pitchFamily="50" charset="-128"/>
                          <a:ea typeface="Meiryo UI" panose="020B0604030504040204" pitchFamily="50" charset="-128"/>
                        </a:rPr>
                        <a:t>や行政需要など、正当な根拠があるのかが重要となる。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制度として平等かつ公平かつ公正な徴収ができ、適切に活用されることを考えた上で、目的を明確にしなければ、新たな制度の導入は困難。</a:t>
                      </a:r>
                      <a:r>
                        <a:rPr kumimoji="1" lang="ja-JP" altLang="en-US" sz="1600" b="1" u="sng" dirty="0">
                          <a:solidFill>
                            <a:schemeClr val="tx1"/>
                          </a:solidFill>
                          <a:latin typeface="Meiryo UI" panose="020B0604030504040204" pitchFamily="50" charset="-128"/>
                          <a:ea typeface="Meiryo UI" panose="020B0604030504040204" pitchFamily="50" charset="-128"/>
                        </a:rPr>
                        <a:t>外国人旅行者の増加に伴い発生する課題が何であるのか</a:t>
                      </a:r>
                      <a:r>
                        <a:rPr kumimoji="1" lang="ja-JP" altLang="en-US" sz="1600" dirty="0">
                          <a:solidFill>
                            <a:schemeClr val="tx1"/>
                          </a:solidFill>
                          <a:latin typeface="Meiryo UI" panose="020B0604030504040204" pitchFamily="50" charset="-128"/>
                          <a:ea typeface="Meiryo UI" panose="020B0604030504040204" pitchFamily="50" charset="-128"/>
                        </a:rPr>
                        <a:t>、それらを明確にする中で、果たして誰からどのようにお金を徴収して、それらを何にどう使うのかが定められるようになるのではないか。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観光客が増加することによって発生する課題は、</a:t>
                      </a:r>
                      <a:r>
                        <a:rPr kumimoji="1" lang="ja-JP" altLang="en-US" sz="1600" b="1" u="sng" dirty="0">
                          <a:solidFill>
                            <a:schemeClr val="tx1"/>
                          </a:solidFill>
                          <a:latin typeface="Meiryo UI" panose="020B0604030504040204" pitchFamily="50" charset="-128"/>
                          <a:ea typeface="Meiryo UI" panose="020B0604030504040204" pitchFamily="50" charset="-128"/>
                        </a:rPr>
                        <a:t>必ずしも外国人のみによって引き起こされているものではなく</a:t>
                      </a:r>
                      <a:r>
                        <a:rPr kumimoji="1" lang="ja-JP" altLang="en-US" sz="1600" dirty="0">
                          <a:solidFill>
                            <a:schemeClr val="tx1"/>
                          </a:solidFill>
                          <a:latin typeface="Meiryo UI" panose="020B0604030504040204" pitchFamily="50" charset="-128"/>
                          <a:ea typeface="Meiryo UI" panose="020B0604030504040204" pitchFamily="50" charset="-128"/>
                        </a:rPr>
                        <a:t>、そこを</a:t>
                      </a:r>
                      <a:r>
                        <a:rPr kumimoji="1" lang="ja-JP" altLang="en-US" sz="1600" b="1" u="sng" dirty="0">
                          <a:solidFill>
                            <a:schemeClr val="tx1"/>
                          </a:solidFill>
                          <a:latin typeface="Meiryo UI" panose="020B0604030504040204" pitchFamily="50" charset="-128"/>
                          <a:ea typeface="Meiryo UI" panose="020B0604030504040204" pitchFamily="50" charset="-128"/>
                        </a:rPr>
                        <a:t>切り分けるのはかなり厳しい</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4231635613"/>
                  </a:ext>
                </a:extLst>
              </a:tr>
              <a:tr h="681509">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海外・国内の先行・類似事例の調査</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様々な海外事例があるので、コンサルの方にも入っていただき、集めた資料等を土台に</a:t>
                      </a:r>
                      <a:r>
                        <a:rPr kumimoji="1" lang="ja-JP" altLang="en-US" sz="1600" b="1" u="sng" dirty="0">
                          <a:solidFill>
                            <a:schemeClr val="tx1"/>
                          </a:solidFill>
                          <a:latin typeface="Meiryo UI" panose="020B0604030504040204" pitchFamily="50" charset="-128"/>
                          <a:ea typeface="Meiryo UI" panose="020B0604030504040204" pitchFamily="50" charset="-128"/>
                        </a:rPr>
                        <a:t>ゆっくり時間をかけて議論</a:t>
                      </a:r>
                      <a:r>
                        <a:rPr kumimoji="1" lang="ja-JP" altLang="en-US" sz="1600" dirty="0">
                          <a:solidFill>
                            <a:schemeClr val="tx1"/>
                          </a:solidFill>
                          <a:latin typeface="Meiryo UI" panose="020B0604030504040204" pitchFamily="50" charset="-128"/>
                          <a:ea typeface="Meiryo UI" panose="020B0604030504040204" pitchFamily="50" charset="-128"/>
                        </a:rPr>
                        <a:t>していくことも必要と考えている。</a:t>
                      </a:r>
                    </a:p>
                  </a:txBody>
                  <a:tcPr marL="85562" marR="85562" marT="42781" marB="42781" anchor="ctr"/>
                </a:tc>
                <a:extLst>
                  <a:ext uri="{0D108BD9-81ED-4DB2-BD59-A6C34878D82A}">
                    <a16:rowId xmlns:a16="http://schemas.microsoft.com/office/drawing/2014/main" val="675434123"/>
                  </a:ext>
                </a:extLst>
              </a:tr>
              <a:tr h="1893337">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財源確保の手法</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税制度として、外国人だけ負担を求めることは、</a:t>
                      </a:r>
                      <a:r>
                        <a:rPr kumimoji="1" lang="ja-JP" altLang="en-US" sz="1600" b="1" u="sng" dirty="0">
                          <a:solidFill>
                            <a:schemeClr val="tx1"/>
                          </a:solidFill>
                          <a:latin typeface="Meiryo UI" panose="020B0604030504040204" pitchFamily="50" charset="-128"/>
                          <a:ea typeface="Meiryo UI" panose="020B0604030504040204" pitchFamily="50" charset="-128"/>
                        </a:rPr>
                        <a:t>課税の公平を損なうもので、相当明確な根拠が必要</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税以外の手法として、</a:t>
                      </a:r>
                      <a:r>
                        <a:rPr kumimoji="1" lang="ja-JP" altLang="en-US" sz="1600" b="1" u="sng" dirty="0">
                          <a:solidFill>
                            <a:schemeClr val="tx1"/>
                          </a:solidFill>
                          <a:latin typeface="Meiryo UI" panose="020B0604030504040204" pitchFamily="50" charset="-128"/>
                          <a:ea typeface="Meiryo UI" panose="020B0604030504040204" pitchFamily="50" charset="-128"/>
                        </a:rPr>
                        <a:t>原因者負担や受益者負担が考えられるが、相互関係の明確化が必要</a:t>
                      </a:r>
                      <a:r>
                        <a:rPr kumimoji="1" lang="ja-JP" altLang="en-US" sz="1600" dirty="0">
                          <a:solidFill>
                            <a:schemeClr val="tx1"/>
                          </a:solidFill>
                          <a:latin typeface="Meiryo UI" panose="020B0604030504040204" pitchFamily="50" charset="-128"/>
                          <a:ea typeface="Meiryo UI" panose="020B0604030504040204" pitchFamily="50" charset="-128"/>
                        </a:rPr>
                        <a:t>。加えて、</a:t>
                      </a:r>
                      <a:r>
                        <a:rPr kumimoji="1" lang="ja-JP" altLang="en-US" sz="1600" b="0" u="none" dirty="0">
                          <a:solidFill>
                            <a:schemeClr val="tx1"/>
                          </a:solidFill>
                          <a:latin typeface="Meiryo UI" panose="020B0604030504040204" pitchFamily="50" charset="-128"/>
                          <a:ea typeface="Meiryo UI" panose="020B0604030504040204" pitchFamily="50" charset="-128"/>
                        </a:rPr>
                        <a:t>多額の歳入を見込むことは難しく、</a:t>
                      </a:r>
                      <a:r>
                        <a:rPr kumimoji="1" lang="ja-JP" altLang="en-US" sz="1600" b="1" u="sng" dirty="0">
                          <a:solidFill>
                            <a:schemeClr val="tx1"/>
                          </a:solidFill>
                          <a:latin typeface="Meiryo UI" panose="020B0604030504040204" pitchFamily="50" charset="-128"/>
                          <a:ea typeface="Meiryo UI" panose="020B0604030504040204" pitchFamily="50" charset="-128"/>
                        </a:rPr>
                        <a:t>財源としての効果が乏しい</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ハワイでは古くからゴルフ場の料金を、住民と観光客で料金を変えたり、タイやインドネシアでは、世界遺産の入場料を、住民は無料で外国人からだけ取っている。二重価格という考え方も外国人から取りたいということならばあると思う。</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主にアメリカやヨーロッパの一部で取り入れられているＴＩＤ（</a:t>
                      </a:r>
                      <a:r>
                        <a:rPr kumimoji="1" lang="en-US" altLang="ja-JP" sz="1600" dirty="0">
                          <a:solidFill>
                            <a:schemeClr val="tx1"/>
                          </a:solidFill>
                          <a:latin typeface="Meiryo UI" panose="020B0604030504040204" pitchFamily="50" charset="-128"/>
                          <a:ea typeface="Meiryo UI" panose="020B0604030504040204" pitchFamily="50" charset="-128"/>
                        </a:rPr>
                        <a:t>Tourism Improvement District</a:t>
                      </a:r>
                      <a:r>
                        <a:rPr kumimoji="1" lang="ja-JP" altLang="en-US" sz="1600" dirty="0">
                          <a:solidFill>
                            <a:schemeClr val="tx1"/>
                          </a:solidFill>
                          <a:latin typeface="Meiryo UI" panose="020B0604030504040204" pitchFamily="50" charset="-128"/>
                          <a:ea typeface="Meiryo UI" panose="020B0604030504040204" pitchFamily="50" charset="-128"/>
                        </a:rPr>
                        <a:t>）について、外国人に特化しているわけではないが、宿泊税に加えて何かを取るという話では、このようなアメリカの先行事例もあると思う。</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3138613248"/>
                  </a:ext>
                </a:extLst>
              </a:tr>
              <a:tr h="521389">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負担を求める対象の整理</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b="1" u="sng" dirty="0">
                          <a:solidFill>
                            <a:schemeClr val="tx1"/>
                          </a:solidFill>
                          <a:latin typeface="Meiryo UI" panose="020B0604030504040204" pitchFamily="50" charset="-128"/>
                          <a:ea typeface="Meiryo UI" panose="020B0604030504040204" pitchFamily="50" charset="-128"/>
                        </a:rPr>
                        <a:t>何をもって外国人旅行者と定義するのかを明確に</a:t>
                      </a:r>
                      <a:r>
                        <a:rPr kumimoji="1" lang="ja-JP" altLang="en-US" sz="1600" dirty="0">
                          <a:solidFill>
                            <a:schemeClr val="tx1"/>
                          </a:solidFill>
                          <a:latin typeface="Meiryo UI" panose="020B0604030504040204" pitchFamily="50" charset="-128"/>
                          <a:ea typeface="Meiryo UI" panose="020B0604030504040204" pitchFamily="50" charset="-128"/>
                        </a:rPr>
                        <a:t>し、そこから追加の負担を求めていいのか、徴収する対象の整理を適切に行う必要がある。</a:t>
                      </a:r>
                    </a:p>
                  </a:txBody>
                  <a:tcPr marL="85562" marR="85562" marT="42781" marB="42781" anchor="ctr"/>
                </a:tc>
                <a:extLst>
                  <a:ext uri="{0D108BD9-81ED-4DB2-BD59-A6C34878D82A}">
                    <a16:rowId xmlns:a16="http://schemas.microsoft.com/office/drawing/2014/main" val="1531069573"/>
                  </a:ext>
                </a:extLst>
              </a:tr>
              <a:tr h="521389">
                <a:tc>
                  <a:txBody>
                    <a:bodyPr/>
                    <a:lstStyle/>
                    <a:p>
                      <a:pPr marL="285750" indent="-285750">
                        <a:lnSpc>
                          <a:spcPts val="1800"/>
                        </a:lnSpc>
                        <a:buFont typeface="Wingdings" panose="05000000000000000000" pitchFamily="2" charset="2"/>
                        <a:buChar char="Ø"/>
                      </a:pPr>
                      <a:r>
                        <a:rPr kumimoji="1" lang="ja-JP" altLang="en-US" sz="1600" dirty="0">
                          <a:solidFill>
                            <a:schemeClr val="tx1"/>
                          </a:solidFill>
                          <a:latin typeface="Meiryo UI" panose="020B0604030504040204" pitchFamily="50" charset="-128"/>
                          <a:ea typeface="Meiryo UI" panose="020B0604030504040204" pitchFamily="50" charset="-128"/>
                        </a:rPr>
                        <a:t>租税条約との関係</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税制度において外国人とそうでない人を区別して異なる扱いをしている例はない。外国籍であるからという理由で不平等な扱いをすることは、</a:t>
                      </a:r>
                      <a:r>
                        <a:rPr kumimoji="1" lang="ja-JP" altLang="en-US" sz="1600" b="1" u="sng" dirty="0">
                          <a:solidFill>
                            <a:schemeClr val="tx1"/>
                          </a:solidFill>
                          <a:latin typeface="Meiryo UI" panose="020B0604030504040204" pitchFamily="50" charset="-128"/>
                          <a:ea typeface="Meiryo UI" panose="020B0604030504040204" pitchFamily="50" charset="-128"/>
                        </a:rPr>
                        <a:t>租税条約や憲法にある平等原則に抵触する可能性</a:t>
                      </a:r>
                      <a:r>
                        <a:rPr kumimoji="1" lang="ja-JP" altLang="en-US" sz="1600" dirty="0">
                          <a:solidFill>
                            <a:schemeClr val="tx1"/>
                          </a:solidFill>
                          <a:latin typeface="Meiryo UI" panose="020B0604030504040204" pitchFamily="50" charset="-128"/>
                          <a:ea typeface="Meiryo UI" panose="020B0604030504040204" pitchFamily="50" charset="-128"/>
                        </a:rPr>
                        <a:t>がある。</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1292702232"/>
                  </a:ext>
                </a:extLst>
              </a:tr>
              <a:tr h="960586">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収納方法の検討</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大阪府というような</a:t>
                      </a:r>
                      <a:r>
                        <a:rPr kumimoji="1" lang="ja-JP" altLang="en-US" sz="1600" b="1" u="sng" dirty="0">
                          <a:solidFill>
                            <a:schemeClr val="tx1"/>
                          </a:solidFill>
                          <a:latin typeface="Meiryo UI" panose="020B0604030504040204" pitchFamily="50" charset="-128"/>
                          <a:ea typeface="Meiryo UI" panose="020B0604030504040204" pitchFamily="50" charset="-128"/>
                        </a:rPr>
                        <a:t>都道府県単位のスケールで徴収する仕組みというのは</a:t>
                      </a:r>
                      <a:r>
                        <a:rPr kumimoji="1" lang="ja-JP" altLang="en-US" sz="1600" dirty="0">
                          <a:solidFill>
                            <a:schemeClr val="tx1"/>
                          </a:solidFill>
                          <a:latin typeface="Meiryo UI" panose="020B0604030504040204" pitchFamily="50" charset="-128"/>
                          <a:ea typeface="Meiryo UI" panose="020B0604030504040204" pitchFamily="50" charset="-128"/>
                        </a:rPr>
                        <a:t>、大阪府の都市機能、すなわち関西空港などが立地するゲートウェイや、交通結節点という都市機能の性格上、通過者も多く存在し、それを絡めて徴収していくのは、</a:t>
                      </a:r>
                      <a:r>
                        <a:rPr kumimoji="1" lang="ja-JP" altLang="en-US" sz="1600" b="1" u="sng" dirty="0">
                          <a:solidFill>
                            <a:schemeClr val="tx1"/>
                          </a:solidFill>
                          <a:latin typeface="Meiryo UI" panose="020B0604030504040204" pitchFamily="50" charset="-128"/>
                          <a:ea typeface="Meiryo UI" panose="020B0604030504040204" pitchFamily="50" charset="-128"/>
                        </a:rPr>
                        <a:t>かなり難しい</a:t>
                      </a:r>
                      <a:r>
                        <a:rPr kumimoji="1" lang="ja-JP" altLang="en-US" sz="1600" dirty="0">
                          <a:solidFill>
                            <a:schemeClr val="tx1"/>
                          </a:solidFill>
                          <a:latin typeface="Meiryo UI" panose="020B0604030504040204" pitchFamily="50" charset="-128"/>
                          <a:ea typeface="Meiryo UI" panose="020B0604030504040204" pitchFamily="50" charset="-128"/>
                        </a:rPr>
                        <a:t>と思う。</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b="1" u="sng" dirty="0">
                          <a:solidFill>
                            <a:schemeClr val="tx1"/>
                          </a:solidFill>
                          <a:latin typeface="Meiryo UI" panose="020B0604030504040204" pitchFamily="50" charset="-128"/>
                          <a:ea typeface="Meiryo UI" panose="020B0604030504040204" pitchFamily="50" charset="-128"/>
                        </a:rPr>
                        <a:t>国や関西広域レベルで実施するなどの考え方も必要</a:t>
                      </a:r>
                      <a:r>
                        <a:rPr kumimoji="1" lang="ja-JP" altLang="en-US" sz="1600" b="0" u="none" dirty="0">
                          <a:solidFill>
                            <a:schemeClr val="tx1"/>
                          </a:solidFill>
                          <a:latin typeface="Meiryo UI" panose="020B0604030504040204" pitchFamily="50" charset="-128"/>
                          <a:ea typeface="Meiryo UI" panose="020B0604030504040204" pitchFamily="50" charset="-128"/>
                        </a:rPr>
                        <a:t>ではないか</a:t>
                      </a:r>
                      <a:r>
                        <a:rPr kumimoji="1" lang="ja-JP" altLang="en-US" sz="1600" dirty="0">
                          <a:solidFill>
                            <a:schemeClr val="tx1"/>
                          </a:solidFill>
                          <a:latin typeface="Meiryo UI" panose="020B0604030504040204" pitchFamily="50" charset="-128"/>
                          <a:ea typeface="Meiryo UI" panose="020B0604030504040204" pitchFamily="50" charset="-128"/>
                        </a:rPr>
                        <a:t>。</a:t>
                      </a:r>
                    </a:p>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特別徴収義務者（宿泊施設事業者等）の事務コストや経営負担が生じないような制度にする必要がある。</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2826879977"/>
                  </a:ext>
                </a:extLst>
              </a:tr>
              <a:tr h="706545">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宿泊税制度との関係性</a:t>
                      </a:r>
                    </a:p>
                  </a:txBody>
                  <a:tcPr marL="85562" marR="85562" marT="42781" marB="42781" anchor="ctr"/>
                </a:tc>
                <a:tc>
                  <a:txBody>
                    <a:bodyPr/>
                    <a:lstStyle/>
                    <a:p>
                      <a:pPr marL="285750" marR="0" lvl="0" indent="-285750" algn="l" defTabSz="1351593" rtl="0" eaLnBrk="1" fontAlgn="auto" latinLnBrk="0" hangingPunct="1">
                        <a:lnSpc>
                          <a:spcPts val="1800"/>
                        </a:lnSpc>
                        <a:spcBef>
                          <a:spcPts val="0"/>
                        </a:spcBef>
                        <a:spcAft>
                          <a:spcPts val="0"/>
                        </a:spcAft>
                        <a:buClrTx/>
                        <a:buSzTx/>
                        <a:buFont typeface="Wingdings" panose="05000000000000000000" pitchFamily="2" charset="2"/>
                        <a:buChar char="ü"/>
                        <a:tabLst/>
                        <a:defRPr/>
                      </a:pPr>
                      <a:r>
                        <a:rPr kumimoji="1" lang="ja-JP" altLang="en-US" sz="1600" dirty="0">
                          <a:solidFill>
                            <a:schemeClr val="tx1"/>
                          </a:solidFill>
                          <a:latin typeface="Meiryo UI" panose="020B0604030504040204" pitchFamily="50" charset="-128"/>
                          <a:ea typeface="Meiryo UI" panose="020B0604030504040204" pitchFamily="50" charset="-128"/>
                        </a:rPr>
                        <a:t>行政需要に対する大きな財源確保が必要だというのであれば、</a:t>
                      </a:r>
                      <a:r>
                        <a:rPr kumimoji="1" lang="ja-JP" altLang="en-US" sz="1600" b="1" u="sng" dirty="0">
                          <a:solidFill>
                            <a:schemeClr val="tx1"/>
                          </a:solidFill>
                          <a:latin typeface="Meiryo UI" panose="020B0604030504040204" pitchFamily="50" charset="-128"/>
                          <a:ea typeface="Meiryo UI" panose="020B0604030504040204" pitchFamily="50" charset="-128"/>
                        </a:rPr>
                        <a:t>端的に宿泊税を引き上げる方向のほうが生産的</a:t>
                      </a:r>
                      <a:r>
                        <a:rPr kumimoji="1" lang="ja-JP" altLang="en-US" sz="1600" dirty="0">
                          <a:solidFill>
                            <a:schemeClr val="tx1"/>
                          </a:solidFill>
                          <a:latin typeface="Meiryo UI" panose="020B0604030504040204" pitchFamily="50" charset="-128"/>
                          <a:ea typeface="Meiryo UI" panose="020B0604030504040204" pitchFamily="50" charset="-128"/>
                        </a:rPr>
                        <a:t>ではないか。</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85562" marR="85562" marT="42781" marB="42781" anchor="ctr"/>
                </a:tc>
                <a:extLst>
                  <a:ext uri="{0D108BD9-81ED-4DB2-BD59-A6C34878D82A}">
                    <a16:rowId xmlns:a16="http://schemas.microsoft.com/office/drawing/2014/main" val="192170237"/>
                  </a:ext>
                </a:extLst>
              </a:tr>
            </a:tbl>
          </a:graphicData>
        </a:graphic>
      </p:graphicFrame>
    </p:spTree>
    <p:extLst>
      <p:ext uri="{BB962C8B-B14F-4D97-AF65-F5344CB8AC3E}">
        <p14:creationId xmlns:p14="http://schemas.microsoft.com/office/powerpoint/2010/main" val="3279432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0">
            <a:extLst>
              <a:ext uri="{FF2B5EF4-FFF2-40B4-BE49-F238E27FC236}">
                <a16:creationId xmlns:a16="http://schemas.microsoft.com/office/drawing/2014/main" id="{DDDE5C2D-A864-4B02-A0FA-6A842AAB8E58}"/>
              </a:ext>
            </a:extLst>
          </p:cNvPr>
          <p:cNvGraphicFramePr>
            <a:graphicFrameLocks noGrp="1"/>
          </p:cNvGraphicFramePr>
          <p:nvPr>
            <p:extLst>
              <p:ext uri="{D42A27DB-BD31-4B8C-83A1-F6EECF244321}">
                <p14:modId xmlns:p14="http://schemas.microsoft.com/office/powerpoint/2010/main" val="2384807738"/>
              </p:ext>
            </p:extLst>
          </p:nvPr>
        </p:nvGraphicFramePr>
        <p:xfrm>
          <a:off x="8496720" y="1308799"/>
          <a:ext cx="4968553" cy="7084409"/>
        </p:xfrm>
        <a:graphic>
          <a:graphicData uri="http://schemas.openxmlformats.org/drawingml/2006/table">
            <a:tbl>
              <a:tblPr firstRow="1" bandRow="1">
                <a:tableStyleId>{5940675A-B579-460E-94D1-54222C63F5DA}</a:tableStyleId>
              </a:tblPr>
              <a:tblGrid>
                <a:gridCol w="4968553">
                  <a:extLst>
                    <a:ext uri="{9D8B030D-6E8A-4147-A177-3AD203B41FA5}">
                      <a16:colId xmlns:a16="http://schemas.microsoft.com/office/drawing/2014/main" val="3598981902"/>
                    </a:ext>
                  </a:extLst>
                </a:gridCol>
              </a:tblGrid>
              <a:tr h="555051">
                <a:tc>
                  <a:txBody>
                    <a:bodyPr/>
                    <a:lstStyle/>
                    <a:p>
                      <a:pPr algn="ctr"/>
                      <a:r>
                        <a:rPr kumimoji="1" lang="ja-JP" altLang="en-US" sz="2400" b="1" dirty="0">
                          <a:solidFill>
                            <a:schemeClr val="bg1"/>
                          </a:solidFill>
                          <a:latin typeface="Meiryo UI" panose="020B0604030504040204" pitchFamily="50" charset="-128"/>
                          <a:ea typeface="Meiryo UI" panose="020B0604030504040204" pitchFamily="50" charset="-128"/>
                        </a:rPr>
                        <a:t>現在の検討状況</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2737518651"/>
                  </a:ext>
                </a:extLst>
              </a:tr>
              <a:tr h="1653133">
                <a:tc>
                  <a:txBody>
                    <a:bodyPr/>
                    <a:lstStyle/>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３ページ</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　「新たな財源の必要性、負担対象の整理」</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　⇒　徴収目的・理念、財源の使途、</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en-US" altLang="ja-JP" sz="2000" b="0" dirty="0">
                          <a:solidFill>
                            <a:schemeClr val="tx1"/>
                          </a:solidFill>
                          <a:latin typeface="Meiryo UI" panose="020B0604030504040204" pitchFamily="50" charset="-128"/>
                          <a:ea typeface="Meiryo UI" panose="020B0604030504040204" pitchFamily="50" charset="-128"/>
                        </a:rPr>
                        <a:t>    </a:t>
                      </a:r>
                      <a:r>
                        <a:rPr kumimoji="1" lang="ja-JP" altLang="en-US" sz="2000" b="0" dirty="0">
                          <a:solidFill>
                            <a:schemeClr val="tx1"/>
                          </a:solidFill>
                          <a:latin typeface="Meiryo UI" panose="020B0604030504040204" pitchFamily="50" charset="-128"/>
                          <a:ea typeface="Meiryo UI" panose="020B0604030504040204" pitchFamily="50" charset="-128"/>
                        </a:rPr>
                        <a:t>　</a:t>
                      </a:r>
                      <a:r>
                        <a:rPr kumimoji="1" lang="en-US" altLang="ja-JP" sz="2000" b="0" dirty="0">
                          <a:solidFill>
                            <a:schemeClr val="tx1"/>
                          </a:solidFill>
                          <a:latin typeface="Meiryo UI" panose="020B0604030504040204" pitchFamily="50" charset="-128"/>
                          <a:ea typeface="Meiryo UI" panose="020B0604030504040204" pitchFamily="50" charset="-128"/>
                        </a:rPr>
                        <a:t> </a:t>
                      </a:r>
                      <a:r>
                        <a:rPr kumimoji="1" lang="ja-JP" altLang="en-US" sz="2000" b="0" dirty="0">
                          <a:solidFill>
                            <a:schemeClr val="tx1"/>
                          </a:solidFill>
                          <a:latin typeface="Meiryo UI" panose="020B0604030504040204" pitchFamily="50" charset="-128"/>
                          <a:ea typeface="Meiryo UI" panose="020B0604030504040204" pitchFamily="50" charset="-128"/>
                        </a:rPr>
                        <a:t>負担の対象を整理</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366687535"/>
                  </a:ext>
                </a:extLst>
              </a:tr>
              <a:tr h="1653133">
                <a:tc>
                  <a:txBody>
                    <a:bodyPr/>
                    <a:lstStyle/>
                    <a:p>
                      <a:pPr marL="0" indent="0" algn="l">
                        <a:buFont typeface="Wingdings" panose="05000000000000000000" pitchFamily="2" charset="2"/>
                        <a:buNone/>
                      </a:pPr>
                      <a:r>
                        <a:rPr kumimoji="1" lang="ja-JP" altLang="en-US" sz="2000" b="0" dirty="0">
                          <a:latin typeface="Meiryo UI" panose="020B0604030504040204" pitchFamily="50" charset="-128"/>
                          <a:ea typeface="Meiryo UI" panose="020B0604030504040204" pitchFamily="50" charset="-128"/>
                        </a:rPr>
                        <a:t>４～５ページ　</a:t>
                      </a:r>
                      <a:endParaRPr kumimoji="1" lang="en-US" altLang="ja-JP" sz="20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latin typeface="Meiryo UI" panose="020B0604030504040204" pitchFamily="50" charset="-128"/>
                          <a:ea typeface="Meiryo UI" panose="020B0604030504040204" pitchFamily="50" charset="-128"/>
                        </a:rPr>
                        <a:t>　「法的・税制面の課題」</a:t>
                      </a:r>
                      <a:endParaRPr kumimoji="1" lang="en-US" altLang="ja-JP" sz="20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latin typeface="Meiryo UI" panose="020B0604030504040204" pitchFamily="50" charset="-128"/>
                          <a:ea typeface="Meiryo UI" panose="020B0604030504040204" pitchFamily="50" charset="-128"/>
                        </a:rPr>
                        <a:t>　⇒　</a:t>
                      </a:r>
                      <a:r>
                        <a:rPr kumimoji="1" lang="ja-JP" altLang="en-US" sz="2000" b="0" u="none" dirty="0">
                          <a:latin typeface="Meiryo UI" panose="020B0604030504040204" pitchFamily="50" charset="-128"/>
                          <a:ea typeface="Meiryo UI" panose="020B0604030504040204" pitchFamily="50" charset="-128"/>
                        </a:rPr>
                        <a:t>憲法、租税条約との整合性を整理</a:t>
                      </a:r>
                      <a:endParaRPr kumimoji="1" lang="en-US" altLang="ja-JP" sz="2000" b="0" u="none"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2467122"/>
                  </a:ext>
                </a:extLst>
              </a:tr>
              <a:tr h="1611546">
                <a:tc>
                  <a:txBody>
                    <a:bodyPr/>
                    <a:lstStyle/>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６ページ</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　「実務面の課題」</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　⇒　徴収ポイントの検討、課題整理</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421538650"/>
                  </a:ext>
                </a:extLst>
              </a:tr>
              <a:tr h="1611546">
                <a:tc>
                  <a:txBody>
                    <a:bodyPr/>
                    <a:lstStyle/>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７～８ページ</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　「宿泊税など他財源との差異」</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2000" b="0" dirty="0">
                          <a:solidFill>
                            <a:schemeClr val="tx1"/>
                          </a:solidFill>
                          <a:latin typeface="Meiryo UI" panose="020B0604030504040204" pitchFamily="50" charset="-128"/>
                          <a:ea typeface="Meiryo UI" panose="020B0604030504040204" pitchFamily="50" charset="-128"/>
                        </a:rPr>
                        <a:t>　⇒　宿泊税の目的・使途、</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en-US" altLang="ja-JP" sz="2000" b="0" dirty="0">
                          <a:solidFill>
                            <a:schemeClr val="tx1"/>
                          </a:solidFill>
                          <a:latin typeface="Meiryo UI" panose="020B0604030504040204" pitchFamily="50" charset="-128"/>
                          <a:ea typeface="Meiryo UI" panose="020B0604030504040204" pitchFamily="50" charset="-128"/>
                        </a:rPr>
                        <a:t>     </a:t>
                      </a:r>
                      <a:r>
                        <a:rPr kumimoji="1" lang="ja-JP" altLang="en-US" sz="2000" b="0" dirty="0">
                          <a:solidFill>
                            <a:schemeClr val="tx1"/>
                          </a:solidFill>
                          <a:latin typeface="Meiryo UI" panose="020B0604030504040204" pitchFamily="50" charset="-128"/>
                          <a:ea typeface="Meiryo UI" panose="020B0604030504040204" pitchFamily="50" charset="-128"/>
                        </a:rPr>
                        <a:t>　宿泊税で対応しきれない範囲の確認</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958684672"/>
                  </a:ext>
                </a:extLst>
              </a:tr>
            </a:tbl>
          </a:graphicData>
        </a:graphic>
      </p:graphicFrame>
      <p:sp>
        <p:nvSpPr>
          <p:cNvPr id="2" name="テキスト ボックス 1"/>
          <p:cNvSpPr txBox="1"/>
          <p:nvPr/>
        </p:nvSpPr>
        <p:spPr bwMode="gray">
          <a:xfrm>
            <a:off x="0" y="-19491"/>
            <a:ext cx="7111022"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大阪府における制度実現に向けた課題整理</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graphicFrame>
        <p:nvGraphicFramePr>
          <p:cNvPr id="10" name="表 10">
            <a:extLst>
              <a:ext uri="{FF2B5EF4-FFF2-40B4-BE49-F238E27FC236}">
                <a16:creationId xmlns:a16="http://schemas.microsoft.com/office/drawing/2014/main" id="{865CE746-759C-4E95-A9BC-5105CB4D643A}"/>
              </a:ext>
            </a:extLst>
          </p:cNvPr>
          <p:cNvGraphicFramePr>
            <a:graphicFrameLocks noGrp="1"/>
          </p:cNvGraphicFramePr>
          <p:nvPr>
            <p:extLst>
              <p:ext uri="{D42A27DB-BD31-4B8C-83A1-F6EECF244321}">
                <p14:modId xmlns:p14="http://schemas.microsoft.com/office/powerpoint/2010/main" val="3332675983"/>
              </p:ext>
            </p:extLst>
          </p:nvPr>
        </p:nvGraphicFramePr>
        <p:xfrm>
          <a:off x="431825" y="1315070"/>
          <a:ext cx="7344816" cy="7084409"/>
        </p:xfrm>
        <a:graphic>
          <a:graphicData uri="http://schemas.openxmlformats.org/drawingml/2006/table">
            <a:tbl>
              <a:tblPr firstRow="1" bandRow="1">
                <a:tableStyleId>{5940675A-B579-460E-94D1-54222C63F5DA}</a:tableStyleId>
              </a:tblPr>
              <a:tblGrid>
                <a:gridCol w="3096344">
                  <a:extLst>
                    <a:ext uri="{9D8B030D-6E8A-4147-A177-3AD203B41FA5}">
                      <a16:colId xmlns:a16="http://schemas.microsoft.com/office/drawing/2014/main" val="3991261256"/>
                    </a:ext>
                  </a:extLst>
                </a:gridCol>
                <a:gridCol w="4248472">
                  <a:extLst>
                    <a:ext uri="{9D8B030D-6E8A-4147-A177-3AD203B41FA5}">
                      <a16:colId xmlns:a16="http://schemas.microsoft.com/office/drawing/2014/main" val="3598981902"/>
                    </a:ext>
                  </a:extLst>
                </a:gridCol>
              </a:tblGrid>
              <a:tr h="555051">
                <a:tc>
                  <a:txBody>
                    <a:bodyPr/>
                    <a:lstStyle/>
                    <a:p>
                      <a:pPr algn="ctr"/>
                      <a:endParaRPr kumimoji="1" lang="en-US" altLang="ja-JP" sz="2000" b="1" dirty="0">
                        <a:solidFill>
                          <a:schemeClr val="bg1"/>
                        </a:solidFill>
                        <a:latin typeface="Meiryo UI" panose="020B0604030504040204" pitchFamily="50" charset="-128"/>
                        <a:ea typeface="Meiryo UI" panose="020B0604030504040204" pitchFamily="50" charset="-128"/>
                      </a:endParaRPr>
                    </a:p>
                  </a:txBody>
                  <a:tcPr marL="84406" marR="84406" marT="42203" marB="42203">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ja-JP" altLang="en-US" sz="2400" b="1" dirty="0">
                          <a:solidFill>
                            <a:schemeClr val="bg1"/>
                          </a:solidFill>
                          <a:latin typeface="Meiryo UI" panose="020B0604030504040204" pitchFamily="50" charset="-128"/>
                          <a:ea typeface="Meiryo UI" panose="020B0604030504040204" pitchFamily="50" charset="-128"/>
                        </a:rPr>
                        <a:t>実現に向けた課題</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2737518651"/>
                  </a:ext>
                </a:extLst>
              </a:tr>
              <a:tr h="1653133">
                <a:tc>
                  <a:txBody>
                    <a:bodyPr/>
                    <a:lstStyle/>
                    <a:p>
                      <a:pPr algn="l"/>
                      <a:r>
                        <a:rPr kumimoji="1" lang="ja-JP" altLang="en-US" sz="2400" b="1" dirty="0">
                          <a:solidFill>
                            <a:schemeClr val="bg1"/>
                          </a:solidFill>
                          <a:latin typeface="Meiryo UI" panose="020B0604030504040204" pitchFamily="50" charset="-128"/>
                          <a:ea typeface="Meiryo UI" panose="020B0604030504040204" pitchFamily="50" charset="-128"/>
                        </a:rPr>
                        <a:t> 新たな財源の必要性、</a:t>
                      </a:r>
                      <a:endParaRPr kumimoji="1" lang="en-US" altLang="ja-JP" sz="2400" b="1" dirty="0">
                        <a:solidFill>
                          <a:schemeClr val="bg1"/>
                        </a:solidFill>
                        <a:latin typeface="Meiryo UI" panose="020B0604030504040204" pitchFamily="50" charset="-128"/>
                        <a:ea typeface="Meiryo UI" panose="020B0604030504040204" pitchFamily="50" charset="-128"/>
                      </a:endParaRPr>
                    </a:p>
                    <a:p>
                      <a:pPr algn="l"/>
                      <a:r>
                        <a:rPr kumimoji="1" lang="ja-JP" altLang="en-US" sz="2400" b="1" dirty="0">
                          <a:solidFill>
                            <a:schemeClr val="bg1"/>
                          </a:solidFill>
                          <a:latin typeface="Meiryo UI" panose="020B0604030504040204" pitchFamily="50" charset="-128"/>
                          <a:ea typeface="Meiryo UI" panose="020B0604030504040204" pitchFamily="50" charset="-128"/>
                        </a:rPr>
                        <a:t> 負担対象の整理</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342900" indent="-342900" algn="l">
                        <a:buFont typeface="Wingdings" panose="05000000000000000000" pitchFamily="2" charset="2"/>
                        <a:buChar char="ü"/>
                      </a:pPr>
                      <a:r>
                        <a:rPr kumimoji="1" lang="ja-JP" altLang="en-US" sz="2000" b="0" dirty="0">
                          <a:solidFill>
                            <a:schemeClr val="tx1"/>
                          </a:solidFill>
                          <a:latin typeface="Meiryo UI" panose="020B0604030504040204" pitchFamily="50" charset="-128"/>
                          <a:ea typeface="Meiryo UI" panose="020B0604030504040204" pitchFamily="50" charset="-128"/>
                        </a:rPr>
                        <a:t>外国人旅行者のみに起因する課題の特定が必要</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342900" indent="-342900" algn="l">
                        <a:buFont typeface="Wingdings" panose="05000000000000000000" pitchFamily="2" charset="2"/>
                        <a:buChar char="ü"/>
                      </a:pPr>
                      <a:r>
                        <a:rPr kumimoji="1" lang="ja-JP" altLang="en-US" sz="2000" b="0" dirty="0">
                          <a:solidFill>
                            <a:schemeClr val="tx1"/>
                          </a:solidFill>
                          <a:latin typeface="Meiryo UI" panose="020B0604030504040204" pitchFamily="50" charset="-128"/>
                          <a:ea typeface="Meiryo UI" panose="020B0604030504040204" pitchFamily="50" charset="-128"/>
                        </a:rPr>
                        <a:t>外国人旅行者の定義</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334101816"/>
                  </a:ext>
                </a:extLst>
              </a:tr>
              <a:tr h="1653133">
                <a:tc>
                  <a:txBody>
                    <a:bodyPr/>
                    <a:lstStyle/>
                    <a:p>
                      <a:pPr algn="l"/>
                      <a:r>
                        <a:rPr kumimoji="1" lang="ja-JP" altLang="en-US" sz="2400" b="1" dirty="0">
                          <a:solidFill>
                            <a:schemeClr val="bg1"/>
                          </a:solidFill>
                          <a:latin typeface="Meiryo UI" panose="020B0604030504040204" pitchFamily="50" charset="-128"/>
                          <a:ea typeface="Meiryo UI" panose="020B0604030504040204" pitchFamily="50" charset="-128"/>
                        </a:rPr>
                        <a:t> 法的・税制面の課題</a:t>
                      </a:r>
                      <a:endParaRPr kumimoji="1" lang="en-US" altLang="ja-JP" sz="24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342900" indent="-342900" algn="l">
                        <a:buFont typeface="Wingdings" panose="05000000000000000000" pitchFamily="2" charset="2"/>
                        <a:buChar char="ü"/>
                      </a:pPr>
                      <a:r>
                        <a:rPr kumimoji="1" lang="ja-JP" altLang="en-US" sz="2000" b="0" dirty="0">
                          <a:latin typeface="Meiryo UI" panose="020B0604030504040204" pitchFamily="50" charset="-128"/>
                          <a:ea typeface="Meiryo UI" panose="020B0604030504040204" pitchFamily="50" charset="-128"/>
                        </a:rPr>
                        <a:t>租税条約との整合性</a:t>
                      </a:r>
                      <a:endParaRPr kumimoji="1" lang="en-US" altLang="ja-JP" sz="2000" b="0" dirty="0">
                        <a:latin typeface="Meiryo UI" panose="020B0604030504040204" pitchFamily="50" charset="-128"/>
                        <a:ea typeface="Meiryo UI" panose="020B0604030504040204" pitchFamily="50" charset="-128"/>
                      </a:endParaRPr>
                    </a:p>
                    <a:p>
                      <a:pPr marL="342900" indent="-342900" algn="l">
                        <a:buFont typeface="Wingdings" panose="05000000000000000000" pitchFamily="2" charset="2"/>
                        <a:buChar char="ü"/>
                      </a:pPr>
                      <a:r>
                        <a:rPr kumimoji="1" lang="ja-JP" altLang="en-US" sz="2000" b="0" dirty="0">
                          <a:latin typeface="Meiryo UI" panose="020B0604030504040204" pitchFamily="50" charset="-128"/>
                          <a:ea typeface="Meiryo UI" panose="020B0604030504040204" pitchFamily="50" charset="-128"/>
                        </a:rPr>
                        <a:t>憲法（平等原則）との整合性</a:t>
                      </a:r>
                      <a:endParaRPr kumimoji="1" lang="en-US" altLang="ja-JP"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2467122"/>
                  </a:ext>
                </a:extLst>
              </a:tr>
              <a:tr h="1611546">
                <a:tc>
                  <a:txBody>
                    <a:bodyPr/>
                    <a:lstStyle/>
                    <a:p>
                      <a:pPr algn="l"/>
                      <a:r>
                        <a:rPr kumimoji="1" lang="ja-JP" altLang="en-US" sz="2400" b="1" dirty="0">
                          <a:solidFill>
                            <a:schemeClr val="bg1"/>
                          </a:solidFill>
                          <a:latin typeface="Meiryo UI" panose="020B0604030504040204" pitchFamily="50" charset="-128"/>
                          <a:ea typeface="Meiryo UI" panose="020B0604030504040204" pitchFamily="50" charset="-128"/>
                        </a:rPr>
                        <a:t> 実務面の課題</a:t>
                      </a:r>
                      <a:endParaRPr kumimoji="1" lang="en-US" altLang="ja-JP" sz="2400" b="1" dirty="0">
                        <a:solidFill>
                          <a:schemeClr val="bg1"/>
                        </a:solidFill>
                        <a:latin typeface="Meiryo UI" panose="020B0604030504040204" pitchFamily="50" charset="-128"/>
                        <a:ea typeface="Meiryo UI" panose="020B0604030504040204" pitchFamily="50" charset="-128"/>
                      </a:endParaRPr>
                    </a:p>
                    <a:p>
                      <a:pPr algn="l"/>
                      <a:r>
                        <a:rPr kumimoji="1" lang="ja-JP" altLang="en-US" sz="2400" b="1" dirty="0">
                          <a:solidFill>
                            <a:schemeClr val="bg1"/>
                          </a:solidFill>
                          <a:latin typeface="Meiryo UI" panose="020B0604030504040204" pitchFamily="50" charset="-128"/>
                          <a:ea typeface="Meiryo UI" panose="020B0604030504040204" pitchFamily="50" charset="-128"/>
                        </a:rPr>
                        <a:t>（オペレーション）</a:t>
                      </a:r>
                      <a:endParaRPr kumimoji="1" lang="en-US" altLang="ja-JP" sz="24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342900" indent="-342900" algn="l">
                        <a:buFont typeface="Wingdings" panose="05000000000000000000" pitchFamily="2" charset="2"/>
                        <a:buChar char="ü"/>
                      </a:pPr>
                      <a:r>
                        <a:rPr kumimoji="1" lang="ja-JP" altLang="en-US" sz="2000" b="0" dirty="0">
                          <a:solidFill>
                            <a:schemeClr val="tx1"/>
                          </a:solidFill>
                          <a:latin typeface="Meiryo UI" panose="020B0604030504040204" pitchFamily="50" charset="-128"/>
                          <a:ea typeface="Meiryo UI" panose="020B0604030504040204" pitchFamily="50" charset="-128"/>
                        </a:rPr>
                        <a:t>隣接府県の境界での徴収は非現実的</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342900" indent="-342900" algn="l">
                        <a:buFont typeface="Wingdings" panose="05000000000000000000" pitchFamily="2" charset="2"/>
                        <a:buChar char="ü"/>
                      </a:pPr>
                      <a:r>
                        <a:rPr kumimoji="1" lang="ja-JP" altLang="en-US" sz="2000" b="0" dirty="0">
                          <a:solidFill>
                            <a:schemeClr val="tx1"/>
                          </a:solidFill>
                          <a:latin typeface="Meiryo UI" panose="020B0604030504040204" pitchFamily="50" charset="-128"/>
                          <a:ea typeface="Meiryo UI" panose="020B0604030504040204" pitchFamily="50" charset="-128"/>
                        </a:rPr>
                        <a:t>観光施設での徴収は、新たな業務負担が発生</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421538650"/>
                  </a:ext>
                </a:extLst>
              </a:tr>
              <a:tr h="1611546">
                <a:tc>
                  <a:txBody>
                    <a:bodyPr/>
                    <a:lstStyle/>
                    <a:p>
                      <a:pPr algn="l"/>
                      <a:r>
                        <a:rPr kumimoji="1" lang="ja-JP" altLang="en-US" sz="2400" b="1" dirty="0">
                          <a:solidFill>
                            <a:schemeClr val="bg1"/>
                          </a:solidFill>
                          <a:latin typeface="Meiryo UI" panose="020B0604030504040204" pitchFamily="50" charset="-128"/>
                          <a:ea typeface="Meiryo UI" panose="020B0604030504040204" pitchFamily="50" charset="-128"/>
                        </a:rPr>
                        <a:t> 宿泊税との区別化</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342900" indent="-342900" algn="l">
                        <a:buFont typeface="Wingdings" panose="05000000000000000000" pitchFamily="2" charset="2"/>
                        <a:buChar char="ü"/>
                      </a:pPr>
                      <a:r>
                        <a:rPr kumimoji="1" lang="ja-JP" altLang="en-US" sz="2000" b="0" dirty="0">
                          <a:solidFill>
                            <a:schemeClr val="tx1"/>
                          </a:solidFill>
                          <a:latin typeface="Meiryo UI" panose="020B0604030504040204" pitchFamily="50" charset="-128"/>
                          <a:ea typeface="Meiryo UI" panose="020B0604030504040204" pitchFamily="50" charset="-128"/>
                        </a:rPr>
                        <a:t>オーバーツーリズム対策、まちの美化など既存の財源である宿泊税で対応済</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958684672"/>
                  </a:ext>
                </a:extLst>
              </a:tr>
            </a:tbl>
          </a:graphicData>
        </a:graphic>
      </p:graphicFrame>
      <p:sp>
        <p:nvSpPr>
          <p:cNvPr id="5" name="矢印: 右 4">
            <a:extLst>
              <a:ext uri="{FF2B5EF4-FFF2-40B4-BE49-F238E27FC236}">
                <a16:creationId xmlns:a16="http://schemas.microsoft.com/office/drawing/2014/main" id="{7B6776B8-063F-4F7D-A2F3-D70B92BCC859}"/>
              </a:ext>
            </a:extLst>
          </p:cNvPr>
          <p:cNvSpPr/>
          <p:nvPr/>
        </p:nvSpPr>
        <p:spPr>
          <a:xfrm>
            <a:off x="7776641" y="3834209"/>
            <a:ext cx="720080" cy="26642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56698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940049"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新たな財源の必要性（目的、使途）、負担対象の整理</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sp>
        <p:nvSpPr>
          <p:cNvPr id="34" name="テキスト ボックス 33">
            <a:extLst>
              <a:ext uri="{FF2B5EF4-FFF2-40B4-BE49-F238E27FC236}">
                <a16:creationId xmlns:a16="http://schemas.microsoft.com/office/drawing/2014/main" id="{4E3CC889-2ACC-438C-8EF1-2521629408B9}"/>
              </a:ext>
            </a:extLst>
          </p:cNvPr>
          <p:cNvSpPr txBox="1"/>
          <p:nvPr/>
        </p:nvSpPr>
        <p:spPr bwMode="gray">
          <a:xfrm>
            <a:off x="292213" y="2394049"/>
            <a:ext cx="13173060" cy="567132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400" b="1" dirty="0">
                <a:solidFill>
                  <a:sysClr val="windowText" lastClr="000000"/>
                </a:solidFill>
                <a:latin typeface="Meiryo UI" panose="020B0604030504040204" pitchFamily="50" charset="-128"/>
                <a:ea typeface="Meiryo UI" panose="020B0604030504040204" pitchFamily="50" charset="-128"/>
              </a:rPr>
              <a:t>■これまでの議論を踏まえた現在の想定</a:t>
            </a:r>
            <a:endParaRPr lang="en-US" altLang="ja-JP" sz="2400" b="1"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defTabSz="990600"/>
            <a:r>
              <a:rPr lang="en-US" altLang="ja-JP" sz="2200" dirty="0">
                <a:solidFill>
                  <a:sysClr val="windowText" lastClr="000000"/>
                </a:solidFill>
                <a:latin typeface="Meiryo UI" panose="020B0604030504040204" pitchFamily="50" charset="-128"/>
                <a:ea typeface="Meiryo UI" panose="020B0604030504040204" pitchFamily="50" charset="-128"/>
              </a:rPr>
              <a:t>【</a:t>
            </a:r>
            <a:r>
              <a:rPr lang="ja-JP" altLang="en-US" sz="2200" dirty="0">
                <a:solidFill>
                  <a:sysClr val="windowText" lastClr="000000"/>
                </a:solidFill>
                <a:latin typeface="Meiryo UI" panose="020B0604030504040204" pitchFamily="50" charset="-128"/>
                <a:ea typeface="Meiryo UI" panose="020B0604030504040204" pitchFamily="50" charset="-128"/>
              </a:rPr>
              <a:t>徴収の目的</a:t>
            </a:r>
            <a:r>
              <a:rPr lang="en-US" altLang="ja-JP" sz="2200" dirty="0">
                <a:solidFill>
                  <a:sysClr val="windowText" lastClr="000000"/>
                </a:solidFill>
                <a:latin typeface="Meiryo UI" panose="020B0604030504040204" pitchFamily="50" charset="-128"/>
                <a:ea typeface="Meiryo UI" panose="020B0604030504040204" pitchFamily="50" charset="-128"/>
              </a:rPr>
              <a:t>】</a:t>
            </a:r>
          </a:p>
          <a:p>
            <a:pPr marL="450850" indent="-342900" defTabSz="990600">
              <a:buFont typeface="Wingdings" panose="05000000000000000000" pitchFamily="2" charset="2"/>
              <a:buChar char="Ø"/>
            </a:pPr>
            <a:r>
              <a:rPr kumimoji="1" lang="ja-JP" altLang="en-US" sz="2200" dirty="0">
                <a:solidFill>
                  <a:sysClr val="windowText" lastClr="000000"/>
                </a:solidFill>
                <a:latin typeface="Meiryo UI" panose="020B0604030504040204" pitchFamily="50" charset="-128"/>
                <a:ea typeface="Meiryo UI" panose="020B0604030504040204" pitchFamily="50" charset="-128"/>
              </a:rPr>
              <a:t>訪日外国人旅行者の増大に伴い、観光インフラの整備ニーズの増大に加え、今後、混雑やごみのポイ捨てなどのオーバーツーリズムの発生や、公共サービスの利用増大による住民サービスの低下が懸念される。そのため、観光客と地域住民との共生を図るため、外国人旅行者に対して一定の費用負担を求めるもの。</a:t>
            </a:r>
            <a:endParaRPr kumimoji="1" lang="en-US" altLang="ja-JP" sz="2200" dirty="0">
              <a:solidFill>
                <a:sysClr val="windowText" lastClr="000000"/>
              </a:solidFill>
              <a:latin typeface="Meiryo UI" panose="020B0604030504040204" pitchFamily="50" charset="-128"/>
              <a:ea typeface="Meiryo UI" panose="020B0604030504040204" pitchFamily="50" charset="-128"/>
            </a:endParaRPr>
          </a:p>
          <a:p>
            <a:pPr marL="107950" defTabSz="990600"/>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defTabSz="990600"/>
            <a:r>
              <a:rPr kumimoji="1" lang="en-US" altLang="ja-JP" sz="2200" dirty="0">
                <a:solidFill>
                  <a:sysClr val="windowText" lastClr="000000"/>
                </a:solidFill>
                <a:latin typeface="Meiryo UI" panose="020B0604030504040204" pitchFamily="50" charset="-128"/>
                <a:ea typeface="Meiryo UI" panose="020B0604030504040204" pitchFamily="50" charset="-128"/>
              </a:rPr>
              <a:t>【</a:t>
            </a:r>
            <a:r>
              <a:rPr kumimoji="1" lang="ja-JP" altLang="en-US" sz="2200" dirty="0">
                <a:solidFill>
                  <a:sysClr val="windowText" lastClr="000000"/>
                </a:solidFill>
                <a:latin typeface="Meiryo UI" panose="020B0604030504040204" pitchFamily="50" charset="-128"/>
                <a:ea typeface="Meiryo UI" panose="020B0604030504040204" pitchFamily="50" charset="-128"/>
              </a:rPr>
              <a:t>財源の使途</a:t>
            </a:r>
            <a:r>
              <a:rPr kumimoji="1" lang="en-US" altLang="ja-JP" sz="2200" dirty="0">
                <a:solidFill>
                  <a:sysClr val="windowText" lastClr="000000"/>
                </a:solidFill>
                <a:latin typeface="Meiryo UI" panose="020B0604030504040204" pitchFamily="50" charset="-128"/>
                <a:ea typeface="Meiryo UI" panose="020B0604030504040204" pitchFamily="50" charset="-128"/>
              </a:rPr>
              <a:t>】</a:t>
            </a:r>
          </a:p>
          <a:p>
            <a:pPr marL="719138" indent="-457200" defTabSz="990600">
              <a:buFont typeface="+mj-ea"/>
              <a:buAutoNum type="circleNumDbPlain"/>
            </a:pPr>
            <a:r>
              <a:rPr lang="ja-JP" altLang="en-US" sz="2200" dirty="0">
                <a:solidFill>
                  <a:sysClr val="windowText" lastClr="000000"/>
                </a:solidFill>
                <a:latin typeface="Meiryo UI" panose="020B0604030504040204" pitchFamily="50" charset="-128"/>
                <a:ea typeface="Meiryo UI" panose="020B0604030504040204" pitchFamily="50" charset="-128"/>
              </a:rPr>
              <a:t>外国人旅行者の利便性や快適性を高めるもの（公衆トイレの増設・洋式化、案内表示等の多言語化　など）</a:t>
            </a:r>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marL="719138" indent="-457200" defTabSz="990600">
              <a:buFont typeface="+mj-ea"/>
              <a:buAutoNum type="circleNumDbPlain"/>
            </a:pPr>
            <a:r>
              <a:rPr lang="ja-JP" altLang="en-US" sz="2200" dirty="0">
                <a:solidFill>
                  <a:sysClr val="windowText" lastClr="000000"/>
                </a:solidFill>
                <a:latin typeface="Meiryo UI" panose="020B0604030504040204" pitchFamily="50" charset="-128"/>
                <a:ea typeface="Meiryo UI" panose="020B0604030504040204" pitchFamily="50" charset="-128"/>
              </a:rPr>
              <a:t>地元住民等との間で生じる問題を解決するもの（外国人旅行者のマナー啓発、スマートゴミ箱の設置　など）</a:t>
            </a:r>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marL="719138" indent="-457200" defTabSz="990600">
              <a:buFont typeface="+mj-ea"/>
              <a:buAutoNum type="circleNumDbPlain"/>
            </a:pPr>
            <a:r>
              <a:rPr lang="ja-JP" altLang="en-US" sz="2200" dirty="0">
                <a:solidFill>
                  <a:sysClr val="windowText" lastClr="000000"/>
                </a:solidFill>
                <a:latin typeface="Meiryo UI" panose="020B0604030504040204" pitchFamily="50" charset="-128"/>
                <a:ea typeface="Meiryo UI" panose="020B0604030504040204" pitchFamily="50" charset="-128"/>
              </a:rPr>
              <a:t>行政サービス費用の増大に対応するもの（外国人旅行者の救急搬送に要する費用　など）</a:t>
            </a:r>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defTabSz="990600"/>
            <a:r>
              <a:rPr lang="en-US" altLang="ja-JP" sz="2200" dirty="0">
                <a:solidFill>
                  <a:sysClr val="windowText" lastClr="000000"/>
                </a:solidFill>
                <a:latin typeface="Meiryo UI" panose="020B0604030504040204" pitchFamily="50" charset="-128"/>
                <a:ea typeface="Meiryo UI" panose="020B0604030504040204" pitchFamily="50" charset="-128"/>
              </a:rPr>
              <a:t>【</a:t>
            </a:r>
            <a:r>
              <a:rPr lang="ja-JP" altLang="en-US" sz="2200" dirty="0">
                <a:solidFill>
                  <a:sysClr val="windowText" lastClr="000000"/>
                </a:solidFill>
                <a:latin typeface="Meiryo UI" panose="020B0604030504040204" pitchFamily="50" charset="-128"/>
                <a:ea typeface="Meiryo UI" panose="020B0604030504040204" pitchFamily="50" charset="-128"/>
              </a:rPr>
              <a:t>負担の対象</a:t>
            </a:r>
            <a:r>
              <a:rPr lang="en-US" altLang="ja-JP" sz="2200" dirty="0">
                <a:solidFill>
                  <a:sysClr val="windowText" lastClr="000000"/>
                </a:solidFill>
                <a:latin typeface="Meiryo UI" panose="020B0604030504040204" pitchFamily="50" charset="-128"/>
                <a:ea typeface="Meiryo UI" panose="020B0604030504040204" pitchFamily="50" charset="-128"/>
              </a:rPr>
              <a:t>】</a:t>
            </a:r>
          </a:p>
          <a:p>
            <a:pPr marL="536575" indent="-342900" defTabSz="990600">
              <a:buFont typeface="Wingdings" panose="05000000000000000000" pitchFamily="2" charset="2"/>
              <a:buChar char="ü"/>
            </a:pPr>
            <a:r>
              <a:rPr lang="ja-JP" altLang="en-US" sz="2200" dirty="0">
                <a:solidFill>
                  <a:sysClr val="windowText" lastClr="000000"/>
                </a:solidFill>
                <a:latin typeface="Meiryo UI" panose="020B0604030504040204" pitchFamily="50" charset="-128"/>
                <a:ea typeface="Meiryo UI" panose="020B0604030504040204" pitchFamily="50" charset="-128"/>
              </a:rPr>
              <a:t>外国人旅行者の来阪に伴い発生・増大する行政需要（財政需要）に対応するための財源確保策であることから、「大阪府以外の地域から大阪府へ入域する日本国籍を有しない者」や「大阪府以外の地域から大阪府へ入域する者のうち、日本国内に住所を有しない者」といった対象が考えられる。</a:t>
            </a:r>
            <a:endParaRPr lang="en-US" altLang="ja-JP" sz="2200" dirty="0">
              <a:solidFill>
                <a:sysClr val="windowText" lastClr="000000"/>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1F228F06-0EDD-47C2-B442-EA6E334E61B7}"/>
              </a:ext>
            </a:extLst>
          </p:cNvPr>
          <p:cNvSpPr/>
          <p:nvPr/>
        </p:nvSpPr>
        <p:spPr>
          <a:xfrm>
            <a:off x="300001" y="881881"/>
            <a:ext cx="13033448" cy="1309596"/>
          </a:xfrm>
          <a:prstGeom prst="rect">
            <a:avLst/>
          </a:prstGeom>
          <a:solidFill>
            <a:schemeClr val="accent6">
              <a:lumMod val="20000"/>
              <a:lumOff val="80000"/>
            </a:schemeClr>
          </a:solid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85725"/>
            <a:r>
              <a:rPr kumimoji="1" lang="en-US" altLang="ja-JP"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制度実現に向けた課題</a:t>
            </a:r>
            <a:r>
              <a:rPr kumimoji="1" lang="en-US" altLang="ja-JP" sz="2400" b="1" dirty="0">
                <a:latin typeface="Meiryo UI" panose="020B0604030504040204" pitchFamily="50" charset="-128"/>
                <a:ea typeface="Meiryo UI" panose="020B0604030504040204" pitchFamily="50" charset="-128"/>
              </a:rPr>
              <a:t>】</a:t>
            </a:r>
          </a:p>
          <a:p>
            <a:pPr marL="536575" indent="-342900">
              <a:buFont typeface="Wingdings" panose="05000000000000000000" pitchFamily="2" charset="2"/>
              <a:buChar char="l"/>
            </a:pPr>
            <a:r>
              <a:rPr kumimoji="1" lang="ja-JP" altLang="en-US" sz="2200" dirty="0">
                <a:latin typeface="Meiryo UI" panose="020B0604030504040204" pitchFamily="50" charset="-128"/>
                <a:ea typeface="Meiryo UI" panose="020B0604030504040204" pitchFamily="50" charset="-128"/>
              </a:rPr>
              <a:t>何のためにあえて外国人のみ負担を求めるのか、外国人旅行者のみに起因する課題の特定が必要。</a:t>
            </a:r>
            <a:endParaRPr kumimoji="1" lang="en-US" altLang="ja-JP" sz="2200" dirty="0">
              <a:latin typeface="Meiryo UI" panose="020B0604030504040204" pitchFamily="50" charset="-128"/>
              <a:ea typeface="Meiryo UI" panose="020B0604030504040204" pitchFamily="50" charset="-128"/>
            </a:endParaRPr>
          </a:p>
          <a:p>
            <a:pPr marL="536575" indent="-342900">
              <a:buFont typeface="Wingdings" panose="05000000000000000000" pitchFamily="2" charset="2"/>
              <a:buChar char="l"/>
            </a:pPr>
            <a:r>
              <a:rPr kumimoji="1" lang="ja-JP" altLang="en-US" sz="2200" dirty="0">
                <a:latin typeface="Meiryo UI" panose="020B0604030504040204" pitchFamily="50" charset="-128"/>
                <a:ea typeface="Meiryo UI" panose="020B0604030504040204" pitchFamily="50" charset="-128"/>
              </a:rPr>
              <a:t>外国人の定義を明確にする必要がある。</a:t>
            </a:r>
          </a:p>
        </p:txBody>
      </p:sp>
    </p:spTree>
    <p:extLst>
      <p:ext uri="{BB962C8B-B14F-4D97-AF65-F5344CB8AC3E}">
        <p14:creationId xmlns:p14="http://schemas.microsoft.com/office/powerpoint/2010/main" val="155396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11017001"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法的・税制面の課題（憲法や租税条約との整合性）</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4</a:t>
            </a:fld>
            <a:endParaRPr kumimoji="1" lang="ja-JP" altLang="en-US" dirty="0"/>
          </a:p>
        </p:txBody>
      </p:sp>
      <p:sp>
        <p:nvSpPr>
          <p:cNvPr id="34" name="テキスト ボックス 33">
            <a:extLst>
              <a:ext uri="{FF2B5EF4-FFF2-40B4-BE49-F238E27FC236}">
                <a16:creationId xmlns:a16="http://schemas.microsoft.com/office/drawing/2014/main" id="{4E3CC889-2ACC-438C-8EF1-2521629408B9}"/>
              </a:ext>
            </a:extLst>
          </p:cNvPr>
          <p:cNvSpPr txBox="1"/>
          <p:nvPr/>
        </p:nvSpPr>
        <p:spPr bwMode="gray">
          <a:xfrm>
            <a:off x="292213" y="2325464"/>
            <a:ext cx="13029043" cy="533277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107950" defTabSz="990600"/>
            <a:r>
              <a:rPr lang="ja-JP" altLang="en-US" sz="2400" b="1" dirty="0">
                <a:solidFill>
                  <a:sysClr val="windowText" lastClr="000000"/>
                </a:solidFill>
                <a:latin typeface="Meiryo UI" panose="020B0604030504040204" pitchFamily="50" charset="-128"/>
                <a:ea typeface="Meiryo UI" panose="020B0604030504040204" pitchFamily="50" charset="-128"/>
              </a:rPr>
              <a:t>■事務局による現時点の整理</a:t>
            </a:r>
            <a:endParaRPr lang="en-US" altLang="ja-JP" sz="2400" b="1" dirty="0">
              <a:solidFill>
                <a:sysClr val="windowText" lastClr="000000"/>
              </a:solidFill>
              <a:latin typeface="Meiryo UI" panose="020B0604030504040204" pitchFamily="50" charset="-128"/>
              <a:ea typeface="Meiryo UI" panose="020B0604030504040204" pitchFamily="50" charset="-128"/>
            </a:endParaRPr>
          </a:p>
          <a:p>
            <a:pPr marL="107950" defTabSz="990600"/>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marL="107950" defTabSz="990600"/>
            <a:r>
              <a:rPr lang="en-US" altLang="ja-JP" sz="2200" dirty="0">
                <a:solidFill>
                  <a:sysClr val="windowText" lastClr="000000"/>
                </a:solidFill>
                <a:latin typeface="Meiryo UI" panose="020B0604030504040204" pitchFamily="50" charset="-128"/>
                <a:ea typeface="Meiryo UI" panose="020B0604030504040204" pitchFamily="50" charset="-128"/>
              </a:rPr>
              <a:t>〔</a:t>
            </a:r>
            <a:r>
              <a:rPr lang="ja-JP" altLang="en-US" sz="2200" dirty="0">
                <a:solidFill>
                  <a:sysClr val="windowText" lastClr="000000"/>
                </a:solidFill>
                <a:latin typeface="Meiryo UI" panose="020B0604030504040204" pitchFamily="50" charset="-128"/>
                <a:ea typeface="Meiryo UI" panose="020B0604030504040204" pitchFamily="50" charset="-128"/>
              </a:rPr>
              <a:t>憲法適合性</a:t>
            </a:r>
            <a:r>
              <a:rPr lang="en-US" altLang="ja-JP" sz="2200" dirty="0">
                <a:solidFill>
                  <a:sysClr val="windowText" lastClr="000000"/>
                </a:solidFill>
                <a:latin typeface="Meiryo UI" panose="020B0604030504040204" pitchFamily="50" charset="-128"/>
                <a:ea typeface="Meiryo UI" panose="020B0604030504040204" pitchFamily="50" charset="-128"/>
              </a:rPr>
              <a:t>〕</a:t>
            </a:r>
          </a:p>
          <a:p>
            <a:pPr marL="450850" indent="-342900" defTabSz="990600">
              <a:buFont typeface="Wingdings" panose="05000000000000000000" pitchFamily="2" charset="2"/>
              <a:buChar char="ü"/>
            </a:pPr>
            <a:r>
              <a:rPr lang="ja-JP" altLang="en-US" sz="2200" dirty="0">
                <a:solidFill>
                  <a:sysClr val="windowText" lastClr="000000"/>
                </a:solidFill>
                <a:latin typeface="Meiryo UI" panose="020B0604030504040204" pitchFamily="50" charset="-128"/>
                <a:ea typeface="Meiryo UI" panose="020B0604030504040204" pitchFamily="50" charset="-128"/>
              </a:rPr>
              <a:t>日本国憲法第</a:t>
            </a:r>
            <a:r>
              <a:rPr lang="en-US" altLang="ja-JP" sz="2200" dirty="0">
                <a:solidFill>
                  <a:sysClr val="windowText" lastClr="000000"/>
                </a:solidFill>
                <a:latin typeface="Meiryo UI" panose="020B0604030504040204" pitchFamily="50" charset="-128"/>
                <a:ea typeface="Meiryo UI" panose="020B0604030504040204" pitchFamily="50" charset="-128"/>
              </a:rPr>
              <a:t>14</a:t>
            </a:r>
            <a:r>
              <a:rPr lang="ja-JP" altLang="en-US" sz="2200" dirty="0">
                <a:solidFill>
                  <a:sysClr val="windowText" lastClr="000000"/>
                </a:solidFill>
                <a:latin typeface="Meiryo UI" panose="020B0604030504040204" pitchFamily="50" charset="-128"/>
                <a:ea typeface="Meiryo UI" panose="020B0604030504040204" pitchFamily="50" charset="-128"/>
              </a:rPr>
              <a:t>条では「すべて国民は、法の下に平等である」と規定されており、通説および判例（最大判昭和</a:t>
            </a:r>
            <a:r>
              <a:rPr lang="en-US" altLang="ja-JP" sz="2200" dirty="0">
                <a:solidFill>
                  <a:sysClr val="windowText" lastClr="000000"/>
                </a:solidFill>
                <a:latin typeface="Meiryo UI" panose="020B0604030504040204" pitchFamily="50" charset="-128"/>
                <a:ea typeface="Meiryo UI" panose="020B0604030504040204" pitchFamily="50" charset="-128"/>
              </a:rPr>
              <a:t>53</a:t>
            </a:r>
            <a:r>
              <a:rPr lang="ja-JP" altLang="en-US" sz="2200" dirty="0">
                <a:solidFill>
                  <a:sysClr val="windowText" lastClr="000000"/>
                </a:solidFill>
                <a:latin typeface="Meiryo UI" panose="020B0604030504040204" pitchFamily="50" charset="-128"/>
                <a:ea typeface="Meiryo UI" panose="020B0604030504040204" pitchFamily="50" charset="-128"/>
              </a:rPr>
              <a:t>年</a:t>
            </a:r>
            <a:r>
              <a:rPr lang="en-US" altLang="ja-JP" sz="2200" dirty="0">
                <a:solidFill>
                  <a:sysClr val="windowText" lastClr="000000"/>
                </a:solidFill>
                <a:latin typeface="Meiryo UI" panose="020B0604030504040204" pitchFamily="50" charset="-128"/>
                <a:ea typeface="Meiryo UI" panose="020B0604030504040204" pitchFamily="50" charset="-128"/>
              </a:rPr>
              <a:t>10</a:t>
            </a:r>
            <a:r>
              <a:rPr lang="ja-JP" altLang="en-US" sz="2200" dirty="0">
                <a:solidFill>
                  <a:sysClr val="windowText" lastClr="000000"/>
                </a:solidFill>
                <a:latin typeface="Meiryo UI" panose="020B0604030504040204" pitchFamily="50" charset="-128"/>
                <a:ea typeface="Meiryo UI" panose="020B0604030504040204" pitchFamily="50" charset="-128"/>
              </a:rPr>
              <a:t>月</a:t>
            </a:r>
            <a:r>
              <a:rPr lang="en-US" altLang="ja-JP" sz="2200" dirty="0">
                <a:solidFill>
                  <a:sysClr val="windowText" lastClr="000000"/>
                </a:solidFill>
                <a:latin typeface="Meiryo UI" panose="020B0604030504040204" pitchFamily="50" charset="-128"/>
                <a:ea typeface="Meiryo UI" panose="020B0604030504040204" pitchFamily="50" charset="-128"/>
              </a:rPr>
              <a:t>4</a:t>
            </a:r>
            <a:r>
              <a:rPr lang="ja-JP" altLang="en-US" sz="2200" dirty="0">
                <a:solidFill>
                  <a:sysClr val="windowText" lastClr="000000"/>
                </a:solidFill>
                <a:latin typeface="Meiryo UI" panose="020B0604030504040204" pitchFamily="50" charset="-128"/>
                <a:ea typeface="Meiryo UI" panose="020B0604030504040204" pitchFamily="50" charset="-128"/>
              </a:rPr>
              <a:t>日）では、原則として日本に在留する外国人にも平等権が及ぶとされているところ、</a:t>
            </a:r>
            <a:r>
              <a:rPr lang="ja-JP" altLang="en-US" sz="2200" b="1" u="sng" dirty="0">
                <a:solidFill>
                  <a:sysClr val="windowText" lastClr="000000"/>
                </a:solidFill>
                <a:latin typeface="Meiryo UI" panose="020B0604030504040204" pitchFamily="50" charset="-128"/>
                <a:ea typeface="Meiryo UI" panose="020B0604030504040204" pitchFamily="50" charset="-128"/>
              </a:rPr>
              <a:t>日本に居住していない外国人旅行者にまで同等に保護されるとは限らず、また、税制上の区別が合理的な目的に基づき、必要かつ相当な範囲で行われる場合には、憲法第</a:t>
            </a:r>
            <a:r>
              <a:rPr lang="en-US" altLang="ja-JP" sz="2200" b="1" u="sng" dirty="0">
                <a:solidFill>
                  <a:sysClr val="windowText" lastClr="000000"/>
                </a:solidFill>
                <a:latin typeface="Meiryo UI" panose="020B0604030504040204" pitchFamily="50" charset="-128"/>
                <a:ea typeface="Meiryo UI" panose="020B0604030504040204" pitchFamily="50" charset="-128"/>
              </a:rPr>
              <a:t>14</a:t>
            </a:r>
            <a:r>
              <a:rPr lang="ja-JP" altLang="en-US" sz="2200" b="1" u="sng" dirty="0">
                <a:solidFill>
                  <a:sysClr val="windowText" lastClr="000000"/>
                </a:solidFill>
                <a:latin typeface="Meiryo UI" panose="020B0604030504040204" pitchFamily="50" charset="-128"/>
                <a:ea typeface="Meiryo UI" panose="020B0604030504040204" pitchFamily="50" charset="-128"/>
              </a:rPr>
              <a:t>条には抵触しないと考えられる</a:t>
            </a:r>
            <a:r>
              <a:rPr lang="ja-JP" altLang="en-US" sz="2200" dirty="0">
                <a:solidFill>
                  <a:sysClr val="windowText" lastClr="000000"/>
                </a:solidFill>
                <a:latin typeface="Meiryo UI" panose="020B0604030504040204" pitchFamily="50" charset="-128"/>
                <a:ea typeface="Meiryo UI" panose="020B0604030504040204" pitchFamily="50" charset="-128"/>
              </a:rPr>
              <a:t>。</a:t>
            </a:r>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marL="107950" defTabSz="990600"/>
            <a:endParaRPr lang="ja-JP" altLang="en-US" sz="2200" dirty="0">
              <a:solidFill>
                <a:sysClr val="windowText" lastClr="000000"/>
              </a:solidFill>
              <a:latin typeface="Meiryo UI" panose="020B0604030504040204" pitchFamily="50" charset="-128"/>
              <a:ea typeface="Meiryo UI" panose="020B0604030504040204" pitchFamily="50" charset="-128"/>
            </a:endParaRPr>
          </a:p>
          <a:p>
            <a:pPr marL="107950" defTabSz="990600"/>
            <a:r>
              <a:rPr lang="en-US" altLang="ja-JP" sz="2200" dirty="0">
                <a:solidFill>
                  <a:sysClr val="windowText" lastClr="000000"/>
                </a:solidFill>
                <a:latin typeface="Meiryo UI" panose="020B0604030504040204" pitchFamily="50" charset="-128"/>
                <a:ea typeface="Meiryo UI" panose="020B0604030504040204" pitchFamily="50" charset="-128"/>
              </a:rPr>
              <a:t>〔</a:t>
            </a:r>
            <a:r>
              <a:rPr lang="ja-JP" altLang="en-US" sz="2200" dirty="0">
                <a:solidFill>
                  <a:sysClr val="windowText" lastClr="000000"/>
                </a:solidFill>
                <a:latin typeface="Meiryo UI" panose="020B0604030504040204" pitchFamily="50" charset="-128"/>
                <a:ea typeface="Meiryo UI" panose="020B0604030504040204" pitchFamily="50" charset="-128"/>
              </a:rPr>
              <a:t>租税条約適合性</a:t>
            </a:r>
            <a:r>
              <a:rPr lang="en-US" altLang="ja-JP" sz="2200" dirty="0">
                <a:solidFill>
                  <a:sysClr val="windowText" lastClr="000000"/>
                </a:solidFill>
                <a:latin typeface="Meiryo UI" panose="020B0604030504040204" pitchFamily="50" charset="-128"/>
                <a:ea typeface="Meiryo UI" panose="020B0604030504040204" pitchFamily="50" charset="-128"/>
              </a:rPr>
              <a:t>〕</a:t>
            </a:r>
          </a:p>
          <a:p>
            <a:pPr marL="450850" indent="-342900" defTabSz="990600">
              <a:buFont typeface="Wingdings" panose="05000000000000000000" pitchFamily="2" charset="2"/>
              <a:buChar char="ü"/>
            </a:pPr>
            <a:r>
              <a:rPr lang="en-US" altLang="ja-JP" sz="2200" dirty="0">
                <a:solidFill>
                  <a:sysClr val="windowText" lastClr="000000"/>
                </a:solidFill>
                <a:latin typeface="Meiryo UI" panose="020B0604030504040204" pitchFamily="50" charset="-128"/>
                <a:ea typeface="Meiryo UI" panose="020B0604030504040204" pitchFamily="50" charset="-128"/>
              </a:rPr>
              <a:t>OECD</a:t>
            </a:r>
            <a:r>
              <a:rPr lang="ja-JP" altLang="en-US" sz="2200" dirty="0">
                <a:solidFill>
                  <a:sysClr val="windowText" lastClr="000000"/>
                </a:solidFill>
                <a:latin typeface="Meiryo UI" panose="020B0604030504040204" pitchFamily="50" charset="-128"/>
                <a:ea typeface="Meiryo UI" panose="020B0604030504040204" pitchFamily="50" charset="-128"/>
              </a:rPr>
              <a:t>モデル租税条約では、第</a:t>
            </a:r>
            <a:r>
              <a:rPr lang="en-US" altLang="ja-JP" sz="2200" dirty="0">
                <a:solidFill>
                  <a:sysClr val="windowText" lastClr="000000"/>
                </a:solidFill>
                <a:latin typeface="Meiryo UI" panose="020B0604030504040204" pitchFamily="50" charset="-128"/>
                <a:ea typeface="Meiryo UI" panose="020B0604030504040204" pitchFamily="50" charset="-128"/>
              </a:rPr>
              <a:t>24</a:t>
            </a:r>
            <a:r>
              <a:rPr lang="ja-JP" altLang="en-US" sz="2200" dirty="0">
                <a:solidFill>
                  <a:sysClr val="windowText" lastClr="000000"/>
                </a:solidFill>
                <a:latin typeface="Meiryo UI" panose="020B0604030504040204" pitchFamily="50" charset="-128"/>
                <a:ea typeface="Meiryo UI" panose="020B0604030504040204" pitchFamily="50" charset="-128"/>
              </a:rPr>
              <a:t>条第１項の規定（国籍無差別条項）により国籍に基づく差別を禁止している。また、同条第６項において、租税条約の対象となる租税を定めている第２条の規定にかかわらず、すべての種類の税に適用すると規定されている。なお、日米租税条約においては、第</a:t>
            </a:r>
            <a:r>
              <a:rPr lang="en-US" altLang="ja-JP" sz="2200" dirty="0">
                <a:solidFill>
                  <a:sysClr val="windowText" lastClr="000000"/>
                </a:solidFill>
                <a:latin typeface="Meiryo UI" panose="020B0604030504040204" pitchFamily="50" charset="-128"/>
                <a:ea typeface="Meiryo UI" panose="020B0604030504040204" pitchFamily="50" charset="-128"/>
              </a:rPr>
              <a:t>24</a:t>
            </a:r>
            <a:r>
              <a:rPr lang="ja-JP" altLang="en-US" sz="2200" dirty="0">
                <a:solidFill>
                  <a:sysClr val="windowText" lastClr="000000"/>
                </a:solidFill>
                <a:latin typeface="Meiryo UI" panose="020B0604030504040204" pitchFamily="50" charset="-128"/>
                <a:ea typeface="Meiryo UI" panose="020B0604030504040204" pitchFamily="50" charset="-128"/>
              </a:rPr>
              <a:t>条第６項により、同条第</a:t>
            </a:r>
            <a:r>
              <a:rPr lang="en-US" altLang="ja-JP" sz="2200" dirty="0">
                <a:solidFill>
                  <a:sysClr val="windowText" lastClr="000000"/>
                </a:solidFill>
                <a:latin typeface="Meiryo UI" panose="020B0604030504040204" pitchFamily="50" charset="-128"/>
                <a:ea typeface="Meiryo UI" panose="020B0604030504040204" pitchFamily="50" charset="-128"/>
              </a:rPr>
              <a:t>1</a:t>
            </a:r>
            <a:r>
              <a:rPr lang="ja-JP" altLang="en-US" sz="2200" dirty="0">
                <a:solidFill>
                  <a:sysClr val="windowText" lastClr="000000"/>
                </a:solidFill>
                <a:latin typeface="Meiryo UI" panose="020B0604030504040204" pitchFamily="50" charset="-128"/>
                <a:ea typeface="Meiryo UI" panose="020B0604030504040204" pitchFamily="50" charset="-128"/>
              </a:rPr>
              <a:t>項の国籍無差別条項は地方公共団体によって課されるすべての種類の租税に</a:t>
            </a:r>
            <a:r>
              <a:rPr lang="ja-JP" altLang="en-US" sz="2200">
                <a:solidFill>
                  <a:sysClr val="windowText" lastClr="000000"/>
                </a:solidFill>
                <a:latin typeface="Meiryo UI" panose="020B0604030504040204" pitchFamily="50" charset="-128"/>
                <a:ea typeface="Meiryo UI" panose="020B0604030504040204" pitchFamily="50" charset="-128"/>
              </a:rPr>
              <a:t>も適用すると</a:t>
            </a:r>
            <a:r>
              <a:rPr lang="ja-JP" altLang="en-US" sz="2200" dirty="0">
                <a:solidFill>
                  <a:sysClr val="windowText" lastClr="000000"/>
                </a:solidFill>
                <a:latin typeface="Meiryo UI" panose="020B0604030504040204" pitchFamily="50" charset="-128"/>
                <a:ea typeface="Meiryo UI" panose="020B0604030504040204" pitchFamily="50" charset="-128"/>
              </a:rPr>
              <a:t>明記されているところ。したがって、</a:t>
            </a:r>
            <a:r>
              <a:rPr lang="ja-JP" altLang="en-US" sz="2200" b="1" u="sng" dirty="0">
                <a:solidFill>
                  <a:sysClr val="windowText" lastClr="000000"/>
                </a:solidFill>
                <a:latin typeface="Meiryo UI" panose="020B0604030504040204" pitchFamily="50" charset="-128"/>
                <a:ea typeface="Meiryo UI" panose="020B0604030504040204" pitchFamily="50" charset="-128"/>
              </a:rPr>
              <a:t>大阪府が国籍を要件とする「外国人旅行者」を納税義務者とする法定外税を創設することは、国籍無差別条項に抵触すると考えられる</a:t>
            </a:r>
            <a:r>
              <a:rPr lang="ja-JP" altLang="en-US" sz="2200" dirty="0">
                <a:solidFill>
                  <a:sysClr val="windowText" lastClr="000000"/>
                </a:solidFill>
                <a:latin typeface="Meiryo UI" panose="020B0604030504040204" pitchFamily="50" charset="-128"/>
                <a:ea typeface="Meiryo UI" panose="020B0604030504040204" pitchFamily="50" charset="-128"/>
              </a:rPr>
              <a:t>。</a:t>
            </a:r>
          </a:p>
        </p:txBody>
      </p:sp>
      <p:sp>
        <p:nvSpPr>
          <p:cNvPr id="3" name="正方形/長方形 2">
            <a:extLst>
              <a:ext uri="{FF2B5EF4-FFF2-40B4-BE49-F238E27FC236}">
                <a16:creationId xmlns:a16="http://schemas.microsoft.com/office/drawing/2014/main" id="{D78EC5DB-1F18-42E5-B4ED-4BF8AE5D572D}"/>
              </a:ext>
            </a:extLst>
          </p:cNvPr>
          <p:cNvSpPr/>
          <p:nvPr/>
        </p:nvSpPr>
        <p:spPr>
          <a:xfrm>
            <a:off x="287809" y="881881"/>
            <a:ext cx="13033448" cy="1309596"/>
          </a:xfrm>
          <a:prstGeom prst="rect">
            <a:avLst/>
          </a:prstGeom>
          <a:solidFill>
            <a:schemeClr val="accent6">
              <a:lumMod val="20000"/>
              <a:lumOff val="80000"/>
            </a:schemeClr>
          </a:solid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85725"/>
            <a:r>
              <a:rPr kumimoji="1" lang="en-US" altLang="ja-JP"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制度実現に向けた課題</a:t>
            </a:r>
            <a:r>
              <a:rPr kumimoji="1" lang="en-US" altLang="ja-JP" sz="2400" b="1" dirty="0">
                <a:latin typeface="Meiryo UI" panose="020B0604030504040204" pitchFamily="50" charset="-128"/>
                <a:ea typeface="Meiryo UI" panose="020B0604030504040204" pitchFamily="50" charset="-128"/>
              </a:rPr>
              <a:t>】</a:t>
            </a:r>
          </a:p>
          <a:p>
            <a:pPr marL="536575" indent="-342900">
              <a:buFont typeface="Wingdings" panose="05000000000000000000" pitchFamily="2" charset="2"/>
              <a:buChar char="l"/>
            </a:pPr>
            <a:r>
              <a:rPr kumimoji="1" lang="ja-JP" altLang="en-US" sz="2200" dirty="0">
                <a:latin typeface="Meiryo UI" panose="020B0604030504040204" pitchFamily="50" charset="-128"/>
                <a:ea typeface="Meiryo UI" panose="020B0604030504040204" pitchFamily="50" charset="-128"/>
              </a:rPr>
              <a:t>都道府県が「外国人旅行者」を納税義務者とする新たな法定外税を創設する場合、日本国憲法第</a:t>
            </a:r>
            <a:r>
              <a:rPr kumimoji="1" lang="en-US" altLang="ja-JP" sz="2200" dirty="0">
                <a:latin typeface="Meiryo UI" panose="020B0604030504040204" pitchFamily="50" charset="-128"/>
                <a:ea typeface="Meiryo UI" panose="020B0604030504040204" pitchFamily="50" charset="-128"/>
              </a:rPr>
              <a:t>14</a:t>
            </a:r>
            <a:r>
              <a:rPr kumimoji="1" lang="ja-JP" altLang="en-US" sz="2200" dirty="0">
                <a:latin typeface="Meiryo UI" panose="020B0604030504040204" pitchFamily="50" charset="-128"/>
                <a:ea typeface="Meiryo UI" panose="020B0604030504040204" pitchFamily="50" charset="-128"/>
              </a:rPr>
              <a:t>条に定める平等原則および租税条約の国籍無差別条項に抵触するおそれがある。</a:t>
            </a:r>
          </a:p>
        </p:txBody>
      </p:sp>
      <p:sp>
        <p:nvSpPr>
          <p:cNvPr id="9" name="四角形: 角を丸くする 13">
            <a:extLst>
              <a:ext uri="{FF2B5EF4-FFF2-40B4-BE49-F238E27FC236}">
                <a16:creationId xmlns:a16="http://schemas.microsoft.com/office/drawing/2014/main" id="{3B4AC177-C32A-4B1B-BDB7-5959877FB0DB}"/>
              </a:ext>
            </a:extLst>
          </p:cNvPr>
          <p:cNvSpPr/>
          <p:nvPr/>
        </p:nvSpPr>
        <p:spPr>
          <a:xfrm>
            <a:off x="1295921" y="7772075"/>
            <a:ext cx="11881320" cy="1534743"/>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0" name="正方形/長方形 9">
            <a:extLst>
              <a:ext uri="{FF2B5EF4-FFF2-40B4-BE49-F238E27FC236}">
                <a16:creationId xmlns:a16="http://schemas.microsoft.com/office/drawing/2014/main" id="{3991FF64-58B0-48CE-8D17-9D97430CB943}"/>
              </a:ext>
            </a:extLst>
          </p:cNvPr>
          <p:cNvSpPr/>
          <p:nvPr/>
        </p:nvSpPr>
        <p:spPr>
          <a:xfrm>
            <a:off x="1464321" y="7952677"/>
            <a:ext cx="11640912" cy="1211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85750" indent="-285750">
              <a:lnSpc>
                <a:spcPts val="2400"/>
              </a:lnSpc>
              <a:buFont typeface="Wingdings" panose="05000000000000000000" pitchFamily="2" charset="2"/>
              <a:buChar char="l"/>
            </a:pPr>
            <a:r>
              <a:rPr lang="ja-JP" altLang="en-US" sz="2000" dirty="0">
                <a:solidFill>
                  <a:schemeClr val="tx1"/>
                </a:solidFill>
                <a:latin typeface="Meiryo UI" panose="020B0604030504040204" pitchFamily="50" charset="-128"/>
                <a:ea typeface="Meiryo UI" panose="020B0604030504040204" pitchFamily="50" charset="-128"/>
              </a:rPr>
              <a:t>税制度以外であれば、租税条約は当然に適用されないと考える。</a:t>
            </a:r>
            <a:endParaRPr lang="en-US" altLang="ja-JP" sz="20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l"/>
            </a:pPr>
            <a:r>
              <a:rPr lang="ja-JP" altLang="en-US" sz="2000" dirty="0">
                <a:solidFill>
                  <a:schemeClr val="tx1"/>
                </a:solidFill>
                <a:latin typeface="Meiryo UI" panose="020B0604030504040204" pitchFamily="50" charset="-128"/>
                <a:ea typeface="Meiryo UI" panose="020B0604030504040204" pitchFamily="50" charset="-128"/>
              </a:rPr>
              <a:t>また、府が実施した海外事例調査の有識者ヒアリングにおいて、税理士から「租税条約は所得税や法人税などの直接税の二重課税防止や脱税・租税回避防止を目的としており、宿泊税のような間接税には適用されない可能性がある」との意見が示されている。</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5" name="矢印: 右 4">
            <a:extLst>
              <a:ext uri="{FF2B5EF4-FFF2-40B4-BE49-F238E27FC236}">
                <a16:creationId xmlns:a16="http://schemas.microsoft.com/office/drawing/2014/main" id="{602C9325-2C11-43FA-9EE8-360627639EBC}"/>
              </a:ext>
            </a:extLst>
          </p:cNvPr>
          <p:cNvSpPr/>
          <p:nvPr/>
        </p:nvSpPr>
        <p:spPr>
          <a:xfrm>
            <a:off x="551457" y="8040158"/>
            <a:ext cx="720080" cy="103729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02823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432825"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法的・税制面の課題（憲法や租税条約との整合性）</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sp>
        <p:nvSpPr>
          <p:cNvPr id="6" name="正方形/長方形 5">
            <a:extLst>
              <a:ext uri="{FF2B5EF4-FFF2-40B4-BE49-F238E27FC236}">
                <a16:creationId xmlns:a16="http://schemas.microsoft.com/office/drawing/2014/main" id="{0B0AC507-123E-4263-BC64-A61CB962BB0F}"/>
              </a:ext>
            </a:extLst>
          </p:cNvPr>
          <p:cNvSpPr/>
          <p:nvPr/>
        </p:nvSpPr>
        <p:spPr>
          <a:xfrm>
            <a:off x="323241" y="809876"/>
            <a:ext cx="13070024" cy="8064891"/>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a:solidFill>
                  <a:schemeClr val="tx1"/>
                </a:solidFill>
                <a:latin typeface="Meiryo UI" panose="020B0604030504040204" pitchFamily="50" charset="-128"/>
                <a:ea typeface="Meiryo UI" panose="020B0604030504040204" pitchFamily="50" charset="-128"/>
              </a:rPr>
              <a:t>＜関係条文等（抜粋）＞</a:t>
            </a:r>
            <a:endParaRPr lang="en-US" altLang="ja-JP" sz="2200" dirty="0">
              <a:solidFill>
                <a:schemeClr val="tx1"/>
              </a:solidFill>
              <a:latin typeface="Meiryo UI" panose="020B0604030504040204" pitchFamily="50" charset="-128"/>
              <a:ea typeface="Meiryo UI" panose="020B0604030504040204" pitchFamily="50" charset="-128"/>
            </a:endParaRPr>
          </a:p>
          <a:p>
            <a:endParaRPr lang="ja-JP" altLang="en-US" sz="2200" dirty="0">
              <a:solidFill>
                <a:schemeClr val="tx1"/>
              </a:solidFill>
              <a:latin typeface="Meiryo UI" panose="020B0604030504040204" pitchFamily="50" charset="-128"/>
              <a:ea typeface="Meiryo UI" panose="020B0604030504040204" pitchFamily="50" charset="-128"/>
            </a:endParaRPr>
          </a:p>
          <a:p>
            <a:r>
              <a:rPr lang="ja-JP" altLang="en-US" sz="2200" b="1" dirty="0">
                <a:solidFill>
                  <a:schemeClr val="tx1"/>
                </a:solidFill>
                <a:latin typeface="Meiryo UI" panose="020B0604030504040204" pitchFamily="50" charset="-128"/>
                <a:ea typeface="Meiryo UI" panose="020B0604030504040204" pitchFamily="50" charset="-128"/>
              </a:rPr>
              <a:t> </a:t>
            </a:r>
            <a:r>
              <a:rPr lang="ja-JP" altLang="en-US" sz="2200" b="1" dirty="0">
                <a:solidFill>
                  <a:schemeClr val="tx1"/>
                </a:solidFill>
                <a:highlight>
                  <a:srgbClr val="C0C0C0"/>
                </a:highlight>
                <a:latin typeface="Meiryo UI" panose="020B0604030504040204" pitchFamily="50" charset="-128"/>
                <a:ea typeface="Meiryo UI" panose="020B0604030504040204" pitchFamily="50" charset="-128"/>
              </a:rPr>
              <a:t>○日本国憲法</a:t>
            </a:r>
          </a:p>
          <a:p>
            <a:pPr marL="536575" indent="-536575"/>
            <a:r>
              <a:rPr lang="ja-JP" altLang="en-US" sz="2200" dirty="0">
                <a:solidFill>
                  <a:schemeClr val="tx1"/>
                </a:solidFill>
                <a:latin typeface="Meiryo UI" panose="020B0604030504040204" pitchFamily="50" charset="-128"/>
                <a:ea typeface="Meiryo UI" panose="020B0604030504040204" pitchFamily="50" charset="-128"/>
              </a:rPr>
              <a:t>　第十四条　</a:t>
            </a:r>
            <a:r>
              <a:rPr lang="ja-JP" altLang="en-US" sz="2200" b="1" u="sng" dirty="0">
                <a:solidFill>
                  <a:schemeClr val="tx1"/>
                </a:solidFill>
                <a:latin typeface="Meiryo UI" panose="020B0604030504040204" pitchFamily="50" charset="-128"/>
                <a:ea typeface="Meiryo UI" panose="020B0604030504040204" pitchFamily="50" charset="-128"/>
              </a:rPr>
              <a:t>すべて国民は、法の下に平等であり、人種、信条、性別、社会的身分又は門地により、政治的、経済的又は社会的関係において、差別されない</a:t>
            </a:r>
            <a:r>
              <a:rPr lang="ja-JP" altLang="en-US" sz="2200" dirty="0">
                <a:solidFill>
                  <a:schemeClr val="tx1"/>
                </a:solidFill>
                <a:latin typeface="Meiryo UI" panose="020B0604030504040204" pitchFamily="50" charset="-128"/>
                <a:ea typeface="Meiryo UI" panose="020B0604030504040204" pitchFamily="50" charset="-128"/>
              </a:rPr>
              <a:t>。</a:t>
            </a:r>
          </a:p>
          <a:p>
            <a:endParaRPr lang="ja-JP" altLang="en-US" sz="2200" dirty="0">
              <a:solidFill>
                <a:schemeClr val="tx1"/>
              </a:solidFill>
              <a:latin typeface="Meiryo UI" panose="020B0604030504040204" pitchFamily="50" charset="-128"/>
              <a:ea typeface="Meiryo UI" panose="020B0604030504040204" pitchFamily="50" charset="-128"/>
            </a:endParaRPr>
          </a:p>
          <a:p>
            <a:r>
              <a:rPr lang="ja-JP" altLang="en-US" sz="2200" b="1" dirty="0">
                <a:solidFill>
                  <a:schemeClr val="tx1"/>
                </a:solidFill>
                <a:latin typeface="Meiryo UI" panose="020B0604030504040204" pitchFamily="50" charset="-128"/>
                <a:ea typeface="Meiryo UI" panose="020B0604030504040204" pitchFamily="50" charset="-128"/>
              </a:rPr>
              <a:t> </a:t>
            </a:r>
            <a:r>
              <a:rPr lang="ja-JP" altLang="en-US" sz="2200" b="1" dirty="0">
                <a:solidFill>
                  <a:schemeClr val="tx1"/>
                </a:solidFill>
                <a:highlight>
                  <a:srgbClr val="C0C0C0"/>
                </a:highlight>
                <a:latin typeface="Meiryo UI" panose="020B0604030504040204" pitchFamily="50" charset="-128"/>
                <a:ea typeface="Meiryo UI" panose="020B0604030504040204" pitchFamily="50" charset="-128"/>
              </a:rPr>
              <a:t>○</a:t>
            </a:r>
            <a:r>
              <a:rPr lang="en-US" altLang="ja-JP" sz="2200" b="1" dirty="0">
                <a:solidFill>
                  <a:schemeClr val="tx1"/>
                </a:solidFill>
                <a:highlight>
                  <a:srgbClr val="C0C0C0"/>
                </a:highlight>
                <a:latin typeface="Meiryo UI" panose="020B0604030504040204" pitchFamily="50" charset="-128"/>
                <a:ea typeface="Meiryo UI" panose="020B0604030504040204" pitchFamily="50" charset="-128"/>
              </a:rPr>
              <a:t>OECD</a:t>
            </a:r>
            <a:r>
              <a:rPr lang="ja-JP" altLang="en-US" sz="2200" b="1" dirty="0">
                <a:solidFill>
                  <a:schemeClr val="tx1"/>
                </a:solidFill>
                <a:highlight>
                  <a:srgbClr val="C0C0C0"/>
                </a:highlight>
                <a:latin typeface="Meiryo UI" panose="020B0604030504040204" pitchFamily="50" charset="-128"/>
                <a:ea typeface="Meiryo UI" panose="020B0604030504040204" pitchFamily="50" charset="-128"/>
              </a:rPr>
              <a:t>モデル租税条約</a:t>
            </a:r>
          </a:p>
          <a:p>
            <a:r>
              <a:rPr lang="ja-JP" altLang="en-US" sz="2200" dirty="0">
                <a:solidFill>
                  <a:schemeClr val="tx1"/>
                </a:solidFill>
                <a:latin typeface="Meiryo UI" panose="020B0604030504040204" pitchFamily="50" charset="-128"/>
                <a:ea typeface="Meiryo UI" panose="020B0604030504040204" pitchFamily="50" charset="-128"/>
              </a:rPr>
              <a:t>　第二十四条</a:t>
            </a:r>
          </a:p>
          <a:p>
            <a:pPr marL="536575" indent="-536575"/>
            <a:r>
              <a:rPr lang="ja-JP" altLang="en-US" sz="2200" dirty="0">
                <a:solidFill>
                  <a:schemeClr val="tx1"/>
                </a:solidFill>
                <a:latin typeface="Meiryo UI" panose="020B0604030504040204" pitchFamily="50" charset="-128"/>
                <a:ea typeface="Meiryo UI" panose="020B0604030504040204" pitchFamily="50" charset="-128"/>
              </a:rPr>
              <a:t>　１　</a:t>
            </a:r>
            <a:r>
              <a:rPr lang="ja-JP" altLang="en-US" sz="2200" b="1" u="sng" dirty="0">
                <a:solidFill>
                  <a:schemeClr val="tx1"/>
                </a:solidFill>
                <a:latin typeface="Meiryo UI" panose="020B0604030504040204" pitchFamily="50" charset="-128"/>
                <a:ea typeface="Meiryo UI" panose="020B0604030504040204" pitchFamily="50" charset="-128"/>
              </a:rPr>
              <a:t>一方の締約国の国民は、他方の締約国において、租税又はこれに関連する要件であって、特に居住者であるか否かに関し同様の状況にある当該他方の締約国の国民に課されており、若しくは課されることがある租税若しくはこれに関連する要件以外のもの又はこれらよりも重いものを課されることはない</a:t>
            </a:r>
            <a:r>
              <a:rPr lang="ja-JP" altLang="en-US" sz="2200" dirty="0">
                <a:solidFill>
                  <a:schemeClr val="tx1"/>
                </a:solidFill>
                <a:latin typeface="Meiryo UI" panose="020B0604030504040204" pitchFamily="50" charset="-128"/>
                <a:ea typeface="Meiryo UI" panose="020B0604030504040204" pitchFamily="50" charset="-128"/>
              </a:rPr>
              <a:t>。この１の規定は、第一条の規定にかかわらず、いずれの締約国の居住者でもない者にも、適用する。</a:t>
            </a:r>
          </a:p>
          <a:p>
            <a:r>
              <a:rPr lang="ja-JP" altLang="en-US" sz="2200" dirty="0">
                <a:solidFill>
                  <a:schemeClr val="tx1"/>
                </a:solidFill>
                <a:latin typeface="Meiryo UI" panose="020B0604030504040204" pitchFamily="50" charset="-128"/>
                <a:ea typeface="Meiryo UI" panose="020B0604030504040204" pitchFamily="50" charset="-128"/>
              </a:rPr>
              <a:t>　６　第二条の規定にかかわらず、</a:t>
            </a:r>
            <a:r>
              <a:rPr lang="ja-JP" altLang="en-US" sz="2200" b="1" u="sng" dirty="0">
                <a:solidFill>
                  <a:schemeClr val="tx1"/>
                </a:solidFill>
                <a:latin typeface="Meiryo UI" panose="020B0604030504040204" pitchFamily="50" charset="-128"/>
                <a:ea typeface="Meiryo UI" panose="020B0604030504040204" pitchFamily="50" charset="-128"/>
              </a:rPr>
              <a:t>この条の規定は、全ての種類の租税に適用する</a:t>
            </a:r>
            <a:r>
              <a:rPr lang="ja-JP" altLang="en-US" sz="2200" dirty="0">
                <a:solidFill>
                  <a:schemeClr val="tx1"/>
                </a:solidFill>
                <a:latin typeface="Meiryo UI" panose="020B0604030504040204" pitchFamily="50" charset="-128"/>
                <a:ea typeface="Meiryo UI" panose="020B0604030504040204" pitchFamily="50" charset="-128"/>
              </a:rPr>
              <a:t>。</a:t>
            </a:r>
          </a:p>
          <a:p>
            <a:endParaRPr lang="ja-JP" altLang="en-US" sz="2200" dirty="0">
              <a:solidFill>
                <a:schemeClr val="tx1"/>
              </a:solidFill>
              <a:latin typeface="Meiryo UI" panose="020B0604030504040204" pitchFamily="50" charset="-128"/>
              <a:ea typeface="Meiryo UI" panose="020B0604030504040204" pitchFamily="50" charset="-128"/>
            </a:endParaRPr>
          </a:p>
          <a:p>
            <a:r>
              <a:rPr lang="ja-JP" altLang="en-US" sz="2200" b="1" dirty="0">
                <a:solidFill>
                  <a:schemeClr val="tx1"/>
                </a:solidFill>
                <a:latin typeface="Meiryo UI" panose="020B0604030504040204" pitchFamily="50" charset="-128"/>
                <a:ea typeface="Meiryo UI" panose="020B0604030504040204" pitchFamily="50" charset="-128"/>
              </a:rPr>
              <a:t> </a:t>
            </a:r>
            <a:r>
              <a:rPr lang="ja-JP" altLang="en-US" sz="2200" b="1" dirty="0">
                <a:solidFill>
                  <a:schemeClr val="tx1"/>
                </a:solidFill>
                <a:highlight>
                  <a:srgbClr val="C0C0C0"/>
                </a:highlight>
                <a:latin typeface="Meiryo UI" panose="020B0604030504040204" pitchFamily="50" charset="-128"/>
                <a:ea typeface="Meiryo UI" panose="020B0604030504040204" pitchFamily="50" charset="-128"/>
              </a:rPr>
              <a:t>○日米租税条約（平成十六年条約第二号）（抄）</a:t>
            </a:r>
          </a:p>
          <a:p>
            <a:r>
              <a:rPr lang="ja-JP" altLang="en-US" sz="2200" dirty="0">
                <a:solidFill>
                  <a:schemeClr val="tx1"/>
                </a:solidFill>
                <a:latin typeface="Meiryo UI" panose="020B0604030504040204" pitchFamily="50" charset="-128"/>
                <a:ea typeface="Meiryo UI" panose="020B0604030504040204" pitchFamily="50" charset="-128"/>
              </a:rPr>
              <a:t>　第二十四条</a:t>
            </a:r>
          </a:p>
          <a:p>
            <a:pPr marL="536575" indent="-536575"/>
            <a:r>
              <a:rPr lang="ja-JP" altLang="en-US" sz="2200" dirty="0">
                <a:solidFill>
                  <a:schemeClr val="tx1"/>
                </a:solidFill>
                <a:latin typeface="Meiryo UI" panose="020B0604030504040204" pitchFamily="50" charset="-128"/>
                <a:ea typeface="Meiryo UI" panose="020B0604030504040204" pitchFamily="50" charset="-128"/>
              </a:rPr>
              <a:t>　１　</a:t>
            </a:r>
            <a:r>
              <a:rPr lang="ja-JP" altLang="en-US" sz="2200" b="1" u="sng" dirty="0">
                <a:solidFill>
                  <a:schemeClr val="tx1"/>
                </a:solidFill>
                <a:latin typeface="Meiryo UI" panose="020B0604030504040204" pitchFamily="50" charset="-128"/>
                <a:ea typeface="Meiryo UI" panose="020B0604030504040204" pitchFamily="50" charset="-128"/>
              </a:rPr>
              <a:t>一方の締約国の国民は、他方の締約国において、</a:t>
            </a:r>
            <a:r>
              <a:rPr lang="ja-JP" altLang="en-US" sz="2200" dirty="0">
                <a:solidFill>
                  <a:schemeClr val="tx1"/>
                </a:solidFill>
                <a:latin typeface="Meiryo UI" panose="020B0604030504040204" pitchFamily="50" charset="-128"/>
                <a:ea typeface="Meiryo UI" panose="020B0604030504040204" pitchFamily="50" charset="-128"/>
              </a:rPr>
              <a:t>特にすべての所得（当該一方の締約国内に源泉のある所得であるか否かを問わない。）について</a:t>
            </a:r>
            <a:r>
              <a:rPr lang="ja-JP" altLang="en-US" sz="2200" b="1" u="sng" dirty="0">
                <a:solidFill>
                  <a:schemeClr val="tx1"/>
                </a:solidFill>
                <a:latin typeface="Meiryo UI" panose="020B0604030504040204" pitchFamily="50" charset="-128"/>
                <a:ea typeface="Meiryo UI" panose="020B0604030504040204" pitchFamily="50" charset="-128"/>
              </a:rPr>
              <a:t>租税を課される者であるか否かに関し、同様の状況にある当該他方の締約国の国民に課されており若しくは課されることがある租税若しくはこれに関連する要件以外の又はこれらよりも重い租税若しくはこれに関連する要件を課されることはない</a:t>
            </a:r>
            <a:r>
              <a:rPr lang="ja-JP" altLang="en-US" sz="2200" dirty="0">
                <a:solidFill>
                  <a:schemeClr val="tx1"/>
                </a:solidFill>
                <a:latin typeface="Meiryo UI" panose="020B0604030504040204" pitchFamily="50" charset="-128"/>
                <a:ea typeface="Meiryo UI" panose="020B0604030504040204" pitchFamily="50" charset="-128"/>
              </a:rPr>
              <a:t>。この１の規定は、いずれの締約国の居住者でもない者にも、適用する。</a:t>
            </a:r>
          </a:p>
          <a:p>
            <a:pPr marL="536575" indent="-536575"/>
            <a:r>
              <a:rPr lang="ja-JP" altLang="en-US" sz="2200" dirty="0">
                <a:solidFill>
                  <a:schemeClr val="tx1"/>
                </a:solidFill>
                <a:latin typeface="Meiryo UI" panose="020B0604030504040204" pitchFamily="50" charset="-128"/>
                <a:ea typeface="Meiryo UI" panose="020B0604030504040204" pitchFamily="50" charset="-128"/>
              </a:rPr>
              <a:t>　６　</a:t>
            </a:r>
            <a:r>
              <a:rPr lang="ja-JP" altLang="en-US" sz="2200" b="1" u="sng" dirty="0">
                <a:solidFill>
                  <a:schemeClr val="tx1"/>
                </a:solidFill>
                <a:latin typeface="Meiryo UI" panose="020B0604030504040204" pitchFamily="50" charset="-128"/>
                <a:ea typeface="Meiryo UI" panose="020B0604030504040204" pitchFamily="50" charset="-128"/>
              </a:rPr>
              <a:t>この条の規定は、</a:t>
            </a:r>
            <a:r>
              <a:rPr lang="ja-JP" altLang="en-US" sz="2200" dirty="0">
                <a:solidFill>
                  <a:schemeClr val="tx1"/>
                </a:solidFill>
                <a:latin typeface="Meiryo UI" panose="020B0604030504040204" pitchFamily="50" charset="-128"/>
                <a:ea typeface="Meiryo UI" panose="020B0604030504040204" pitchFamily="50" charset="-128"/>
              </a:rPr>
              <a:t>第二条及び第三条１（</a:t>
            </a:r>
            <a:r>
              <a:rPr lang="en-US" altLang="ja-JP" sz="2200" dirty="0">
                <a:solidFill>
                  <a:schemeClr val="tx1"/>
                </a:solidFill>
                <a:latin typeface="Meiryo UI" panose="020B0604030504040204" pitchFamily="50" charset="-128"/>
                <a:ea typeface="Meiryo UI" panose="020B0604030504040204" pitchFamily="50" charset="-128"/>
              </a:rPr>
              <a:t>d</a:t>
            </a:r>
            <a:r>
              <a:rPr lang="ja-JP" altLang="en-US" sz="2200" dirty="0">
                <a:solidFill>
                  <a:schemeClr val="tx1"/>
                </a:solidFill>
                <a:latin typeface="Meiryo UI" panose="020B0604030504040204" pitchFamily="50" charset="-128"/>
                <a:ea typeface="Meiryo UI" panose="020B0604030504040204" pitchFamily="50" charset="-128"/>
              </a:rPr>
              <a:t>）の規定にかかわらず、一方の締約国又は一方の締約国の地方政府若しくは</a:t>
            </a:r>
            <a:r>
              <a:rPr lang="ja-JP" altLang="en-US" sz="2200" b="1" u="sng" dirty="0">
                <a:solidFill>
                  <a:schemeClr val="tx1"/>
                </a:solidFill>
                <a:latin typeface="Meiryo UI" panose="020B0604030504040204" pitchFamily="50" charset="-128"/>
                <a:ea typeface="Meiryo UI" panose="020B0604030504040204" pitchFamily="50" charset="-128"/>
              </a:rPr>
              <a:t>地方公共団体によって課されるすべての種類の租税に適用する</a:t>
            </a:r>
            <a:r>
              <a:rPr lang="ja-JP" altLang="en-US" sz="22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076260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7038887"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実務面の課題（徴収オペレーションの検討）</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sp>
        <p:nvSpPr>
          <p:cNvPr id="6" name="正方形/長方形 5">
            <a:extLst>
              <a:ext uri="{FF2B5EF4-FFF2-40B4-BE49-F238E27FC236}">
                <a16:creationId xmlns:a16="http://schemas.microsoft.com/office/drawing/2014/main" id="{2D8A7591-4865-43AE-9BB2-9A9380443A97}"/>
              </a:ext>
            </a:extLst>
          </p:cNvPr>
          <p:cNvSpPr/>
          <p:nvPr/>
        </p:nvSpPr>
        <p:spPr>
          <a:xfrm>
            <a:off x="287809" y="809873"/>
            <a:ext cx="13033448" cy="1309596"/>
          </a:xfrm>
          <a:prstGeom prst="rect">
            <a:avLst/>
          </a:prstGeom>
          <a:solidFill>
            <a:schemeClr val="accent6">
              <a:lumMod val="20000"/>
              <a:lumOff val="80000"/>
            </a:schemeClr>
          </a:solid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85725"/>
            <a:r>
              <a:rPr kumimoji="1" lang="en-US" altLang="ja-JP"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制度実現に向けた課題</a:t>
            </a:r>
            <a:r>
              <a:rPr kumimoji="1" lang="en-US" altLang="ja-JP" sz="2400" b="1" dirty="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a:p>
            <a:pPr marL="536575" indent="-342900">
              <a:buFont typeface="Wingdings" panose="05000000000000000000" pitchFamily="2" charset="2"/>
              <a:buChar char="l"/>
            </a:pPr>
            <a:r>
              <a:rPr kumimoji="1" lang="ja-JP" altLang="en-US" sz="2200" dirty="0">
                <a:latin typeface="Meiryo UI" panose="020B0604030504040204" pitchFamily="50" charset="-128"/>
                <a:ea typeface="Meiryo UI" panose="020B0604030504040204" pitchFamily="50" charset="-128"/>
              </a:rPr>
              <a:t>隣接府県の境界での徴収は非現実的</a:t>
            </a:r>
          </a:p>
          <a:p>
            <a:pPr marL="536575" indent="-342900">
              <a:buFont typeface="Wingdings" panose="05000000000000000000" pitchFamily="2" charset="2"/>
              <a:buChar char="l"/>
            </a:pPr>
            <a:r>
              <a:rPr kumimoji="1" lang="ja-JP" altLang="en-US" sz="2200" dirty="0">
                <a:latin typeface="Meiryo UI" panose="020B0604030504040204" pitchFamily="50" charset="-128"/>
                <a:ea typeface="Meiryo UI" panose="020B0604030504040204" pitchFamily="50" charset="-128"/>
              </a:rPr>
              <a:t>観光施設での徴収は、新たな業務負担が発生</a:t>
            </a:r>
          </a:p>
        </p:txBody>
      </p:sp>
      <p:sp>
        <p:nvSpPr>
          <p:cNvPr id="9" name="四角形: 角を丸くする 13">
            <a:extLst>
              <a:ext uri="{FF2B5EF4-FFF2-40B4-BE49-F238E27FC236}">
                <a16:creationId xmlns:a16="http://schemas.microsoft.com/office/drawing/2014/main" id="{DDFB3339-8E45-46E8-A03C-1A04898D868A}"/>
              </a:ext>
            </a:extLst>
          </p:cNvPr>
          <p:cNvSpPr/>
          <p:nvPr/>
        </p:nvSpPr>
        <p:spPr>
          <a:xfrm>
            <a:off x="1295921" y="7700066"/>
            <a:ext cx="11881320" cy="1534743"/>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0" name="正方形/長方形 9">
            <a:extLst>
              <a:ext uri="{FF2B5EF4-FFF2-40B4-BE49-F238E27FC236}">
                <a16:creationId xmlns:a16="http://schemas.microsoft.com/office/drawing/2014/main" id="{B1AF6DA5-27CB-4519-968D-D006E3C20682}"/>
              </a:ext>
            </a:extLst>
          </p:cNvPr>
          <p:cNvSpPr/>
          <p:nvPr/>
        </p:nvSpPr>
        <p:spPr>
          <a:xfrm>
            <a:off x="1464321" y="7880668"/>
            <a:ext cx="11640912" cy="1211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85750" indent="-285750">
              <a:lnSpc>
                <a:spcPts val="2400"/>
              </a:lnSpc>
              <a:buFont typeface="Wingdings" panose="05000000000000000000" pitchFamily="2" charset="2"/>
              <a:buChar char="l"/>
            </a:pPr>
            <a:r>
              <a:rPr lang="ja-JP" altLang="en-US" sz="2000" dirty="0">
                <a:solidFill>
                  <a:schemeClr val="tx1"/>
                </a:solidFill>
                <a:latin typeface="Meiryo UI" panose="020B0604030504040204" pitchFamily="50" charset="-128"/>
                <a:ea typeface="Meiryo UI" panose="020B0604030504040204" pitchFamily="50" charset="-128"/>
              </a:rPr>
              <a:t>宿泊施設での徴収：既存の宿泊税と同様の仕組みでの対応が現実的。</a:t>
            </a:r>
          </a:p>
          <a:p>
            <a:pPr marL="285750" indent="-285750">
              <a:lnSpc>
                <a:spcPts val="2400"/>
              </a:lnSpc>
              <a:buFont typeface="Wingdings" panose="05000000000000000000" pitchFamily="2" charset="2"/>
              <a:buChar char="l"/>
            </a:pPr>
            <a:r>
              <a:rPr lang="ja-JP" altLang="en-US" sz="2000" dirty="0">
                <a:solidFill>
                  <a:schemeClr val="tx1"/>
                </a:solidFill>
                <a:latin typeface="Meiryo UI" panose="020B0604030504040204" pitchFamily="50" charset="-128"/>
                <a:ea typeface="Meiryo UI" panose="020B0604030504040204" pitchFamily="50" charset="-128"/>
              </a:rPr>
              <a:t>交通機関での徴収：空港や港など入国時の課金は技術的には可能だが、国の機関との調整が必要。</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2000" dirty="0">
                <a:solidFill>
                  <a:schemeClr val="tx1"/>
                </a:solidFill>
                <a:latin typeface="Meiryo UI" panose="020B0604030504040204" pitchFamily="50" charset="-128"/>
                <a:ea typeface="Meiryo UI" panose="020B0604030504040204" pitchFamily="50" charset="-128"/>
              </a:rPr>
              <a:t>　　　　　　　　　　　　　　 鉄道系での徴収は、徴収場所の観点の実態性から鑑みて、実現は困難。</a:t>
            </a:r>
          </a:p>
          <a:p>
            <a:pPr marL="285750" indent="-285750">
              <a:lnSpc>
                <a:spcPts val="2400"/>
              </a:lnSpc>
              <a:buFont typeface="Wingdings" panose="05000000000000000000" pitchFamily="2" charset="2"/>
              <a:buChar char="l"/>
            </a:pPr>
            <a:r>
              <a:rPr lang="ja-JP" altLang="en-US" sz="2000" dirty="0">
                <a:solidFill>
                  <a:schemeClr val="tx1"/>
                </a:solidFill>
                <a:latin typeface="Meiryo UI" panose="020B0604030504040204" pitchFamily="50" charset="-128"/>
                <a:ea typeface="Meiryo UI" panose="020B0604030504040204" pitchFamily="50" charset="-128"/>
              </a:rPr>
              <a:t>文化施設での徴収：技術的には可能だが、チケット販売所等で新たな作業が発生し、徴収事務の負担が大きい。</a:t>
            </a:r>
          </a:p>
        </p:txBody>
      </p:sp>
      <p:sp>
        <p:nvSpPr>
          <p:cNvPr id="11" name="矢印: 右 10">
            <a:extLst>
              <a:ext uri="{FF2B5EF4-FFF2-40B4-BE49-F238E27FC236}">
                <a16:creationId xmlns:a16="http://schemas.microsoft.com/office/drawing/2014/main" id="{48E3200C-3101-486B-A191-F289AFC806B0}"/>
              </a:ext>
            </a:extLst>
          </p:cNvPr>
          <p:cNvSpPr/>
          <p:nvPr/>
        </p:nvSpPr>
        <p:spPr>
          <a:xfrm>
            <a:off x="551457" y="7968149"/>
            <a:ext cx="720080" cy="103729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9F07F8E8-D740-423E-95C6-4D0D64AAD0CF}"/>
              </a:ext>
            </a:extLst>
          </p:cNvPr>
          <p:cNvGraphicFramePr>
            <a:graphicFrameLocks noGrp="1"/>
          </p:cNvGraphicFramePr>
          <p:nvPr>
            <p:extLst>
              <p:ext uri="{D42A27DB-BD31-4B8C-83A1-F6EECF244321}">
                <p14:modId xmlns:p14="http://schemas.microsoft.com/office/powerpoint/2010/main" val="4098193370"/>
              </p:ext>
            </p:extLst>
          </p:nvPr>
        </p:nvGraphicFramePr>
        <p:xfrm>
          <a:off x="303473" y="2394049"/>
          <a:ext cx="13017785" cy="4862865"/>
        </p:xfrm>
        <a:graphic>
          <a:graphicData uri="http://schemas.openxmlformats.org/drawingml/2006/table">
            <a:tbl>
              <a:tblPr firstRow="1" bandRow="1">
                <a:tableStyleId>{5C22544A-7EE6-4342-B048-85BDC9FD1C3A}</a:tableStyleId>
              </a:tblPr>
              <a:tblGrid>
                <a:gridCol w="1208472">
                  <a:extLst>
                    <a:ext uri="{9D8B030D-6E8A-4147-A177-3AD203B41FA5}">
                      <a16:colId xmlns:a16="http://schemas.microsoft.com/office/drawing/2014/main" val="1481808637"/>
                    </a:ext>
                  </a:extLst>
                </a:gridCol>
                <a:gridCol w="2952328">
                  <a:extLst>
                    <a:ext uri="{9D8B030D-6E8A-4147-A177-3AD203B41FA5}">
                      <a16:colId xmlns:a16="http://schemas.microsoft.com/office/drawing/2014/main" val="72492164"/>
                    </a:ext>
                  </a:extLst>
                </a:gridCol>
                <a:gridCol w="1656184">
                  <a:extLst>
                    <a:ext uri="{9D8B030D-6E8A-4147-A177-3AD203B41FA5}">
                      <a16:colId xmlns:a16="http://schemas.microsoft.com/office/drawing/2014/main" val="2953959813"/>
                    </a:ext>
                  </a:extLst>
                </a:gridCol>
                <a:gridCol w="1368152">
                  <a:extLst>
                    <a:ext uri="{9D8B030D-6E8A-4147-A177-3AD203B41FA5}">
                      <a16:colId xmlns:a16="http://schemas.microsoft.com/office/drawing/2014/main" val="2334200238"/>
                    </a:ext>
                  </a:extLst>
                </a:gridCol>
                <a:gridCol w="1242138">
                  <a:extLst>
                    <a:ext uri="{9D8B030D-6E8A-4147-A177-3AD203B41FA5}">
                      <a16:colId xmlns:a16="http://schemas.microsoft.com/office/drawing/2014/main" val="1611029484"/>
                    </a:ext>
                  </a:extLst>
                </a:gridCol>
                <a:gridCol w="1422158">
                  <a:extLst>
                    <a:ext uri="{9D8B030D-6E8A-4147-A177-3AD203B41FA5}">
                      <a16:colId xmlns:a16="http://schemas.microsoft.com/office/drawing/2014/main" val="2749125532"/>
                    </a:ext>
                  </a:extLst>
                </a:gridCol>
                <a:gridCol w="3168353">
                  <a:extLst>
                    <a:ext uri="{9D8B030D-6E8A-4147-A177-3AD203B41FA5}">
                      <a16:colId xmlns:a16="http://schemas.microsoft.com/office/drawing/2014/main" val="1113867357"/>
                    </a:ext>
                  </a:extLst>
                </a:gridCol>
              </a:tblGrid>
              <a:tr h="525079">
                <a:tc>
                  <a:txBody>
                    <a:bodyPr/>
                    <a:lstStyle/>
                    <a:p>
                      <a:pPr algn="ctr"/>
                      <a:endParaRPr kumimoji="1" lang="ja-JP" altLang="en-US" sz="1800" b="1" dirty="0">
                        <a:solidFill>
                          <a:schemeClr val="bg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宿泊施設</a:t>
                      </a:r>
                    </a:p>
                  </a:txBody>
                  <a:tcPr anchor="ctr">
                    <a:solidFill>
                      <a:schemeClr val="bg1">
                        <a:lumMod val="50000"/>
                      </a:schemeClr>
                    </a:solidFill>
                  </a:tcPr>
                </a:tc>
                <a:tc gridSpan="4">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交通系</a:t>
                      </a:r>
                    </a:p>
                  </a:txBody>
                  <a:tcPr anchor="ctr">
                    <a:solidFill>
                      <a:schemeClr val="bg1">
                        <a:lumMod val="5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文化施設（観光施設）</a:t>
                      </a:r>
                    </a:p>
                  </a:txBody>
                  <a:tcPr anchor="ctr">
                    <a:solidFill>
                      <a:schemeClr val="bg1">
                        <a:lumMod val="50000"/>
                      </a:schemeClr>
                    </a:solidFill>
                  </a:tcPr>
                </a:tc>
                <a:extLst>
                  <a:ext uri="{0D108BD9-81ED-4DB2-BD59-A6C34878D82A}">
                    <a16:rowId xmlns:a16="http://schemas.microsoft.com/office/drawing/2014/main" val="1637841828"/>
                  </a:ext>
                </a:extLst>
              </a:tr>
              <a:tr h="461937">
                <a:tc>
                  <a:txBody>
                    <a:bodyPr/>
                    <a:lstStyle/>
                    <a:p>
                      <a:pPr algn="ctr"/>
                      <a:endParaRPr kumimoji="1" lang="ja-JP" altLang="en-US" sz="1800" b="1" dirty="0">
                        <a:solidFill>
                          <a:schemeClr val="bg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ホテル等</a:t>
                      </a:r>
                    </a:p>
                  </a:txBody>
                  <a:tcPr anchor="ctr">
                    <a:solidFill>
                      <a:schemeClr val="bg1">
                        <a:lumMod val="50000"/>
                      </a:schemeClr>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航空関係</a:t>
                      </a:r>
                    </a:p>
                  </a:txBody>
                  <a:tcPr anchor="ctr">
                    <a:solidFill>
                      <a:schemeClr val="bg1">
                        <a:lumMod val="50000"/>
                      </a:schemeClr>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港湾関係</a:t>
                      </a:r>
                    </a:p>
                  </a:txBody>
                  <a:tcPr anchor="ctr">
                    <a:solidFill>
                      <a:schemeClr val="bg1">
                        <a:lumMod val="50000"/>
                      </a:schemeClr>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鉄道関係</a:t>
                      </a:r>
                    </a:p>
                  </a:txBody>
                  <a:tcPr anchor="ctr">
                    <a:solidFill>
                      <a:schemeClr val="bg1">
                        <a:lumMod val="50000"/>
                      </a:schemeClr>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自動車</a:t>
                      </a:r>
                    </a:p>
                  </a:txBody>
                  <a:tcPr anchor="ctr">
                    <a:solidFill>
                      <a:schemeClr val="bg1">
                        <a:lumMod val="50000"/>
                      </a:schemeClr>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美術館・博物館</a:t>
                      </a:r>
                    </a:p>
                  </a:txBody>
                  <a:tcPr anchor="ctr">
                    <a:solidFill>
                      <a:schemeClr val="bg1">
                        <a:lumMod val="50000"/>
                      </a:schemeClr>
                    </a:solidFill>
                  </a:tcPr>
                </a:tc>
                <a:extLst>
                  <a:ext uri="{0D108BD9-81ED-4DB2-BD59-A6C34878D82A}">
                    <a16:rowId xmlns:a16="http://schemas.microsoft.com/office/drawing/2014/main" val="3947180539"/>
                  </a:ext>
                </a:extLst>
              </a:tr>
              <a:tr h="1427129">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徴収</a:t>
                      </a:r>
                      <a:endParaRPr kumimoji="1" lang="en-US" altLang="ja-JP" sz="1800" b="1" dirty="0">
                        <a:solidFill>
                          <a:schemeClr val="bg1"/>
                        </a:solidFill>
                        <a:latin typeface="Meiryo UI" panose="020B0604030504040204" pitchFamily="50" charset="-128"/>
                        <a:ea typeface="Meiryo UI" panose="020B0604030504040204" pitchFamily="50" charset="-128"/>
                      </a:endParaRPr>
                    </a:p>
                    <a:p>
                      <a:pPr algn="ctr"/>
                      <a:r>
                        <a:rPr kumimoji="1" lang="ja-JP" altLang="en-US" sz="1800" b="1" dirty="0">
                          <a:solidFill>
                            <a:schemeClr val="bg1"/>
                          </a:solidFill>
                          <a:latin typeface="Meiryo UI" panose="020B0604030504040204" pitchFamily="50" charset="-128"/>
                          <a:ea typeface="Meiryo UI" panose="020B0604030504040204" pitchFamily="50" charset="-128"/>
                        </a:rPr>
                        <a:t>ポイント</a:t>
                      </a:r>
                    </a:p>
                  </a:txBody>
                  <a:tcPr anchor="ctr">
                    <a:solidFill>
                      <a:schemeClr val="accent1">
                        <a:lumMod val="75000"/>
                      </a:schemeClr>
                    </a:solidFill>
                  </a:tcPr>
                </a:tc>
                <a:tc>
                  <a:txBody>
                    <a:bodyPr/>
                    <a:lstStyle/>
                    <a:p>
                      <a:pPr algn="l"/>
                      <a:r>
                        <a:rPr kumimoji="1" lang="ja-JP" altLang="en-US" sz="1800" dirty="0">
                          <a:latin typeface="Meiryo UI" panose="020B0604030504040204" pitchFamily="50" charset="-128"/>
                          <a:ea typeface="Meiryo UI" panose="020B0604030504040204" pitchFamily="50" charset="-128"/>
                        </a:rPr>
                        <a:t>　・ホテル、旅館</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　・特区民泊</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　・新法民泊</a:t>
                      </a:r>
                    </a:p>
                  </a:txBody>
                  <a:tcPr anchor="ctr">
                    <a:solidFill>
                      <a:schemeClr val="accent3">
                        <a:lumMod val="20000"/>
                        <a:lumOff val="80000"/>
                      </a:schemeClr>
                    </a:solidFill>
                  </a:tcPr>
                </a:tc>
                <a:tc>
                  <a:txBody>
                    <a:bodyPr/>
                    <a:lstStyle/>
                    <a:p>
                      <a:pPr algn="l"/>
                      <a:r>
                        <a:rPr kumimoji="1" lang="ja-JP" altLang="en-US" sz="1800" dirty="0">
                          <a:latin typeface="Meiryo UI" panose="020B0604030504040204" pitchFamily="50" charset="-128"/>
                          <a:ea typeface="Meiryo UI" panose="020B0604030504040204" pitchFamily="50" charset="-128"/>
                        </a:rPr>
                        <a:t>・国内線空港</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・国際線空港</a:t>
                      </a:r>
                      <a:endParaRPr kumimoji="1" lang="en-US" altLang="ja-JP" sz="1800" dirty="0">
                        <a:latin typeface="Meiryo UI" panose="020B0604030504040204" pitchFamily="50" charset="-128"/>
                        <a:ea typeface="Meiryo UI" panose="020B0604030504040204" pitchFamily="50" charset="-128"/>
                      </a:endParaRPr>
                    </a:p>
                  </a:txBody>
                  <a:tcPr anchor="ctr">
                    <a:solidFill>
                      <a:schemeClr val="accent3">
                        <a:lumMod val="20000"/>
                        <a:lumOff val="80000"/>
                      </a:schemeClr>
                    </a:solidFill>
                  </a:tcPr>
                </a:tc>
                <a:tc>
                  <a:txBody>
                    <a:bodyPr/>
                    <a:lstStyle/>
                    <a:p>
                      <a:pPr algn="l"/>
                      <a:r>
                        <a:rPr kumimoji="1" lang="ja-JP" altLang="en-US" sz="1800" dirty="0">
                          <a:latin typeface="Meiryo UI" panose="020B0604030504040204" pitchFamily="50" charset="-128"/>
                          <a:ea typeface="Meiryo UI" panose="020B0604030504040204" pitchFamily="50" charset="-128"/>
                        </a:rPr>
                        <a:t>・大阪港等</a:t>
                      </a:r>
                    </a:p>
                  </a:txBody>
                  <a:tcPr anchor="ctr">
                    <a:solidFill>
                      <a:schemeClr val="accent3">
                        <a:lumMod val="20000"/>
                        <a:lumOff val="80000"/>
                      </a:schemeClr>
                    </a:solidFill>
                  </a:tcPr>
                </a:tc>
                <a:tc>
                  <a:txBody>
                    <a:bodyPr/>
                    <a:lstStyle/>
                    <a:p>
                      <a:pPr algn="l"/>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JR</a:t>
                      </a:r>
                    </a:p>
                    <a:p>
                      <a:pPr algn="l"/>
                      <a:r>
                        <a:rPr kumimoji="1" lang="ja-JP" altLang="en-US" sz="1800" dirty="0">
                          <a:latin typeface="Meiryo UI" panose="020B0604030504040204" pitchFamily="50" charset="-128"/>
                          <a:ea typeface="Meiryo UI" panose="020B0604030504040204" pitchFamily="50" charset="-128"/>
                        </a:rPr>
                        <a:t>・私鉄</a:t>
                      </a:r>
                    </a:p>
                  </a:txBody>
                  <a:tcPr anchor="ctr">
                    <a:solidFill>
                      <a:schemeClr val="accent3">
                        <a:lumMod val="20000"/>
                        <a:lumOff val="80000"/>
                      </a:schemeClr>
                    </a:solidFill>
                  </a:tcPr>
                </a:tc>
                <a:tc>
                  <a:txBody>
                    <a:bodyPr/>
                    <a:lstStyle/>
                    <a:p>
                      <a:pPr algn="l"/>
                      <a:r>
                        <a:rPr kumimoji="1" lang="ja-JP" altLang="en-US" sz="1800" dirty="0">
                          <a:latin typeface="Meiryo UI" panose="020B0604030504040204" pitchFamily="50" charset="-128"/>
                          <a:ea typeface="Meiryo UI" panose="020B0604030504040204" pitchFamily="50" charset="-128"/>
                        </a:rPr>
                        <a:t>・タクシー</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・レンタカー</a:t>
                      </a:r>
                    </a:p>
                  </a:txBody>
                  <a:tcPr anchor="ctr">
                    <a:solidFill>
                      <a:schemeClr val="accent3">
                        <a:lumMod val="20000"/>
                        <a:lumOff val="80000"/>
                      </a:schemeClr>
                    </a:solidFill>
                  </a:tcPr>
                </a:tc>
                <a:tc>
                  <a:txBody>
                    <a:bodyPr/>
                    <a:lstStyle/>
                    <a:p>
                      <a:pPr algn="l"/>
                      <a:r>
                        <a:rPr kumimoji="1" lang="ja-JP" altLang="en-US" sz="1800" dirty="0">
                          <a:latin typeface="Meiryo UI" panose="020B0604030504040204" pitchFamily="50" charset="-128"/>
                          <a:ea typeface="Meiryo UI" panose="020B0604030504040204" pitchFamily="50" charset="-128"/>
                        </a:rPr>
                        <a:t>　・公立美術館</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　・私立美術館</a:t>
                      </a:r>
                      <a:endParaRPr kumimoji="1" lang="en-US" altLang="ja-JP" sz="1800" dirty="0">
                        <a:latin typeface="Meiryo UI" panose="020B0604030504040204" pitchFamily="50" charset="-128"/>
                        <a:ea typeface="Meiryo UI" panose="020B0604030504040204" pitchFamily="50" charset="-128"/>
                      </a:endParaRPr>
                    </a:p>
                    <a:p>
                      <a:pPr algn="l"/>
                      <a:r>
                        <a:rPr kumimoji="1" lang="ja-JP" altLang="en-US" sz="1800" dirty="0">
                          <a:latin typeface="Meiryo UI" panose="020B0604030504040204" pitchFamily="50" charset="-128"/>
                          <a:ea typeface="Meiryo UI" panose="020B0604030504040204" pitchFamily="50" charset="-128"/>
                        </a:rPr>
                        <a:t>　　など</a:t>
                      </a:r>
                    </a:p>
                  </a:txBody>
                  <a:tcPr anchor="ctr">
                    <a:solidFill>
                      <a:schemeClr val="accent3">
                        <a:lumMod val="20000"/>
                        <a:lumOff val="80000"/>
                      </a:schemeClr>
                    </a:solidFill>
                  </a:tcPr>
                </a:tc>
                <a:extLst>
                  <a:ext uri="{0D108BD9-81ED-4DB2-BD59-A6C34878D82A}">
                    <a16:rowId xmlns:a16="http://schemas.microsoft.com/office/drawing/2014/main" val="2583280274"/>
                  </a:ext>
                </a:extLst>
              </a:tr>
              <a:tr h="2448720">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評価</a:t>
                      </a:r>
                    </a:p>
                  </a:txBody>
                  <a:tcPr anchor="ctr">
                    <a:solidFill>
                      <a:schemeClr val="accent1">
                        <a:lumMod val="75000"/>
                      </a:schemeClr>
                    </a:solidFill>
                  </a:tcPr>
                </a:tc>
                <a:tc>
                  <a:txBody>
                    <a:bodyPr/>
                    <a:lstStyle/>
                    <a:p>
                      <a:pPr marL="285750" indent="-285750" algn="l">
                        <a:buFont typeface="Wingdings" panose="05000000000000000000" pitchFamily="2" charset="2"/>
                        <a:buChar char="ü"/>
                      </a:pPr>
                      <a:r>
                        <a:rPr kumimoji="1" lang="ja-JP" altLang="en-US" sz="1800" dirty="0">
                          <a:latin typeface="Meiryo UI" panose="020B0604030504040204" pitchFamily="50" charset="-128"/>
                          <a:ea typeface="Meiryo UI" panose="020B0604030504040204" pitchFamily="50" charset="-128"/>
                        </a:rPr>
                        <a:t>国内外問わず徴収している既存の宿泊税と同様の仕組みで徴収可能であると考えられる。</a:t>
                      </a:r>
                      <a:endParaRPr kumimoji="1" lang="en-US" altLang="ja-JP" sz="1800" dirty="0">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ü"/>
                      </a:pPr>
                      <a:r>
                        <a:rPr kumimoji="1" lang="ja-JP" altLang="en-US" sz="1800" dirty="0">
                          <a:latin typeface="Meiryo UI" panose="020B0604030504040204" pitchFamily="50" charset="-128"/>
                          <a:ea typeface="Meiryo UI" panose="020B0604030504040204" pitchFamily="50" charset="-128"/>
                        </a:rPr>
                        <a:t>利用者に負担の目的を説明しやすい環境であるが、新たな国籍の確認作業に伴う事務負担が発生する。</a:t>
                      </a:r>
                    </a:p>
                  </a:txBody>
                  <a:tcPr anchor="ctr">
                    <a:solidFill>
                      <a:schemeClr val="accent3">
                        <a:lumMod val="20000"/>
                        <a:lumOff val="80000"/>
                      </a:schemeClr>
                    </a:solidFill>
                  </a:tcPr>
                </a:tc>
                <a:tc gridSpan="4">
                  <a:txBody>
                    <a:bodyPr/>
                    <a:lstStyle/>
                    <a:p>
                      <a:pPr marL="285750" indent="-285750" algn="l">
                        <a:buFont typeface="Wingdings" panose="05000000000000000000" pitchFamily="2" charset="2"/>
                        <a:buChar char="ü"/>
                      </a:pPr>
                      <a:r>
                        <a:rPr kumimoji="1" lang="ja-JP" altLang="en-US" sz="1800" dirty="0">
                          <a:latin typeface="Meiryo UI" panose="020B0604030504040204" pitchFamily="50" charset="-128"/>
                          <a:ea typeface="Meiryo UI" panose="020B0604030504040204" pitchFamily="50" charset="-128"/>
                        </a:rPr>
                        <a:t>空港の国際線や港等であれば徴収可能と考えるが、これは地方自治体が主体で制度創設を進めるのではなく、国レベルで導入すべきものと考える。</a:t>
                      </a:r>
                      <a:endParaRPr kumimoji="1" lang="en-US" altLang="ja-JP" sz="1800" dirty="0">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ü"/>
                      </a:pPr>
                      <a:r>
                        <a:rPr kumimoji="1" lang="ja-JP" altLang="en-US" sz="1800" dirty="0">
                          <a:latin typeface="Meiryo UI" panose="020B0604030504040204" pitchFamily="50" charset="-128"/>
                          <a:ea typeface="Meiryo UI" panose="020B0604030504040204" pitchFamily="50" charset="-128"/>
                        </a:rPr>
                        <a:t>その他の交通系については、地続きである大阪府の立地特性から鑑みて、ほぼ全ての移動手段で現実的ではないものと考える。</a:t>
                      </a:r>
                    </a:p>
                  </a:txBody>
                  <a:tcPr anchor="ctr">
                    <a:solidFill>
                      <a:schemeClr val="accent3">
                        <a:lumMod val="20000"/>
                        <a:lumOff val="80000"/>
                      </a:schemeClr>
                    </a:solidFill>
                  </a:tcPr>
                </a:tc>
                <a:tc h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h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h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285750" indent="-285750" algn="l">
                        <a:buFont typeface="Wingdings" panose="05000000000000000000" pitchFamily="2" charset="2"/>
                        <a:buChar char="ü"/>
                      </a:pPr>
                      <a:r>
                        <a:rPr kumimoji="1" lang="ja-JP" altLang="en-US" sz="1800" dirty="0">
                          <a:latin typeface="Meiryo UI" panose="020B0604030504040204" pitchFamily="50" charset="-128"/>
                          <a:ea typeface="Meiryo UI" panose="020B0604030504040204" pitchFamily="50" charset="-128"/>
                        </a:rPr>
                        <a:t>徴収可能と判断するが、徴収目的の意図などが施設等に対して理解を得ることが必須。</a:t>
                      </a:r>
                      <a:endParaRPr kumimoji="1" lang="en-US" altLang="ja-JP" sz="1800" dirty="0">
                        <a:latin typeface="Meiryo UI" panose="020B0604030504040204" pitchFamily="50" charset="-128"/>
                        <a:ea typeface="Meiryo UI" panose="020B0604030504040204" pitchFamily="50" charset="-128"/>
                      </a:endParaRPr>
                    </a:p>
                    <a:p>
                      <a:pPr marL="285750" indent="-285750" algn="l">
                        <a:buFont typeface="Wingdings" panose="05000000000000000000" pitchFamily="2" charset="2"/>
                        <a:buChar char="ü"/>
                      </a:pPr>
                      <a:r>
                        <a:rPr kumimoji="1" lang="ja-JP" altLang="en-US" sz="1800" dirty="0">
                          <a:latin typeface="Meiryo UI" panose="020B0604030504040204" pitchFamily="50" charset="-128"/>
                          <a:ea typeface="Meiryo UI" panose="020B0604030504040204" pitchFamily="50" charset="-128"/>
                        </a:rPr>
                        <a:t>ただし、現時点では外国人か否かを確認するオペレーションがないため、新たな作業が施設等のチケット販売所などで発生する。</a:t>
                      </a:r>
                    </a:p>
                  </a:txBody>
                  <a:tcPr anchor="ctr">
                    <a:solidFill>
                      <a:schemeClr val="accent3">
                        <a:lumMod val="20000"/>
                        <a:lumOff val="80000"/>
                      </a:schemeClr>
                    </a:solidFill>
                  </a:tcPr>
                </a:tc>
                <a:extLst>
                  <a:ext uri="{0D108BD9-81ED-4DB2-BD59-A6C34878D82A}">
                    <a16:rowId xmlns:a16="http://schemas.microsoft.com/office/drawing/2014/main" val="1051835146"/>
                  </a:ext>
                </a:extLst>
              </a:tr>
            </a:tbl>
          </a:graphicData>
        </a:graphic>
      </p:graphicFrame>
    </p:spTree>
    <p:extLst>
      <p:ext uri="{BB962C8B-B14F-4D97-AF65-F5344CB8AC3E}">
        <p14:creationId xmlns:p14="http://schemas.microsoft.com/office/powerpoint/2010/main" val="4248795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1"/>
            <a:ext cx="9432825"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宿泊税など他財源との差異（宿泊税の使途）</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7</a:t>
            </a:fld>
            <a:endParaRPr kumimoji="1" lang="ja-JP" altLang="en-US" dirty="0"/>
          </a:p>
        </p:txBody>
      </p:sp>
      <p:sp>
        <p:nvSpPr>
          <p:cNvPr id="21" name="正方形/長方形 20">
            <a:extLst>
              <a:ext uri="{FF2B5EF4-FFF2-40B4-BE49-F238E27FC236}">
                <a16:creationId xmlns:a16="http://schemas.microsoft.com/office/drawing/2014/main" id="{8B5422DB-7400-4282-A0F2-20233E35DE30}"/>
              </a:ext>
            </a:extLst>
          </p:cNvPr>
          <p:cNvSpPr/>
          <p:nvPr/>
        </p:nvSpPr>
        <p:spPr>
          <a:xfrm>
            <a:off x="298283" y="821915"/>
            <a:ext cx="13033448" cy="1309596"/>
          </a:xfrm>
          <a:prstGeom prst="rect">
            <a:avLst/>
          </a:prstGeom>
          <a:solidFill>
            <a:schemeClr val="accent6">
              <a:lumMod val="20000"/>
              <a:lumOff val="80000"/>
            </a:schemeClr>
          </a:solid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85725"/>
            <a:r>
              <a:rPr kumimoji="1" lang="en-US" altLang="ja-JP"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制度実現に向けた課題</a:t>
            </a:r>
            <a:r>
              <a:rPr kumimoji="1" lang="en-US" altLang="ja-JP" sz="2400" b="1" dirty="0">
                <a:latin typeface="Meiryo UI" panose="020B0604030504040204" pitchFamily="50" charset="-128"/>
                <a:ea typeface="Meiryo UI" panose="020B0604030504040204" pitchFamily="50" charset="-128"/>
              </a:rPr>
              <a:t>】</a:t>
            </a:r>
          </a:p>
          <a:p>
            <a:pPr marL="536575" indent="-342900">
              <a:buFont typeface="Wingdings" panose="05000000000000000000" pitchFamily="2" charset="2"/>
              <a:buChar char="l"/>
            </a:pPr>
            <a:r>
              <a:rPr kumimoji="1" lang="ja-JP" altLang="en-US" sz="2200" dirty="0">
                <a:latin typeface="Meiryo UI" panose="020B0604030504040204" pitchFamily="50" charset="-128"/>
                <a:ea typeface="Meiryo UI" panose="020B0604030504040204" pitchFamily="50" charset="-128"/>
              </a:rPr>
              <a:t>オーバーツーリズム対策、まちの美化など既存の財源である宿泊税で対応が可能であり、新たな財源との差異を明確にする必要がある</a:t>
            </a:r>
          </a:p>
        </p:txBody>
      </p:sp>
      <p:pic>
        <p:nvPicPr>
          <p:cNvPr id="3" name="図 2">
            <a:extLst>
              <a:ext uri="{FF2B5EF4-FFF2-40B4-BE49-F238E27FC236}">
                <a16:creationId xmlns:a16="http://schemas.microsoft.com/office/drawing/2014/main" id="{D666561B-E53C-40E0-90CC-BC4B1FDA11B4}"/>
              </a:ext>
            </a:extLst>
          </p:cNvPr>
          <p:cNvPicPr>
            <a:picLocks noChangeAspect="1"/>
          </p:cNvPicPr>
          <p:nvPr/>
        </p:nvPicPr>
        <p:blipFill>
          <a:blip r:embed="rId3"/>
          <a:stretch>
            <a:fillRect/>
          </a:stretch>
        </p:blipFill>
        <p:spPr>
          <a:xfrm>
            <a:off x="1842073" y="4754531"/>
            <a:ext cx="9945867" cy="5058756"/>
          </a:xfrm>
          <a:prstGeom prst="rect">
            <a:avLst/>
          </a:prstGeom>
        </p:spPr>
      </p:pic>
      <p:sp>
        <p:nvSpPr>
          <p:cNvPr id="67" name="テキスト ボックス 66">
            <a:extLst>
              <a:ext uri="{FF2B5EF4-FFF2-40B4-BE49-F238E27FC236}">
                <a16:creationId xmlns:a16="http://schemas.microsoft.com/office/drawing/2014/main" id="{7ACA8A43-6968-45F3-A80A-406F9733BA07}"/>
              </a:ext>
            </a:extLst>
          </p:cNvPr>
          <p:cNvSpPr txBox="1"/>
          <p:nvPr/>
        </p:nvSpPr>
        <p:spPr bwMode="gray">
          <a:xfrm>
            <a:off x="298283" y="2116381"/>
            <a:ext cx="13033448" cy="265511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宿泊税の使途との差異</a:t>
            </a:r>
            <a:r>
              <a:rPr lang="en-US" altLang="ja-JP" sz="2400" b="1" dirty="0">
                <a:solidFill>
                  <a:sysClr val="windowText" lastClr="000000"/>
                </a:solidFill>
                <a:latin typeface="Meiryo UI" panose="020B0604030504040204" pitchFamily="50" charset="-128"/>
                <a:ea typeface="Meiryo UI" panose="020B0604030504040204" pitchFamily="50" charset="-128"/>
              </a:rPr>
              <a:t>】</a:t>
            </a:r>
          </a:p>
          <a:p>
            <a:pPr marL="450850" indent="-342900" defTabSz="990600">
              <a:buFont typeface="Wingdings" panose="05000000000000000000" pitchFamily="2" charset="2"/>
              <a:buChar char="Ø"/>
            </a:pPr>
            <a:r>
              <a:rPr kumimoji="1" lang="ja-JP" altLang="en-US" sz="2200" dirty="0">
                <a:solidFill>
                  <a:sysClr val="windowText" lastClr="000000"/>
                </a:solidFill>
                <a:latin typeface="Meiryo UI" panose="020B0604030504040204" pitchFamily="50" charset="-128"/>
                <a:ea typeface="Meiryo UI" panose="020B0604030504040204" pitchFamily="50" charset="-128"/>
              </a:rPr>
              <a:t>宿泊税は、「観光客の受入環境整備」といったインフラ整備に活用されているが、例えば、ゴミ処理費用などのランニング（維持・管理）経費には充てられていない。</a:t>
            </a:r>
            <a:endParaRPr kumimoji="1" lang="en-US" altLang="ja-JP" sz="2200" dirty="0">
              <a:solidFill>
                <a:sysClr val="windowText" lastClr="000000"/>
              </a:solidFill>
              <a:latin typeface="Meiryo UI" panose="020B0604030504040204" pitchFamily="50" charset="-128"/>
              <a:ea typeface="Meiryo UI" panose="020B0604030504040204" pitchFamily="50" charset="-128"/>
            </a:endParaRPr>
          </a:p>
          <a:p>
            <a:pPr marL="450850" indent="-342900" defTabSz="990600">
              <a:buFont typeface="Wingdings" panose="05000000000000000000" pitchFamily="2" charset="2"/>
              <a:buChar char="Ø"/>
            </a:pPr>
            <a:r>
              <a:rPr lang="ja-JP" altLang="en-US" sz="2200" dirty="0">
                <a:solidFill>
                  <a:sysClr val="windowText" lastClr="000000"/>
                </a:solidFill>
                <a:latin typeface="Meiryo UI" panose="020B0604030504040204" pitchFamily="50" charset="-128"/>
                <a:ea typeface="Meiryo UI" panose="020B0604030504040204" pitchFamily="50" charset="-128"/>
              </a:rPr>
              <a:t>外国人旅行者の増加に伴い発生するランニング経費に充当するなど、これまで宿泊税で対応できていなかった財源を賄うため、新たな財源を確保する必要性はあるといえる。</a:t>
            </a:r>
            <a:br>
              <a:rPr lang="en-US" altLang="ja-JP" sz="2200" dirty="0">
                <a:solidFill>
                  <a:sysClr val="windowText" lastClr="000000"/>
                </a:solidFill>
                <a:latin typeface="Meiryo UI" panose="020B0604030504040204" pitchFamily="50" charset="-128"/>
                <a:ea typeface="Meiryo UI" panose="020B0604030504040204" pitchFamily="50" charset="-128"/>
              </a:rPr>
            </a:br>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marL="450850" indent="-342900" defTabSz="990600"/>
            <a:r>
              <a:rPr kumimoji="1" lang="ja-JP" altLang="en-US" sz="2200" dirty="0">
                <a:solidFill>
                  <a:sysClr val="windowText" lastClr="000000"/>
                </a:solidFill>
                <a:latin typeface="Meiryo UI" panose="020B0604030504040204" pitchFamily="50" charset="-128"/>
                <a:ea typeface="Meiryo UI" panose="020B0604030504040204" pitchFamily="50" charset="-128"/>
              </a:rPr>
              <a:t>　　ただし、新たな財源確保策を検討するにあたっては、既存の観光財源の状況にも留意する必要がある。</a:t>
            </a:r>
            <a:endParaRPr kumimoji="1" lang="en-US" altLang="ja-JP" sz="2200"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010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86588846-2ED9-4E9F-B441-A94E0998C8C5}"/>
              </a:ext>
            </a:extLst>
          </p:cNvPr>
          <p:cNvSpPr txBox="1"/>
          <p:nvPr/>
        </p:nvSpPr>
        <p:spPr bwMode="gray">
          <a:xfrm>
            <a:off x="437085" y="702433"/>
            <a:ext cx="12524132" cy="299367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宿泊税収の状況</a:t>
            </a:r>
            <a:r>
              <a:rPr lang="en-US" altLang="ja-JP" sz="2400" b="1" dirty="0">
                <a:solidFill>
                  <a:sysClr val="windowText" lastClr="000000"/>
                </a:solidFill>
                <a:latin typeface="Meiryo UI" panose="020B0604030504040204" pitchFamily="50" charset="-128"/>
                <a:ea typeface="Meiryo UI" panose="020B0604030504040204" pitchFamily="50" charset="-128"/>
              </a:rPr>
              <a:t>】</a:t>
            </a:r>
          </a:p>
          <a:p>
            <a:pPr marL="450850" indent="-342900" defTabSz="990600">
              <a:buFont typeface="Wingdings" panose="05000000000000000000" pitchFamily="2" charset="2"/>
              <a:buChar char="Ø"/>
            </a:pPr>
            <a:r>
              <a:rPr kumimoji="1" lang="ja-JP" altLang="en-US" sz="2200" dirty="0">
                <a:solidFill>
                  <a:sysClr val="windowText" lastClr="000000"/>
                </a:solidFill>
                <a:latin typeface="Meiryo UI" panose="020B0604030504040204" pitchFamily="50" charset="-128"/>
                <a:ea typeface="Meiryo UI" panose="020B0604030504040204" pitchFamily="50" charset="-128"/>
              </a:rPr>
              <a:t>昨今の訪日外国人旅行者の増加などに伴い、直近の宿泊税収は増加傾向。また、</a:t>
            </a:r>
            <a:r>
              <a:rPr kumimoji="1" lang="en-US" altLang="ja-JP" sz="2200" dirty="0">
                <a:solidFill>
                  <a:sysClr val="windowText" lastClr="000000"/>
                </a:solidFill>
                <a:latin typeface="Meiryo UI" panose="020B0604030504040204" pitchFamily="50" charset="-128"/>
                <a:ea typeface="Meiryo UI" panose="020B0604030504040204" pitchFamily="50" charset="-128"/>
              </a:rPr>
              <a:t>R7.9</a:t>
            </a:r>
            <a:r>
              <a:rPr kumimoji="1" lang="ja-JP" altLang="en-US" sz="2200" dirty="0">
                <a:solidFill>
                  <a:sysClr val="windowText" lastClr="000000"/>
                </a:solidFill>
                <a:latin typeface="Meiryo UI" panose="020B0604030504040204" pitchFamily="50" charset="-128"/>
                <a:ea typeface="Meiryo UI" panose="020B0604030504040204" pitchFamily="50" charset="-128"/>
              </a:rPr>
              <a:t>の制度改正により、今後さらなる宿泊税の増収が見込まれる。</a:t>
            </a:r>
            <a:endParaRPr kumimoji="1" lang="en-US" altLang="ja-JP" sz="2200" dirty="0">
              <a:solidFill>
                <a:sysClr val="windowText" lastClr="000000"/>
              </a:solidFill>
              <a:latin typeface="Meiryo UI" panose="020B0604030504040204" pitchFamily="50" charset="-128"/>
              <a:ea typeface="Meiryo UI" panose="020B0604030504040204" pitchFamily="50" charset="-128"/>
            </a:endParaRPr>
          </a:p>
          <a:p>
            <a:pPr marL="107950" defTabSz="990600"/>
            <a:endParaRPr lang="en-US" altLang="ja-JP" sz="2200" dirty="0">
              <a:solidFill>
                <a:sysClr val="windowText" lastClr="000000"/>
              </a:solidFill>
              <a:latin typeface="Meiryo UI" panose="020B0604030504040204" pitchFamily="50" charset="-128"/>
              <a:ea typeface="Meiryo UI" panose="020B0604030504040204" pitchFamily="50" charset="-128"/>
            </a:endParaRPr>
          </a:p>
          <a:p>
            <a:pPr marL="107950" defTabSz="990600"/>
            <a:endParaRPr kumimoji="1" lang="en-US" altLang="ja-JP" sz="2200" dirty="0">
              <a:solidFill>
                <a:sysClr val="windowText" lastClr="000000"/>
              </a:solidFill>
              <a:latin typeface="Meiryo UI" panose="020B0604030504040204" pitchFamily="50" charset="-128"/>
              <a:ea typeface="Meiryo UI" panose="020B0604030504040204" pitchFamily="50" charset="-128"/>
            </a:endParaRPr>
          </a:p>
          <a:p>
            <a:pPr marL="107950" defTabSz="990600"/>
            <a:endParaRPr kumimoji="1" lang="ja-JP" altLang="en-US" sz="2200" dirty="0">
              <a:solidFill>
                <a:sysClr val="windowText" lastClr="000000"/>
              </a:solidFill>
              <a:latin typeface="Meiryo UI" panose="020B0604030504040204" pitchFamily="50" charset="-128"/>
              <a:ea typeface="Meiryo UI" panose="020B0604030504040204" pitchFamily="50" charset="-128"/>
            </a:endParaRPr>
          </a:p>
          <a:p>
            <a:pPr marL="450850" indent="-342900" defTabSz="990600"/>
            <a:r>
              <a:rPr kumimoji="1" lang="ja-JP" altLang="en-US" sz="2200" dirty="0">
                <a:solidFill>
                  <a:sysClr val="windowText" lastClr="000000"/>
                </a:solidFill>
                <a:latin typeface="Meiryo UI" panose="020B0604030504040204" pitchFamily="50" charset="-128"/>
                <a:ea typeface="Meiryo UI" panose="020B0604030504040204" pitchFamily="50" charset="-128"/>
              </a:rPr>
              <a:t>⇒　増収が見込まれる宿泊税を活用し、</a:t>
            </a:r>
            <a:r>
              <a:rPr kumimoji="1" lang="en-US" altLang="ja-JP" sz="2200" dirty="0">
                <a:solidFill>
                  <a:sysClr val="windowText" lastClr="000000"/>
                </a:solidFill>
                <a:latin typeface="Meiryo UI" panose="020B0604030504040204" pitchFamily="50" charset="-128"/>
                <a:ea typeface="Meiryo UI" panose="020B0604030504040204" pitchFamily="50" charset="-128"/>
              </a:rPr>
              <a:t>R7</a:t>
            </a:r>
            <a:r>
              <a:rPr kumimoji="1" lang="ja-JP" altLang="en-US" sz="2200" dirty="0">
                <a:solidFill>
                  <a:sysClr val="windowText" lastClr="000000"/>
                </a:solidFill>
                <a:latin typeface="Meiryo UI" panose="020B0604030504040204" pitchFamily="50" charset="-128"/>
                <a:ea typeface="Meiryo UI" panose="020B0604030504040204" pitchFamily="50" charset="-128"/>
              </a:rPr>
              <a:t>よりオーバーツーリズムの未然防止・抑制に向けた取組など、新たな施策を展開</a:t>
            </a:r>
          </a:p>
        </p:txBody>
      </p:sp>
      <p:sp>
        <p:nvSpPr>
          <p:cNvPr id="2" name="テキスト ボックス 1"/>
          <p:cNvSpPr txBox="1"/>
          <p:nvPr/>
        </p:nvSpPr>
        <p:spPr bwMode="gray">
          <a:xfrm>
            <a:off x="0" y="-19491"/>
            <a:ext cx="10959833"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宿泊税など他財源との差異（宿泊税収の状況、国・他自治体の状況）</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8</a:t>
            </a:fld>
            <a:endParaRPr kumimoji="1" lang="ja-JP" altLang="en-US" dirty="0"/>
          </a:p>
        </p:txBody>
      </p:sp>
      <p:graphicFrame>
        <p:nvGraphicFramePr>
          <p:cNvPr id="40" name="表 5">
            <a:extLst>
              <a:ext uri="{FF2B5EF4-FFF2-40B4-BE49-F238E27FC236}">
                <a16:creationId xmlns:a16="http://schemas.microsoft.com/office/drawing/2014/main" id="{980AB73E-DE68-446E-96F5-B71EA757A0CD}"/>
              </a:ext>
            </a:extLst>
          </p:cNvPr>
          <p:cNvGraphicFramePr>
            <a:graphicFrameLocks noGrp="1"/>
          </p:cNvGraphicFramePr>
          <p:nvPr>
            <p:extLst>
              <p:ext uri="{D42A27DB-BD31-4B8C-83A1-F6EECF244321}">
                <p14:modId xmlns:p14="http://schemas.microsoft.com/office/powerpoint/2010/main" val="98647262"/>
              </p:ext>
            </p:extLst>
          </p:nvPr>
        </p:nvGraphicFramePr>
        <p:xfrm>
          <a:off x="2376041" y="8075763"/>
          <a:ext cx="7632848" cy="1670741"/>
        </p:xfrm>
        <a:graphic>
          <a:graphicData uri="http://schemas.openxmlformats.org/drawingml/2006/table">
            <a:tbl>
              <a:tblPr firstRow="1" bandRow="1">
                <a:tableStyleId>{5C22544A-7EE6-4342-B048-85BDC9FD1C3A}</a:tableStyleId>
              </a:tblPr>
              <a:tblGrid>
                <a:gridCol w="1837537">
                  <a:extLst>
                    <a:ext uri="{9D8B030D-6E8A-4147-A177-3AD203B41FA5}">
                      <a16:colId xmlns:a16="http://schemas.microsoft.com/office/drawing/2014/main" val="130141998"/>
                    </a:ext>
                  </a:extLst>
                </a:gridCol>
                <a:gridCol w="5795311">
                  <a:extLst>
                    <a:ext uri="{9D8B030D-6E8A-4147-A177-3AD203B41FA5}">
                      <a16:colId xmlns:a16="http://schemas.microsoft.com/office/drawing/2014/main" val="1324271293"/>
                    </a:ext>
                  </a:extLst>
                </a:gridCol>
              </a:tblGrid>
              <a:tr h="344562">
                <a:tc>
                  <a:txBody>
                    <a:bodyPr/>
                    <a:lstStyle/>
                    <a:p>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納税義務者</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船舶又は航空機により日本から出国する旅客（日本人、外国人問わず）</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0425380"/>
                  </a:ext>
                </a:extLst>
              </a:tr>
              <a:tr h="209198">
                <a:tc>
                  <a:txBody>
                    <a:bodyPr/>
                    <a:lstStyle/>
                    <a:p>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税率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出国１回につき </a:t>
                      </a:r>
                      <a:r>
                        <a:rPr kumimoji="1" lang="en-US" altLang="ja-JP" sz="1400" b="0" dirty="0">
                          <a:solidFill>
                            <a:schemeClr val="tx1"/>
                          </a:solidFill>
                          <a:latin typeface="UD デジタル 教科書体 NK-R" panose="02020400000000000000" pitchFamily="18" charset="-128"/>
                          <a:ea typeface="UD デジタル 教科書体 NK-R" panose="02020400000000000000" pitchFamily="18" charset="-128"/>
                        </a:rPr>
                        <a:t>1,000 </a:t>
                      </a: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円</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4727010"/>
                  </a:ext>
                </a:extLst>
              </a:tr>
              <a:tr h="1021379">
                <a:tc>
                  <a:txBody>
                    <a:bodyPr/>
                    <a:lstStyle/>
                    <a:p>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税収の使途</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ea"/>
                        <a:buNone/>
                      </a:pPr>
                      <a:r>
                        <a:rPr kumimoji="1" lang="zh-TW" altLang="en-US" sz="1400" b="0" dirty="0">
                          <a:solidFill>
                            <a:schemeClr val="tx1"/>
                          </a:solidFill>
                          <a:latin typeface="UD デジタル 教科書体 NK-R" panose="02020400000000000000" pitchFamily="18" charset="-128"/>
                          <a:ea typeface="UD デジタル 教科書体 NK-R" panose="02020400000000000000" pitchFamily="18" charset="-128"/>
                        </a:rPr>
                        <a:t>令和６年度予算額：４４０億円</a:t>
                      </a:r>
                      <a:endParaRPr kumimoji="1" lang="en-US" altLang="zh-TW" sz="1400" b="0" dirty="0">
                        <a:solidFill>
                          <a:schemeClr val="tx1"/>
                        </a:solidFill>
                        <a:latin typeface="UD デジタル 教科書体 NK-R" panose="02020400000000000000" pitchFamily="18" charset="-128"/>
                        <a:ea typeface="UD デジタル 教科書体 NK-R" panose="02020400000000000000" pitchFamily="18" charset="-128"/>
                      </a:endParaRPr>
                    </a:p>
                    <a:p>
                      <a:pPr marL="228600" indent="-228600">
                        <a:buFont typeface="+mj-ea"/>
                        <a:buAutoNum type="circleNumDbPlain"/>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ストレスフリーで快適に旅行できる環境の整備（１２９億円）</a:t>
                      </a:r>
                    </a:p>
                    <a:p>
                      <a:pPr marL="228600" indent="-228600">
                        <a:buFont typeface="+mj-ea"/>
                        <a:buAutoNum type="circleNumDbPlain"/>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日本の多様な魅力に関する情報の入手の容易化（８０億円）</a:t>
                      </a:r>
                    </a:p>
                    <a:p>
                      <a:pPr marL="228600" indent="-228600">
                        <a:buFont typeface="+mj-ea"/>
                        <a:buAutoNum type="circleNumDbPlain"/>
                      </a:pPr>
                      <a:r>
                        <a:rPr kumimoji="1" lang="ja-JP" altLang="en-US" sz="1400" b="0" dirty="0">
                          <a:solidFill>
                            <a:schemeClr val="tx1"/>
                          </a:solidFill>
                          <a:latin typeface="UD デジタル 教科書体 NK-R" panose="02020400000000000000" pitchFamily="18" charset="-128"/>
                          <a:ea typeface="UD デジタル 教科書体 NK-R" panose="02020400000000000000" pitchFamily="18" charset="-128"/>
                        </a:rPr>
                        <a:t>地域固有の文化、自然等を活用した観光資源の整備等（２３１億円）</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6054026"/>
                  </a:ext>
                </a:extLst>
              </a:tr>
            </a:tbl>
          </a:graphicData>
        </a:graphic>
      </p:graphicFrame>
      <p:sp>
        <p:nvSpPr>
          <p:cNvPr id="41" name="テキスト ボックス 40">
            <a:extLst>
              <a:ext uri="{FF2B5EF4-FFF2-40B4-BE49-F238E27FC236}">
                <a16:creationId xmlns:a16="http://schemas.microsoft.com/office/drawing/2014/main" id="{12D03CE9-D150-4AE0-A7AC-840ECB78737B}"/>
              </a:ext>
            </a:extLst>
          </p:cNvPr>
          <p:cNvSpPr txBox="1"/>
          <p:nvPr/>
        </p:nvSpPr>
        <p:spPr>
          <a:xfrm>
            <a:off x="1941326" y="7819085"/>
            <a:ext cx="3891099" cy="22255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36000" rIns="0" bIns="0" rtlCol="0">
            <a:spAutoFit/>
          </a:bodyPr>
          <a:lstStyle/>
          <a:p>
            <a:pPr>
              <a:lnSpc>
                <a:spcPts val="1400"/>
              </a:lnSpc>
            </a:pP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参考</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現在の国際観光旅客税の制度概要</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graphicFrame>
        <p:nvGraphicFramePr>
          <p:cNvPr id="37" name="表 8">
            <a:extLst>
              <a:ext uri="{FF2B5EF4-FFF2-40B4-BE49-F238E27FC236}">
                <a16:creationId xmlns:a16="http://schemas.microsoft.com/office/drawing/2014/main" id="{0CF72453-2947-41B9-A03D-A3FD12D853A9}"/>
              </a:ext>
            </a:extLst>
          </p:cNvPr>
          <p:cNvGraphicFramePr>
            <a:graphicFrameLocks noGrp="1"/>
          </p:cNvGraphicFramePr>
          <p:nvPr>
            <p:extLst>
              <p:ext uri="{D42A27DB-BD31-4B8C-83A1-F6EECF244321}">
                <p14:modId xmlns:p14="http://schemas.microsoft.com/office/powerpoint/2010/main" val="2421095437"/>
              </p:ext>
            </p:extLst>
          </p:nvPr>
        </p:nvGraphicFramePr>
        <p:xfrm>
          <a:off x="1439936" y="1911889"/>
          <a:ext cx="6912768" cy="79248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val="2264995071"/>
                    </a:ext>
                  </a:extLst>
                </a:gridCol>
                <a:gridCol w="2304256">
                  <a:extLst>
                    <a:ext uri="{9D8B030D-6E8A-4147-A177-3AD203B41FA5}">
                      <a16:colId xmlns:a16="http://schemas.microsoft.com/office/drawing/2014/main" val="4044986429"/>
                    </a:ext>
                  </a:extLst>
                </a:gridCol>
                <a:gridCol w="2304256">
                  <a:extLst>
                    <a:ext uri="{9D8B030D-6E8A-4147-A177-3AD203B41FA5}">
                      <a16:colId xmlns:a16="http://schemas.microsoft.com/office/drawing/2014/main" val="444000025"/>
                    </a:ext>
                  </a:extLst>
                </a:gridCol>
              </a:tblGrid>
              <a:tr h="180896">
                <a:tc>
                  <a:txBody>
                    <a:bodyPr/>
                    <a:lstStyle/>
                    <a:p>
                      <a:pPr algn="ctr"/>
                      <a:r>
                        <a:rPr kumimoji="1" lang="en-US" altLang="ja-JP" sz="2000" dirty="0">
                          <a:latin typeface="UD デジタル 教科書体 NK-R" panose="02020400000000000000" pitchFamily="18" charset="-128"/>
                          <a:ea typeface="UD デジタル 教科書体 NK-R" panose="02020400000000000000" pitchFamily="18" charset="-128"/>
                        </a:rPr>
                        <a:t>R5</a:t>
                      </a:r>
                      <a:r>
                        <a:rPr kumimoji="1" lang="ja-JP" altLang="en-US" sz="2000" dirty="0">
                          <a:latin typeface="UD デジタル 教科書体 NK-R" panose="02020400000000000000" pitchFamily="18" charset="-128"/>
                          <a:ea typeface="UD デジタル 教科書体 NK-R" panose="02020400000000000000" pitchFamily="18" charset="-128"/>
                        </a:rPr>
                        <a:t>（決算額）</a:t>
                      </a:r>
                    </a:p>
                  </a:txBody>
                  <a:tcPr anchor="ctr"/>
                </a:tc>
                <a:tc>
                  <a:txBody>
                    <a:bodyPr/>
                    <a:lstStyle/>
                    <a:p>
                      <a:pPr algn="ctr"/>
                      <a:r>
                        <a:rPr kumimoji="1" lang="en-US" altLang="ja-JP" sz="2000" dirty="0">
                          <a:latin typeface="UD デジタル 教科書体 NK-R" panose="02020400000000000000" pitchFamily="18" charset="-128"/>
                          <a:ea typeface="UD デジタル 教科書体 NK-R" panose="02020400000000000000" pitchFamily="18" charset="-128"/>
                        </a:rPr>
                        <a:t>R6</a:t>
                      </a:r>
                      <a:r>
                        <a:rPr kumimoji="1" lang="ja-JP" altLang="en-US" sz="2000" dirty="0">
                          <a:latin typeface="UD デジタル 教科書体 NK-R" panose="02020400000000000000" pitchFamily="18" charset="-128"/>
                          <a:ea typeface="UD デジタル 教科書体 NK-R" panose="02020400000000000000" pitchFamily="18" charset="-128"/>
                        </a:rPr>
                        <a:t>（最終予算）</a:t>
                      </a:r>
                    </a:p>
                  </a:txBody>
                  <a:tcPr anchor="ctr"/>
                </a:tc>
                <a:tc>
                  <a:txBody>
                    <a:bodyPr/>
                    <a:lstStyle/>
                    <a:p>
                      <a:pPr algn="ctr"/>
                      <a:r>
                        <a:rPr kumimoji="1" lang="en-US" altLang="ja-JP" sz="2000" dirty="0">
                          <a:latin typeface="UD デジタル 教科書体 NK-R" panose="02020400000000000000" pitchFamily="18" charset="-128"/>
                          <a:ea typeface="UD デジタル 教科書体 NK-R" panose="02020400000000000000" pitchFamily="18" charset="-128"/>
                        </a:rPr>
                        <a:t>R7</a:t>
                      </a:r>
                      <a:r>
                        <a:rPr kumimoji="1" lang="ja-JP" altLang="en-US" sz="2000" dirty="0">
                          <a:latin typeface="UD デジタル 教科書体 NK-R" panose="02020400000000000000" pitchFamily="18" charset="-128"/>
                          <a:ea typeface="UD デジタル 教科書体 NK-R" panose="02020400000000000000" pitchFamily="18" charset="-128"/>
                        </a:rPr>
                        <a:t>（当初予算）</a:t>
                      </a:r>
                    </a:p>
                  </a:txBody>
                  <a:tcPr anchor="ctr"/>
                </a:tc>
                <a:extLst>
                  <a:ext uri="{0D108BD9-81ED-4DB2-BD59-A6C34878D82A}">
                    <a16:rowId xmlns:a16="http://schemas.microsoft.com/office/drawing/2014/main" val="1007949138"/>
                  </a:ext>
                </a:extLst>
              </a:tr>
              <a:tr h="180896">
                <a:tc>
                  <a:txBody>
                    <a:bodyPr/>
                    <a:lstStyle/>
                    <a:p>
                      <a:pPr algn="ctr"/>
                      <a:r>
                        <a:rPr kumimoji="1" lang="en-US" altLang="ja-JP" sz="2000" dirty="0">
                          <a:latin typeface="UD デジタル 教科書体 NK-R" panose="02020400000000000000" pitchFamily="18" charset="-128"/>
                          <a:ea typeface="UD デジタル 教科書体 NK-R" panose="02020400000000000000" pitchFamily="18" charset="-128"/>
                        </a:rPr>
                        <a:t>25.1</a:t>
                      </a:r>
                      <a:r>
                        <a:rPr kumimoji="1" lang="ja-JP" altLang="en-US" sz="2000" dirty="0">
                          <a:latin typeface="UD デジタル 教科書体 NK-R" panose="02020400000000000000" pitchFamily="18" charset="-128"/>
                          <a:ea typeface="UD デジタル 教科書体 NK-R" panose="02020400000000000000" pitchFamily="18" charset="-128"/>
                        </a:rPr>
                        <a:t>億円</a:t>
                      </a:r>
                      <a:endParaRPr kumimoji="1" lang="en-US" altLang="ja-JP" sz="2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2000" dirty="0">
                          <a:latin typeface="UD デジタル 教科書体 NK-R" panose="02020400000000000000" pitchFamily="18" charset="-128"/>
                          <a:ea typeface="UD デジタル 教科書体 NK-R" panose="02020400000000000000" pitchFamily="18" charset="-128"/>
                        </a:rPr>
                        <a:t>32.7</a:t>
                      </a:r>
                      <a:r>
                        <a:rPr kumimoji="1" lang="ja-JP" altLang="en-US" sz="2000" dirty="0">
                          <a:latin typeface="UD デジタル 教科書体 NK-R" panose="02020400000000000000" pitchFamily="18" charset="-128"/>
                          <a:ea typeface="UD デジタル 教科書体 NK-R" panose="02020400000000000000" pitchFamily="18" charset="-128"/>
                        </a:rPr>
                        <a:t>億円</a:t>
                      </a:r>
                      <a:endParaRPr kumimoji="1" lang="en-US" altLang="ja-JP" sz="20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2000" b="1" u="sng" dirty="0">
                          <a:latin typeface="UD デジタル 教科書体 NK-R" panose="02020400000000000000" pitchFamily="18" charset="-128"/>
                          <a:ea typeface="UD デジタル 教科書体 NK-R" panose="02020400000000000000" pitchFamily="18" charset="-128"/>
                        </a:rPr>
                        <a:t>73.4</a:t>
                      </a:r>
                      <a:r>
                        <a:rPr kumimoji="1" lang="ja-JP" altLang="en-US" sz="2000" b="1" u="sng" dirty="0">
                          <a:latin typeface="UD デジタル 教科書体 NK-R" panose="02020400000000000000" pitchFamily="18" charset="-128"/>
                          <a:ea typeface="UD デジタル 教科書体 NK-R" panose="02020400000000000000" pitchFamily="18" charset="-128"/>
                        </a:rPr>
                        <a:t>億円</a:t>
                      </a:r>
                      <a:endParaRPr kumimoji="1" lang="en-US" altLang="ja-JP" sz="2000" b="1" u="sng"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232930487"/>
                  </a:ext>
                </a:extLst>
              </a:tr>
            </a:tbl>
          </a:graphicData>
        </a:graphic>
      </p:graphicFrame>
      <p:sp>
        <p:nvSpPr>
          <p:cNvPr id="45" name="テキスト ボックス 44">
            <a:extLst>
              <a:ext uri="{FF2B5EF4-FFF2-40B4-BE49-F238E27FC236}">
                <a16:creationId xmlns:a16="http://schemas.microsoft.com/office/drawing/2014/main" id="{DC9700E7-FB28-452F-8744-B49AA7793FCA}"/>
              </a:ext>
            </a:extLst>
          </p:cNvPr>
          <p:cNvSpPr txBox="1"/>
          <p:nvPr/>
        </p:nvSpPr>
        <p:spPr bwMode="gray">
          <a:xfrm>
            <a:off x="436229" y="3598186"/>
            <a:ext cx="12669004" cy="265511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他の自治体の状況</a:t>
            </a:r>
            <a:r>
              <a:rPr lang="en-US" altLang="ja-JP" sz="2400" b="1" dirty="0">
                <a:solidFill>
                  <a:sysClr val="windowText" lastClr="000000"/>
                </a:solidFill>
                <a:latin typeface="Meiryo UI" panose="020B0604030504040204" pitchFamily="50" charset="-128"/>
                <a:ea typeface="Meiryo UI" panose="020B0604030504040204" pitchFamily="50" charset="-128"/>
              </a:rPr>
              <a:t>】</a:t>
            </a:r>
          </a:p>
          <a:p>
            <a:pPr marL="450850" indent="-342900" defTabSz="990600">
              <a:buFont typeface="Wingdings" panose="05000000000000000000" pitchFamily="2" charset="2"/>
              <a:buChar char="Ø"/>
            </a:pPr>
            <a:r>
              <a:rPr kumimoji="1" lang="ja-JP" altLang="en-US" sz="2200" dirty="0">
                <a:solidFill>
                  <a:sysClr val="windowText" lastClr="000000"/>
                </a:solidFill>
                <a:latin typeface="Meiryo UI" panose="020B0604030504040204" pitchFamily="50" charset="-128"/>
                <a:ea typeface="Meiryo UI" panose="020B0604030504040204" pitchFamily="50" charset="-128"/>
              </a:rPr>
              <a:t>全国各地で新たに宿泊税制度を導入する自治体が増加傾向</a:t>
            </a:r>
            <a:endParaRPr kumimoji="1" lang="en-US" altLang="ja-JP" sz="2200" dirty="0">
              <a:solidFill>
                <a:sysClr val="windowText" lastClr="000000"/>
              </a:solidFill>
              <a:latin typeface="Meiryo UI" panose="020B0604030504040204" pitchFamily="50" charset="-128"/>
              <a:ea typeface="Meiryo UI" panose="020B0604030504040204" pitchFamily="50" charset="-128"/>
            </a:endParaRPr>
          </a:p>
          <a:p>
            <a:pPr marL="107950" defTabSz="990600"/>
            <a:r>
              <a:rPr kumimoji="1" lang="ja-JP" altLang="en-US" sz="2200" dirty="0">
                <a:solidFill>
                  <a:sysClr val="windowText" lastClr="000000"/>
                </a:solidFill>
                <a:latin typeface="Meiryo UI" panose="020B0604030504040204" pitchFamily="50" charset="-128"/>
                <a:ea typeface="Meiryo UI" panose="020B0604030504040204" pitchFamily="50" charset="-128"/>
              </a:rPr>
              <a:t>　　　　</a:t>
            </a:r>
            <a:r>
              <a:rPr kumimoji="1" lang="en-US" altLang="ja-JP" sz="2200" dirty="0">
                <a:solidFill>
                  <a:sysClr val="windowText" lastClr="000000"/>
                </a:solidFill>
                <a:latin typeface="Meiryo UI" panose="020B0604030504040204" pitchFamily="50" charset="-128"/>
                <a:ea typeface="Meiryo UI" panose="020B0604030504040204" pitchFamily="50" charset="-128"/>
              </a:rPr>
              <a:t>R7.4</a:t>
            </a:r>
            <a:r>
              <a:rPr kumimoji="1" lang="ja-JP" altLang="en-US" sz="2200" dirty="0">
                <a:solidFill>
                  <a:sysClr val="windowText" lastClr="000000"/>
                </a:solidFill>
                <a:latin typeface="Meiryo UI" panose="020B0604030504040204" pitchFamily="50" charset="-128"/>
                <a:ea typeface="Meiryo UI" panose="020B0604030504040204" pitchFamily="50" charset="-128"/>
              </a:rPr>
              <a:t>現在：</a:t>
            </a:r>
            <a:r>
              <a:rPr kumimoji="1" lang="en-US" altLang="ja-JP" sz="2200" dirty="0">
                <a:solidFill>
                  <a:sysClr val="windowText" lastClr="000000"/>
                </a:solidFill>
                <a:latin typeface="Meiryo UI" panose="020B0604030504040204" pitchFamily="50" charset="-128"/>
                <a:ea typeface="Meiryo UI" panose="020B0604030504040204" pitchFamily="50" charset="-128"/>
              </a:rPr>
              <a:t>〔</a:t>
            </a:r>
            <a:r>
              <a:rPr kumimoji="1" lang="ja-JP" altLang="en-US" sz="2200" dirty="0">
                <a:solidFill>
                  <a:sysClr val="windowText" lastClr="000000"/>
                </a:solidFill>
                <a:latin typeface="Meiryo UI" panose="020B0604030504040204" pitchFamily="50" charset="-128"/>
                <a:ea typeface="Meiryo UI" panose="020B0604030504040204" pitchFamily="50" charset="-128"/>
              </a:rPr>
              <a:t>導入済</a:t>
            </a:r>
            <a:r>
              <a:rPr kumimoji="1" lang="en-US" altLang="ja-JP" sz="2200" dirty="0">
                <a:solidFill>
                  <a:sysClr val="windowText" lastClr="000000"/>
                </a:solidFill>
                <a:latin typeface="Meiryo UI" panose="020B0604030504040204" pitchFamily="50" charset="-128"/>
                <a:ea typeface="Meiryo UI" panose="020B0604030504040204" pitchFamily="50" charset="-128"/>
              </a:rPr>
              <a:t>〕12</a:t>
            </a:r>
            <a:r>
              <a:rPr kumimoji="1" lang="ja-JP" altLang="en-US" sz="2200" dirty="0">
                <a:solidFill>
                  <a:sysClr val="windowText" lastClr="000000"/>
                </a:solidFill>
                <a:latin typeface="Meiryo UI" panose="020B0604030504040204" pitchFamily="50" charset="-128"/>
                <a:ea typeface="Meiryo UI" panose="020B0604030504040204" pitchFamily="50" charset="-128"/>
              </a:rPr>
              <a:t>自治体、</a:t>
            </a:r>
            <a:r>
              <a:rPr kumimoji="1" lang="en-US" altLang="ja-JP" sz="2200" dirty="0">
                <a:solidFill>
                  <a:sysClr val="windowText" lastClr="000000"/>
                </a:solidFill>
                <a:latin typeface="Meiryo UI" panose="020B0604030504040204" pitchFamily="50" charset="-128"/>
                <a:ea typeface="Meiryo UI" panose="020B0604030504040204" pitchFamily="50" charset="-128"/>
              </a:rPr>
              <a:t>〔</a:t>
            </a:r>
            <a:r>
              <a:rPr kumimoji="1" lang="ja-JP" altLang="en-US" sz="2200" dirty="0">
                <a:solidFill>
                  <a:sysClr val="windowText" lastClr="000000"/>
                </a:solidFill>
                <a:latin typeface="Meiryo UI" panose="020B0604030504040204" pitchFamily="50" charset="-128"/>
                <a:ea typeface="Meiryo UI" panose="020B0604030504040204" pitchFamily="50" charset="-128"/>
              </a:rPr>
              <a:t>導入予定</a:t>
            </a:r>
            <a:r>
              <a:rPr kumimoji="1" lang="en-US" altLang="ja-JP" sz="2200" dirty="0">
                <a:solidFill>
                  <a:sysClr val="windowText" lastClr="000000"/>
                </a:solidFill>
                <a:latin typeface="Meiryo UI" panose="020B0604030504040204" pitchFamily="50" charset="-128"/>
                <a:ea typeface="Meiryo UI" panose="020B0604030504040204" pitchFamily="50" charset="-128"/>
              </a:rPr>
              <a:t>〕12</a:t>
            </a:r>
            <a:r>
              <a:rPr kumimoji="1" lang="ja-JP" altLang="en-US" sz="2200" dirty="0">
                <a:solidFill>
                  <a:sysClr val="windowText" lastClr="000000"/>
                </a:solidFill>
                <a:latin typeface="Meiryo UI" panose="020B0604030504040204" pitchFamily="50" charset="-128"/>
                <a:ea typeface="Meiryo UI" panose="020B0604030504040204" pitchFamily="50" charset="-128"/>
              </a:rPr>
              <a:t>自治体</a:t>
            </a:r>
          </a:p>
          <a:p>
            <a:pPr marL="107950" defTabSz="990600"/>
            <a:r>
              <a:rPr kumimoji="1" lang="ja-JP" altLang="en-US" sz="2200" dirty="0">
                <a:solidFill>
                  <a:sysClr val="windowText" lastClr="000000"/>
                </a:solidFill>
                <a:latin typeface="Meiryo UI" panose="020B0604030504040204" pitchFamily="50" charset="-128"/>
                <a:ea typeface="Meiryo UI" panose="020B0604030504040204" pitchFamily="50" charset="-128"/>
              </a:rPr>
              <a:t>　　　　</a:t>
            </a:r>
            <a:r>
              <a:rPr kumimoji="1" lang="en-US" altLang="ja-JP" sz="2200" dirty="0">
                <a:solidFill>
                  <a:sysClr val="windowText" lastClr="000000"/>
                </a:solidFill>
                <a:latin typeface="Meiryo UI" panose="020B0604030504040204" pitchFamily="50" charset="-128"/>
                <a:ea typeface="Meiryo UI" panose="020B0604030504040204" pitchFamily="50" charset="-128"/>
              </a:rPr>
              <a:t>※</a:t>
            </a:r>
            <a:r>
              <a:rPr kumimoji="1" lang="ja-JP" altLang="en-US" sz="2200" dirty="0">
                <a:solidFill>
                  <a:sysClr val="windowText" lastClr="000000"/>
                </a:solidFill>
                <a:latin typeface="Meiryo UI" panose="020B0604030504040204" pitchFamily="50" charset="-128"/>
                <a:ea typeface="Meiryo UI" panose="020B0604030504040204" pitchFamily="50" charset="-128"/>
              </a:rPr>
              <a:t>その他、検討中の自治体が多数あり</a:t>
            </a:r>
          </a:p>
          <a:p>
            <a:pPr marL="450850" indent="-342900" defTabSz="990600">
              <a:buFont typeface="Wingdings" panose="05000000000000000000" pitchFamily="2" charset="2"/>
              <a:buChar char="Ø"/>
            </a:pPr>
            <a:r>
              <a:rPr kumimoji="1" lang="ja-JP" altLang="en-US" sz="2200" dirty="0">
                <a:solidFill>
                  <a:sysClr val="windowText" lastClr="000000"/>
                </a:solidFill>
                <a:latin typeface="Meiryo UI" panose="020B0604030504040204" pitchFamily="50" charset="-128"/>
                <a:ea typeface="Meiryo UI" panose="020B0604030504040204" pitchFamily="50" charset="-128"/>
              </a:rPr>
              <a:t>京都市では、</a:t>
            </a:r>
            <a:r>
              <a:rPr kumimoji="1" lang="en-US" altLang="ja-JP" sz="2200" dirty="0">
                <a:solidFill>
                  <a:sysClr val="windowText" lastClr="000000"/>
                </a:solidFill>
                <a:latin typeface="Meiryo UI" panose="020B0604030504040204" pitchFamily="50" charset="-128"/>
                <a:ea typeface="Meiryo UI" panose="020B0604030504040204" pitchFamily="50" charset="-128"/>
              </a:rPr>
              <a:t>R8.3</a:t>
            </a:r>
            <a:r>
              <a:rPr kumimoji="1" lang="ja-JP" altLang="en-US" sz="2200" dirty="0">
                <a:solidFill>
                  <a:sysClr val="windowText" lastClr="000000"/>
                </a:solidFill>
                <a:latin typeface="Meiryo UI" panose="020B0604030504040204" pitchFamily="50" charset="-128"/>
                <a:ea typeface="Meiryo UI" panose="020B0604030504040204" pitchFamily="50" charset="-128"/>
              </a:rPr>
              <a:t>の制度改正をめざし、現在総務省と協議中。</a:t>
            </a:r>
            <a:r>
              <a:rPr kumimoji="1" lang="en-US" altLang="ja-JP" sz="2200" dirty="0">
                <a:solidFill>
                  <a:sysClr val="windowText" lastClr="000000"/>
                </a:solidFill>
                <a:latin typeface="Meiryo UI" panose="020B0604030504040204" pitchFamily="50" charset="-128"/>
                <a:ea typeface="Meiryo UI" panose="020B0604030504040204" pitchFamily="50" charset="-128"/>
              </a:rPr>
              <a:t>10</a:t>
            </a:r>
            <a:r>
              <a:rPr kumimoji="1" lang="ja-JP" altLang="en-US" sz="2200" dirty="0">
                <a:solidFill>
                  <a:sysClr val="windowText" lastClr="000000"/>
                </a:solidFill>
                <a:latin typeface="Meiryo UI" panose="020B0604030504040204" pitchFamily="50" charset="-128"/>
                <a:ea typeface="Meiryo UI" panose="020B0604030504040204" pitchFamily="50" charset="-128"/>
              </a:rPr>
              <a:t>万円以上の宿泊者に対しては、導入自治体の中では最高額となる</a:t>
            </a:r>
            <a:r>
              <a:rPr kumimoji="1" lang="en-US" altLang="ja-JP" sz="2200" dirty="0">
                <a:solidFill>
                  <a:sysClr val="windowText" lastClr="000000"/>
                </a:solidFill>
                <a:latin typeface="Meiryo UI" panose="020B0604030504040204" pitchFamily="50" charset="-128"/>
                <a:ea typeface="Meiryo UI" panose="020B0604030504040204" pitchFamily="50" charset="-128"/>
              </a:rPr>
              <a:t>10,000</a:t>
            </a:r>
            <a:r>
              <a:rPr kumimoji="1" lang="ja-JP" altLang="en-US" sz="2200" dirty="0">
                <a:solidFill>
                  <a:sysClr val="windowText" lastClr="000000"/>
                </a:solidFill>
                <a:latin typeface="Meiryo UI" panose="020B0604030504040204" pitchFamily="50" charset="-128"/>
                <a:ea typeface="Meiryo UI" panose="020B0604030504040204" pitchFamily="50" charset="-128"/>
              </a:rPr>
              <a:t>円の税率の設定するなど、大幅な改正により、</a:t>
            </a:r>
            <a:r>
              <a:rPr kumimoji="1" lang="en-US" altLang="ja-JP" sz="2200" dirty="0">
                <a:solidFill>
                  <a:sysClr val="windowText" lastClr="000000"/>
                </a:solidFill>
                <a:latin typeface="Meiryo UI" panose="020B0604030504040204" pitchFamily="50" charset="-128"/>
                <a:ea typeface="Meiryo UI" panose="020B0604030504040204" pitchFamily="50" charset="-128"/>
              </a:rPr>
              <a:t>130</a:t>
            </a:r>
            <a:r>
              <a:rPr kumimoji="1" lang="ja-JP" altLang="en-US" sz="2200" dirty="0">
                <a:solidFill>
                  <a:sysClr val="windowText" lastClr="000000"/>
                </a:solidFill>
                <a:latin typeface="Meiryo UI" panose="020B0604030504040204" pitchFamily="50" charset="-128"/>
                <a:ea typeface="Meiryo UI" panose="020B0604030504040204" pitchFamily="50" charset="-128"/>
              </a:rPr>
              <a:t>億円程度の税収が見込まれている。なお、税収はオーバーツーリズム対策を含めた観光施策での活用を想定。</a:t>
            </a:r>
          </a:p>
        </p:txBody>
      </p:sp>
      <p:sp>
        <p:nvSpPr>
          <p:cNvPr id="46" name="テキスト ボックス 45">
            <a:extLst>
              <a:ext uri="{FF2B5EF4-FFF2-40B4-BE49-F238E27FC236}">
                <a16:creationId xmlns:a16="http://schemas.microsoft.com/office/drawing/2014/main" id="{D56ABD64-F075-4465-B038-B37324A280DC}"/>
              </a:ext>
            </a:extLst>
          </p:cNvPr>
          <p:cNvSpPr txBox="1"/>
          <p:nvPr/>
        </p:nvSpPr>
        <p:spPr bwMode="gray">
          <a:xfrm>
            <a:off x="436229" y="6204608"/>
            <a:ext cx="12669004" cy="163945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国の出国税引上げ検討</a:t>
            </a:r>
            <a:r>
              <a:rPr lang="en-US" altLang="ja-JP" sz="2400" b="1" dirty="0">
                <a:solidFill>
                  <a:sysClr val="windowText" lastClr="000000"/>
                </a:solidFill>
                <a:latin typeface="Meiryo UI" panose="020B0604030504040204" pitchFamily="50" charset="-128"/>
                <a:ea typeface="Meiryo UI" panose="020B0604030504040204" pitchFamily="50" charset="-128"/>
              </a:rPr>
              <a:t>】</a:t>
            </a:r>
          </a:p>
          <a:p>
            <a:pPr marL="450850" indent="-342900" defTabSz="990600">
              <a:buFont typeface="Wingdings" panose="05000000000000000000" pitchFamily="2" charset="2"/>
              <a:buChar char="Ø"/>
            </a:pPr>
            <a:r>
              <a:rPr kumimoji="1" lang="ja-JP" altLang="en-US" sz="2200" dirty="0">
                <a:solidFill>
                  <a:sysClr val="windowText" lastClr="000000"/>
                </a:solidFill>
                <a:latin typeface="Meiryo UI" panose="020B0604030504040204" pitchFamily="50" charset="-128"/>
                <a:ea typeface="Meiryo UI" panose="020B0604030504040204" pitchFamily="50" charset="-128"/>
              </a:rPr>
              <a:t>国が１人</a:t>
            </a:r>
            <a:r>
              <a:rPr kumimoji="1" lang="en-US" altLang="ja-JP" sz="2200" dirty="0">
                <a:solidFill>
                  <a:sysClr val="windowText" lastClr="000000"/>
                </a:solidFill>
                <a:latin typeface="Meiryo UI" panose="020B0604030504040204" pitchFamily="50" charset="-128"/>
                <a:ea typeface="Meiryo UI" panose="020B0604030504040204" pitchFamily="50" charset="-128"/>
              </a:rPr>
              <a:t>1,000</a:t>
            </a:r>
            <a:r>
              <a:rPr kumimoji="1" lang="ja-JP" altLang="en-US" sz="2200" dirty="0">
                <a:solidFill>
                  <a:sysClr val="windowText" lastClr="000000"/>
                </a:solidFill>
                <a:latin typeface="Meiryo UI" panose="020B0604030504040204" pitchFamily="50" charset="-128"/>
                <a:ea typeface="Meiryo UI" panose="020B0604030504040204" pitchFamily="50" charset="-128"/>
              </a:rPr>
              <a:t>円を徴収している「国際観光旅客税」（出国税）を</a:t>
            </a:r>
            <a:r>
              <a:rPr lang="ja-JP" altLang="en-US" sz="2200" dirty="0">
                <a:solidFill>
                  <a:sysClr val="windowText" lastClr="000000"/>
                </a:solidFill>
                <a:latin typeface="Meiryo UI" panose="020B0604030504040204" pitchFamily="50" charset="-128"/>
                <a:ea typeface="Meiryo UI" panose="020B0604030504040204" pitchFamily="50" charset="-128"/>
              </a:rPr>
              <a:t>３</a:t>
            </a:r>
            <a:r>
              <a:rPr kumimoji="1" lang="ja-JP" altLang="en-US" sz="2200" dirty="0">
                <a:solidFill>
                  <a:sysClr val="windowText" lastClr="000000"/>
                </a:solidFill>
                <a:latin typeface="Meiryo UI" panose="020B0604030504040204" pitchFamily="50" charset="-128"/>
                <a:ea typeface="Meiryo UI" panose="020B0604030504040204" pitchFamily="50" charset="-128"/>
              </a:rPr>
              <a:t>～</a:t>
            </a:r>
            <a:r>
              <a:rPr lang="ja-JP" altLang="en-US" sz="2200" dirty="0">
                <a:solidFill>
                  <a:sysClr val="windowText" lastClr="000000"/>
                </a:solidFill>
                <a:latin typeface="Meiryo UI" panose="020B0604030504040204" pitchFamily="50" charset="-128"/>
                <a:ea typeface="Meiryo UI" panose="020B0604030504040204" pitchFamily="50" charset="-128"/>
              </a:rPr>
              <a:t>５</a:t>
            </a:r>
            <a:r>
              <a:rPr kumimoji="1" lang="ja-JP" altLang="en-US" sz="2200" dirty="0">
                <a:solidFill>
                  <a:sysClr val="windowText" lastClr="000000"/>
                </a:solidFill>
                <a:latin typeface="Meiryo UI" panose="020B0604030504040204" pitchFamily="50" charset="-128"/>
                <a:ea typeface="Meiryo UI" panose="020B0604030504040204" pitchFamily="50" charset="-128"/>
              </a:rPr>
              <a:t>倍</a:t>
            </a:r>
            <a:r>
              <a:rPr lang="ja-JP" altLang="en-US" sz="2200" dirty="0">
                <a:solidFill>
                  <a:sysClr val="windowText" lastClr="000000"/>
                </a:solidFill>
                <a:latin typeface="Meiryo UI" panose="020B0604030504040204" pitchFamily="50" charset="-128"/>
                <a:ea typeface="Meiryo UI" panose="020B0604030504040204" pitchFamily="50" charset="-128"/>
              </a:rPr>
              <a:t>程度に引き上げる案</a:t>
            </a:r>
            <a:r>
              <a:rPr kumimoji="1" lang="ja-JP" altLang="en-US" sz="2200" dirty="0">
                <a:solidFill>
                  <a:sysClr val="windowText" lastClr="000000"/>
                </a:solidFill>
                <a:latin typeface="Meiryo UI" panose="020B0604030504040204" pitchFamily="50" charset="-128"/>
                <a:ea typeface="Meiryo UI" panose="020B0604030504040204" pitchFamily="50" charset="-128"/>
              </a:rPr>
              <a:t>を検討しており、オーバーツーリズム対策などに税収を充てられるよう使途を拡充するとの報道あり。</a:t>
            </a:r>
          </a:p>
          <a:p>
            <a:pPr marL="107950" defTabSz="990600"/>
            <a:r>
              <a:rPr kumimoji="1" lang="ja-JP" altLang="en-US" sz="2200" dirty="0">
                <a:solidFill>
                  <a:sysClr val="windowText" lastClr="000000"/>
                </a:solidFill>
                <a:latin typeface="Meiryo UI" panose="020B0604030504040204" pitchFamily="50" charset="-128"/>
                <a:ea typeface="Meiryo UI" panose="020B0604030504040204" pitchFamily="50" charset="-128"/>
              </a:rPr>
              <a:t>　　（</a:t>
            </a:r>
            <a:r>
              <a:rPr kumimoji="1" lang="en-US" altLang="ja-JP" sz="2200" dirty="0">
                <a:solidFill>
                  <a:sysClr val="windowText" lastClr="000000"/>
                </a:solidFill>
                <a:latin typeface="Meiryo UI" panose="020B0604030504040204" pitchFamily="50" charset="-128"/>
                <a:ea typeface="Meiryo UI" panose="020B0604030504040204" pitchFamily="50" charset="-128"/>
              </a:rPr>
              <a:t>R7.5.19</a:t>
            </a:r>
            <a:r>
              <a:rPr kumimoji="1" lang="ja-JP" altLang="en-US" sz="2200" dirty="0">
                <a:solidFill>
                  <a:sysClr val="windowText" lastClr="000000"/>
                </a:solidFill>
                <a:latin typeface="Meiryo UI" panose="020B0604030504040204" pitchFamily="50" charset="-128"/>
                <a:ea typeface="Meiryo UI" panose="020B0604030504040204" pitchFamily="50" charset="-128"/>
              </a:rPr>
              <a:t>参院予算委員会において、石破首相が出国税の引き上げについて検討する考えを示した）</a:t>
            </a:r>
          </a:p>
        </p:txBody>
      </p:sp>
    </p:spTree>
    <p:extLst>
      <p:ext uri="{BB962C8B-B14F-4D97-AF65-F5344CB8AC3E}">
        <p14:creationId xmlns:p14="http://schemas.microsoft.com/office/powerpoint/2010/main" val="36528868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7394</TotalTime>
  <Words>3123</Words>
  <Application>Microsoft Office PowerPoint</Application>
  <PresentationFormat>ユーザー設定</PresentationFormat>
  <Paragraphs>193</Paragraphs>
  <Slides>9</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Meiryo UI</vt:lpstr>
      <vt:lpstr>UD デジタル 教科書体 NK-R</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846</cp:revision>
  <cp:lastPrinted>2024-12-17T10:05:38Z</cp:lastPrinted>
  <dcterms:created xsi:type="dcterms:W3CDTF">2014-07-11T05:14:15Z</dcterms:created>
  <dcterms:modified xsi:type="dcterms:W3CDTF">2025-05-28T02:43:30Z</dcterms:modified>
</cp:coreProperties>
</file>