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16"/>
  </p:notesMasterIdLst>
  <p:sldIdLst>
    <p:sldId id="337" r:id="rId2"/>
    <p:sldId id="2147482277" r:id="rId3"/>
    <p:sldId id="342" r:id="rId4"/>
    <p:sldId id="348" r:id="rId5"/>
    <p:sldId id="349" r:id="rId6"/>
    <p:sldId id="350" r:id="rId7"/>
    <p:sldId id="351" r:id="rId8"/>
    <p:sldId id="2147482270" r:id="rId9"/>
    <p:sldId id="2147482271" r:id="rId10"/>
    <p:sldId id="2147482272" r:id="rId11"/>
    <p:sldId id="2147482274" r:id="rId12"/>
    <p:sldId id="2147482273" r:id="rId13"/>
    <p:sldId id="2147482275" r:id="rId14"/>
    <p:sldId id="2147482276" r:id="rId15"/>
  </p:sldIdLst>
  <p:sldSz cx="13681075" cy="9972675"/>
  <p:notesSz cx="9926638" cy="6797675"/>
  <p:defaultText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1">
          <p15:clr>
            <a:srgbClr val="A4A3A4"/>
          </p15:clr>
        </p15:guide>
        <p15:guide id="2" pos="430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金本　亜耶子" initials="金本　亜耶子" lastIdx="1" clrIdx="0">
    <p:extLst>
      <p:ext uri="{19B8F6BF-5375-455C-9EA6-DF929625EA0E}">
        <p15:presenceInfo xmlns:p15="http://schemas.microsoft.com/office/powerpoint/2012/main" userId="S-1-5-21-161959346-1900351369-444732941-21435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E6E6E6"/>
    <a:srgbClr val="FF6699"/>
    <a:srgbClr val="FFFF66"/>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255" autoAdjust="0"/>
  </p:normalViewPr>
  <p:slideViewPr>
    <p:cSldViewPr>
      <p:cViewPr varScale="1">
        <p:scale>
          <a:sx n="63" d="100"/>
          <a:sy n="63" d="100"/>
        </p:scale>
        <p:origin x="1550" y="43"/>
      </p:cViewPr>
      <p:guideLst>
        <p:guide orient="horz" pos="3141"/>
        <p:guide pos="4309"/>
      </p:guideLst>
    </p:cSldViewPr>
  </p:slideViewPr>
  <p:notesTextViewPr>
    <p:cViewPr>
      <p:scale>
        <a:sx n="150" d="100"/>
        <a:sy n="15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1385" cy="340836"/>
          </a:xfrm>
          <a:prstGeom prst="rect">
            <a:avLst/>
          </a:prstGeom>
        </p:spPr>
        <p:txBody>
          <a:bodyPr vert="horz" lIns="91289" tIns="45645" rIns="91289" bIns="45645"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2082" y="0"/>
            <a:ext cx="4302970" cy="340836"/>
          </a:xfrm>
          <a:prstGeom prst="rect">
            <a:avLst/>
          </a:prstGeom>
        </p:spPr>
        <p:txBody>
          <a:bodyPr vert="horz" lIns="91289" tIns="45645" rIns="91289" bIns="45645" rtlCol="0"/>
          <a:lstStyle>
            <a:lvl1pPr algn="r">
              <a:defRPr sz="1200"/>
            </a:lvl1pPr>
          </a:lstStyle>
          <a:p>
            <a:fld id="{6712AC8C-A92A-4B21-AB14-B7B5B92D56B3}" type="datetimeFigureOut">
              <a:rPr kumimoji="1" lang="ja-JP" altLang="en-US" smtClean="0"/>
              <a:t>2025/5/13</a:t>
            </a:fld>
            <a:endParaRPr kumimoji="1" lang="ja-JP" altLang="en-US"/>
          </a:p>
        </p:txBody>
      </p:sp>
      <p:sp>
        <p:nvSpPr>
          <p:cNvPr id="4" name="スライド イメージ プレースホルダー 3"/>
          <p:cNvSpPr>
            <a:spLocks noGrp="1" noRot="1" noChangeAspect="1"/>
          </p:cNvSpPr>
          <p:nvPr>
            <p:ph type="sldImg" idx="2"/>
          </p:nvPr>
        </p:nvSpPr>
        <p:spPr>
          <a:xfrm>
            <a:off x="3390900" y="849313"/>
            <a:ext cx="3144838" cy="2293937"/>
          </a:xfrm>
          <a:prstGeom prst="rect">
            <a:avLst/>
          </a:prstGeom>
          <a:noFill/>
          <a:ln w="12700">
            <a:solidFill>
              <a:prstClr val="black"/>
            </a:solidFill>
          </a:ln>
        </p:spPr>
        <p:txBody>
          <a:bodyPr vert="horz" lIns="91289" tIns="45645" rIns="91289" bIns="45645" rtlCol="0" anchor="ctr"/>
          <a:lstStyle/>
          <a:p>
            <a:endParaRPr lang="ja-JP" altLang="en-US"/>
          </a:p>
        </p:txBody>
      </p:sp>
      <p:sp>
        <p:nvSpPr>
          <p:cNvPr id="5" name="ノート プレースホルダー 4"/>
          <p:cNvSpPr>
            <a:spLocks noGrp="1"/>
          </p:cNvSpPr>
          <p:nvPr>
            <p:ph type="body" sz="quarter" idx="3"/>
          </p:nvPr>
        </p:nvSpPr>
        <p:spPr>
          <a:xfrm>
            <a:off x="992508" y="3272015"/>
            <a:ext cx="7941628" cy="2675950"/>
          </a:xfrm>
          <a:prstGeom prst="rect">
            <a:avLst/>
          </a:prstGeom>
        </p:spPr>
        <p:txBody>
          <a:bodyPr vert="horz" lIns="91289" tIns="45645" rIns="91289" bIns="4564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56842"/>
            <a:ext cx="4301385" cy="340835"/>
          </a:xfrm>
          <a:prstGeom prst="rect">
            <a:avLst/>
          </a:prstGeom>
        </p:spPr>
        <p:txBody>
          <a:bodyPr vert="horz" lIns="91289" tIns="45645" rIns="91289" bIns="4564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2082" y="6456842"/>
            <a:ext cx="4302970" cy="340835"/>
          </a:xfrm>
          <a:prstGeom prst="rect">
            <a:avLst/>
          </a:prstGeom>
        </p:spPr>
        <p:txBody>
          <a:bodyPr vert="horz" lIns="91289" tIns="45645" rIns="91289" bIns="45645" rtlCol="0" anchor="b"/>
          <a:lstStyle>
            <a:lvl1pPr algn="r">
              <a:defRPr sz="1200"/>
            </a:lvl1pPr>
          </a:lstStyle>
          <a:p>
            <a:fld id="{E0490AFF-E985-443A-929A-E0700345423F}" type="slidenum">
              <a:rPr kumimoji="1" lang="ja-JP" altLang="en-US" smtClean="0"/>
              <a:t>‹#›</a:t>
            </a:fld>
            <a:endParaRPr kumimoji="1" lang="ja-JP" altLang="en-US"/>
          </a:p>
        </p:txBody>
      </p:sp>
    </p:spTree>
    <p:extLst>
      <p:ext uri="{BB962C8B-B14F-4D97-AF65-F5344CB8AC3E}">
        <p14:creationId xmlns:p14="http://schemas.microsoft.com/office/powerpoint/2010/main" val="30768731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0477340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9</a:t>
            </a:fld>
            <a:endParaRPr kumimoji="1" lang="ja-JP" altLang="en-US"/>
          </a:p>
        </p:txBody>
      </p:sp>
    </p:spTree>
    <p:extLst>
      <p:ext uri="{BB962C8B-B14F-4D97-AF65-F5344CB8AC3E}">
        <p14:creationId xmlns:p14="http://schemas.microsoft.com/office/powerpoint/2010/main" val="31550338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10</a:t>
            </a:fld>
            <a:endParaRPr kumimoji="1" lang="ja-JP" altLang="en-US"/>
          </a:p>
        </p:txBody>
      </p:sp>
    </p:spTree>
    <p:extLst>
      <p:ext uri="{BB962C8B-B14F-4D97-AF65-F5344CB8AC3E}">
        <p14:creationId xmlns:p14="http://schemas.microsoft.com/office/powerpoint/2010/main" val="6900042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11</a:t>
            </a:fld>
            <a:endParaRPr kumimoji="1" lang="ja-JP" altLang="en-US"/>
          </a:p>
        </p:txBody>
      </p:sp>
    </p:spTree>
    <p:extLst>
      <p:ext uri="{BB962C8B-B14F-4D97-AF65-F5344CB8AC3E}">
        <p14:creationId xmlns:p14="http://schemas.microsoft.com/office/powerpoint/2010/main" val="748630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12</a:t>
            </a:fld>
            <a:endParaRPr kumimoji="1" lang="ja-JP" altLang="en-US"/>
          </a:p>
        </p:txBody>
      </p:sp>
    </p:spTree>
    <p:extLst>
      <p:ext uri="{BB962C8B-B14F-4D97-AF65-F5344CB8AC3E}">
        <p14:creationId xmlns:p14="http://schemas.microsoft.com/office/powerpoint/2010/main" val="35341052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13</a:t>
            </a:fld>
            <a:endParaRPr kumimoji="1" lang="ja-JP" altLang="en-US"/>
          </a:p>
        </p:txBody>
      </p:sp>
    </p:spTree>
    <p:extLst>
      <p:ext uri="{BB962C8B-B14F-4D97-AF65-F5344CB8AC3E}">
        <p14:creationId xmlns:p14="http://schemas.microsoft.com/office/powerpoint/2010/main" val="4261217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1</a:t>
            </a:fld>
            <a:endParaRPr kumimoji="1" lang="ja-JP" altLang="en-US"/>
          </a:p>
        </p:txBody>
      </p:sp>
    </p:spTree>
    <p:extLst>
      <p:ext uri="{BB962C8B-B14F-4D97-AF65-F5344CB8AC3E}">
        <p14:creationId xmlns:p14="http://schemas.microsoft.com/office/powerpoint/2010/main" val="3740617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2</a:t>
            </a:fld>
            <a:endParaRPr kumimoji="1" lang="ja-JP" altLang="en-US"/>
          </a:p>
        </p:txBody>
      </p:sp>
    </p:spTree>
    <p:extLst>
      <p:ext uri="{BB962C8B-B14F-4D97-AF65-F5344CB8AC3E}">
        <p14:creationId xmlns:p14="http://schemas.microsoft.com/office/powerpoint/2010/main" val="36478558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3</a:t>
            </a:fld>
            <a:endParaRPr kumimoji="1" lang="ja-JP" altLang="en-US"/>
          </a:p>
        </p:txBody>
      </p:sp>
    </p:spTree>
    <p:extLst>
      <p:ext uri="{BB962C8B-B14F-4D97-AF65-F5344CB8AC3E}">
        <p14:creationId xmlns:p14="http://schemas.microsoft.com/office/powerpoint/2010/main" val="14503449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4</a:t>
            </a:fld>
            <a:endParaRPr kumimoji="1" lang="ja-JP" altLang="en-US"/>
          </a:p>
        </p:txBody>
      </p:sp>
    </p:spTree>
    <p:extLst>
      <p:ext uri="{BB962C8B-B14F-4D97-AF65-F5344CB8AC3E}">
        <p14:creationId xmlns:p14="http://schemas.microsoft.com/office/powerpoint/2010/main" val="22905160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5</a:t>
            </a:fld>
            <a:endParaRPr kumimoji="1" lang="ja-JP" altLang="en-US"/>
          </a:p>
        </p:txBody>
      </p:sp>
    </p:spTree>
    <p:extLst>
      <p:ext uri="{BB962C8B-B14F-4D97-AF65-F5344CB8AC3E}">
        <p14:creationId xmlns:p14="http://schemas.microsoft.com/office/powerpoint/2010/main" val="10221012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6</a:t>
            </a:fld>
            <a:endParaRPr kumimoji="1" lang="ja-JP" altLang="en-US"/>
          </a:p>
        </p:txBody>
      </p:sp>
    </p:spTree>
    <p:extLst>
      <p:ext uri="{BB962C8B-B14F-4D97-AF65-F5344CB8AC3E}">
        <p14:creationId xmlns:p14="http://schemas.microsoft.com/office/powerpoint/2010/main" val="4128908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7</a:t>
            </a:fld>
            <a:endParaRPr kumimoji="1" lang="ja-JP" altLang="en-US"/>
          </a:p>
        </p:txBody>
      </p:sp>
    </p:spTree>
    <p:extLst>
      <p:ext uri="{BB962C8B-B14F-4D97-AF65-F5344CB8AC3E}">
        <p14:creationId xmlns:p14="http://schemas.microsoft.com/office/powerpoint/2010/main" val="21475435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8</a:t>
            </a:fld>
            <a:endParaRPr kumimoji="1" lang="ja-JP" altLang="en-US"/>
          </a:p>
        </p:txBody>
      </p:sp>
    </p:spTree>
    <p:extLst>
      <p:ext uri="{BB962C8B-B14F-4D97-AF65-F5344CB8AC3E}">
        <p14:creationId xmlns:p14="http://schemas.microsoft.com/office/powerpoint/2010/main" val="6417179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081" y="3097995"/>
            <a:ext cx="11628914" cy="2137661"/>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052161" y="5651182"/>
            <a:ext cx="9576753" cy="2548573"/>
          </a:xfrm>
        </p:spPr>
        <p:txBody>
          <a:bodyPr/>
          <a:lstStyle>
            <a:lvl1pPr marL="0" indent="0" algn="ctr">
              <a:buNone/>
              <a:defRPr>
                <a:solidFill>
                  <a:schemeClr val="tx1">
                    <a:tint val="75000"/>
                  </a:schemeClr>
                </a:solidFill>
              </a:defRPr>
            </a:lvl1pPr>
            <a:lvl2pPr marL="675796" indent="0" algn="ctr">
              <a:buNone/>
              <a:defRPr>
                <a:solidFill>
                  <a:schemeClr val="tx1">
                    <a:tint val="75000"/>
                  </a:schemeClr>
                </a:solidFill>
              </a:defRPr>
            </a:lvl2pPr>
            <a:lvl3pPr marL="1351593" indent="0" algn="ctr">
              <a:buNone/>
              <a:defRPr>
                <a:solidFill>
                  <a:schemeClr val="tx1">
                    <a:tint val="75000"/>
                  </a:schemeClr>
                </a:solidFill>
              </a:defRPr>
            </a:lvl3pPr>
            <a:lvl4pPr marL="2027389" indent="0" algn="ctr">
              <a:buNone/>
              <a:defRPr>
                <a:solidFill>
                  <a:schemeClr val="tx1">
                    <a:tint val="75000"/>
                  </a:schemeClr>
                </a:solidFill>
              </a:defRPr>
            </a:lvl4pPr>
            <a:lvl5pPr marL="2703186" indent="0" algn="ctr">
              <a:buNone/>
              <a:defRPr>
                <a:solidFill>
                  <a:schemeClr val="tx1">
                    <a:tint val="75000"/>
                  </a:schemeClr>
                </a:solidFill>
              </a:defRPr>
            </a:lvl5pPr>
            <a:lvl6pPr marL="3378982" indent="0" algn="ctr">
              <a:buNone/>
              <a:defRPr>
                <a:solidFill>
                  <a:schemeClr val="tx1">
                    <a:tint val="75000"/>
                  </a:schemeClr>
                </a:solidFill>
              </a:defRPr>
            </a:lvl6pPr>
            <a:lvl7pPr marL="4054779" indent="0" algn="ctr">
              <a:buNone/>
              <a:defRPr>
                <a:solidFill>
                  <a:schemeClr val="tx1">
                    <a:tint val="75000"/>
                  </a:schemeClr>
                </a:solidFill>
              </a:defRPr>
            </a:lvl7pPr>
            <a:lvl8pPr marL="4730575" indent="0" algn="ctr">
              <a:buNone/>
              <a:defRPr>
                <a:solidFill>
                  <a:schemeClr val="tx1">
                    <a:tint val="75000"/>
                  </a:schemeClr>
                </a:solidFill>
              </a:defRPr>
            </a:lvl8pPr>
            <a:lvl9pPr marL="540637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DA07DD-1C20-4E82-8C93-CDB3A1523763}" type="datetime1">
              <a:rPr kumimoji="1" lang="ja-JP" altLang="en-US" smtClean="0"/>
              <a:t>2025/5/13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049444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0F0B00-7D80-4D7C-8838-5CF35FDED525}" type="datetime1">
              <a:rPr kumimoji="1" lang="ja-JP" altLang="en-US" smtClean="0"/>
              <a:t>2025/5/13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258815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887718" y="558655"/>
            <a:ext cx="4308589" cy="1191411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957201" y="558655"/>
            <a:ext cx="12702498" cy="1191411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BAFA558-C999-4E9B-A3A6-BB68D064044A}" type="datetime1">
              <a:rPr kumimoji="1" lang="ja-JP" altLang="en-US" smtClean="0"/>
              <a:t>2025/5/13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559396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3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587B76E9-AD93-411F-A037-F562D2C9C8D1}" type="datetime1">
              <a:rPr kumimoji="1" lang="ja-JP" altLang="en-US" smtClean="0"/>
              <a:t>2025/5/13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7" name="スライド番号プレースホルダー 5"/>
          <p:cNvSpPr>
            <a:spLocks noGrp="1"/>
          </p:cNvSpPr>
          <p:nvPr>
            <p:ph type="sldNum" sz="quarter" idx="4"/>
          </p:nvPr>
        </p:nvSpPr>
        <p:spPr>
          <a:xfrm>
            <a:off x="10462144" y="9450833"/>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spTree>
    <p:extLst>
      <p:ext uri="{BB962C8B-B14F-4D97-AF65-F5344CB8AC3E}">
        <p14:creationId xmlns:p14="http://schemas.microsoft.com/office/powerpoint/2010/main" val="2778162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6463DBA-88F5-4FE0-AEC3-A2DF46717716}" type="datetime1">
              <a:rPr kumimoji="1" lang="ja-JP" altLang="en-US" smtClean="0"/>
              <a:t>2025/5/13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04600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710" y="6408369"/>
            <a:ext cx="11628914" cy="1980684"/>
          </a:xfrm>
        </p:spPr>
        <p:txBody>
          <a:bodyPr anchor="t"/>
          <a:lstStyle>
            <a:lvl1pPr algn="l">
              <a:defRPr sz="59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80710" y="4226846"/>
            <a:ext cx="11628914" cy="2181522"/>
          </a:xfrm>
        </p:spPr>
        <p:txBody>
          <a:bodyPr anchor="b"/>
          <a:lstStyle>
            <a:lvl1pPr marL="0" indent="0">
              <a:buNone/>
              <a:defRPr sz="3000">
                <a:solidFill>
                  <a:schemeClr val="tx1">
                    <a:tint val="75000"/>
                  </a:schemeClr>
                </a:solidFill>
              </a:defRPr>
            </a:lvl1pPr>
            <a:lvl2pPr marL="675796" indent="0">
              <a:buNone/>
              <a:defRPr sz="2600">
                <a:solidFill>
                  <a:schemeClr val="tx1">
                    <a:tint val="75000"/>
                  </a:schemeClr>
                </a:solidFill>
              </a:defRPr>
            </a:lvl2pPr>
            <a:lvl3pPr marL="1351593" indent="0">
              <a:buNone/>
              <a:defRPr sz="2300">
                <a:solidFill>
                  <a:schemeClr val="tx1">
                    <a:tint val="75000"/>
                  </a:schemeClr>
                </a:solidFill>
              </a:defRPr>
            </a:lvl3pPr>
            <a:lvl4pPr marL="2027389" indent="0">
              <a:buNone/>
              <a:defRPr sz="2100">
                <a:solidFill>
                  <a:schemeClr val="tx1">
                    <a:tint val="75000"/>
                  </a:schemeClr>
                </a:solidFill>
              </a:defRPr>
            </a:lvl4pPr>
            <a:lvl5pPr marL="2703186" indent="0">
              <a:buNone/>
              <a:defRPr sz="2100">
                <a:solidFill>
                  <a:schemeClr val="tx1">
                    <a:tint val="75000"/>
                  </a:schemeClr>
                </a:solidFill>
              </a:defRPr>
            </a:lvl5pPr>
            <a:lvl6pPr marL="3378982" indent="0">
              <a:buNone/>
              <a:defRPr sz="2100">
                <a:solidFill>
                  <a:schemeClr val="tx1">
                    <a:tint val="75000"/>
                  </a:schemeClr>
                </a:solidFill>
              </a:defRPr>
            </a:lvl6pPr>
            <a:lvl7pPr marL="4054779" indent="0">
              <a:buNone/>
              <a:defRPr sz="2100">
                <a:solidFill>
                  <a:schemeClr val="tx1">
                    <a:tint val="75000"/>
                  </a:schemeClr>
                </a:solidFill>
              </a:defRPr>
            </a:lvl7pPr>
            <a:lvl8pPr marL="4730575" indent="0">
              <a:buNone/>
              <a:defRPr sz="2100">
                <a:solidFill>
                  <a:schemeClr val="tx1">
                    <a:tint val="75000"/>
                  </a:schemeClr>
                </a:solidFill>
              </a:defRPr>
            </a:lvl8pPr>
            <a:lvl9pPr marL="5406372" indent="0">
              <a:buNone/>
              <a:defRPr sz="21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BAC9FAC-B2BE-4F62-8C3F-10DF3666E16C}" type="datetime1">
              <a:rPr kumimoji="1" lang="ja-JP" altLang="en-US" smtClean="0"/>
              <a:t>2025/5/13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849023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957202" y="3257280"/>
            <a:ext cx="8505543"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690762" y="3257280"/>
            <a:ext cx="8505544"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1F16BEC-3A56-449D-810D-D3F085ADED01}" type="datetime1">
              <a:rPr kumimoji="1" lang="ja-JP" altLang="en-US" smtClean="0"/>
              <a:t>2025/5/13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99078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4" y="399369"/>
            <a:ext cx="12312968" cy="1662113"/>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232310"/>
            <a:ext cx="6044851"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4054" y="3162631"/>
            <a:ext cx="6044851"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949798" y="2232310"/>
            <a:ext cx="6047225"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949798" y="3162631"/>
            <a:ext cx="6047225"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0FE5AAA-0BE8-4FC1-B387-73EAD7A33556}" type="datetime1">
              <a:rPr kumimoji="1" lang="ja-JP" altLang="en-US" smtClean="0"/>
              <a:t>2025/5/13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73170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70955E1-426B-41B0-8B3C-5240F342191F}" type="datetime1">
              <a:rPr kumimoji="1" lang="ja-JP" altLang="en-US" smtClean="0"/>
              <a:t>2025/5/13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57308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DACDC3-F3C4-4CD8-9C1E-CE9372196E6C}" type="datetime1">
              <a:rPr kumimoji="1" lang="ja-JP" altLang="en-US" smtClean="0"/>
              <a:t>2025/5/13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835913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5" y="397060"/>
            <a:ext cx="4500979" cy="1689814"/>
          </a:xfrm>
        </p:spPr>
        <p:txBody>
          <a:bodyPr anchor="b"/>
          <a:lstStyle>
            <a:lvl1pPr algn="l">
              <a:defRPr sz="3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348920" y="397061"/>
            <a:ext cx="7648101" cy="8511402"/>
          </a:xfrm>
        </p:spPr>
        <p:txBody>
          <a:bodyPr/>
          <a:lstStyle>
            <a:lvl1pPr>
              <a:defRPr sz="4800"/>
            </a:lvl1pPr>
            <a:lvl2pPr>
              <a:defRPr sz="4100"/>
            </a:lvl2pPr>
            <a:lvl3pPr>
              <a:defRPr sz="36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4055" y="2086876"/>
            <a:ext cx="4500979" cy="6821587"/>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D4EBF92-214A-4573-95D9-B74F2D1689D2}" type="datetime1">
              <a:rPr kumimoji="1" lang="ja-JP" altLang="en-US" smtClean="0"/>
              <a:t>2025/5/13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317157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586" y="6980873"/>
            <a:ext cx="8208645" cy="824131"/>
          </a:xfrm>
        </p:spPr>
        <p:txBody>
          <a:bodyPr anchor="b"/>
          <a:lstStyle>
            <a:lvl1pPr algn="l">
              <a:defRPr sz="3000" b="1"/>
            </a:lvl1pPr>
          </a:lstStyle>
          <a:p>
            <a:r>
              <a:rPr kumimoji="1" lang="ja-JP" altLang="en-US"/>
              <a:t>マスター タイトルの書式設定</a:t>
            </a:r>
          </a:p>
        </p:txBody>
      </p:sp>
      <p:sp>
        <p:nvSpPr>
          <p:cNvPr id="3" name="図プレースホルダー 2"/>
          <p:cNvSpPr>
            <a:spLocks noGrp="1"/>
          </p:cNvSpPr>
          <p:nvPr>
            <p:ph type="pic" idx="1"/>
          </p:nvPr>
        </p:nvSpPr>
        <p:spPr>
          <a:xfrm>
            <a:off x="2681586" y="891077"/>
            <a:ext cx="8208645" cy="5983605"/>
          </a:xfrm>
        </p:spPr>
        <p:txBody>
          <a:bodyPr/>
          <a:lstStyle>
            <a:lvl1pPr marL="0" indent="0">
              <a:buNone/>
              <a:defRPr sz="4800"/>
            </a:lvl1pPr>
            <a:lvl2pPr marL="675796" indent="0">
              <a:buNone/>
              <a:defRPr sz="4100"/>
            </a:lvl2pPr>
            <a:lvl3pPr marL="1351593" indent="0">
              <a:buNone/>
              <a:defRPr sz="3600"/>
            </a:lvl3pPr>
            <a:lvl4pPr marL="2027389" indent="0">
              <a:buNone/>
              <a:defRPr sz="3000"/>
            </a:lvl4pPr>
            <a:lvl5pPr marL="2703186" indent="0">
              <a:buNone/>
              <a:defRPr sz="3000"/>
            </a:lvl5pPr>
            <a:lvl6pPr marL="3378982" indent="0">
              <a:buNone/>
              <a:defRPr sz="3000"/>
            </a:lvl6pPr>
            <a:lvl7pPr marL="4054779" indent="0">
              <a:buNone/>
              <a:defRPr sz="3000"/>
            </a:lvl7pPr>
            <a:lvl8pPr marL="4730575" indent="0">
              <a:buNone/>
              <a:defRPr sz="3000"/>
            </a:lvl8pPr>
            <a:lvl9pPr marL="5406372" indent="0">
              <a:buNone/>
              <a:defRPr sz="3000"/>
            </a:lvl9pPr>
          </a:lstStyle>
          <a:p>
            <a:endParaRPr kumimoji="1" lang="ja-JP" altLang="en-US"/>
          </a:p>
        </p:txBody>
      </p:sp>
      <p:sp>
        <p:nvSpPr>
          <p:cNvPr id="4" name="テキスト プレースホルダー 3"/>
          <p:cNvSpPr>
            <a:spLocks noGrp="1"/>
          </p:cNvSpPr>
          <p:nvPr>
            <p:ph type="body" sz="half" idx="2"/>
          </p:nvPr>
        </p:nvSpPr>
        <p:spPr>
          <a:xfrm>
            <a:off x="2681586" y="7805004"/>
            <a:ext cx="8208645" cy="1170404"/>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6EEC50B-7C5A-43D5-BBE1-D616E6E54BBC}" type="datetime1">
              <a:rPr kumimoji="1" lang="ja-JP" altLang="en-US" smtClean="0"/>
              <a:t>2025/5/13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361409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4054" y="399369"/>
            <a:ext cx="12312968" cy="1662113"/>
          </a:xfrm>
          <a:prstGeom prst="rect">
            <a:avLst/>
          </a:prstGeom>
        </p:spPr>
        <p:txBody>
          <a:bodyPr vert="horz" lIns="135159" tIns="67580" rIns="135159" bIns="6758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326959"/>
            <a:ext cx="12312968" cy="6581504"/>
          </a:xfrm>
          <a:prstGeom prst="rect">
            <a:avLst/>
          </a:prstGeom>
        </p:spPr>
        <p:txBody>
          <a:bodyPr vert="horz" lIns="135159" tIns="67580" rIns="135159" bIns="6758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4054" y="9243194"/>
            <a:ext cx="3192251" cy="530953"/>
          </a:xfrm>
          <a:prstGeom prst="rect">
            <a:avLst/>
          </a:prstGeom>
        </p:spPr>
        <p:txBody>
          <a:bodyPr vert="horz" lIns="135159" tIns="67580" rIns="135159" bIns="67580" rtlCol="0" anchor="ctr"/>
          <a:lstStyle>
            <a:lvl1pPr algn="l">
              <a:defRPr sz="1800">
                <a:solidFill>
                  <a:schemeClr val="tx1">
                    <a:tint val="75000"/>
                  </a:schemeClr>
                </a:solidFill>
              </a:defRPr>
            </a:lvl1pPr>
          </a:lstStyle>
          <a:p>
            <a:fld id="{964174D0-7513-4DBD-A8C7-8BD3CB3AEDA7}" type="datetime1">
              <a:rPr kumimoji="1" lang="ja-JP" altLang="en-US" smtClean="0"/>
              <a:t>2025/5/13</a:t>
            </a:fld>
            <a:endParaRPr kumimoji="1" lang="ja-JP" altLang="en-US"/>
          </a:p>
        </p:txBody>
      </p:sp>
      <p:sp>
        <p:nvSpPr>
          <p:cNvPr id="5" name="フッター プレースホルダー 4"/>
          <p:cNvSpPr>
            <a:spLocks noGrp="1"/>
          </p:cNvSpPr>
          <p:nvPr>
            <p:ph type="ftr" sz="quarter" idx="3"/>
          </p:nvPr>
        </p:nvSpPr>
        <p:spPr>
          <a:xfrm>
            <a:off x="4674368" y="9243194"/>
            <a:ext cx="4332340" cy="530953"/>
          </a:xfrm>
          <a:prstGeom prst="rect">
            <a:avLst/>
          </a:prstGeom>
        </p:spPr>
        <p:txBody>
          <a:bodyPr vert="horz" lIns="135159" tIns="67580" rIns="135159" bIns="67580"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462144" y="9441722"/>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cxnSp>
        <p:nvCxnSpPr>
          <p:cNvPr id="7" name="直線コネクタ 6"/>
          <p:cNvCxnSpPr/>
          <p:nvPr userDrawn="1"/>
        </p:nvCxnSpPr>
        <p:spPr>
          <a:xfrm>
            <a:off x="0" y="593849"/>
            <a:ext cx="13681075" cy="0"/>
          </a:xfrm>
          <a:prstGeom prst="line">
            <a:avLst/>
          </a:prstGeom>
          <a:ln w="190500" cmpd="thickThin">
            <a:solidFill>
              <a:srgbClr val="0000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5235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hf hdr="0" ftr="0" dt="0"/>
  <p:txStyles>
    <p:titleStyle>
      <a:lvl1pPr algn="ctr" defTabSz="1351593" rtl="0" eaLnBrk="1" latinLnBrk="0" hangingPunct="1">
        <a:spcBef>
          <a:spcPct val="0"/>
        </a:spcBef>
        <a:buNone/>
        <a:defRPr kumimoji="1" sz="6500" kern="1200">
          <a:solidFill>
            <a:schemeClr val="tx1"/>
          </a:solidFill>
          <a:latin typeface="+mj-lt"/>
          <a:ea typeface="+mj-ea"/>
          <a:cs typeface="+mj-cs"/>
        </a:defRPr>
      </a:lvl1pPr>
    </p:titleStyle>
    <p:bodyStyle>
      <a:lvl1pPr marL="506847" indent="-506847" algn="l" defTabSz="1351593" rtl="0" eaLnBrk="1" latinLnBrk="0" hangingPunct="1">
        <a:spcBef>
          <a:spcPct val="20000"/>
        </a:spcBef>
        <a:buFont typeface="Arial" panose="020B0604020202020204" pitchFamily="34" charset="0"/>
        <a:buChar char="•"/>
        <a:defRPr kumimoji="1" sz="4800" kern="1200">
          <a:solidFill>
            <a:schemeClr val="tx1"/>
          </a:solidFill>
          <a:latin typeface="+mn-lt"/>
          <a:ea typeface="+mn-ea"/>
          <a:cs typeface="+mn-cs"/>
        </a:defRPr>
      </a:lvl1pPr>
      <a:lvl2pPr marL="1098169" indent="-422373" algn="l" defTabSz="1351593" rtl="0" eaLnBrk="1" latinLnBrk="0" hangingPunct="1">
        <a:spcBef>
          <a:spcPct val="20000"/>
        </a:spcBef>
        <a:buFont typeface="Arial" panose="020B0604020202020204" pitchFamily="34" charset="0"/>
        <a:buChar char="–"/>
        <a:defRPr kumimoji="1" sz="4100" kern="1200">
          <a:solidFill>
            <a:schemeClr val="tx1"/>
          </a:solidFill>
          <a:latin typeface="+mn-lt"/>
          <a:ea typeface="+mn-ea"/>
          <a:cs typeface="+mn-cs"/>
        </a:defRPr>
      </a:lvl2pPr>
      <a:lvl3pPr marL="1689491" indent="-337898" algn="l" defTabSz="135159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3pPr>
      <a:lvl4pPr marL="2365288"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4pPr>
      <a:lvl5pPr marL="3041084"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5pPr>
      <a:lvl6pPr marL="3716881"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6pPr>
      <a:lvl7pPr marL="4392677"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7pPr>
      <a:lvl8pPr marL="5068473"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8pPr>
      <a:lvl9pPr marL="5744270"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9pPr>
    </p:bodyStyle>
    <p:other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achupicchu.center/ja/USD?srsltid=AfmBOor_RRN0TrYS3-ZF5UL0XR3BhmvooS01-UsYCPrKkJKwe4658kqO"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テキスト ボックス 3"/>
          <p:cNvSpPr txBox="1"/>
          <p:nvPr/>
        </p:nvSpPr>
        <p:spPr>
          <a:xfrm>
            <a:off x="1710537" y="2754089"/>
            <a:ext cx="10260000" cy="707886"/>
          </a:xfrm>
          <a:prstGeom prst="rect">
            <a:avLst/>
          </a:prstGeom>
          <a:noFill/>
        </p:spPr>
        <p:txBody>
          <a:bodyPr wrap="square" rtlCol="0">
            <a:spAutoFit/>
          </a:bodyPr>
          <a:lstStyle/>
          <a:p>
            <a:pPr algn="ctr"/>
            <a:r>
              <a:rPr lang="ja-JP" altLang="en-US" sz="4000" b="1" dirty="0">
                <a:latin typeface="Meiryo UI" panose="020B0604030504040204" pitchFamily="50" charset="-128"/>
                <a:ea typeface="Meiryo UI" panose="020B0604030504040204" pitchFamily="50" charset="-128"/>
                <a:cs typeface="Meiryo UI" panose="020B0604030504040204" pitchFamily="50" charset="-128"/>
              </a:rPr>
              <a:t>海外事例調査（最終報告）</a:t>
            </a:r>
            <a:endParaRPr lang="zh-TW" altLang="en-US" sz="40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 name="直線コネクタ 5">
            <a:extLst>
              <a:ext uri="{FF2B5EF4-FFF2-40B4-BE49-F238E27FC236}">
                <a16:creationId xmlns:a16="http://schemas.microsoft.com/office/drawing/2014/main" id="{24E179BB-0CEF-4E1D-8A19-F37AEFE60B0E}"/>
              </a:ext>
            </a:extLst>
          </p:cNvPr>
          <p:cNvCxnSpPr/>
          <p:nvPr/>
        </p:nvCxnSpPr>
        <p:spPr>
          <a:xfrm>
            <a:off x="0" y="462629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7" name="正方形/長方形 6">
            <a:extLst>
              <a:ext uri="{FF2B5EF4-FFF2-40B4-BE49-F238E27FC236}">
                <a16:creationId xmlns:a16="http://schemas.microsoft.com/office/drawing/2014/main" id="{050EB4F7-9BD1-47C9-ACC9-8AD893611548}"/>
              </a:ext>
            </a:extLst>
          </p:cNvPr>
          <p:cNvSpPr/>
          <p:nvPr/>
        </p:nvSpPr>
        <p:spPr>
          <a:xfrm>
            <a:off x="11128413" y="521841"/>
            <a:ext cx="1893944" cy="707881"/>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dirty="0">
                <a:latin typeface="Meiryo UI" panose="020B0604030504040204" pitchFamily="50" charset="-128"/>
                <a:ea typeface="Meiryo UI" panose="020B0604030504040204" pitchFamily="50" charset="-128"/>
              </a:rPr>
              <a:t>資料１</a:t>
            </a:r>
            <a:endParaRPr kumimoji="1"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674841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1" y="-19490"/>
            <a:ext cx="12889210"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a:t>
            </a:r>
            <a:r>
              <a:rPr lang="zh-TW" altLang="en-US" sz="2800" b="1" dirty="0">
                <a:solidFill>
                  <a:sysClr val="windowText" lastClr="000000"/>
                </a:solidFill>
                <a:latin typeface="Meiryo UI" panose="020B0604030504040204" pitchFamily="50" charset="-128"/>
                <a:ea typeface="Meiryo UI" panose="020B0604030504040204" pitchFamily="50" charset="-128"/>
              </a:rPr>
              <a:t>海外事例調査</a:t>
            </a:r>
            <a:r>
              <a:rPr lang="ja-JP" altLang="en-US" sz="2800" b="1" dirty="0">
                <a:solidFill>
                  <a:sysClr val="windowText" lastClr="000000"/>
                </a:solidFill>
                <a:latin typeface="Meiryo UI" panose="020B0604030504040204" pitchFamily="50" charset="-128"/>
                <a:ea typeface="Meiryo UI" panose="020B0604030504040204" pitchFamily="50" charset="-128"/>
              </a:rPr>
              <a:t>（最終報告）～有識者ヒアリング結果～</a:t>
            </a:r>
            <a:endParaRPr lang="zh-TW"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9</a:t>
            </a:fld>
            <a:endParaRPr kumimoji="1" lang="ja-JP" altLang="en-US" dirty="0"/>
          </a:p>
        </p:txBody>
      </p:sp>
      <p:sp>
        <p:nvSpPr>
          <p:cNvPr id="27" name="Google Shape;99;p2">
            <a:extLst>
              <a:ext uri="{FF2B5EF4-FFF2-40B4-BE49-F238E27FC236}">
                <a16:creationId xmlns:a16="http://schemas.microsoft.com/office/drawing/2014/main" id="{C47F7328-FC82-444C-ADE1-B598C09A5662}"/>
              </a:ext>
            </a:extLst>
          </p:cNvPr>
          <p:cNvSpPr/>
          <p:nvPr/>
        </p:nvSpPr>
        <p:spPr>
          <a:xfrm>
            <a:off x="-1" y="1131240"/>
            <a:ext cx="13681075" cy="529923"/>
          </a:xfrm>
          <a:prstGeom prst="rect">
            <a:avLst/>
          </a:prstGeom>
          <a:gradFill>
            <a:gsLst>
              <a:gs pos="0">
                <a:srgbClr val="002060"/>
              </a:gs>
              <a:gs pos="100000">
                <a:schemeClr val="accent1">
                  <a:lumMod val="50000"/>
                  <a:lumOff val="50000"/>
                </a:schemeClr>
              </a:gs>
            </a:gsLst>
            <a:lin ang="20400000" scaled="0"/>
          </a:gradFill>
          <a:ln w="12700" cap="flat" cmpd="sng">
            <a:noFill/>
            <a:prstDash val="solid"/>
            <a:miter lim="800000"/>
            <a:headEnd type="none" w="sm" len="sm"/>
            <a:tailEnd type="none" w="sm" len="sm"/>
          </a:ln>
        </p:spPr>
        <p:txBody>
          <a:bodyPr spcFirstLastPara="1" wrap="square" lIns="102591" tIns="51282" rIns="102591" bIns="51282" anchor="ctr" anchorCtr="0">
            <a:noAutofit/>
          </a:bodyPr>
          <a:lstStyle/>
          <a:p>
            <a:pPr defTabSz="1026048">
              <a:buClr>
                <a:srgbClr val="000000"/>
              </a:buClr>
              <a:buSzPts val="1800"/>
              <a:defRPr/>
            </a:pPr>
            <a:r>
              <a:rPr lang="ja-JP" altLang="en-US" sz="2020" b="1" dirty="0">
                <a:solidFill>
                  <a:prstClr val="white"/>
                </a:solidFill>
                <a:latin typeface="Meiryo UI" panose="020B0604030504040204" pitchFamily="50" charset="-128"/>
                <a:ea typeface="Meiryo UI" panose="020B0604030504040204" pitchFamily="50" charset="-128"/>
              </a:rPr>
              <a:t> 外国人のみに対する二重価格と租税条約との整合性①</a:t>
            </a:r>
          </a:p>
        </p:txBody>
      </p:sp>
      <p:sp>
        <p:nvSpPr>
          <p:cNvPr id="28" name="TextBox 3">
            <a:extLst>
              <a:ext uri="{FF2B5EF4-FFF2-40B4-BE49-F238E27FC236}">
                <a16:creationId xmlns:a16="http://schemas.microsoft.com/office/drawing/2014/main" id="{E6500A20-679B-48B7-B75C-6941E559E6C9}"/>
              </a:ext>
            </a:extLst>
          </p:cNvPr>
          <p:cNvSpPr txBox="1"/>
          <p:nvPr/>
        </p:nvSpPr>
        <p:spPr>
          <a:xfrm>
            <a:off x="3479930" y="8365671"/>
            <a:ext cx="6713861" cy="506934"/>
          </a:xfrm>
          <a:prstGeom prst="rect">
            <a:avLst/>
          </a:prstGeom>
          <a:noFill/>
        </p:spPr>
        <p:txBody>
          <a:bodyPr wrap="square" rtlCol="0">
            <a:spAutoFit/>
          </a:bodyPr>
          <a:lstStyle/>
          <a:p>
            <a:pPr defTabSz="1026048">
              <a:defRPr/>
            </a:pPr>
            <a:r>
              <a:rPr kumimoji="0" lang="en-US" sz="1347" dirty="0">
                <a:solidFill>
                  <a:prstClr val="black"/>
                </a:solidFill>
                <a:latin typeface="Meiryo UI"/>
                <a:ea typeface="Meiryo UI"/>
              </a:rPr>
              <a:t>Resource : https://www.immigration.govt.nz/opsmanual/84747.htm?utm_</a:t>
            </a:r>
          </a:p>
          <a:p>
            <a:pPr defTabSz="1026048">
              <a:defRPr/>
            </a:pPr>
            <a:endParaRPr kumimoji="0" lang="en-JP" sz="1347" dirty="0">
              <a:solidFill>
                <a:prstClr val="black"/>
              </a:solidFill>
              <a:latin typeface="Meiryo UI"/>
              <a:ea typeface="Meiryo UI"/>
            </a:endParaRPr>
          </a:p>
        </p:txBody>
      </p:sp>
      <p:sp>
        <p:nvSpPr>
          <p:cNvPr id="29" name="フローチャート: 判断 5">
            <a:extLst>
              <a:ext uri="{FF2B5EF4-FFF2-40B4-BE49-F238E27FC236}">
                <a16:creationId xmlns:a16="http://schemas.microsoft.com/office/drawing/2014/main" id="{8746CD09-C9FC-40C2-979A-0C955F047BF1}"/>
              </a:ext>
            </a:extLst>
          </p:cNvPr>
          <p:cNvSpPr/>
          <p:nvPr/>
        </p:nvSpPr>
        <p:spPr>
          <a:xfrm>
            <a:off x="454258" y="2279809"/>
            <a:ext cx="1417456" cy="468873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40397" rIns="40397" rtlCol="0" anchor="ctr"/>
          <a:lstStyle/>
          <a:p>
            <a:pPr algn="ctr" defTabSz="1026048">
              <a:defRPr/>
            </a:pPr>
            <a:r>
              <a:rPr lang="en-US" altLang="ja-JP" sz="1795" b="1">
                <a:solidFill>
                  <a:prstClr val="white"/>
                </a:solidFill>
                <a:latin typeface="Meiryo UI" panose="020B0604030504040204" pitchFamily="50" charset="-128"/>
                <a:ea typeface="Meiryo UI" panose="020B0604030504040204" pitchFamily="50" charset="-128"/>
              </a:rPr>
              <a:t>IVL</a:t>
            </a:r>
            <a:r>
              <a:rPr lang="ja-JP" altLang="en-US" sz="1795" b="1">
                <a:solidFill>
                  <a:prstClr val="white"/>
                </a:solidFill>
                <a:latin typeface="Meiryo UI" panose="020B0604030504040204" pitchFamily="50" charset="-128"/>
                <a:ea typeface="Meiryo UI" panose="020B0604030504040204" pitchFamily="50" charset="-128"/>
              </a:rPr>
              <a:t>の位置付け、及び租税条約に抵触しない理由</a:t>
            </a:r>
          </a:p>
          <a:p>
            <a:pPr algn="ctr" defTabSz="1026048">
              <a:defRPr/>
            </a:pPr>
            <a:endParaRPr lang="ja-JP" altLang="en-US" sz="1795" b="1">
              <a:solidFill>
                <a:prstClr val="white"/>
              </a:solidFill>
              <a:latin typeface="Meiryo UI" panose="020B0604030504040204" pitchFamily="50" charset="-128"/>
              <a:ea typeface="Meiryo UI" panose="020B0604030504040204" pitchFamily="50" charset="-128"/>
            </a:endParaRPr>
          </a:p>
        </p:txBody>
      </p:sp>
      <p:sp>
        <p:nvSpPr>
          <p:cNvPr id="30" name="フローチャート: 判断 5">
            <a:extLst>
              <a:ext uri="{FF2B5EF4-FFF2-40B4-BE49-F238E27FC236}">
                <a16:creationId xmlns:a16="http://schemas.microsoft.com/office/drawing/2014/main" id="{ED38A864-2B5E-4EF7-821C-DB44FAE29640}"/>
              </a:ext>
            </a:extLst>
          </p:cNvPr>
          <p:cNvSpPr/>
          <p:nvPr/>
        </p:nvSpPr>
        <p:spPr>
          <a:xfrm>
            <a:off x="2040503" y="2279807"/>
            <a:ext cx="11195229" cy="46887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0397" rIns="40397" rtlCol="0" anchor="t" anchorCtr="0"/>
          <a:lstStyle/>
          <a:p>
            <a:pPr defTabSz="1026048">
              <a:defRPr/>
            </a:pPr>
            <a:r>
              <a:rPr kumimoji="0" lang="en-US" sz="1571" dirty="0">
                <a:solidFill>
                  <a:prstClr val="black"/>
                </a:solidFill>
                <a:latin typeface="Meiryo UI"/>
                <a:ea typeface="Meiryo UI"/>
              </a:rPr>
              <a:t>①IVL</a:t>
            </a:r>
            <a:r>
              <a:rPr kumimoji="0" lang="ja-JP" altLang="en-US" sz="1571" dirty="0">
                <a:solidFill>
                  <a:prstClr val="black"/>
                </a:solidFill>
                <a:latin typeface="Meiryo UI"/>
                <a:ea typeface="Meiryo UI"/>
              </a:rPr>
              <a:t>は、所得税や法人税のような直接税ではなく、また、消費税や付加価値税（</a:t>
            </a:r>
            <a:r>
              <a:rPr kumimoji="0" lang="en-US" sz="1571" dirty="0">
                <a:solidFill>
                  <a:prstClr val="black"/>
                </a:solidFill>
                <a:latin typeface="Meiryo UI"/>
                <a:ea typeface="Meiryo UI"/>
              </a:rPr>
              <a:t>VAT）</a:t>
            </a:r>
            <a:r>
              <a:rPr kumimoji="0" lang="ja-JP" altLang="en-US" sz="1571" dirty="0">
                <a:solidFill>
                  <a:prstClr val="black"/>
                </a:solidFill>
                <a:latin typeface="Meiryo UI"/>
                <a:ea typeface="Meiryo UI"/>
              </a:rPr>
              <a:t>のような間接税にも該当しない。</a:t>
            </a:r>
            <a:endParaRPr kumimoji="0" lang="en-US" altLang="ja-JP" sz="1571" dirty="0">
              <a:solidFill>
                <a:prstClr val="black"/>
              </a:solidFill>
              <a:latin typeface="Meiryo UI"/>
              <a:ea typeface="Meiryo UI"/>
            </a:endParaRPr>
          </a:p>
          <a:p>
            <a:pPr defTabSz="1026048">
              <a:defRPr/>
            </a:pPr>
            <a:endParaRPr kumimoji="0" lang="ja-JP" altLang="en-US" sz="1571" dirty="0">
              <a:solidFill>
                <a:prstClr val="black"/>
              </a:solidFill>
              <a:latin typeface="Meiryo UI"/>
              <a:ea typeface="Meiryo UI"/>
            </a:endParaRPr>
          </a:p>
          <a:p>
            <a:pPr defTabSz="1026048">
              <a:defRPr/>
            </a:pPr>
            <a:r>
              <a:rPr kumimoji="0" lang="en-US" altLang="ja-JP" sz="1571" dirty="0">
                <a:solidFill>
                  <a:prstClr val="black"/>
                </a:solidFill>
                <a:latin typeface="Meiryo UI"/>
                <a:ea typeface="Meiryo UI"/>
              </a:rPr>
              <a:t>②</a:t>
            </a:r>
            <a:r>
              <a:rPr kumimoji="0" lang="ja-JP" altLang="en-US" sz="1571" dirty="0">
                <a:solidFill>
                  <a:prstClr val="black"/>
                </a:solidFill>
                <a:latin typeface="Meiryo UI"/>
                <a:ea typeface="Meiryo UI"/>
              </a:rPr>
              <a:t>特定目的課金としての特徴</a:t>
            </a:r>
          </a:p>
          <a:p>
            <a:pPr defTabSz="1026048">
              <a:defRPr/>
            </a:pPr>
            <a:r>
              <a:rPr kumimoji="0" lang="en-US" sz="1571" dirty="0">
                <a:solidFill>
                  <a:prstClr val="black"/>
                </a:solidFill>
                <a:latin typeface="Meiryo UI"/>
                <a:ea typeface="Meiryo UI"/>
              </a:rPr>
              <a:t>IVL</a:t>
            </a:r>
            <a:r>
              <a:rPr kumimoji="0" lang="ja-JP" altLang="en-US" sz="1571" dirty="0">
                <a:solidFill>
                  <a:prstClr val="black"/>
                </a:solidFill>
                <a:latin typeface="Meiryo UI"/>
                <a:ea typeface="Meiryo UI"/>
              </a:rPr>
              <a:t>は、徴収した資金が特定の目的（自然環境の保護、観光インフラの整備）にのみ使用されることが定められている。</a:t>
            </a:r>
          </a:p>
          <a:p>
            <a:pPr marL="833664" lvl="1" indent="-320640" defTabSz="1026048">
              <a:buFont typeface="Arial" panose="020B0604020202020204" pitchFamily="34" charset="0"/>
              <a:buChar char="•"/>
              <a:defRPr/>
            </a:pPr>
            <a:r>
              <a:rPr kumimoji="0" lang="ja-JP" altLang="en-US" sz="1347" dirty="0">
                <a:solidFill>
                  <a:prstClr val="black"/>
                </a:solidFill>
                <a:latin typeface="Meiryo UI"/>
                <a:ea typeface="Meiryo UI"/>
              </a:rPr>
              <a:t>一般税（所得税、消費税など）とは異なり、政府の一般財源に組み込まれるのではなく、特定の用途に限定される。</a:t>
            </a:r>
          </a:p>
          <a:p>
            <a:pPr marL="833664" lvl="1" indent="-320640" defTabSz="1026048">
              <a:buFont typeface="Arial" panose="020B0604020202020204" pitchFamily="34" charset="0"/>
              <a:buChar char="•"/>
              <a:defRPr/>
            </a:pPr>
            <a:r>
              <a:rPr kumimoji="0" lang="ja-JP" altLang="en-US" sz="1347" dirty="0">
                <a:solidFill>
                  <a:prstClr val="black"/>
                </a:solidFill>
                <a:latin typeface="Meiryo UI"/>
                <a:ea typeface="Meiryo UI"/>
              </a:rPr>
              <a:t>これにより、一般的な租税とは異なる「目的税（</a:t>
            </a:r>
            <a:r>
              <a:rPr kumimoji="0" lang="en-US" sz="1347" dirty="0">
                <a:solidFill>
                  <a:prstClr val="black"/>
                </a:solidFill>
                <a:latin typeface="Meiryo UI"/>
                <a:ea typeface="Meiryo UI"/>
              </a:rPr>
              <a:t>earmarked tax）」</a:t>
            </a:r>
            <a:r>
              <a:rPr kumimoji="0" lang="ja-JP" altLang="en-US" sz="1347" dirty="0">
                <a:solidFill>
                  <a:prstClr val="black"/>
                </a:solidFill>
                <a:latin typeface="Meiryo UI"/>
                <a:ea typeface="Meiryo UI"/>
              </a:rPr>
              <a:t>や「課金（</a:t>
            </a:r>
            <a:r>
              <a:rPr kumimoji="0" lang="en-US" sz="1347" dirty="0">
                <a:solidFill>
                  <a:prstClr val="black"/>
                </a:solidFill>
                <a:latin typeface="Meiryo UI"/>
                <a:ea typeface="Meiryo UI"/>
              </a:rPr>
              <a:t>Levy）」</a:t>
            </a:r>
            <a:r>
              <a:rPr kumimoji="0" lang="ja-JP" altLang="en-US" sz="1347" dirty="0">
                <a:solidFill>
                  <a:prstClr val="black"/>
                </a:solidFill>
                <a:latin typeface="Meiryo UI"/>
                <a:ea typeface="Meiryo UI"/>
              </a:rPr>
              <a:t>と位置づけられる。</a:t>
            </a:r>
            <a:endParaRPr kumimoji="0" lang="en-US" altLang="ja-JP" sz="1347" dirty="0">
              <a:solidFill>
                <a:prstClr val="black"/>
              </a:solidFill>
              <a:latin typeface="Meiryo UI"/>
              <a:ea typeface="Meiryo UI"/>
            </a:endParaRPr>
          </a:p>
          <a:p>
            <a:pPr marL="513024" lvl="1" defTabSz="1026048">
              <a:defRPr/>
            </a:pPr>
            <a:endParaRPr kumimoji="0" lang="en-US" altLang="ja-JP" sz="1571" dirty="0">
              <a:solidFill>
                <a:prstClr val="black"/>
              </a:solidFill>
              <a:latin typeface="Meiryo UI"/>
              <a:ea typeface="Meiryo UI"/>
            </a:endParaRPr>
          </a:p>
          <a:p>
            <a:pPr defTabSz="1026048">
              <a:defRPr/>
            </a:pPr>
            <a:r>
              <a:rPr kumimoji="0" lang="en-US" altLang="ja-JP" sz="1571" b="1" dirty="0">
                <a:solidFill>
                  <a:prstClr val="black"/>
                </a:solidFill>
                <a:latin typeface="Meiryo UI"/>
                <a:ea typeface="Meiryo UI"/>
              </a:rPr>
              <a:t>③</a:t>
            </a:r>
            <a:r>
              <a:rPr kumimoji="0" lang="ja-JP" altLang="en-US" sz="1571" b="1" dirty="0">
                <a:solidFill>
                  <a:prstClr val="black"/>
                </a:solidFill>
                <a:latin typeface="Meiryo UI"/>
                <a:ea typeface="Meiryo UI"/>
              </a:rPr>
              <a:t>租税以外の徴収金として設計されている</a:t>
            </a:r>
          </a:p>
          <a:p>
            <a:pPr defTabSz="1026048">
              <a:defRPr/>
            </a:pPr>
            <a:r>
              <a:rPr kumimoji="0" lang="en-US" sz="1571" dirty="0">
                <a:solidFill>
                  <a:prstClr val="black"/>
                </a:solidFill>
                <a:latin typeface="Meiryo UI"/>
                <a:ea typeface="Meiryo UI"/>
              </a:rPr>
              <a:t>IVL</a:t>
            </a:r>
            <a:r>
              <a:rPr kumimoji="0" lang="ja-JP" altLang="en-US" sz="1571" dirty="0">
                <a:solidFill>
                  <a:prstClr val="black"/>
                </a:solidFill>
                <a:latin typeface="Meiryo UI"/>
                <a:ea typeface="Meiryo UI"/>
              </a:rPr>
              <a:t>は、租税ではなく「</a:t>
            </a:r>
            <a:r>
              <a:rPr kumimoji="0" lang="en-US" sz="1571" dirty="0">
                <a:solidFill>
                  <a:prstClr val="black"/>
                </a:solidFill>
                <a:latin typeface="Meiryo UI"/>
                <a:ea typeface="Meiryo UI"/>
              </a:rPr>
              <a:t>Levy（</a:t>
            </a:r>
            <a:r>
              <a:rPr kumimoji="0" lang="ja-JP" altLang="en-US" sz="1571" dirty="0">
                <a:solidFill>
                  <a:prstClr val="black"/>
                </a:solidFill>
                <a:latin typeface="Meiryo UI"/>
                <a:ea typeface="Meiryo UI"/>
              </a:rPr>
              <a:t>課金）」として設計されています。</a:t>
            </a:r>
          </a:p>
          <a:p>
            <a:pPr marL="833664" lvl="1" indent="-320640" defTabSz="1026048">
              <a:buFont typeface="Arial" panose="020B0604020202020204" pitchFamily="34" charset="0"/>
              <a:buChar char="•"/>
              <a:defRPr/>
            </a:pPr>
            <a:r>
              <a:rPr kumimoji="0" lang="ja-JP" altLang="en-US" sz="1347" dirty="0">
                <a:solidFill>
                  <a:prstClr val="black"/>
                </a:solidFill>
                <a:latin typeface="Meiryo UI"/>
                <a:ea typeface="Meiryo UI"/>
              </a:rPr>
              <a:t>「</a:t>
            </a:r>
            <a:r>
              <a:rPr kumimoji="0" lang="en-US" sz="1347" dirty="0">
                <a:solidFill>
                  <a:prstClr val="black"/>
                </a:solidFill>
                <a:latin typeface="Meiryo UI"/>
                <a:ea typeface="Meiryo UI"/>
              </a:rPr>
              <a:t>Levy」</a:t>
            </a:r>
            <a:r>
              <a:rPr kumimoji="0" lang="ja-JP" altLang="en-US" sz="1347" dirty="0">
                <a:solidFill>
                  <a:prstClr val="black"/>
                </a:solidFill>
                <a:latin typeface="Meiryo UI"/>
                <a:ea typeface="Meiryo UI"/>
              </a:rPr>
              <a:t>とは、特定の目的や活動に関連して徴収される金銭を指し、租税とは法的に区別されている。</a:t>
            </a:r>
          </a:p>
          <a:p>
            <a:pPr marL="833664" lvl="1" indent="-320640" defTabSz="1026048">
              <a:buFont typeface="Arial" panose="020B0604020202020204" pitchFamily="34" charset="0"/>
              <a:buChar char="•"/>
              <a:defRPr/>
            </a:pPr>
            <a:r>
              <a:rPr kumimoji="0" lang="ja-JP" altLang="en-US" sz="1347" dirty="0">
                <a:solidFill>
                  <a:prstClr val="black"/>
                </a:solidFill>
                <a:latin typeface="Meiryo UI"/>
                <a:ea typeface="Meiryo UI"/>
              </a:rPr>
              <a:t>対価性が弱いが、租税ほど広義ではないため、租税条約の対象外となる。</a:t>
            </a:r>
            <a:endParaRPr kumimoji="0" lang="en-US" altLang="ja-JP" sz="1347" dirty="0">
              <a:solidFill>
                <a:prstClr val="black"/>
              </a:solidFill>
              <a:latin typeface="Meiryo UI"/>
              <a:ea typeface="Meiryo UI"/>
            </a:endParaRPr>
          </a:p>
          <a:p>
            <a:pPr marL="513024" lvl="1" defTabSz="1026048">
              <a:defRPr/>
            </a:pPr>
            <a:endParaRPr kumimoji="0" lang="en-US" altLang="ja-JP" sz="1571" dirty="0">
              <a:solidFill>
                <a:prstClr val="black"/>
              </a:solidFill>
              <a:latin typeface="Meiryo UI"/>
              <a:ea typeface="Meiryo UI"/>
            </a:endParaRPr>
          </a:p>
          <a:p>
            <a:pPr defTabSz="1026048">
              <a:defRPr/>
            </a:pPr>
            <a:r>
              <a:rPr kumimoji="0" lang="en-US" altLang="ja-JP" sz="1571" dirty="0">
                <a:solidFill>
                  <a:prstClr val="black"/>
                </a:solidFill>
                <a:latin typeface="Meiryo UI"/>
                <a:ea typeface="Meiryo UI"/>
              </a:rPr>
              <a:t>④</a:t>
            </a:r>
            <a:r>
              <a:rPr kumimoji="0" lang="ja-JP" altLang="en-US" sz="1571" dirty="0">
                <a:solidFill>
                  <a:prstClr val="black"/>
                </a:solidFill>
                <a:latin typeface="Meiryo UI"/>
                <a:ea typeface="Meiryo UI"/>
              </a:rPr>
              <a:t>対象が「訪問者の活動」に基づく</a:t>
            </a:r>
          </a:p>
          <a:p>
            <a:pPr defTabSz="1026048">
              <a:defRPr/>
            </a:pPr>
            <a:r>
              <a:rPr kumimoji="0" lang="en-US" sz="1571" dirty="0">
                <a:solidFill>
                  <a:prstClr val="black"/>
                </a:solidFill>
                <a:latin typeface="Meiryo UI"/>
                <a:ea typeface="Meiryo UI"/>
              </a:rPr>
              <a:t>IVL</a:t>
            </a:r>
            <a:r>
              <a:rPr kumimoji="0" lang="ja-JP" altLang="en-US" sz="1571" dirty="0">
                <a:solidFill>
                  <a:prstClr val="black"/>
                </a:solidFill>
                <a:latin typeface="Meiryo UI"/>
                <a:ea typeface="Meiryo UI"/>
              </a:rPr>
              <a:t>は、「外国人」という国籍に基づく課税ではなく、訪問者の行為（ニュージーランドへの入国）に基づいて課される。</a:t>
            </a:r>
          </a:p>
          <a:p>
            <a:pPr marL="833664" lvl="1" indent="-320640" defTabSz="1026048">
              <a:buFont typeface="Arial" panose="020B0604020202020204" pitchFamily="34" charset="0"/>
              <a:buChar char="•"/>
              <a:defRPr/>
            </a:pPr>
            <a:r>
              <a:rPr kumimoji="0" lang="ja-JP" altLang="en-US" sz="1347" dirty="0">
                <a:solidFill>
                  <a:prstClr val="black"/>
                </a:solidFill>
                <a:latin typeface="Meiryo UI"/>
                <a:ea typeface="Meiryo UI"/>
              </a:rPr>
              <a:t>租税条約の「国籍無差別条項（非差別規定）」は、</a:t>
            </a:r>
            <a:br>
              <a:rPr kumimoji="0" lang="en-US" altLang="ja-JP" sz="1347" dirty="0">
                <a:solidFill>
                  <a:prstClr val="black"/>
                </a:solidFill>
                <a:latin typeface="Meiryo UI"/>
                <a:ea typeface="Meiryo UI"/>
              </a:rPr>
            </a:br>
            <a:r>
              <a:rPr kumimoji="0" lang="ja-JP" altLang="en-US" sz="1347" dirty="0">
                <a:solidFill>
                  <a:prstClr val="black"/>
                </a:solidFill>
                <a:latin typeface="Meiryo UI"/>
                <a:ea typeface="Meiryo UI"/>
              </a:rPr>
              <a:t>租税が特定の国籍を不利に扱うことを禁止しているが、</a:t>
            </a:r>
            <a:br>
              <a:rPr kumimoji="0" lang="en-US" altLang="ja-JP" sz="1347" dirty="0">
                <a:solidFill>
                  <a:prstClr val="black"/>
                </a:solidFill>
                <a:latin typeface="Meiryo UI"/>
                <a:ea typeface="Meiryo UI"/>
              </a:rPr>
            </a:br>
            <a:r>
              <a:rPr kumimoji="0" lang="en-US" sz="1347" dirty="0">
                <a:solidFill>
                  <a:prstClr val="black"/>
                </a:solidFill>
                <a:latin typeface="Meiryo UI"/>
                <a:ea typeface="Meiryo UI"/>
              </a:rPr>
              <a:t>IVL</a:t>
            </a:r>
            <a:r>
              <a:rPr kumimoji="0" lang="ja-JP" altLang="en-US" sz="1347" dirty="0">
                <a:solidFill>
                  <a:prstClr val="black"/>
                </a:solidFill>
                <a:latin typeface="Meiryo UI"/>
                <a:ea typeface="Meiryo UI"/>
              </a:rPr>
              <a:t>はニュージーランドの法律（</a:t>
            </a:r>
            <a:r>
              <a:rPr kumimoji="0" lang="ja-JP" altLang="en-US" sz="1347" b="1" dirty="0">
                <a:solidFill>
                  <a:prstClr val="black"/>
                </a:solidFill>
                <a:latin typeface="Meiryo UI"/>
                <a:ea typeface="Meiryo UI"/>
              </a:rPr>
              <a:t>移民法第</a:t>
            </a:r>
            <a:r>
              <a:rPr kumimoji="0" lang="en-US" altLang="ja-JP" sz="1347" b="1" dirty="0">
                <a:solidFill>
                  <a:prstClr val="black"/>
                </a:solidFill>
                <a:latin typeface="Meiryo UI"/>
                <a:ea typeface="Meiryo UI"/>
              </a:rPr>
              <a:t>399</a:t>
            </a:r>
            <a:r>
              <a:rPr kumimoji="0" lang="en-US" sz="1347" b="1" dirty="0">
                <a:solidFill>
                  <a:prstClr val="black"/>
                </a:solidFill>
                <a:latin typeface="Meiryo UI"/>
                <a:ea typeface="Meiryo UI"/>
              </a:rPr>
              <a:t>A</a:t>
            </a:r>
            <a:r>
              <a:rPr kumimoji="0" lang="ja-JP" altLang="en-US" sz="1347" b="1" dirty="0">
                <a:solidFill>
                  <a:prstClr val="black"/>
                </a:solidFill>
                <a:latin typeface="Meiryo UI"/>
                <a:ea typeface="Meiryo UI"/>
              </a:rPr>
              <a:t>条</a:t>
            </a:r>
            <a:r>
              <a:rPr kumimoji="0" lang="ja-JP" altLang="en-US" sz="1347" dirty="0">
                <a:solidFill>
                  <a:prstClr val="black"/>
                </a:solidFill>
                <a:latin typeface="Meiryo UI"/>
                <a:ea typeface="Meiryo UI"/>
              </a:rPr>
              <a:t>に</a:t>
            </a:r>
            <a:br>
              <a:rPr kumimoji="0" lang="en-US" altLang="ja-JP" sz="1347" dirty="0">
                <a:solidFill>
                  <a:prstClr val="black"/>
                </a:solidFill>
                <a:latin typeface="Meiryo UI"/>
                <a:ea typeface="Meiryo UI"/>
              </a:rPr>
            </a:br>
            <a:r>
              <a:rPr kumimoji="0" lang="ja-JP" altLang="en-US" sz="1347" dirty="0">
                <a:solidFill>
                  <a:prstClr val="black"/>
                </a:solidFill>
                <a:latin typeface="Meiryo UI"/>
                <a:ea typeface="Meiryo UI"/>
              </a:rPr>
              <a:t>明記されています）において、国籍そのものを基準にし</a:t>
            </a:r>
            <a:br>
              <a:rPr kumimoji="0" lang="en-US" altLang="ja-JP" sz="1347" dirty="0">
                <a:solidFill>
                  <a:prstClr val="black"/>
                </a:solidFill>
                <a:latin typeface="Meiryo UI"/>
                <a:ea typeface="Meiryo UI"/>
              </a:rPr>
            </a:br>
            <a:r>
              <a:rPr kumimoji="0" lang="ja-JP" altLang="en-US" sz="1347" dirty="0">
                <a:solidFill>
                  <a:prstClr val="black"/>
                </a:solidFill>
                <a:latin typeface="Meiryo UI"/>
                <a:ea typeface="Meiryo UI"/>
              </a:rPr>
              <a:t>ておらず、訪問者としての「入国活動」に基づいています。</a:t>
            </a:r>
            <a:endParaRPr kumimoji="0" lang="en-US" altLang="ja-JP" sz="1347" dirty="0">
              <a:solidFill>
                <a:prstClr val="black"/>
              </a:solidFill>
              <a:latin typeface="Meiryo UI"/>
              <a:ea typeface="Meiryo UI"/>
            </a:endParaRPr>
          </a:p>
        </p:txBody>
      </p:sp>
      <p:sp>
        <p:nvSpPr>
          <p:cNvPr id="31" name="フローチャート: 判断 5">
            <a:extLst>
              <a:ext uri="{FF2B5EF4-FFF2-40B4-BE49-F238E27FC236}">
                <a16:creationId xmlns:a16="http://schemas.microsoft.com/office/drawing/2014/main" id="{316811C5-EECE-44FB-AB29-83D6B6275A9A}"/>
              </a:ext>
            </a:extLst>
          </p:cNvPr>
          <p:cNvSpPr/>
          <p:nvPr/>
        </p:nvSpPr>
        <p:spPr>
          <a:xfrm>
            <a:off x="454257" y="7077650"/>
            <a:ext cx="1417456" cy="123827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40397" rIns="40397" rtlCol="0" anchor="ctr"/>
          <a:lstStyle/>
          <a:p>
            <a:pPr algn="ctr" defTabSz="1026048">
              <a:defRPr/>
            </a:pPr>
            <a:r>
              <a:rPr lang="en-US" altLang="ja-JP" sz="1795" b="1">
                <a:solidFill>
                  <a:prstClr val="white"/>
                </a:solidFill>
                <a:latin typeface="Meiryo UI" panose="020B0604030504040204" pitchFamily="50" charset="-128"/>
                <a:ea typeface="Meiryo UI" panose="020B0604030504040204" pitchFamily="50" charset="-128"/>
              </a:rPr>
              <a:t>IVL</a:t>
            </a:r>
            <a:r>
              <a:rPr lang="ja-JP" altLang="en-US" sz="1795" b="1">
                <a:solidFill>
                  <a:prstClr val="white"/>
                </a:solidFill>
                <a:latin typeface="Meiryo UI" panose="020B0604030504040204" pitchFamily="50" charset="-128"/>
                <a:ea typeface="Meiryo UI" panose="020B0604030504040204" pitchFamily="50" charset="-128"/>
              </a:rPr>
              <a:t>と日本の税制度の違い</a:t>
            </a:r>
          </a:p>
        </p:txBody>
      </p:sp>
      <p:sp>
        <p:nvSpPr>
          <p:cNvPr id="32" name="フローチャート: 判断 5">
            <a:extLst>
              <a:ext uri="{FF2B5EF4-FFF2-40B4-BE49-F238E27FC236}">
                <a16:creationId xmlns:a16="http://schemas.microsoft.com/office/drawing/2014/main" id="{A0C379CD-A727-45B0-AF28-04AF1298DA84}"/>
              </a:ext>
            </a:extLst>
          </p:cNvPr>
          <p:cNvSpPr/>
          <p:nvPr/>
        </p:nvSpPr>
        <p:spPr>
          <a:xfrm>
            <a:off x="2040502" y="7077650"/>
            <a:ext cx="11195229" cy="123827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0397" rIns="40397" rtlCol="0" anchor="ctr"/>
          <a:lstStyle/>
          <a:p>
            <a:pPr defTabSz="1026048">
              <a:defRPr/>
            </a:pPr>
            <a:r>
              <a:rPr kumimoji="0" lang="en-US" sz="1571">
                <a:solidFill>
                  <a:prstClr val="black"/>
                </a:solidFill>
                <a:latin typeface="Meiryo UI"/>
                <a:ea typeface="Meiryo UI"/>
              </a:rPr>
              <a:t>・</a:t>
            </a:r>
            <a:r>
              <a:rPr kumimoji="0" lang="en-US" sz="1571" b="1">
                <a:solidFill>
                  <a:prstClr val="black"/>
                </a:solidFill>
                <a:latin typeface="Meiryo UI"/>
                <a:ea typeface="Meiryo UI"/>
              </a:rPr>
              <a:t>IVL : </a:t>
            </a:r>
            <a:r>
              <a:rPr kumimoji="0" lang="ja-JP" altLang="en-US" sz="1571">
                <a:solidFill>
                  <a:prstClr val="black"/>
                </a:solidFill>
                <a:latin typeface="Meiryo UI"/>
                <a:ea typeface="Meiryo UI"/>
              </a:rPr>
              <a:t>特定の目的（観光インフラの整備や自然保護）に使用される「目的課金（</a:t>
            </a:r>
            <a:r>
              <a:rPr kumimoji="0" lang="en-US" sz="1571">
                <a:solidFill>
                  <a:prstClr val="black"/>
                </a:solidFill>
                <a:latin typeface="Meiryo UI"/>
                <a:ea typeface="Meiryo UI"/>
              </a:rPr>
              <a:t>Targeted Levy）」。</a:t>
            </a:r>
          </a:p>
          <a:p>
            <a:pPr defTabSz="1026048">
              <a:defRPr/>
            </a:pPr>
            <a:r>
              <a:rPr kumimoji="0" lang="ja-JP" altLang="en-US" sz="1571">
                <a:solidFill>
                  <a:prstClr val="black"/>
                </a:solidFill>
                <a:latin typeface="Meiryo UI"/>
                <a:ea typeface="Meiryo UI"/>
              </a:rPr>
              <a:t>徴収された資金は、一般財源には組み込まれず、特定のプロジェクトにのみ使用される。</a:t>
            </a:r>
            <a:endParaRPr kumimoji="0" lang="en-US" altLang="ja-JP" sz="1571">
              <a:solidFill>
                <a:prstClr val="black"/>
              </a:solidFill>
              <a:latin typeface="Meiryo UI"/>
              <a:ea typeface="Meiryo UI"/>
            </a:endParaRPr>
          </a:p>
          <a:p>
            <a:pPr defTabSz="1026048">
              <a:defRPr/>
            </a:pPr>
            <a:endParaRPr kumimoji="0" lang="ja-JP" altLang="en-US" sz="1571">
              <a:solidFill>
                <a:prstClr val="black"/>
              </a:solidFill>
              <a:latin typeface="Meiryo UI"/>
              <a:ea typeface="Meiryo UI"/>
            </a:endParaRPr>
          </a:p>
          <a:p>
            <a:pPr defTabSz="1026048">
              <a:buFont typeface="Arial" panose="020B0604020202020204" pitchFamily="34" charset="0"/>
              <a:buChar char="•"/>
              <a:defRPr/>
            </a:pPr>
            <a:r>
              <a:rPr kumimoji="0" lang="ja-JP" altLang="en-US" sz="1571" b="1">
                <a:solidFill>
                  <a:prstClr val="black"/>
                </a:solidFill>
                <a:latin typeface="Meiryo UI"/>
                <a:ea typeface="Meiryo UI"/>
              </a:rPr>
              <a:t>日本の税制度：</a:t>
            </a:r>
            <a:r>
              <a:rPr kumimoji="0" lang="ja-JP" altLang="en-US" sz="1571">
                <a:solidFill>
                  <a:prstClr val="black"/>
                </a:solidFill>
                <a:latin typeface="Meiryo UI"/>
                <a:ea typeface="Meiryo UI"/>
              </a:rPr>
              <a:t>多くの租税（所得税や消費税など）は一般財源に組み込まれ、公共サービス全般に利用される。</a:t>
            </a:r>
          </a:p>
          <a:p>
            <a:pPr defTabSz="1026048">
              <a:defRPr/>
            </a:pPr>
            <a:r>
              <a:rPr kumimoji="0" lang="ja-JP" altLang="en-US" sz="1571">
                <a:solidFill>
                  <a:prstClr val="black"/>
                </a:solidFill>
                <a:latin typeface="Meiryo UI"/>
                <a:ea typeface="Meiryo UI"/>
              </a:rPr>
              <a:t>＊日本でも目的税があるが、</a:t>
            </a:r>
            <a:r>
              <a:rPr kumimoji="0" lang="en-US" sz="1571">
                <a:solidFill>
                  <a:prstClr val="black"/>
                </a:solidFill>
                <a:latin typeface="Meiryo UI"/>
                <a:ea typeface="Meiryo UI"/>
              </a:rPr>
              <a:t>IVL</a:t>
            </a:r>
            <a:r>
              <a:rPr kumimoji="0" lang="ja-JP" altLang="en-US" sz="1571">
                <a:solidFill>
                  <a:prstClr val="black"/>
                </a:solidFill>
                <a:latin typeface="Meiryo UI"/>
                <a:ea typeface="Meiryo UI"/>
              </a:rPr>
              <a:t>のように明確な特定目的への限定は少ない。</a:t>
            </a:r>
          </a:p>
        </p:txBody>
      </p:sp>
      <p:sp>
        <p:nvSpPr>
          <p:cNvPr id="33" name="フローチャート: 判断 6">
            <a:extLst>
              <a:ext uri="{FF2B5EF4-FFF2-40B4-BE49-F238E27FC236}">
                <a16:creationId xmlns:a16="http://schemas.microsoft.com/office/drawing/2014/main" id="{621FF920-07CF-421D-8130-F398FBBB670A}"/>
              </a:ext>
            </a:extLst>
          </p:cNvPr>
          <p:cNvSpPr/>
          <p:nvPr/>
        </p:nvSpPr>
        <p:spPr>
          <a:xfrm>
            <a:off x="91209" y="1674553"/>
            <a:ext cx="13498657" cy="575799"/>
          </a:xfrm>
          <a:prstGeom prst="rect">
            <a:avLst/>
          </a:prstGeom>
        </p:spPr>
        <p:txBody>
          <a:bodyPr wrap="square">
            <a:spAutoFit/>
          </a:bodyPr>
          <a:lstStyle/>
          <a:p>
            <a:pPr marL="320640" indent="-320640">
              <a:buFont typeface="Arial" panose="020B0604020202020204" pitchFamily="34" charset="0"/>
              <a:buChar char="•"/>
            </a:pPr>
            <a:r>
              <a:rPr lang="ja-JP" altLang="en-US" sz="1571">
                <a:solidFill>
                  <a:prstClr val="black"/>
                </a:solidFill>
                <a:latin typeface="Meiryo UI" panose="020B0604030504040204" pitchFamily="50" charset="-128"/>
                <a:ea typeface="Meiryo UI" panose="020B0604030504040204" pitchFamily="50" charset="-128"/>
              </a:rPr>
              <a:t>ニュージーランドの国際観光客保護・観光税</a:t>
            </a:r>
            <a:r>
              <a:rPr lang="en-US" altLang="ja-JP" sz="1571">
                <a:solidFill>
                  <a:prstClr val="black"/>
                </a:solidFill>
                <a:latin typeface="Meiryo UI" panose="020B0604030504040204" pitchFamily="50" charset="-128"/>
                <a:ea typeface="Meiryo UI" panose="020B0604030504040204" pitchFamily="50" charset="-128"/>
              </a:rPr>
              <a:t> </a:t>
            </a:r>
            <a:r>
              <a:rPr lang="ja-JP" altLang="en-US" sz="1571">
                <a:solidFill>
                  <a:prstClr val="black"/>
                </a:solidFill>
                <a:latin typeface="Meiryo UI" panose="020B0604030504040204" pitchFamily="50" charset="-128"/>
                <a:ea typeface="Meiryo UI" panose="020B0604030504040204" pitchFamily="50" charset="-128"/>
              </a:rPr>
              <a:t>（</a:t>
            </a:r>
            <a:r>
              <a:rPr lang="en-US" altLang="ja-JP" sz="1571">
                <a:solidFill>
                  <a:prstClr val="black"/>
                </a:solidFill>
                <a:latin typeface="Meiryo UI" panose="020B0604030504040204" pitchFamily="50" charset="-128"/>
                <a:ea typeface="Meiryo UI" panose="020B0604030504040204" pitchFamily="50" charset="-128"/>
              </a:rPr>
              <a:t>IVL</a:t>
            </a:r>
            <a:r>
              <a:rPr lang="ja-JP" altLang="en-US" sz="1571">
                <a:solidFill>
                  <a:prstClr val="black"/>
                </a:solidFill>
                <a:latin typeface="Meiryo UI" panose="020B0604030504040204" pitchFamily="50" charset="-128"/>
                <a:ea typeface="Meiryo UI" panose="020B0604030504040204" pitchFamily="50" charset="-128"/>
              </a:rPr>
              <a:t>）の例をもとに、外国人のみへの二重価格を課すことは「租税条約に抵触しない」と判断した理由は、以下の４つが挙げられる。</a:t>
            </a:r>
          </a:p>
        </p:txBody>
      </p:sp>
      <p:pic>
        <p:nvPicPr>
          <p:cNvPr id="34" name="Picture 7">
            <a:extLst>
              <a:ext uri="{FF2B5EF4-FFF2-40B4-BE49-F238E27FC236}">
                <a16:creationId xmlns:a16="http://schemas.microsoft.com/office/drawing/2014/main" id="{23860E5F-D501-4F4E-BEF5-85B375F72A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79833" y="5560388"/>
            <a:ext cx="5691153" cy="1362851"/>
          </a:xfrm>
          <a:prstGeom prst="rect">
            <a:avLst/>
          </a:prstGeom>
          <a:ln>
            <a:solidFill>
              <a:schemeClr val="bg2"/>
            </a:solidFill>
          </a:ln>
        </p:spPr>
      </p:pic>
      <p:sp>
        <p:nvSpPr>
          <p:cNvPr id="14" name="TextBox 3">
            <a:extLst>
              <a:ext uri="{FF2B5EF4-FFF2-40B4-BE49-F238E27FC236}">
                <a16:creationId xmlns:a16="http://schemas.microsoft.com/office/drawing/2014/main" id="{1513D198-C051-4F21-8630-E53030AF80C2}"/>
              </a:ext>
            </a:extLst>
          </p:cNvPr>
          <p:cNvSpPr txBox="1"/>
          <p:nvPr/>
        </p:nvSpPr>
        <p:spPr>
          <a:xfrm>
            <a:off x="3479930" y="8935175"/>
            <a:ext cx="6713861" cy="299634"/>
          </a:xfrm>
          <a:prstGeom prst="rect">
            <a:avLst/>
          </a:prstGeom>
          <a:noFill/>
        </p:spPr>
        <p:txBody>
          <a:bodyPr wrap="square" rtlCol="0">
            <a:spAutoFit/>
          </a:bodyPr>
          <a:lstStyle/>
          <a:p>
            <a:pPr defTabSz="1026048">
              <a:defRPr/>
            </a:pPr>
            <a:r>
              <a:rPr kumimoji="0" lang="en-JP" sz="1300" dirty="0">
                <a:solidFill>
                  <a:prstClr val="black"/>
                </a:solidFill>
                <a:latin typeface="Meiryo UI"/>
                <a:ea typeface="Meiryo UI"/>
              </a:rPr>
              <a:t>※本件の回答はあくまでも有識者個人の見解であり、法的な正確性や真実性は保証されない。</a:t>
            </a:r>
          </a:p>
        </p:txBody>
      </p:sp>
    </p:spTree>
    <p:extLst>
      <p:ext uri="{BB962C8B-B14F-4D97-AF65-F5344CB8AC3E}">
        <p14:creationId xmlns:p14="http://schemas.microsoft.com/office/powerpoint/2010/main" val="2555356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1" y="-19490"/>
            <a:ext cx="12889210"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a:t>
            </a:r>
            <a:r>
              <a:rPr lang="zh-TW" altLang="en-US" sz="2800" b="1" dirty="0">
                <a:solidFill>
                  <a:sysClr val="windowText" lastClr="000000"/>
                </a:solidFill>
                <a:latin typeface="Meiryo UI" panose="020B0604030504040204" pitchFamily="50" charset="-128"/>
                <a:ea typeface="Meiryo UI" panose="020B0604030504040204" pitchFamily="50" charset="-128"/>
              </a:rPr>
              <a:t>海外事例調査</a:t>
            </a:r>
            <a:r>
              <a:rPr lang="ja-JP" altLang="en-US" sz="2800" b="1" dirty="0">
                <a:solidFill>
                  <a:sysClr val="windowText" lastClr="000000"/>
                </a:solidFill>
                <a:latin typeface="Meiryo UI" panose="020B0604030504040204" pitchFamily="50" charset="-128"/>
                <a:ea typeface="Meiryo UI" panose="020B0604030504040204" pitchFamily="50" charset="-128"/>
              </a:rPr>
              <a:t>（最終報告）～有識者ヒアリング結果～</a:t>
            </a:r>
            <a:endParaRPr lang="zh-TW"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10</a:t>
            </a:fld>
            <a:endParaRPr kumimoji="1" lang="ja-JP" altLang="en-US" dirty="0"/>
          </a:p>
        </p:txBody>
      </p:sp>
      <p:sp>
        <p:nvSpPr>
          <p:cNvPr id="27" name="Google Shape;99;p2">
            <a:extLst>
              <a:ext uri="{FF2B5EF4-FFF2-40B4-BE49-F238E27FC236}">
                <a16:creationId xmlns:a16="http://schemas.microsoft.com/office/drawing/2014/main" id="{BE2FF026-E296-4F13-8C76-64B1CC0E3CA1}"/>
              </a:ext>
            </a:extLst>
          </p:cNvPr>
          <p:cNvSpPr/>
          <p:nvPr/>
        </p:nvSpPr>
        <p:spPr>
          <a:xfrm>
            <a:off x="-1" y="1131240"/>
            <a:ext cx="13681075" cy="529923"/>
          </a:xfrm>
          <a:prstGeom prst="rect">
            <a:avLst/>
          </a:prstGeom>
          <a:gradFill>
            <a:gsLst>
              <a:gs pos="0">
                <a:srgbClr val="002060"/>
              </a:gs>
              <a:gs pos="100000">
                <a:schemeClr val="accent1">
                  <a:lumMod val="50000"/>
                  <a:lumOff val="50000"/>
                </a:schemeClr>
              </a:gs>
            </a:gsLst>
            <a:lin ang="20400000" scaled="0"/>
          </a:gradFill>
          <a:ln w="12700" cap="flat" cmpd="sng">
            <a:noFill/>
            <a:prstDash val="solid"/>
            <a:miter lim="800000"/>
            <a:headEnd type="none" w="sm" len="sm"/>
            <a:tailEnd type="none" w="sm" len="sm"/>
          </a:ln>
        </p:spPr>
        <p:txBody>
          <a:bodyPr spcFirstLastPara="1" wrap="square" lIns="102591" tIns="51282" rIns="102591" bIns="51282" anchor="ctr" anchorCtr="0">
            <a:noAutofit/>
          </a:bodyPr>
          <a:lstStyle/>
          <a:p>
            <a:pPr defTabSz="1026048">
              <a:buClr>
                <a:srgbClr val="000000"/>
              </a:buClr>
              <a:buSzPts val="1800"/>
              <a:defRPr/>
            </a:pPr>
            <a:r>
              <a:rPr lang="ja-JP" altLang="en-US" sz="2020" b="1" dirty="0">
                <a:solidFill>
                  <a:prstClr val="white"/>
                </a:solidFill>
                <a:latin typeface="Meiryo UI" panose="020B0604030504040204" pitchFamily="50" charset="-128"/>
                <a:ea typeface="Meiryo UI" panose="020B0604030504040204" pitchFamily="50" charset="-128"/>
              </a:rPr>
              <a:t> 外国人のみに対する二重価格と租税条約との整合性②</a:t>
            </a:r>
          </a:p>
        </p:txBody>
      </p:sp>
      <p:sp>
        <p:nvSpPr>
          <p:cNvPr id="28" name="TextBox 3">
            <a:extLst>
              <a:ext uri="{FF2B5EF4-FFF2-40B4-BE49-F238E27FC236}">
                <a16:creationId xmlns:a16="http://schemas.microsoft.com/office/drawing/2014/main" id="{AEF9C15B-4A17-4790-B484-3EB8AB539621}"/>
              </a:ext>
            </a:extLst>
          </p:cNvPr>
          <p:cNvSpPr txBox="1"/>
          <p:nvPr/>
        </p:nvSpPr>
        <p:spPr>
          <a:xfrm>
            <a:off x="3479930" y="9007183"/>
            <a:ext cx="6713861" cy="299634"/>
          </a:xfrm>
          <a:prstGeom prst="rect">
            <a:avLst/>
          </a:prstGeom>
          <a:noFill/>
        </p:spPr>
        <p:txBody>
          <a:bodyPr wrap="square" rtlCol="0">
            <a:spAutoFit/>
          </a:bodyPr>
          <a:lstStyle/>
          <a:p>
            <a:pPr defTabSz="1026048">
              <a:defRPr/>
            </a:pPr>
            <a:r>
              <a:rPr kumimoji="0" lang="en-JP" sz="1347" dirty="0">
                <a:solidFill>
                  <a:prstClr val="black"/>
                </a:solidFill>
                <a:latin typeface="Meiryo UI"/>
                <a:ea typeface="Meiryo UI"/>
              </a:rPr>
              <a:t>※本件の回答はあくまでも有識者個人の見解であり、法的な正確性や真実性は保証されない。</a:t>
            </a:r>
          </a:p>
        </p:txBody>
      </p:sp>
      <p:sp>
        <p:nvSpPr>
          <p:cNvPr id="29" name="フローチャート: 判断 6">
            <a:extLst>
              <a:ext uri="{FF2B5EF4-FFF2-40B4-BE49-F238E27FC236}">
                <a16:creationId xmlns:a16="http://schemas.microsoft.com/office/drawing/2014/main" id="{855F9B8F-4EB4-441A-B993-153E0175BDE7}"/>
              </a:ext>
            </a:extLst>
          </p:cNvPr>
          <p:cNvSpPr/>
          <p:nvPr/>
        </p:nvSpPr>
        <p:spPr>
          <a:xfrm>
            <a:off x="91209" y="1674553"/>
            <a:ext cx="13498657" cy="575799"/>
          </a:xfrm>
          <a:prstGeom prst="rect">
            <a:avLst/>
          </a:prstGeom>
        </p:spPr>
        <p:txBody>
          <a:bodyPr wrap="square">
            <a:spAutoFit/>
          </a:bodyPr>
          <a:lstStyle/>
          <a:p>
            <a:pPr marL="320640" indent="-320640">
              <a:buFont typeface="Arial" panose="020B0604020202020204" pitchFamily="34" charset="0"/>
              <a:buChar char="•"/>
            </a:pPr>
            <a:r>
              <a:rPr lang="ja-JP" altLang="en-US" sz="1571" dirty="0">
                <a:solidFill>
                  <a:prstClr val="black"/>
                </a:solidFill>
                <a:latin typeface="Meiryo UI" panose="020B0604030504040204" pitchFamily="50" charset="-128"/>
                <a:ea typeface="Meiryo UI" panose="020B0604030504040204" pitchFamily="50" charset="-128"/>
              </a:rPr>
              <a:t>租税条約における条文で、国籍にかかわらず公平に課税をする、と言う事項に対して、仮に外国人にのみ課税をするとなった場合の税制度の側面で改めて下記のようにコメントを引き出した。また、それらコメントに対して、反証を踏まえた上で別途調査を実施した結果についてもあわせて記述する。</a:t>
            </a:r>
          </a:p>
        </p:txBody>
      </p:sp>
      <p:sp>
        <p:nvSpPr>
          <p:cNvPr id="30" name="四角形: 角を丸くする 29">
            <a:extLst>
              <a:ext uri="{FF2B5EF4-FFF2-40B4-BE49-F238E27FC236}">
                <a16:creationId xmlns:a16="http://schemas.microsoft.com/office/drawing/2014/main" id="{B6CDA28B-64B1-49B6-B76C-C93487BCC4B6}"/>
              </a:ext>
            </a:extLst>
          </p:cNvPr>
          <p:cNvSpPr/>
          <p:nvPr/>
        </p:nvSpPr>
        <p:spPr>
          <a:xfrm>
            <a:off x="249173" y="2584314"/>
            <a:ext cx="4229892" cy="386047"/>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795" b="1" dirty="0"/>
              <a:t>租税条約の該当条項（抵触しないか？）</a:t>
            </a:r>
          </a:p>
        </p:txBody>
      </p:sp>
      <p:sp>
        <p:nvSpPr>
          <p:cNvPr id="31" name="テキスト ボックス 30">
            <a:extLst>
              <a:ext uri="{FF2B5EF4-FFF2-40B4-BE49-F238E27FC236}">
                <a16:creationId xmlns:a16="http://schemas.microsoft.com/office/drawing/2014/main" id="{1BF9AFA2-9906-4873-A82A-5BF175EAC786}"/>
              </a:ext>
            </a:extLst>
          </p:cNvPr>
          <p:cNvSpPr txBox="1"/>
          <p:nvPr/>
        </p:nvSpPr>
        <p:spPr>
          <a:xfrm>
            <a:off x="142759" y="3162365"/>
            <a:ext cx="4284422" cy="4443524"/>
          </a:xfrm>
          <a:prstGeom prst="rect">
            <a:avLst/>
          </a:prstGeom>
          <a:noFill/>
        </p:spPr>
        <p:txBody>
          <a:bodyPr wrap="square">
            <a:spAutoFit/>
          </a:bodyPr>
          <a:lstStyle/>
          <a:p>
            <a:r>
              <a:rPr lang="ja-JP" altLang="en-US" sz="1571" b="1" dirty="0">
                <a:latin typeface="+mj-lt"/>
              </a:rPr>
              <a:t>1.無差別条項違反</a:t>
            </a:r>
            <a:r>
              <a:rPr lang="ja-JP" altLang="en-US" sz="1571" dirty="0">
                <a:latin typeface="+mj-lt"/>
              </a:rPr>
              <a:t>：租税条約には通常、無差別条項が含まれている。この条項は、一方の締約国の国民が、他方の締約国において、同様の状況にある他方の締約国の国民と比べて、より重い課税を受けないことを保証するもの（前提の理解）</a:t>
            </a:r>
            <a:endParaRPr lang="en-US" altLang="ja-JP" sz="1571" dirty="0">
              <a:latin typeface="+mj-lt"/>
            </a:endParaRPr>
          </a:p>
          <a:p>
            <a:endParaRPr lang="en-US" altLang="ja-JP" sz="1571" dirty="0">
              <a:latin typeface="+mj-lt"/>
            </a:endParaRPr>
          </a:p>
          <a:p>
            <a:r>
              <a:rPr lang="ja-JP" altLang="en-US" sz="1571" b="1" dirty="0">
                <a:latin typeface="+mj-lt"/>
              </a:rPr>
              <a:t>2.所得の種類別の課税規定違反</a:t>
            </a:r>
            <a:r>
              <a:rPr lang="ja-JP" altLang="en-US" sz="1571" dirty="0">
                <a:latin typeface="+mj-lt"/>
              </a:rPr>
              <a:t>：租税条約では、所得の種類ごとに、どちらの国が課税権を持つかが定められている（例：不動産所得は源泉地国課税、事業所得はPEがある場合のみ源泉地国課税など）。</a:t>
            </a:r>
            <a:endParaRPr lang="en-US" altLang="ja-JP" sz="1571" dirty="0">
              <a:latin typeface="+mj-lt"/>
            </a:endParaRPr>
          </a:p>
          <a:p>
            <a:endParaRPr lang="en-US" altLang="ja-JP" sz="1571" dirty="0">
              <a:latin typeface="+mj-lt"/>
            </a:endParaRPr>
          </a:p>
          <a:p>
            <a:r>
              <a:rPr lang="ja-JP" altLang="en-US" sz="1571" b="1" dirty="0">
                <a:latin typeface="+mj-lt"/>
              </a:rPr>
              <a:t>3.租税条約の目的との関係</a:t>
            </a:r>
            <a:r>
              <a:rPr lang="ja-JP" altLang="en-US" sz="1571" dirty="0">
                <a:latin typeface="+mj-lt"/>
              </a:rPr>
              <a:t>：租税条約は、二重課税の排除や脱税の防止を目的としています。外国人のみを対象とした課税は、これらの目的とは関係がなく、条約の趣旨に反する可能性があります。</a:t>
            </a:r>
          </a:p>
        </p:txBody>
      </p:sp>
      <p:sp>
        <p:nvSpPr>
          <p:cNvPr id="32" name="テキスト ボックス 31">
            <a:extLst>
              <a:ext uri="{FF2B5EF4-FFF2-40B4-BE49-F238E27FC236}">
                <a16:creationId xmlns:a16="http://schemas.microsoft.com/office/drawing/2014/main" id="{58C1E0D0-B4F6-43F2-847D-72EF38CE5A8F}"/>
              </a:ext>
            </a:extLst>
          </p:cNvPr>
          <p:cNvSpPr txBox="1"/>
          <p:nvPr/>
        </p:nvSpPr>
        <p:spPr>
          <a:xfrm>
            <a:off x="4725324" y="3162986"/>
            <a:ext cx="5945916" cy="5652188"/>
          </a:xfrm>
          <a:prstGeom prst="rect">
            <a:avLst/>
          </a:prstGeom>
          <a:noFill/>
        </p:spPr>
        <p:txBody>
          <a:bodyPr wrap="square">
            <a:spAutoFit/>
          </a:bodyPr>
          <a:lstStyle/>
          <a:p>
            <a:r>
              <a:rPr lang="en-US" altLang="ja-JP" sz="1571" b="1" dirty="0"/>
              <a:t>1.</a:t>
            </a:r>
            <a:r>
              <a:rPr lang="ja-JP" altLang="en-US" sz="1571" b="1" dirty="0"/>
              <a:t>租税条約の対象となる税目</a:t>
            </a:r>
            <a:r>
              <a:rPr lang="ja-JP" altLang="en-US" sz="1571" dirty="0"/>
              <a:t>：通常、租税条約の対象は直接税（所得税、法人税など）であり、間接税（消費税、宿泊税など）は対象外とされる。したがって、宿泊税について外国人のみを対象とすることが、直ちに租税条約違反となるわけではない。仮に個別の条約の内容を確認する場合、租税条約の文言や締約国の解釈によっては、間接税が条約の対象に含まれることはないかを確認すれば良い（原則不要と考える）。</a:t>
            </a:r>
            <a:endParaRPr lang="en-US" altLang="ja-JP" sz="1571" dirty="0"/>
          </a:p>
          <a:p>
            <a:endParaRPr lang="en-US" altLang="ja-JP" sz="1571" dirty="0"/>
          </a:p>
          <a:p>
            <a:r>
              <a:rPr lang="en-US" altLang="ja-JP" sz="1571" b="1" dirty="0"/>
              <a:t>2.</a:t>
            </a:r>
            <a:r>
              <a:rPr lang="ja-JP" altLang="en-US" sz="1571" b="1" dirty="0"/>
              <a:t>内国民待遇原則との関係</a:t>
            </a:r>
            <a:r>
              <a:rPr lang="ja-JP" altLang="en-US" sz="1571" dirty="0"/>
              <a:t>：国際法上、内国民待遇原則という概念がある。これは、外国人に対して自国民と同等の待遇を与えるべきという原則である。但し、この原則は主に貿易や投資の分野で適用されるもので、間接税である宿泊税にまで及ばないものと考える。</a:t>
            </a:r>
            <a:endParaRPr lang="en-US" altLang="ja-JP" sz="1571" dirty="0"/>
          </a:p>
          <a:p>
            <a:endParaRPr lang="en-US" altLang="ja-JP" sz="1571" dirty="0"/>
          </a:p>
          <a:p>
            <a:r>
              <a:rPr lang="en-US" altLang="ja-JP" sz="1571" b="1" dirty="0"/>
              <a:t>3.</a:t>
            </a:r>
            <a:r>
              <a:rPr lang="ja-JP" altLang="en-US" sz="1571" b="1" dirty="0"/>
              <a:t>差別的取り扱いの合理性</a:t>
            </a:r>
            <a:r>
              <a:rPr lang="ja-JP" altLang="en-US" sz="1571" dirty="0"/>
              <a:t>：仮に、外国人のみを対象とした宿泊税の賦課が何らかの法的問題を生じるとしても、その差別的取り扱いに合理的な理由があれば、正当化される可能性が高い。例えば、外国人観光客による宿泊施設の利用が、地域のインフラにもたらす負荷を補うための課税である場合などとなる。</a:t>
            </a:r>
            <a:endParaRPr lang="en-US" altLang="ja-JP" sz="1571" dirty="0"/>
          </a:p>
          <a:p>
            <a:endParaRPr lang="en-US" altLang="ja-JP" sz="1571" dirty="0"/>
          </a:p>
          <a:p>
            <a:r>
              <a:rPr lang="en-US" altLang="ja-JP" sz="1571" b="1" dirty="0"/>
              <a:t>4.</a:t>
            </a:r>
            <a:r>
              <a:rPr lang="ja-JP" altLang="en-US" sz="1571" b="1" dirty="0"/>
              <a:t>国際慣習法との整合性</a:t>
            </a:r>
            <a:r>
              <a:rPr lang="ja-JP" altLang="en-US" sz="1571" dirty="0"/>
              <a:t>：宿泊税の賦課が、国際慣習法に反しないかも検討するべきだが、間接税である宿泊税について、外国人のみを対象とすることが国際慣習法に反するとまでは言えない可能性が高い。</a:t>
            </a:r>
          </a:p>
        </p:txBody>
      </p:sp>
      <p:sp>
        <p:nvSpPr>
          <p:cNvPr id="33" name="四角形: 角を丸くする 32">
            <a:extLst>
              <a:ext uri="{FF2B5EF4-FFF2-40B4-BE49-F238E27FC236}">
                <a16:creationId xmlns:a16="http://schemas.microsoft.com/office/drawing/2014/main" id="{A6ED112C-1A5E-4599-829A-57898FBBD6EA}"/>
              </a:ext>
            </a:extLst>
          </p:cNvPr>
          <p:cNvSpPr/>
          <p:nvPr/>
        </p:nvSpPr>
        <p:spPr>
          <a:xfrm>
            <a:off x="4800490" y="2558305"/>
            <a:ext cx="5721505" cy="400407"/>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sz="1795" b="1" dirty="0"/>
              <a:t>外国人にのみ課税しても抵触しないことへの反証</a:t>
            </a:r>
          </a:p>
        </p:txBody>
      </p:sp>
      <p:sp>
        <p:nvSpPr>
          <p:cNvPr id="34" name="二等辺三角形 33">
            <a:extLst>
              <a:ext uri="{FF2B5EF4-FFF2-40B4-BE49-F238E27FC236}">
                <a16:creationId xmlns:a16="http://schemas.microsoft.com/office/drawing/2014/main" id="{C4EEE7AF-DFF5-4D64-A21F-AB233EB5E846}"/>
              </a:ext>
            </a:extLst>
          </p:cNvPr>
          <p:cNvSpPr/>
          <p:nvPr/>
        </p:nvSpPr>
        <p:spPr>
          <a:xfrm rot="5400000">
            <a:off x="2975692" y="5131899"/>
            <a:ext cx="3312747" cy="198221"/>
          </a:xfrm>
          <a:prstGeom prst="triangle">
            <a:avLst/>
          </a:prstGeom>
          <a:gradFill rotWithShape="1">
            <a:gsLst>
              <a:gs pos="0">
                <a:srgbClr val="049C9D">
                  <a:satMod val="103000"/>
                  <a:lumMod val="102000"/>
                  <a:tint val="94000"/>
                </a:srgbClr>
              </a:gs>
              <a:gs pos="50000">
                <a:srgbClr val="049C9D">
                  <a:satMod val="110000"/>
                  <a:lumMod val="100000"/>
                  <a:shade val="100000"/>
                </a:srgbClr>
              </a:gs>
              <a:gs pos="100000">
                <a:srgbClr val="049C9D">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algn="ctr" defTabSz="769536">
              <a:defRPr/>
            </a:pPr>
            <a:endParaRPr lang="ja-JP" altLang="en-US" sz="1515" kern="0">
              <a:solidFill>
                <a:srgbClr val="FFFFFF"/>
              </a:solidFill>
              <a:latin typeface="Arial" panose="020B0604020202020204"/>
              <a:ea typeface="ＭＳ Ｐゴシック" panose="020B0600070205080204" pitchFamily="50" charset="-128"/>
            </a:endParaRPr>
          </a:p>
        </p:txBody>
      </p:sp>
      <p:sp>
        <p:nvSpPr>
          <p:cNvPr id="39" name="テキスト ボックス 38">
            <a:extLst>
              <a:ext uri="{FF2B5EF4-FFF2-40B4-BE49-F238E27FC236}">
                <a16:creationId xmlns:a16="http://schemas.microsoft.com/office/drawing/2014/main" id="{BB2EA754-D3C5-4047-90FB-C7B57C7B09AA}"/>
              </a:ext>
            </a:extLst>
          </p:cNvPr>
          <p:cNvSpPr txBox="1"/>
          <p:nvPr/>
        </p:nvSpPr>
        <p:spPr>
          <a:xfrm>
            <a:off x="10919245" y="3683109"/>
            <a:ext cx="2729052" cy="3407087"/>
          </a:xfrm>
          <a:prstGeom prst="rect">
            <a:avLst/>
          </a:prstGeom>
          <a:noFill/>
        </p:spPr>
        <p:txBody>
          <a:bodyPr wrap="square">
            <a:spAutoFit/>
          </a:bodyPr>
          <a:lstStyle/>
          <a:p>
            <a:r>
              <a:rPr lang="ja-JP" altLang="en-US" sz="1795" b="1" dirty="0"/>
              <a:t>間接税である宿泊税を外国人のみに課税することについては、直接税の場合と比べて、租税条約との抵触の可能性は低い</a:t>
            </a:r>
            <a:r>
              <a:rPr lang="ja-JP" altLang="en-US" sz="1795" dirty="0"/>
              <a:t>と考える。最終的な判断については、国の法制度によって異なるため、法曹関係者の確認をするべきと考えるが、税理士の観点としては左記のように反証する。</a:t>
            </a:r>
          </a:p>
        </p:txBody>
      </p:sp>
      <p:sp>
        <p:nvSpPr>
          <p:cNvPr id="40" name="二等辺三角形 39">
            <a:extLst>
              <a:ext uri="{FF2B5EF4-FFF2-40B4-BE49-F238E27FC236}">
                <a16:creationId xmlns:a16="http://schemas.microsoft.com/office/drawing/2014/main" id="{56331F66-0929-44AD-9B91-A1354FA180D2}"/>
              </a:ext>
            </a:extLst>
          </p:cNvPr>
          <p:cNvSpPr/>
          <p:nvPr/>
        </p:nvSpPr>
        <p:spPr>
          <a:xfrm rot="5400000">
            <a:off x="9105411" y="5131899"/>
            <a:ext cx="3312747" cy="198221"/>
          </a:xfrm>
          <a:prstGeom prst="triangle">
            <a:avLst/>
          </a:prstGeom>
          <a:gradFill rotWithShape="1">
            <a:gsLst>
              <a:gs pos="0">
                <a:srgbClr val="049C9D">
                  <a:satMod val="103000"/>
                  <a:lumMod val="102000"/>
                  <a:tint val="94000"/>
                </a:srgbClr>
              </a:gs>
              <a:gs pos="50000">
                <a:srgbClr val="049C9D">
                  <a:satMod val="110000"/>
                  <a:lumMod val="100000"/>
                  <a:shade val="100000"/>
                </a:srgbClr>
              </a:gs>
              <a:gs pos="100000">
                <a:srgbClr val="049C9D">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algn="ctr" defTabSz="769536">
              <a:defRPr/>
            </a:pPr>
            <a:endParaRPr lang="ja-JP" altLang="en-US" sz="1515" kern="0">
              <a:solidFill>
                <a:srgbClr val="FFFFFF"/>
              </a:solidFill>
              <a:latin typeface="Arial" panose="020B0604020202020204"/>
              <a:ea typeface="ＭＳ Ｐゴシック" panose="020B0600070205080204" pitchFamily="50" charset="-128"/>
            </a:endParaRPr>
          </a:p>
        </p:txBody>
      </p:sp>
    </p:spTree>
    <p:extLst>
      <p:ext uri="{BB962C8B-B14F-4D97-AF65-F5344CB8AC3E}">
        <p14:creationId xmlns:p14="http://schemas.microsoft.com/office/powerpoint/2010/main" val="7301970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1" y="-19490"/>
            <a:ext cx="12889210"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a:t>
            </a:r>
            <a:r>
              <a:rPr lang="zh-TW" altLang="en-US" sz="2800" b="1" dirty="0">
                <a:solidFill>
                  <a:sysClr val="windowText" lastClr="000000"/>
                </a:solidFill>
                <a:latin typeface="Meiryo UI" panose="020B0604030504040204" pitchFamily="50" charset="-128"/>
                <a:ea typeface="Meiryo UI" panose="020B0604030504040204" pitchFamily="50" charset="-128"/>
              </a:rPr>
              <a:t>海外事例調査</a:t>
            </a:r>
            <a:r>
              <a:rPr lang="ja-JP" altLang="en-US" sz="2800" b="1" dirty="0">
                <a:solidFill>
                  <a:sysClr val="windowText" lastClr="000000"/>
                </a:solidFill>
                <a:latin typeface="Meiryo UI" panose="020B0604030504040204" pitchFamily="50" charset="-128"/>
                <a:ea typeface="Meiryo UI" panose="020B0604030504040204" pitchFamily="50" charset="-128"/>
              </a:rPr>
              <a:t>（最終報告）～有識者ヒアリング結果～</a:t>
            </a:r>
            <a:endParaRPr lang="zh-TW"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11</a:t>
            </a:fld>
            <a:endParaRPr kumimoji="1" lang="ja-JP" altLang="en-US" dirty="0"/>
          </a:p>
        </p:txBody>
      </p:sp>
      <p:sp>
        <p:nvSpPr>
          <p:cNvPr id="13" name="Google Shape;99;p2">
            <a:extLst>
              <a:ext uri="{FF2B5EF4-FFF2-40B4-BE49-F238E27FC236}">
                <a16:creationId xmlns:a16="http://schemas.microsoft.com/office/drawing/2014/main" id="{0BAE21E7-0EAB-4369-A33E-3EE702C9532B}"/>
              </a:ext>
            </a:extLst>
          </p:cNvPr>
          <p:cNvSpPr/>
          <p:nvPr/>
        </p:nvSpPr>
        <p:spPr>
          <a:xfrm>
            <a:off x="-1" y="1131240"/>
            <a:ext cx="13681075" cy="529923"/>
          </a:xfrm>
          <a:prstGeom prst="rect">
            <a:avLst/>
          </a:prstGeom>
          <a:gradFill>
            <a:gsLst>
              <a:gs pos="0">
                <a:srgbClr val="002060"/>
              </a:gs>
              <a:gs pos="100000">
                <a:schemeClr val="accent1">
                  <a:lumMod val="50000"/>
                  <a:lumOff val="50000"/>
                </a:schemeClr>
              </a:gs>
            </a:gsLst>
            <a:lin ang="20400000" scaled="0"/>
          </a:gradFill>
          <a:ln w="12700" cap="flat" cmpd="sng">
            <a:noFill/>
            <a:prstDash val="solid"/>
            <a:miter lim="800000"/>
            <a:headEnd type="none" w="sm" len="sm"/>
            <a:tailEnd type="none" w="sm" len="sm"/>
          </a:ln>
        </p:spPr>
        <p:txBody>
          <a:bodyPr spcFirstLastPara="1" wrap="square" lIns="102591" tIns="51282" rIns="102591" bIns="51282" anchor="ctr" anchorCtr="0">
            <a:noAutofit/>
          </a:bodyPr>
          <a:lstStyle/>
          <a:p>
            <a:pPr defTabSz="1026048">
              <a:buClr>
                <a:srgbClr val="000000"/>
              </a:buClr>
              <a:buSzPts val="1800"/>
              <a:defRPr/>
            </a:pPr>
            <a:r>
              <a:rPr lang="ja-JP" altLang="en-US" sz="2020" b="1" dirty="0">
                <a:solidFill>
                  <a:prstClr val="white"/>
                </a:solidFill>
                <a:latin typeface="Meiryo UI" panose="020B0604030504040204" pitchFamily="50" charset="-128"/>
                <a:ea typeface="Meiryo UI" panose="020B0604030504040204" pitchFamily="50" charset="-128"/>
              </a:rPr>
              <a:t> 実現可能な制度の検討</a:t>
            </a:r>
          </a:p>
        </p:txBody>
      </p:sp>
      <p:sp>
        <p:nvSpPr>
          <p:cNvPr id="14" name="TextBox 3">
            <a:extLst>
              <a:ext uri="{FF2B5EF4-FFF2-40B4-BE49-F238E27FC236}">
                <a16:creationId xmlns:a16="http://schemas.microsoft.com/office/drawing/2014/main" id="{2FF74473-CC3A-4047-8EA6-5A615E2EB195}"/>
              </a:ext>
            </a:extLst>
          </p:cNvPr>
          <p:cNvSpPr txBox="1"/>
          <p:nvPr/>
        </p:nvSpPr>
        <p:spPr>
          <a:xfrm>
            <a:off x="3479930" y="8463814"/>
            <a:ext cx="6713861" cy="299634"/>
          </a:xfrm>
          <a:prstGeom prst="rect">
            <a:avLst/>
          </a:prstGeom>
          <a:noFill/>
        </p:spPr>
        <p:txBody>
          <a:bodyPr wrap="square" rtlCol="0">
            <a:spAutoFit/>
          </a:bodyPr>
          <a:lstStyle/>
          <a:p>
            <a:pPr defTabSz="1026048">
              <a:defRPr/>
            </a:pPr>
            <a:r>
              <a:rPr kumimoji="0" lang="en-JP" sz="1347" dirty="0">
                <a:solidFill>
                  <a:prstClr val="black"/>
                </a:solidFill>
                <a:latin typeface="Meiryo UI"/>
                <a:ea typeface="Meiryo UI"/>
              </a:rPr>
              <a:t>※本件の回答はあくまでも有識者個人の見解であり、法的な正確性や真実性は保証されない。</a:t>
            </a:r>
          </a:p>
        </p:txBody>
      </p:sp>
      <p:sp>
        <p:nvSpPr>
          <p:cNvPr id="15" name="フローチャート: 判断 6">
            <a:extLst>
              <a:ext uri="{FF2B5EF4-FFF2-40B4-BE49-F238E27FC236}">
                <a16:creationId xmlns:a16="http://schemas.microsoft.com/office/drawing/2014/main" id="{59DD1AA5-D954-4D37-A19E-D108F0A5CDE4}"/>
              </a:ext>
            </a:extLst>
          </p:cNvPr>
          <p:cNvSpPr/>
          <p:nvPr/>
        </p:nvSpPr>
        <p:spPr>
          <a:xfrm>
            <a:off x="91209" y="1674552"/>
            <a:ext cx="13498657" cy="817531"/>
          </a:xfrm>
          <a:prstGeom prst="rect">
            <a:avLst/>
          </a:prstGeom>
        </p:spPr>
        <p:txBody>
          <a:bodyPr wrap="square">
            <a:spAutoFit/>
          </a:bodyPr>
          <a:lstStyle/>
          <a:p>
            <a:pPr marL="320640" indent="-320640">
              <a:buFont typeface="Arial" panose="020B0604020202020204" pitchFamily="34" charset="0"/>
              <a:buChar char="•"/>
            </a:pPr>
            <a:r>
              <a:rPr lang="ja-JP" altLang="en-US" sz="1571">
                <a:solidFill>
                  <a:prstClr val="black"/>
                </a:solidFill>
                <a:latin typeface="Meiryo UI" panose="020B0604030504040204" pitchFamily="50" charset="-128"/>
                <a:ea typeface="Meiryo UI" panose="020B0604030504040204" pitchFamily="50" charset="-128"/>
              </a:rPr>
              <a:t>税理士へのインタビューの結果として、結論としては外国人向け二重価格の設定は税制的な側面からは問題がないとコメントがあった。税理士の立場からの発言として、租税条約は所得税や法人税といった直接税の二重課税を防止するために相互に締結するものであり、宿泊税のような間接税には適用されないとのこと。</a:t>
            </a:r>
            <a:endParaRPr lang="en-US" altLang="ja-JP" sz="1571">
              <a:solidFill>
                <a:prstClr val="black"/>
              </a:solidFill>
              <a:latin typeface="Meiryo UI" panose="020B0604030504040204" pitchFamily="50" charset="-128"/>
              <a:ea typeface="Meiryo UI" panose="020B0604030504040204" pitchFamily="50" charset="-128"/>
            </a:endParaRPr>
          </a:p>
          <a:p>
            <a:pPr marL="320640" indent="-320640">
              <a:buFont typeface="Arial" panose="020B0604020202020204" pitchFamily="34" charset="0"/>
              <a:buChar char="•"/>
            </a:pPr>
            <a:r>
              <a:rPr lang="ja-JP" altLang="en-US" sz="1571">
                <a:solidFill>
                  <a:prstClr val="black"/>
                </a:solidFill>
                <a:latin typeface="Meiryo UI" panose="020B0604030504040204" pitchFamily="50" charset="-128"/>
                <a:ea typeface="Meiryo UI" panose="020B0604030504040204" pitchFamily="50" charset="-128"/>
              </a:rPr>
              <a:t>二重課税の観点などから、宿泊税の改定を踏まえた外国人向け課税が税制面的には適しているのではないかとの見解あり。</a:t>
            </a:r>
          </a:p>
        </p:txBody>
      </p:sp>
      <p:sp>
        <p:nvSpPr>
          <p:cNvPr id="16" name="四角形: 角を丸くする 15">
            <a:extLst>
              <a:ext uri="{FF2B5EF4-FFF2-40B4-BE49-F238E27FC236}">
                <a16:creationId xmlns:a16="http://schemas.microsoft.com/office/drawing/2014/main" id="{48DF6A61-7690-4D39-BE10-61D24D13D17A}"/>
              </a:ext>
            </a:extLst>
          </p:cNvPr>
          <p:cNvSpPr/>
          <p:nvPr/>
        </p:nvSpPr>
        <p:spPr>
          <a:xfrm>
            <a:off x="162552" y="4529100"/>
            <a:ext cx="1713091" cy="621733"/>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t>外国人向け</a:t>
            </a:r>
            <a:br>
              <a:rPr lang="en-US" altLang="ja-JP" sz="2000" b="1" dirty="0"/>
            </a:br>
            <a:r>
              <a:rPr lang="ja-JP" altLang="en-US" sz="2000" b="1" dirty="0"/>
              <a:t>二重価格</a:t>
            </a:r>
          </a:p>
        </p:txBody>
      </p:sp>
      <p:sp>
        <p:nvSpPr>
          <p:cNvPr id="17" name="四角形: 角を丸くする 16">
            <a:extLst>
              <a:ext uri="{FF2B5EF4-FFF2-40B4-BE49-F238E27FC236}">
                <a16:creationId xmlns:a16="http://schemas.microsoft.com/office/drawing/2014/main" id="{D2A1FA3C-A2EE-477B-BFE9-E6035A0FF23A}"/>
              </a:ext>
            </a:extLst>
          </p:cNvPr>
          <p:cNvSpPr/>
          <p:nvPr/>
        </p:nvSpPr>
        <p:spPr>
          <a:xfrm>
            <a:off x="2123562" y="3153499"/>
            <a:ext cx="1713091" cy="621733"/>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t>徴収金</a:t>
            </a:r>
          </a:p>
        </p:txBody>
      </p:sp>
      <p:sp>
        <p:nvSpPr>
          <p:cNvPr id="18" name="四角形: 角を丸くする 17">
            <a:extLst>
              <a:ext uri="{FF2B5EF4-FFF2-40B4-BE49-F238E27FC236}">
                <a16:creationId xmlns:a16="http://schemas.microsoft.com/office/drawing/2014/main" id="{DB0D25B6-A763-49C8-B452-57CE79646C84}"/>
              </a:ext>
            </a:extLst>
          </p:cNvPr>
          <p:cNvSpPr/>
          <p:nvPr/>
        </p:nvSpPr>
        <p:spPr>
          <a:xfrm>
            <a:off x="2123562" y="6122959"/>
            <a:ext cx="1713091" cy="621733"/>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a:t>徴税</a:t>
            </a:r>
          </a:p>
        </p:txBody>
      </p:sp>
      <p:cxnSp>
        <p:nvCxnSpPr>
          <p:cNvPr id="19" name="コネクタ: カギ線 18">
            <a:extLst>
              <a:ext uri="{FF2B5EF4-FFF2-40B4-BE49-F238E27FC236}">
                <a16:creationId xmlns:a16="http://schemas.microsoft.com/office/drawing/2014/main" id="{883EF6F9-95E5-4807-8EEA-F97AFE66041F}"/>
              </a:ext>
            </a:extLst>
          </p:cNvPr>
          <p:cNvCxnSpPr>
            <a:cxnSpLocks/>
            <a:stCxn id="16" idx="3"/>
            <a:endCxn id="17" idx="1"/>
          </p:cNvCxnSpPr>
          <p:nvPr/>
        </p:nvCxnSpPr>
        <p:spPr>
          <a:xfrm flipV="1">
            <a:off x="1875643" y="3464366"/>
            <a:ext cx="247919" cy="1375601"/>
          </a:xfrm>
          <a:prstGeom prst="bentConnector3">
            <a:avLst/>
          </a:prstGeom>
          <a:ln w="28575">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20" name="コネクタ: カギ線 19">
            <a:extLst>
              <a:ext uri="{FF2B5EF4-FFF2-40B4-BE49-F238E27FC236}">
                <a16:creationId xmlns:a16="http://schemas.microsoft.com/office/drawing/2014/main" id="{74F2AFF1-4FFB-4012-8C6D-662FEE4FB013}"/>
              </a:ext>
            </a:extLst>
          </p:cNvPr>
          <p:cNvCxnSpPr>
            <a:cxnSpLocks/>
            <a:stCxn id="16" idx="3"/>
            <a:endCxn id="18" idx="1"/>
          </p:cNvCxnSpPr>
          <p:nvPr/>
        </p:nvCxnSpPr>
        <p:spPr>
          <a:xfrm>
            <a:off x="1875643" y="4839967"/>
            <a:ext cx="247919" cy="1593859"/>
          </a:xfrm>
          <a:prstGeom prst="bentConnector3">
            <a:avLst>
              <a:gd name="adj1" fmla="val 50000"/>
            </a:avLst>
          </a:prstGeom>
          <a:ln w="28575">
            <a:solidFill>
              <a:schemeClr val="bg2"/>
            </a:solidFill>
            <a:tailEnd type="triangle"/>
          </a:ln>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EE279B27-D468-43CC-A962-EF42B7D5040D}"/>
              </a:ext>
            </a:extLst>
          </p:cNvPr>
          <p:cNvSpPr txBox="1"/>
          <p:nvPr/>
        </p:nvSpPr>
        <p:spPr>
          <a:xfrm>
            <a:off x="6604103" y="2633128"/>
            <a:ext cx="6906735" cy="1300997"/>
          </a:xfrm>
          <a:prstGeom prst="rect">
            <a:avLst/>
          </a:prstGeom>
          <a:noFill/>
        </p:spPr>
        <p:txBody>
          <a:bodyPr wrap="square">
            <a:spAutoFit/>
          </a:bodyPr>
          <a:lstStyle/>
          <a:p>
            <a:r>
              <a:rPr lang="ja-JP" altLang="en-US" sz="1571">
                <a:solidFill>
                  <a:prstClr val="black"/>
                </a:solidFill>
                <a:latin typeface="Meiryo UI" panose="020B0604030504040204" pitchFamily="50" charset="-128"/>
                <a:ea typeface="Meiryo UI" panose="020B0604030504040204" pitchFamily="50" charset="-128"/>
              </a:rPr>
              <a:t>そもそもの位置づけとして、税金ではなく徴収金の位置付けにした場合には、税務面の観点で</a:t>
            </a:r>
            <a:r>
              <a:rPr lang="ja-JP" altLang="en-US" sz="1571" b="1">
                <a:solidFill>
                  <a:prstClr val="black"/>
                </a:solidFill>
                <a:latin typeface="Meiryo UI" panose="020B0604030504040204" pitchFamily="50" charset="-128"/>
                <a:ea typeface="Meiryo UI" panose="020B0604030504040204" pitchFamily="50" charset="-128"/>
              </a:rPr>
              <a:t>租税条約に抵触すると言うことがなくなる</a:t>
            </a:r>
            <a:r>
              <a:rPr lang="ja-JP" altLang="en-US" sz="1571">
                <a:solidFill>
                  <a:prstClr val="black"/>
                </a:solidFill>
                <a:latin typeface="Meiryo UI" panose="020B0604030504040204" pitchFamily="50" charset="-128"/>
                <a:ea typeface="Meiryo UI" panose="020B0604030504040204" pitchFamily="50" charset="-128"/>
              </a:rPr>
              <a:t>。その点で徴収金の形式で外国人向けに二重価格を設定することは選択肢になるのではないか、との見解だった。ただ、結局のところ既存の宿泊税との差異を明確化する作業を勘案すると、新たなスキームの構築には租税案の立案とは別の形のハードルがあるのではないかと推察されていた。</a:t>
            </a:r>
            <a:endParaRPr lang="en-US" altLang="ja-JP" sz="1571">
              <a:solidFill>
                <a:prstClr val="black"/>
              </a:solidFill>
              <a:latin typeface="Meiryo UI" panose="020B0604030504040204" pitchFamily="50" charset="-128"/>
              <a:ea typeface="Meiryo UI" panose="020B0604030504040204" pitchFamily="50" charset="-128"/>
            </a:endParaRPr>
          </a:p>
        </p:txBody>
      </p:sp>
      <p:sp>
        <p:nvSpPr>
          <p:cNvPr id="22" name="四角形: 角を丸くする 21">
            <a:extLst>
              <a:ext uri="{FF2B5EF4-FFF2-40B4-BE49-F238E27FC236}">
                <a16:creationId xmlns:a16="http://schemas.microsoft.com/office/drawing/2014/main" id="{EC90F126-0F8B-400C-89BB-E2039967A76A}"/>
              </a:ext>
            </a:extLst>
          </p:cNvPr>
          <p:cNvSpPr/>
          <p:nvPr/>
        </p:nvSpPr>
        <p:spPr>
          <a:xfrm>
            <a:off x="4124317" y="5056153"/>
            <a:ext cx="1713091" cy="621733"/>
          </a:xfrm>
          <a:prstGeom prst="roundRect">
            <a:avLst/>
          </a:prstGeom>
          <a:solidFill>
            <a:schemeClr val="tx2"/>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t>宿泊税改定</a:t>
            </a:r>
          </a:p>
        </p:txBody>
      </p:sp>
      <p:sp>
        <p:nvSpPr>
          <p:cNvPr id="23" name="四角形: 角を丸くする 22">
            <a:extLst>
              <a:ext uri="{FF2B5EF4-FFF2-40B4-BE49-F238E27FC236}">
                <a16:creationId xmlns:a16="http://schemas.microsoft.com/office/drawing/2014/main" id="{BC648431-41D2-4D73-9AA1-7A1DEA9A7C4F}"/>
              </a:ext>
            </a:extLst>
          </p:cNvPr>
          <p:cNvSpPr/>
          <p:nvPr/>
        </p:nvSpPr>
        <p:spPr>
          <a:xfrm>
            <a:off x="4124317" y="7067050"/>
            <a:ext cx="1713091" cy="621733"/>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t>宿泊税以外</a:t>
            </a:r>
          </a:p>
        </p:txBody>
      </p:sp>
      <p:cxnSp>
        <p:nvCxnSpPr>
          <p:cNvPr id="24" name="コネクタ: カギ線 23">
            <a:extLst>
              <a:ext uri="{FF2B5EF4-FFF2-40B4-BE49-F238E27FC236}">
                <a16:creationId xmlns:a16="http://schemas.microsoft.com/office/drawing/2014/main" id="{0DE778F9-4EE2-4501-95DE-6A3C663A0337}"/>
              </a:ext>
            </a:extLst>
          </p:cNvPr>
          <p:cNvCxnSpPr>
            <a:cxnSpLocks/>
            <a:stCxn id="18" idx="3"/>
            <a:endCxn id="22" idx="1"/>
          </p:cNvCxnSpPr>
          <p:nvPr/>
        </p:nvCxnSpPr>
        <p:spPr>
          <a:xfrm flipV="1">
            <a:off x="3836652" y="5367020"/>
            <a:ext cx="287664" cy="1066806"/>
          </a:xfrm>
          <a:prstGeom prst="bentConnector3">
            <a:avLst/>
          </a:prstGeom>
          <a:ln w="28575">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25" name="コネクタ: カギ線 24">
            <a:extLst>
              <a:ext uri="{FF2B5EF4-FFF2-40B4-BE49-F238E27FC236}">
                <a16:creationId xmlns:a16="http://schemas.microsoft.com/office/drawing/2014/main" id="{7C20E036-516E-48FB-A48A-C8C007E70706}"/>
              </a:ext>
            </a:extLst>
          </p:cNvPr>
          <p:cNvCxnSpPr>
            <a:cxnSpLocks/>
            <a:stCxn id="18" idx="3"/>
            <a:endCxn id="23" idx="1"/>
          </p:cNvCxnSpPr>
          <p:nvPr/>
        </p:nvCxnSpPr>
        <p:spPr>
          <a:xfrm>
            <a:off x="3836652" y="6433825"/>
            <a:ext cx="287664" cy="944091"/>
          </a:xfrm>
          <a:prstGeom prst="bentConnector3">
            <a:avLst>
              <a:gd name="adj1" fmla="val 50000"/>
            </a:avLst>
          </a:prstGeom>
          <a:ln w="28575">
            <a:solidFill>
              <a:schemeClr val="bg2"/>
            </a:solidFill>
            <a:tailEnd type="triangle"/>
          </a:ln>
        </p:spPr>
        <p:style>
          <a:lnRef idx="1">
            <a:schemeClr val="accent1"/>
          </a:lnRef>
          <a:fillRef idx="0">
            <a:schemeClr val="accent1"/>
          </a:fillRef>
          <a:effectRef idx="0">
            <a:schemeClr val="accent1"/>
          </a:effectRef>
          <a:fontRef idx="minor">
            <a:schemeClr val="tx1"/>
          </a:fontRef>
        </p:style>
      </p:cxnSp>
      <p:sp>
        <p:nvSpPr>
          <p:cNvPr id="26" name="テキスト ボックス 25">
            <a:extLst>
              <a:ext uri="{FF2B5EF4-FFF2-40B4-BE49-F238E27FC236}">
                <a16:creationId xmlns:a16="http://schemas.microsoft.com/office/drawing/2014/main" id="{FE60958D-B3A6-4224-B8D3-5CC3F15AD6EA}"/>
              </a:ext>
            </a:extLst>
          </p:cNvPr>
          <p:cNvSpPr txBox="1"/>
          <p:nvPr/>
        </p:nvSpPr>
        <p:spPr>
          <a:xfrm>
            <a:off x="6604103" y="4432707"/>
            <a:ext cx="6906735" cy="1784463"/>
          </a:xfrm>
          <a:prstGeom prst="rect">
            <a:avLst/>
          </a:prstGeom>
          <a:noFill/>
        </p:spPr>
        <p:txBody>
          <a:bodyPr wrap="square">
            <a:spAutoFit/>
          </a:bodyPr>
          <a:lstStyle/>
          <a:p>
            <a:r>
              <a:rPr lang="ja-JP" altLang="en-US" sz="1571">
                <a:solidFill>
                  <a:prstClr val="black"/>
                </a:solidFill>
                <a:latin typeface="Meiryo UI" panose="020B0604030504040204" pitchFamily="50" charset="-128"/>
                <a:ea typeface="Meiryo UI" panose="020B0604030504040204" pitchFamily="50" charset="-128"/>
              </a:rPr>
              <a:t>仮に税制度であったとしても、</a:t>
            </a:r>
            <a:r>
              <a:rPr lang="ja-JP" altLang="en-US" sz="1571" b="1">
                <a:solidFill>
                  <a:prstClr val="black"/>
                </a:solidFill>
                <a:latin typeface="Meiryo UI" panose="020B0604030504040204" pitchFamily="50" charset="-128"/>
                <a:ea typeface="Meiryo UI" panose="020B0604030504040204" pitchFamily="50" charset="-128"/>
              </a:rPr>
              <a:t>租税条約は所得税や法人税といった直接税の二重課税を防止するために相互に締結するものであり、宿泊税のような間接税には適用されない</a:t>
            </a:r>
            <a:r>
              <a:rPr lang="ja-JP" altLang="en-US" sz="1571">
                <a:solidFill>
                  <a:prstClr val="black"/>
                </a:solidFill>
                <a:latin typeface="Meiryo UI" panose="020B0604030504040204" pitchFamily="50" charset="-128"/>
                <a:ea typeface="Meiryo UI" panose="020B0604030504040204" pitchFamily="50" charset="-128"/>
              </a:rPr>
              <a:t>。来年度より宿泊税について、例えば修学旅行生は免除と言うような課税対象者によっては免除されるような仕組みが施行されるように、</a:t>
            </a:r>
            <a:r>
              <a:rPr lang="ja-JP" altLang="en-US" sz="1571" b="1">
                <a:solidFill>
                  <a:srgbClr val="C00000"/>
                </a:solidFill>
                <a:latin typeface="Meiryo UI" panose="020B0604030504040204" pitchFamily="50" charset="-128"/>
                <a:ea typeface="Meiryo UI" panose="020B0604030504040204" pitchFamily="50" charset="-128"/>
              </a:rPr>
              <a:t>宿泊税の内訳として対象者が外国人の場合には、と言うことで設定金額を可変させるような形での設定</a:t>
            </a:r>
            <a:r>
              <a:rPr lang="ja-JP" altLang="en-US" sz="1571">
                <a:solidFill>
                  <a:prstClr val="black"/>
                </a:solidFill>
                <a:latin typeface="Meiryo UI" panose="020B0604030504040204" pitchFamily="50" charset="-128"/>
                <a:ea typeface="Meiryo UI" panose="020B0604030504040204" pitchFamily="50" charset="-128"/>
              </a:rPr>
              <a:t>が、良いのではないかとのコメントあり。また、宿泊税の改定となると、新たな税を検討するよりも、施行に至るまでの議論やそのプロセスが比較的容易ではないか、との見解だった。</a:t>
            </a:r>
          </a:p>
        </p:txBody>
      </p:sp>
      <p:sp>
        <p:nvSpPr>
          <p:cNvPr id="35" name="テキスト ボックス 34">
            <a:extLst>
              <a:ext uri="{FF2B5EF4-FFF2-40B4-BE49-F238E27FC236}">
                <a16:creationId xmlns:a16="http://schemas.microsoft.com/office/drawing/2014/main" id="{49523AE1-ED8F-4C58-8844-426765934DA5}"/>
              </a:ext>
            </a:extLst>
          </p:cNvPr>
          <p:cNvSpPr txBox="1"/>
          <p:nvPr/>
        </p:nvSpPr>
        <p:spPr>
          <a:xfrm>
            <a:off x="6604103" y="6723447"/>
            <a:ext cx="6906735" cy="1300997"/>
          </a:xfrm>
          <a:prstGeom prst="rect">
            <a:avLst/>
          </a:prstGeom>
          <a:noFill/>
        </p:spPr>
        <p:txBody>
          <a:bodyPr wrap="square">
            <a:spAutoFit/>
          </a:bodyPr>
          <a:lstStyle/>
          <a:p>
            <a:r>
              <a:rPr lang="ja-JP" altLang="en-US" sz="1571">
                <a:solidFill>
                  <a:prstClr val="black"/>
                </a:solidFill>
                <a:latin typeface="Meiryo UI" panose="020B0604030504040204" pitchFamily="50" charset="-128"/>
                <a:ea typeface="Meiryo UI" panose="020B0604030504040204" pitchFamily="50" charset="-128"/>
              </a:rPr>
              <a:t>宿泊と言う行為に対して、宿泊税以外の名称によって課税をすると言う事自体がかなりハードルが高いのではないか、とのコメントあり。実際、税理士としては、一つの課税原因に対して同種の課税（すでに宿泊税があることから同種の税金を課すことになる）をすることは二重課税の観点から許容されない可能性が極めて高いのではないか、との見解だった。</a:t>
            </a:r>
          </a:p>
        </p:txBody>
      </p:sp>
      <p:sp>
        <p:nvSpPr>
          <p:cNvPr id="36" name="二等辺三角形 35">
            <a:extLst>
              <a:ext uri="{FF2B5EF4-FFF2-40B4-BE49-F238E27FC236}">
                <a16:creationId xmlns:a16="http://schemas.microsoft.com/office/drawing/2014/main" id="{62BF10D4-A76A-4717-AAA1-6DA378535E0E}"/>
              </a:ext>
            </a:extLst>
          </p:cNvPr>
          <p:cNvSpPr/>
          <p:nvPr/>
        </p:nvSpPr>
        <p:spPr>
          <a:xfrm rot="5400000">
            <a:off x="5758310" y="3365255"/>
            <a:ext cx="959585" cy="198221"/>
          </a:xfrm>
          <a:prstGeom prst="triangle">
            <a:avLst/>
          </a:prstGeom>
          <a:gradFill rotWithShape="1">
            <a:gsLst>
              <a:gs pos="0">
                <a:srgbClr val="049C9D">
                  <a:satMod val="103000"/>
                  <a:lumMod val="102000"/>
                  <a:tint val="94000"/>
                </a:srgbClr>
              </a:gs>
              <a:gs pos="50000">
                <a:srgbClr val="049C9D">
                  <a:satMod val="110000"/>
                  <a:lumMod val="100000"/>
                  <a:shade val="100000"/>
                </a:srgbClr>
              </a:gs>
              <a:gs pos="100000">
                <a:srgbClr val="049C9D">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algn="ctr" defTabSz="769536">
              <a:defRPr/>
            </a:pPr>
            <a:endParaRPr lang="ja-JP" altLang="en-US" sz="1515" kern="0">
              <a:solidFill>
                <a:srgbClr val="FFFFFF"/>
              </a:solidFill>
              <a:latin typeface="Arial" panose="020B0604020202020204"/>
              <a:ea typeface="ＭＳ Ｐゴシック" panose="020B0600070205080204" pitchFamily="50" charset="-128"/>
            </a:endParaRPr>
          </a:p>
        </p:txBody>
      </p:sp>
      <p:sp>
        <p:nvSpPr>
          <p:cNvPr id="37" name="二等辺三角形 36">
            <a:extLst>
              <a:ext uri="{FF2B5EF4-FFF2-40B4-BE49-F238E27FC236}">
                <a16:creationId xmlns:a16="http://schemas.microsoft.com/office/drawing/2014/main" id="{72CA723F-B8F5-4948-BAB2-F63DDAA5DC7E}"/>
              </a:ext>
            </a:extLst>
          </p:cNvPr>
          <p:cNvSpPr/>
          <p:nvPr/>
        </p:nvSpPr>
        <p:spPr>
          <a:xfrm rot="5400000">
            <a:off x="5758310" y="5267909"/>
            <a:ext cx="959585" cy="198221"/>
          </a:xfrm>
          <a:prstGeom prst="triangle">
            <a:avLst/>
          </a:prstGeom>
          <a:gradFill rotWithShape="1">
            <a:gsLst>
              <a:gs pos="0">
                <a:srgbClr val="049C9D">
                  <a:satMod val="103000"/>
                  <a:lumMod val="102000"/>
                  <a:tint val="94000"/>
                </a:srgbClr>
              </a:gs>
              <a:gs pos="50000">
                <a:srgbClr val="049C9D">
                  <a:satMod val="110000"/>
                  <a:lumMod val="100000"/>
                  <a:shade val="100000"/>
                </a:srgbClr>
              </a:gs>
              <a:gs pos="100000">
                <a:srgbClr val="049C9D">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algn="ctr" defTabSz="769536">
              <a:defRPr/>
            </a:pPr>
            <a:endParaRPr lang="ja-JP" altLang="en-US" sz="1515" kern="0">
              <a:solidFill>
                <a:srgbClr val="FFFFFF"/>
              </a:solidFill>
              <a:latin typeface="Arial" panose="020B0604020202020204"/>
              <a:ea typeface="ＭＳ Ｐゴシック" panose="020B0600070205080204" pitchFamily="50" charset="-128"/>
            </a:endParaRPr>
          </a:p>
        </p:txBody>
      </p:sp>
      <p:sp>
        <p:nvSpPr>
          <p:cNvPr id="38" name="二等辺三角形 37">
            <a:extLst>
              <a:ext uri="{FF2B5EF4-FFF2-40B4-BE49-F238E27FC236}">
                <a16:creationId xmlns:a16="http://schemas.microsoft.com/office/drawing/2014/main" id="{884FF485-974F-406A-A32F-85D6FC1D883D}"/>
              </a:ext>
            </a:extLst>
          </p:cNvPr>
          <p:cNvSpPr/>
          <p:nvPr/>
        </p:nvSpPr>
        <p:spPr>
          <a:xfrm rot="5400000">
            <a:off x="5758310" y="7278806"/>
            <a:ext cx="959585" cy="198221"/>
          </a:xfrm>
          <a:prstGeom prst="triangle">
            <a:avLst/>
          </a:prstGeom>
          <a:gradFill rotWithShape="1">
            <a:gsLst>
              <a:gs pos="0">
                <a:srgbClr val="049C9D">
                  <a:satMod val="103000"/>
                  <a:lumMod val="102000"/>
                  <a:tint val="94000"/>
                </a:srgbClr>
              </a:gs>
              <a:gs pos="50000">
                <a:srgbClr val="049C9D">
                  <a:satMod val="110000"/>
                  <a:lumMod val="100000"/>
                  <a:shade val="100000"/>
                </a:srgbClr>
              </a:gs>
              <a:gs pos="100000">
                <a:srgbClr val="049C9D">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algn="ctr" defTabSz="769536">
              <a:defRPr/>
            </a:pPr>
            <a:endParaRPr lang="ja-JP" altLang="en-US" sz="1515" kern="0">
              <a:solidFill>
                <a:srgbClr val="FFFFFF"/>
              </a:solidFill>
              <a:latin typeface="Arial" panose="020B0604020202020204"/>
              <a:ea typeface="ＭＳ Ｐゴシック" panose="020B0600070205080204" pitchFamily="50" charset="-128"/>
            </a:endParaRPr>
          </a:p>
        </p:txBody>
      </p:sp>
    </p:spTree>
    <p:extLst>
      <p:ext uri="{BB962C8B-B14F-4D97-AF65-F5344CB8AC3E}">
        <p14:creationId xmlns:p14="http://schemas.microsoft.com/office/powerpoint/2010/main" val="430456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1" y="-19490"/>
            <a:ext cx="12889210"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a:t>
            </a:r>
            <a:r>
              <a:rPr lang="zh-TW" altLang="en-US" sz="2800" b="1" dirty="0">
                <a:solidFill>
                  <a:sysClr val="windowText" lastClr="000000"/>
                </a:solidFill>
                <a:latin typeface="Meiryo UI" panose="020B0604030504040204" pitchFamily="50" charset="-128"/>
                <a:ea typeface="Meiryo UI" panose="020B0604030504040204" pitchFamily="50" charset="-128"/>
              </a:rPr>
              <a:t>海外事例調査</a:t>
            </a:r>
            <a:r>
              <a:rPr lang="ja-JP" altLang="en-US" sz="2800" b="1" dirty="0">
                <a:solidFill>
                  <a:sysClr val="windowText" lastClr="000000"/>
                </a:solidFill>
                <a:latin typeface="Meiryo UI" panose="020B0604030504040204" pitchFamily="50" charset="-128"/>
                <a:ea typeface="Meiryo UI" panose="020B0604030504040204" pitchFamily="50" charset="-128"/>
              </a:rPr>
              <a:t>（最終報告）～有識者ヒアリング結果～</a:t>
            </a:r>
            <a:endParaRPr lang="zh-TW"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12</a:t>
            </a:fld>
            <a:endParaRPr kumimoji="1" lang="ja-JP" altLang="en-US" dirty="0"/>
          </a:p>
        </p:txBody>
      </p:sp>
      <p:sp>
        <p:nvSpPr>
          <p:cNvPr id="15" name="Google Shape;99;p2">
            <a:extLst>
              <a:ext uri="{FF2B5EF4-FFF2-40B4-BE49-F238E27FC236}">
                <a16:creationId xmlns:a16="http://schemas.microsoft.com/office/drawing/2014/main" id="{A55C910B-2FE0-48FF-A65E-DCC7A248C425}"/>
              </a:ext>
            </a:extLst>
          </p:cNvPr>
          <p:cNvSpPr/>
          <p:nvPr/>
        </p:nvSpPr>
        <p:spPr>
          <a:xfrm>
            <a:off x="-1" y="1131240"/>
            <a:ext cx="13681075" cy="529923"/>
          </a:xfrm>
          <a:prstGeom prst="rect">
            <a:avLst/>
          </a:prstGeom>
          <a:gradFill>
            <a:gsLst>
              <a:gs pos="0">
                <a:srgbClr val="002060"/>
              </a:gs>
              <a:gs pos="100000">
                <a:schemeClr val="accent1">
                  <a:lumMod val="50000"/>
                  <a:lumOff val="50000"/>
                </a:schemeClr>
              </a:gs>
            </a:gsLst>
            <a:lin ang="20400000" scaled="0"/>
          </a:gradFill>
          <a:ln w="12700" cap="flat" cmpd="sng">
            <a:noFill/>
            <a:prstDash val="solid"/>
            <a:miter lim="800000"/>
            <a:headEnd type="none" w="sm" len="sm"/>
            <a:tailEnd type="none" w="sm" len="sm"/>
          </a:ln>
        </p:spPr>
        <p:txBody>
          <a:bodyPr spcFirstLastPara="1" wrap="square" lIns="102591" tIns="51282" rIns="102591" bIns="51282" anchor="ctr" anchorCtr="0">
            <a:noAutofit/>
          </a:bodyPr>
          <a:lstStyle/>
          <a:p>
            <a:pPr>
              <a:buClr>
                <a:srgbClr val="000000"/>
              </a:buClr>
              <a:buSzPts val="1800"/>
              <a:defRPr/>
            </a:pPr>
            <a:r>
              <a:rPr lang="ja-JP" altLang="en-US" sz="2020" b="1" dirty="0">
                <a:solidFill>
                  <a:prstClr val="white"/>
                </a:solidFill>
                <a:latin typeface="Meiryo UI" panose="020B0604030504040204" pitchFamily="50" charset="-128"/>
                <a:ea typeface="Meiryo UI" panose="020B0604030504040204" pitchFamily="50" charset="-128"/>
              </a:rPr>
              <a:t> 実現可能な制度の検討（オペレーションの観点）</a:t>
            </a:r>
            <a:endParaRPr lang="ja-JP" altLang="en-US" sz="2020" b="1" dirty="0">
              <a:solidFill>
                <a:schemeClr val="bg1"/>
              </a:solidFill>
              <a:latin typeface="Meiryo UI" panose="020B0604030504040204" pitchFamily="50" charset="-128"/>
              <a:ea typeface="Meiryo UI" panose="020B0604030504040204" pitchFamily="50" charset="-128"/>
            </a:endParaRPr>
          </a:p>
        </p:txBody>
      </p:sp>
      <p:sp>
        <p:nvSpPr>
          <p:cNvPr id="16" name="Rectangle 1">
            <a:extLst>
              <a:ext uri="{FF2B5EF4-FFF2-40B4-BE49-F238E27FC236}">
                <a16:creationId xmlns:a16="http://schemas.microsoft.com/office/drawing/2014/main" id="{50F46AFB-267A-42ED-8ED3-C76A7D81B86E}"/>
              </a:ext>
            </a:extLst>
          </p:cNvPr>
          <p:cNvSpPr>
            <a:spLocks noChangeArrowheads="1"/>
          </p:cNvSpPr>
          <p:nvPr/>
        </p:nvSpPr>
        <p:spPr bwMode="auto">
          <a:xfrm>
            <a:off x="1421153" y="1661139"/>
            <a:ext cx="10570056" cy="725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2608" tIns="51304" rIns="102608" bIns="51304"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1026048"/>
            <a:r>
              <a:rPr kumimoji="0" lang="en-JP" altLang="en-JP" sz="2020">
                <a:solidFill>
                  <a:srgbClr val="000000"/>
                </a:solidFill>
                <a:latin typeface="Meiryo UI" panose="020B0604030504040204" pitchFamily="50" charset="-128"/>
                <a:ea typeface="Meiryo UI" panose="020B0604030504040204" pitchFamily="50" charset="-128"/>
              </a:rPr>
              <a:t> </a:t>
            </a:r>
            <a:endParaRPr kumimoji="0" lang="en-JP" altLang="en-JP" sz="2020">
              <a:latin typeface="Meiryo UI" panose="020B0604030504040204" pitchFamily="50" charset="-128"/>
              <a:ea typeface="Meiryo UI" panose="020B0604030504040204" pitchFamily="50" charset="-128"/>
            </a:endParaRPr>
          </a:p>
          <a:p>
            <a:pPr defTabSz="1026048"/>
            <a:endParaRPr kumimoji="0" lang="en-JP" altLang="en-JP" sz="2020">
              <a:latin typeface="Meiryo UI" panose="020B0604030504040204" pitchFamily="50" charset="-128"/>
              <a:ea typeface="Meiryo UI" panose="020B0604030504040204" pitchFamily="50" charset="-128"/>
            </a:endParaRPr>
          </a:p>
        </p:txBody>
      </p:sp>
      <p:sp>
        <p:nvSpPr>
          <p:cNvPr id="17" name="フローチャート: 判断 6">
            <a:extLst>
              <a:ext uri="{FF2B5EF4-FFF2-40B4-BE49-F238E27FC236}">
                <a16:creationId xmlns:a16="http://schemas.microsoft.com/office/drawing/2014/main" id="{64FF0A05-6B71-4E45-8089-F9BD71B52C6B}"/>
              </a:ext>
            </a:extLst>
          </p:cNvPr>
          <p:cNvSpPr/>
          <p:nvPr/>
        </p:nvSpPr>
        <p:spPr>
          <a:xfrm>
            <a:off x="101695" y="1676507"/>
            <a:ext cx="13442173" cy="575799"/>
          </a:xfrm>
          <a:prstGeom prst="rect">
            <a:avLst/>
          </a:prstGeom>
        </p:spPr>
        <p:txBody>
          <a:bodyPr wrap="square">
            <a:spAutoFit/>
          </a:bodyPr>
          <a:lstStyle/>
          <a:p>
            <a:pPr marL="320640" indent="-320640">
              <a:buFont typeface="Arial" panose="020B0604020202020204" pitchFamily="34" charset="0"/>
              <a:buChar char="•"/>
            </a:pPr>
            <a:r>
              <a:rPr lang="ja-JP" altLang="en-US" sz="1571">
                <a:solidFill>
                  <a:prstClr val="black"/>
                </a:solidFill>
                <a:latin typeface="Meiryo UI" panose="020B0604030504040204" pitchFamily="50" charset="-128"/>
                <a:ea typeface="Meiryo UI" panose="020B0604030504040204" pitchFamily="50" charset="-128"/>
              </a:rPr>
              <a:t>税種別によって考えらえる施策はいくつかあるが、観光客数の増加による人材配置ができなくなる可能性や、財源の格差から近隣自治体との問題に発展するケース、逆に観光客を遠ざけてしまうレピュテーションリスクなどが懸念である。</a:t>
            </a:r>
            <a:endParaRPr lang="en-US" altLang="ja-JP" sz="1571">
              <a:solidFill>
                <a:prstClr val="black"/>
              </a:solidFill>
              <a:latin typeface="Meiryo UI" panose="020B0604030504040204" pitchFamily="50" charset="-128"/>
              <a:ea typeface="Meiryo UI" panose="020B0604030504040204" pitchFamily="50" charset="-128"/>
            </a:endParaRPr>
          </a:p>
        </p:txBody>
      </p:sp>
      <p:grpSp>
        <p:nvGrpSpPr>
          <p:cNvPr id="19" name="グループ化 18">
            <a:extLst>
              <a:ext uri="{FF2B5EF4-FFF2-40B4-BE49-F238E27FC236}">
                <a16:creationId xmlns:a16="http://schemas.microsoft.com/office/drawing/2014/main" id="{58B1EDB7-590B-465B-B7E5-A9A901D5215F}"/>
              </a:ext>
            </a:extLst>
          </p:cNvPr>
          <p:cNvGrpSpPr/>
          <p:nvPr/>
        </p:nvGrpSpPr>
        <p:grpSpPr>
          <a:xfrm>
            <a:off x="157364" y="2600735"/>
            <a:ext cx="13350101" cy="5771414"/>
            <a:chOff x="140237" y="1303052"/>
            <a:chExt cx="11897050" cy="5143242"/>
          </a:xfrm>
        </p:grpSpPr>
        <p:sp>
          <p:nvSpPr>
            <p:cNvPr id="20" name="テキスト ボックス 19">
              <a:extLst>
                <a:ext uri="{FF2B5EF4-FFF2-40B4-BE49-F238E27FC236}">
                  <a16:creationId xmlns:a16="http://schemas.microsoft.com/office/drawing/2014/main" id="{48D4017E-EC0C-45E2-8859-AF1B9D041196}"/>
                </a:ext>
              </a:extLst>
            </p:cNvPr>
            <p:cNvSpPr txBox="1"/>
            <p:nvPr/>
          </p:nvSpPr>
          <p:spPr>
            <a:xfrm>
              <a:off x="4487179" y="1973743"/>
              <a:ext cx="606730" cy="759350"/>
            </a:xfrm>
            <a:prstGeom prst="rect">
              <a:avLst/>
            </a:prstGeom>
            <a:noFill/>
          </p:spPr>
          <p:txBody>
            <a:bodyPr wrap="square">
              <a:spAutoFit/>
            </a:bodyPr>
            <a:lstStyle/>
            <a:p>
              <a:r>
                <a:rPr lang="en-US" altLang="ja-JP" sz="4937" b="1">
                  <a:solidFill>
                    <a:srgbClr val="FF0000"/>
                  </a:solidFill>
                  <a:latin typeface="Meiryo UI" panose="020B0604030504040204" pitchFamily="34" charset="-128"/>
                  <a:ea typeface="Meiryo UI" panose="020B0604030504040204" pitchFamily="34" charset="-128"/>
                </a:rPr>
                <a:t>X</a:t>
              </a:r>
              <a:endParaRPr lang="ja-JP" altLang="en-US" sz="4937" b="1"/>
            </a:p>
          </p:txBody>
        </p:sp>
        <p:sp>
          <p:nvSpPr>
            <p:cNvPr id="21" name="テキスト ボックス 20">
              <a:extLst>
                <a:ext uri="{FF2B5EF4-FFF2-40B4-BE49-F238E27FC236}">
                  <a16:creationId xmlns:a16="http://schemas.microsoft.com/office/drawing/2014/main" id="{C8B83E90-1992-4AF2-A492-63511EEF1117}"/>
                </a:ext>
              </a:extLst>
            </p:cNvPr>
            <p:cNvSpPr txBox="1"/>
            <p:nvPr/>
          </p:nvSpPr>
          <p:spPr>
            <a:xfrm>
              <a:off x="4511258" y="3136236"/>
              <a:ext cx="606730" cy="759350"/>
            </a:xfrm>
            <a:prstGeom prst="rect">
              <a:avLst/>
            </a:prstGeom>
            <a:noFill/>
          </p:spPr>
          <p:txBody>
            <a:bodyPr wrap="square">
              <a:spAutoFit/>
            </a:bodyPr>
            <a:lstStyle/>
            <a:p>
              <a:r>
                <a:rPr lang="en-US" altLang="ja-JP" sz="4937" b="1">
                  <a:solidFill>
                    <a:srgbClr val="FF0000"/>
                  </a:solidFill>
                  <a:latin typeface="Meiryo UI" panose="020B0604030504040204" pitchFamily="34" charset="-128"/>
                  <a:ea typeface="Meiryo UI" panose="020B0604030504040204" pitchFamily="34" charset="-128"/>
                </a:rPr>
                <a:t>X</a:t>
              </a:r>
              <a:endParaRPr lang="ja-JP" altLang="en-US" sz="4937" b="1"/>
            </a:p>
          </p:txBody>
        </p:sp>
        <p:sp>
          <p:nvSpPr>
            <p:cNvPr id="22" name="テキスト ボックス 21">
              <a:extLst>
                <a:ext uri="{FF2B5EF4-FFF2-40B4-BE49-F238E27FC236}">
                  <a16:creationId xmlns:a16="http://schemas.microsoft.com/office/drawing/2014/main" id="{05699F11-3447-440F-B9D1-F3ED74FED5AD}"/>
                </a:ext>
              </a:extLst>
            </p:cNvPr>
            <p:cNvSpPr txBox="1"/>
            <p:nvPr/>
          </p:nvSpPr>
          <p:spPr>
            <a:xfrm>
              <a:off x="4330450" y="4242023"/>
              <a:ext cx="606730" cy="1005627"/>
            </a:xfrm>
            <a:prstGeom prst="rect">
              <a:avLst/>
            </a:prstGeom>
            <a:noFill/>
          </p:spPr>
          <p:txBody>
            <a:bodyPr wrap="square">
              <a:spAutoFit/>
            </a:bodyPr>
            <a:lstStyle/>
            <a:p>
              <a:r>
                <a:rPr lang="ja-JP" altLang="en-US" sz="6733" b="1">
                  <a:solidFill>
                    <a:srgbClr val="FF0000"/>
                  </a:solidFill>
                </a:rPr>
                <a:t>◎</a:t>
              </a:r>
              <a:endParaRPr lang="ja-JP" altLang="en-US" sz="4937" b="1">
                <a:solidFill>
                  <a:srgbClr val="FF0000"/>
                </a:solidFill>
              </a:endParaRPr>
            </a:p>
          </p:txBody>
        </p:sp>
        <p:sp>
          <p:nvSpPr>
            <p:cNvPr id="23" name="テキスト ボックス 22">
              <a:extLst>
                <a:ext uri="{FF2B5EF4-FFF2-40B4-BE49-F238E27FC236}">
                  <a16:creationId xmlns:a16="http://schemas.microsoft.com/office/drawing/2014/main" id="{DCA94E32-BF7C-4219-B132-B2290370BA48}"/>
                </a:ext>
              </a:extLst>
            </p:cNvPr>
            <p:cNvSpPr txBox="1"/>
            <p:nvPr/>
          </p:nvSpPr>
          <p:spPr>
            <a:xfrm>
              <a:off x="4428697" y="5560460"/>
              <a:ext cx="606730" cy="759350"/>
            </a:xfrm>
            <a:prstGeom prst="rect">
              <a:avLst/>
            </a:prstGeom>
            <a:noFill/>
          </p:spPr>
          <p:txBody>
            <a:bodyPr wrap="square">
              <a:spAutoFit/>
            </a:bodyPr>
            <a:lstStyle/>
            <a:p>
              <a:r>
                <a:rPr lang="ja-JP" altLang="en-US" sz="4937" b="1">
                  <a:solidFill>
                    <a:srgbClr val="FF0000"/>
                  </a:solidFill>
                  <a:latin typeface="Meiryo UI" panose="020B0604030504040204" pitchFamily="34" charset="-128"/>
                  <a:ea typeface="Meiryo UI" panose="020B0604030504040204" pitchFamily="34" charset="-128"/>
                </a:rPr>
                <a:t>◯</a:t>
              </a:r>
              <a:endParaRPr lang="ja-JP" altLang="en-US" sz="4937" b="1"/>
            </a:p>
          </p:txBody>
        </p:sp>
        <p:sp>
          <p:nvSpPr>
            <p:cNvPr id="24" name="フローチャート: 判断 5">
              <a:extLst>
                <a:ext uri="{FF2B5EF4-FFF2-40B4-BE49-F238E27FC236}">
                  <a16:creationId xmlns:a16="http://schemas.microsoft.com/office/drawing/2014/main" id="{803379D0-2B1E-4886-B967-88DD4AC7C825}"/>
                </a:ext>
              </a:extLst>
            </p:cNvPr>
            <p:cNvSpPr/>
            <p:nvPr/>
          </p:nvSpPr>
          <p:spPr>
            <a:xfrm>
              <a:off x="140384" y="1742509"/>
              <a:ext cx="1143641" cy="114108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71" b="1">
                  <a:solidFill>
                    <a:schemeClr val="bg1"/>
                  </a:solidFill>
                  <a:latin typeface="Meiryo UI" panose="020B0604030504040204" pitchFamily="50" charset="-128"/>
                  <a:ea typeface="Meiryo UI" panose="020B0604030504040204" pitchFamily="50" charset="-128"/>
                </a:rPr>
                <a:t>ビザ制度</a:t>
              </a:r>
            </a:p>
          </p:txBody>
        </p:sp>
        <p:sp>
          <p:nvSpPr>
            <p:cNvPr id="25" name="フローチャート: 判断 5">
              <a:extLst>
                <a:ext uri="{FF2B5EF4-FFF2-40B4-BE49-F238E27FC236}">
                  <a16:creationId xmlns:a16="http://schemas.microsoft.com/office/drawing/2014/main" id="{42D268BB-0442-4173-90A9-9B3CE98736AF}"/>
                </a:ext>
              </a:extLst>
            </p:cNvPr>
            <p:cNvSpPr/>
            <p:nvPr/>
          </p:nvSpPr>
          <p:spPr>
            <a:xfrm>
              <a:off x="140237" y="1303052"/>
              <a:ext cx="1143638" cy="3117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71" dirty="0">
                  <a:solidFill>
                    <a:schemeClr val="tx1"/>
                  </a:solidFill>
                  <a:latin typeface="Meiryo UI" panose="020B0604030504040204" pitchFamily="50" charset="-128"/>
                  <a:ea typeface="Meiryo UI" panose="020B0604030504040204" pitchFamily="50" charset="-128"/>
                </a:rPr>
                <a:t>種別</a:t>
              </a:r>
            </a:p>
          </p:txBody>
        </p:sp>
        <p:cxnSp>
          <p:nvCxnSpPr>
            <p:cNvPr id="26" name="直線矢印コネクタ 17">
              <a:extLst>
                <a:ext uri="{FF2B5EF4-FFF2-40B4-BE49-F238E27FC236}">
                  <a16:creationId xmlns:a16="http://schemas.microsoft.com/office/drawing/2014/main" id="{390A3FFC-722A-43F6-8857-3EE114BA43A7}"/>
                </a:ext>
              </a:extLst>
            </p:cNvPr>
            <p:cNvCxnSpPr>
              <a:cxnSpLocks/>
            </p:cNvCxnSpPr>
            <p:nvPr/>
          </p:nvCxnSpPr>
          <p:spPr>
            <a:xfrm>
              <a:off x="140237" y="1603347"/>
              <a:ext cx="1143643" cy="0"/>
            </a:xfrm>
            <a:prstGeom prst="straightConnector1">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フローチャート: 判断 5">
              <a:extLst>
                <a:ext uri="{FF2B5EF4-FFF2-40B4-BE49-F238E27FC236}">
                  <a16:creationId xmlns:a16="http://schemas.microsoft.com/office/drawing/2014/main" id="{8313BE09-2E20-4CFD-AAE9-DD2BE639886D}"/>
                </a:ext>
              </a:extLst>
            </p:cNvPr>
            <p:cNvSpPr/>
            <p:nvPr/>
          </p:nvSpPr>
          <p:spPr>
            <a:xfrm>
              <a:off x="140384" y="2926255"/>
              <a:ext cx="1143637" cy="114108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71" b="1">
                  <a:solidFill>
                    <a:schemeClr val="bg1"/>
                  </a:solidFill>
                  <a:latin typeface="Meiryo UI" panose="020B0604030504040204" pitchFamily="50" charset="-128"/>
                  <a:ea typeface="Meiryo UI" panose="020B0604030504040204" pitchFamily="50" charset="-128"/>
                </a:rPr>
                <a:t>観光税</a:t>
              </a:r>
            </a:p>
          </p:txBody>
        </p:sp>
        <p:sp>
          <p:nvSpPr>
            <p:cNvPr id="36" name="フローチャート: 判断 5">
              <a:extLst>
                <a:ext uri="{FF2B5EF4-FFF2-40B4-BE49-F238E27FC236}">
                  <a16:creationId xmlns:a16="http://schemas.microsoft.com/office/drawing/2014/main" id="{EE6D065F-DFA8-488A-97BC-AC849290860D}"/>
                </a:ext>
              </a:extLst>
            </p:cNvPr>
            <p:cNvSpPr/>
            <p:nvPr/>
          </p:nvSpPr>
          <p:spPr>
            <a:xfrm>
              <a:off x="140384" y="4109998"/>
              <a:ext cx="1143637" cy="114108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71" b="1">
                  <a:solidFill>
                    <a:schemeClr val="bg1"/>
                  </a:solidFill>
                  <a:latin typeface="Meiryo UI" panose="020B0604030504040204" pitchFamily="50" charset="-128"/>
                  <a:ea typeface="Meiryo UI" panose="020B0604030504040204" pitchFamily="50" charset="-128"/>
                </a:rPr>
                <a:t>宿泊税</a:t>
              </a:r>
            </a:p>
          </p:txBody>
        </p:sp>
        <p:sp>
          <p:nvSpPr>
            <p:cNvPr id="37" name="フローチャート: 判断 5">
              <a:extLst>
                <a:ext uri="{FF2B5EF4-FFF2-40B4-BE49-F238E27FC236}">
                  <a16:creationId xmlns:a16="http://schemas.microsoft.com/office/drawing/2014/main" id="{0515C061-D476-4DD5-91CD-8BD76EA599C3}"/>
                </a:ext>
              </a:extLst>
            </p:cNvPr>
            <p:cNvSpPr/>
            <p:nvPr/>
          </p:nvSpPr>
          <p:spPr>
            <a:xfrm>
              <a:off x="140384" y="5293744"/>
              <a:ext cx="1143637" cy="114108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71" b="1">
                  <a:solidFill>
                    <a:schemeClr val="bg1"/>
                  </a:solidFill>
                  <a:latin typeface="Meiryo UI" panose="020B0604030504040204" pitchFamily="50" charset="-128"/>
                  <a:ea typeface="Meiryo UI" panose="020B0604030504040204" pitchFamily="50" charset="-128"/>
                </a:rPr>
                <a:t>入場料</a:t>
              </a:r>
            </a:p>
          </p:txBody>
        </p:sp>
        <p:sp>
          <p:nvSpPr>
            <p:cNvPr id="38" name="フローチャート: 判断 5">
              <a:extLst>
                <a:ext uri="{FF2B5EF4-FFF2-40B4-BE49-F238E27FC236}">
                  <a16:creationId xmlns:a16="http://schemas.microsoft.com/office/drawing/2014/main" id="{889EBA1A-420E-4024-A01E-EEBBA77AAB3C}"/>
                </a:ext>
              </a:extLst>
            </p:cNvPr>
            <p:cNvSpPr/>
            <p:nvPr/>
          </p:nvSpPr>
          <p:spPr>
            <a:xfrm>
              <a:off x="6256537" y="1731041"/>
              <a:ext cx="5780750" cy="1164019"/>
            </a:xfrm>
            <a:prstGeom prst="rect">
              <a:avLst/>
            </a:prstGeom>
            <a:solidFill>
              <a:schemeClr val="bg1">
                <a:lumMod val="8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20640" indent="-320640">
                <a:buFont typeface="Arial" panose="020B0604020202020204" pitchFamily="34" charset="0"/>
                <a:buChar char="•"/>
              </a:pPr>
              <a:r>
                <a:rPr lang="ja-JP" altLang="en-US" sz="1571">
                  <a:solidFill>
                    <a:schemeClr val="tx1"/>
                  </a:solidFill>
                  <a:latin typeface="Meiryo UI" panose="020B0604030504040204" pitchFamily="50" charset="-128"/>
                  <a:ea typeface="Meiryo UI" panose="020B0604030504040204" pitchFamily="50" charset="-128"/>
                </a:rPr>
                <a:t>これまで訪れたことのない国からの観光客が訪れる可能性があり、観光客数の急激な増加や、文化の違いが顕著になるなどのリスクがある</a:t>
              </a:r>
              <a:endParaRPr lang="en-US" altLang="ja-JP" sz="1571">
                <a:solidFill>
                  <a:schemeClr val="tx1"/>
                </a:solidFill>
                <a:latin typeface="Meiryo UI" panose="020B0604030504040204" pitchFamily="50" charset="-128"/>
                <a:ea typeface="Meiryo UI" panose="020B0604030504040204" pitchFamily="50" charset="-128"/>
              </a:endParaRPr>
            </a:p>
            <a:p>
              <a:pPr marL="320640" indent="-320640">
                <a:buFont typeface="Arial" panose="020B0604020202020204" pitchFamily="34" charset="0"/>
                <a:buChar char="•"/>
              </a:pPr>
              <a:endParaRPr lang="en-US" altLang="ja-JP" sz="1571">
                <a:solidFill>
                  <a:schemeClr val="tx1"/>
                </a:solidFill>
                <a:latin typeface="Meiryo UI" panose="020B0604030504040204" pitchFamily="50" charset="-128"/>
                <a:ea typeface="Meiryo UI" panose="020B0604030504040204" pitchFamily="50" charset="-128"/>
              </a:endParaRPr>
            </a:p>
            <a:p>
              <a:pPr marL="320640" indent="-320640">
                <a:buFont typeface="Arial" panose="020B0604020202020204" pitchFamily="34" charset="0"/>
                <a:buChar char="•"/>
              </a:pPr>
              <a:r>
                <a:rPr lang="ja-JP" altLang="en-US" sz="1571">
                  <a:solidFill>
                    <a:schemeClr val="tx1"/>
                  </a:solidFill>
                  <a:latin typeface="Meiryo UI" panose="020B0604030504040204" pitchFamily="50" charset="-128"/>
                  <a:ea typeface="Meiryo UI" panose="020B0604030504040204" pitchFamily="50" charset="-128"/>
                </a:rPr>
                <a:t>特に地方はコスト面でカバーできる問題ではなく、そもそもの人手がいないため、ロボットや</a:t>
              </a:r>
              <a:r>
                <a:rPr lang="en-US" altLang="ja-JP" sz="1571">
                  <a:solidFill>
                    <a:schemeClr val="tx1"/>
                  </a:solidFill>
                  <a:latin typeface="Meiryo UI" panose="020B0604030504040204" pitchFamily="50" charset="-128"/>
                  <a:ea typeface="Meiryo UI" panose="020B0604030504040204" pitchFamily="50" charset="-128"/>
                </a:rPr>
                <a:t>IT</a:t>
              </a:r>
              <a:r>
                <a:rPr lang="ja-JP" altLang="en-US" sz="1571">
                  <a:solidFill>
                    <a:schemeClr val="tx1"/>
                  </a:solidFill>
                  <a:latin typeface="Meiryo UI" panose="020B0604030504040204" pitchFamily="50" charset="-128"/>
                  <a:ea typeface="Meiryo UI" panose="020B0604030504040204" pitchFamily="50" charset="-128"/>
                </a:rPr>
                <a:t>の活用が必須になる</a:t>
              </a:r>
              <a:endParaRPr lang="en-US" altLang="ja-JP" sz="1571">
                <a:solidFill>
                  <a:schemeClr val="tx1"/>
                </a:solidFill>
                <a:latin typeface="Meiryo UI" panose="020B0604030504040204" pitchFamily="50" charset="-128"/>
                <a:ea typeface="Meiryo UI" panose="020B0604030504040204" pitchFamily="50" charset="-128"/>
              </a:endParaRPr>
            </a:p>
          </p:txBody>
        </p:sp>
        <p:sp>
          <p:nvSpPr>
            <p:cNvPr id="41" name="フローチャート: 判断 5">
              <a:extLst>
                <a:ext uri="{FF2B5EF4-FFF2-40B4-BE49-F238E27FC236}">
                  <a16:creationId xmlns:a16="http://schemas.microsoft.com/office/drawing/2014/main" id="{2EC6C72B-B9EA-4075-B05C-FDEFBF2360FB}"/>
                </a:ext>
              </a:extLst>
            </p:cNvPr>
            <p:cNvSpPr/>
            <p:nvPr/>
          </p:nvSpPr>
          <p:spPr>
            <a:xfrm>
              <a:off x="6256062" y="1303052"/>
              <a:ext cx="5780750" cy="3117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71">
                  <a:solidFill>
                    <a:schemeClr val="tx1"/>
                  </a:solidFill>
                  <a:latin typeface="Meiryo UI" panose="020B0604030504040204" pitchFamily="50" charset="-128"/>
                  <a:ea typeface="Meiryo UI" panose="020B0604030504040204" pitchFamily="50" charset="-128"/>
                </a:rPr>
                <a:t>オペレーション関連のコメント・調査結果</a:t>
              </a:r>
            </a:p>
          </p:txBody>
        </p:sp>
        <p:cxnSp>
          <p:nvCxnSpPr>
            <p:cNvPr id="42" name="直線矢印コネクタ 102">
              <a:extLst>
                <a:ext uri="{FF2B5EF4-FFF2-40B4-BE49-F238E27FC236}">
                  <a16:creationId xmlns:a16="http://schemas.microsoft.com/office/drawing/2014/main" id="{4884ACF5-7E69-42F6-A7A5-F851D5DBD266}"/>
                </a:ext>
              </a:extLst>
            </p:cNvPr>
            <p:cNvCxnSpPr>
              <a:cxnSpLocks/>
            </p:cNvCxnSpPr>
            <p:nvPr/>
          </p:nvCxnSpPr>
          <p:spPr>
            <a:xfrm>
              <a:off x="6256062" y="1603347"/>
              <a:ext cx="5780750" cy="0"/>
            </a:xfrm>
            <a:prstGeom prst="straightConnector1">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フローチャート: 判断 5">
              <a:extLst>
                <a:ext uri="{FF2B5EF4-FFF2-40B4-BE49-F238E27FC236}">
                  <a16:creationId xmlns:a16="http://schemas.microsoft.com/office/drawing/2014/main" id="{68BF8DDB-9C30-4050-8465-304A26B80D58}"/>
                </a:ext>
              </a:extLst>
            </p:cNvPr>
            <p:cNvSpPr/>
            <p:nvPr/>
          </p:nvSpPr>
          <p:spPr>
            <a:xfrm>
              <a:off x="6256537" y="2914786"/>
              <a:ext cx="5780750" cy="3531508"/>
            </a:xfrm>
            <a:prstGeom prst="rect">
              <a:avLst/>
            </a:prstGeom>
            <a:solidFill>
              <a:schemeClr val="bg1">
                <a:lumMod val="8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20640" indent="-320640">
                <a:buFont typeface="Arial" panose="020B0604020202020204" pitchFamily="34" charset="0"/>
                <a:buChar char="•"/>
              </a:pPr>
              <a:r>
                <a:rPr lang="ja-JP" altLang="en-US" sz="1571">
                  <a:solidFill>
                    <a:schemeClr val="tx1"/>
                  </a:solidFill>
                  <a:latin typeface="Meiryo UI" panose="020B0604030504040204" pitchFamily="50" charset="-128"/>
                  <a:ea typeface="Meiryo UI" panose="020B0604030504040204" pitchFamily="50" charset="-128"/>
                </a:rPr>
                <a:t>近隣自治体との問題に発展するリスクがある</a:t>
              </a:r>
              <a:endParaRPr lang="en-US" altLang="ja-JP" sz="1571">
                <a:solidFill>
                  <a:schemeClr val="tx1"/>
                </a:solidFill>
                <a:latin typeface="Meiryo UI" panose="020B0604030504040204" pitchFamily="50" charset="-128"/>
                <a:ea typeface="Meiryo UI" panose="020B0604030504040204" pitchFamily="50" charset="-128"/>
              </a:endParaRPr>
            </a:p>
            <a:p>
              <a:pPr marL="833664" lvl="1" indent="-320640">
                <a:buFont typeface="Arial" panose="020B0604020202020204" pitchFamily="34" charset="0"/>
                <a:buChar char="•"/>
              </a:pPr>
              <a:r>
                <a:rPr lang="ja-JP" altLang="en-US" sz="1571">
                  <a:solidFill>
                    <a:schemeClr val="tx1"/>
                  </a:solidFill>
                  <a:latin typeface="Meiryo UI" panose="020B0604030504040204" pitchFamily="50" charset="-128"/>
                  <a:ea typeface="Meiryo UI" panose="020B0604030504040204" pitchFamily="50" charset="-128"/>
                </a:rPr>
                <a:t>自治体ごとに自主財源の有無によって格差が生じる</a:t>
              </a:r>
              <a:endParaRPr lang="en-US" altLang="ja-JP" sz="1571">
                <a:solidFill>
                  <a:schemeClr val="tx1"/>
                </a:solidFill>
                <a:latin typeface="Meiryo UI" panose="020B0604030504040204" pitchFamily="50" charset="-128"/>
                <a:ea typeface="Meiryo UI" panose="020B0604030504040204" pitchFamily="50" charset="-128"/>
              </a:endParaRPr>
            </a:p>
            <a:p>
              <a:pPr marL="833664" lvl="1" indent="-320640">
                <a:buFont typeface="Arial" panose="020B0604020202020204" pitchFamily="34" charset="0"/>
                <a:buChar char="•"/>
              </a:pPr>
              <a:r>
                <a:rPr lang="ja-JP" altLang="en-US" sz="1571">
                  <a:solidFill>
                    <a:schemeClr val="tx1"/>
                  </a:solidFill>
                  <a:latin typeface="Meiryo UI" panose="020B0604030504040204" pitchFamily="50" charset="-128"/>
                  <a:ea typeface="Meiryo UI" panose="020B0604030504040204" pitchFamily="50" charset="-128"/>
                </a:rPr>
                <a:t>格差は行政サービスへの投資に直結するため、受入環境の整備の差につながり、観光客数に影響してしまう</a:t>
              </a:r>
              <a:endParaRPr lang="en-US" altLang="ja-JP" sz="1571">
                <a:solidFill>
                  <a:schemeClr val="tx1"/>
                </a:solidFill>
                <a:latin typeface="Meiryo UI" panose="020B0604030504040204" pitchFamily="50" charset="-128"/>
                <a:ea typeface="Meiryo UI" panose="020B0604030504040204" pitchFamily="50" charset="-128"/>
              </a:endParaRPr>
            </a:p>
            <a:p>
              <a:pPr marL="833664" lvl="1" indent="-320640">
                <a:buFont typeface="Arial" panose="020B0604020202020204" pitchFamily="34" charset="0"/>
                <a:buChar char="•"/>
              </a:pPr>
              <a:r>
                <a:rPr lang="ja-JP" altLang="en-US" sz="1571">
                  <a:solidFill>
                    <a:schemeClr val="tx1"/>
                  </a:solidFill>
                  <a:latin typeface="Meiryo UI" panose="020B0604030504040204" pitchFamily="50" charset="-128"/>
                  <a:ea typeface="Meiryo UI" panose="020B0604030504040204" pitchFamily="50" charset="-128"/>
                </a:rPr>
                <a:t>ニュージーランドは各州に財源の振り分けを行っているため、行政の明確な線引きができ、州ごとに偏りが生じている</a:t>
              </a:r>
              <a:endParaRPr lang="en-US" altLang="ja-JP" sz="1571">
                <a:solidFill>
                  <a:schemeClr val="tx1"/>
                </a:solidFill>
                <a:latin typeface="Meiryo UI" panose="020B0604030504040204" pitchFamily="50" charset="-128"/>
                <a:ea typeface="Meiryo UI" panose="020B0604030504040204" pitchFamily="50" charset="-128"/>
              </a:endParaRPr>
            </a:p>
            <a:p>
              <a:pPr marL="833664" lvl="1" indent="-320640">
                <a:buFont typeface="Arial" panose="020B0604020202020204" pitchFamily="34" charset="0"/>
                <a:buChar char="•"/>
              </a:pPr>
              <a:endParaRPr lang="en-US" altLang="ja-JP" sz="1571">
                <a:solidFill>
                  <a:schemeClr val="tx1"/>
                </a:solidFill>
                <a:latin typeface="Meiryo UI" panose="020B0604030504040204" pitchFamily="50" charset="-128"/>
                <a:ea typeface="Meiryo UI" panose="020B0604030504040204" pitchFamily="50" charset="-128"/>
              </a:endParaRPr>
            </a:p>
            <a:p>
              <a:pPr marL="320640" indent="-320640">
                <a:buFont typeface="Arial" panose="020B0604020202020204" pitchFamily="34" charset="0"/>
                <a:buChar char="•"/>
              </a:pPr>
              <a:r>
                <a:rPr lang="ja-JP" altLang="en-US" sz="1571">
                  <a:solidFill>
                    <a:schemeClr val="tx1"/>
                  </a:solidFill>
                  <a:latin typeface="Meiryo UI" panose="020B0604030504040204" pitchFamily="50" charset="-128"/>
                  <a:ea typeface="Meiryo UI" panose="020B0604030504040204" pitchFamily="50" charset="-128"/>
                </a:rPr>
                <a:t>レピュテーションリスク（金額を上げすぎると外国人が来ないリスク）がある</a:t>
              </a:r>
            </a:p>
          </p:txBody>
        </p:sp>
        <p:sp>
          <p:nvSpPr>
            <p:cNvPr id="44" name="フローチャート: 判断 5">
              <a:extLst>
                <a:ext uri="{FF2B5EF4-FFF2-40B4-BE49-F238E27FC236}">
                  <a16:creationId xmlns:a16="http://schemas.microsoft.com/office/drawing/2014/main" id="{D2E9259D-813B-4A61-9A5D-BDBF52881DD4}"/>
                </a:ext>
              </a:extLst>
            </p:cNvPr>
            <p:cNvSpPr/>
            <p:nvPr/>
          </p:nvSpPr>
          <p:spPr>
            <a:xfrm>
              <a:off x="1336497" y="1731041"/>
              <a:ext cx="2464609" cy="1164019"/>
            </a:xfrm>
            <a:prstGeom prst="rect">
              <a:avLst/>
            </a:prstGeom>
            <a:solidFill>
              <a:schemeClr val="bg1">
                <a:lumMod val="9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20640" indent="-320640">
                <a:buFont typeface="Arial" panose="020B0604020202020204" pitchFamily="34" charset="0"/>
                <a:buChar char="•"/>
              </a:pPr>
              <a:r>
                <a:rPr lang="ja-JP" altLang="en-US" sz="1571">
                  <a:solidFill>
                    <a:schemeClr val="tx1"/>
                  </a:solidFill>
                  <a:latin typeface="Meiryo UI" panose="020B0604030504040204" pitchFamily="50" charset="-128"/>
                  <a:ea typeface="Meiryo UI" panose="020B0604030504040204" pitchFamily="50" charset="-128"/>
                </a:rPr>
                <a:t>観光ビザの新規発行</a:t>
              </a:r>
              <a:endParaRPr lang="en-US" altLang="ja-JP" sz="1571">
                <a:solidFill>
                  <a:schemeClr val="tx1"/>
                </a:solidFill>
                <a:latin typeface="Meiryo UI" panose="020B0604030504040204" pitchFamily="50" charset="-128"/>
                <a:ea typeface="Meiryo UI" panose="020B0604030504040204" pitchFamily="50" charset="-128"/>
              </a:endParaRPr>
            </a:p>
            <a:p>
              <a:pPr marL="320640" indent="-320640">
                <a:buFont typeface="Arial" panose="020B0604020202020204" pitchFamily="34" charset="0"/>
                <a:buChar char="•"/>
              </a:pPr>
              <a:r>
                <a:rPr lang="ja-JP" altLang="en-US" sz="1571">
                  <a:solidFill>
                    <a:schemeClr val="tx1"/>
                  </a:solidFill>
                  <a:latin typeface="Meiryo UI" panose="020B0604030504040204" pitchFamily="50" charset="-128"/>
                  <a:ea typeface="Meiryo UI" panose="020B0604030504040204" pitchFamily="50" charset="-128"/>
                </a:rPr>
                <a:t>ビザの有効期間の延長</a:t>
              </a:r>
            </a:p>
          </p:txBody>
        </p:sp>
        <p:sp>
          <p:nvSpPr>
            <p:cNvPr id="45" name="フローチャート: 判断 5">
              <a:extLst>
                <a:ext uri="{FF2B5EF4-FFF2-40B4-BE49-F238E27FC236}">
                  <a16:creationId xmlns:a16="http://schemas.microsoft.com/office/drawing/2014/main" id="{22CB7E43-82E6-4FD4-BCE8-AEA1095FE6CC}"/>
                </a:ext>
              </a:extLst>
            </p:cNvPr>
            <p:cNvSpPr/>
            <p:nvPr/>
          </p:nvSpPr>
          <p:spPr>
            <a:xfrm>
              <a:off x="1336236" y="1303052"/>
              <a:ext cx="2464609" cy="3117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71">
                  <a:solidFill>
                    <a:schemeClr val="tx1"/>
                  </a:solidFill>
                  <a:latin typeface="Meiryo UI" panose="020B0604030504040204" pitchFamily="50" charset="-128"/>
                  <a:ea typeface="Meiryo UI" panose="020B0604030504040204" pitchFamily="50" charset="-128"/>
                </a:rPr>
                <a:t>考えられる施策</a:t>
              </a:r>
            </a:p>
          </p:txBody>
        </p:sp>
        <p:cxnSp>
          <p:nvCxnSpPr>
            <p:cNvPr id="46" name="直線矢印コネクタ 74">
              <a:extLst>
                <a:ext uri="{FF2B5EF4-FFF2-40B4-BE49-F238E27FC236}">
                  <a16:creationId xmlns:a16="http://schemas.microsoft.com/office/drawing/2014/main" id="{6649814C-8091-4EA3-8567-1DCD81CB4DD2}"/>
                </a:ext>
              </a:extLst>
            </p:cNvPr>
            <p:cNvCxnSpPr>
              <a:cxnSpLocks/>
            </p:cNvCxnSpPr>
            <p:nvPr/>
          </p:nvCxnSpPr>
          <p:spPr>
            <a:xfrm>
              <a:off x="1336236" y="1603347"/>
              <a:ext cx="2464609" cy="0"/>
            </a:xfrm>
            <a:prstGeom prst="straightConnector1">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フローチャート: 判断 5">
              <a:extLst>
                <a:ext uri="{FF2B5EF4-FFF2-40B4-BE49-F238E27FC236}">
                  <a16:creationId xmlns:a16="http://schemas.microsoft.com/office/drawing/2014/main" id="{FF5D07BB-4028-43DC-9476-ED95E8B63245}"/>
                </a:ext>
              </a:extLst>
            </p:cNvPr>
            <p:cNvSpPr/>
            <p:nvPr/>
          </p:nvSpPr>
          <p:spPr>
            <a:xfrm>
              <a:off x="1336498" y="2914786"/>
              <a:ext cx="2464609" cy="1164019"/>
            </a:xfrm>
            <a:prstGeom prst="rect">
              <a:avLst/>
            </a:prstGeom>
            <a:solidFill>
              <a:schemeClr val="bg1">
                <a:lumMod val="9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20640" indent="-320640">
                <a:buFont typeface="Arial" panose="020B0604020202020204" pitchFamily="34" charset="0"/>
                <a:buChar char="•"/>
              </a:pPr>
              <a:r>
                <a:rPr lang="ja-JP" altLang="en-US" sz="1571">
                  <a:solidFill>
                    <a:schemeClr val="tx1"/>
                  </a:solidFill>
                  <a:latin typeface="Meiryo UI" panose="020B0604030504040204" pitchFamily="50" charset="-128"/>
                  <a:ea typeface="Meiryo UI" panose="020B0604030504040204" pitchFamily="50" charset="-128"/>
                </a:rPr>
                <a:t>観光エリアの周辺にゲートを設け、入場料を徴収</a:t>
              </a:r>
              <a:endParaRPr lang="en-US" altLang="ja-JP" sz="1571">
                <a:solidFill>
                  <a:schemeClr val="tx1"/>
                </a:solidFill>
                <a:latin typeface="Meiryo UI" panose="020B0604030504040204" pitchFamily="50" charset="-128"/>
                <a:ea typeface="Meiryo UI" panose="020B0604030504040204" pitchFamily="50" charset="-128"/>
              </a:endParaRPr>
            </a:p>
          </p:txBody>
        </p:sp>
        <p:sp>
          <p:nvSpPr>
            <p:cNvPr id="48" name="フローチャート: 判断 5">
              <a:extLst>
                <a:ext uri="{FF2B5EF4-FFF2-40B4-BE49-F238E27FC236}">
                  <a16:creationId xmlns:a16="http://schemas.microsoft.com/office/drawing/2014/main" id="{EF7F97BA-5F0B-439C-8974-7F375BD85AD3}"/>
                </a:ext>
              </a:extLst>
            </p:cNvPr>
            <p:cNvSpPr/>
            <p:nvPr/>
          </p:nvSpPr>
          <p:spPr>
            <a:xfrm>
              <a:off x="1336498" y="4098530"/>
              <a:ext cx="2464610" cy="1164019"/>
            </a:xfrm>
            <a:prstGeom prst="rect">
              <a:avLst/>
            </a:prstGeom>
            <a:solidFill>
              <a:schemeClr val="bg1">
                <a:lumMod val="9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20640" indent="-320640">
                <a:buFont typeface="Arial" panose="020B0604020202020204" pitchFamily="34" charset="0"/>
                <a:buChar char="•"/>
              </a:pPr>
              <a:r>
                <a:rPr lang="ja-JP" altLang="en-US" sz="1571">
                  <a:solidFill>
                    <a:schemeClr val="tx1"/>
                  </a:solidFill>
                  <a:latin typeface="Meiryo UI" panose="020B0604030504040204" pitchFamily="50" charset="-128"/>
                  <a:ea typeface="Meiryo UI" panose="020B0604030504040204" pitchFamily="50" charset="-128"/>
                </a:rPr>
                <a:t>宿泊税や入湯税の徴収</a:t>
              </a:r>
            </a:p>
          </p:txBody>
        </p:sp>
        <p:sp>
          <p:nvSpPr>
            <p:cNvPr id="49" name="フローチャート: 判断 5">
              <a:extLst>
                <a:ext uri="{FF2B5EF4-FFF2-40B4-BE49-F238E27FC236}">
                  <a16:creationId xmlns:a16="http://schemas.microsoft.com/office/drawing/2014/main" id="{8A1A9256-FAB5-4422-A23B-1BB0F937911E}"/>
                </a:ext>
              </a:extLst>
            </p:cNvPr>
            <p:cNvSpPr/>
            <p:nvPr/>
          </p:nvSpPr>
          <p:spPr>
            <a:xfrm>
              <a:off x="1336498" y="5282275"/>
              <a:ext cx="2464609" cy="1164019"/>
            </a:xfrm>
            <a:prstGeom prst="rect">
              <a:avLst/>
            </a:prstGeom>
            <a:solidFill>
              <a:schemeClr val="bg1">
                <a:lumMod val="9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20640" indent="-320640">
                <a:buFont typeface="Arial" panose="020B0604020202020204" pitchFamily="34" charset="0"/>
                <a:buChar char="•"/>
              </a:pPr>
              <a:r>
                <a:rPr lang="ja-JP" altLang="en-US" sz="1571">
                  <a:solidFill>
                    <a:schemeClr val="tx1"/>
                  </a:solidFill>
                  <a:latin typeface="Meiryo UI" panose="020B0604030504040204" pitchFamily="50" charset="-128"/>
                  <a:ea typeface="Meiryo UI" panose="020B0604030504040204" pitchFamily="50" charset="-128"/>
                </a:rPr>
                <a:t>外国人からのみ高い入場料を徴収</a:t>
              </a:r>
              <a:endParaRPr lang="en-US" altLang="ja-JP" sz="1571">
                <a:solidFill>
                  <a:schemeClr val="tx1"/>
                </a:solidFill>
                <a:latin typeface="Meiryo UI" panose="020B0604030504040204" pitchFamily="50" charset="-128"/>
                <a:ea typeface="Meiryo UI" panose="020B0604030504040204" pitchFamily="50" charset="-128"/>
              </a:endParaRPr>
            </a:p>
          </p:txBody>
        </p:sp>
        <p:sp>
          <p:nvSpPr>
            <p:cNvPr id="50" name="フローチャート: 判断 5">
              <a:extLst>
                <a:ext uri="{FF2B5EF4-FFF2-40B4-BE49-F238E27FC236}">
                  <a16:creationId xmlns:a16="http://schemas.microsoft.com/office/drawing/2014/main" id="{1FA19B42-C17A-4EED-B883-A42F9B8B26EE}"/>
                </a:ext>
              </a:extLst>
            </p:cNvPr>
            <p:cNvSpPr/>
            <p:nvPr/>
          </p:nvSpPr>
          <p:spPr>
            <a:xfrm>
              <a:off x="3846396" y="1731041"/>
              <a:ext cx="1957036" cy="1164019"/>
            </a:xfrm>
            <a:prstGeom prst="rect">
              <a:avLst/>
            </a:prstGeom>
            <a:solidFill>
              <a:schemeClr val="bg1">
                <a:lumMod val="9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47">
                  <a:solidFill>
                    <a:schemeClr val="tx1"/>
                  </a:solidFill>
                  <a:latin typeface="Meiryo UI" panose="020B0604030504040204" pitchFamily="34" charset="-128"/>
                  <a:ea typeface="Meiryo UI" panose="020B0604030504040204" pitchFamily="34" charset="-128"/>
                </a:rPr>
                <a:t>国単位の政策に関わるため</a:t>
              </a:r>
              <a:r>
                <a:rPr lang="ja-JP" altLang="en-US" sz="1347" b="1">
                  <a:solidFill>
                    <a:srgbClr val="FF0000"/>
                  </a:solidFill>
                  <a:latin typeface="Meiryo UI" panose="020B0604030504040204" pitchFamily="34" charset="-128"/>
                  <a:ea typeface="Meiryo UI" panose="020B0604030504040204" pitchFamily="34" charset="-128"/>
                </a:rPr>
                <a:t>自治体のみで実現は非現実的</a:t>
              </a:r>
              <a:endParaRPr lang="en-US" altLang="ja-JP" sz="1347" b="1">
                <a:solidFill>
                  <a:srgbClr val="FF0000"/>
                </a:solidFill>
                <a:latin typeface="Meiryo UI" panose="020B0604030504040204" pitchFamily="34" charset="-128"/>
                <a:ea typeface="Meiryo UI" panose="020B0604030504040204" pitchFamily="34" charset="-128"/>
              </a:endParaRPr>
            </a:p>
            <a:p>
              <a:endParaRPr lang="ja-JP" altLang="en-US" sz="1347">
                <a:solidFill>
                  <a:schemeClr val="tx1"/>
                </a:solidFill>
                <a:latin typeface="Meiryo UI" panose="020B0604030504040204" pitchFamily="34" charset="-128"/>
                <a:ea typeface="Meiryo UI" panose="020B0604030504040204" pitchFamily="34" charset="-128"/>
              </a:endParaRPr>
            </a:p>
          </p:txBody>
        </p:sp>
        <p:sp>
          <p:nvSpPr>
            <p:cNvPr id="51" name="フローチャート: 判断 5">
              <a:extLst>
                <a:ext uri="{FF2B5EF4-FFF2-40B4-BE49-F238E27FC236}">
                  <a16:creationId xmlns:a16="http://schemas.microsoft.com/office/drawing/2014/main" id="{E476B102-BA70-4FB0-90D3-FE6C0C43423D}"/>
                </a:ext>
              </a:extLst>
            </p:cNvPr>
            <p:cNvSpPr/>
            <p:nvPr/>
          </p:nvSpPr>
          <p:spPr>
            <a:xfrm>
              <a:off x="3846236" y="1303052"/>
              <a:ext cx="1957036" cy="3117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71">
                <a:solidFill>
                  <a:schemeClr val="tx1"/>
                </a:solidFill>
                <a:latin typeface="Meiryo UI" panose="020B0604030504040204" pitchFamily="50" charset="-128"/>
                <a:ea typeface="Meiryo UI" panose="020B0604030504040204" pitchFamily="50" charset="-128"/>
              </a:endParaRPr>
            </a:p>
          </p:txBody>
        </p:sp>
        <p:cxnSp>
          <p:nvCxnSpPr>
            <p:cNvPr id="52" name="直線矢印コネクタ 74">
              <a:extLst>
                <a:ext uri="{FF2B5EF4-FFF2-40B4-BE49-F238E27FC236}">
                  <a16:creationId xmlns:a16="http://schemas.microsoft.com/office/drawing/2014/main" id="{1FA2870F-755C-4E36-B3C5-DC897E4C7900}"/>
                </a:ext>
              </a:extLst>
            </p:cNvPr>
            <p:cNvCxnSpPr>
              <a:cxnSpLocks/>
            </p:cNvCxnSpPr>
            <p:nvPr/>
          </p:nvCxnSpPr>
          <p:spPr>
            <a:xfrm>
              <a:off x="3846236" y="1603347"/>
              <a:ext cx="1957036" cy="0"/>
            </a:xfrm>
            <a:prstGeom prst="straightConnector1">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53" name="フローチャート: 判断 5">
              <a:extLst>
                <a:ext uri="{FF2B5EF4-FFF2-40B4-BE49-F238E27FC236}">
                  <a16:creationId xmlns:a16="http://schemas.microsoft.com/office/drawing/2014/main" id="{69DAC5BF-3124-4156-ABA4-CE7443E36AFD}"/>
                </a:ext>
              </a:extLst>
            </p:cNvPr>
            <p:cNvSpPr/>
            <p:nvPr/>
          </p:nvSpPr>
          <p:spPr>
            <a:xfrm>
              <a:off x="3846396" y="2914786"/>
              <a:ext cx="1957036" cy="1164019"/>
            </a:xfrm>
            <a:prstGeom prst="rect">
              <a:avLst/>
            </a:prstGeom>
            <a:solidFill>
              <a:schemeClr val="bg1">
                <a:lumMod val="9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47" b="1">
                  <a:solidFill>
                    <a:srgbClr val="FF0000"/>
                  </a:solidFill>
                  <a:latin typeface="Meiryo UI" panose="020B0604030504040204" pitchFamily="34" charset="-128"/>
                  <a:ea typeface="Meiryo UI" panose="020B0604030504040204" pitchFamily="34" charset="-128"/>
                </a:rPr>
                <a:t>空港等で徴税するなら国管轄</a:t>
              </a:r>
              <a:r>
                <a:rPr lang="ja-JP" altLang="en-US" sz="1347">
                  <a:solidFill>
                    <a:schemeClr val="tx1"/>
                  </a:solidFill>
                  <a:latin typeface="Meiryo UI" panose="020B0604030504040204" pitchFamily="34" charset="-128"/>
                  <a:ea typeface="Meiryo UI" panose="020B0604030504040204" pitchFamily="34" charset="-128"/>
                </a:rPr>
                <a:t>になり、自治体のみで実現は非現実的</a:t>
              </a:r>
              <a:endParaRPr lang="en-US" altLang="ja-JP" sz="1347">
                <a:solidFill>
                  <a:schemeClr val="tx1"/>
                </a:solidFill>
                <a:latin typeface="Meiryo UI" panose="020B0604030504040204" pitchFamily="34" charset="-128"/>
                <a:ea typeface="Meiryo UI" panose="020B0604030504040204" pitchFamily="34" charset="-128"/>
              </a:endParaRPr>
            </a:p>
          </p:txBody>
        </p:sp>
        <p:sp>
          <p:nvSpPr>
            <p:cNvPr id="54" name="フローチャート: 判断 5">
              <a:extLst>
                <a:ext uri="{FF2B5EF4-FFF2-40B4-BE49-F238E27FC236}">
                  <a16:creationId xmlns:a16="http://schemas.microsoft.com/office/drawing/2014/main" id="{526A44FE-4280-439F-8AFF-CF7F49BB3A37}"/>
                </a:ext>
              </a:extLst>
            </p:cNvPr>
            <p:cNvSpPr/>
            <p:nvPr/>
          </p:nvSpPr>
          <p:spPr>
            <a:xfrm>
              <a:off x="3846396" y="4098530"/>
              <a:ext cx="1957036" cy="1164019"/>
            </a:xfrm>
            <a:prstGeom prst="rect">
              <a:avLst/>
            </a:prstGeom>
            <a:solidFill>
              <a:schemeClr val="bg1">
                <a:lumMod val="9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2608" tIns="51304" rIns="102608" bIns="51304" rtlCol="0" anchor="ctr"/>
            <a:lstStyle/>
            <a:p>
              <a:r>
                <a:rPr lang="ja-JP" altLang="en-US" sz="1347">
                  <a:solidFill>
                    <a:schemeClr val="tx1"/>
                  </a:solidFill>
                  <a:latin typeface="Meiryo UI"/>
                  <a:ea typeface="Meiryo UI"/>
                </a:rPr>
                <a:t>現状外国人のみに課せる宿泊税制度はないため、</a:t>
              </a:r>
              <a:r>
                <a:rPr lang="ja-JP" altLang="en-US" sz="1347" b="1">
                  <a:solidFill>
                    <a:schemeClr val="tx1"/>
                  </a:solidFill>
                  <a:latin typeface="Meiryo UI"/>
                  <a:ea typeface="Meiryo UI"/>
                </a:rPr>
                <a:t>新たな税制度</a:t>
              </a:r>
              <a:r>
                <a:rPr lang="ja-JP" altLang="en-US" sz="1347">
                  <a:solidFill>
                    <a:schemeClr val="tx1"/>
                  </a:solidFill>
                  <a:latin typeface="Meiryo UI"/>
                  <a:ea typeface="Meiryo UI"/>
                </a:rPr>
                <a:t>が求められる</a:t>
              </a:r>
              <a:endParaRPr lang="en-US" altLang="ja-JP" sz="1347">
                <a:solidFill>
                  <a:schemeClr val="tx1"/>
                </a:solidFill>
                <a:latin typeface="Meiryo UI"/>
                <a:ea typeface="Meiryo UI"/>
              </a:endParaRPr>
            </a:p>
          </p:txBody>
        </p:sp>
        <p:sp>
          <p:nvSpPr>
            <p:cNvPr id="55" name="フローチャート: 判断 5">
              <a:extLst>
                <a:ext uri="{FF2B5EF4-FFF2-40B4-BE49-F238E27FC236}">
                  <a16:creationId xmlns:a16="http://schemas.microsoft.com/office/drawing/2014/main" id="{F7728F6A-8758-49FA-A04A-B602416E6D25}"/>
                </a:ext>
              </a:extLst>
            </p:cNvPr>
            <p:cNvSpPr/>
            <p:nvPr/>
          </p:nvSpPr>
          <p:spPr>
            <a:xfrm>
              <a:off x="3846396" y="5282275"/>
              <a:ext cx="1957036" cy="1164019"/>
            </a:xfrm>
            <a:prstGeom prst="rect">
              <a:avLst/>
            </a:prstGeom>
            <a:solidFill>
              <a:schemeClr val="bg1">
                <a:lumMod val="9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2608" tIns="51304" rIns="102608" bIns="51304" rtlCol="0" anchor="ctr"/>
            <a:lstStyle/>
            <a:p>
              <a:r>
                <a:rPr lang="ja-JP" altLang="en-US" sz="1347">
                  <a:solidFill>
                    <a:schemeClr val="tx1"/>
                  </a:solidFill>
                  <a:latin typeface="Meiryo UI"/>
                  <a:ea typeface="Meiryo UI"/>
                </a:rPr>
                <a:t>外国人にあまりに配慮がない価格設定に見えることについては運営主体の専権事項ではあるが、リスクをどう勘案するかが必要</a:t>
              </a:r>
              <a:endParaRPr lang="ja-JP" altLang="en-US" sz="1347">
                <a:solidFill>
                  <a:schemeClr val="tx1"/>
                </a:solidFill>
                <a:latin typeface="Meiryo UI" panose="020B0604030504040204" pitchFamily="34" charset="-128"/>
                <a:ea typeface="Meiryo UI" panose="020B0604030504040204" pitchFamily="34" charset="-128"/>
              </a:endParaRPr>
            </a:p>
          </p:txBody>
        </p:sp>
        <p:sp>
          <p:nvSpPr>
            <p:cNvPr id="56" name="フローチャート: 判断 5">
              <a:extLst>
                <a:ext uri="{FF2B5EF4-FFF2-40B4-BE49-F238E27FC236}">
                  <a16:creationId xmlns:a16="http://schemas.microsoft.com/office/drawing/2014/main" id="{CC3CF583-CA47-42AD-A1F0-4032A76C9BA7}"/>
                </a:ext>
              </a:extLst>
            </p:cNvPr>
            <p:cNvSpPr/>
            <p:nvPr/>
          </p:nvSpPr>
          <p:spPr>
            <a:xfrm>
              <a:off x="4112226" y="1322777"/>
              <a:ext cx="1425053" cy="3117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71">
                  <a:solidFill>
                    <a:schemeClr val="tx1"/>
                  </a:solidFill>
                  <a:latin typeface="Meiryo UI" panose="020B0604030504040204" pitchFamily="50" charset="-128"/>
                  <a:ea typeface="Meiryo UI" panose="020B0604030504040204" pitchFamily="50" charset="-128"/>
                </a:rPr>
                <a:t>制度面の課題</a:t>
              </a:r>
            </a:p>
          </p:txBody>
        </p:sp>
        <p:sp>
          <p:nvSpPr>
            <p:cNvPr id="57" name="二等辺三角形 56">
              <a:extLst>
                <a:ext uri="{FF2B5EF4-FFF2-40B4-BE49-F238E27FC236}">
                  <a16:creationId xmlns:a16="http://schemas.microsoft.com/office/drawing/2014/main" id="{E9120FF6-3BC7-42FF-84F3-63430CC21D32}"/>
                </a:ext>
              </a:extLst>
            </p:cNvPr>
            <p:cNvSpPr/>
            <p:nvPr/>
          </p:nvSpPr>
          <p:spPr>
            <a:xfrm rot="5400000">
              <a:off x="5488103" y="2245889"/>
              <a:ext cx="1070263" cy="185286"/>
            </a:xfrm>
            <a:prstGeom prst="triangle">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ja-JP" altLang="en-US" sz="2917"/>
            </a:p>
          </p:txBody>
        </p:sp>
        <p:sp>
          <p:nvSpPr>
            <p:cNvPr id="58" name="二等辺三角形 57">
              <a:extLst>
                <a:ext uri="{FF2B5EF4-FFF2-40B4-BE49-F238E27FC236}">
                  <a16:creationId xmlns:a16="http://schemas.microsoft.com/office/drawing/2014/main" id="{DE4871FE-2480-4966-A670-B52C82BDAAF8}"/>
                </a:ext>
              </a:extLst>
            </p:cNvPr>
            <p:cNvSpPr/>
            <p:nvPr/>
          </p:nvSpPr>
          <p:spPr>
            <a:xfrm rot="5400000">
              <a:off x="5488103" y="3428647"/>
              <a:ext cx="1070263" cy="185286"/>
            </a:xfrm>
            <a:prstGeom prst="triangle">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ja-JP" altLang="en-US" sz="2917"/>
            </a:p>
          </p:txBody>
        </p:sp>
        <p:sp>
          <p:nvSpPr>
            <p:cNvPr id="59" name="二等辺三角形 58">
              <a:extLst>
                <a:ext uri="{FF2B5EF4-FFF2-40B4-BE49-F238E27FC236}">
                  <a16:creationId xmlns:a16="http://schemas.microsoft.com/office/drawing/2014/main" id="{B6BE3BCE-3A4D-4CEA-AF0C-B6B0F1DB9DE8}"/>
                </a:ext>
              </a:extLst>
            </p:cNvPr>
            <p:cNvSpPr/>
            <p:nvPr/>
          </p:nvSpPr>
          <p:spPr>
            <a:xfrm rot="5400000">
              <a:off x="5488103" y="4531891"/>
              <a:ext cx="1070263" cy="185286"/>
            </a:xfrm>
            <a:prstGeom prst="triangle">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ja-JP" altLang="en-US" sz="2917"/>
            </a:p>
          </p:txBody>
        </p:sp>
        <p:sp>
          <p:nvSpPr>
            <p:cNvPr id="60" name="二等辺三角形 59">
              <a:extLst>
                <a:ext uri="{FF2B5EF4-FFF2-40B4-BE49-F238E27FC236}">
                  <a16:creationId xmlns:a16="http://schemas.microsoft.com/office/drawing/2014/main" id="{B8557367-5520-4D80-9FA9-06454AF90103}"/>
                </a:ext>
              </a:extLst>
            </p:cNvPr>
            <p:cNvSpPr/>
            <p:nvPr/>
          </p:nvSpPr>
          <p:spPr>
            <a:xfrm rot="5400000">
              <a:off x="5488103" y="5744466"/>
              <a:ext cx="1070263" cy="185286"/>
            </a:xfrm>
            <a:prstGeom prst="triangle">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ja-JP" altLang="en-US" sz="2917"/>
            </a:p>
          </p:txBody>
        </p:sp>
      </p:grpSp>
      <p:sp>
        <p:nvSpPr>
          <p:cNvPr id="61" name="TextBox 3">
            <a:extLst>
              <a:ext uri="{FF2B5EF4-FFF2-40B4-BE49-F238E27FC236}">
                <a16:creationId xmlns:a16="http://schemas.microsoft.com/office/drawing/2014/main" id="{8933EAD4-572A-44A5-A37A-11D5E3EFFE9D}"/>
              </a:ext>
            </a:extLst>
          </p:cNvPr>
          <p:cNvSpPr txBox="1"/>
          <p:nvPr/>
        </p:nvSpPr>
        <p:spPr>
          <a:xfrm>
            <a:off x="3479930" y="8463814"/>
            <a:ext cx="6713861" cy="299634"/>
          </a:xfrm>
          <a:prstGeom prst="rect">
            <a:avLst/>
          </a:prstGeom>
          <a:noFill/>
        </p:spPr>
        <p:txBody>
          <a:bodyPr wrap="square" rtlCol="0">
            <a:spAutoFit/>
          </a:bodyPr>
          <a:lstStyle/>
          <a:p>
            <a:pPr defTabSz="1026048">
              <a:defRPr/>
            </a:pPr>
            <a:r>
              <a:rPr kumimoji="0" lang="en-JP" sz="1347" dirty="0">
                <a:solidFill>
                  <a:prstClr val="black"/>
                </a:solidFill>
                <a:latin typeface="Meiryo UI"/>
                <a:ea typeface="Meiryo UI"/>
              </a:rPr>
              <a:t>※本件の回答はあくまでも有識者個人の見解であり、法的な正確性や真実性は保証されない。</a:t>
            </a:r>
          </a:p>
        </p:txBody>
      </p:sp>
    </p:spTree>
    <p:extLst>
      <p:ext uri="{BB962C8B-B14F-4D97-AF65-F5344CB8AC3E}">
        <p14:creationId xmlns:p14="http://schemas.microsoft.com/office/powerpoint/2010/main" val="27412020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1" y="-19490"/>
            <a:ext cx="12889210"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a:t>
            </a:r>
            <a:r>
              <a:rPr lang="zh-TW" altLang="en-US" sz="2800" b="1" dirty="0">
                <a:solidFill>
                  <a:sysClr val="windowText" lastClr="000000"/>
                </a:solidFill>
                <a:latin typeface="Meiryo UI" panose="020B0604030504040204" pitchFamily="50" charset="-128"/>
                <a:ea typeface="Meiryo UI" panose="020B0604030504040204" pitchFamily="50" charset="-128"/>
              </a:rPr>
              <a:t>海外事例調査</a:t>
            </a:r>
            <a:r>
              <a:rPr lang="ja-JP" altLang="en-US" sz="2800" b="1" dirty="0">
                <a:solidFill>
                  <a:sysClr val="windowText" lastClr="000000"/>
                </a:solidFill>
                <a:latin typeface="Meiryo UI" panose="020B0604030504040204" pitchFamily="50" charset="-128"/>
                <a:ea typeface="Meiryo UI" panose="020B0604030504040204" pitchFamily="50" charset="-128"/>
              </a:rPr>
              <a:t>（最終報告）～有識者ヒアリング結果～</a:t>
            </a:r>
            <a:endParaRPr lang="zh-TW"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13</a:t>
            </a:fld>
            <a:endParaRPr kumimoji="1" lang="ja-JP" altLang="en-US" dirty="0"/>
          </a:p>
        </p:txBody>
      </p:sp>
      <p:sp>
        <p:nvSpPr>
          <p:cNvPr id="61" name="Google Shape;99;p2">
            <a:extLst>
              <a:ext uri="{FF2B5EF4-FFF2-40B4-BE49-F238E27FC236}">
                <a16:creationId xmlns:a16="http://schemas.microsoft.com/office/drawing/2014/main" id="{1BBBE35F-F9AC-47C3-832F-0AD7031C81C5}"/>
              </a:ext>
            </a:extLst>
          </p:cNvPr>
          <p:cNvSpPr/>
          <p:nvPr/>
        </p:nvSpPr>
        <p:spPr>
          <a:xfrm>
            <a:off x="-1" y="1131240"/>
            <a:ext cx="13681075" cy="529923"/>
          </a:xfrm>
          <a:prstGeom prst="rect">
            <a:avLst/>
          </a:prstGeom>
          <a:gradFill>
            <a:gsLst>
              <a:gs pos="0">
                <a:srgbClr val="002060"/>
              </a:gs>
              <a:gs pos="100000">
                <a:schemeClr val="accent1">
                  <a:lumMod val="50000"/>
                  <a:lumOff val="50000"/>
                </a:schemeClr>
              </a:gs>
            </a:gsLst>
            <a:lin ang="20400000" scaled="0"/>
          </a:gradFill>
          <a:ln w="12700" cap="flat" cmpd="sng">
            <a:noFill/>
            <a:prstDash val="solid"/>
            <a:miter lim="800000"/>
            <a:headEnd type="none" w="sm" len="sm"/>
            <a:tailEnd type="none" w="sm" len="sm"/>
          </a:ln>
        </p:spPr>
        <p:txBody>
          <a:bodyPr spcFirstLastPara="1" wrap="square" lIns="102591" tIns="51282" rIns="102591" bIns="51282" anchor="ctr" anchorCtr="0">
            <a:noAutofit/>
          </a:bodyPr>
          <a:lstStyle/>
          <a:p>
            <a:pPr>
              <a:buClr>
                <a:srgbClr val="000000"/>
              </a:buClr>
              <a:buSzPts val="1800"/>
              <a:defRPr/>
            </a:pPr>
            <a:r>
              <a:rPr lang="ja-JP" altLang="en-US" sz="2020" b="1" dirty="0">
                <a:solidFill>
                  <a:prstClr val="white"/>
                </a:solidFill>
                <a:latin typeface="Meiryo UI" panose="020B0604030504040204" pitchFamily="50" charset="-128"/>
                <a:ea typeface="Meiryo UI" panose="020B0604030504040204" pitchFamily="50" charset="-128"/>
              </a:rPr>
              <a:t> 実現可能な制度の検討（導入のしやすさ）</a:t>
            </a:r>
            <a:endParaRPr lang="ja-JP" altLang="en-US" sz="2020" b="1" dirty="0">
              <a:solidFill>
                <a:schemeClr val="bg1"/>
              </a:solidFill>
              <a:latin typeface="Meiryo UI" panose="020B0604030504040204" pitchFamily="50" charset="-128"/>
              <a:ea typeface="Meiryo UI" panose="020B0604030504040204" pitchFamily="50" charset="-128"/>
            </a:endParaRPr>
          </a:p>
        </p:txBody>
      </p:sp>
      <p:sp>
        <p:nvSpPr>
          <p:cNvPr id="62" name="フローチャート: 判断 6">
            <a:extLst>
              <a:ext uri="{FF2B5EF4-FFF2-40B4-BE49-F238E27FC236}">
                <a16:creationId xmlns:a16="http://schemas.microsoft.com/office/drawing/2014/main" id="{A6DA80FC-A0F7-4763-BBC3-B1D8EB2A20AF}"/>
              </a:ext>
            </a:extLst>
          </p:cNvPr>
          <p:cNvSpPr/>
          <p:nvPr/>
        </p:nvSpPr>
        <p:spPr>
          <a:xfrm>
            <a:off x="185994" y="1667420"/>
            <a:ext cx="13309083" cy="575799"/>
          </a:xfrm>
          <a:prstGeom prst="rect">
            <a:avLst/>
          </a:prstGeom>
        </p:spPr>
        <p:txBody>
          <a:bodyPr wrap="square">
            <a:spAutoFit/>
          </a:bodyPr>
          <a:lstStyle/>
          <a:p>
            <a:pPr marL="320640" indent="-320640">
              <a:buFont typeface="Arial" panose="020B0604020202020204" pitchFamily="34" charset="0"/>
              <a:buChar char="•"/>
            </a:pPr>
            <a:r>
              <a:rPr lang="ja-JP" altLang="en-US" sz="1571">
                <a:solidFill>
                  <a:prstClr val="black"/>
                </a:solidFill>
                <a:latin typeface="Meiryo UI" panose="020B0604030504040204" pitchFamily="50" charset="-128"/>
                <a:ea typeface="Meiryo UI" panose="020B0604030504040204" pitchFamily="50" charset="-128"/>
              </a:rPr>
              <a:t>導入のしやすさ、については地方自治体が主体となって考えた場合を想定している。</a:t>
            </a:r>
            <a:endParaRPr lang="en-US" altLang="ja-JP" sz="1571">
              <a:solidFill>
                <a:prstClr val="black"/>
              </a:solidFill>
              <a:latin typeface="Meiryo UI" panose="020B0604030504040204" pitchFamily="50" charset="-128"/>
              <a:ea typeface="Meiryo UI" panose="020B0604030504040204" pitchFamily="50" charset="-128"/>
            </a:endParaRPr>
          </a:p>
          <a:p>
            <a:pPr marL="320640" indent="-320640">
              <a:buFont typeface="Arial" panose="020B0604020202020204" pitchFamily="34" charset="0"/>
              <a:buChar char="•"/>
            </a:pPr>
            <a:r>
              <a:rPr lang="ja-JP" altLang="en-US" sz="1571">
                <a:solidFill>
                  <a:prstClr val="black"/>
                </a:solidFill>
                <a:latin typeface="Meiryo UI" panose="020B0604030504040204" pitchFamily="50" charset="-128"/>
                <a:ea typeface="Meiryo UI" panose="020B0604030504040204" pitchFamily="50" charset="-128"/>
              </a:rPr>
              <a:t>税収の方法はいくつかあるが、それぞれ管轄や利用目的が異なるため、現状の課題にアプローチする最善の策を選択する必要がある。</a:t>
            </a:r>
            <a:endParaRPr lang="en-US" altLang="ja-JP" sz="1571">
              <a:solidFill>
                <a:prstClr val="black"/>
              </a:solidFill>
              <a:latin typeface="Meiryo UI" panose="020B0604030504040204" pitchFamily="50" charset="-128"/>
              <a:ea typeface="Meiryo UI" panose="020B0604030504040204" pitchFamily="50" charset="-128"/>
            </a:endParaRPr>
          </a:p>
        </p:txBody>
      </p:sp>
      <p:grpSp>
        <p:nvGrpSpPr>
          <p:cNvPr id="64" name="グループ化 13">
            <a:extLst>
              <a:ext uri="{FF2B5EF4-FFF2-40B4-BE49-F238E27FC236}">
                <a16:creationId xmlns:a16="http://schemas.microsoft.com/office/drawing/2014/main" id="{45671E13-DE14-48CE-8544-7FAC409043B3}"/>
              </a:ext>
            </a:extLst>
          </p:cNvPr>
          <p:cNvGrpSpPr/>
          <p:nvPr/>
        </p:nvGrpSpPr>
        <p:grpSpPr>
          <a:xfrm>
            <a:off x="262091" y="2532232"/>
            <a:ext cx="828537" cy="5657695"/>
            <a:chOff x="644440" y="1440155"/>
            <a:chExt cx="1444059" cy="4749697"/>
          </a:xfrm>
        </p:grpSpPr>
        <p:sp>
          <p:nvSpPr>
            <p:cNvPr id="65" name="フローチャート: 判断 5">
              <a:extLst>
                <a:ext uri="{FF2B5EF4-FFF2-40B4-BE49-F238E27FC236}">
                  <a16:creationId xmlns:a16="http://schemas.microsoft.com/office/drawing/2014/main" id="{B81B7737-C598-4CA9-82F5-945D6975CF65}"/>
                </a:ext>
              </a:extLst>
            </p:cNvPr>
            <p:cNvSpPr/>
            <p:nvPr/>
          </p:nvSpPr>
          <p:spPr>
            <a:xfrm>
              <a:off x="644642" y="1835396"/>
              <a:ext cx="1443857" cy="1074952"/>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71" b="1">
                  <a:solidFill>
                    <a:schemeClr val="bg1"/>
                  </a:solidFill>
                  <a:latin typeface="Meiryo UI" panose="020B0604030504040204" pitchFamily="50" charset="-128"/>
                  <a:ea typeface="Meiryo UI" panose="020B0604030504040204" pitchFamily="50" charset="-128"/>
                </a:rPr>
                <a:t>ビザ</a:t>
              </a:r>
              <a:br>
                <a:rPr lang="en-US" altLang="ja-JP" sz="1571" b="1">
                  <a:solidFill>
                    <a:schemeClr val="bg1"/>
                  </a:solidFill>
                  <a:latin typeface="Meiryo UI" panose="020B0604030504040204" pitchFamily="50" charset="-128"/>
                  <a:ea typeface="Meiryo UI" panose="020B0604030504040204" pitchFamily="50" charset="-128"/>
                </a:rPr>
              </a:br>
              <a:r>
                <a:rPr lang="ja-JP" altLang="en-US" sz="1571" b="1">
                  <a:solidFill>
                    <a:schemeClr val="bg1"/>
                  </a:solidFill>
                  <a:latin typeface="Meiryo UI" panose="020B0604030504040204" pitchFamily="50" charset="-128"/>
                  <a:ea typeface="Meiryo UI" panose="020B0604030504040204" pitchFamily="50" charset="-128"/>
                </a:rPr>
                <a:t>制度</a:t>
              </a:r>
            </a:p>
          </p:txBody>
        </p:sp>
        <p:sp>
          <p:nvSpPr>
            <p:cNvPr id="66" name="フローチャート: 判断 5">
              <a:extLst>
                <a:ext uri="{FF2B5EF4-FFF2-40B4-BE49-F238E27FC236}">
                  <a16:creationId xmlns:a16="http://schemas.microsoft.com/office/drawing/2014/main" id="{DEB020F0-E9CD-4218-93AB-F8C181EEF8B7}"/>
                </a:ext>
              </a:extLst>
            </p:cNvPr>
            <p:cNvSpPr/>
            <p:nvPr/>
          </p:nvSpPr>
          <p:spPr>
            <a:xfrm>
              <a:off x="644440" y="1440155"/>
              <a:ext cx="1443857" cy="2879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71">
                  <a:solidFill>
                    <a:schemeClr val="tx1"/>
                  </a:solidFill>
                  <a:latin typeface="Meiryo UI" panose="020B0604030504040204" pitchFamily="50" charset="-128"/>
                  <a:ea typeface="Meiryo UI" panose="020B0604030504040204" pitchFamily="50" charset="-128"/>
                </a:rPr>
                <a:t>種別</a:t>
              </a:r>
            </a:p>
          </p:txBody>
        </p:sp>
        <p:cxnSp>
          <p:nvCxnSpPr>
            <p:cNvPr id="67" name="直線矢印コネクタ 17">
              <a:extLst>
                <a:ext uri="{FF2B5EF4-FFF2-40B4-BE49-F238E27FC236}">
                  <a16:creationId xmlns:a16="http://schemas.microsoft.com/office/drawing/2014/main" id="{16F381F8-22A1-4E8C-ACD8-798A88BA21F5}"/>
                </a:ext>
              </a:extLst>
            </p:cNvPr>
            <p:cNvCxnSpPr>
              <a:cxnSpLocks/>
            </p:cNvCxnSpPr>
            <p:nvPr/>
          </p:nvCxnSpPr>
          <p:spPr>
            <a:xfrm>
              <a:off x="644440" y="1717472"/>
              <a:ext cx="1443851" cy="0"/>
            </a:xfrm>
            <a:prstGeom prst="straightConnector1">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68" name="フローチャート: 判断 5">
              <a:extLst>
                <a:ext uri="{FF2B5EF4-FFF2-40B4-BE49-F238E27FC236}">
                  <a16:creationId xmlns:a16="http://schemas.microsoft.com/office/drawing/2014/main" id="{2EDBBCCC-D044-4921-8CBE-ABC07BB714C5}"/>
                </a:ext>
              </a:extLst>
            </p:cNvPr>
            <p:cNvSpPr/>
            <p:nvPr/>
          </p:nvSpPr>
          <p:spPr>
            <a:xfrm>
              <a:off x="644642" y="2928564"/>
              <a:ext cx="1443857" cy="1074952"/>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71" b="1">
                  <a:solidFill>
                    <a:schemeClr val="bg1"/>
                  </a:solidFill>
                  <a:latin typeface="Meiryo UI" panose="020B0604030504040204" pitchFamily="50" charset="-128"/>
                  <a:ea typeface="Meiryo UI" panose="020B0604030504040204" pitchFamily="50" charset="-128"/>
                </a:rPr>
                <a:t>観光税</a:t>
              </a:r>
            </a:p>
          </p:txBody>
        </p:sp>
        <p:sp>
          <p:nvSpPr>
            <p:cNvPr id="69" name="フローチャート: 判断 5">
              <a:extLst>
                <a:ext uri="{FF2B5EF4-FFF2-40B4-BE49-F238E27FC236}">
                  <a16:creationId xmlns:a16="http://schemas.microsoft.com/office/drawing/2014/main" id="{CD2A48D0-F1D5-4421-9013-11B35FEAFEB8}"/>
                </a:ext>
              </a:extLst>
            </p:cNvPr>
            <p:cNvSpPr/>
            <p:nvPr/>
          </p:nvSpPr>
          <p:spPr>
            <a:xfrm>
              <a:off x="644642" y="4021732"/>
              <a:ext cx="1443857" cy="1074952"/>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71" b="1">
                  <a:solidFill>
                    <a:schemeClr val="bg1"/>
                  </a:solidFill>
                  <a:latin typeface="Meiryo UI" panose="020B0604030504040204" pitchFamily="50" charset="-128"/>
                  <a:ea typeface="Meiryo UI" panose="020B0604030504040204" pitchFamily="50" charset="-128"/>
                </a:rPr>
                <a:t>宿泊税</a:t>
              </a:r>
            </a:p>
          </p:txBody>
        </p:sp>
        <p:sp>
          <p:nvSpPr>
            <p:cNvPr id="70" name="フローチャート: 判断 5">
              <a:extLst>
                <a:ext uri="{FF2B5EF4-FFF2-40B4-BE49-F238E27FC236}">
                  <a16:creationId xmlns:a16="http://schemas.microsoft.com/office/drawing/2014/main" id="{641A0741-CD70-47D6-9CF2-A9EA8CF0737B}"/>
                </a:ext>
              </a:extLst>
            </p:cNvPr>
            <p:cNvSpPr/>
            <p:nvPr/>
          </p:nvSpPr>
          <p:spPr>
            <a:xfrm>
              <a:off x="644642" y="5114900"/>
              <a:ext cx="1443857" cy="1074952"/>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71" b="1">
                  <a:solidFill>
                    <a:schemeClr val="bg1"/>
                  </a:solidFill>
                  <a:latin typeface="Meiryo UI" panose="020B0604030504040204" pitchFamily="50" charset="-128"/>
                  <a:ea typeface="Meiryo UI" panose="020B0604030504040204" pitchFamily="50" charset="-128"/>
                </a:rPr>
                <a:t>入場料</a:t>
              </a:r>
            </a:p>
          </p:txBody>
        </p:sp>
      </p:grpSp>
      <p:grpSp>
        <p:nvGrpSpPr>
          <p:cNvPr id="71" name="グループ化 11">
            <a:extLst>
              <a:ext uri="{FF2B5EF4-FFF2-40B4-BE49-F238E27FC236}">
                <a16:creationId xmlns:a16="http://schemas.microsoft.com/office/drawing/2014/main" id="{9546B4EF-808B-493F-853E-4D72C5C4CD2F}"/>
              </a:ext>
            </a:extLst>
          </p:cNvPr>
          <p:cNvGrpSpPr/>
          <p:nvPr/>
        </p:nvGrpSpPr>
        <p:grpSpPr>
          <a:xfrm>
            <a:off x="1171661" y="2532232"/>
            <a:ext cx="639218" cy="5657695"/>
            <a:chOff x="2130155" y="1440155"/>
            <a:chExt cx="965729" cy="4749697"/>
          </a:xfrm>
        </p:grpSpPr>
        <p:sp>
          <p:nvSpPr>
            <p:cNvPr id="72" name="フローチャート: 判断 5">
              <a:extLst>
                <a:ext uri="{FF2B5EF4-FFF2-40B4-BE49-F238E27FC236}">
                  <a16:creationId xmlns:a16="http://schemas.microsoft.com/office/drawing/2014/main" id="{9BF66A11-C8E6-4F1C-AF5F-2504CFB3ADE9}"/>
                </a:ext>
              </a:extLst>
            </p:cNvPr>
            <p:cNvSpPr/>
            <p:nvPr/>
          </p:nvSpPr>
          <p:spPr>
            <a:xfrm>
              <a:off x="2130357" y="1835396"/>
              <a:ext cx="965527" cy="107495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198" tIns="20198" rIns="20198" bIns="20198" rtlCol="0" anchor="ctr"/>
            <a:lstStyle/>
            <a:p>
              <a:pPr algn="ctr"/>
              <a:r>
                <a:rPr lang="ja-JP" altLang="en-US" sz="1571">
                  <a:solidFill>
                    <a:schemeClr val="tx1"/>
                  </a:solidFill>
                  <a:latin typeface="Meiryo UI" panose="020B0604030504040204" pitchFamily="50" charset="-128"/>
                  <a:ea typeface="Meiryo UI" panose="020B0604030504040204" pitchFamily="50" charset="-128"/>
                </a:rPr>
                <a:t>国</a:t>
              </a:r>
            </a:p>
          </p:txBody>
        </p:sp>
        <p:sp>
          <p:nvSpPr>
            <p:cNvPr id="73" name="フローチャート: 判断 5">
              <a:extLst>
                <a:ext uri="{FF2B5EF4-FFF2-40B4-BE49-F238E27FC236}">
                  <a16:creationId xmlns:a16="http://schemas.microsoft.com/office/drawing/2014/main" id="{084C6D6F-1E41-4814-A389-571E656F7E70}"/>
                </a:ext>
              </a:extLst>
            </p:cNvPr>
            <p:cNvSpPr/>
            <p:nvPr/>
          </p:nvSpPr>
          <p:spPr>
            <a:xfrm>
              <a:off x="2130160" y="1440155"/>
              <a:ext cx="965524" cy="2879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20198" tIns="20198" rIns="20198" bIns="20198" rtlCol="0" anchor="ctr"/>
            <a:lstStyle/>
            <a:p>
              <a:pPr algn="ctr"/>
              <a:r>
                <a:rPr lang="ja-JP" altLang="en-US" sz="1571">
                  <a:solidFill>
                    <a:schemeClr val="tx1"/>
                  </a:solidFill>
                  <a:latin typeface="Meiryo UI" panose="020B0604030504040204" pitchFamily="50" charset="-128"/>
                  <a:ea typeface="Meiryo UI" panose="020B0604030504040204" pitchFamily="50" charset="-128"/>
                </a:rPr>
                <a:t>主体</a:t>
              </a:r>
            </a:p>
          </p:txBody>
        </p:sp>
        <p:cxnSp>
          <p:nvCxnSpPr>
            <p:cNvPr id="74" name="直線矢印コネクタ 61">
              <a:extLst>
                <a:ext uri="{FF2B5EF4-FFF2-40B4-BE49-F238E27FC236}">
                  <a16:creationId xmlns:a16="http://schemas.microsoft.com/office/drawing/2014/main" id="{46AFFE74-23D8-456F-B0BE-DFF09599A0E9}"/>
                </a:ext>
              </a:extLst>
            </p:cNvPr>
            <p:cNvCxnSpPr>
              <a:cxnSpLocks/>
            </p:cNvCxnSpPr>
            <p:nvPr/>
          </p:nvCxnSpPr>
          <p:spPr>
            <a:xfrm>
              <a:off x="2130155" y="1717472"/>
              <a:ext cx="965529" cy="0"/>
            </a:xfrm>
            <a:prstGeom prst="straightConnector1">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75" name="フローチャート: 判断 5">
              <a:extLst>
                <a:ext uri="{FF2B5EF4-FFF2-40B4-BE49-F238E27FC236}">
                  <a16:creationId xmlns:a16="http://schemas.microsoft.com/office/drawing/2014/main" id="{19A6B9CB-64D6-4B6A-8C46-CFECEBAD94F0}"/>
                </a:ext>
              </a:extLst>
            </p:cNvPr>
            <p:cNvSpPr/>
            <p:nvPr/>
          </p:nvSpPr>
          <p:spPr>
            <a:xfrm>
              <a:off x="2130351" y="2928564"/>
              <a:ext cx="965524" cy="107495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198" tIns="20198" rIns="20198" bIns="20198" rtlCol="0" anchor="ctr"/>
            <a:lstStyle/>
            <a:p>
              <a:pPr algn="ctr"/>
              <a:r>
                <a:rPr lang="ja-JP" altLang="en-US" sz="1571">
                  <a:solidFill>
                    <a:schemeClr val="tx1"/>
                  </a:solidFill>
                  <a:latin typeface="Meiryo UI" panose="020B0604030504040204" pitchFamily="50" charset="-128"/>
                  <a:ea typeface="Meiryo UI" panose="020B0604030504040204" pitchFamily="50" charset="-128"/>
                </a:rPr>
                <a:t>国</a:t>
              </a:r>
            </a:p>
          </p:txBody>
        </p:sp>
        <p:sp>
          <p:nvSpPr>
            <p:cNvPr id="76" name="フローチャート: 判断 5">
              <a:extLst>
                <a:ext uri="{FF2B5EF4-FFF2-40B4-BE49-F238E27FC236}">
                  <a16:creationId xmlns:a16="http://schemas.microsoft.com/office/drawing/2014/main" id="{9D95333E-B175-46EE-A165-3000C0C6DFE0}"/>
                </a:ext>
              </a:extLst>
            </p:cNvPr>
            <p:cNvSpPr/>
            <p:nvPr/>
          </p:nvSpPr>
          <p:spPr>
            <a:xfrm>
              <a:off x="2130351" y="4021732"/>
              <a:ext cx="965524" cy="107495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198" tIns="20198" rIns="20198" bIns="20198" rtlCol="0" anchor="ctr"/>
            <a:lstStyle/>
            <a:p>
              <a:pPr algn="ctr"/>
              <a:r>
                <a:rPr lang="ja-JP" altLang="en-US" sz="1571">
                  <a:solidFill>
                    <a:schemeClr val="tx1"/>
                  </a:solidFill>
                  <a:latin typeface="Meiryo UI" panose="020B0604030504040204" pitchFamily="50" charset="-128"/>
                  <a:ea typeface="Meiryo UI" panose="020B0604030504040204" pitchFamily="50" charset="-128"/>
                </a:rPr>
                <a:t>自治体</a:t>
              </a:r>
            </a:p>
          </p:txBody>
        </p:sp>
        <p:sp>
          <p:nvSpPr>
            <p:cNvPr id="77" name="フローチャート: 判断 5">
              <a:extLst>
                <a:ext uri="{FF2B5EF4-FFF2-40B4-BE49-F238E27FC236}">
                  <a16:creationId xmlns:a16="http://schemas.microsoft.com/office/drawing/2014/main" id="{55894811-1025-4B28-AC4B-DAD5A07BDA01}"/>
                </a:ext>
              </a:extLst>
            </p:cNvPr>
            <p:cNvSpPr/>
            <p:nvPr/>
          </p:nvSpPr>
          <p:spPr>
            <a:xfrm>
              <a:off x="2130351" y="5114900"/>
              <a:ext cx="965524" cy="107495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198" tIns="20198" rIns="20198" bIns="20198" rtlCol="0" anchor="ctr"/>
            <a:lstStyle/>
            <a:p>
              <a:pPr algn="ctr"/>
              <a:r>
                <a:rPr lang="ja-JP" altLang="en-US" sz="1571">
                  <a:solidFill>
                    <a:schemeClr val="tx1"/>
                  </a:solidFill>
                  <a:latin typeface="Meiryo UI" panose="020B0604030504040204" pitchFamily="50" charset="-128"/>
                  <a:ea typeface="Meiryo UI" panose="020B0604030504040204" pitchFamily="50" charset="-128"/>
                </a:rPr>
                <a:t>施設</a:t>
              </a:r>
            </a:p>
          </p:txBody>
        </p:sp>
      </p:grpSp>
      <p:grpSp>
        <p:nvGrpSpPr>
          <p:cNvPr id="78" name="グループ化 9">
            <a:extLst>
              <a:ext uri="{FF2B5EF4-FFF2-40B4-BE49-F238E27FC236}">
                <a16:creationId xmlns:a16="http://schemas.microsoft.com/office/drawing/2014/main" id="{0E7C473E-FFB4-49D8-865B-9B39403B99FC}"/>
              </a:ext>
            </a:extLst>
          </p:cNvPr>
          <p:cNvGrpSpPr/>
          <p:nvPr/>
        </p:nvGrpSpPr>
        <p:grpSpPr>
          <a:xfrm>
            <a:off x="8745006" y="2532232"/>
            <a:ext cx="4768944" cy="5657695"/>
            <a:chOff x="6268936" y="1440155"/>
            <a:chExt cx="2903199" cy="4749697"/>
          </a:xfrm>
        </p:grpSpPr>
        <p:sp>
          <p:nvSpPr>
            <p:cNvPr id="79" name="フローチャート: 判断 5">
              <a:extLst>
                <a:ext uri="{FF2B5EF4-FFF2-40B4-BE49-F238E27FC236}">
                  <a16:creationId xmlns:a16="http://schemas.microsoft.com/office/drawing/2014/main" id="{3F5B3062-9E91-4486-81FD-57C1AA8EDD86}"/>
                </a:ext>
              </a:extLst>
            </p:cNvPr>
            <p:cNvSpPr/>
            <p:nvPr/>
          </p:nvSpPr>
          <p:spPr>
            <a:xfrm>
              <a:off x="6279170" y="1835396"/>
              <a:ext cx="2892965" cy="1074952"/>
            </a:xfrm>
            <a:prstGeom prst="rect">
              <a:avLst/>
            </a:prstGeom>
            <a:solidFill>
              <a:schemeClr val="tx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9755" indent="-99755">
                <a:buFont typeface="Arial" panose="020B0604020202020204" pitchFamily="34" charset="0"/>
                <a:buChar char="•"/>
              </a:pPr>
              <a:r>
                <a:rPr lang="ja-JP" altLang="en-US" sz="1347">
                  <a:solidFill>
                    <a:schemeClr val="tx1"/>
                  </a:solidFill>
                  <a:latin typeface="Meiryo UI" panose="020B0604030504040204" pitchFamily="50" charset="-128"/>
                  <a:ea typeface="Meiryo UI" panose="020B0604030504040204" pitchFamily="50" charset="-128"/>
                </a:rPr>
                <a:t>国レベルの施策のため、施行までに時間がかかる。</a:t>
              </a:r>
              <a:endParaRPr lang="en-US" altLang="ja-JP" sz="1347">
                <a:solidFill>
                  <a:schemeClr val="tx1"/>
                </a:solidFill>
                <a:latin typeface="Meiryo UI" panose="020B0604030504040204" pitchFamily="50" charset="-128"/>
                <a:ea typeface="Meiryo UI" panose="020B0604030504040204" pitchFamily="50" charset="-128"/>
              </a:endParaRPr>
            </a:p>
            <a:p>
              <a:pPr marL="99755" indent="-99755">
                <a:buFont typeface="Arial" panose="020B0604020202020204" pitchFamily="34" charset="0"/>
                <a:buChar char="•"/>
              </a:pPr>
              <a:r>
                <a:rPr lang="ja-JP" altLang="en-US" sz="1347">
                  <a:solidFill>
                    <a:schemeClr val="tx1"/>
                  </a:solidFill>
                  <a:latin typeface="Meiryo UI" panose="020B0604030504040204" pitchFamily="50" charset="-128"/>
                  <a:ea typeface="Meiryo UI" panose="020B0604030504040204" pitchFamily="50" charset="-128"/>
                </a:rPr>
                <a:t>実現可能ではあるものの、地方自治体が主体となって実施することは困難である。</a:t>
              </a:r>
            </a:p>
          </p:txBody>
        </p:sp>
        <p:sp>
          <p:nvSpPr>
            <p:cNvPr id="80" name="フローチャート: 判断 5">
              <a:extLst>
                <a:ext uri="{FF2B5EF4-FFF2-40B4-BE49-F238E27FC236}">
                  <a16:creationId xmlns:a16="http://schemas.microsoft.com/office/drawing/2014/main" id="{60238DDD-85B1-484B-82CF-5566835E4837}"/>
                </a:ext>
              </a:extLst>
            </p:cNvPr>
            <p:cNvSpPr/>
            <p:nvPr/>
          </p:nvSpPr>
          <p:spPr>
            <a:xfrm>
              <a:off x="6594282" y="1440155"/>
              <a:ext cx="2450593" cy="2879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71">
                  <a:solidFill>
                    <a:schemeClr val="tx1"/>
                  </a:solidFill>
                  <a:latin typeface="Meiryo UI" panose="020B0604030504040204" pitchFamily="50" charset="-128"/>
                  <a:ea typeface="Meiryo UI" panose="020B0604030504040204" pitchFamily="50" charset="-128"/>
                </a:rPr>
                <a:t>課題</a:t>
              </a:r>
            </a:p>
          </p:txBody>
        </p:sp>
        <p:cxnSp>
          <p:nvCxnSpPr>
            <p:cNvPr id="81" name="直線矢印コネクタ 102">
              <a:extLst>
                <a:ext uri="{FF2B5EF4-FFF2-40B4-BE49-F238E27FC236}">
                  <a16:creationId xmlns:a16="http://schemas.microsoft.com/office/drawing/2014/main" id="{8EA40E43-7DFD-4A84-B365-0E9633CDE783}"/>
                </a:ext>
              </a:extLst>
            </p:cNvPr>
            <p:cNvCxnSpPr>
              <a:cxnSpLocks/>
            </p:cNvCxnSpPr>
            <p:nvPr/>
          </p:nvCxnSpPr>
          <p:spPr>
            <a:xfrm>
              <a:off x="6268936" y="1717472"/>
              <a:ext cx="2896729" cy="0"/>
            </a:xfrm>
            <a:prstGeom prst="straightConnector1">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82" name="フローチャート: 判断 5">
              <a:extLst>
                <a:ext uri="{FF2B5EF4-FFF2-40B4-BE49-F238E27FC236}">
                  <a16:creationId xmlns:a16="http://schemas.microsoft.com/office/drawing/2014/main" id="{C73F6FAE-3A74-4E7E-8C64-E60D4F3894C9}"/>
                </a:ext>
              </a:extLst>
            </p:cNvPr>
            <p:cNvSpPr/>
            <p:nvPr/>
          </p:nvSpPr>
          <p:spPr>
            <a:xfrm>
              <a:off x="6279170" y="2928564"/>
              <a:ext cx="2892965" cy="1074952"/>
            </a:xfrm>
            <a:prstGeom prst="rect">
              <a:avLst/>
            </a:prstGeom>
            <a:solidFill>
              <a:schemeClr val="tx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9755" indent="-99755">
                <a:buFont typeface="Arial" panose="020B0604020202020204" pitchFamily="34" charset="0"/>
                <a:buChar char="•"/>
              </a:pPr>
              <a:r>
                <a:rPr lang="ja-JP" altLang="en-US" sz="1347">
                  <a:solidFill>
                    <a:schemeClr val="tx1"/>
                  </a:solidFill>
                  <a:latin typeface="Meiryo UI" panose="020B0604030504040204" pitchFamily="50" charset="-128"/>
                  <a:ea typeface="Meiryo UI" panose="020B0604030504040204" pitchFamily="50" charset="-128"/>
                </a:rPr>
                <a:t>交通事業者やディベロッパーなど関連部署との調整が多く、施策実行までのハードルが高い</a:t>
              </a:r>
            </a:p>
          </p:txBody>
        </p:sp>
        <p:sp>
          <p:nvSpPr>
            <p:cNvPr id="83" name="フローチャート: 判断 5">
              <a:extLst>
                <a:ext uri="{FF2B5EF4-FFF2-40B4-BE49-F238E27FC236}">
                  <a16:creationId xmlns:a16="http://schemas.microsoft.com/office/drawing/2014/main" id="{5C5CCFFC-7D95-40A8-A82E-ACD4DC6E11CE}"/>
                </a:ext>
              </a:extLst>
            </p:cNvPr>
            <p:cNvSpPr/>
            <p:nvPr/>
          </p:nvSpPr>
          <p:spPr>
            <a:xfrm>
              <a:off x="6279170" y="4021732"/>
              <a:ext cx="2892965" cy="1074952"/>
            </a:xfrm>
            <a:prstGeom prst="rect">
              <a:avLst/>
            </a:prstGeom>
            <a:solidFill>
              <a:schemeClr val="tx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9755" indent="-99755">
                <a:buFont typeface="Arial" panose="020B0604020202020204" pitchFamily="34" charset="0"/>
                <a:buChar char="•"/>
              </a:pPr>
              <a:r>
                <a:rPr lang="ja-JP" altLang="en-US" sz="1347" dirty="0">
                  <a:solidFill>
                    <a:schemeClr val="tx1"/>
                  </a:solidFill>
                  <a:latin typeface="Meiryo UI" panose="020B0604030504040204" pitchFamily="50" charset="-128"/>
                  <a:ea typeface="Meiryo UI" panose="020B0604030504040204" pitchFamily="50" charset="-128"/>
                </a:rPr>
                <a:t>エリア特性によって観光税との切り分けが必要になる</a:t>
              </a:r>
              <a:endParaRPr lang="en-US" altLang="ja-JP" sz="1347" dirty="0">
                <a:solidFill>
                  <a:schemeClr val="tx1"/>
                </a:solidFill>
                <a:latin typeface="Meiryo UI" panose="020B0604030504040204" pitchFamily="50" charset="-128"/>
                <a:ea typeface="Meiryo UI" panose="020B0604030504040204" pitchFamily="50" charset="-128"/>
              </a:endParaRPr>
            </a:p>
            <a:p>
              <a:pPr marL="99755" indent="-99755">
                <a:buFont typeface="Arial" panose="020B0604020202020204" pitchFamily="34" charset="0"/>
                <a:buChar char="•"/>
              </a:pPr>
              <a:r>
                <a:rPr lang="ja-JP" altLang="en-US" sz="1347" dirty="0">
                  <a:solidFill>
                    <a:schemeClr val="tx1"/>
                  </a:solidFill>
                  <a:latin typeface="Meiryo UI" panose="020B0604030504040204" pitchFamily="50" charset="-128"/>
                  <a:ea typeface="Meiryo UI" panose="020B0604030504040204" pitchFamily="50" charset="-128"/>
                </a:rPr>
                <a:t>税制とは別途の「課徴金」としての位置付けで、地方自治体が施行する可否を要検討</a:t>
              </a:r>
              <a:endParaRPr lang="en-US" altLang="ja-JP" sz="1347" dirty="0">
                <a:solidFill>
                  <a:schemeClr val="tx1"/>
                </a:solidFill>
                <a:latin typeface="Meiryo UI" panose="020B0604030504040204" pitchFamily="50" charset="-128"/>
                <a:ea typeface="Meiryo UI" panose="020B0604030504040204" pitchFamily="50" charset="-128"/>
              </a:endParaRPr>
            </a:p>
            <a:p>
              <a:pPr marL="99755" indent="-99755">
                <a:buFont typeface="Arial" panose="020B0604020202020204" pitchFamily="34" charset="0"/>
                <a:buChar char="•"/>
              </a:pPr>
              <a:r>
                <a:rPr lang="ja-JP" altLang="en-US" sz="1347" dirty="0">
                  <a:solidFill>
                    <a:schemeClr val="tx1"/>
                  </a:solidFill>
                  <a:latin typeface="Meiryo UI" panose="020B0604030504040204" pitchFamily="50" charset="-128"/>
                  <a:ea typeface="Meiryo UI" panose="020B0604030504040204" pitchFamily="50" charset="-128"/>
                </a:rPr>
                <a:t>レピュテーションリスクがあることも想定され、事前にユースケースの洗い出しが必要</a:t>
              </a:r>
              <a:endParaRPr lang="en-US" altLang="ja-JP" sz="1347" dirty="0">
                <a:solidFill>
                  <a:schemeClr val="tx1"/>
                </a:solidFill>
                <a:latin typeface="Meiryo UI" panose="020B0604030504040204" pitchFamily="50" charset="-128"/>
                <a:ea typeface="Meiryo UI" panose="020B0604030504040204" pitchFamily="50" charset="-128"/>
              </a:endParaRPr>
            </a:p>
            <a:p>
              <a:pPr marL="99755" indent="-99755">
                <a:buFont typeface="Arial" panose="020B0604020202020204" pitchFamily="34" charset="0"/>
                <a:buChar char="•"/>
              </a:pPr>
              <a:r>
                <a:rPr lang="ja-JP" altLang="en-US" sz="1347">
                  <a:solidFill>
                    <a:schemeClr val="tx1"/>
                  </a:solidFill>
                  <a:latin typeface="Meiryo UI" panose="020B0604030504040204" pitchFamily="50" charset="-128"/>
                  <a:ea typeface="Meiryo UI" panose="020B0604030504040204" pitchFamily="50" charset="-128"/>
                </a:rPr>
                <a:t>また徴税後の使途についても適正性について要検討</a:t>
              </a:r>
            </a:p>
          </p:txBody>
        </p:sp>
        <p:sp>
          <p:nvSpPr>
            <p:cNvPr id="84" name="フローチャート: 判断 5">
              <a:extLst>
                <a:ext uri="{FF2B5EF4-FFF2-40B4-BE49-F238E27FC236}">
                  <a16:creationId xmlns:a16="http://schemas.microsoft.com/office/drawing/2014/main" id="{855F7B6A-7103-41C6-A0FA-E32E46AB64DA}"/>
                </a:ext>
              </a:extLst>
            </p:cNvPr>
            <p:cNvSpPr/>
            <p:nvPr/>
          </p:nvSpPr>
          <p:spPr>
            <a:xfrm>
              <a:off x="6279170" y="5114900"/>
              <a:ext cx="2892965" cy="1074952"/>
            </a:xfrm>
            <a:prstGeom prst="rect">
              <a:avLst/>
            </a:prstGeom>
            <a:solidFill>
              <a:schemeClr val="tx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9755" indent="-99755">
                <a:buFont typeface="Arial" panose="020B0604020202020204" pitchFamily="34" charset="0"/>
                <a:buChar char="•"/>
              </a:pPr>
              <a:r>
                <a:rPr lang="ja-JP" altLang="en-US" sz="1347">
                  <a:solidFill>
                    <a:schemeClr val="tx1"/>
                  </a:solidFill>
                  <a:latin typeface="Meiryo UI" panose="020B0604030504040204" pitchFamily="50" charset="-128"/>
                  <a:ea typeface="Meiryo UI" panose="020B0604030504040204" pitchFamily="50" charset="-128"/>
                </a:rPr>
                <a:t>そもそもの当該エリアの中の観光資源の魅力度が影響することから、受容性について事前に要検討</a:t>
              </a:r>
              <a:endParaRPr lang="en-US" altLang="ja-JP" sz="1347">
                <a:solidFill>
                  <a:schemeClr val="tx1"/>
                </a:solidFill>
                <a:latin typeface="Meiryo UI" panose="020B0604030504040204" pitchFamily="50" charset="-128"/>
                <a:ea typeface="Meiryo UI" panose="020B0604030504040204" pitchFamily="50" charset="-128"/>
              </a:endParaRPr>
            </a:p>
          </p:txBody>
        </p:sp>
      </p:grpSp>
      <p:grpSp>
        <p:nvGrpSpPr>
          <p:cNvPr id="85" name="グループ化 12">
            <a:extLst>
              <a:ext uri="{FF2B5EF4-FFF2-40B4-BE49-F238E27FC236}">
                <a16:creationId xmlns:a16="http://schemas.microsoft.com/office/drawing/2014/main" id="{EEE24254-40DB-4A9F-AAF9-A66FF321AC72}"/>
              </a:ext>
            </a:extLst>
          </p:cNvPr>
          <p:cNvGrpSpPr/>
          <p:nvPr/>
        </p:nvGrpSpPr>
        <p:grpSpPr>
          <a:xfrm>
            <a:off x="1917935" y="2532232"/>
            <a:ext cx="1986351" cy="5657695"/>
            <a:chOff x="3139769" y="1440155"/>
            <a:chExt cx="2352981" cy="4749697"/>
          </a:xfrm>
        </p:grpSpPr>
        <p:sp>
          <p:nvSpPr>
            <p:cNvPr id="86" name="フローチャート: 判断 5">
              <a:extLst>
                <a:ext uri="{FF2B5EF4-FFF2-40B4-BE49-F238E27FC236}">
                  <a16:creationId xmlns:a16="http://schemas.microsoft.com/office/drawing/2014/main" id="{F11A60DD-E138-436F-BF43-54EFE4B8D0AC}"/>
                </a:ext>
              </a:extLst>
            </p:cNvPr>
            <p:cNvSpPr/>
            <p:nvPr/>
          </p:nvSpPr>
          <p:spPr>
            <a:xfrm>
              <a:off x="3139970" y="1835396"/>
              <a:ext cx="2352780" cy="107495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71">
                  <a:solidFill>
                    <a:schemeClr val="tx1"/>
                  </a:solidFill>
                  <a:latin typeface="Meiryo UI" panose="020B0604030504040204" pitchFamily="50" charset="-128"/>
                  <a:ea typeface="Meiryo UI" panose="020B0604030504040204" pitchFamily="50" charset="-128"/>
                </a:rPr>
                <a:t>環境保護</a:t>
              </a:r>
              <a:endParaRPr lang="en-US" altLang="ja-JP" sz="1571">
                <a:solidFill>
                  <a:schemeClr val="tx1"/>
                </a:solidFill>
                <a:latin typeface="Meiryo UI" panose="020B0604030504040204" pitchFamily="50" charset="-128"/>
                <a:ea typeface="Meiryo UI" panose="020B0604030504040204" pitchFamily="50" charset="-128"/>
              </a:endParaRPr>
            </a:p>
            <a:p>
              <a:pPr algn="ctr"/>
              <a:r>
                <a:rPr lang="ja-JP" altLang="en-US" sz="1571">
                  <a:solidFill>
                    <a:schemeClr val="tx1"/>
                  </a:solidFill>
                  <a:latin typeface="Meiryo UI" panose="020B0604030504040204" pitchFamily="50" charset="-128"/>
                  <a:ea typeface="Meiryo UI" panose="020B0604030504040204" pitchFamily="50" charset="-128"/>
                </a:rPr>
                <a:t>（国全体）</a:t>
              </a:r>
            </a:p>
          </p:txBody>
        </p:sp>
        <p:sp>
          <p:nvSpPr>
            <p:cNvPr id="87" name="フローチャート: 判断 5">
              <a:extLst>
                <a:ext uri="{FF2B5EF4-FFF2-40B4-BE49-F238E27FC236}">
                  <a16:creationId xmlns:a16="http://schemas.microsoft.com/office/drawing/2014/main" id="{FAE03F5F-936F-434B-8BCA-64074B7E0345}"/>
                </a:ext>
              </a:extLst>
            </p:cNvPr>
            <p:cNvSpPr/>
            <p:nvPr/>
          </p:nvSpPr>
          <p:spPr>
            <a:xfrm>
              <a:off x="3139769" y="1440155"/>
              <a:ext cx="2352780" cy="2879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71">
                  <a:solidFill>
                    <a:schemeClr val="tx1"/>
                  </a:solidFill>
                  <a:latin typeface="Meiryo UI" panose="020B0604030504040204" pitchFamily="50" charset="-128"/>
                  <a:ea typeface="Meiryo UI" panose="020B0604030504040204" pitchFamily="50" charset="-128"/>
                </a:rPr>
                <a:t>用途</a:t>
              </a:r>
            </a:p>
          </p:txBody>
        </p:sp>
        <p:cxnSp>
          <p:nvCxnSpPr>
            <p:cNvPr id="88" name="直線矢印コネクタ 58">
              <a:extLst>
                <a:ext uri="{FF2B5EF4-FFF2-40B4-BE49-F238E27FC236}">
                  <a16:creationId xmlns:a16="http://schemas.microsoft.com/office/drawing/2014/main" id="{4761A156-19C9-49D3-98CC-CCDFAAFBD1FB}"/>
                </a:ext>
              </a:extLst>
            </p:cNvPr>
            <p:cNvCxnSpPr>
              <a:cxnSpLocks/>
            </p:cNvCxnSpPr>
            <p:nvPr/>
          </p:nvCxnSpPr>
          <p:spPr>
            <a:xfrm>
              <a:off x="3139769" y="1717472"/>
              <a:ext cx="2352780" cy="0"/>
            </a:xfrm>
            <a:prstGeom prst="straightConnector1">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89" name="フローチャート: 判断 5">
              <a:extLst>
                <a:ext uri="{FF2B5EF4-FFF2-40B4-BE49-F238E27FC236}">
                  <a16:creationId xmlns:a16="http://schemas.microsoft.com/office/drawing/2014/main" id="{20127BFE-C4BB-4D87-929C-933564799840}"/>
                </a:ext>
              </a:extLst>
            </p:cNvPr>
            <p:cNvSpPr/>
            <p:nvPr/>
          </p:nvSpPr>
          <p:spPr>
            <a:xfrm>
              <a:off x="3139970" y="2928564"/>
              <a:ext cx="2352780" cy="107495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71">
                  <a:solidFill>
                    <a:schemeClr val="tx1"/>
                  </a:solidFill>
                  <a:latin typeface="Meiryo UI" panose="020B0604030504040204" pitchFamily="50" charset="-128"/>
                  <a:ea typeface="Meiryo UI" panose="020B0604030504040204" pitchFamily="50" charset="-128"/>
                </a:rPr>
                <a:t>街づくり</a:t>
              </a:r>
              <a:endParaRPr lang="en-US" altLang="ja-JP" sz="1571">
                <a:solidFill>
                  <a:schemeClr val="tx1"/>
                </a:solidFill>
                <a:latin typeface="Meiryo UI" panose="020B0604030504040204" pitchFamily="50" charset="-128"/>
                <a:ea typeface="Meiryo UI" panose="020B0604030504040204" pitchFamily="50" charset="-128"/>
              </a:endParaRPr>
            </a:p>
            <a:p>
              <a:pPr algn="ctr"/>
              <a:r>
                <a:rPr lang="ja-JP" altLang="en-US" sz="1571">
                  <a:solidFill>
                    <a:schemeClr val="tx1"/>
                  </a:solidFill>
                  <a:latin typeface="Meiryo UI" panose="020B0604030504040204" pitchFamily="50" charset="-128"/>
                  <a:ea typeface="Meiryo UI" panose="020B0604030504040204" pitchFamily="50" charset="-128"/>
                </a:rPr>
                <a:t>モビリティ整備</a:t>
              </a:r>
            </a:p>
          </p:txBody>
        </p:sp>
        <p:sp>
          <p:nvSpPr>
            <p:cNvPr id="90" name="フローチャート: 判断 5">
              <a:extLst>
                <a:ext uri="{FF2B5EF4-FFF2-40B4-BE49-F238E27FC236}">
                  <a16:creationId xmlns:a16="http://schemas.microsoft.com/office/drawing/2014/main" id="{1F115990-4F7B-4345-BDE5-6130A4DFB526}"/>
                </a:ext>
              </a:extLst>
            </p:cNvPr>
            <p:cNvSpPr/>
            <p:nvPr/>
          </p:nvSpPr>
          <p:spPr>
            <a:xfrm>
              <a:off x="3139970" y="4021732"/>
              <a:ext cx="2352780" cy="107495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71">
                  <a:solidFill>
                    <a:schemeClr val="tx1"/>
                  </a:solidFill>
                  <a:latin typeface="Meiryo UI" panose="020B0604030504040204" pitchFamily="50" charset="-128"/>
                  <a:ea typeface="Meiryo UI" panose="020B0604030504040204" pitchFamily="50" charset="-128"/>
                </a:rPr>
                <a:t>宿泊施設の</a:t>
              </a:r>
              <a:endParaRPr lang="en-US" altLang="ja-JP" sz="1571">
                <a:solidFill>
                  <a:schemeClr val="tx1"/>
                </a:solidFill>
                <a:latin typeface="Meiryo UI" panose="020B0604030504040204" pitchFamily="50" charset="-128"/>
                <a:ea typeface="Meiryo UI" panose="020B0604030504040204" pitchFamily="50" charset="-128"/>
              </a:endParaRPr>
            </a:p>
            <a:p>
              <a:pPr algn="ctr"/>
              <a:r>
                <a:rPr lang="ja-JP" altLang="en-US" sz="1571">
                  <a:solidFill>
                    <a:schemeClr val="tx1"/>
                  </a:solidFill>
                  <a:latin typeface="Meiryo UI" panose="020B0604030504040204" pitchFamily="50" charset="-128"/>
                  <a:ea typeface="Meiryo UI" panose="020B0604030504040204" pitchFamily="50" charset="-128"/>
                </a:rPr>
                <a:t>滞在環境整備</a:t>
              </a:r>
            </a:p>
          </p:txBody>
        </p:sp>
        <p:sp>
          <p:nvSpPr>
            <p:cNvPr id="91" name="フローチャート: 判断 5">
              <a:extLst>
                <a:ext uri="{FF2B5EF4-FFF2-40B4-BE49-F238E27FC236}">
                  <a16:creationId xmlns:a16="http://schemas.microsoft.com/office/drawing/2014/main" id="{0BD5A93D-2AD5-451B-96BB-2C827CFFF4EB}"/>
                </a:ext>
              </a:extLst>
            </p:cNvPr>
            <p:cNvSpPr/>
            <p:nvPr/>
          </p:nvSpPr>
          <p:spPr>
            <a:xfrm>
              <a:off x="3139970" y="5114900"/>
              <a:ext cx="2352780" cy="107495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71">
                  <a:solidFill>
                    <a:schemeClr val="tx1"/>
                  </a:solidFill>
                  <a:latin typeface="Meiryo UI" panose="020B0604030504040204" pitchFamily="50" charset="-128"/>
                  <a:ea typeface="Meiryo UI" panose="020B0604030504040204" pitchFamily="50" charset="-128"/>
                </a:rPr>
                <a:t>入場エリアの環境保護</a:t>
              </a:r>
              <a:endParaRPr lang="en-US" altLang="ja-JP" sz="1571">
                <a:solidFill>
                  <a:schemeClr val="tx1"/>
                </a:solidFill>
                <a:latin typeface="Meiryo UI" panose="020B0604030504040204" pitchFamily="50" charset="-128"/>
                <a:ea typeface="Meiryo UI" panose="020B0604030504040204" pitchFamily="50" charset="-128"/>
              </a:endParaRPr>
            </a:p>
            <a:p>
              <a:pPr algn="ctr"/>
              <a:r>
                <a:rPr lang="ja-JP" altLang="en-US" sz="1571">
                  <a:solidFill>
                    <a:schemeClr val="tx1"/>
                  </a:solidFill>
                  <a:latin typeface="Meiryo UI" panose="020B0604030504040204" pitchFamily="50" charset="-128"/>
                  <a:ea typeface="Meiryo UI" panose="020B0604030504040204" pitchFamily="50" charset="-128"/>
                </a:rPr>
                <a:t>（設備維持・補修）</a:t>
              </a:r>
            </a:p>
          </p:txBody>
        </p:sp>
      </p:grpSp>
      <p:grpSp>
        <p:nvGrpSpPr>
          <p:cNvPr id="92" name="グループ化 68">
            <a:extLst>
              <a:ext uri="{FF2B5EF4-FFF2-40B4-BE49-F238E27FC236}">
                <a16:creationId xmlns:a16="http://schemas.microsoft.com/office/drawing/2014/main" id="{A74E922A-EC6B-480F-B976-AA527DAEE2DB}"/>
              </a:ext>
            </a:extLst>
          </p:cNvPr>
          <p:cNvGrpSpPr/>
          <p:nvPr/>
        </p:nvGrpSpPr>
        <p:grpSpPr>
          <a:xfrm>
            <a:off x="4012771" y="2532232"/>
            <a:ext cx="3494727" cy="5657695"/>
            <a:chOff x="6594282" y="1440155"/>
            <a:chExt cx="2450794" cy="4749697"/>
          </a:xfrm>
        </p:grpSpPr>
        <p:sp>
          <p:nvSpPr>
            <p:cNvPr id="93" name="フローチャート: 判断 5">
              <a:extLst>
                <a:ext uri="{FF2B5EF4-FFF2-40B4-BE49-F238E27FC236}">
                  <a16:creationId xmlns:a16="http://schemas.microsoft.com/office/drawing/2014/main" id="{07ABC7F6-6F9A-4CB8-90AA-D43CF367E455}"/>
                </a:ext>
              </a:extLst>
            </p:cNvPr>
            <p:cNvSpPr/>
            <p:nvPr/>
          </p:nvSpPr>
          <p:spPr>
            <a:xfrm>
              <a:off x="6594483" y="1835396"/>
              <a:ext cx="2450593" cy="107495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9755" indent="-99755">
                <a:buFont typeface="Arial" panose="020B0604020202020204" pitchFamily="34" charset="0"/>
                <a:buChar char="•"/>
              </a:pPr>
              <a:r>
                <a:rPr lang="ja-JP" altLang="en-US" sz="1571">
                  <a:solidFill>
                    <a:schemeClr val="tx1"/>
                  </a:solidFill>
                  <a:latin typeface="Meiryo UI" panose="020B0604030504040204" pitchFamily="50" charset="-128"/>
                  <a:ea typeface="Meiryo UI" panose="020B0604030504040204" pitchFamily="50" charset="-128"/>
                </a:rPr>
                <a:t>自然環境が付加価値となり、富裕層が訪れやすく、観光客の質が向上する可能性がある。</a:t>
              </a:r>
            </a:p>
          </p:txBody>
        </p:sp>
        <p:sp>
          <p:nvSpPr>
            <p:cNvPr id="94" name="フローチャート: 判断 5">
              <a:extLst>
                <a:ext uri="{FF2B5EF4-FFF2-40B4-BE49-F238E27FC236}">
                  <a16:creationId xmlns:a16="http://schemas.microsoft.com/office/drawing/2014/main" id="{B1DF1902-245F-4BAC-BA7D-F3E952A0F447}"/>
                </a:ext>
              </a:extLst>
            </p:cNvPr>
            <p:cNvSpPr/>
            <p:nvPr/>
          </p:nvSpPr>
          <p:spPr>
            <a:xfrm>
              <a:off x="6594282" y="1440155"/>
              <a:ext cx="2450593" cy="2879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71">
                  <a:solidFill>
                    <a:schemeClr val="tx1"/>
                  </a:solidFill>
                  <a:latin typeface="Meiryo UI" panose="020B0604030504040204" pitchFamily="50" charset="-128"/>
                  <a:ea typeface="Meiryo UI" panose="020B0604030504040204" pitchFamily="50" charset="-128"/>
                </a:rPr>
                <a:t>メリット</a:t>
              </a:r>
              <a:r>
                <a:rPr lang="en-US" altLang="ja-JP" sz="1571">
                  <a:solidFill>
                    <a:schemeClr val="tx1"/>
                  </a:solidFill>
                  <a:latin typeface="Meiryo UI" panose="020B0604030504040204" pitchFamily="50" charset="-128"/>
                  <a:ea typeface="Meiryo UI" panose="020B0604030504040204" pitchFamily="50" charset="-128"/>
                </a:rPr>
                <a:t>/</a:t>
              </a:r>
              <a:r>
                <a:rPr lang="ja-JP" altLang="en-US" sz="1571">
                  <a:solidFill>
                    <a:schemeClr val="tx1"/>
                  </a:solidFill>
                  <a:latin typeface="Meiryo UI" panose="020B0604030504040204" pitchFamily="50" charset="-128"/>
                  <a:ea typeface="Meiryo UI" panose="020B0604030504040204" pitchFamily="50" charset="-128"/>
                </a:rPr>
                <a:t>デメリット</a:t>
              </a:r>
            </a:p>
          </p:txBody>
        </p:sp>
        <p:cxnSp>
          <p:nvCxnSpPr>
            <p:cNvPr id="95" name="直線矢印コネクタ 74">
              <a:extLst>
                <a:ext uri="{FF2B5EF4-FFF2-40B4-BE49-F238E27FC236}">
                  <a16:creationId xmlns:a16="http://schemas.microsoft.com/office/drawing/2014/main" id="{E648FA4B-4BEE-431B-9FDB-34F800DD51A3}"/>
                </a:ext>
              </a:extLst>
            </p:cNvPr>
            <p:cNvCxnSpPr>
              <a:cxnSpLocks/>
            </p:cNvCxnSpPr>
            <p:nvPr/>
          </p:nvCxnSpPr>
          <p:spPr>
            <a:xfrm>
              <a:off x="6594282" y="1717472"/>
              <a:ext cx="2450593" cy="0"/>
            </a:xfrm>
            <a:prstGeom prst="straightConnector1">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96" name="フローチャート: 判断 5">
              <a:extLst>
                <a:ext uri="{FF2B5EF4-FFF2-40B4-BE49-F238E27FC236}">
                  <a16:creationId xmlns:a16="http://schemas.microsoft.com/office/drawing/2014/main" id="{95FA9A16-C58D-4B39-B1A8-25AAFBB591FC}"/>
                </a:ext>
              </a:extLst>
            </p:cNvPr>
            <p:cNvSpPr/>
            <p:nvPr/>
          </p:nvSpPr>
          <p:spPr>
            <a:xfrm>
              <a:off x="6594483" y="2928564"/>
              <a:ext cx="2450593" cy="107495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9755" indent="-99755">
                <a:buFont typeface="Arial" panose="020B0604020202020204" pitchFamily="34" charset="0"/>
                <a:buChar char="•"/>
              </a:pPr>
              <a:r>
                <a:rPr lang="ja-JP" altLang="en-US" sz="1571">
                  <a:solidFill>
                    <a:schemeClr val="tx1"/>
                  </a:solidFill>
                  <a:latin typeface="Meiryo UI" panose="020B0604030504040204" pitchFamily="50" charset="-128"/>
                  <a:ea typeface="Meiryo UI" panose="020B0604030504040204" pitchFamily="50" charset="-128"/>
                </a:rPr>
                <a:t>観光資源のある場所にとっては、その地域のエリア特性を活かすことができ、特定のエリアへの魅力向上に有効</a:t>
              </a:r>
            </a:p>
          </p:txBody>
        </p:sp>
        <p:sp>
          <p:nvSpPr>
            <p:cNvPr id="97" name="フローチャート: 判断 5">
              <a:extLst>
                <a:ext uri="{FF2B5EF4-FFF2-40B4-BE49-F238E27FC236}">
                  <a16:creationId xmlns:a16="http://schemas.microsoft.com/office/drawing/2014/main" id="{DF46A524-AFA3-4C2E-B434-D8FDDEBD3E93}"/>
                </a:ext>
              </a:extLst>
            </p:cNvPr>
            <p:cNvSpPr/>
            <p:nvPr/>
          </p:nvSpPr>
          <p:spPr>
            <a:xfrm>
              <a:off x="6594483" y="4021732"/>
              <a:ext cx="2450593" cy="107495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9755" indent="-99755">
                <a:buFont typeface="Arial" panose="020B0604020202020204" pitchFamily="34" charset="0"/>
                <a:buChar char="•"/>
              </a:pPr>
              <a:r>
                <a:rPr lang="ja-JP" altLang="en-US" sz="1571">
                  <a:solidFill>
                    <a:schemeClr val="tx1"/>
                  </a:solidFill>
                  <a:latin typeface="Meiryo UI" panose="020B0604030504040204" pitchFamily="50" charset="-128"/>
                  <a:ea typeface="Meiryo UI" panose="020B0604030504040204" pitchFamily="50" charset="-128"/>
                </a:rPr>
                <a:t>インバウンドにとって宿泊施設の満足度が旅行の満足度に直結するため影響が大きい可能性があり</a:t>
              </a:r>
              <a:endParaRPr lang="en-US" altLang="ja-JP" sz="1571">
                <a:solidFill>
                  <a:schemeClr val="tx1"/>
                </a:solidFill>
                <a:latin typeface="Meiryo UI" panose="020B0604030504040204" pitchFamily="50" charset="-128"/>
                <a:ea typeface="Meiryo UI" panose="020B0604030504040204" pitchFamily="50" charset="-128"/>
              </a:endParaRPr>
            </a:p>
            <a:p>
              <a:pPr marL="99755" indent="-99755">
                <a:buFont typeface="Arial" panose="020B0604020202020204" pitchFamily="34" charset="0"/>
                <a:buChar char="•"/>
              </a:pPr>
              <a:r>
                <a:rPr lang="ja-JP" altLang="en-US" sz="1571">
                  <a:solidFill>
                    <a:schemeClr val="tx1"/>
                  </a:solidFill>
                  <a:latin typeface="Meiryo UI" panose="020B0604030504040204" pitchFamily="50" charset="-128"/>
                  <a:ea typeface="Meiryo UI" panose="020B0604030504040204" pitchFamily="50" charset="-128"/>
                </a:rPr>
                <a:t>特定団体と合意によって実現可能なため、短期間で施行可能</a:t>
              </a:r>
            </a:p>
          </p:txBody>
        </p:sp>
        <p:sp>
          <p:nvSpPr>
            <p:cNvPr id="98" name="フローチャート: 判断 5">
              <a:extLst>
                <a:ext uri="{FF2B5EF4-FFF2-40B4-BE49-F238E27FC236}">
                  <a16:creationId xmlns:a16="http://schemas.microsoft.com/office/drawing/2014/main" id="{5FEA2F2B-D2B9-495E-8765-648615798B58}"/>
                </a:ext>
              </a:extLst>
            </p:cNvPr>
            <p:cNvSpPr/>
            <p:nvPr/>
          </p:nvSpPr>
          <p:spPr>
            <a:xfrm>
              <a:off x="6594483" y="5114900"/>
              <a:ext cx="2450593" cy="107495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9755" indent="-99755">
                <a:buFont typeface="Arial" panose="020B0604020202020204" pitchFamily="34" charset="0"/>
                <a:buChar char="•"/>
              </a:pPr>
              <a:r>
                <a:rPr lang="ja-JP" altLang="en-US" sz="1571">
                  <a:solidFill>
                    <a:schemeClr val="tx1"/>
                  </a:solidFill>
                  <a:latin typeface="Meiryo UI" panose="020B0604030504040204" pitchFamily="50" charset="-128"/>
                  <a:ea typeface="Meiryo UI" panose="020B0604030504040204" pitchFamily="50" charset="-128"/>
                </a:rPr>
                <a:t>自治体、施設レベルで完結することが可能。但し、徴収主体は地方自治体が直接と言うケースは少ないのではないか。</a:t>
              </a:r>
            </a:p>
          </p:txBody>
        </p:sp>
      </p:grpSp>
      <p:grpSp>
        <p:nvGrpSpPr>
          <p:cNvPr id="99" name="グループ化 98">
            <a:extLst>
              <a:ext uri="{FF2B5EF4-FFF2-40B4-BE49-F238E27FC236}">
                <a16:creationId xmlns:a16="http://schemas.microsoft.com/office/drawing/2014/main" id="{5D17BBCB-E035-46BA-82A0-43DD50C51C57}"/>
              </a:ext>
            </a:extLst>
          </p:cNvPr>
          <p:cNvGrpSpPr/>
          <p:nvPr/>
        </p:nvGrpSpPr>
        <p:grpSpPr>
          <a:xfrm>
            <a:off x="7620886" y="3149876"/>
            <a:ext cx="212095" cy="4906137"/>
            <a:chOff x="7500977" y="1562880"/>
            <a:chExt cx="185286" cy="4809360"/>
          </a:xfrm>
        </p:grpSpPr>
        <p:sp>
          <p:nvSpPr>
            <p:cNvPr id="100" name="二等辺三角形 99">
              <a:extLst>
                <a:ext uri="{FF2B5EF4-FFF2-40B4-BE49-F238E27FC236}">
                  <a16:creationId xmlns:a16="http://schemas.microsoft.com/office/drawing/2014/main" id="{10A099EA-F660-418B-ADFD-0B7309C591EA}"/>
                </a:ext>
              </a:extLst>
            </p:cNvPr>
            <p:cNvSpPr/>
            <p:nvPr/>
          </p:nvSpPr>
          <p:spPr>
            <a:xfrm rot="5400000">
              <a:off x="7058488" y="2005369"/>
              <a:ext cx="1070263" cy="185286"/>
            </a:xfrm>
            <a:prstGeom prst="triangle">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ja-JP" altLang="en-US" sz="2917"/>
            </a:p>
          </p:txBody>
        </p:sp>
        <p:sp>
          <p:nvSpPr>
            <p:cNvPr id="101" name="二等辺三角形 100">
              <a:extLst>
                <a:ext uri="{FF2B5EF4-FFF2-40B4-BE49-F238E27FC236}">
                  <a16:creationId xmlns:a16="http://schemas.microsoft.com/office/drawing/2014/main" id="{E565088E-B5F4-4ED6-AC20-383FF1DDDD08}"/>
                </a:ext>
              </a:extLst>
            </p:cNvPr>
            <p:cNvSpPr/>
            <p:nvPr/>
          </p:nvSpPr>
          <p:spPr>
            <a:xfrm rot="5400000">
              <a:off x="7058488" y="3166256"/>
              <a:ext cx="1070263" cy="185286"/>
            </a:xfrm>
            <a:prstGeom prst="triangle">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ja-JP" altLang="en-US" sz="2917"/>
            </a:p>
          </p:txBody>
        </p:sp>
        <p:sp>
          <p:nvSpPr>
            <p:cNvPr id="102" name="二等辺三角形 101">
              <a:extLst>
                <a:ext uri="{FF2B5EF4-FFF2-40B4-BE49-F238E27FC236}">
                  <a16:creationId xmlns:a16="http://schemas.microsoft.com/office/drawing/2014/main" id="{966ADAFD-7C83-41A7-BA11-D64943A457BB}"/>
                </a:ext>
              </a:extLst>
            </p:cNvPr>
            <p:cNvSpPr/>
            <p:nvPr/>
          </p:nvSpPr>
          <p:spPr>
            <a:xfrm rot="5400000">
              <a:off x="7058488" y="4531891"/>
              <a:ext cx="1070263" cy="185286"/>
            </a:xfrm>
            <a:prstGeom prst="triangle">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ja-JP" altLang="en-US" sz="2917"/>
            </a:p>
          </p:txBody>
        </p:sp>
        <p:sp>
          <p:nvSpPr>
            <p:cNvPr id="103" name="二等辺三角形 102">
              <a:extLst>
                <a:ext uri="{FF2B5EF4-FFF2-40B4-BE49-F238E27FC236}">
                  <a16:creationId xmlns:a16="http://schemas.microsoft.com/office/drawing/2014/main" id="{17DA12D2-BEE6-4586-AA94-B7FDFCE1D718}"/>
                </a:ext>
              </a:extLst>
            </p:cNvPr>
            <p:cNvSpPr/>
            <p:nvPr/>
          </p:nvSpPr>
          <p:spPr>
            <a:xfrm rot="5400000">
              <a:off x="7058488" y="5744466"/>
              <a:ext cx="1070263" cy="185286"/>
            </a:xfrm>
            <a:prstGeom prst="triangle">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ja-JP" altLang="en-US" sz="2917"/>
            </a:p>
          </p:txBody>
        </p:sp>
      </p:grpSp>
      <p:grpSp>
        <p:nvGrpSpPr>
          <p:cNvPr id="104" name="グループ化 9">
            <a:extLst>
              <a:ext uri="{FF2B5EF4-FFF2-40B4-BE49-F238E27FC236}">
                <a16:creationId xmlns:a16="http://schemas.microsoft.com/office/drawing/2014/main" id="{4F3576CD-98BE-4CEC-9B30-8B94E007472D}"/>
              </a:ext>
            </a:extLst>
          </p:cNvPr>
          <p:cNvGrpSpPr/>
          <p:nvPr/>
        </p:nvGrpSpPr>
        <p:grpSpPr>
          <a:xfrm>
            <a:off x="7610460" y="2545050"/>
            <a:ext cx="1316594" cy="5657695"/>
            <a:chOff x="6181925" y="1440155"/>
            <a:chExt cx="2450593" cy="4749697"/>
          </a:xfrm>
        </p:grpSpPr>
        <p:sp>
          <p:nvSpPr>
            <p:cNvPr id="105" name="フローチャート: 判断 5">
              <a:extLst>
                <a:ext uri="{FF2B5EF4-FFF2-40B4-BE49-F238E27FC236}">
                  <a16:creationId xmlns:a16="http://schemas.microsoft.com/office/drawing/2014/main" id="{023E28B4-AB4C-4851-9D5D-1816682AACC8}"/>
                </a:ext>
              </a:extLst>
            </p:cNvPr>
            <p:cNvSpPr/>
            <p:nvPr/>
          </p:nvSpPr>
          <p:spPr>
            <a:xfrm>
              <a:off x="6759178" y="1835396"/>
              <a:ext cx="1383297" cy="1074952"/>
            </a:xfrm>
            <a:prstGeom prst="rect">
              <a:avLst/>
            </a:prstGeom>
            <a:solidFill>
              <a:schemeClr val="tx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040" dirty="0">
                  <a:solidFill>
                    <a:schemeClr val="tx1"/>
                  </a:solidFill>
                  <a:latin typeface="Meiryo UI" panose="020B0604030504040204" pitchFamily="50" charset="-128"/>
                  <a:ea typeface="Meiryo UI" panose="020B0604030504040204" pitchFamily="50" charset="-128"/>
                </a:rPr>
                <a:t>×</a:t>
              </a:r>
              <a:endParaRPr lang="ja-JP" altLang="en-US" sz="4040" dirty="0">
                <a:solidFill>
                  <a:schemeClr val="tx1"/>
                </a:solidFill>
                <a:latin typeface="Meiryo UI" panose="020B0604030504040204" pitchFamily="50" charset="-128"/>
                <a:ea typeface="Meiryo UI" panose="020B0604030504040204" pitchFamily="50" charset="-128"/>
              </a:endParaRPr>
            </a:p>
          </p:txBody>
        </p:sp>
        <p:sp>
          <p:nvSpPr>
            <p:cNvPr id="106" name="フローチャート: 判断 5">
              <a:extLst>
                <a:ext uri="{FF2B5EF4-FFF2-40B4-BE49-F238E27FC236}">
                  <a16:creationId xmlns:a16="http://schemas.microsoft.com/office/drawing/2014/main" id="{962FADB8-33E4-4903-BD6C-209AC9491FD6}"/>
                </a:ext>
              </a:extLst>
            </p:cNvPr>
            <p:cNvSpPr/>
            <p:nvPr/>
          </p:nvSpPr>
          <p:spPr>
            <a:xfrm>
              <a:off x="6181925" y="1440155"/>
              <a:ext cx="2450593" cy="2879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71">
                  <a:solidFill>
                    <a:schemeClr val="tx1"/>
                  </a:solidFill>
                  <a:latin typeface="Meiryo UI" panose="020B0604030504040204" pitchFamily="50" charset="-128"/>
                  <a:ea typeface="Meiryo UI" panose="020B0604030504040204" pitchFamily="50" charset="-128"/>
                </a:rPr>
                <a:t>導入しやすさ</a:t>
              </a:r>
            </a:p>
          </p:txBody>
        </p:sp>
        <p:cxnSp>
          <p:nvCxnSpPr>
            <p:cNvPr id="107" name="直線矢印コネクタ 102">
              <a:extLst>
                <a:ext uri="{FF2B5EF4-FFF2-40B4-BE49-F238E27FC236}">
                  <a16:creationId xmlns:a16="http://schemas.microsoft.com/office/drawing/2014/main" id="{B89C882C-0EDB-473F-859F-809A9146F3A7}"/>
                </a:ext>
              </a:extLst>
            </p:cNvPr>
            <p:cNvCxnSpPr>
              <a:cxnSpLocks/>
            </p:cNvCxnSpPr>
            <p:nvPr/>
          </p:nvCxnSpPr>
          <p:spPr>
            <a:xfrm>
              <a:off x="6526919" y="1717472"/>
              <a:ext cx="1673788" cy="0"/>
            </a:xfrm>
            <a:prstGeom prst="straightConnector1">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08" name="フローチャート: 判断 5">
              <a:extLst>
                <a:ext uri="{FF2B5EF4-FFF2-40B4-BE49-F238E27FC236}">
                  <a16:creationId xmlns:a16="http://schemas.microsoft.com/office/drawing/2014/main" id="{CDCD349B-4DED-430B-8B96-AEC8A13B9DF4}"/>
                </a:ext>
              </a:extLst>
            </p:cNvPr>
            <p:cNvSpPr/>
            <p:nvPr/>
          </p:nvSpPr>
          <p:spPr>
            <a:xfrm>
              <a:off x="6759178" y="2928564"/>
              <a:ext cx="1383297" cy="1074952"/>
            </a:xfrm>
            <a:prstGeom prst="rect">
              <a:avLst/>
            </a:prstGeom>
            <a:solidFill>
              <a:schemeClr val="tx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2608" tIns="51304" rIns="102608" bIns="51304" rtlCol="0" anchor="ctr"/>
            <a:lstStyle/>
            <a:p>
              <a:pPr algn="ctr"/>
              <a:r>
                <a:rPr lang="en-US" altLang="ja-JP" sz="4040" dirty="0">
                  <a:solidFill>
                    <a:schemeClr val="tx1"/>
                  </a:solidFill>
                  <a:latin typeface="Meiryo UI" panose="020B0604030504040204" pitchFamily="50" charset="-128"/>
                  <a:ea typeface="Meiryo UI" panose="020B0604030504040204" pitchFamily="50" charset="-128"/>
                </a:rPr>
                <a:t>×</a:t>
              </a:r>
              <a:endParaRPr lang="it-IT" altLang="ja-JP" sz="2917" dirty="0">
                <a:latin typeface="Meiryo UI" panose="020B0604030504040204" pitchFamily="50" charset="-128"/>
                <a:ea typeface="Meiryo UI" panose="020B0604030504040204" pitchFamily="50" charset="-128"/>
              </a:endParaRPr>
            </a:p>
          </p:txBody>
        </p:sp>
        <p:sp>
          <p:nvSpPr>
            <p:cNvPr id="109" name="フローチャート: 判断 5">
              <a:extLst>
                <a:ext uri="{FF2B5EF4-FFF2-40B4-BE49-F238E27FC236}">
                  <a16:creationId xmlns:a16="http://schemas.microsoft.com/office/drawing/2014/main" id="{3D33F4ED-4AEF-4110-8A95-367C784FDAAE}"/>
                </a:ext>
              </a:extLst>
            </p:cNvPr>
            <p:cNvSpPr/>
            <p:nvPr/>
          </p:nvSpPr>
          <p:spPr>
            <a:xfrm>
              <a:off x="6759178" y="4021732"/>
              <a:ext cx="1383297" cy="1074952"/>
            </a:xfrm>
            <a:prstGeom prst="rect">
              <a:avLst/>
            </a:prstGeom>
            <a:solidFill>
              <a:schemeClr val="tx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2608" tIns="51304" rIns="102608" bIns="51304" rtlCol="0" anchor="ctr"/>
            <a:lstStyle/>
            <a:p>
              <a:pPr algn="ctr"/>
              <a:r>
                <a:rPr lang="ja-JP" altLang="en-US" sz="4040" dirty="0">
                  <a:solidFill>
                    <a:schemeClr val="tx1"/>
                  </a:solidFill>
                  <a:latin typeface="Meiryo UI" panose="020B0604030504040204" pitchFamily="50" charset="-128"/>
                  <a:ea typeface="Meiryo UI" panose="020B0604030504040204" pitchFamily="50" charset="-128"/>
                </a:rPr>
                <a:t>◎</a:t>
              </a:r>
              <a:endParaRPr lang="it-IT" altLang="ja-JP" sz="2917" dirty="0"/>
            </a:p>
          </p:txBody>
        </p:sp>
        <p:sp>
          <p:nvSpPr>
            <p:cNvPr id="110" name="フローチャート: 判断 5">
              <a:extLst>
                <a:ext uri="{FF2B5EF4-FFF2-40B4-BE49-F238E27FC236}">
                  <a16:creationId xmlns:a16="http://schemas.microsoft.com/office/drawing/2014/main" id="{B1ED83E6-8A43-4F28-8104-F8C91BDF4D67}"/>
                </a:ext>
              </a:extLst>
            </p:cNvPr>
            <p:cNvSpPr/>
            <p:nvPr/>
          </p:nvSpPr>
          <p:spPr>
            <a:xfrm>
              <a:off x="6759178" y="5114900"/>
              <a:ext cx="1383297" cy="1074952"/>
            </a:xfrm>
            <a:prstGeom prst="rect">
              <a:avLst/>
            </a:prstGeom>
            <a:solidFill>
              <a:schemeClr val="tx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2608" tIns="51304" rIns="102608" bIns="51304" rtlCol="0" anchor="ctr"/>
            <a:lstStyle/>
            <a:p>
              <a:pPr algn="ctr"/>
              <a:r>
                <a:rPr lang="ja-JP" altLang="en-US" sz="4040">
                  <a:solidFill>
                    <a:schemeClr val="tx1"/>
                  </a:solidFill>
                  <a:latin typeface="Meiryo UI" panose="020B0604030504040204" pitchFamily="50" charset="-128"/>
                  <a:ea typeface="Meiryo UI" panose="020B0604030504040204" pitchFamily="50" charset="-128"/>
                </a:rPr>
                <a:t>○</a:t>
              </a:r>
            </a:p>
          </p:txBody>
        </p:sp>
      </p:grpSp>
      <p:sp>
        <p:nvSpPr>
          <p:cNvPr id="56" name="TextBox 3">
            <a:extLst>
              <a:ext uri="{FF2B5EF4-FFF2-40B4-BE49-F238E27FC236}">
                <a16:creationId xmlns:a16="http://schemas.microsoft.com/office/drawing/2014/main" id="{054910BB-44B7-4180-B44E-498B76771059}"/>
              </a:ext>
            </a:extLst>
          </p:cNvPr>
          <p:cNvSpPr txBox="1"/>
          <p:nvPr/>
        </p:nvSpPr>
        <p:spPr>
          <a:xfrm>
            <a:off x="3479930" y="8463814"/>
            <a:ext cx="6713861" cy="299634"/>
          </a:xfrm>
          <a:prstGeom prst="rect">
            <a:avLst/>
          </a:prstGeom>
          <a:noFill/>
        </p:spPr>
        <p:txBody>
          <a:bodyPr wrap="square" rtlCol="0">
            <a:spAutoFit/>
          </a:bodyPr>
          <a:lstStyle/>
          <a:p>
            <a:pPr defTabSz="1026048">
              <a:defRPr/>
            </a:pPr>
            <a:r>
              <a:rPr kumimoji="0" lang="en-JP" sz="1347" dirty="0">
                <a:solidFill>
                  <a:prstClr val="black"/>
                </a:solidFill>
                <a:latin typeface="Meiryo UI"/>
                <a:ea typeface="Meiryo UI"/>
              </a:rPr>
              <a:t>※本件の回答はあくまでも有識者個人の見解であり、法的な正確性や真実性は保証されない。</a:t>
            </a:r>
          </a:p>
        </p:txBody>
      </p:sp>
    </p:spTree>
    <p:extLst>
      <p:ext uri="{BB962C8B-B14F-4D97-AF65-F5344CB8AC3E}">
        <p14:creationId xmlns:p14="http://schemas.microsoft.com/office/powerpoint/2010/main" val="313744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1" y="-19490"/>
            <a:ext cx="12241138"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a:t>
            </a:r>
            <a:r>
              <a:rPr lang="zh-TW" altLang="en-US" sz="2800" b="1" dirty="0">
                <a:solidFill>
                  <a:sysClr val="windowText" lastClr="000000"/>
                </a:solidFill>
                <a:latin typeface="Meiryo UI" panose="020B0604030504040204" pitchFamily="50" charset="-128"/>
                <a:ea typeface="Meiryo UI" panose="020B0604030504040204" pitchFamily="50" charset="-128"/>
              </a:rPr>
              <a:t>海外事例調査</a:t>
            </a:r>
            <a:r>
              <a:rPr lang="ja-JP" altLang="en-US" sz="2800" b="1" dirty="0">
                <a:solidFill>
                  <a:sysClr val="windowText" lastClr="000000"/>
                </a:solidFill>
                <a:latin typeface="Meiryo UI" panose="020B0604030504040204" pitchFamily="50" charset="-128"/>
                <a:ea typeface="Meiryo UI" panose="020B0604030504040204" pitchFamily="50" charset="-128"/>
              </a:rPr>
              <a:t>（最終報告）～結果概要～</a:t>
            </a:r>
            <a:endParaRPr lang="zh-TW"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1</a:t>
            </a:fld>
            <a:endParaRPr kumimoji="1" lang="ja-JP" altLang="en-US" dirty="0"/>
          </a:p>
        </p:txBody>
      </p:sp>
      <p:sp>
        <p:nvSpPr>
          <p:cNvPr id="10" name="テキスト ボックス 9">
            <a:extLst>
              <a:ext uri="{FF2B5EF4-FFF2-40B4-BE49-F238E27FC236}">
                <a16:creationId xmlns:a16="http://schemas.microsoft.com/office/drawing/2014/main" id="{E2A2554E-01BC-4FF3-AF85-366AC5F220EF}"/>
              </a:ext>
            </a:extLst>
          </p:cNvPr>
          <p:cNvSpPr txBox="1"/>
          <p:nvPr/>
        </p:nvSpPr>
        <p:spPr>
          <a:xfrm>
            <a:off x="71785" y="778687"/>
            <a:ext cx="12861334" cy="374906"/>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0" tIns="36000" rIns="0" bIns="0" rtlCol="0">
            <a:spAutoFit/>
          </a:bodyPr>
          <a:lstStyle/>
          <a:p>
            <a:pPr marL="92075" indent="84138">
              <a:buFont typeface="Wingdings" panose="05000000000000000000" pitchFamily="2" charset="2"/>
              <a:buChar char="Ø"/>
            </a:pPr>
            <a:r>
              <a:rPr lang="ja-JP" altLang="en-US" sz="2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2200" b="1" u="sng"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世界各国における外国人観光客を対象とした徴収金・二重価格の事例を調査</a:t>
            </a:r>
            <a:endParaRPr lang="en-US" altLang="ja-JP" sz="2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graphicFrame>
        <p:nvGraphicFramePr>
          <p:cNvPr id="11" name="表 10">
            <a:extLst>
              <a:ext uri="{FF2B5EF4-FFF2-40B4-BE49-F238E27FC236}">
                <a16:creationId xmlns:a16="http://schemas.microsoft.com/office/drawing/2014/main" id="{78E70291-8982-4AB8-8C5E-49CFC3CD6FC2}"/>
              </a:ext>
            </a:extLst>
          </p:cNvPr>
          <p:cNvGraphicFramePr>
            <a:graphicFrameLocks noGrp="1"/>
          </p:cNvGraphicFramePr>
          <p:nvPr>
            <p:extLst>
              <p:ext uri="{D42A27DB-BD31-4B8C-83A1-F6EECF244321}">
                <p14:modId xmlns:p14="http://schemas.microsoft.com/office/powerpoint/2010/main" val="3338084848"/>
              </p:ext>
            </p:extLst>
          </p:nvPr>
        </p:nvGraphicFramePr>
        <p:xfrm>
          <a:off x="423065" y="1241920"/>
          <a:ext cx="12834943" cy="3915294"/>
        </p:xfrm>
        <a:graphic>
          <a:graphicData uri="http://schemas.openxmlformats.org/drawingml/2006/table">
            <a:tbl>
              <a:tblPr firstRow="1" firstCol="1" bandRow="1">
                <a:tableStyleId>{5C22544A-7EE6-4342-B048-85BDC9FD1C3A}</a:tableStyleId>
              </a:tblPr>
              <a:tblGrid>
                <a:gridCol w="3609160">
                  <a:extLst>
                    <a:ext uri="{9D8B030D-6E8A-4147-A177-3AD203B41FA5}">
                      <a16:colId xmlns:a16="http://schemas.microsoft.com/office/drawing/2014/main" val="454508068"/>
                    </a:ext>
                  </a:extLst>
                </a:gridCol>
                <a:gridCol w="5819850">
                  <a:extLst>
                    <a:ext uri="{9D8B030D-6E8A-4147-A177-3AD203B41FA5}">
                      <a16:colId xmlns:a16="http://schemas.microsoft.com/office/drawing/2014/main" val="2311157777"/>
                    </a:ext>
                  </a:extLst>
                </a:gridCol>
                <a:gridCol w="2029022">
                  <a:extLst>
                    <a:ext uri="{9D8B030D-6E8A-4147-A177-3AD203B41FA5}">
                      <a16:colId xmlns:a16="http://schemas.microsoft.com/office/drawing/2014/main" val="4265226522"/>
                    </a:ext>
                  </a:extLst>
                </a:gridCol>
                <a:gridCol w="1376911">
                  <a:extLst>
                    <a:ext uri="{9D8B030D-6E8A-4147-A177-3AD203B41FA5}">
                      <a16:colId xmlns:a16="http://schemas.microsoft.com/office/drawing/2014/main" val="3833299482"/>
                    </a:ext>
                  </a:extLst>
                </a:gridCol>
              </a:tblGrid>
              <a:tr h="360322">
                <a:tc>
                  <a:txBody>
                    <a:bodyPr/>
                    <a:lstStyle/>
                    <a:p>
                      <a:pPr algn="ctr">
                        <a:lnSpc>
                          <a:spcPct val="100000"/>
                        </a:lnSpc>
                      </a:pPr>
                      <a:r>
                        <a:rPr lang="ja-JP" sz="1800" b="0" kern="100" dirty="0">
                          <a:effectLst/>
                          <a:latin typeface="UD デジタル 教科書体 NK-R" panose="02020400000000000000" pitchFamily="18" charset="-128"/>
                          <a:ea typeface="UD デジタル 教科書体 NK-R" panose="02020400000000000000" pitchFamily="18" charset="-128"/>
                        </a:rPr>
                        <a:t>国名</a:t>
                      </a:r>
                      <a:r>
                        <a:rPr lang="ja-JP" altLang="en-US" sz="1800" b="0" kern="100" dirty="0">
                          <a:effectLst/>
                          <a:latin typeface="UD デジタル 教科書体 NK-R" panose="02020400000000000000" pitchFamily="18" charset="-128"/>
                          <a:ea typeface="UD デジタル 教科書体 NK-R" panose="02020400000000000000" pitchFamily="18" charset="-128"/>
                        </a:rPr>
                        <a:t>等</a:t>
                      </a:r>
                      <a:r>
                        <a:rPr lang="ja-JP" sz="1800" b="0" kern="100" dirty="0">
                          <a:effectLst/>
                          <a:latin typeface="UD デジタル 教科書体 NK-R" panose="02020400000000000000" pitchFamily="18" charset="-128"/>
                          <a:ea typeface="UD デジタル 教科書体 NK-R" panose="02020400000000000000" pitchFamily="18" charset="-128"/>
                        </a:rPr>
                        <a:t>（調査事例）</a:t>
                      </a:r>
                      <a:endParaRPr lang="ja-JP"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gn="ctr">
                        <a:lnSpc>
                          <a:spcPct val="100000"/>
                        </a:lnSpc>
                      </a:pPr>
                      <a:r>
                        <a:rPr lang="ja-JP" sz="1800" b="0" kern="100" dirty="0">
                          <a:effectLst/>
                          <a:latin typeface="UD デジタル 教科書体 NK-R" panose="02020400000000000000" pitchFamily="18" charset="-128"/>
                          <a:ea typeface="UD デジタル 教科書体 NK-R" panose="02020400000000000000" pitchFamily="18" charset="-128"/>
                        </a:rPr>
                        <a:t>内容</a:t>
                      </a:r>
                      <a:endParaRPr lang="ja-JP"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gn="ctr">
                        <a:lnSpc>
                          <a:spcPct val="100000"/>
                        </a:lnSpc>
                      </a:pPr>
                      <a:r>
                        <a:rPr lang="ja-JP" altLang="en-US"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徴収対象</a:t>
                      </a:r>
                      <a:endParaRPr lang="ja-JP"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gn="ctr">
                        <a:lnSpc>
                          <a:spcPct val="100000"/>
                        </a:lnSpc>
                      </a:pPr>
                      <a:r>
                        <a:rPr lang="ja-JP" altLang="en-US"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財源の性質</a:t>
                      </a:r>
                      <a:endParaRPr lang="ja-JP"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16300057"/>
                  </a:ext>
                </a:extLst>
              </a:tr>
              <a:tr h="549069">
                <a:tc>
                  <a:txBody>
                    <a:bodyPr/>
                    <a:lstStyle/>
                    <a:p>
                      <a:pPr algn="l">
                        <a:lnSpc>
                          <a:spcPct val="100000"/>
                        </a:lnSpc>
                      </a:pPr>
                      <a:r>
                        <a:rPr lang="ja-JP" sz="1800" b="0" kern="100" dirty="0">
                          <a:effectLst/>
                          <a:latin typeface="UD デジタル 教科書体 NK-R" panose="02020400000000000000" pitchFamily="18" charset="-128"/>
                          <a:ea typeface="UD デジタル 教科書体 NK-R" panose="02020400000000000000" pitchFamily="18" charset="-128"/>
                        </a:rPr>
                        <a:t>アメリカ（</a:t>
                      </a:r>
                      <a:r>
                        <a:rPr lang="en-US" sz="1800" b="0" kern="100" dirty="0">
                          <a:effectLst/>
                          <a:latin typeface="UD デジタル 教科書体 NK-R" panose="02020400000000000000" pitchFamily="18" charset="-128"/>
                          <a:ea typeface="UD デジタル 教科書体 NK-R" panose="02020400000000000000" pitchFamily="18" charset="-128"/>
                        </a:rPr>
                        <a:t>ESTA</a:t>
                      </a:r>
                      <a:r>
                        <a:rPr lang="ja-JP" sz="1800" b="0" kern="100" dirty="0">
                          <a:effectLst/>
                          <a:latin typeface="UD デジタル 教科書体 NK-R" panose="02020400000000000000" pitchFamily="18" charset="-128"/>
                          <a:ea typeface="UD デジタル 教科書体 NK-R" panose="02020400000000000000" pitchFamily="18" charset="-128"/>
                        </a:rPr>
                        <a:t>）</a:t>
                      </a:r>
                      <a:endParaRPr lang="ja-JP"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gn="just">
                        <a:lnSpc>
                          <a:spcPct val="100000"/>
                        </a:lnSpc>
                      </a:pPr>
                      <a:r>
                        <a:rPr lang="ja-JP" altLang="en-US" sz="1800" b="0" kern="100" dirty="0">
                          <a:effectLst/>
                          <a:latin typeface="UD デジタル 教科書体 NK-R" panose="02020400000000000000" pitchFamily="18" charset="-128"/>
                          <a:ea typeface="UD デジタル 教科書体 NK-R" panose="02020400000000000000" pitchFamily="18" charset="-128"/>
                        </a:rPr>
                        <a:t>　</a:t>
                      </a:r>
                      <a:r>
                        <a:rPr lang="ja-JP" sz="1800" b="0" kern="100" dirty="0">
                          <a:effectLst/>
                          <a:latin typeface="UD デジタル 教科書体 NK-R" panose="02020400000000000000" pitchFamily="18" charset="-128"/>
                          <a:ea typeface="UD デジタル 教科書体 NK-R" panose="02020400000000000000" pitchFamily="18" charset="-128"/>
                        </a:rPr>
                        <a:t>電子渡航認証システム（</a:t>
                      </a:r>
                      <a:r>
                        <a:rPr lang="en-US" sz="1800" b="0" kern="100" dirty="0">
                          <a:effectLst/>
                          <a:latin typeface="UD デジタル 教科書体 NK-R" panose="02020400000000000000" pitchFamily="18" charset="-128"/>
                          <a:ea typeface="UD デジタル 教科書体 NK-R" panose="02020400000000000000" pitchFamily="18" charset="-128"/>
                        </a:rPr>
                        <a:t>ESTA</a:t>
                      </a:r>
                      <a:r>
                        <a:rPr lang="ja-JP" sz="1800" b="0" kern="100" dirty="0">
                          <a:effectLst/>
                          <a:latin typeface="UD デジタル 教科書体 NK-R" panose="02020400000000000000" pitchFamily="18" charset="-128"/>
                          <a:ea typeface="UD デジタル 教科書体 NK-R" panose="02020400000000000000" pitchFamily="18" charset="-128"/>
                        </a:rPr>
                        <a:t>）の申請料として外国人観光客から徴収</a:t>
                      </a:r>
                      <a:endParaRPr lang="ja-JP"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gn="ctr">
                        <a:lnSpc>
                          <a:spcPct val="100000"/>
                        </a:lnSpc>
                      </a:pPr>
                      <a:r>
                        <a:rPr lang="ja-JP" altLang="en-US"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外国人</a:t>
                      </a:r>
                      <a:endParaRPr lang="ja-JP"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gn="ctr">
                        <a:lnSpc>
                          <a:spcPct val="100000"/>
                        </a:lnSpc>
                      </a:pPr>
                      <a:r>
                        <a:rPr lang="ja-JP" altLang="en-US"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手数料</a:t>
                      </a:r>
                      <a:endParaRPr lang="ja-JP"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948947418"/>
                  </a:ext>
                </a:extLst>
              </a:tr>
              <a:tr h="505005">
                <a:tc>
                  <a:txBody>
                    <a:bodyPr/>
                    <a:lstStyle/>
                    <a:p>
                      <a:pPr algn="l">
                        <a:lnSpc>
                          <a:spcPct val="100000"/>
                        </a:lnSpc>
                      </a:pPr>
                      <a:r>
                        <a:rPr lang="ja-JP" sz="1800" b="0" kern="100" dirty="0">
                          <a:effectLst/>
                          <a:latin typeface="UD デジタル 教科書体 NK-R" panose="02020400000000000000" pitchFamily="18" charset="-128"/>
                          <a:ea typeface="UD デジタル 教科書体 NK-R" panose="02020400000000000000" pitchFamily="18" charset="-128"/>
                        </a:rPr>
                        <a:t>バリ島（外国人観光客徴収金）</a:t>
                      </a:r>
                      <a:endParaRPr lang="ja-JP"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gn="just">
                        <a:lnSpc>
                          <a:spcPct val="100000"/>
                        </a:lnSpc>
                      </a:pPr>
                      <a:r>
                        <a:rPr lang="ja-JP" altLang="en-US" sz="1800" b="0" kern="100" dirty="0">
                          <a:effectLst/>
                          <a:latin typeface="UD デジタル 教科書体 NK-R" panose="02020400000000000000" pitchFamily="18" charset="-128"/>
                          <a:ea typeface="UD デジタル 教科書体 NK-R" panose="02020400000000000000" pitchFamily="18" charset="-128"/>
                        </a:rPr>
                        <a:t>　</a:t>
                      </a:r>
                      <a:r>
                        <a:rPr lang="ja-JP" sz="1800" b="0" kern="100" dirty="0">
                          <a:effectLst/>
                          <a:latin typeface="UD デジタル 教科書体 NK-R" panose="02020400000000000000" pitchFamily="18" charset="-128"/>
                          <a:ea typeface="UD デジタル 教科書体 NK-R" panose="02020400000000000000" pitchFamily="18" charset="-128"/>
                        </a:rPr>
                        <a:t>外国人観光客に対して一律の徴収金を課す制度を導入</a:t>
                      </a:r>
                      <a:endParaRPr lang="ja-JP"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gn="ctr">
                        <a:lnSpc>
                          <a:spcPct val="100000"/>
                        </a:lnSpc>
                      </a:pPr>
                      <a:r>
                        <a:rPr lang="ja-JP" altLang="en-US"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外国人</a:t>
                      </a:r>
                      <a:endParaRPr lang="ja-JP"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gn="ctr">
                        <a:lnSpc>
                          <a:spcPct val="100000"/>
                        </a:lnSpc>
                      </a:pPr>
                      <a:r>
                        <a:rPr lang="ja-JP" altLang="en-US"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課金</a:t>
                      </a:r>
                      <a:endParaRPr lang="ja-JP"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073067453"/>
                  </a:ext>
                </a:extLst>
              </a:tr>
              <a:tr h="549069">
                <a:tc>
                  <a:txBody>
                    <a:bodyPr/>
                    <a:lstStyle/>
                    <a:p>
                      <a:pPr algn="l">
                        <a:lnSpc>
                          <a:spcPct val="100000"/>
                        </a:lnSpc>
                      </a:pPr>
                      <a:r>
                        <a:rPr lang="ja-JP" sz="1800" b="0" kern="100" dirty="0">
                          <a:effectLst/>
                          <a:latin typeface="UD デジタル 教科書体 NK-R" panose="02020400000000000000" pitchFamily="18" charset="-128"/>
                          <a:ea typeface="UD デジタル 教科書体 NK-R" panose="02020400000000000000" pitchFamily="18" charset="-128"/>
                        </a:rPr>
                        <a:t>ニュージーランド（国際観光税）</a:t>
                      </a:r>
                      <a:endParaRPr lang="ja-JP"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gn="just">
                        <a:lnSpc>
                          <a:spcPct val="100000"/>
                        </a:lnSpc>
                      </a:pPr>
                      <a:r>
                        <a:rPr lang="ja-JP" altLang="en-US" sz="1800" b="0" kern="100" dirty="0">
                          <a:effectLst/>
                          <a:latin typeface="UD デジタル 教科書体 NK-R" panose="02020400000000000000" pitchFamily="18" charset="-128"/>
                          <a:ea typeface="UD デジタル 教科書体 NK-R" panose="02020400000000000000" pitchFamily="18" charset="-128"/>
                        </a:rPr>
                        <a:t>　</a:t>
                      </a:r>
                      <a:r>
                        <a:rPr lang="ja-JP" sz="1800" b="0" kern="100" dirty="0">
                          <a:effectLst/>
                          <a:latin typeface="UD デジタル 教科書体 NK-R" panose="02020400000000000000" pitchFamily="18" charset="-128"/>
                          <a:ea typeface="UD デジタル 教科書体 NK-R" panose="02020400000000000000" pitchFamily="18" charset="-128"/>
                        </a:rPr>
                        <a:t>電子渡航認証申請時に徴収し、環境保護や観光インフラ整備に充てられる</a:t>
                      </a:r>
                      <a:endParaRPr lang="ja-JP"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gn="ctr">
                        <a:lnSpc>
                          <a:spcPct val="100000"/>
                        </a:lnSpc>
                      </a:pPr>
                      <a:r>
                        <a:rPr lang="ja-JP" altLang="en-US"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外国人</a:t>
                      </a:r>
                      <a:endParaRPr lang="ja-JP"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gn="ctr">
                        <a:lnSpc>
                          <a:spcPct val="100000"/>
                        </a:lnSpc>
                      </a:pPr>
                      <a:r>
                        <a:rPr lang="ja-JP" altLang="en-US"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課金</a:t>
                      </a:r>
                      <a:endParaRPr lang="ja-JP"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041023153"/>
                  </a:ext>
                </a:extLst>
              </a:tr>
              <a:tr h="701380">
                <a:tc>
                  <a:txBody>
                    <a:bodyPr/>
                    <a:lstStyle/>
                    <a:p>
                      <a:pPr algn="l">
                        <a:lnSpc>
                          <a:spcPct val="100000"/>
                        </a:lnSpc>
                      </a:pPr>
                      <a:r>
                        <a:rPr lang="ja-JP" altLang="en-US" sz="1800" b="0" kern="100" dirty="0">
                          <a:effectLst/>
                          <a:latin typeface="UD デジタル 教科書体 NK-R" panose="02020400000000000000" pitchFamily="18" charset="-128"/>
                          <a:ea typeface="UD デジタル 教科書体 NK-R" panose="02020400000000000000" pitchFamily="18" charset="-128"/>
                        </a:rPr>
                        <a:t>ベネツィア</a:t>
                      </a:r>
                      <a:r>
                        <a:rPr lang="ja-JP" sz="1800" b="0" kern="100" dirty="0">
                          <a:effectLst/>
                          <a:latin typeface="UD デジタル 教科書体 NK-R" panose="02020400000000000000" pitchFamily="18" charset="-128"/>
                          <a:ea typeface="UD デジタル 教科書体 NK-R" panose="02020400000000000000" pitchFamily="18" charset="-128"/>
                        </a:rPr>
                        <a:t>（入島税）</a:t>
                      </a:r>
                      <a:endParaRPr lang="ja-JP"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gn="just">
                        <a:lnSpc>
                          <a:spcPct val="100000"/>
                        </a:lnSpc>
                      </a:pPr>
                      <a:r>
                        <a:rPr lang="ja-JP" altLang="en-US" sz="1800" b="0" kern="100" dirty="0">
                          <a:effectLst/>
                          <a:latin typeface="UD デジタル 教科書体 NK-R" panose="02020400000000000000" pitchFamily="18" charset="-128"/>
                          <a:ea typeface="UD デジタル 教科書体 NK-R" panose="02020400000000000000" pitchFamily="18" charset="-128"/>
                        </a:rPr>
                        <a:t>　</a:t>
                      </a:r>
                      <a:r>
                        <a:rPr lang="ja-JP" sz="1800" b="0" kern="100" dirty="0">
                          <a:effectLst/>
                          <a:latin typeface="UD デジタル 教科書体 NK-R" panose="02020400000000000000" pitchFamily="18" charset="-128"/>
                          <a:ea typeface="UD デジタル 教科書体 NK-R" panose="02020400000000000000" pitchFamily="18" charset="-128"/>
                        </a:rPr>
                        <a:t>観光客の流入を制限し、インフラ維持のために日帰り客から徴収</a:t>
                      </a:r>
                      <a:endParaRPr lang="ja-JP"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gn="ctr">
                        <a:lnSpc>
                          <a:spcPct val="100000"/>
                        </a:lnSpc>
                      </a:pPr>
                      <a:r>
                        <a:rPr lang="ja-JP" altLang="en-US"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国籍問わず</a:t>
                      </a:r>
                      <a:endParaRPr lang="ja-JP"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gn="ctr">
                        <a:lnSpc>
                          <a:spcPct val="100000"/>
                        </a:lnSpc>
                      </a:pPr>
                      <a:r>
                        <a:rPr lang="ja-JP" altLang="en-US"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税金</a:t>
                      </a:r>
                      <a:endParaRPr lang="en-US" altLang="ja-JP"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algn="ctr">
                        <a:lnSpc>
                          <a:spcPct val="100000"/>
                        </a:lnSpc>
                      </a:pPr>
                      <a:r>
                        <a:rPr lang="en-US" altLang="ja-JP"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altLang="en-US"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間接税</a:t>
                      </a:r>
                      <a:r>
                        <a:rPr lang="en-US" altLang="ja-JP"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endParaRPr lang="ja-JP"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227288948"/>
                  </a:ext>
                </a:extLst>
              </a:tr>
              <a:tr h="701380">
                <a:tc>
                  <a:txBody>
                    <a:bodyPr/>
                    <a:lstStyle/>
                    <a:p>
                      <a:pPr algn="l">
                        <a:lnSpc>
                          <a:spcPct val="100000"/>
                        </a:lnSpc>
                      </a:pPr>
                      <a:r>
                        <a:rPr lang="ja-JP" sz="1800" b="0" kern="100" dirty="0">
                          <a:effectLst/>
                          <a:latin typeface="UD デジタル 教科書体 NK-R" panose="02020400000000000000" pitchFamily="18" charset="-128"/>
                          <a:ea typeface="UD デジタル 教科書体 NK-R" panose="02020400000000000000" pitchFamily="18" charset="-128"/>
                        </a:rPr>
                        <a:t>バルセロナ（宿泊税）</a:t>
                      </a:r>
                      <a:endParaRPr lang="ja-JP"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gn="just">
                        <a:lnSpc>
                          <a:spcPct val="100000"/>
                        </a:lnSpc>
                      </a:pPr>
                      <a:r>
                        <a:rPr lang="ja-JP" altLang="en-US" sz="1800" b="0" kern="100" dirty="0">
                          <a:effectLst/>
                          <a:latin typeface="UD デジタル 教科書体 NK-R" panose="02020400000000000000" pitchFamily="18" charset="-128"/>
                          <a:ea typeface="UD デジタル 教科書体 NK-R" panose="02020400000000000000" pitchFamily="18" charset="-128"/>
                        </a:rPr>
                        <a:t>　</a:t>
                      </a:r>
                      <a:r>
                        <a:rPr lang="ja-JP" sz="1800" b="0" kern="100" dirty="0">
                          <a:effectLst/>
                          <a:latin typeface="UD デジタル 教科書体 NK-R" panose="02020400000000000000" pitchFamily="18" charset="-128"/>
                          <a:ea typeface="UD デジタル 教科書体 NK-R" panose="02020400000000000000" pitchFamily="18" charset="-128"/>
                        </a:rPr>
                        <a:t>宿泊施設の種類によって異なる税率を設定し、観光インフラ整備に活用</a:t>
                      </a:r>
                      <a:endParaRPr lang="ja-JP"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gn="ctr">
                        <a:lnSpc>
                          <a:spcPct val="100000"/>
                        </a:lnSpc>
                      </a:pPr>
                      <a:r>
                        <a:rPr lang="ja-JP" altLang="en-US"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国籍問わず</a:t>
                      </a:r>
                      <a:endParaRPr lang="ja-JP"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gn="ctr">
                        <a:lnSpc>
                          <a:spcPct val="100000"/>
                        </a:lnSpc>
                      </a:pPr>
                      <a:r>
                        <a:rPr lang="ja-JP" altLang="en-US"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税金</a:t>
                      </a:r>
                      <a:endParaRPr lang="en-US" altLang="ja-JP"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algn="ctr">
                        <a:lnSpc>
                          <a:spcPct val="100000"/>
                        </a:lnSpc>
                      </a:pPr>
                      <a:r>
                        <a:rPr lang="en-US" altLang="ja-JP"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altLang="en-US"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間接税</a:t>
                      </a:r>
                      <a:r>
                        <a:rPr lang="en-US" altLang="ja-JP"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endParaRPr lang="ja-JP"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601981869"/>
                  </a:ext>
                </a:extLst>
              </a:tr>
              <a:tr h="549069">
                <a:tc>
                  <a:txBody>
                    <a:bodyPr/>
                    <a:lstStyle/>
                    <a:p>
                      <a:pPr algn="l">
                        <a:lnSpc>
                          <a:spcPct val="100000"/>
                        </a:lnSpc>
                      </a:pPr>
                      <a:r>
                        <a:rPr lang="ja-JP" altLang="en-US" sz="1800" b="0" kern="100" dirty="0">
                          <a:effectLst/>
                          <a:latin typeface="UD デジタル 教科書体 NK-R" panose="02020400000000000000" pitchFamily="18" charset="-128"/>
                          <a:ea typeface="UD デジタル 教科書体 NK-R" panose="02020400000000000000" pitchFamily="18" charset="-128"/>
                        </a:rPr>
                        <a:t>インド・タージマハル、</a:t>
                      </a:r>
                      <a:endParaRPr lang="en-US" altLang="ja-JP" sz="1800" b="0" kern="100" dirty="0">
                        <a:effectLst/>
                        <a:latin typeface="UD デジタル 教科書体 NK-R" panose="02020400000000000000" pitchFamily="18" charset="-128"/>
                        <a:ea typeface="UD デジタル 教科書体 NK-R" panose="02020400000000000000" pitchFamily="18" charset="-128"/>
                      </a:endParaRPr>
                    </a:p>
                    <a:p>
                      <a:pPr algn="l">
                        <a:lnSpc>
                          <a:spcPct val="100000"/>
                        </a:lnSpc>
                      </a:pPr>
                      <a:r>
                        <a:rPr lang="ja-JP" sz="1800" b="0" kern="100" dirty="0">
                          <a:effectLst/>
                          <a:latin typeface="UD デジタル 教科書体 NK-R" panose="02020400000000000000" pitchFamily="18" charset="-128"/>
                          <a:ea typeface="UD デジタル 教科書体 NK-R" panose="02020400000000000000" pitchFamily="18" charset="-128"/>
                        </a:rPr>
                        <a:t>ペルー・マチュピチュ</a:t>
                      </a:r>
                      <a:r>
                        <a:rPr lang="ja-JP" altLang="en-US" sz="1800" b="0" kern="100" dirty="0">
                          <a:effectLst/>
                          <a:latin typeface="UD デジタル 教科書体 NK-R" panose="02020400000000000000" pitchFamily="18" charset="-128"/>
                          <a:ea typeface="UD デジタル 教科書体 NK-R" panose="02020400000000000000" pitchFamily="18" charset="-128"/>
                        </a:rPr>
                        <a:t>など</a:t>
                      </a:r>
                      <a:r>
                        <a:rPr lang="ja-JP" sz="1800" b="0" kern="100" dirty="0">
                          <a:effectLst/>
                          <a:latin typeface="UD デジタル 教科書体 NK-R" panose="02020400000000000000" pitchFamily="18" charset="-128"/>
                          <a:ea typeface="UD デジタル 教科書体 NK-R" panose="02020400000000000000" pitchFamily="18" charset="-128"/>
                        </a:rPr>
                        <a:t>（入場料）</a:t>
                      </a:r>
                      <a:endParaRPr lang="ja-JP"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gn="just">
                        <a:lnSpc>
                          <a:spcPct val="100000"/>
                        </a:lnSpc>
                      </a:pPr>
                      <a:r>
                        <a:rPr lang="ja-JP" altLang="en-US" sz="1800" b="0" kern="100" dirty="0">
                          <a:effectLst/>
                          <a:latin typeface="UD デジタル 教科書体 NK-R" panose="02020400000000000000" pitchFamily="18" charset="-128"/>
                          <a:ea typeface="UD デジタル 教科書体 NK-R" panose="02020400000000000000" pitchFamily="18" charset="-128"/>
                        </a:rPr>
                        <a:t>　</a:t>
                      </a:r>
                      <a:r>
                        <a:rPr lang="ja-JP" sz="1800" b="0" kern="100" dirty="0">
                          <a:effectLst/>
                          <a:latin typeface="UD デジタル 教科書体 NK-R" panose="02020400000000000000" pitchFamily="18" charset="-128"/>
                          <a:ea typeface="UD デジタル 教科書体 NK-R" panose="02020400000000000000" pitchFamily="18" charset="-128"/>
                        </a:rPr>
                        <a:t>外国人と国内客で料金に差を設け、</a:t>
                      </a:r>
                      <a:r>
                        <a:rPr lang="ja-JP" altLang="en-US" sz="1800" b="0" kern="100" dirty="0">
                          <a:effectLst/>
                          <a:latin typeface="UD デジタル 教科書体 NK-R" panose="02020400000000000000" pitchFamily="18" charset="-128"/>
                          <a:ea typeface="UD デジタル 教科書体 NK-R" panose="02020400000000000000" pitchFamily="18" charset="-128"/>
                        </a:rPr>
                        <a:t>施設</a:t>
                      </a:r>
                      <a:r>
                        <a:rPr lang="ja-JP" sz="1800" b="0" kern="100" dirty="0">
                          <a:effectLst/>
                          <a:latin typeface="UD デジタル 教科書体 NK-R" panose="02020400000000000000" pitchFamily="18" charset="-128"/>
                          <a:ea typeface="UD デジタル 教科書体 NK-R" panose="02020400000000000000" pitchFamily="18" charset="-128"/>
                        </a:rPr>
                        <a:t>の保全に活用</a:t>
                      </a:r>
                      <a:endParaRPr lang="ja-JP"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gn="ctr">
                        <a:lnSpc>
                          <a:spcPct val="100000"/>
                        </a:lnSpc>
                      </a:pPr>
                      <a:r>
                        <a:rPr lang="ja-JP" altLang="en-US"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外国人</a:t>
                      </a:r>
                      <a:endParaRPr lang="en-US" altLang="ja-JP"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algn="ctr">
                        <a:lnSpc>
                          <a:spcPct val="100000"/>
                        </a:lnSpc>
                      </a:pPr>
                      <a:r>
                        <a:rPr lang="ja-JP" altLang="en-US"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（近隣の国を除く）</a:t>
                      </a:r>
                      <a:endParaRPr lang="ja-JP"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gn="ctr">
                        <a:lnSpc>
                          <a:spcPct val="100000"/>
                        </a:lnSpc>
                      </a:pPr>
                      <a:r>
                        <a:rPr lang="ja-JP" altLang="en-US"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入場料</a:t>
                      </a:r>
                      <a:endParaRPr lang="ja-JP" sz="1800" b="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921986247"/>
                  </a:ext>
                </a:extLst>
              </a:tr>
            </a:tbl>
          </a:graphicData>
        </a:graphic>
      </p:graphicFrame>
      <p:graphicFrame>
        <p:nvGraphicFramePr>
          <p:cNvPr id="13" name="表 10">
            <a:extLst>
              <a:ext uri="{FF2B5EF4-FFF2-40B4-BE49-F238E27FC236}">
                <a16:creationId xmlns:a16="http://schemas.microsoft.com/office/drawing/2014/main" id="{A2825115-952D-4C5D-AC38-DC20B14AB03B}"/>
              </a:ext>
            </a:extLst>
          </p:cNvPr>
          <p:cNvGraphicFramePr>
            <a:graphicFrameLocks noGrp="1"/>
          </p:cNvGraphicFramePr>
          <p:nvPr>
            <p:extLst>
              <p:ext uri="{D42A27DB-BD31-4B8C-83A1-F6EECF244321}">
                <p14:modId xmlns:p14="http://schemas.microsoft.com/office/powerpoint/2010/main" val="1004842639"/>
              </p:ext>
            </p:extLst>
          </p:nvPr>
        </p:nvGraphicFramePr>
        <p:xfrm>
          <a:off x="432433" y="5744152"/>
          <a:ext cx="12825575" cy="3634673"/>
        </p:xfrm>
        <a:graphic>
          <a:graphicData uri="http://schemas.openxmlformats.org/drawingml/2006/table">
            <a:tbl>
              <a:tblPr firstRow="1" bandRow="1">
                <a:tableStyleId>{5940675A-B579-460E-94D1-54222C63F5DA}</a:tableStyleId>
              </a:tblPr>
              <a:tblGrid>
                <a:gridCol w="1787172">
                  <a:extLst>
                    <a:ext uri="{9D8B030D-6E8A-4147-A177-3AD203B41FA5}">
                      <a16:colId xmlns:a16="http://schemas.microsoft.com/office/drawing/2014/main" val="3991261256"/>
                    </a:ext>
                  </a:extLst>
                </a:gridCol>
                <a:gridCol w="11038403">
                  <a:extLst>
                    <a:ext uri="{9D8B030D-6E8A-4147-A177-3AD203B41FA5}">
                      <a16:colId xmlns:a16="http://schemas.microsoft.com/office/drawing/2014/main" val="467910922"/>
                    </a:ext>
                  </a:extLst>
                </a:gridCol>
              </a:tblGrid>
              <a:tr h="341585">
                <a:tc>
                  <a:txBody>
                    <a:bodyPr/>
                    <a:lstStyle/>
                    <a:p>
                      <a:pPr algn="ctr">
                        <a:lnSpc>
                          <a:spcPct val="100000"/>
                        </a:lnSpc>
                      </a:pPr>
                      <a:endParaRPr kumimoji="1" lang="en-US" altLang="ja-JP" sz="1800" b="1" dirty="0">
                        <a:solidFill>
                          <a:schemeClr val="bg1"/>
                        </a:solidFill>
                        <a:latin typeface="UD デジタル 教科書体 NK-R" panose="02020400000000000000" pitchFamily="18" charset="-128"/>
                        <a:ea typeface="UD デジタル 教科書体 NK-R" panose="02020400000000000000" pitchFamily="18" charset="-128"/>
                      </a:endParaRPr>
                    </a:p>
                  </a:txBody>
                  <a:tcPr marL="84406" marR="84406" marT="42203" marB="42203">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a:lnSpc>
                          <a:spcPct val="100000"/>
                        </a:lnSpc>
                      </a:pPr>
                      <a:r>
                        <a:rPr kumimoji="1" lang="ja-JP" altLang="en-US" sz="1800" b="1" dirty="0">
                          <a:solidFill>
                            <a:schemeClr val="bg1"/>
                          </a:solidFill>
                          <a:latin typeface="UD デジタル 教科書体 NK-R" panose="02020400000000000000" pitchFamily="18" charset="-128"/>
                          <a:ea typeface="UD デジタル 教科書体 NK-R" panose="02020400000000000000" pitchFamily="18" charset="-128"/>
                        </a:rPr>
                        <a:t>検証結果</a:t>
                      </a: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2737518651"/>
                  </a:ext>
                </a:extLst>
              </a:tr>
              <a:tr h="1729008">
                <a:tc>
                  <a:txBody>
                    <a:bodyPr/>
                    <a:lstStyle/>
                    <a:p>
                      <a:pPr algn="l">
                        <a:lnSpc>
                          <a:spcPct val="100000"/>
                        </a:lnSpc>
                      </a:pPr>
                      <a:r>
                        <a:rPr kumimoji="1" lang="ja-JP" altLang="en-US" sz="1800" b="1" dirty="0">
                          <a:solidFill>
                            <a:schemeClr val="bg1"/>
                          </a:solidFill>
                          <a:latin typeface="UD デジタル 教科書体 NK-R" panose="02020400000000000000" pitchFamily="18" charset="-128"/>
                          <a:ea typeface="UD デジタル 教科書体 NK-R" panose="02020400000000000000" pitchFamily="18" charset="-128"/>
                        </a:rPr>
                        <a:t>法的・税制面の検証</a:t>
                      </a:r>
                      <a:endParaRPr kumimoji="1" lang="en-US" altLang="ja-JP" sz="1800" b="1" dirty="0">
                        <a:solidFill>
                          <a:schemeClr val="bg1"/>
                        </a:solidFill>
                        <a:latin typeface="UD デジタル 教科書体 NK-R" panose="02020400000000000000" pitchFamily="18" charset="-128"/>
                        <a:ea typeface="UD デジタル 教科書体 NK-R" panose="02020400000000000000" pitchFamily="18"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50000"/>
                      </a:schemeClr>
                    </a:solidFill>
                  </a:tcPr>
                </a:tc>
                <a:tc>
                  <a:txBody>
                    <a:bodyPr/>
                    <a:lstStyle/>
                    <a:p>
                      <a:pPr marL="171450" indent="-171450" algn="l">
                        <a:lnSpc>
                          <a:spcPct val="100000"/>
                        </a:lnSpc>
                        <a:buFont typeface="Wingdings" panose="05000000000000000000" pitchFamily="2" charset="2"/>
                        <a:buChar char="u"/>
                      </a:pPr>
                      <a:r>
                        <a:rPr kumimoji="1" lang="ja-JP" altLang="en-US" sz="1800" b="0" dirty="0">
                          <a:latin typeface="UD デジタル 教科書体 NK-R" panose="02020400000000000000" pitchFamily="18" charset="-128"/>
                          <a:ea typeface="UD デジタル 教科書体 NK-R" panose="02020400000000000000" pitchFamily="18" charset="-128"/>
                        </a:rPr>
                        <a:t>一般的に</a:t>
                      </a:r>
                      <a:r>
                        <a:rPr kumimoji="1" lang="ja-JP" altLang="en-US" sz="1800" b="1" u="sng" dirty="0">
                          <a:latin typeface="UD デジタル 教科書体 NK-R" panose="02020400000000000000" pitchFamily="18" charset="-128"/>
                          <a:ea typeface="UD デジタル 教科書体 NK-R" panose="02020400000000000000" pitchFamily="18" charset="-128"/>
                        </a:rPr>
                        <a:t>租税条約は所得税や法人税といった直接税の二重課税を防止するために相互に締結するものであり、宿泊税のような間接税には適用されないと考えられる</a:t>
                      </a:r>
                      <a:r>
                        <a:rPr kumimoji="1" lang="ja-JP" altLang="en-US" sz="1800" b="0" dirty="0">
                          <a:latin typeface="UD デジタル 教科書体 NK-R" panose="02020400000000000000" pitchFamily="18" charset="-128"/>
                          <a:ea typeface="UD デジタル 教科書体 NK-R" panose="02020400000000000000" pitchFamily="18" charset="-128"/>
                        </a:rPr>
                        <a:t>。また、</a:t>
                      </a:r>
                      <a:r>
                        <a:rPr kumimoji="1" lang="ja-JP" altLang="en-US" sz="1800" b="1" u="sng" dirty="0">
                          <a:latin typeface="UD デジタル 教科書体 NK-R" panose="02020400000000000000" pitchFamily="18" charset="-128"/>
                          <a:ea typeface="UD デジタル 教科書体 NK-R" panose="02020400000000000000" pitchFamily="18" charset="-128"/>
                        </a:rPr>
                        <a:t>手数料や課金、入場料は、いずれも租税条約は適用されない</a:t>
                      </a:r>
                      <a:r>
                        <a:rPr kumimoji="1" lang="ja-JP" altLang="en-US" sz="1800" b="0" dirty="0">
                          <a:latin typeface="UD デジタル 教科書体 NK-R" panose="02020400000000000000" pitchFamily="18" charset="-128"/>
                          <a:ea typeface="UD デジタル 教科書体 NK-R" panose="02020400000000000000" pitchFamily="18" charset="-128"/>
                        </a:rPr>
                        <a:t>。</a:t>
                      </a:r>
                    </a:p>
                    <a:p>
                      <a:pPr marL="171450" indent="-171450" algn="l">
                        <a:lnSpc>
                          <a:spcPct val="100000"/>
                        </a:lnSpc>
                        <a:buFont typeface="Wingdings" panose="05000000000000000000" pitchFamily="2" charset="2"/>
                        <a:buChar char="u"/>
                      </a:pPr>
                      <a:r>
                        <a:rPr kumimoji="1" lang="ja-JP" altLang="en-US" sz="1800" b="0" dirty="0">
                          <a:latin typeface="UD デジタル 教科書体 NK-R" panose="02020400000000000000" pitchFamily="18" charset="-128"/>
                          <a:ea typeface="UD デジタル 教科書体 NK-R" panose="02020400000000000000" pitchFamily="18" charset="-128"/>
                        </a:rPr>
                        <a:t>府においても、外国人向けの徴収金・二重価格を設定することは</a:t>
                      </a:r>
                      <a:r>
                        <a:rPr kumimoji="1" lang="ja-JP" altLang="en-US" sz="1800" b="1" u="sng" dirty="0">
                          <a:latin typeface="UD デジタル 教科書体 NK-R" panose="02020400000000000000" pitchFamily="18" charset="-128"/>
                          <a:ea typeface="UD デジタル 教科書体 NK-R" panose="02020400000000000000" pitchFamily="18" charset="-128"/>
                        </a:rPr>
                        <a:t>法的には可能</a:t>
                      </a:r>
                      <a:r>
                        <a:rPr kumimoji="1" lang="ja-JP" altLang="en-US" sz="1800" b="0" dirty="0">
                          <a:latin typeface="UD デジタル 教科書体 NK-R" panose="02020400000000000000" pitchFamily="18" charset="-128"/>
                          <a:ea typeface="UD デジタル 教科書体 NK-R" panose="02020400000000000000" pitchFamily="18" charset="-128"/>
                        </a:rPr>
                        <a:t>と考えられるが、</a:t>
                      </a:r>
                      <a:r>
                        <a:rPr kumimoji="1" lang="ja-JP" altLang="en-US" sz="1800" b="1" u="sng" dirty="0">
                          <a:latin typeface="UD デジタル 教科書体 NK-R" panose="02020400000000000000" pitchFamily="18" charset="-128"/>
                          <a:ea typeface="UD デジタル 教科書体 NK-R" panose="02020400000000000000" pitchFamily="18" charset="-128"/>
                        </a:rPr>
                        <a:t>使途を明確にすることが求められる</a:t>
                      </a:r>
                      <a:r>
                        <a:rPr kumimoji="1" lang="ja-JP" altLang="en-US" sz="1800" b="0" dirty="0">
                          <a:latin typeface="UD デジタル 教科書体 NK-R" panose="02020400000000000000" pitchFamily="18" charset="-128"/>
                          <a:ea typeface="UD デジタル 教科書体 NK-R" panose="02020400000000000000" pitchFamily="18" charset="-128"/>
                        </a:rPr>
                        <a:t>。</a:t>
                      </a:r>
                    </a:p>
                    <a:p>
                      <a:pPr marL="171450" indent="-171450" algn="l">
                        <a:lnSpc>
                          <a:spcPct val="100000"/>
                        </a:lnSpc>
                        <a:buFont typeface="Wingdings" panose="05000000000000000000" pitchFamily="2" charset="2"/>
                        <a:buChar char="u"/>
                      </a:pPr>
                      <a:r>
                        <a:rPr kumimoji="1" lang="ja-JP" altLang="en-US" sz="1800" b="0" dirty="0">
                          <a:latin typeface="UD デジタル 教科書体 NK-R" panose="02020400000000000000" pitchFamily="18" charset="-128"/>
                          <a:ea typeface="UD デジタル 教科書体 NK-R" panose="02020400000000000000" pitchFamily="18" charset="-128"/>
                        </a:rPr>
                        <a:t>上記見解は、あくまでも実務家である税理士の意見であり、最終的な判断は国の法制度によって異なるため、</a:t>
                      </a:r>
                      <a:r>
                        <a:rPr kumimoji="1" lang="ja-JP" altLang="en-US" sz="1800" b="1" u="sng" dirty="0">
                          <a:latin typeface="UD デジタル 教科書体 NK-R" panose="02020400000000000000" pitchFamily="18" charset="-128"/>
                          <a:ea typeface="UD デジタル 教科書体 NK-R" panose="02020400000000000000" pitchFamily="18" charset="-128"/>
                        </a:rPr>
                        <a:t>法曹関係者へ確認することが望ましい</a:t>
                      </a:r>
                      <a:r>
                        <a:rPr kumimoji="1" lang="ja-JP" altLang="en-US" sz="1800" b="0" dirty="0">
                          <a:latin typeface="UD デジタル 教科書体 NK-R" panose="02020400000000000000" pitchFamily="18" charset="-128"/>
                          <a:ea typeface="UD デジタル 教科書体 NK-R" panose="02020400000000000000" pitchFamily="18" charset="-128"/>
                        </a:rPr>
                        <a:t>。</a:t>
                      </a: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62467122"/>
                  </a:ext>
                </a:extLst>
              </a:tr>
              <a:tr h="1271301">
                <a:tc>
                  <a:txBody>
                    <a:bodyPr/>
                    <a:lstStyle/>
                    <a:p>
                      <a:pPr algn="l">
                        <a:lnSpc>
                          <a:spcPct val="100000"/>
                        </a:lnSpc>
                      </a:pPr>
                      <a:r>
                        <a:rPr kumimoji="1" lang="ja-JP" altLang="en-US" sz="1800" b="1" dirty="0">
                          <a:solidFill>
                            <a:schemeClr val="bg1"/>
                          </a:solidFill>
                          <a:latin typeface="UD デジタル 教科書体 NK-R" panose="02020400000000000000" pitchFamily="18" charset="-128"/>
                          <a:ea typeface="UD デジタル 教科書体 NK-R" panose="02020400000000000000" pitchFamily="18" charset="-128"/>
                        </a:rPr>
                        <a:t>実務面の検証（徴収オペレーション）</a:t>
                      </a:r>
                      <a:endParaRPr kumimoji="1" lang="en-US" altLang="ja-JP" sz="1800" b="1" dirty="0">
                        <a:solidFill>
                          <a:schemeClr val="bg1"/>
                        </a:solidFill>
                        <a:latin typeface="UD デジタル 教科書体 NK-R" panose="02020400000000000000" pitchFamily="18" charset="-128"/>
                        <a:ea typeface="UD デジタル 教科書体 NK-R" panose="02020400000000000000" pitchFamily="18"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50000"/>
                      </a:schemeClr>
                    </a:solidFill>
                  </a:tcPr>
                </a:tc>
                <a:tc>
                  <a:txBody>
                    <a:bodyPr/>
                    <a:lstStyle/>
                    <a:p>
                      <a:pPr marL="171450" indent="-171450" algn="l">
                        <a:lnSpc>
                          <a:spcPct val="100000"/>
                        </a:lnSpc>
                        <a:buFont typeface="Wingdings" panose="05000000000000000000" pitchFamily="2" charset="2"/>
                        <a:buChar char="u"/>
                      </a:pPr>
                      <a:r>
                        <a:rPr kumimoji="1" lang="ja-JP" altLang="en-US" sz="1800" b="0" dirty="0">
                          <a:latin typeface="UD デジタル 教科書体 NK-R" panose="02020400000000000000" pitchFamily="18" charset="-128"/>
                          <a:ea typeface="UD デジタル 教科書体 NK-R" panose="02020400000000000000" pitchFamily="18" charset="-128"/>
                        </a:rPr>
                        <a:t>宿泊施設での徴収 ： 既存の宿泊税と同様の仕組みでの</a:t>
                      </a:r>
                      <a:r>
                        <a:rPr kumimoji="1" lang="ja-JP" altLang="en-US" sz="1800" b="1" u="sng" dirty="0">
                          <a:latin typeface="UD デジタル 教科書体 NK-R" panose="02020400000000000000" pitchFamily="18" charset="-128"/>
                          <a:ea typeface="UD デジタル 教科書体 NK-R" panose="02020400000000000000" pitchFamily="18" charset="-128"/>
                        </a:rPr>
                        <a:t>対応が現実的</a:t>
                      </a:r>
                      <a:r>
                        <a:rPr kumimoji="1" lang="ja-JP" altLang="en-US" sz="1800" b="0" dirty="0">
                          <a:latin typeface="UD デジタル 教科書体 NK-R" panose="02020400000000000000" pitchFamily="18" charset="-128"/>
                          <a:ea typeface="UD デジタル 教科書体 NK-R" panose="02020400000000000000" pitchFamily="18" charset="-128"/>
                        </a:rPr>
                        <a:t>。</a:t>
                      </a:r>
                    </a:p>
                    <a:p>
                      <a:pPr marL="171450" indent="-171450" algn="l">
                        <a:lnSpc>
                          <a:spcPct val="100000"/>
                        </a:lnSpc>
                        <a:buFont typeface="Wingdings" panose="05000000000000000000" pitchFamily="2" charset="2"/>
                        <a:buChar char="u"/>
                      </a:pPr>
                      <a:r>
                        <a:rPr kumimoji="1" lang="ja-JP" altLang="en-US" sz="1800" b="0" dirty="0">
                          <a:latin typeface="UD デジタル 教科書体 NK-R" panose="02020400000000000000" pitchFamily="18" charset="-128"/>
                          <a:ea typeface="UD デジタル 教科書体 NK-R" panose="02020400000000000000" pitchFamily="18" charset="-128"/>
                        </a:rPr>
                        <a:t>交通機関での徴収 ： 空港や港など入国時の課金は技術的には可能だが、</a:t>
                      </a:r>
                      <a:r>
                        <a:rPr kumimoji="1" lang="ja-JP" altLang="en-US" sz="1800" b="1" u="sng" dirty="0">
                          <a:latin typeface="UD デジタル 教科書体 NK-R" panose="02020400000000000000" pitchFamily="18" charset="-128"/>
                          <a:ea typeface="UD デジタル 教科書体 NK-R" panose="02020400000000000000" pitchFamily="18" charset="-128"/>
                        </a:rPr>
                        <a:t>国の機関との調整が必要</a:t>
                      </a:r>
                      <a:r>
                        <a:rPr kumimoji="1" lang="ja-JP" altLang="en-US" sz="1800" b="0" dirty="0">
                          <a:latin typeface="UD デジタル 教科書体 NK-R" panose="02020400000000000000" pitchFamily="18" charset="-128"/>
                          <a:ea typeface="UD デジタル 教科書体 NK-R" panose="02020400000000000000" pitchFamily="18" charset="-128"/>
                        </a:rPr>
                        <a:t>。</a:t>
                      </a:r>
                      <a:endParaRPr kumimoji="1" lang="en-US" altLang="ja-JP" sz="1800" b="0" dirty="0">
                        <a:latin typeface="UD デジタル 教科書体 NK-R" panose="02020400000000000000" pitchFamily="18" charset="-128"/>
                        <a:ea typeface="UD デジタル 教科書体 NK-R" panose="02020400000000000000" pitchFamily="18" charset="-128"/>
                      </a:endParaRPr>
                    </a:p>
                    <a:p>
                      <a:pPr marL="0" indent="0" algn="l">
                        <a:lnSpc>
                          <a:spcPct val="100000"/>
                        </a:lnSpc>
                        <a:buFont typeface="Wingdings" panose="05000000000000000000" pitchFamily="2" charset="2"/>
                        <a:buNone/>
                      </a:pPr>
                      <a:r>
                        <a:rPr kumimoji="1" lang="ja-JP" altLang="en-US" sz="1800" b="0" dirty="0">
                          <a:latin typeface="UD デジタル 教科書体 NK-R" panose="02020400000000000000" pitchFamily="18" charset="-128"/>
                          <a:ea typeface="UD デジタル 教科書体 NK-R" panose="02020400000000000000" pitchFamily="18" charset="-128"/>
                        </a:rPr>
                        <a:t>　　　　　　　　　　　　　　　　　　　　鉄道系での徴収は、</a:t>
                      </a:r>
                      <a:r>
                        <a:rPr kumimoji="1" lang="ja-JP" altLang="en-US" sz="1800" b="1" u="sng" dirty="0">
                          <a:latin typeface="UD デジタル 教科書体 NK-R" panose="02020400000000000000" pitchFamily="18" charset="-128"/>
                          <a:ea typeface="UD デジタル 教科書体 NK-R" panose="02020400000000000000" pitchFamily="18" charset="-128"/>
                        </a:rPr>
                        <a:t>徴収場所の観点の実態性から鑑みて、実現は困難</a:t>
                      </a:r>
                      <a:r>
                        <a:rPr kumimoji="1" lang="ja-JP" altLang="en-US" sz="1800" b="0" dirty="0">
                          <a:latin typeface="UD デジタル 教科書体 NK-R" panose="02020400000000000000" pitchFamily="18" charset="-128"/>
                          <a:ea typeface="UD デジタル 教科書体 NK-R" panose="02020400000000000000" pitchFamily="18" charset="-128"/>
                        </a:rPr>
                        <a:t>。</a:t>
                      </a:r>
                    </a:p>
                    <a:p>
                      <a:pPr marL="171450" indent="-171450" algn="l">
                        <a:lnSpc>
                          <a:spcPct val="100000"/>
                        </a:lnSpc>
                        <a:buFont typeface="Wingdings" panose="05000000000000000000" pitchFamily="2" charset="2"/>
                        <a:buChar char="u"/>
                      </a:pPr>
                      <a:r>
                        <a:rPr kumimoji="1" lang="ja-JP" altLang="en-US" sz="1800" b="0" dirty="0">
                          <a:latin typeface="UD デジタル 教科書体 NK-R" panose="02020400000000000000" pitchFamily="18" charset="-128"/>
                          <a:ea typeface="UD デジタル 教科書体 NK-R" panose="02020400000000000000" pitchFamily="18" charset="-128"/>
                        </a:rPr>
                        <a:t>文化施設での徴収 ： 技術的には可能だが、チケット販売所等で</a:t>
                      </a:r>
                      <a:r>
                        <a:rPr kumimoji="1" lang="ja-JP" altLang="en-US" sz="1800" b="1" u="sng" dirty="0">
                          <a:latin typeface="UD デジタル 教科書体 NK-R" panose="02020400000000000000" pitchFamily="18" charset="-128"/>
                          <a:ea typeface="UD デジタル 教科書体 NK-R" panose="02020400000000000000" pitchFamily="18" charset="-128"/>
                        </a:rPr>
                        <a:t>新たな作業が発生し、徴収事務の負担が大きい</a:t>
                      </a:r>
                      <a:r>
                        <a:rPr kumimoji="1" lang="ja-JP" altLang="en-US" sz="1800" b="0" dirty="0">
                          <a:latin typeface="UD デジタル 教科書体 NK-R" panose="02020400000000000000" pitchFamily="18" charset="-128"/>
                          <a:ea typeface="UD デジタル 教科書体 NK-R" panose="02020400000000000000" pitchFamily="18" charset="-128"/>
                        </a:rPr>
                        <a:t>。</a:t>
                      </a: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536362526"/>
                  </a:ext>
                </a:extLst>
              </a:tr>
            </a:tbl>
          </a:graphicData>
        </a:graphic>
      </p:graphicFrame>
      <p:sp>
        <p:nvSpPr>
          <p:cNvPr id="14" name="テキスト ボックス 13">
            <a:extLst>
              <a:ext uri="{FF2B5EF4-FFF2-40B4-BE49-F238E27FC236}">
                <a16:creationId xmlns:a16="http://schemas.microsoft.com/office/drawing/2014/main" id="{6B823BEA-625F-4617-9A0A-5F9FBD566CEB}"/>
              </a:ext>
            </a:extLst>
          </p:cNvPr>
          <p:cNvSpPr txBox="1"/>
          <p:nvPr/>
        </p:nvSpPr>
        <p:spPr>
          <a:xfrm>
            <a:off x="73458" y="5274369"/>
            <a:ext cx="13221374" cy="374906"/>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0" tIns="36000" rIns="0" bIns="0" rtlCol="0">
            <a:spAutoFit/>
          </a:bodyPr>
          <a:lstStyle/>
          <a:p>
            <a:pPr marL="171450" indent="-79375">
              <a:buFont typeface="Wingdings" panose="05000000000000000000" pitchFamily="2" charset="2"/>
              <a:buChar char="Ø"/>
            </a:pPr>
            <a:r>
              <a:rPr lang="ja-JP" altLang="en-US" sz="2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2200" b="1" u="sng"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上記事例を参考に、大阪府で実現可能な制度を法的・税制面、実務面から検証</a:t>
            </a:r>
            <a:endParaRPr lang="en-US" altLang="ja-JP" sz="2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Tree>
    <p:extLst>
      <p:ext uri="{BB962C8B-B14F-4D97-AF65-F5344CB8AC3E}">
        <p14:creationId xmlns:p14="http://schemas.microsoft.com/office/powerpoint/2010/main" val="1864770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2" y="-19490"/>
            <a:ext cx="13969331"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a:t>
            </a:r>
            <a:r>
              <a:rPr lang="zh-TW" altLang="en-US" sz="2800" b="1" dirty="0">
                <a:solidFill>
                  <a:sysClr val="windowText" lastClr="000000"/>
                </a:solidFill>
                <a:latin typeface="Meiryo UI" panose="020B0604030504040204" pitchFamily="50" charset="-128"/>
                <a:ea typeface="Meiryo UI" panose="020B0604030504040204" pitchFamily="50" charset="-128"/>
              </a:rPr>
              <a:t>海外事例調査</a:t>
            </a:r>
            <a:r>
              <a:rPr lang="ja-JP" altLang="en-US" sz="2800" b="1" dirty="0">
                <a:solidFill>
                  <a:sysClr val="windowText" lastClr="000000"/>
                </a:solidFill>
                <a:latin typeface="Meiryo UI" panose="020B0604030504040204" pitchFamily="50" charset="-128"/>
                <a:ea typeface="Meiryo UI" panose="020B0604030504040204" pitchFamily="50" charset="-128"/>
              </a:rPr>
              <a:t>（最終報告）～事例調査～ </a:t>
            </a:r>
            <a:r>
              <a:rPr lang="en-US" altLang="ja-JP" sz="2400" b="1" dirty="0">
                <a:solidFill>
                  <a:sysClr val="windowText" lastClr="000000"/>
                </a:solidFill>
                <a:latin typeface="Meiryo UI" panose="020B0604030504040204" pitchFamily="50" charset="-128"/>
                <a:ea typeface="Meiryo UI" panose="020B0604030504040204" pitchFamily="50" charset="-128"/>
              </a:rPr>
              <a:t>【ESTA</a:t>
            </a:r>
            <a:r>
              <a:rPr lang="ja-JP" altLang="en-US" sz="2400" b="1" dirty="0">
                <a:solidFill>
                  <a:sysClr val="windowText" lastClr="000000"/>
                </a:solidFill>
                <a:latin typeface="Meiryo UI" panose="020B0604030504040204" pitchFamily="50" charset="-128"/>
                <a:ea typeface="Meiryo UI" panose="020B0604030504040204" pitchFamily="50" charset="-128"/>
              </a:rPr>
              <a:t>（アメリカ）、バリ島（インドネシア）</a:t>
            </a:r>
            <a:r>
              <a:rPr lang="en-US" altLang="ja-JP" sz="2400" b="1" dirty="0">
                <a:solidFill>
                  <a:sysClr val="windowText" lastClr="000000"/>
                </a:solidFill>
                <a:latin typeface="Meiryo UI" panose="020B0604030504040204" pitchFamily="50" charset="-128"/>
                <a:ea typeface="Meiryo UI" panose="020B0604030504040204" pitchFamily="50" charset="-128"/>
              </a:rPr>
              <a:t>】</a:t>
            </a:r>
            <a:endParaRPr lang="zh-TW"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2</a:t>
            </a:fld>
            <a:endParaRPr kumimoji="1" lang="ja-JP" altLang="en-US" dirty="0"/>
          </a:p>
        </p:txBody>
      </p:sp>
      <p:graphicFrame>
        <p:nvGraphicFramePr>
          <p:cNvPr id="4" name="表 3">
            <a:extLst>
              <a:ext uri="{FF2B5EF4-FFF2-40B4-BE49-F238E27FC236}">
                <a16:creationId xmlns:a16="http://schemas.microsoft.com/office/drawing/2014/main" id="{6E56C6DA-A42D-4D50-9507-7D3144FE3B08}"/>
              </a:ext>
            </a:extLst>
          </p:cNvPr>
          <p:cNvGraphicFramePr>
            <a:graphicFrameLocks noGrp="1"/>
          </p:cNvGraphicFramePr>
          <p:nvPr>
            <p:extLst>
              <p:ext uri="{D42A27DB-BD31-4B8C-83A1-F6EECF244321}">
                <p14:modId xmlns:p14="http://schemas.microsoft.com/office/powerpoint/2010/main" val="836223997"/>
              </p:ext>
            </p:extLst>
          </p:nvPr>
        </p:nvGraphicFramePr>
        <p:xfrm>
          <a:off x="359817" y="1241922"/>
          <a:ext cx="12889433" cy="3744415"/>
        </p:xfrm>
        <a:graphic>
          <a:graphicData uri="http://schemas.openxmlformats.org/drawingml/2006/table">
            <a:tbl>
              <a:tblPr/>
              <a:tblGrid>
                <a:gridCol w="1043076">
                  <a:extLst>
                    <a:ext uri="{9D8B030D-6E8A-4147-A177-3AD203B41FA5}">
                      <a16:colId xmlns:a16="http://schemas.microsoft.com/office/drawing/2014/main" val="1448493638"/>
                    </a:ext>
                  </a:extLst>
                </a:gridCol>
                <a:gridCol w="2235162">
                  <a:extLst>
                    <a:ext uri="{9D8B030D-6E8A-4147-A177-3AD203B41FA5}">
                      <a16:colId xmlns:a16="http://schemas.microsoft.com/office/drawing/2014/main" val="2621912578"/>
                    </a:ext>
                  </a:extLst>
                </a:gridCol>
                <a:gridCol w="9611195">
                  <a:extLst>
                    <a:ext uri="{9D8B030D-6E8A-4147-A177-3AD203B41FA5}">
                      <a16:colId xmlns:a16="http://schemas.microsoft.com/office/drawing/2014/main" val="2578642984"/>
                    </a:ext>
                  </a:extLst>
                </a:gridCol>
              </a:tblGrid>
              <a:tr h="971413">
                <a:tc rowSpan="7">
                  <a:txBody>
                    <a:bodyPr/>
                    <a:lstStyle/>
                    <a:p>
                      <a:pPr algn="ctr" font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制度概要</a:t>
                      </a:r>
                    </a:p>
                  </a:txBody>
                  <a:tcPr marL="3612" marR="3612" marT="3612"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概要（徴収金・</a:t>
                      </a:r>
                      <a:endParaRPr lang="en-US" altLang="ja-JP" sz="1300" b="1"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二重価格の内容）</a:t>
                      </a:r>
                    </a:p>
                  </a:txBody>
                  <a:tcPr marL="3612" marR="3612" marT="3612"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marL="285750" indent="-285750" algn="l" fontAlgn="ctr">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米国国土安全保障省（</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DHS</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）が導入している電子渡航認証システム（</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Electronic System for Travel Authorization</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）で、ビザ免除プログラム（</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VWP</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）を利用して米国に入国する外国人向けの仕組み。</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ctr">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入国の際に申請料金を支払うのでビザのように捉えられるが、</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ESTA</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はビザではない。有効なビザを所持する渡航者は、そのビザの目的に準じた米国への渡航が可能。有効なビザを所持する渡航者については、</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ESTA</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申請の必要はない。</a:t>
                      </a:r>
                    </a:p>
                  </a:txBody>
                  <a:tcPr marL="3612" marR="3612" marT="36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4712857"/>
                  </a:ext>
                </a:extLst>
              </a:tr>
              <a:tr h="246159">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税制度か否か</a:t>
                      </a:r>
                      <a:endParaRPr kumimoji="1" lang="ja-JP" altLang="en-US" sz="1300" dirty="0"/>
                    </a:p>
                  </a:txBody>
                  <a:tcPr marL="3612" marR="3612" marT="3612"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ビザ制度に準じるがビザそのものではなく、あくまでも入国に際して必要となる手続きのシステムを使用する際の料金</a:t>
                      </a:r>
                    </a:p>
                  </a:txBody>
                  <a:tcPr marL="3612" marR="3612" marT="36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99433778"/>
                  </a:ext>
                </a:extLst>
              </a:tr>
              <a:tr h="246159">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税率・二重価格分</a:t>
                      </a:r>
                      <a:endParaRPr kumimoji="1" lang="ja-JP" altLang="en-US" sz="1300" dirty="0"/>
                    </a:p>
                  </a:txBody>
                  <a:tcPr marL="3612" marR="3612" marT="3612"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申請料金は</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ドル</a:t>
                      </a:r>
                    </a:p>
                  </a:txBody>
                  <a:tcPr marL="3612" marR="3612" marT="36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6287282"/>
                  </a:ext>
                </a:extLst>
              </a:tr>
              <a:tr h="246159">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徴収主体</a:t>
                      </a:r>
                      <a:r>
                        <a:rPr lang="en-US" altLang="ja-JP" sz="13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オペレーション</a:t>
                      </a:r>
                      <a:endParaRPr kumimoji="1" lang="ja-JP" altLang="en-US" sz="1300" dirty="0"/>
                    </a:p>
                  </a:txBody>
                  <a:tcPr marL="3612" marR="3612" marT="3612"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アメリカ入国全体で、各空港のパスポートコントロール</a:t>
                      </a:r>
                    </a:p>
                  </a:txBody>
                  <a:tcPr marL="3612" marR="3612" marT="36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07968247"/>
                  </a:ext>
                </a:extLst>
              </a:tr>
              <a:tr h="246159">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目的</a:t>
                      </a:r>
                      <a:r>
                        <a:rPr lang="en-US" altLang="ja-JP" sz="13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使途</a:t>
                      </a:r>
                      <a:endParaRPr kumimoji="1" lang="ja-JP" altLang="en-US" sz="1300" dirty="0"/>
                    </a:p>
                  </a:txBody>
                  <a:tcPr marL="3612" marR="3612" marT="3612"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米国に入国する外国人の適格性を判断し、渡航が安全であることを確認するため</a:t>
                      </a:r>
                    </a:p>
                  </a:txBody>
                  <a:tcPr marL="3612" marR="3612" marT="36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33629316"/>
                  </a:ext>
                </a:extLst>
              </a:tr>
              <a:tr h="246159">
                <a:tc vMerge="1">
                  <a:txBody>
                    <a:bodyPr/>
                    <a:lstStyle/>
                    <a:p>
                      <a:endParaRPr kumimoji="1" lang="ja-JP" altLang="en-US"/>
                    </a:p>
                  </a:txBody>
                  <a:tcPr/>
                </a:tc>
                <a:tc>
                  <a:txBody>
                    <a:bodyPr/>
                    <a:lstStyle/>
                    <a:p>
                      <a:pPr algn="ctr"/>
                      <a:r>
                        <a:rPr lang="ja-JP" altLang="en-US" sz="1300" b="1" i="0" u="none" strike="noStrike">
                          <a:solidFill>
                            <a:srgbClr val="000000"/>
                          </a:solidFill>
                          <a:effectLst/>
                          <a:latin typeface="Meiryo UI" panose="020B0604030504040204" pitchFamily="50" charset="-128"/>
                          <a:ea typeface="Meiryo UI" panose="020B0604030504040204" pitchFamily="50" charset="-128"/>
                        </a:rPr>
                        <a:t>外国人対象のみか否か</a:t>
                      </a:r>
                      <a:endParaRPr kumimoji="1" lang="ja-JP" altLang="en-US" sz="1300"/>
                    </a:p>
                  </a:txBody>
                  <a:tcPr marL="3612" marR="3612" marT="3612"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外国人のみ</a:t>
                      </a:r>
                    </a:p>
                  </a:txBody>
                  <a:tcPr marL="3612" marR="3612" marT="36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08682141"/>
                  </a:ext>
                </a:extLst>
              </a:tr>
              <a:tr h="246159">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導入時期</a:t>
                      </a:r>
                      <a:endParaRPr kumimoji="1" lang="ja-JP" altLang="en-US" sz="1300" dirty="0"/>
                    </a:p>
                  </a:txBody>
                  <a:tcPr marL="3612" marR="3612" marT="3612"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2009</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12</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日から義務化</a:t>
                      </a:r>
                    </a:p>
                  </a:txBody>
                  <a:tcPr marL="3612" marR="3612" marT="36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8206859"/>
                  </a:ext>
                </a:extLst>
              </a:tr>
              <a:tr h="1296048">
                <a:tc gridSpan="2">
                  <a:txBody>
                    <a:bodyPr/>
                    <a:lstStyle/>
                    <a:p>
                      <a:pPr algn="ctr" font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制度の運用状況（実態把握）　／　</a:t>
                      </a:r>
                      <a:br>
                        <a:rPr lang="ja-JP" altLang="en-US" sz="1300" b="1"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制度の特徴</a:t>
                      </a:r>
                    </a:p>
                  </a:txBody>
                  <a:tcPr marL="3612" marR="3612" marT="3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hMerge="1">
                  <a:txBody>
                    <a:bodyPr/>
                    <a:lstStyle/>
                    <a:p>
                      <a:endParaRPr kumimoji="1" lang="ja-JP" altLang="en-US"/>
                    </a:p>
                  </a:txBody>
                  <a:tcPr/>
                </a:tc>
                <a:tc>
                  <a:txBody>
                    <a:bodyPr/>
                    <a:lstStyle/>
                    <a:p>
                      <a:pPr marL="285750" indent="-285750" algn="l" fontAlgn="t">
                        <a:buFont typeface="Wingdings" panose="05000000000000000000" pitchFamily="2" charset="2"/>
                        <a:buChar char="l"/>
                      </a:pP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ESTA</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の申請は、米国税関国境取締局（</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CBP</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）のウェブサイトから行うことができる。申請料金は</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ドルで、クレジットカードで支払う。申請書の記入にかかる平均時間は約</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23</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分。</a:t>
                      </a:r>
                      <a:r>
                        <a:rPr lang="ja-JP" altLang="en-US" sz="1300" b="0" i="0" u="none" strike="noStrike" dirty="0">
                          <a:solidFill>
                            <a:srgbClr val="000000"/>
                          </a:solidFill>
                          <a:effectLst/>
                          <a:latin typeface="Tahoma" panose="020B0604030504040204" pitchFamily="34" charset="0"/>
                          <a:ea typeface="Meiryo UI" panose="020B0604030504040204" pitchFamily="50" charset="-128"/>
                        </a:rPr>
                        <a:t>﻿</a:t>
                      </a:r>
                      <a:endParaRPr lang="en-US" altLang="ja-JP" sz="1300" b="0" i="0" u="none" strike="noStrike" dirty="0">
                        <a:solidFill>
                          <a:srgbClr val="000000"/>
                        </a:solidFill>
                        <a:effectLst/>
                        <a:latin typeface="Tahoma" panose="020B0604030504040204" pitchFamily="34" charset="0"/>
                        <a:ea typeface="Meiryo UI" panose="020B0604030504040204" pitchFamily="50" charset="-128"/>
                      </a:endParaRPr>
                    </a:p>
                    <a:p>
                      <a:pPr marL="285750" indent="-285750" algn="l" fontAlgn="t">
                        <a:buFont typeface="Wingdings" panose="05000000000000000000" pitchFamily="2" charset="2"/>
                        <a:buChar char="l"/>
                      </a:pP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ESTA</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の申請は、航空券の予約時にするか、少なくとも渡米日の</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72</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時間以上前に行うことが推奨されている。</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ESTA</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の有効期限は通常</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年間で、米国への複数回の渡航が可能です。ただし、</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年以内にパスポートの期限が切れる場合は、パスポートの有効期限日をもって無効になる。</a:t>
                      </a:r>
                      <a:r>
                        <a:rPr lang="ja-JP" altLang="en-US" sz="1300" b="0" i="0" u="none" strike="noStrike" dirty="0">
                          <a:solidFill>
                            <a:srgbClr val="000000"/>
                          </a:solidFill>
                          <a:effectLst/>
                          <a:latin typeface="Tahoma" panose="020B0604030504040204" pitchFamily="34" charset="0"/>
                          <a:ea typeface="Meiryo UI" panose="020B0604030504040204" pitchFamily="50" charset="-128"/>
                        </a:rPr>
                        <a:t>﻿</a:t>
                      </a:r>
                      <a:endParaRPr lang="ja-JP" altLang="en-US" sz="1300" b="0" i="0" u="none" strike="noStrike" dirty="0">
                        <a:solidFill>
                          <a:srgbClr val="000000"/>
                        </a:solidFill>
                        <a:effectLst/>
                        <a:latin typeface="Meiryo UI" panose="020B0604030504040204" pitchFamily="50" charset="-128"/>
                        <a:ea typeface="Meiryo UI" panose="020B0604030504040204" pitchFamily="50" charset="-128"/>
                      </a:endParaRPr>
                    </a:p>
                  </a:txBody>
                  <a:tcPr marL="3612" marR="3612" marT="36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65972773"/>
                  </a:ext>
                </a:extLst>
              </a:tr>
            </a:tbl>
          </a:graphicData>
        </a:graphic>
      </p:graphicFrame>
      <p:sp>
        <p:nvSpPr>
          <p:cNvPr id="6" name="テキスト ボックス 5">
            <a:extLst>
              <a:ext uri="{FF2B5EF4-FFF2-40B4-BE49-F238E27FC236}">
                <a16:creationId xmlns:a16="http://schemas.microsoft.com/office/drawing/2014/main" id="{D6978AC5-A4E5-4D71-BEED-29B893FD66C6}"/>
              </a:ext>
            </a:extLst>
          </p:cNvPr>
          <p:cNvSpPr txBox="1"/>
          <p:nvPr/>
        </p:nvSpPr>
        <p:spPr bwMode="gray">
          <a:xfrm>
            <a:off x="144015" y="665857"/>
            <a:ext cx="9576842" cy="56223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000" b="1" u="sng" dirty="0">
                <a:solidFill>
                  <a:sysClr val="windowText" lastClr="000000"/>
                </a:solidFill>
                <a:latin typeface="Meiryo UI" panose="020B0604030504040204" pitchFamily="50" charset="-128"/>
                <a:ea typeface="Meiryo UI" panose="020B0604030504040204" pitchFamily="50" charset="-128"/>
              </a:rPr>
              <a:t>■№１　外国人入国時の認証システム使用料金 </a:t>
            </a:r>
            <a:r>
              <a:rPr lang="en-US" altLang="ja-JP" sz="2000" b="1" u="sng" dirty="0">
                <a:solidFill>
                  <a:sysClr val="windowText" lastClr="000000"/>
                </a:solidFill>
                <a:latin typeface="Meiryo UI" panose="020B0604030504040204" pitchFamily="50" charset="-128"/>
                <a:ea typeface="Meiryo UI" panose="020B0604030504040204" pitchFamily="50" charset="-128"/>
              </a:rPr>
              <a:t>【ESTA</a:t>
            </a:r>
            <a:r>
              <a:rPr lang="ja-JP" altLang="en-US" sz="2000" b="1" u="sng" dirty="0">
                <a:solidFill>
                  <a:sysClr val="windowText" lastClr="000000"/>
                </a:solidFill>
                <a:latin typeface="Meiryo UI" panose="020B0604030504040204" pitchFamily="50" charset="-128"/>
                <a:ea typeface="Meiryo UI" panose="020B0604030504040204" pitchFamily="50" charset="-128"/>
              </a:rPr>
              <a:t>（アメリカ）</a:t>
            </a:r>
            <a:r>
              <a:rPr lang="en-US" altLang="ja-JP" sz="2000" b="1" u="sng" dirty="0">
                <a:solidFill>
                  <a:sysClr val="windowText" lastClr="000000"/>
                </a:solidFill>
                <a:latin typeface="Meiryo UI" panose="020B0604030504040204" pitchFamily="50" charset="-128"/>
                <a:ea typeface="Meiryo UI" panose="020B0604030504040204" pitchFamily="50" charset="-128"/>
              </a:rPr>
              <a:t>】</a:t>
            </a:r>
            <a:endParaRPr lang="zh-TW" altLang="en-US" sz="2000" b="1" u="sng" dirty="0">
              <a:solidFill>
                <a:sysClr val="windowText" lastClr="000000"/>
              </a:solidFill>
              <a:latin typeface="Meiryo UI" panose="020B0604030504040204" pitchFamily="50" charset="-128"/>
              <a:ea typeface="Meiryo UI" panose="020B0604030504040204" pitchFamily="50" charset="-128"/>
            </a:endParaRPr>
          </a:p>
        </p:txBody>
      </p:sp>
      <p:graphicFrame>
        <p:nvGraphicFramePr>
          <p:cNvPr id="7" name="表 6">
            <a:extLst>
              <a:ext uri="{FF2B5EF4-FFF2-40B4-BE49-F238E27FC236}">
                <a16:creationId xmlns:a16="http://schemas.microsoft.com/office/drawing/2014/main" id="{AC47EEE7-7C3F-40DA-B584-54A9ADF20817}"/>
              </a:ext>
            </a:extLst>
          </p:cNvPr>
          <p:cNvGraphicFramePr>
            <a:graphicFrameLocks noGrp="1"/>
          </p:cNvGraphicFramePr>
          <p:nvPr>
            <p:extLst>
              <p:ext uri="{D42A27DB-BD31-4B8C-83A1-F6EECF244321}">
                <p14:modId xmlns:p14="http://schemas.microsoft.com/office/powerpoint/2010/main" val="2048478371"/>
              </p:ext>
            </p:extLst>
          </p:nvPr>
        </p:nvGraphicFramePr>
        <p:xfrm>
          <a:off x="359817" y="5660857"/>
          <a:ext cx="12889433" cy="3817626"/>
        </p:xfrm>
        <a:graphic>
          <a:graphicData uri="http://schemas.openxmlformats.org/drawingml/2006/table">
            <a:tbl>
              <a:tblPr/>
              <a:tblGrid>
                <a:gridCol w="1043076">
                  <a:extLst>
                    <a:ext uri="{9D8B030D-6E8A-4147-A177-3AD203B41FA5}">
                      <a16:colId xmlns:a16="http://schemas.microsoft.com/office/drawing/2014/main" val="1448493638"/>
                    </a:ext>
                  </a:extLst>
                </a:gridCol>
                <a:gridCol w="2235162">
                  <a:extLst>
                    <a:ext uri="{9D8B030D-6E8A-4147-A177-3AD203B41FA5}">
                      <a16:colId xmlns:a16="http://schemas.microsoft.com/office/drawing/2014/main" val="2621912578"/>
                    </a:ext>
                  </a:extLst>
                </a:gridCol>
                <a:gridCol w="9611195">
                  <a:extLst>
                    <a:ext uri="{9D8B030D-6E8A-4147-A177-3AD203B41FA5}">
                      <a16:colId xmlns:a16="http://schemas.microsoft.com/office/drawing/2014/main" val="2578642984"/>
                    </a:ext>
                  </a:extLst>
                </a:gridCol>
              </a:tblGrid>
              <a:tr h="477203">
                <a:tc rowSpan="7">
                  <a:txBody>
                    <a:bodyPr/>
                    <a:lstStyle/>
                    <a:p>
                      <a:pPr algn="ctr" font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制度概要</a:t>
                      </a:r>
                    </a:p>
                  </a:txBody>
                  <a:tcPr marL="3612" marR="3612" marT="3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概要（徴収金・</a:t>
                      </a:r>
                      <a:endParaRPr lang="en-US" altLang="ja-JP" sz="1300" b="1" i="0" u="none" strike="noStrike" dirty="0">
                        <a:solidFill>
                          <a:srgbClr val="000000"/>
                        </a:solidFill>
                        <a:effectLst/>
                        <a:latin typeface="Meiryo UI" panose="020B0604030504040204" pitchFamily="50" charset="-128"/>
                        <a:ea typeface="Meiryo UI" panose="020B0604030504040204" pitchFamily="50" charset="-128"/>
                      </a:endParaRPr>
                    </a:p>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二重価格の内容）</a:t>
                      </a:r>
                      <a:endParaRPr kumimoji="1" lang="ja-JP" altLang="en-US" sz="1300" dirty="0"/>
                    </a:p>
                  </a:txBody>
                  <a:tcPr marL="3612" marR="3612" marT="3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marL="285750" indent="-285750" algn="l" fontAlgn="t">
                        <a:buFont typeface="Wingdings" panose="05000000000000000000" pitchFamily="2" charset="2"/>
                        <a:buChar char="l"/>
                      </a:pP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日からバリ島を訪問する全ての外国人観光客に対し、一人あたり</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万ルピア（約</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1500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円）の徴収</a:t>
                      </a:r>
                    </a:p>
                  </a:txBody>
                  <a:tcPr marL="3612" marR="3612" marT="36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2684383"/>
                  </a:ext>
                </a:extLst>
              </a:tr>
              <a:tr h="240757">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税制度か否か</a:t>
                      </a:r>
                      <a:endParaRPr kumimoji="1" lang="ja-JP" altLang="en-US" sz="1300" dirty="0"/>
                    </a:p>
                  </a:txBody>
                  <a:tcPr marL="3612" marR="3612" marT="3612"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ビザ制度に準じる</a:t>
                      </a:r>
                    </a:p>
                  </a:txBody>
                  <a:tcPr marL="3612" marR="3612" marT="36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8944498"/>
                  </a:ext>
                </a:extLst>
              </a:tr>
              <a:tr h="240757">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税率・二重価格分</a:t>
                      </a:r>
                      <a:endParaRPr kumimoji="1" lang="ja-JP" altLang="en-US" sz="1300" dirty="0"/>
                    </a:p>
                  </a:txBody>
                  <a:tcPr marL="3612" marR="3612" marT="3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一人あたり</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万ルピア（約</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1500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円）</a:t>
                      </a:r>
                    </a:p>
                  </a:txBody>
                  <a:tcPr marL="3612" marR="3612" marT="36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67637807"/>
                  </a:ext>
                </a:extLst>
              </a:tr>
              <a:tr h="240757">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徴収主体</a:t>
                      </a:r>
                      <a:r>
                        <a:rPr lang="en-US" altLang="ja-JP" sz="13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オペレーション</a:t>
                      </a:r>
                      <a:endParaRPr kumimoji="1" lang="ja-JP" altLang="en-US" sz="1300" dirty="0"/>
                    </a:p>
                  </a:txBody>
                  <a:tcPr marL="3612" marR="3612" marT="3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バリ国際空港（ングラライ）のパスポートコントロール</a:t>
                      </a:r>
                    </a:p>
                  </a:txBody>
                  <a:tcPr marL="3612" marR="3612" marT="36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4100941"/>
                  </a:ext>
                </a:extLst>
              </a:tr>
              <a:tr h="240757">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目的</a:t>
                      </a:r>
                      <a:r>
                        <a:rPr lang="en-US" altLang="ja-JP" sz="13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使途</a:t>
                      </a:r>
                      <a:endParaRPr kumimoji="1" lang="ja-JP" altLang="en-US" sz="1300" dirty="0"/>
                    </a:p>
                  </a:txBody>
                  <a:tcPr marL="3612" marR="3612" marT="3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バリの文化と自然の保護のため</a:t>
                      </a:r>
                    </a:p>
                  </a:txBody>
                  <a:tcPr marL="3612" marR="3612" marT="36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9727540"/>
                  </a:ext>
                </a:extLst>
              </a:tr>
              <a:tr h="240757">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外国人対象のみか否か</a:t>
                      </a:r>
                      <a:endParaRPr kumimoji="1" lang="ja-JP" altLang="en-US" sz="1300" dirty="0"/>
                    </a:p>
                  </a:txBody>
                  <a:tcPr marL="3612" marR="3612" marT="3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外国人のみ</a:t>
                      </a:r>
                    </a:p>
                  </a:txBody>
                  <a:tcPr marL="3612" marR="3612" marT="36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9079140"/>
                  </a:ext>
                </a:extLst>
              </a:tr>
              <a:tr h="240757">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導入時期</a:t>
                      </a:r>
                      <a:endParaRPr kumimoji="1" lang="ja-JP" altLang="en-US" sz="1300" dirty="0"/>
                    </a:p>
                  </a:txBody>
                  <a:tcPr marL="3612" marR="3612" marT="3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2024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月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14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a:t>
                      </a:r>
                    </a:p>
                  </a:txBody>
                  <a:tcPr marL="3612" marR="3612" marT="36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7121096"/>
                  </a:ext>
                </a:extLst>
              </a:tr>
              <a:tr h="1895881">
                <a:tc gridSpan="2">
                  <a:txBody>
                    <a:bodyPr/>
                    <a:lstStyle/>
                    <a:p>
                      <a:pPr algn="ctr" font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制度の運用状況（実態把握）　／　</a:t>
                      </a:r>
                      <a:br>
                        <a:rPr lang="ja-JP" altLang="en-US" sz="1300" b="1"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制度の特徴</a:t>
                      </a:r>
                    </a:p>
                  </a:txBody>
                  <a:tcPr marL="3612" marR="3612" marT="3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hMerge="1">
                  <a:txBody>
                    <a:bodyPr/>
                    <a:lstStyle/>
                    <a:p>
                      <a:endParaRPr kumimoji="1" lang="ja-JP" altLang="en-US"/>
                    </a:p>
                  </a:txBody>
                  <a:tcPr/>
                </a:tc>
                <a:tc>
                  <a:txBody>
                    <a:bodyPr/>
                    <a:lstStyle/>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バリ島への出発前にオンライン決済することが強く推奨されているが、以下の支払い方法が可能</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0" indent="0" algn="l" fontAlgn="t">
                        <a:buFont typeface="Wingdings" panose="05000000000000000000" pitchFamily="2" charset="2"/>
                        <a:buNone/>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 バリ島に到着する前に、「</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Love Bali</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（ラブ・バリ）」システムにアクセスして支払う。</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(https://lovebali.baliprov.go.id )</a:t>
                      </a:r>
                    </a:p>
                    <a:p>
                      <a:pPr marL="0" indent="0" algn="l" fontAlgn="t">
                        <a:buFont typeface="Wingdings" panose="05000000000000000000" pitchFamily="2" charset="2"/>
                        <a:buNone/>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 バリ島を旅行中に「エンドポイント」（ホテル、旅行代理店、観光地）で「</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Love Bali</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（ラブ・バリ）」システムを使用する。</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支払いは、クレジットカード（</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Visa</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Master Card</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American Express</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JCB</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）、銀行振込、バーチャルアカウント、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QRIS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が利用可能。</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注：支払い手段によっては別途手数料が発生する可能性あり。）</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ングラライ空港国際線到着ロビーの出口付近のカウンター（ルピア現金も可能）で支払うことも可能。</a:t>
                      </a: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支払い後、</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QR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コード付きの「レヴィ・バウチャー（</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Levy voucher</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）」という支払証明が「</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Love Bali</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（ラブ・バリ）」システムから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E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メールで送信される。</a:t>
                      </a:r>
                    </a:p>
                  </a:txBody>
                  <a:tcPr marL="3612" marR="3612" marT="36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3970602"/>
                  </a:ext>
                </a:extLst>
              </a:tr>
            </a:tbl>
          </a:graphicData>
        </a:graphic>
      </p:graphicFrame>
      <p:sp>
        <p:nvSpPr>
          <p:cNvPr id="9" name="テキスト ボックス 8">
            <a:extLst>
              <a:ext uri="{FF2B5EF4-FFF2-40B4-BE49-F238E27FC236}">
                <a16:creationId xmlns:a16="http://schemas.microsoft.com/office/drawing/2014/main" id="{B5120E02-1A07-4D86-8C8C-35204BBDC7F4}"/>
              </a:ext>
            </a:extLst>
          </p:cNvPr>
          <p:cNvSpPr txBox="1"/>
          <p:nvPr/>
        </p:nvSpPr>
        <p:spPr bwMode="gray">
          <a:xfrm>
            <a:off x="144015" y="5072171"/>
            <a:ext cx="9576842" cy="56223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000" b="1" u="sng" dirty="0">
                <a:solidFill>
                  <a:sysClr val="windowText" lastClr="000000"/>
                </a:solidFill>
                <a:latin typeface="Meiryo UI" panose="020B0604030504040204" pitchFamily="50" charset="-128"/>
                <a:ea typeface="Meiryo UI" panose="020B0604030504040204" pitchFamily="50" charset="-128"/>
              </a:rPr>
              <a:t>■№２　外国人観光客徴収金 </a:t>
            </a:r>
            <a:r>
              <a:rPr lang="en-US" altLang="ja-JP" sz="2000" b="1" u="sng" dirty="0">
                <a:solidFill>
                  <a:sysClr val="windowText" lastClr="000000"/>
                </a:solidFill>
                <a:latin typeface="Meiryo UI" panose="020B0604030504040204" pitchFamily="50" charset="-128"/>
                <a:ea typeface="Meiryo UI" panose="020B0604030504040204" pitchFamily="50" charset="-128"/>
              </a:rPr>
              <a:t>【</a:t>
            </a:r>
            <a:r>
              <a:rPr lang="ja-JP" altLang="en-US" sz="2000" b="1" u="sng" dirty="0">
                <a:solidFill>
                  <a:sysClr val="windowText" lastClr="000000"/>
                </a:solidFill>
                <a:latin typeface="Meiryo UI" panose="020B0604030504040204" pitchFamily="50" charset="-128"/>
                <a:ea typeface="Meiryo UI" panose="020B0604030504040204" pitchFamily="50" charset="-128"/>
              </a:rPr>
              <a:t>バリ島（インドネシア）</a:t>
            </a:r>
            <a:r>
              <a:rPr lang="en-US" altLang="ja-JP" sz="2000" b="1" u="sng" dirty="0">
                <a:solidFill>
                  <a:sysClr val="windowText" lastClr="000000"/>
                </a:solidFill>
                <a:latin typeface="Meiryo UI" panose="020B0604030504040204" pitchFamily="50" charset="-128"/>
                <a:ea typeface="Meiryo UI" panose="020B0604030504040204" pitchFamily="50" charset="-128"/>
              </a:rPr>
              <a:t>】</a:t>
            </a:r>
            <a:endParaRPr lang="zh-TW" altLang="en-US" sz="2000" b="1" u="sng" dirty="0">
              <a:solidFill>
                <a:sysClr val="windowText" lastClr="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794324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1" y="-19490"/>
            <a:ext cx="13825314"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a:t>
            </a:r>
            <a:r>
              <a:rPr lang="zh-TW" altLang="en-US" sz="2800" b="1" dirty="0">
                <a:solidFill>
                  <a:sysClr val="windowText" lastClr="000000"/>
                </a:solidFill>
                <a:latin typeface="Meiryo UI" panose="020B0604030504040204" pitchFamily="50" charset="-128"/>
                <a:ea typeface="Meiryo UI" panose="020B0604030504040204" pitchFamily="50" charset="-128"/>
              </a:rPr>
              <a:t>海外事例調査</a:t>
            </a:r>
            <a:r>
              <a:rPr lang="ja-JP" altLang="en-US" sz="2800" b="1" dirty="0">
                <a:solidFill>
                  <a:sysClr val="windowText" lastClr="000000"/>
                </a:solidFill>
                <a:latin typeface="Meiryo UI" panose="020B0604030504040204" pitchFamily="50" charset="-128"/>
                <a:ea typeface="Meiryo UI" panose="020B0604030504040204" pitchFamily="50" charset="-128"/>
              </a:rPr>
              <a:t>（最終報告）～事例調査～ </a:t>
            </a:r>
            <a:r>
              <a:rPr lang="en-US" altLang="ja-JP" sz="2400" b="1" dirty="0">
                <a:solidFill>
                  <a:sysClr val="windowText" lastClr="000000"/>
                </a:solidFill>
                <a:latin typeface="Meiryo UI" panose="020B0604030504040204" pitchFamily="50" charset="-128"/>
                <a:ea typeface="Meiryo UI" panose="020B0604030504040204" pitchFamily="50" charset="-128"/>
              </a:rPr>
              <a:t>【</a:t>
            </a:r>
            <a:r>
              <a:rPr lang="ja-JP" altLang="en-US" sz="2400" b="1" dirty="0">
                <a:solidFill>
                  <a:sysClr val="windowText" lastClr="000000"/>
                </a:solidFill>
                <a:latin typeface="Meiryo UI" panose="020B0604030504040204" pitchFamily="50" charset="-128"/>
                <a:ea typeface="Meiryo UI" panose="020B0604030504040204" pitchFamily="50" charset="-128"/>
              </a:rPr>
              <a:t>ニュージーランド、ベネツィア（イタリア）</a:t>
            </a:r>
            <a:r>
              <a:rPr lang="en-US" altLang="ja-JP" sz="2400" b="1" dirty="0">
                <a:solidFill>
                  <a:sysClr val="windowText" lastClr="000000"/>
                </a:solidFill>
                <a:latin typeface="Meiryo UI" panose="020B0604030504040204" pitchFamily="50" charset="-128"/>
                <a:ea typeface="Meiryo UI" panose="020B0604030504040204" pitchFamily="50" charset="-128"/>
              </a:rPr>
              <a:t>】</a:t>
            </a:r>
            <a:endParaRPr lang="zh-TW"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3</a:t>
            </a:fld>
            <a:endParaRPr kumimoji="1" lang="ja-JP" altLang="en-US" dirty="0"/>
          </a:p>
        </p:txBody>
      </p:sp>
      <p:graphicFrame>
        <p:nvGraphicFramePr>
          <p:cNvPr id="4" name="表 3">
            <a:extLst>
              <a:ext uri="{FF2B5EF4-FFF2-40B4-BE49-F238E27FC236}">
                <a16:creationId xmlns:a16="http://schemas.microsoft.com/office/drawing/2014/main" id="{81DA37DD-C088-44AC-A2BA-E880EC24F848}"/>
              </a:ext>
            </a:extLst>
          </p:cNvPr>
          <p:cNvGraphicFramePr>
            <a:graphicFrameLocks noGrp="1"/>
          </p:cNvGraphicFramePr>
          <p:nvPr>
            <p:extLst>
              <p:ext uri="{D42A27DB-BD31-4B8C-83A1-F6EECF244321}">
                <p14:modId xmlns:p14="http://schemas.microsoft.com/office/powerpoint/2010/main" val="1980581798"/>
              </p:ext>
            </p:extLst>
          </p:nvPr>
        </p:nvGraphicFramePr>
        <p:xfrm>
          <a:off x="395821" y="5786667"/>
          <a:ext cx="12889432" cy="4065734"/>
        </p:xfrm>
        <a:graphic>
          <a:graphicData uri="http://schemas.openxmlformats.org/drawingml/2006/table">
            <a:tbl>
              <a:tblPr/>
              <a:tblGrid>
                <a:gridCol w="828092">
                  <a:extLst>
                    <a:ext uri="{9D8B030D-6E8A-4147-A177-3AD203B41FA5}">
                      <a16:colId xmlns:a16="http://schemas.microsoft.com/office/drawing/2014/main" val="2107468848"/>
                    </a:ext>
                  </a:extLst>
                </a:gridCol>
                <a:gridCol w="1908212">
                  <a:extLst>
                    <a:ext uri="{9D8B030D-6E8A-4147-A177-3AD203B41FA5}">
                      <a16:colId xmlns:a16="http://schemas.microsoft.com/office/drawing/2014/main" val="825829176"/>
                    </a:ext>
                  </a:extLst>
                </a:gridCol>
                <a:gridCol w="10153128">
                  <a:extLst>
                    <a:ext uri="{9D8B030D-6E8A-4147-A177-3AD203B41FA5}">
                      <a16:colId xmlns:a16="http://schemas.microsoft.com/office/drawing/2014/main" val="1144356230"/>
                    </a:ext>
                  </a:extLst>
                </a:gridCol>
              </a:tblGrid>
              <a:tr h="160187">
                <a:tc rowSpan="7">
                  <a:txBody>
                    <a:bodyPr/>
                    <a:lstStyle/>
                    <a:p>
                      <a:pPr algn="ctr" font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制度概要</a:t>
                      </a:r>
                    </a:p>
                  </a:txBody>
                  <a:tcPr marL="2776" marR="2776" marT="27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概要（徴収金・</a:t>
                      </a:r>
                      <a:endParaRPr lang="en-US" altLang="ja-JP" sz="1300" b="1" i="0" u="none" strike="noStrike" dirty="0">
                        <a:solidFill>
                          <a:srgbClr val="000000"/>
                        </a:solidFill>
                        <a:effectLst/>
                        <a:latin typeface="Meiryo UI" panose="020B0604030504040204" pitchFamily="50" charset="-128"/>
                        <a:ea typeface="Meiryo UI" panose="020B0604030504040204" pitchFamily="50" charset="-128"/>
                      </a:endParaRPr>
                    </a:p>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二重価格の内容）</a:t>
                      </a:r>
                      <a:endParaRPr kumimoji="1" lang="ja-JP" altLang="en-US" sz="1400" dirty="0"/>
                    </a:p>
                  </a:txBody>
                  <a:tcPr marL="2776" marR="2776" marT="27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marL="285750" indent="-285750" algn="l" fontAlgn="t">
                        <a:buFont typeface="Wingdings" panose="05000000000000000000" pitchFamily="2" charset="2"/>
                        <a:buChar char="l"/>
                      </a:pP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日から</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7</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月中旬まで、指定日にべネツィアへ訪れる日帰り観光客を対象に、試験的に入島税を徴収する。ベネツィアへの入島税は、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ユーロ（約</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851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円）。</a:t>
                      </a:r>
                    </a:p>
                  </a:txBody>
                  <a:tcPr marL="2776" marR="2776" marT="277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85053046"/>
                  </a:ext>
                </a:extLst>
              </a:tr>
              <a:tr h="160187">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税制度か否か</a:t>
                      </a:r>
                      <a:endParaRPr kumimoji="1" lang="ja-JP" altLang="en-US" dirty="0"/>
                    </a:p>
                  </a:txBody>
                  <a:tcPr marL="2776" marR="2776" marT="2776"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宿泊税の類</a:t>
                      </a:r>
                    </a:p>
                  </a:txBody>
                  <a:tcPr marL="2776" marR="2776" marT="2776"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6076472"/>
                  </a:ext>
                </a:extLst>
              </a:tr>
              <a:tr h="210129">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税率・二重価格分</a:t>
                      </a:r>
                      <a:endParaRPr kumimoji="1" lang="ja-JP" altLang="en-US" dirty="0"/>
                    </a:p>
                  </a:txBody>
                  <a:tcPr marL="2776" marR="2776" marT="27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ユーロ（約</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851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円）</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年で想定されている料金　入島日の</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日前までの予約：</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ユーロ、入島日の</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3</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日前から当日：</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a:t>
                      </a:r>
                    </a:p>
                  </a:txBody>
                  <a:tcPr marL="2776" marR="2776" marT="2776"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4267859"/>
                  </a:ext>
                </a:extLst>
              </a:tr>
              <a:tr h="160187">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徴収主体</a:t>
                      </a:r>
                      <a:r>
                        <a:rPr lang="en-US" altLang="ja-JP" sz="13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オペレーション</a:t>
                      </a:r>
                      <a:endParaRPr kumimoji="1" lang="ja-JP" altLang="en-US" dirty="0"/>
                    </a:p>
                  </a:txBody>
                  <a:tcPr marL="2776" marR="2776" marT="27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島の入り口での任意チェック</a:t>
                      </a:r>
                    </a:p>
                  </a:txBody>
                  <a:tcPr marL="2776" marR="2776" marT="2776"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347952"/>
                  </a:ext>
                </a:extLst>
              </a:tr>
              <a:tr h="160187">
                <a:tc vMerge="1">
                  <a:txBody>
                    <a:bodyPr/>
                    <a:lstStyle/>
                    <a:p>
                      <a:endParaRPr kumimoji="1" lang="ja-JP" altLang="en-US"/>
                    </a:p>
                  </a:txBody>
                  <a:tcPr/>
                </a:tc>
                <a:tc>
                  <a:txBody>
                    <a:bodyPr/>
                    <a:lstStyle/>
                    <a:p>
                      <a:pPr algn="ctr"/>
                      <a:r>
                        <a:rPr lang="ja-JP" altLang="en-US" sz="1300" b="1" i="0" u="none" strike="noStrike">
                          <a:solidFill>
                            <a:srgbClr val="000000"/>
                          </a:solidFill>
                          <a:effectLst/>
                          <a:latin typeface="Meiryo UI" panose="020B0604030504040204" pitchFamily="50" charset="-128"/>
                          <a:ea typeface="Meiryo UI" panose="020B0604030504040204" pitchFamily="50" charset="-128"/>
                        </a:rPr>
                        <a:t>目的</a:t>
                      </a:r>
                      <a:r>
                        <a:rPr lang="en-US" altLang="ja-JP" sz="1300" b="1" i="0" u="none" strike="noStrike">
                          <a:solidFill>
                            <a:srgbClr val="000000"/>
                          </a:solidFill>
                          <a:effectLst/>
                          <a:latin typeface="Meiryo UI" panose="020B0604030504040204" pitchFamily="50" charset="-128"/>
                          <a:ea typeface="Meiryo UI" panose="020B0604030504040204" pitchFamily="50" charset="-128"/>
                        </a:rPr>
                        <a:t>/</a:t>
                      </a:r>
                      <a:r>
                        <a:rPr lang="ja-JP" altLang="en-US" sz="1300" b="1" i="0" u="none" strike="noStrike">
                          <a:solidFill>
                            <a:srgbClr val="000000"/>
                          </a:solidFill>
                          <a:effectLst/>
                          <a:latin typeface="Meiryo UI" panose="020B0604030504040204" pitchFamily="50" charset="-128"/>
                          <a:ea typeface="Meiryo UI" panose="020B0604030504040204" pitchFamily="50" charset="-128"/>
                        </a:rPr>
                        <a:t>使途</a:t>
                      </a:r>
                      <a:endParaRPr kumimoji="1" lang="ja-JP" altLang="en-US"/>
                    </a:p>
                  </a:txBody>
                  <a:tcPr marL="2776" marR="2776" marT="27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観光地の施設の維持管理や清掃、地域住民の支援サービス等に使われるため</a:t>
                      </a:r>
                    </a:p>
                  </a:txBody>
                  <a:tcPr marL="2776" marR="2776" marT="2776"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97545707"/>
                  </a:ext>
                </a:extLst>
              </a:tr>
              <a:tr h="160187">
                <a:tc vMerge="1">
                  <a:txBody>
                    <a:bodyPr/>
                    <a:lstStyle/>
                    <a:p>
                      <a:endParaRPr kumimoji="1" lang="ja-JP" altLang="en-US"/>
                    </a:p>
                  </a:txBody>
                  <a:tcPr/>
                </a:tc>
                <a:tc>
                  <a:txBody>
                    <a:bodyPr/>
                    <a:lstStyle/>
                    <a:p>
                      <a:pPr algn="ctr"/>
                      <a:r>
                        <a:rPr lang="ja-JP" altLang="en-US" sz="1300" b="1" i="0" u="none" strike="noStrike">
                          <a:solidFill>
                            <a:srgbClr val="000000"/>
                          </a:solidFill>
                          <a:effectLst/>
                          <a:latin typeface="Meiryo UI" panose="020B0604030504040204" pitchFamily="50" charset="-128"/>
                          <a:ea typeface="Meiryo UI" panose="020B0604030504040204" pitchFamily="50" charset="-128"/>
                        </a:rPr>
                        <a:t>外国人対象のみか否か</a:t>
                      </a:r>
                      <a:endParaRPr kumimoji="1" lang="ja-JP" altLang="en-US"/>
                    </a:p>
                  </a:txBody>
                  <a:tcPr marL="2776" marR="2776" marT="27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国籍を問わず徴収する</a:t>
                      </a:r>
                    </a:p>
                  </a:txBody>
                  <a:tcPr marL="2776" marR="2776" marT="2776"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3613413"/>
                  </a:ext>
                </a:extLst>
              </a:tr>
              <a:tr h="476134">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導入時期</a:t>
                      </a:r>
                      <a:endParaRPr kumimoji="1" lang="ja-JP" altLang="en-US" dirty="0"/>
                    </a:p>
                  </a:txBody>
                  <a:tcPr marL="2776" marR="2776" marT="27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年の指定日（合計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29</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日が対象）</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年も指定日を対象に実施予定</a:t>
                      </a: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 実施日</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 2024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年は</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29</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日間でしたが、</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年は</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54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日間に拡大される想定</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 時間帯</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午前</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8</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時</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30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分から午後</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時まで。この時間帯以外は入島税は不要</a:t>
                      </a:r>
                    </a:p>
                  </a:txBody>
                  <a:tcPr marL="2776" marR="2776" marT="2776"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31667641"/>
                  </a:ext>
                </a:extLst>
              </a:tr>
              <a:tr h="2055869">
                <a:tc gridSpan="2">
                  <a:txBody>
                    <a:bodyPr/>
                    <a:lstStyle/>
                    <a:p>
                      <a:pPr algn="ctr" font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制度の運用状況（実態把握）　／</a:t>
                      </a:r>
                      <a:endParaRPr lang="en-US" altLang="ja-JP" sz="1300" b="1"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制度の特徴</a:t>
                      </a:r>
                    </a:p>
                  </a:txBody>
                  <a:tcPr marL="2776" marR="2776" marT="27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hMerge="1">
                  <a:txBody>
                    <a:bodyPr/>
                    <a:lstStyle/>
                    <a:p>
                      <a:endParaRPr kumimoji="1" lang="ja-JP" altLang="en-US"/>
                    </a:p>
                  </a:txBody>
                  <a:tcPr/>
                </a:tc>
                <a:tc>
                  <a:txBody>
                    <a:bodyPr/>
                    <a:lstStyle/>
                    <a:p>
                      <a:pPr marL="285750" indent="-285750" algn="l" fontAlgn="t">
                        <a:buFont typeface="Wingdings" panose="05000000000000000000" pitchFamily="2" charset="2"/>
                        <a:buChar char="l"/>
                      </a:pP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年の指定日を対象に、ベネツィアに日帰り訪問する</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歳以上の観光客に課される。</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宿泊客は支払いは免除されるが、登録は必須であり、</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QR</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コードの携帯が必要。（提示を求められた際に提示できないと罰金が科される）</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登録サイトから以下の手続きが必要。</a:t>
                      </a: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入島税登録・支払い手続きへ進み（</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Payment of the fee)</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訪問情報を入力</a:t>
                      </a: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3.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クレジットカードなどで支払い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4.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済むと</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QR</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コードを入手</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ポジティブな評価</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観光地の保護</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市内インフラの維持や文化財保護の資金として活用されるため、地元の負担軽減と街の長期的な保存につながることが期待される。混雑緩和</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税導入によって観光客数がコントロールされ、混雑が和らぐ可能性がある。</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ネガティブな評価</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観光客への影響</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特に日帰り旅行者にとっては、手続きが増えることや追加のコスト負担がデメリットとされている。一部の旅行者からは「観光を制限している」との批判もある。実施の課題</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徴収方法がアプリや</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QR</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コードを用いるシステムのため、高齢者や技術に不慣れな観光客には不便になる可能性がある。また、適用除外規定が複雑で混乱を招く懸念もあり。</a:t>
                      </a:r>
                    </a:p>
                  </a:txBody>
                  <a:tcPr marL="2776" marR="2776" marT="2776"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4671782"/>
                  </a:ext>
                </a:extLst>
              </a:tr>
            </a:tbl>
          </a:graphicData>
        </a:graphic>
      </p:graphicFrame>
      <p:graphicFrame>
        <p:nvGraphicFramePr>
          <p:cNvPr id="6" name="表 5">
            <a:extLst>
              <a:ext uri="{FF2B5EF4-FFF2-40B4-BE49-F238E27FC236}">
                <a16:creationId xmlns:a16="http://schemas.microsoft.com/office/drawing/2014/main" id="{517FEBF8-7F81-47F0-AE9D-745F5132DFFD}"/>
              </a:ext>
            </a:extLst>
          </p:cNvPr>
          <p:cNvGraphicFramePr>
            <a:graphicFrameLocks noGrp="1"/>
          </p:cNvGraphicFramePr>
          <p:nvPr>
            <p:extLst>
              <p:ext uri="{D42A27DB-BD31-4B8C-83A1-F6EECF244321}">
                <p14:modId xmlns:p14="http://schemas.microsoft.com/office/powerpoint/2010/main" val="2617122639"/>
              </p:ext>
            </p:extLst>
          </p:nvPr>
        </p:nvGraphicFramePr>
        <p:xfrm>
          <a:off x="395821" y="1098793"/>
          <a:ext cx="12889432" cy="4182728"/>
        </p:xfrm>
        <a:graphic>
          <a:graphicData uri="http://schemas.openxmlformats.org/drawingml/2006/table">
            <a:tbl>
              <a:tblPr/>
              <a:tblGrid>
                <a:gridCol w="828092">
                  <a:extLst>
                    <a:ext uri="{9D8B030D-6E8A-4147-A177-3AD203B41FA5}">
                      <a16:colId xmlns:a16="http://schemas.microsoft.com/office/drawing/2014/main" val="2107468848"/>
                    </a:ext>
                  </a:extLst>
                </a:gridCol>
                <a:gridCol w="1908212">
                  <a:extLst>
                    <a:ext uri="{9D8B030D-6E8A-4147-A177-3AD203B41FA5}">
                      <a16:colId xmlns:a16="http://schemas.microsoft.com/office/drawing/2014/main" val="825829176"/>
                    </a:ext>
                  </a:extLst>
                </a:gridCol>
                <a:gridCol w="10153128">
                  <a:extLst>
                    <a:ext uri="{9D8B030D-6E8A-4147-A177-3AD203B41FA5}">
                      <a16:colId xmlns:a16="http://schemas.microsoft.com/office/drawing/2014/main" val="1144356230"/>
                    </a:ext>
                  </a:extLst>
                </a:gridCol>
              </a:tblGrid>
              <a:tr h="160187">
                <a:tc rowSpan="7">
                  <a:txBody>
                    <a:bodyPr/>
                    <a:lstStyle/>
                    <a:p>
                      <a:pPr algn="ctr" font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制度概要</a:t>
                      </a:r>
                    </a:p>
                  </a:txBody>
                  <a:tcPr marL="2776" marR="2776" marT="27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概要（徴収金・</a:t>
                      </a:r>
                      <a:endParaRPr lang="en-US" altLang="ja-JP" sz="1300" b="1" i="0" u="none" strike="noStrike" dirty="0">
                        <a:solidFill>
                          <a:srgbClr val="000000"/>
                        </a:solidFill>
                        <a:effectLst/>
                        <a:latin typeface="Meiryo UI" panose="020B0604030504040204" pitchFamily="50" charset="-128"/>
                        <a:ea typeface="Meiryo UI" panose="020B0604030504040204" pitchFamily="50" charset="-128"/>
                      </a:endParaRPr>
                    </a:p>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二重価格の内容）</a:t>
                      </a:r>
                      <a:endParaRPr kumimoji="1" lang="ja-JP" altLang="en-US" sz="1400" dirty="0"/>
                    </a:p>
                  </a:txBody>
                  <a:tcPr marL="2776" marR="2776" marT="27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ニュージーランドの「国際観光客保護・観光税（</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International Visitor Conservation and Tourism Levy, IVL</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）」は、</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2019</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7</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日に導入された際、</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35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ニュージーランドドル（約</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3,000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円）。この金額は外国人観光客に課され、ニュージーランドの自然環境の保護や観光インフラの整備資金として利用されていた。その後、</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日から、この税金が</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100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ニュージーランドドルに引き上げられた。この増税は、観光客の増加に伴う環境負荷を軽減し、持続可能な観光業の発展を目指す政策の一環とされている。</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この税金は、ニュージーランドへの電子渡航認証（</a:t>
                      </a:r>
                      <a:r>
                        <a:rPr lang="en-US" altLang="ja-JP" sz="1300" b="0" i="0" u="none" strike="noStrike" dirty="0" err="1">
                          <a:solidFill>
                            <a:srgbClr val="000000"/>
                          </a:solidFill>
                          <a:effectLst/>
                          <a:latin typeface="Meiryo UI" panose="020B0604030504040204" pitchFamily="50" charset="-128"/>
                          <a:ea typeface="Meiryo UI" panose="020B0604030504040204" pitchFamily="50" charset="-128"/>
                        </a:rPr>
                        <a:t>NZeTA</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）またはビザの申請時に課され、クレジットカードなどでオンライン決済される仕組みとなっている。</a:t>
                      </a:r>
                    </a:p>
                  </a:txBody>
                  <a:tcPr marL="2776" marR="2776" marT="277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9740798"/>
                  </a:ext>
                </a:extLst>
              </a:tr>
              <a:tr h="160187">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税制度か否か</a:t>
                      </a:r>
                      <a:endParaRPr kumimoji="1" lang="ja-JP" altLang="en-US" dirty="0"/>
                    </a:p>
                  </a:txBody>
                  <a:tcPr marL="2776" marR="2776" marT="2776"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ビザ制度に準じる</a:t>
                      </a:r>
                    </a:p>
                  </a:txBody>
                  <a:tcPr marL="2776" marR="2776" marT="2776"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8080536"/>
                  </a:ext>
                </a:extLst>
              </a:tr>
              <a:tr h="160187">
                <a:tc vMerge="1">
                  <a:txBody>
                    <a:bodyPr/>
                    <a:lstStyle/>
                    <a:p>
                      <a:endParaRPr kumimoji="1" lang="ja-JP" altLang="en-US"/>
                    </a:p>
                  </a:txBody>
                  <a:tcPr/>
                </a:tc>
                <a:tc>
                  <a:txBody>
                    <a:bodyPr/>
                    <a:lstStyle/>
                    <a:p>
                      <a:pPr algn="ctr"/>
                      <a:r>
                        <a:rPr lang="ja-JP" altLang="en-US" sz="1300" b="1" i="0" u="none" strike="noStrike">
                          <a:solidFill>
                            <a:srgbClr val="000000"/>
                          </a:solidFill>
                          <a:effectLst/>
                          <a:latin typeface="Meiryo UI" panose="020B0604030504040204" pitchFamily="50" charset="-128"/>
                          <a:ea typeface="Meiryo UI" panose="020B0604030504040204" pitchFamily="50" charset="-128"/>
                        </a:rPr>
                        <a:t>税率・二重価格分</a:t>
                      </a:r>
                      <a:endParaRPr kumimoji="1" lang="ja-JP" altLang="en-US"/>
                    </a:p>
                  </a:txBody>
                  <a:tcPr marL="2776" marR="2776" marT="27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100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ニュージーランドドル</a:t>
                      </a:r>
                    </a:p>
                  </a:txBody>
                  <a:tcPr marL="2776" marR="2776" marT="2776"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435989"/>
                  </a:ext>
                </a:extLst>
              </a:tr>
              <a:tr h="160187">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徴収主体</a:t>
                      </a:r>
                      <a:r>
                        <a:rPr lang="en-US" altLang="ja-JP" sz="13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オペレーション</a:t>
                      </a:r>
                      <a:endParaRPr kumimoji="1" lang="ja-JP" altLang="en-US" dirty="0"/>
                    </a:p>
                  </a:txBody>
                  <a:tcPr marL="2776" marR="2776" marT="27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観光旅行目的で入国する外国人に対して観光ビザまたは電子ビザ（</a:t>
                      </a:r>
                      <a:r>
                        <a:rPr lang="en-US" altLang="ja-JP" sz="1300" b="0" i="0" u="none" strike="noStrike" dirty="0" err="1">
                          <a:solidFill>
                            <a:srgbClr val="000000"/>
                          </a:solidFill>
                          <a:effectLst/>
                          <a:latin typeface="Meiryo UI" panose="020B0604030504040204" pitchFamily="50" charset="-128"/>
                          <a:ea typeface="Meiryo UI" panose="020B0604030504040204" pitchFamily="50" charset="-128"/>
                        </a:rPr>
                        <a:t>NZeTA</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）申請時にビザ代金と一緒に徴収</a:t>
                      </a:r>
                    </a:p>
                  </a:txBody>
                  <a:tcPr marL="2776" marR="2776" marT="2776"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7851351"/>
                  </a:ext>
                </a:extLst>
              </a:tr>
              <a:tr h="160187">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目的</a:t>
                      </a:r>
                      <a:r>
                        <a:rPr lang="en-US" altLang="ja-JP" sz="13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使途</a:t>
                      </a:r>
                      <a:endParaRPr kumimoji="1" lang="ja-JP" altLang="en-US" dirty="0"/>
                    </a:p>
                  </a:txBody>
                  <a:tcPr marL="2776" marR="2776" marT="27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増加する観光客が自然環境やインフラに与える影響を軽減し、持続可能な観光業を推進するための資金を確保するため</a:t>
                      </a:r>
                    </a:p>
                  </a:txBody>
                  <a:tcPr marL="2776" marR="2776" marT="2776"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9812105"/>
                  </a:ext>
                </a:extLst>
              </a:tr>
              <a:tr h="318160">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外国人対象のみか否か</a:t>
                      </a:r>
                      <a:endParaRPr kumimoji="1" lang="ja-JP" altLang="en-US" dirty="0"/>
                    </a:p>
                  </a:txBody>
                  <a:tcPr marL="2776" marR="2776" marT="27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外国人のみ</a:t>
                      </a: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＊免除対象</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オーストラリア国民や一部の太平洋諸島の住民、乗り継ぎ目的の旅行者</a:t>
                      </a:r>
                    </a:p>
                  </a:txBody>
                  <a:tcPr marL="2776" marR="2776" marT="2776"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2279404"/>
                  </a:ext>
                </a:extLst>
              </a:tr>
              <a:tr h="160187">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導入時期</a:t>
                      </a:r>
                      <a:endParaRPr kumimoji="1" lang="ja-JP" altLang="en-US" dirty="0"/>
                    </a:p>
                  </a:txBody>
                  <a:tcPr marL="2776" marR="2776" marT="27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2019</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7</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a:t>
                      </a:r>
                    </a:p>
                  </a:txBody>
                  <a:tcPr marL="2776" marR="2776" marT="2776"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1605296"/>
                  </a:ext>
                </a:extLst>
              </a:tr>
              <a:tr h="1581948">
                <a:tc gridSpan="2">
                  <a:txBody>
                    <a:bodyPr/>
                    <a:lstStyle/>
                    <a:p>
                      <a:pPr algn="ctr" font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制度の運用状況（実態把握）　／</a:t>
                      </a:r>
                      <a:endParaRPr lang="en-US" altLang="ja-JP" sz="1300" b="1"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制度の特徴</a:t>
                      </a:r>
                    </a:p>
                  </a:txBody>
                  <a:tcPr marL="2776" marR="2776" marT="27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hMerge="1">
                  <a:txBody>
                    <a:bodyPr/>
                    <a:lstStyle/>
                    <a:p>
                      <a:endParaRPr kumimoji="1" lang="ja-JP" altLang="en-US"/>
                    </a:p>
                  </a:txBody>
                  <a:tcPr/>
                </a:tc>
                <a:tc>
                  <a:txBody>
                    <a:bodyPr/>
                    <a:lstStyle/>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ニュージーランドを訪れる観光客に公共サービスと質の高い体験を提供するため、</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2019</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7</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日より外国人観光税（</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International Visitor Conservation and Tourism Levy(IVL)</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）が導入された。観光旅行目的で入国する外国人に対して観光ビザまたは電子ビザ（</a:t>
                      </a:r>
                      <a:r>
                        <a:rPr lang="en-US" altLang="ja-JP" sz="1300" b="0" i="0" u="none" strike="noStrike" dirty="0" err="1">
                          <a:solidFill>
                            <a:srgbClr val="000000"/>
                          </a:solidFill>
                          <a:effectLst/>
                          <a:latin typeface="Meiryo UI" panose="020B0604030504040204" pitchFamily="50" charset="-128"/>
                          <a:ea typeface="Meiryo UI" panose="020B0604030504040204" pitchFamily="50" charset="-128"/>
                        </a:rPr>
                        <a:t>NZeTA</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）申請時にビザ代金と一緒に徴収される。なお、以下に該当する入国者は</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IVL</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を免除される。</a:t>
                      </a: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・オーストラリア、ニュージーランド、または一部の太平洋諸島国家旅券の保持者</a:t>
                      </a: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・オーストラリアまたはニュージーランドの永住権保持者</a:t>
                      </a: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・オークランド国際空港での乗り継ぎ旅客として入出国する者</a:t>
                      </a: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・ビジネスビザまたは</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APEC business travel card</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保持者</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観光税の値上げが観光客離れを引き起こし、旅行者はカナダや英国に流れる恐れがある」という懸念がありつつも、国際観光税（ＩＶＬ）の引き上げは、地元のインフラにかかる負担や環境資源の維持費などのためである。</a:t>
                      </a:r>
                    </a:p>
                  </a:txBody>
                  <a:tcPr marL="2776" marR="2776" marT="2776"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8240388"/>
                  </a:ext>
                </a:extLst>
              </a:tr>
            </a:tbl>
          </a:graphicData>
        </a:graphic>
      </p:graphicFrame>
      <p:sp>
        <p:nvSpPr>
          <p:cNvPr id="7" name="テキスト ボックス 6">
            <a:extLst>
              <a:ext uri="{FF2B5EF4-FFF2-40B4-BE49-F238E27FC236}">
                <a16:creationId xmlns:a16="http://schemas.microsoft.com/office/drawing/2014/main" id="{0AE486AB-FADB-44C2-827D-3DFC4546747D}"/>
              </a:ext>
            </a:extLst>
          </p:cNvPr>
          <p:cNvSpPr txBox="1"/>
          <p:nvPr/>
        </p:nvSpPr>
        <p:spPr bwMode="gray">
          <a:xfrm>
            <a:off x="144015" y="594737"/>
            <a:ext cx="9576842" cy="56223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000" b="1" u="sng" dirty="0">
                <a:solidFill>
                  <a:sysClr val="windowText" lastClr="000000"/>
                </a:solidFill>
                <a:latin typeface="Meiryo UI" panose="020B0604030504040204" pitchFamily="50" charset="-128"/>
                <a:ea typeface="Meiryo UI" panose="020B0604030504040204" pitchFamily="50" charset="-128"/>
              </a:rPr>
              <a:t>■№３　外国人観光客徴収金 </a:t>
            </a:r>
            <a:r>
              <a:rPr lang="en-US" altLang="ja-JP" sz="2000" b="1" u="sng" dirty="0">
                <a:solidFill>
                  <a:sysClr val="windowText" lastClr="000000"/>
                </a:solidFill>
                <a:latin typeface="Meiryo UI" panose="020B0604030504040204" pitchFamily="50" charset="-128"/>
                <a:ea typeface="Meiryo UI" panose="020B0604030504040204" pitchFamily="50" charset="-128"/>
              </a:rPr>
              <a:t>【</a:t>
            </a:r>
            <a:r>
              <a:rPr lang="ja-JP" altLang="en-US" sz="2000" b="1" u="sng" dirty="0">
                <a:solidFill>
                  <a:sysClr val="windowText" lastClr="000000"/>
                </a:solidFill>
                <a:latin typeface="Meiryo UI" panose="020B0604030504040204" pitchFamily="50" charset="-128"/>
                <a:ea typeface="Meiryo UI" panose="020B0604030504040204" pitchFamily="50" charset="-128"/>
              </a:rPr>
              <a:t>ニュージーランド</a:t>
            </a:r>
            <a:r>
              <a:rPr lang="en-US" altLang="ja-JP" sz="2000" b="1" u="sng" dirty="0">
                <a:solidFill>
                  <a:sysClr val="windowText" lastClr="000000"/>
                </a:solidFill>
                <a:latin typeface="Meiryo UI" panose="020B0604030504040204" pitchFamily="50" charset="-128"/>
                <a:ea typeface="Meiryo UI" panose="020B0604030504040204" pitchFamily="50" charset="-128"/>
              </a:rPr>
              <a:t>】</a:t>
            </a:r>
            <a:endParaRPr lang="zh-TW" altLang="en-US" sz="2000" b="1" u="sng" dirty="0">
              <a:solidFill>
                <a:sysClr val="windowText" lastClr="000000"/>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78DEDC5B-B076-4E87-9ABE-E78F6F1A7C8D}"/>
              </a:ext>
            </a:extLst>
          </p:cNvPr>
          <p:cNvSpPr txBox="1"/>
          <p:nvPr/>
        </p:nvSpPr>
        <p:spPr bwMode="gray">
          <a:xfrm>
            <a:off x="144015" y="5257715"/>
            <a:ext cx="9576842" cy="56223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000" b="1" u="sng" dirty="0">
                <a:solidFill>
                  <a:sysClr val="windowText" lastClr="000000"/>
                </a:solidFill>
                <a:latin typeface="Meiryo UI" panose="020B0604030504040204" pitchFamily="50" charset="-128"/>
                <a:ea typeface="Meiryo UI" panose="020B0604030504040204" pitchFamily="50" charset="-128"/>
              </a:rPr>
              <a:t>■№４　ベネツィア市入島税 </a:t>
            </a:r>
            <a:r>
              <a:rPr lang="en-US" altLang="ja-JP" sz="2000" b="1" u="sng" dirty="0">
                <a:solidFill>
                  <a:sysClr val="windowText" lastClr="000000"/>
                </a:solidFill>
                <a:latin typeface="Meiryo UI" panose="020B0604030504040204" pitchFamily="50" charset="-128"/>
                <a:ea typeface="Meiryo UI" panose="020B0604030504040204" pitchFamily="50" charset="-128"/>
              </a:rPr>
              <a:t>【</a:t>
            </a:r>
            <a:r>
              <a:rPr lang="ja-JP" altLang="en-US" sz="2000" b="1" u="sng" dirty="0">
                <a:solidFill>
                  <a:sysClr val="windowText" lastClr="000000"/>
                </a:solidFill>
                <a:latin typeface="Meiryo UI" panose="020B0604030504040204" pitchFamily="50" charset="-128"/>
                <a:ea typeface="Meiryo UI" panose="020B0604030504040204" pitchFamily="50" charset="-128"/>
              </a:rPr>
              <a:t>ベネツィア（イタリア）</a:t>
            </a:r>
            <a:r>
              <a:rPr lang="en-US" altLang="ja-JP" sz="2000" b="1" u="sng" dirty="0">
                <a:solidFill>
                  <a:sysClr val="windowText" lastClr="000000"/>
                </a:solidFill>
                <a:latin typeface="Meiryo UI" panose="020B0604030504040204" pitchFamily="50" charset="-128"/>
                <a:ea typeface="Meiryo UI" panose="020B0604030504040204" pitchFamily="50" charset="-128"/>
              </a:rPr>
              <a:t>】</a:t>
            </a:r>
            <a:endParaRPr lang="zh-TW" altLang="en-US" sz="2000" b="1" u="sng" dirty="0">
              <a:solidFill>
                <a:sysClr val="windowText" lastClr="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58043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1" y="-19490"/>
            <a:ext cx="15049450"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a:t>
            </a:r>
            <a:r>
              <a:rPr lang="zh-TW" altLang="en-US" sz="2800" b="1" dirty="0">
                <a:solidFill>
                  <a:sysClr val="windowText" lastClr="000000"/>
                </a:solidFill>
                <a:latin typeface="Meiryo UI" panose="020B0604030504040204" pitchFamily="50" charset="-128"/>
                <a:ea typeface="Meiryo UI" panose="020B0604030504040204" pitchFamily="50" charset="-128"/>
              </a:rPr>
              <a:t>海外事例調査</a:t>
            </a:r>
            <a:r>
              <a:rPr lang="ja-JP" altLang="en-US" sz="2800" b="1" dirty="0">
                <a:solidFill>
                  <a:sysClr val="windowText" lastClr="000000"/>
                </a:solidFill>
                <a:latin typeface="Meiryo UI" panose="020B0604030504040204" pitchFamily="50" charset="-128"/>
                <a:ea typeface="Meiryo UI" panose="020B0604030504040204" pitchFamily="50" charset="-128"/>
              </a:rPr>
              <a:t>（最終報告）～事例調査～ </a:t>
            </a:r>
            <a:r>
              <a:rPr lang="en-US" altLang="ja-JP" sz="2400" b="1" dirty="0">
                <a:solidFill>
                  <a:sysClr val="windowText" lastClr="000000"/>
                </a:solidFill>
                <a:latin typeface="Meiryo UI" panose="020B0604030504040204" pitchFamily="50" charset="-128"/>
                <a:ea typeface="Meiryo UI" panose="020B0604030504040204" pitchFamily="50" charset="-128"/>
              </a:rPr>
              <a:t>【</a:t>
            </a:r>
            <a:r>
              <a:rPr lang="ja-JP" altLang="en-US" sz="2400" b="1" dirty="0">
                <a:solidFill>
                  <a:sysClr val="windowText" lastClr="000000"/>
                </a:solidFill>
                <a:latin typeface="Meiryo UI" panose="020B0604030504040204" pitchFamily="50" charset="-128"/>
                <a:ea typeface="Meiryo UI" panose="020B0604030504040204" pitchFamily="50" charset="-128"/>
              </a:rPr>
              <a:t>バレンシア（スペイン）、マンチェスター（イギリス）</a:t>
            </a:r>
            <a:r>
              <a:rPr lang="en-US" altLang="ja-JP" sz="2400" b="1" dirty="0">
                <a:solidFill>
                  <a:sysClr val="windowText" lastClr="000000"/>
                </a:solidFill>
                <a:latin typeface="Meiryo UI" panose="020B0604030504040204" pitchFamily="50" charset="-128"/>
                <a:ea typeface="Meiryo UI" panose="020B0604030504040204" pitchFamily="50" charset="-128"/>
              </a:rPr>
              <a:t>】</a:t>
            </a:r>
            <a:endParaRPr lang="zh-TW"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4</a:t>
            </a:fld>
            <a:endParaRPr kumimoji="1" lang="ja-JP" altLang="en-US" dirty="0"/>
          </a:p>
        </p:txBody>
      </p:sp>
      <p:graphicFrame>
        <p:nvGraphicFramePr>
          <p:cNvPr id="5" name="表 4">
            <a:extLst>
              <a:ext uri="{FF2B5EF4-FFF2-40B4-BE49-F238E27FC236}">
                <a16:creationId xmlns:a16="http://schemas.microsoft.com/office/drawing/2014/main" id="{484D17FD-13D6-44FD-B0A2-2C363C93620A}"/>
              </a:ext>
            </a:extLst>
          </p:cNvPr>
          <p:cNvGraphicFramePr>
            <a:graphicFrameLocks noGrp="1"/>
          </p:cNvGraphicFramePr>
          <p:nvPr>
            <p:extLst>
              <p:ext uri="{D42A27DB-BD31-4B8C-83A1-F6EECF244321}">
                <p14:modId xmlns:p14="http://schemas.microsoft.com/office/powerpoint/2010/main" val="2755187250"/>
              </p:ext>
            </p:extLst>
          </p:nvPr>
        </p:nvGraphicFramePr>
        <p:xfrm>
          <a:off x="359817" y="1232347"/>
          <a:ext cx="12601399" cy="3825998"/>
        </p:xfrm>
        <a:graphic>
          <a:graphicData uri="http://schemas.openxmlformats.org/drawingml/2006/table">
            <a:tbl>
              <a:tblPr/>
              <a:tblGrid>
                <a:gridCol w="792088">
                  <a:extLst>
                    <a:ext uri="{9D8B030D-6E8A-4147-A177-3AD203B41FA5}">
                      <a16:colId xmlns:a16="http://schemas.microsoft.com/office/drawing/2014/main" val="3481053699"/>
                    </a:ext>
                  </a:extLst>
                </a:gridCol>
                <a:gridCol w="1944216">
                  <a:extLst>
                    <a:ext uri="{9D8B030D-6E8A-4147-A177-3AD203B41FA5}">
                      <a16:colId xmlns:a16="http://schemas.microsoft.com/office/drawing/2014/main" val="1920956722"/>
                    </a:ext>
                  </a:extLst>
                </a:gridCol>
                <a:gridCol w="9865095">
                  <a:extLst>
                    <a:ext uri="{9D8B030D-6E8A-4147-A177-3AD203B41FA5}">
                      <a16:colId xmlns:a16="http://schemas.microsoft.com/office/drawing/2014/main" val="3598554651"/>
                    </a:ext>
                  </a:extLst>
                </a:gridCol>
              </a:tblGrid>
              <a:tr h="1269781">
                <a:tc rowSpan="7">
                  <a:txBody>
                    <a:bodyPr/>
                    <a:lstStyle/>
                    <a:p>
                      <a:pPr algn="ctr" font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制度概要</a:t>
                      </a:r>
                    </a:p>
                  </a:txBody>
                  <a:tcPr marL="3127" marR="3127" marT="31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概要（徴収金・</a:t>
                      </a:r>
                      <a:endParaRPr lang="en-US" altLang="ja-JP" sz="1300" b="1" i="0" u="none" strike="noStrike" dirty="0">
                        <a:solidFill>
                          <a:srgbClr val="000000"/>
                        </a:solidFill>
                        <a:effectLst/>
                        <a:latin typeface="Meiryo UI" panose="020B0604030504040204" pitchFamily="50" charset="-128"/>
                        <a:ea typeface="Meiryo UI" panose="020B0604030504040204" pitchFamily="50" charset="-128"/>
                      </a:endParaRPr>
                    </a:p>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二重価格の内容）</a:t>
                      </a:r>
                      <a:endParaRPr kumimoji="1" lang="ja-JP" altLang="en-US" sz="1400" dirty="0"/>
                    </a:p>
                  </a:txBody>
                  <a:tcPr marL="3127" marR="3127" marT="31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観光税はホテルやアパート、ホステル、キャンプ場など、あらゆる種類の宿泊施設に滞在する旅行者に適用される。</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最大</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7</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泊までで、</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泊につき</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50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セント～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ユーロ（約</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74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円～</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294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円）を支払う必要がある。</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地方観光税</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宿泊施設のカテゴリーによって異なり、</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泊</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人あたり</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0.5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つ星ホテルや</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つ星高級ホテルは</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ユーロ、その他のホテルやホステル、アパートメントなどは</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0.5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市観光税</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 2023</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日より導入され、</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泊</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部屋あたり</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ポンド（約</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167</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円）。この税は、市内中心部のホテルや民宿に宿泊する旅行者を対象としている。</a:t>
                      </a:r>
                    </a:p>
                  </a:txBody>
                  <a:tcPr marL="3127" marR="3127" marT="31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75080051"/>
                  </a:ext>
                </a:extLst>
              </a:tr>
              <a:tr h="214406">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税制度か否か</a:t>
                      </a:r>
                      <a:endParaRPr kumimoji="1" lang="ja-JP" altLang="en-US" dirty="0"/>
                    </a:p>
                  </a:txBody>
                  <a:tcPr marL="3127" marR="3127" marT="3127"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宿泊税の類</a:t>
                      </a:r>
                    </a:p>
                  </a:txBody>
                  <a:tcPr marL="3127" marR="3127" marT="312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86681551"/>
                  </a:ext>
                </a:extLst>
              </a:tr>
              <a:tr h="214406">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税率・二重価格分</a:t>
                      </a:r>
                      <a:endParaRPr kumimoji="1" lang="ja-JP" altLang="en-US" dirty="0"/>
                    </a:p>
                  </a:txBody>
                  <a:tcPr marL="3127" marR="3127" marT="31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泊につき</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50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セント～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a:t>
                      </a:r>
                    </a:p>
                  </a:txBody>
                  <a:tcPr marL="3127" marR="3127" marT="312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97334193"/>
                  </a:ext>
                </a:extLst>
              </a:tr>
              <a:tr h="214406">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徴収主体</a:t>
                      </a:r>
                      <a:r>
                        <a:rPr lang="en-US" altLang="ja-JP" sz="13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オペレーション</a:t>
                      </a:r>
                      <a:endParaRPr kumimoji="1" lang="ja-JP" altLang="en-US" dirty="0"/>
                    </a:p>
                  </a:txBody>
                  <a:tcPr marL="3127" marR="3127" marT="31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ホテル</a:t>
                      </a:r>
                    </a:p>
                  </a:txBody>
                  <a:tcPr marL="3127" marR="3127" marT="312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72270871"/>
                  </a:ext>
                </a:extLst>
              </a:tr>
              <a:tr h="214406">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目的</a:t>
                      </a:r>
                      <a:r>
                        <a:rPr lang="en-US" altLang="ja-JP" sz="13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使途</a:t>
                      </a:r>
                      <a:endParaRPr kumimoji="1" lang="ja-JP" altLang="en-US" dirty="0"/>
                    </a:p>
                  </a:txBody>
                  <a:tcPr marL="3127" marR="3127" marT="31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観光客の多い地域に住む地元住民に、手頃な価格の住宅を提供する費用のため</a:t>
                      </a:r>
                    </a:p>
                  </a:txBody>
                  <a:tcPr marL="3127" marR="3127" marT="312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2540822"/>
                  </a:ext>
                </a:extLst>
              </a:tr>
              <a:tr h="214406">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外国人対象のみか否か</a:t>
                      </a:r>
                      <a:endParaRPr kumimoji="1" lang="ja-JP" altLang="en-US" dirty="0"/>
                    </a:p>
                  </a:txBody>
                  <a:tcPr marL="3127" marR="3127" marT="31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国籍を問わず徴収する</a:t>
                      </a:r>
                    </a:p>
                  </a:txBody>
                  <a:tcPr marL="3127" marR="3127" marT="312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07589702"/>
                  </a:ext>
                </a:extLst>
              </a:tr>
              <a:tr h="214406">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導入時期</a:t>
                      </a:r>
                      <a:endParaRPr kumimoji="1" lang="ja-JP" altLang="en-US" dirty="0"/>
                    </a:p>
                  </a:txBody>
                  <a:tcPr marL="3127" marR="3127" marT="31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年からの予定で、今年発効するが、政府は正式な適用日を発表していない。</a:t>
                      </a:r>
                    </a:p>
                  </a:txBody>
                  <a:tcPr marL="3127" marR="3127" marT="312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533065"/>
                  </a:ext>
                </a:extLst>
              </a:tr>
              <a:tr h="1269781">
                <a:tc gridSpan="2">
                  <a:txBody>
                    <a:bodyPr/>
                    <a:lstStyle/>
                    <a:p>
                      <a:pPr algn="ctr" font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制度の運用状況（実態把握）　／　</a:t>
                      </a:r>
                      <a:br>
                        <a:rPr lang="ja-JP" altLang="en-US" sz="1300" b="1"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制度の特徴</a:t>
                      </a:r>
                    </a:p>
                  </a:txBody>
                  <a:tcPr marL="3127" marR="3127" marT="31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hMerge="1">
                  <a:txBody>
                    <a:bodyPr/>
                    <a:lstStyle/>
                    <a:p>
                      <a:pPr algn="l" fontAlgn="ctr"/>
                      <a:endParaRPr lang="ja-JP" altLang="en-US" sz="1300" b="1" i="0" u="none" strike="noStrike">
                        <a:solidFill>
                          <a:srgbClr val="000000"/>
                        </a:solidFill>
                        <a:effectLst/>
                        <a:latin typeface="Meiryo UI" panose="020B0604030504040204" pitchFamily="50" charset="-128"/>
                        <a:ea typeface="Meiryo UI" panose="020B0604030504040204" pitchFamily="50" charset="-128"/>
                      </a:endParaRPr>
                    </a:p>
                  </a:txBody>
                  <a:tcPr marL="3127" marR="3127" marT="31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a:txBody>
                    <a:bodyPr/>
                    <a:lstStyle/>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原則として、ホテルチェックアウトのタイミング。但し、宿泊予約の方策による。徴収の運用としては、ホテルで代理的に徴収をしてもらっており、その上で地方自治体にまとめて納めているものと考える。</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2023</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28</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日に行われたバレンシア地方選挙で勝利を納め州知事に就任したカルロス・マソン氏は、前政権によって</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12</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月から導入が決められた観光税については、廃止の意向を示している。</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の徴収金を徴収するかどうかは、各地方議会が決定できるとなっている中で、リゾート地のベニドルムは拒否の姿勢を示している。観光産業が、観光税によって成長の阻害となるものとして捉えていると考えられている。</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よって、現時点では正式な運用開始時期は表明されていない。</a:t>
                      </a:r>
                    </a:p>
                  </a:txBody>
                  <a:tcPr marL="3127" marR="3127" marT="312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7067807"/>
                  </a:ext>
                </a:extLst>
              </a:tr>
            </a:tbl>
          </a:graphicData>
        </a:graphic>
      </p:graphicFrame>
      <p:graphicFrame>
        <p:nvGraphicFramePr>
          <p:cNvPr id="6" name="表 5">
            <a:extLst>
              <a:ext uri="{FF2B5EF4-FFF2-40B4-BE49-F238E27FC236}">
                <a16:creationId xmlns:a16="http://schemas.microsoft.com/office/drawing/2014/main" id="{55485287-EEF4-4F71-920B-0004B381EA2C}"/>
              </a:ext>
            </a:extLst>
          </p:cNvPr>
          <p:cNvGraphicFramePr>
            <a:graphicFrameLocks noGrp="1"/>
          </p:cNvGraphicFramePr>
          <p:nvPr>
            <p:extLst>
              <p:ext uri="{D42A27DB-BD31-4B8C-83A1-F6EECF244321}">
                <p14:modId xmlns:p14="http://schemas.microsoft.com/office/powerpoint/2010/main" val="1234682164"/>
              </p:ext>
            </p:extLst>
          </p:nvPr>
        </p:nvGraphicFramePr>
        <p:xfrm>
          <a:off x="359817" y="5727395"/>
          <a:ext cx="12601399" cy="3363398"/>
        </p:xfrm>
        <a:graphic>
          <a:graphicData uri="http://schemas.openxmlformats.org/drawingml/2006/table">
            <a:tbl>
              <a:tblPr/>
              <a:tblGrid>
                <a:gridCol w="792088">
                  <a:extLst>
                    <a:ext uri="{9D8B030D-6E8A-4147-A177-3AD203B41FA5}">
                      <a16:colId xmlns:a16="http://schemas.microsoft.com/office/drawing/2014/main" val="3481053699"/>
                    </a:ext>
                  </a:extLst>
                </a:gridCol>
                <a:gridCol w="1944216">
                  <a:extLst>
                    <a:ext uri="{9D8B030D-6E8A-4147-A177-3AD203B41FA5}">
                      <a16:colId xmlns:a16="http://schemas.microsoft.com/office/drawing/2014/main" val="1920956722"/>
                    </a:ext>
                  </a:extLst>
                </a:gridCol>
                <a:gridCol w="9865095">
                  <a:extLst>
                    <a:ext uri="{9D8B030D-6E8A-4147-A177-3AD203B41FA5}">
                      <a16:colId xmlns:a16="http://schemas.microsoft.com/office/drawing/2014/main" val="3598554651"/>
                    </a:ext>
                  </a:extLst>
                </a:gridCol>
              </a:tblGrid>
              <a:tr h="230914">
                <a:tc rowSpan="7">
                  <a:txBody>
                    <a:bodyPr/>
                    <a:lstStyle/>
                    <a:p>
                      <a:pPr algn="ctr" font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制度概要</a:t>
                      </a:r>
                    </a:p>
                  </a:txBody>
                  <a:tcPr marL="3127" marR="3127" marT="31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概要（徴収金・</a:t>
                      </a:r>
                      <a:endParaRPr lang="en-US" altLang="ja-JP" sz="1300" b="1" i="0" u="none" strike="noStrike" dirty="0">
                        <a:solidFill>
                          <a:srgbClr val="000000"/>
                        </a:solidFill>
                        <a:effectLst/>
                        <a:latin typeface="Meiryo UI" panose="020B0604030504040204" pitchFamily="50" charset="-128"/>
                        <a:ea typeface="Meiryo UI" panose="020B0604030504040204" pitchFamily="50" charset="-128"/>
                      </a:endParaRPr>
                    </a:p>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二重価格の内容）</a:t>
                      </a:r>
                      <a:endParaRPr kumimoji="1" lang="ja-JP" altLang="en-US" sz="1400" dirty="0"/>
                    </a:p>
                  </a:txBody>
                  <a:tcPr marL="3127" marR="3127" marT="31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marL="285750" marR="0" lvl="0" indent="-285750" algn="l" defTabSz="1351593" rtl="0" eaLnBrk="1" fontAlgn="ctr" latinLnBrk="0" hangingPunct="1">
                        <a:lnSpc>
                          <a:spcPct val="100000"/>
                        </a:lnSpc>
                        <a:spcBef>
                          <a:spcPts val="0"/>
                        </a:spcBef>
                        <a:spcAft>
                          <a:spcPts val="0"/>
                        </a:spcAft>
                        <a:buClrTx/>
                        <a:buSzTx/>
                        <a:buFont typeface="Wingdings" panose="05000000000000000000" pitchFamily="2" charset="2"/>
                        <a:buChar char="l"/>
                        <a:tabLst/>
                        <a:defRPr/>
                      </a:pP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2023</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日より、市内中心部のホテルや民宿に宿泊する旅行者に、</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泊</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部屋当たり</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ポンド（約</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167</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円）の観光税が課されることになった。名前は、「</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City Visitor Charge</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marR="0" lvl="0" indent="-285750" algn="l" defTabSz="1351593" rtl="0" eaLnBrk="1" fontAlgn="ctr" latinLnBrk="0" hangingPunct="1">
                        <a:lnSpc>
                          <a:spcPct val="100000"/>
                        </a:lnSpc>
                        <a:spcBef>
                          <a:spcPts val="0"/>
                        </a:spcBef>
                        <a:spcAft>
                          <a:spcPts val="0"/>
                        </a:spcAft>
                        <a:buClrTx/>
                        <a:buSzTx/>
                        <a:buFont typeface="Wingdings" panose="05000000000000000000" pitchFamily="2" charset="2"/>
                        <a:buChar char="l"/>
                        <a:tabLst/>
                        <a:defRPr/>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これは、英国国内の都市の中で、初めて導入された観光税と位置付けられる。</a:t>
                      </a:r>
                    </a:p>
                  </a:txBody>
                  <a:tcPr marL="3127" marR="3127" marT="31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79306546"/>
                  </a:ext>
                </a:extLst>
              </a:tr>
              <a:tr h="230914">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税制度か否か</a:t>
                      </a:r>
                      <a:endParaRPr kumimoji="1" lang="ja-JP" altLang="en-US" dirty="0"/>
                    </a:p>
                  </a:txBody>
                  <a:tcPr marL="3127" marR="3127" marT="3127"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宿泊税の類</a:t>
                      </a:r>
                    </a:p>
                  </a:txBody>
                  <a:tcPr marL="3127" marR="3127" marT="312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5396725"/>
                  </a:ext>
                </a:extLst>
              </a:tr>
              <a:tr h="230914">
                <a:tc vMerge="1">
                  <a:txBody>
                    <a:bodyPr/>
                    <a:lstStyle/>
                    <a:p>
                      <a:endParaRPr kumimoji="1" lang="ja-JP" altLang="en-US"/>
                    </a:p>
                  </a:txBody>
                  <a:tcPr/>
                </a:tc>
                <a:tc>
                  <a:txBody>
                    <a:bodyPr/>
                    <a:lstStyle/>
                    <a:p>
                      <a:pPr algn="ctr"/>
                      <a:r>
                        <a:rPr lang="ja-JP" altLang="en-US" sz="1300" b="1" i="0" u="none" strike="noStrike">
                          <a:solidFill>
                            <a:srgbClr val="000000"/>
                          </a:solidFill>
                          <a:effectLst/>
                          <a:latin typeface="Meiryo UI" panose="020B0604030504040204" pitchFamily="50" charset="-128"/>
                          <a:ea typeface="Meiryo UI" panose="020B0604030504040204" pitchFamily="50" charset="-128"/>
                        </a:rPr>
                        <a:t>税率・二重価格分</a:t>
                      </a:r>
                      <a:endParaRPr kumimoji="1" lang="ja-JP" altLang="en-US"/>
                    </a:p>
                  </a:txBody>
                  <a:tcPr marL="3127" marR="3127" marT="31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泊</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部屋当たり</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ポンド</a:t>
                      </a:r>
                    </a:p>
                  </a:txBody>
                  <a:tcPr marL="3127" marR="3127" marT="312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4540507"/>
                  </a:ext>
                </a:extLst>
              </a:tr>
              <a:tr h="230914">
                <a:tc vMerge="1">
                  <a:txBody>
                    <a:bodyPr/>
                    <a:lstStyle/>
                    <a:p>
                      <a:endParaRPr kumimoji="1" lang="ja-JP" altLang="en-US"/>
                    </a:p>
                  </a:txBody>
                  <a:tcPr/>
                </a:tc>
                <a:tc>
                  <a:txBody>
                    <a:bodyPr/>
                    <a:lstStyle/>
                    <a:p>
                      <a:pPr algn="ctr"/>
                      <a:r>
                        <a:rPr lang="ja-JP" altLang="en-US" sz="1300" b="1" i="0" u="none" strike="noStrike">
                          <a:solidFill>
                            <a:srgbClr val="000000"/>
                          </a:solidFill>
                          <a:effectLst/>
                          <a:latin typeface="Meiryo UI" panose="020B0604030504040204" pitchFamily="50" charset="-128"/>
                          <a:ea typeface="Meiryo UI" panose="020B0604030504040204" pitchFamily="50" charset="-128"/>
                        </a:rPr>
                        <a:t>徴収主体</a:t>
                      </a:r>
                      <a:r>
                        <a:rPr lang="en-US" altLang="ja-JP" sz="1300" b="1" i="0" u="none" strike="noStrike">
                          <a:solidFill>
                            <a:srgbClr val="000000"/>
                          </a:solidFill>
                          <a:effectLst/>
                          <a:latin typeface="Meiryo UI" panose="020B0604030504040204" pitchFamily="50" charset="-128"/>
                          <a:ea typeface="Meiryo UI" panose="020B0604030504040204" pitchFamily="50" charset="-128"/>
                        </a:rPr>
                        <a:t>/</a:t>
                      </a:r>
                      <a:r>
                        <a:rPr lang="ja-JP" altLang="en-US" sz="1300" b="1" i="0" u="none" strike="noStrike">
                          <a:solidFill>
                            <a:srgbClr val="000000"/>
                          </a:solidFill>
                          <a:effectLst/>
                          <a:latin typeface="Meiryo UI" panose="020B0604030504040204" pitchFamily="50" charset="-128"/>
                          <a:ea typeface="Meiryo UI" panose="020B0604030504040204" pitchFamily="50" charset="-128"/>
                        </a:rPr>
                        <a:t>オペレーション</a:t>
                      </a:r>
                      <a:endParaRPr kumimoji="1" lang="ja-JP" altLang="en-US"/>
                    </a:p>
                  </a:txBody>
                  <a:tcPr marL="3127" marR="3127" marT="31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ホテル</a:t>
                      </a:r>
                    </a:p>
                  </a:txBody>
                  <a:tcPr marL="3127" marR="3127" marT="312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6459244"/>
                  </a:ext>
                </a:extLst>
              </a:tr>
              <a:tr h="471123">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目的</a:t>
                      </a:r>
                      <a:r>
                        <a:rPr lang="en-US" altLang="ja-JP" sz="13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使途</a:t>
                      </a:r>
                      <a:endParaRPr kumimoji="1" lang="ja-JP" altLang="en-US" dirty="0"/>
                    </a:p>
                  </a:txBody>
                  <a:tcPr marL="3127" marR="3127" marT="31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marL="182563" indent="-182563"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観光客へのサービスを強化し、街路の清掃活動や環境維持のため。</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182563" indent="-182563"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また、観光客の少ない時期に観光客を誘致し、観光収入増加に向けた施策に充てるため。</a:t>
                      </a:r>
                    </a:p>
                  </a:txBody>
                  <a:tcPr marL="3127" marR="3127" marT="312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1287689"/>
                  </a:ext>
                </a:extLst>
              </a:tr>
              <a:tr h="230914">
                <a:tc vMerge="1">
                  <a:txBody>
                    <a:bodyPr/>
                    <a:lstStyle/>
                    <a:p>
                      <a:endParaRPr kumimoji="1" lang="ja-JP" altLang="en-US"/>
                    </a:p>
                  </a:txBody>
                  <a:tcPr/>
                </a:tc>
                <a:tc>
                  <a:txBody>
                    <a:bodyPr/>
                    <a:lstStyle/>
                    <a:p>
                      <a:pPr algn="ctr"/>
                      <a:r>
                        <a:rPr lang="ja-JP" altLang="en-US" sz="1300" b="1" i="0" u="none" strike="noStrike">
                          <a:solidFill>
                            <a:srgbClr val="000000"/>
                          </a:solidFill>
                          <a:effectLst/>
                          <a:latin typeface="Meiryo UI" panose="020B0604030504040204" pitchFamily="50" charset="-128"/>
                          <a:ea typeface="Meiryo UI" panose="020B0604030504040204" pitchFamily="50" charset="-128"/>
                        </a:rPr>
                        <a:t>外国人対象のみか否か</a:t>
                      </a:r>
                      <a:endParaRPr kumimoji="1" lang="ja-JP" altLang="en-US"/>
                    </a:p>
                  </a:txBody>
                  <a:tcPr marL="3127" marR="3127" marT="31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国籍を問わず徴収する</a:t>
                      </a:r>
                    </a:p>
                  </a:txBody>
                  <a:tcPr marL="3127" marR="3127" marT="312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0993031"/>
                  </a:ext>
                </a:extLst>
              </a:tr>
              <a:tr h="230914">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導入時期</a:t>
                      </a:r>
                      <a:endParaRPr kumimoji="1" lang="ja-JP" altLang="en-US" dirty="0"/>
                    </a:p>
                  </a:txBody>
                  <a:tcPr marL="3127" marR="3127" marT="31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2023</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日から導入</a:t>
                      </a:r>
                    </a:p>
                  </a:txBody>
                  <a:tcPr marL="3127" marR="3127" marT="312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97366318"/>
                  </a:ext>
                </a:extLst>
              </a:tr>
              <a:tr h="1140218">
                <a:tc gridSpan="2">
                  <a:txBody>
                    <a:bodyPr/>
                    <a:lstStyle/>
                    <a:p>
                      <a:pPr algn="ctr" font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制度の運用状況（実態把握）　／　</a:t>
                      </a:r>
                      <a:br>
                        <a:rPr lang="ja-JP" altLang="en-US" sz="1300" b="1"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制度の特徴</a:t>
                      </a:r>
                    </a:p>
                  </a:txBody>
                  <a:tcPr marL="3127" marR="3127" marT="31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hMerge="1">
                  <a:txBody>
                    <a:bodyPr/>
                    <a:lstStyle/>
                    <a:p>
                      <a:pPr algn="l" fontAlgn="ctr"/>
                      <a:endParaRPr lang="ja-JP" altLang="en-US" sz="1300" b="1" i="0" u="none" strike="noStrike">
                        <a:solidFill>
                          <a:srgbClr val="000000"/>
                        </a:solidFill>
                        <a:effectLst/>
                        <a:latin typeface="Meiryo UI" panose="020B0604030504040204" pitchFamily="50" charset="-128"/>
                        <a:ea typeface="Meiryo UI" panose="020B0604030504040204" pitchFamily="50" charset="-128"/>
                      </a:endParaRPr>
                    </a:p>
                  </a:txBody>
                  <a:tcPr marL="3127" marR="3127" marT="31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a:txBody>
                    <a:bodyPr/>
                    <a:lstStyle/>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この宿泊税は、マンチェスター市内の</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74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のホテルとサービスアパートメントで構成されるマンチェスター・アコモデーション・ビジネス・インプルーブメント・ディストリクト（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ABID</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）によって管理・分配される。</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導入後、マンチェスターを訪れる観光客は初年度に約</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280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万ポンドの資金調達に貢献したとされている。</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この徴収はオーバーツーリズムに対抗しての導入ではなく、むしろ観光客が少ない時期があり、その期間に誘客し、観光収入増加に向けた施策として位置付けられている。</a:t>
                      </a:r>
                    </a:p>
                  </a:txBody>
                  <a:tcPr marL="3127" marR="3127" marT="312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7095675"/>
                  </a:ext>
                </a:extLst>
              </a:tr>
            </a:tbl>
          </a:graphicData>
        </a:graphic>
      </p:graphicFrame>
      <p:sp>
        <p:nvSpPr>
          <p:cNvPr id="7" name="テキスト ボックス 6">
            <a:extLst>
              <a:ext uri="{FF2B5EF4-FFF2-40B4-BE49-F238E27FC236}">
                <a16:creationId xmlns:a16="http://schemas.microsoft.com/office/drawing/2014/main" id="{1EEB39DE-EE35-4095-9F00-3C2D66AF7F87}"/>
              </a:ext>
            </a:extLst>
          </p:cNvPr>
          <p:cNvSpPr txBox="1"/>
          <p:nvPr/>
        </p:nvSpPr>
        <p:spPr bwMode="gray">
          <a:xfrm>
            <a:off x="144015" y="666747"/>
            <a:ext cx="9576842" cy="56223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000" b="1" u="sng" dirty="0">
                <a:solidFill>
                  <a:sysClr val="windowText" lastClr="000000"/>
                </a:solidFill>
                <a:latin typeface="Meiryo UI" panose="020B0604030504040204" pitchFamily="50" charset="-128"/>
                <a:ea typeface="Meiryo UI" panose="020B0604030504040204" pitchFamily="50" charset="-128"/>
              </a:rPr>
              <a:t>■№５　地方観光税 </a:t>
            </a:r>
            <a:r>
              <a:rPr lang="en-US" altLang="ja-JP" sz="2000" b="1" u="sng" dirty="0">
                <a:solidFill>
                  <a:sysClr val="windowText" lastClr="000000"/>
                </a:solidFill>
                <a:latin typeface="Meiryo UI" panose="020B0604030504040204" pitchFamily="50" charset="-128"/>
                <a:ea typeface="Meiryo UI" panose="020B0604030504040204" pitchFamily="50" charset="-128"/>
              </a:rPr>
              <a:t>【</a:t>
            </a:r>
            <a:r>
              <a:rPr lang="ja-JP" altLang="en-US" sz="2000" b="1" u="sng" dirty="0">
                <a:solidFill>
                  <a:sysClr val="windowText" lastClr="000000"/>
                </a:solidFill>
                <a:latin typeface="Meiryo UI" panose="020B0604030504040204" pitchFamily="50" charset="-128"/>
                <a:ea typeface="Meiryo UI" panose="020B0604030504040204" pitchFamily="50" charset="-128"/>
              </a:rPr>
              <a:t>バレンシア（スペイン）</a:t>
            </a:r>
            <a:r>
              <a:rPr lang="en-US" altLang="ja-JP" sz="2000" b="1" u="sng" dirty="0">
                <a:solidFill>
                  <a:sysClr val="windowText" lastClr="000000"/>
                </a:solidFill>
                <a:latin typeface="Meiryo UI" panose="020B0604030504040204" pitchFamily="50" charset="-128"/>
                <a:ea typeface="Meiryo UI" panose="020B0604030504040204" pitchFamily="50" charset="-128"/>
              </a:rPr>
              <a:t>】</a:t>
            </a:r>
            <a:endParaRPr lang="zh-TW" altLang="en-US" sz="2000" b="1" u="sng" dirty="0">
              <a:solidFill>
                <a:sysClr val="windowText" lastClr="000000"/>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BC092114-D60F-466E-B999-4FE5C394FB6E}"/>
              </a:ext>
            </a:extLst>
          </p:cNvPr>
          <p:cNvSpPr txBox="1"/>
          <p:nvPr/>
        </p:nvSpPr>
        <p:spPr bwMode="gray">
          <a:xfrm>
            <a:off x="144015" y="5165157"/>
            <a:ext cx="9576842" cy="56223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000" b="1" u="sng" dirty="0">
                <a:solidFill>
                  <a:sysClr val="windowText" lastClr="000000"/>
                </a:solidFill>
                <a:latin typeface="Meiryo UI" panose="020B0604030504040204" pitchFamily="50" charset="-128"/>
                <a:ea typeface="Meiryo UI" panose="020B0604030504040204" pitchFamily="50" charset="-128"/>
              </a:rPr>
              <a:t>■№６　地方観光税 </a:t>
            </a:r>
            <a:r>
              <a:rPr lang="en-US" altLang="ja-JP" sz="2000" b="1" u="sng" dirty="0">
                <a:solidFill>
                  <a:sysClr val="windowText" lastClr="000000"/>
                </a:solidFill>
                <a:latin typeface="Meiryo UI" panose="020B0604030504040204" pitchFamily="50" charset="-128"/>
                <a:ea typeface="Meiryo UI" panose="020B0604030504040204" pitchFamily="50" charset="-128"/>
              </a:rPr>
              <a:t>【</a:t>
            </a:r>
            <a:r>
              <a:rPr lang="ja-JP" altLang="en-US" sz="2000" b="1" u="sng" dirty="0">
                <a:solidFill>
                  <a:sysClr val="windowText" lastClr="000000"/>
                </a:solidFill>
                <a:latin typeface="Meiryo UI" panose="020B0604030504040204" pitchFamily="50" charset="-128"/>
                <a:ea typeface="Meiryo UI" panose="020B0604030504040204" pitchFamily="50" charset="-128"/>
              </a:rPr>
              <a:t>マンチェスター（イギリス）</a:t>
            </a:r>
            <a:r>
              <a:rPr lang="en-US" altLang="ja-JP" sz="2000" b="1" u="sng" dirty="0">
                <a:solidFill>
                  <a:sysClr val="windowText" lastClr="000000"/>
                </a:solidFill>
                <a:latin typeface="Meiryo UI" panose="020B0604030504040204" pitchFamily="50" charset="-128"/>
                <a:ea typeface="Meiryo UI" panose="020B0604030504040204" pitchFamily="50" charset="-128"/>
              </a:rPr>
              <a:t>】</a:t>
            </a:r>
            <a:endParaRPr lang="zh-TW" altLang="en-US" sz="2000" b="1" u="sng" dirty="0">
              <a:solidFill>
                <a:sysClr val="windowText" lastClr="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84825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2" y="-19490"/>
            <a:ext cx="13681075"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a:t>
            </a:r>
            <a:r>
              <a:rPr lang="zh-TW" altLang="en-US" sz="2800" b="1" dirty="0">
                <a:solidFill>
                  <a:sysClr val="windowText" lastClr="000000"/>
                </a:solidFill>
                <a:latin typeface="Meiryo UI" panose="020B0604030504040204" pitchFamily="50" charset="-128"/>
                <a:ea typeface="Meiryo UI" panose="020B0604030504040204" pitchFamily="50" charset="-128"/>
              </a:rPr>
              <a:t>海外事例調査</a:t>
            </a:r>
            <a:r>
              <a:rPr lang="ja-JP" altLang="en-US" sz="2800" b="1" dirty="0">
                <a:solidFill>
                  <a:sysClr val="windowText" lastClr="000000"/>
                </a:solidFill>
                <a:latin typeface="Meiryo UI" panose="020B0604030504040204" pitchFamily="50" charset="-128"/>
                <a:ea typeface="Meiryo UI" panose="020B0604030504040204" pitchFamily="50" charset="-128"/>
              </a:rPr>
              <a:t>（最終報告）～事例調査～ </a:t>
            </a:r>
            <a:r>
              <a:rPr lang="en-US" altLang="ja-JP" sz="2400" b="1" dirty="0">
                <a:solidFill>
                  <a:sysClr val="windowText" lastClr="000000"/>
                </a:solidFill>
                <a:latin typeface="Meiryo UI" panose="020B0604030504040204" pitchFamily="50" charset="-128"/>
                <a:ea typeface="Meiryo UI" panose="020B0604030504040204" pitchFamily="50" charset="-128"/>
              </a:rPr>
              <a:t>【</a:t>
            </a:r>
            <a:r>
              <a:rPr lang="ja-JP" altLang="en-US" sz="2400" b="1" dirty="0">
                <a:solidFill>
                  <a:sysClr val="windowText" lastClr="000000"/>
                </a:solidFill>
                <a:latin typeface="Meiryo UI" panose="020B0604030504040204" pitchFamily="50" charset="-128"/>
                <a:ea typeface="Meiryo UI" panose="020B0604030504040204" pitchFamily="50" charset="-128"/>
              </a:rPr>
              <a:t>バルセロナ（スペイン）、マチュピチュ（ペルー）</a:t>
            </a:r>
            <a:r>
              <a:rPr lang="en-US" altLang="ja-JP" sz="2400" b="1" dirty="0">
                <a:solidFill>
                  <a:sysClr val="windowText" lastClr="000000"/>
                </a:solidFill>
                <a:latin typeface="Meiryo UI" panose="020B0604030504040204" pitchFamily="50" charset="-128"/>
                <a:ea typeface="Meiryo UI" panose="020B0604030504040204" pitchFamily="50" charset="-128"/>
              </a:rPr>
              <a:t>】</a:t>
            </a:r>
            <a:endParaRPr lang="zh-TW"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5</a:t>
            </a:fld>
            <a:endParaRPr kumimoji="1" lang="ja-JP" altLang="en-US" dirty="0"/>
          </a:p>
        </p:txBody>
      </p:sp>
      <p:graphicFrame>
        <p:nvGraphicFramePr>
          <p:cNvPr id="5" name="表 4">
            <a:extLst>
              <a:ext uri="{FF2B5EF4-FFF2-40B4-BE49-F238E27FC236}">
                <a16:creationId xmlns:a16="http://schemas.microsoft.com/office/drawing/2014/main" id="{6DB8DA10-26A1-4591-8B29-8E969A027DA6}"/>
              </a:ext>
            </a:extLst>
          </p:cNvPr>
          <p:cNvGraphicFramePr>
            <a:graphicFrameLocks noGrp="1"/>
          </p:cNvGraphicFramePr>
          <p:nvPr>
            <p:extLst>
              <p:ext uri="{D42A27DB-BD31-4B8C-83A1-F6EECF244321}">
                <p14:modId xmlns:p14="http://schemas.microsoft.com/office/powerpoint/2010/main" val="358886216"/>
              </p:ext>
            </p:extLst>
          </p:nvPr>
        </p:nvGraphicFramePr>
        <p:xfrm>
          <a:off x="359817" y="1190233"/>
          <a:ext cx="12673408" cy="3448226"/>
        </p:xfrm>
        <a:graphic>
          <a:graphicData uri="http://schemas.openxmlformats.org/drawingml/2006/table">
            <a:tbl>
              <a:tblPr/>
              <a:tblGrid>
                <a:gridCol w="792088">
                  <a:extLst>
                    <a:ext uri="{9D8B030D-6E8A-4147-A177-3AD203B41FA5}">
                      <a16:colId xmlns:a16="http://schemas.microsoft.com/office/drawing/2014/main" val="3756279230"/>
                    </a:ext>
                  </a:extLst>
                </a:gridCol>
                <a:gridCol w="2088232">
                  <a:extLst>
                    <a:ext uri="{9D8B030D-6E8A-4147-A177-3AD203B41FA5}">
                      <a16:colId xmlns:a16="http://schemas.microsoft.com/office/drawing/2014/main" val="717073441"/>
                    </a:ext>
                  </a:extLst>
                </a:gridCol>
                <a:gridCol w="9793088">
                  <a:extLst>
                    <a:ext uri="{9D8B030D-6E8A-4147-A177-3AD203B41FA5}">
                      <a16:colId xmlns:a16="http://schemas.microsoft.com/office/drawing/2014/main" val="3068190491"/>
                    </a:ext>
                  </a:extLst>
                </a:gridCol>
              </a:tblGrid>
              <a:tr h="1010162">
                <a:tc rowSpan="7">
                  <a:txBody>
                    <a:bodyPr/>
                    <a:lstStyle/>
                    <a:p>
                      <a:pPr algn="ctr" font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制度概要</a:t>
                      </a:r>
                    </a:p>
                  </a:txBody>
                  <a:tcPr marL="2924" marR="2924" marT="29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概要（徴収金・</a:t>
                      </a:r>
                      <a:endParaRPr lang="en-US" altLang="ja-JP" sz="1300" b="1" i="0" u="none" strike="noStrike" dirty="0">
                        <a:solidFill>
                          <a:srgbClr val="000000"/>
                        </a:solidFill>
                        <a:effectLst/>
                        <a:latin typeface="Meiryo UI" panose="020B0604030504040204" pitchFamily="50" charset="-128"/>
                        <a:ea typeface="Meiryo UI" panose="020B0604030504040204" pitchFamily="50" charset="-128"/>
                      </a:endParaRPr>
                    </a:p>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二重価格の内容）</a:t>
                      </a:r>
                      <a:endParaRPr kumimoji="1" lang="ja-JP" altLang="en-US" sz="1300" dirty="0"/>
                    </a:p>
                  </a:txBody>
                  <a:tcPr marL="2924" marR="2924" marT="29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バルセロナには厳密に言うと</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つの観光税がある。</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一つ目、地方観光税は宿泊施設のタイプにより、</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つ星ホテルの</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1.70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ユーロから高級</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つ星ホテルの</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3.50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ユーロ（約</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289</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596</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円）の追加料金が掛かることとなり、ホテルによって異なる。</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Airbnb</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に宿泊する場合は、</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2.25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391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円）で済む（ただし、</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2028</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年で民泊は禁止となる）。</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市税は</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7</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泊まで課され、</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日現在は</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泊</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3.25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ユーロ（約</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553</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円）だが、</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月に</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泊</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681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円）に引き上げられる予定。此方は</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7</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泊まで一律に課される。</a:t>
                      </a:r>
                    </a:p>
                  </a:txBody>
                  <a:tcPr marL="2924" marR="2924" marT="29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5499941"/>
                  </a:ext>
                </a:extLst>
              </a:tr>
              <a:tr h="204411">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税制度か否か</a:t>
                      </a:r>
                      <a:endParaRPr kumimoji="1" lang="ja-JP" altLang="en-US" sz="1300" dirty="0"/>
                    </a:p>
                  </a:txBody>
                  <a:tcPr marL="2924" marR="2924" marT="2924"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宿泊税の類</a:t>
                      </a:r>
                    </a:p>
                  </a:txBody>
                  <a:tcPr marL="2924" marR="2924" marT="2924"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49527245"/>
                  </a:ext>
                </a:extLst>
              </a:tr>
              <a:tr h="405848">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税率・二重価格分</a:t>
                      </a:r>
                      <a:endParaRPr kumimoji="1" lang="ja-JP" altLang="en-US" sz="1300" dirty="0"/>
                    </a:p>
                  </a:txBody>
                  <a:tcPr marL="2924" marR="2924" marT="29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一律に課される市へ払う観光税は</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a:t>
                      </a: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追加料金についてはホテルランクによる（星の数で決まる）。</a:t>
                      </a:r>
                    </a:p>
                  </a:txBody>
                  <a:tcPr marL="2924" marR="2924" marT="2924"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11937849"/>
                  </a:ext>
                </a:extLst>
              </a:tr>
              <a:tr h="204411">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徴収主体</a:t>
                      </a:r>
                      <a:r>
                        <a:rPr lang="en-US" altLang="ja-JP" sz="13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オペレーション</a:t>
                      </a:r>
                      <a:endParaRPr kumimoji="1" lang="ja-JP" altLang="en-US" sz="1300" dirty="0"/>
                    </a:p>
                  </a:txBody>
                  <a:tcPr marL="2924" marR="2924" marT="29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ホテル</a:t>
                      </a:r>
                    </a:p>
                  </a:txBody>
                  <a:tcPr marL="2924" marR="2924" marT="2924"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587836"/>
                  </a:ext>
                </a:extLst>
              </a:tr>
              <a:tr h="405848">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目的</a:t>
                      </a:r>
                      <a:r>
                        <a:rPr lang="en-US" altLang="ja-JP" sz="13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使途</a:t>
                      </a:r>
                      <a:endParaRPr kumimoji="1" lang="ja-JP" altLang="en-US" sz="1300" dirty="0"/>
                    </a:p>
                  </a:txBody>
                  <a:tcPr marL="2924" marR="2924" marT="29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この増収益を道路、バス、エスカレーターなどのインフラ整備に充てるため。根源的にはマスツーリズムからの脱却を図っている。</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今回の増税は、観光客の数を管理し、ただ多くの観光客が訪れることよりも「質の高い」観光を促進するためとされている。</a:t>
                      </a:r>
                    </a:p>
                  </a:txBody>
                  <a:tcPr marL="2924" marR="2924" marT="2924"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2055229"/>
                  </a:ext>
                </a:extLst>
              </a:tr>
              <a:tr h="204411">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外国人対象のみか否か</a:t>
                      </a:r>
                      <a:endParaRPr kumimoji="1" lang="ja-JP" altLang="en-US" sz="1300" dirty="0"/>
                    </a:p>
                  </a:txBody>
                  <a:tcPr marL="2924" marR="2924" marT="29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国籍を問わず徴収する</a:t>
                      </a:r>
                    </a:p>
                  </a:txBody>
                  <a:tcPr marL="2924" marR="2924" marT="2924"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0927388"/>
                  </a:ext>
                </a:extLst>
              </a:tr>
              <a:tr h="204411">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導入時期</a:t>
                      </a:r>
                      <a:endParaRPr kumimoji="1" lang="ja-JP" altLang="en-US" sz="1300" dirty="0"/>
                    </a:p>
                  </a:txBody>
                  <a:tcPr marL="2924" marR="2924" marT="29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2012</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年から導入</a:t>
                      </a:r>
                    </a:p>
                  </a:txBody>
                  <a:tcPr marL="2924" marR="2924" marT="2924"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8566583"/>
                  </a:ext>
                </a:extLst>
              </a:tr>
              <a:tr h="808724">
                <a:tc gridSpan="2">
                  <a:txBody>
                    <a:bodyPr/>
                    <a:lstStyle/>
                    <a:p>
                      <a:pPr algn="ctr" font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制度の運用状況（実態把握）　／　</a:t>
                      </a:r>
                      <a:br>
                        <a:rPr lang="ja-JP" altLang="en-US" sz="1300" b="1"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制度の特徴</a:t>
                      </a:r>
                    </a:p>
                  </a:txBody>
                  <a:tcPr marL="2924" marR="2924" marT="29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hMerge="1">
                  <a:txBody>
                    <a:bodyPr/>
                    <a:lstStyle/>
                    <a:p>
                      <a:pPr algn="l" fontAlgn="ctr"/>
                      <a:endParaRPr lang="ja-JP" altLang="en-US" sz="1300" b="1" i="0" u="none" strike="noStrike">
                        <a:solidFill>
                          <a:srgbClr val="000000"/>
                        </a:solidFill>
                        <a:effectLst/>
                        <a:latin typeface="Meiryo UI" panose="020B0604030504040204" pitchFamily="50" charset="-128"/>
                        <a:ea typeface="Meiryo UI" panose="020B0604030504040204" pitchFamily="50" charset="-128"/>
                      </a:endParaRPr>
                    </a:p>
                  </a:txBody>
                  <a:tcPr marL="2924" marR="2924" marT="29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a:txBody>
                    <a:bodyPr/>
                    <a:lstStyle/>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原則として、ホテルチェックアウトのタイミング。但し、宿泊予約の方策による。徴収の運用としては、ホテルで代理的に徴収をしてもらっており、その上で地方自治体にまとめて納めているものと考えられる。</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例えば、</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つ星ホテルに</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7</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泊する場合、地方観光税が</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24.5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(3.5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x 7</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泊</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、市観光税が</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28</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x 7</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泊</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となり、合計で</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52.5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ユーロの宿泊税を支払うことになる。</a:t>
                      </a:r>
                    </a:p>
                  </a:txBody>
                  <a:tcPr marL="2924" marR="2924" marT="2924"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6684086"/>
                  </a:ext>
                </a:extLst>
              </a:tr>
            </a:tbl>
          </a:graphicData>
        </a:graphic>
      </p:graphicFrame>
      <p:sp>
        <p:nvSpPr>
          <p:cNvPr id="6" name="テキスト ボックス 5">
            <a:extLst>
              <a:ext uri="{FF2B5EF4-FFF2-40B4-BE49-F238E27FC236}">
                <a16:creationId xmlns:a16="http://schemas.microsoft.com/office/drawing/2014/main" id="{C886C3AD-C312-4312-9E0F-58660A57BFFD}"/>
              </a:ext>
            </a:extLst>
          </p:cNvPr>
          <p:cNvSpPr txBox="1"/>
          <p:nvPr/>
        </p:nvSpPr>
        <p:spPr bwMode="gray">
          <a:xfrm>
            <a:off x="144015" y="666747"/>
            <a:ext cx="9576842" cy="56223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000" b="1" u="sng" dirty="0">
                <a:solidFill>
                  <a:sysClr val="windowText" lastClr="000000"/>
                </a:solidFill>
                <a:latin typeface="Meiryo UI" panose="020B0604030504040204" pitchFamily="50" charset="-128"/>
                <a:ea typeface="Meiryo UI" panose="020B0604030504040204" pitchFamily="50" charset="-128"/>
              </a:rPr>
              <a:t>■№７　地方観光税 </a:t>
            </a:r>
            <a:r>
              <a:rPr lang="en-US" altLang="ja-JP" sz="2000" b="1" u="sng" dirty="0">
                <a:solidFill>
                  <a:sysClr val="windowText" lastClr="000000"/>
                </a:solidFill>
                <a:latin typeface="Meiryo UI" panose="020B0604030504040204" pitchFamily="50" charset="-128"/>
                <a:ea typeface="Meiryo UI" panose="020B0604030504040204" pitchFamily="50" charset="-128"/>
              </a:rPr>
              <a:t>【</a:t>
            </a:r>
            <a:r>
              <a:rPr lang="ja-JP" altLang="en-US" sz="2000" b="1" u="sng" dirty="0">
                <a:solidFill>
                  <a:sysClr val="windowText" lastClr="000000"/>
                </a:solidFill>
                <a:latin typeface="Meiryo UI" panose="020B0604030504040204" pitchFamily="50" charset="-128"/>
                <a:ea typeface="Meiryo UI" panose="020B0604030504040204" pitchFamily="50" charset="-128"/>
              </a:rPr>
              <a:t>バルセロナ（スペイン）</a:t>
            </a:r>
            <a:r>
              <a:rPr lang="en-US" altLang="ja-JP" sz="2000" b="1" u="sng" dirty="0">
                <a:solidFill>
                  <a:sysClr val="windowText" lastClr="000000"/>
                </a:solidFill>
                <a:latin typeface="Meiryo UI" panose="020B0604030504040204" pitchFamily="50" charset="-128"/>
                <a:ea typeface="Meiryo UI" panose="020B0604030504040204" pitchFamily="50" charset="-128"/>
              </a:rPr>
              <a:t>】</a:t>
            </a:r>
            <a:endParaRPr lang="zh-TW" altLang="en-US" sz="2000" b="1" u="sng" dirty="0">
              <a:solidFill>
                <a:sysClr val="windowText" lastClr="000000"/>
              </a:solidFill>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11C102C8-1C5E-4803-B4E5-B2D6EB0FDD22}"/>
              </a:ext>
            </a:extLst>
          </p:cNvPr>
          <p:cNvSpPr txBox="1"/>
          <p:nvPr/>
        </p:nvSpPr>
        <p:spPr bwMode="gray">
          <a:xfrm>
            <a:off x="144015" y="4677985"/>
            <a:ext cx="9576842" cy="56223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000" b="1" u="sng" dirty="0">
                <a:solidFill>
                  <a:sysClr val="windowText" lastClr="000000"/>
                </a:solidFill>
                <a:latin typeface="Meiryo UI" panose="020B0604030504040204" pitchFamily="50" charset="-128"/>
                <a:ea typeface="Meiryo UI" panose="020B0604030504040204" pitchFamily="50" charset="-128"/>
              </a:rPr>
              <a:t>■№８　施設入場料 </a:t>
            </a:r>
            <a:r>
              <a:rPr lang="en-US" altLang="ja-JP" sz="2000" b="1" u="sng" dirty="0">
                <a:solidFill>
                  <a:sysClr val="windowText" lastClr="000000"/>
                </a:solidFill>
                <a:latin typeface="Meiryo UI" panose="020B0604030504040204" pitchFamily="50" charset="-128"/>
                <a:ea typeface="Meiryo UI" panose="020B0604030504040204" pitchFamily="50" charset="-128"/>
              </a:rPr>
              <a:t>【</a:t>
            </a:r>
            <a:r>
              <a:rPr lang="ja-JP" altLang="en-US" sz="2000" b="1" u="sng" dirty="0">
                <a:solidFill>
                  <a:sysClr val="windowText" lastClr="000000"/>
                </a:solidFill>
                <a:latin typeface="Meiryo UI" panose="020B0604030504040204" pitchFamily="50" charset="-128"/>
                <a:ea typeface="Meiryo UI" panose="020B0604030504040204" pitchFamily="50" charset="-128"/>
              </a:rPr>
              <a:t>マチュピチュ（ペルー）</a:t>
            </a:r>
            <a:r>
              <a:rPr lang="en-US" altLang="ja-JP" sz="2000" b="1" u="sng" dirty="0">
                <a:solidFill>
                  <a:sysClr val="windowText" lastClr="000000"/>
                </a:solidFill>
                <a:latin typeface="Meiryo UI" panose="020B0604030504040204" pitchFamily="50" charset="-128"/>
                <a:ea typeface="Meiryo UI" panose="020B0604030504040204" pitchFamily="50" charset="-128"/>
              </a:rPr>
              <a:t>】</a:t>
            </a:r>
            <a:endParaRPr lang="zh-TW" altLang="en-US" sz="2000" b="1" u="sng" dirty="0">
              <a:solidFill>
                <a:sysClr val="windowText" lastClr="000000"/>
              </a:solidFill>
              <a:latin typeface="Meiryo UI" panose="020B0604030504040204" pitchFamily="50" charset="-128"/>
              <a:ea typeface="Meiryo UI" panose="020B0604030504040204" pitchFamily="50" charset="-128"/>
            </a:endParaRPr>
          </a:p>
        </p:txBody>
      </p:sp>
      <p:graphicFrame>
        <p:nvGraphicFramePr>
          <p:cNvPr id="9" name="表 8">
            <a:extLst>
              <a:ext uri="{FF2B5EF4-FFF2-40B4-BE49-F238E27FC236}">
                <a16:creationId xmlns:a16="http://schemas.microsoft.com/office/drawing/2014/main" id="{CD1A9728-6DC1-4478-87D2-33F9ACB1B605}"/>
              </a:ext>
            </a:extLst>
          </p:cNvPr>
          <p:cNvGraphicFramePr>
            <a:graphicFrameLocks noGrp="1"/>
          </p:cNvGraphicFramePr>
          <p:nvPr>
            <p:extLst>
              <p:ext uri="{D42A27DB-BD31-4B8C-83A1-F6EECF244321}">
                <p14:modId xmlns:p14="http://schemas.microsoft.com/office/powerpoint/2010/main" val="1675118807"/>
              </p:ext>
            </p:extLst>
          </p:nvPr>
        </p:nvGraphicFramePr>
        <p:xfrm>
          <a:off x="359817" y="5202361"/>
          <a:ext cx="12673408" cy="4539253"/>
        </p:xfrm>
        <a:graphic>
          <a:graphicData uri="http://schemas.openxmlformats.org/drawingml/2006/table">
            <a:tbl>
              <a:tblPr/>
              <a:tblGrid>
                <a:gridCol w="792088">
                  <a:extLst>
                    <a:ext uri="{9D8B030D-6E8A-4147-A177-3AD203B41FA5}">
                      <a16:colId xmlns:a16="http://schemas.microsoft.com/office/drawing/2014/main" val="3756279230"/>
                    </a:ext>
                  </a:extLst>
                </a:gridCol>
                <a:gridCol w="2088232">
                  <a:extLst>
                    <a:ext uri="{9D8B030D-6E8A-4147-A177-3AD203B41FA5}">
                      <a16:colId xmlns:a16="http://schemas.microsoft.com/office/drawing/2014/main" val="717073441"/>
                    </a:ext>
                  </a:extLst>
                </a:gridCol>
                <a:gridCol w="9793088">
                  <a:extLst>
                    <a:ext uri="{9D8B030D-6E8A-4147-A177-3AD203B41FA5}">
                      <a16:colId xmlns:a16="http://schemas.microsoft.com/office/drawing/2014/main" val="3068190491"/>
                    </a:ext>
                  </a:extLst>
                </a:gridCol>
              </a:tblGrid>
              <a:tr h="822373">
                <a:tc rowSpan="7">
                  <a:txBody>
                    <a:bodyPr/>
                    <a:lstStyle/>
                    <a:p>
                      <a:pPr algn="ctr" font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制度概要</a:t>
                      </a:r>
                    </a:p>
                  </a:txBody>
                  <a:tcPr marL="2924" marR="2924" marT="29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概要（徴収金・</a:t>
                      </a:r>
                      <a:endParaRPr lang="en-US" altLang="ja-JP" sz="1300" b="1" i="0" u="none" strike="noStrike" dirty="0">
                        <a:solidFill>
                          <a:srgbClr val="000000"/>
                        </a:solidFill>
                        <a:effectLst/>
                        <a:latin typeface="Meiryo UI" panose="020B0604030504040204" pitchFamily="50" charset="-128"/>
                        <a:ea typeface="Meiryo UI" panose="020B0604030504040204" pitchFamily="50" charset="-128"/>
                      </a:endParaRPr>
                    </a:p>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二重価格の内容）</a:t>
                      </a:r>
                      <a:endParaRPr kumimoji="1" lang="ja-JP" altLang="en-US" sz="1300" dirty="0"/>
                    </a:p>
                  </a:txBody>
                  <a:tcPr marL="2924" marR="2924" marT="29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ペルー、ボリビア、エクアドル、コロンビアには特別価格が設定されており（</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35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ドル）、それ以外の国の人は</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62</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ドルとなっている。入場券は事前にオンラインまたはクスコの販売所で購入する必要がある。</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外国人観光客が遺跡に登ったり破壊したりする迷惑行為が横行し、遺跡の劣化が進行したため、劣化防止に向け、観光ルールの厳格化した一環で設定された。</a:t>
                      </a:r>
                    </a:p>
                  </a:txBody>
                  <a:tcPr marL="2924" marR="2924" marT="29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2289333"/>
                  </a:ext>
                </a:extLst>
              </a:tr>
              <a:tr h="207861">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ctr"/>
                      <a:r>
                        <a:rPr lang="ja-JP" altLang="en-US" sz="1300" b="1" i="0" u="none" strike="noStrike">
                          <a:solidFill>
                            <a:srgbClr val="000000"/>
                          </a:solidFill>
                          <a:effectLst/>
                          <a:latin typeface="Meiryo UI" panose="020B0604030504040204" pitchFamily="50" charset="-128"/>
                          <a:ea typeface="Meiryo UI" panose="020B0604030504040204" pitchFamily="50" charset="-128"/>
                        </a:rPr>
                        <a:t>税制度か否か</a:t>
                      </a:r>
                      <a:endParaRPr kumimoji="1" lang="ja-JP" altLang="en-US" sz="1300"/>
                    </a:p>
                  </a:txBody>
                  <a:tcPr marL="2924" marR="2924" marT="2924"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入場料の類であり、税金ではない</a:t>
                      </a:r>
                    </a:p>
                  </a:txBody>
                  <a:tcPr marL="2924" marR="2924" marT="2924"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6833773"/>
                  </a:ext>
                </a:extLst>
              </a:tr>
              <a:tr h="1035852">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税率・二重価格分</a:t>
                      </a:r>
                      <a:endParaRPr kumimoji="1" lang="ja-JP" altLang="en-US" sz="1300" dirty="0"/>
                    </a:p>
                  </a:txBody>
                  <a:tcPr marL="2924" marR="2924" marT="29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ペルー、ボリビア、エクアドル、コロンビア以外の国の人には</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62</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ドル。いくつかのルートがあるようで、ルートごとに価格が設定されている。</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この価格自体は毎年政府が決めているようで、年々値上がりしているようである（下記、</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URL</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参照）</a:t>
                      </a: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マチュピチュ歴史保護区入場券の料金 サーキット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2A: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クラシック ルート</a:t>
                      </a: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18</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歳以上の大人：</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62</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米ドル 観光客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アンデス諸国：</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35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米ドル　　　子供（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3</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17</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歳）：</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39</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米ドル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アンデス諸国：</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米ドル</a:t>
                      </a: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幼児（</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歳）：無料　　　　　　　　　　　　　　　　　　　　　　　　　　　学生（</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18〜24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歳）：</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39</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米ドル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アンデス諸国：</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米ドル</a:t>
                      </a:r>
                    </a:p>
                  </a:txBody>
                  <a:tcPr marL="2924" marR="2924" marT="2924"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2413107"/>
                  </a:ext>
                </a:extLst>
              </a:tr>
              <a:tr h="207861">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徴収主体</a:t>
                      </a:r>
                      <a:r>
                        <a:rPr lang="en-US" altLang="ja-JP" sz="13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オペレーション</a:t>
                      </a:r>
                      <a:endParaRPr kumimoji="1" lang="ja-JP" altLang="en-US" sz="1300" dirty="0"/>
                    </a:p>
                  </a:txBody>
                  <a:tcPr marL="2924" marR="2924" marT="29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チケット販売所</a:t>
                      </a:r>
                    </a:p>
                  </a:txBody>
                  <a:tcPr marL="2924" marR="2924" marT="2924"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163382"/>
                  </a:ext>
                </a:extLst>
              </a:tr>
              <a:tr h="207861">
                <a:tc vMerge="1">
                  <a:txBody>
                    <a:bodyPr/>
                    <a:lstStyle/>
                    <a:p>
                      <a:endParaRPr kumimoji="1" lang="ja-JP" altLang="en-US"/>
                    </a:p>
                  </a:txBody>
                  <a:tcPr/>
                </a:tc>
                <a:tc>
                  <a:txBody>
                    <a:bodyPr/>
                    <a:lstStyle/>
                    <a:p>
                      <a:pPr algn="ctr"/>
                      <a:r>
                        <a:rPr lang="ja-JP" altLang="en-US" sz="1300" b="1" i="0" u="none" strike="noStrike">
                          <a:solidFill>
                            <a:srgbClr val="000000"/>
                          </a:solidFill>
                          <a:effectLst/>
                          <a:latin typeface="Meiryo UI" panose="020B0604030504040204" pitchFamily="50" charset="-128"/>
                          <a:ea typeface="Meiryo UI" panose="020B0604030504040204" pitchFamily="50" charset="-128"/>
                        </a:rPr>
                        <a:t>目的</a:t>
                      </a:r>
                      <a:r>
                        <a:rPr lang="en-US" altLang="ja-JP" sz="1300" b="1" i="0" u="none" strike="noStrike">
                          <a:solidFill>
                            <a:srgbClr val="000000"/>
                          </a:solidFill>
                          <a:effectLst/>
                          <a:latin typeface="Meiryo UI" panose="020B0604030504040204" pitchFamily="50" charset="-128"/>
                          <a:ea typeface="Meiryo UI" panose="020B0604030504040204" pitchFamily="50" charset="-128"/>
                        </a:rPr>
                        <a:t>/</a:t>
                      </a:r>
                      <a:r>
                        <a:rPr lang="ja-JP" altLang="en-US" sz="1300" b="1" i="0" u="none" strike="noStrike">
                          <a:solidFill>
                            <a:srgbClr val="000000"/>
                          </a:solidFill>
                          <a:effectLst/>
                          <a:latin typeface="Meiryo UI" panose="020B0604030504040204" pitchFamily="50" charset="-128"/>
                          <a:ea typeface="Meiryo UI" panose="020B0604030504040204" pitchFamily="50" charset="-128"/>
                        </a:rPr>
                        <a:t>使途</a:t>
                      </a:r>
                      <a:endParaRPr kumimoji="1" lang="ja-JP" altLang="en-US" sz="1300"/>
                    </a:p>
                  </a:txBody>
                  <a:tcPr marL="2924" marR="2924" marT="29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オーバーツーリズム防止の一環で、構造物の破壊や劣化を防ぐため</a:t>
                      </a:r>
                    </a:p>
                  </a:txBody>
                  <a:tcPr marL="2924" marR="2924" marT="2924"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6262505"/>
                  </a:ext>
                </a:extLst>
              </a:tr>
              <a:tr h="207861">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外国人対象のみか否か</a:t>
                      </a:r>
                      <a:endParaRPr kumimoji="1" lang="ja-JP" altLang="en-US" sz="1300" dirty="0"/>
                    </a:p>
                  </a:txBody>
                  <a:tcPr marL="2924" marR="2924" marT="29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規定された外国人のみ</a:t>
                      </a:r>
                    </a:p>
                  </a:txBody>
                  <a:tcPr marL="2924" marR="2924" marT="2924"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44288698"/>
                  </a:ext>
                </a:extLst>
              </a:tr>
              <a:tr h="207861">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導入時期</a:t>
                      </a:r>
                      <a:endParaRPr kumimoji="1" lang="ja-JP" altLang="en-US" sz="1300" dirty="0"/>
                    </a:p>
                  </a:txBody>
                  <a:tcPr marL="2924" marR="2924" marT="29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毎年、政府が確定している。</a:t>
                      </a:r>
                    </a:p>
                  </a:txBody>
                  <a:tcPr marL="2924" marR="2924" marT="2924"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6161223"/>
                  </a:ext>
                </a:extLst>
              </a:tr>
              <a:tr h="1641723">
                <a:tc gridSpan="2">
                  <a:txBody>
                    <a:bodyPr/>
                    <a:lstStyle/>
                    <a:p>
                      <a:pPr algn="ctr" font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制度の運用状況（実態把握）　／　</a:t>
                      </a:r>
                      <a:br>
                        <a:rPr lang="ja-JP" altLang="en-US" sz="1300" b="1"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制度の特徴</a:t>
                      </a:r>
                    </a:p>
                  </a:txBody>
                  <a:tcPr marL="2924" marR="2924" marT="29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hMerge="1">
                  <a:txBody>
                    <a:bodyPr/>
                    <a:lstStyle/>
                    <a:p>
                      <a:pPr algn="l" fontAlgn="ctr"/>
                      <a:endParaRPr lang="ja-JP" altLang="en-US" sz="1300" b="1" i="0" u="none" strike="noStrike" dirty="0">
                        <a:solidFill>
                          <a:srgbClr val="000000"/>
                        </a:solidFill>
                        <a:effectLst/>
                        <a:latin typeface="Meiryo UI" panose="020B0604030504040204" pitchFamily="50" charset="-128"/>
                        <a:ea typeface="Meiryo UI" panose="020B0604030504040204" pitchFamily="50" charset="-128"/>
                      </a:endParaRPr>
                    </a:p>
                  </a:txBody>
                  <a:tcPr marL="2924" marR="2924" marT="29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a:txBody>
                    <a:bodyPr/>
                    <a:lstStyle/>
                    <a:p>
                      <a:pPr marL="285750" indent="-285750" algn="l" fontAlgn="t">
                        <a:buFont typeface="Wingdings" panose="05000000000000000000" pitchFamily="2" charset="2"/>
                        <a:buChar char="l"/>
                      </a:pP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2017</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年から公認ガイドの同伴を義務付けたほか、入場者数と滞在時間も制限。現在は１日</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4,500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人、見学は４時間が上限。入場券は事前予約制で、外国人の料金は国内客の約２倍に設定されている。見学時間が制限されたことで繰り返し遺跡を訪れる人が増え、観光客の現地滞在期間が結果的に延びたと好影響を指摘する観光事業者もある。</a:t>
                      </a: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サーキット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上部テラスではマチュピチュのパノラマ写真を撮影するが、下にある遺跡は訪問しない。</a:t>
                      </a: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サーキット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ミドルテラスにアクセスして、定番の写真を撮り、下にある遺跡も訪れる。</a:t>
                      </a: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サーキット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3: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主要なインカの建造物がある下側のサーキット。ただし、古典的な写真を撮るために上段テラスや中段テラスにはアクセスできない。</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下記、サイトから金額は確認可能。</a:t>
                      </a: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300" b="0" i="0" u="none" strike="noStrike" dirty="0">
                          <a:solidFill>
                            <a:srgbClr val="000000"/>
                          </a:solidFill>
                          <a:effectLst/>
                          <a:latin typeface="Meiryo UI" panose="020B0604030504040204" pitchFamily="50" charset="-128"/>
                          <a:ea typeface="Meiryo UI" panose="020B0604030504040204" pitchFamily="50" charset="-128"/>
                          <a:hlinkClick r:id="rId3"/>
                        </a:rPr>
                        <a:t>https://machupicchu.center/ja/USD?srsltid=AfmBOor_RRN0TrYS3-ZF5UL0XR3BhmvooS01-UsYCPrKkJKwe4658kqO</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txBody>
                  <a:tcPr marL="2924" marR="2924" marT="2924"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7417017"/>
                  </a:ext>
                </a:extLst>
              </a:tr>
            </a:tbl>
          </a:graphicData>
        </a:graphic>
      </p:graphicFrame>
    </p:spTree>
    <p:extLst>
      <p:ext uri="{BB962C8B-B14F-4D97-AF65-F5344CB8AC3E}">
        <p14:creationId xmlns:p14="http://schemas.microsoft.com/office/powerpoint/2010/main" val="2262095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a:extLst>
              <a:ext uri="{FF2B5EF4-FFF2-40B4-BE49-F238E27FC236}">
                <a16:creationId xmlns:a16="http://schemas.microsoft.com/office/drawing/2014/main" id="{166DF123-E123-4B8C-B1CA-7D186E9952B5}"/>
              </a:ext>
            </a:extLst>
          </p:cNvPr>
          <p:cNvGraphicFramePr>
            <a:graphicFrameLocks noGrp="1"/>
          </p:cNvGraphicFramePr>
          <p:nvPr>
            <p:extLst>
              <p:ext uri="{D42A27DB-BD31-4B8C-83A1-F6EECF244321}">
                <p14:modId xmlns:p14="http://schemas.microsoft.com/office/powerpoint/2010/main" val="458594859"/>
              </p:ext>
            </p:extLst>
          </p:nvPr>
        </p:nvGraphicFramePr>
        <p:xfrm>
          <a:off x="359596" y="1241061"/>
          <a:ext cx="12745416" cy="3194376"/>
        </p:xfrm>
        <a:graphic>
          <a:graphicData uri="http://schemas.openxmlformats.org/drawingml/2006/table">
            <a:tbl>
              <a:tblPr/>
              <a:tblGrid>
                <a:gridCol w="864317">
                  <a:extLst>
                    <a:ext uri="{9D8B030D-6E8A-4147-A177-3AD203B41FA5}">
                      <a16:colId xmlns:a16="http://schemas.microsoft.com/office/drawing/2014/main" val="686020255"/>
                    </a:ext>
                  </a:extLst>
                </a:gridCol>
                <a:gridCol w="2088011">
                  <a:extLst>
                    <a:ext uri="{9D8B030D-6E8A-4147-A177-3AD203B41FA5}">
                      <a16:colId xmlns:a16="http://schemas.microsoft.com/office/drawing/2014/main" val="3066055689"/>
                    </a:ext>
                  </a:extLst>
                </a:gridCol>
                <a:gridCol w="9793088">
                  <a:extLst>
                    <a:ext uri="{9D8B030D-6E8A-4147-A177-3AD203B41FA5}">
                      <a16:colId xmlns:a16="http://schemas.microsoft.com/office/drawing/2014/main" val="1057209673"/>
                    </a:ext>
                  </a:extLst>
                </a:gridCol>
              </a:tblGrid>
              <a:tr h="159474">
                <a:tc rowSpan="7">
                  <a:txBody>
                    <a:bodyPr/>
                    <a:lstStyle/>
                    <a:p>
                      <a:pPr algn="ctr" font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制度概要</a:t>
                      </a:r>
                    </a:p>
                  </a:txBody>
                  <a:tcPr marL="3057" marR="3057" marT="3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概要（徴収金・</a:t>
                      </a:r>
                      <a:endParaRPr lang="en-US" altLang="ja-JP" sz="1300" b="1" i="0" u="none" strike="noStrike" dirty="0">
                        <a:solidFill>
                          <a:srgbClr val="000000"/>
                        </a:solidFill>
                        <a:effectLst/>
                        <a:latin typeface="Meiryo UI" panose="020B0604030504040204" pitchFamily="50" charset="-128"/>
                        <a:ea typeface="Meiryo UI" panose="020B0604030504040204" pitchFamily="50" charset="-128"/>
                      </a:endParaRPr>
                    </a:p>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二重価格の内容）</a:t>
                      </a:r>
                      <a:endParaRPr kumimoji="1" lang="ja-JP" altLang="en-US" sz="1400" dirty="0"/>
                    </a:p>
                  </a:txBody>
                  <a:tcPr marL="3057" marR="3057" marT="3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marL="285750" indent="-285750" algn="l" fontAlgn="t">
                        <a:buFont typeface="Wingdings" panose="05000000000000000000" pitchFamily="2" charset="2"/>
                        <a:buChar char="l"/>
                      </a:pP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日より一般で</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22</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ユーロ（約</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3,500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円）に値上げ</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値上げ前の情報では、オンラインでチケットを購入すると</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17</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ユーロで、窓口で購入すると</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月以降は窓口、オンラインともに</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22</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ユーロとなっている。</a:t>
                      </a:r>
                    </a:p>
                  </a:txBody>
                  <a:tcPr marL="3057" marR="3057" marT="305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34037410"/>
                  </a:ext>
                </a:extLst>
              </a:tr>
              <a:tr h="159474">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税制度か否か</a:t>
                      </a:r>
                      <a:endParaRPr kumimoji="1" lang="ja-JP" altLang="en-US" dirty="0"/>
                    </a:p>
                  </a:txBody>
                  <a:tcPr marL="3057" marR="3057" marT="3057"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入場料の類であり、税金ではない</a:t>
                      </a:r>
                    </a:p>
                  </a:txBody>
                  <a:tcPr marL="3057" marR="3057" marT="305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75366755"/>
                  </a:ext>
                </a:extLst>
              </a:tr>
              <a:tr h="159474">
                <a:tc vMerge="1">
                  <a:txBody>
                    <a:bodyPr/>
                    <a:lstStyle/>
                    <a:p>
                      <a:endParaRPr kumimoji="1" lang="ja-JP" altLang="en-US"/>
                    </a:p>
                  </a:txBody>
                  <a:tcPr/>
                </a:tc>
                <a:tc>
                  <a:txBody>
                    <a:bodyPr/>
                    <a:lstStyle/>
                    <a:p>
                      <a:pPr algn="ctr"/>
                      <a:r>
                        <a:rPr lang="ja-JP" altLang="en-US" sz="1300" b="1" i="0" u="none" strike="noStrike">
                          <a:solidFill>
                            <a:srgbClr val="000000"/>
                          </a:solidFill>
                          <a:effectLst/>
                          <a:latin typeface="Meiryo UI" panose="020B0604030504040204" pitchFamily="50" charset="-128"/>
                          <a:ea typeface="Meiryo UI" panose="020B0604030504040204" pitchFamily="50" charset="-128"/>
                        </a:rPr>
                        <a:t>税率・二重価格分</a:t>
                      </a:r>
                      <a:endParaRPr kumimoji="1" lang="ja-JP" altLang="en-US"/>
                    </a:p>
                  </a:txBody>
                  <a:tcPr marL="3057" marR="3057" marT="3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下記の条件の方以外は、原則として</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22</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a:t>
                      </a:r>
                    </a:p>
                  </a:txBody>
                  <a:tcPr marL="3057" marR="3057" marT="305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4630383"/>
                  </a:ext>
                </a:extLst>
              </a:tr>
              <a:tr h="159474">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徴収主体</a:t>
                      </a:r>
                      <a:r>
                        <a:rPr lang="en-US" altLang="ja-JP" sz="13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オペレーション</a:t>
                      </a:r>
                      <a:endParaRPr kumimoji="1" lang="ja-JP" altLang="en-US" dirty="0"/>
                    </a:p>
                  </a:txBody>
                  <a:tcPr marL="3057" marR="3057" marT="3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チケット販売所</a:t>
                      </a:r>
                    </a:p>
                  </a:txBody>
                  <a:tcPr marL="3057" marR="3057" marT="305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0325842"/>
                  </a:ext>
                </a:extLst>
              </a:tr>
              <a:tr h="159474">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目的</a:t>
                      </a:r>
                      <a:r>
                        <a:rPr lang="en-US" altLang="ja-JP" sz="13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使途</a:t>
                      </a:r>
                      <a:endParaRPr kumimoji="1" lang="ja-JP" altLang="en-US" dirty="0"/>
                    </a:p>
                  </a:txBody>
                  <a:tcPr marL="3057" marR="3057" marT="3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満足のいく質の高いサービスを維持し、また、コストの増加（エネルギーは</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88</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％増）に対応するため</a:t>
                      </a:r>
                    </a:p>
                  </a:txBody>
                  <a:tcPr marL="3057" marR="3057" marT="305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6733957"/>
                  </a:ext>
                </a:extLst>
              </a:tr>
              <a:tr h="159474">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外国人対象のみか否か</a:t>
                      </a:r>
                      <a:endParaRPr kumimoji="1" lang="ja-JP" altLang="en-US" dirty="0"/>
                    </a:p>
                  </a:txBody>
                  <a:tcPr marL="3057" marR="3057" marT="3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ルーブル美術館の入場料は、次のような対象者には無料または割引が適用：</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18</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歳未満、</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EU</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圏などに住む</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18</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歳、教員、 障がい者</a:t>
                      </a:r>
                    </a:p>
                  </a:txBody>
                  <a:tcPr marL="3057" marR="3057" marT="305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4987099"/>
                  </a:ext>
                </a:extLst>
              </a:tr>
              <a:tr h="159474">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導入時期</a:t>
                      </a:r>
                      <a:endParaRPr kumimoji="1" lang="ja-JP" altLang="en-US" dirty="0"/>
                    </a:p>
                  </a:txBody>
                  <a:tcPr marL="3057" marR="3057" marT="3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a:t>
                      </a:r>
                    </a:p>
                  </a:txBody>
                  <a:tcPr marL="3057" marR="3057" marT="305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6069298"/>
                  </a:ext>
                </a:extLst>
              </a:tr>
              <a:tr h="1101780">
                <a:tc gridSpan="2">
                  <a:txBody>
                    <a:bodyPr/>
                    <a:lstStyle/>
                    <a:p>
                      <a:pPr algn="ctr" font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制度の運用状況（実態把握）　／　</a:t>
                      </a:r>
                      <a:br>
                        <a:rPr lang="ja-JP" altLang="en-US" sz="1300" b="1"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制度の特徴</a:t>
                      </a:r>
                    </a:p>
                  </a:txBody>
                  <a:tcPr marL="3057" marR="3057" marT="3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hMerge="1">
                  <a:txBody>
                    <a:bodyPr/>
                    <a:lstStyle/>
                    <a:p>
                      <a:endParaRPr kumimoji="1" lang="ja-JP" altLang="en-US"/>
                    </a:p>
                  </a:txBody>
                  <a:tcPr/>
                </a:tc>
                <a:tc>
                  <a:txBody>
                    <a:bodyPr/>
                    <a:lstStyle/>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同館は</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870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万人の来場者数を記録すると見込んでいる。</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そのうち</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18</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歳以下や</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18</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歳から</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歳までの</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EU</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加盟国の在住者、教員、障がい者など</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360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万人以上は無料での入場を実現。この数字は、全入館者の</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40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パーセント、年間フランス人来館者の</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60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パーセントを占めている。逆にそれ以外の入場者は</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22</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ユーロのチケットを購入して入ることになる。この値上げは</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7</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年ぶりのこととなる。</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ただ、同館は</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2022</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年夏から毎週金曜日の夜間開館を復活させ、毎月第一金曜日の夜はだれでも無料で入館可能。</a:t>
                      </a: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12</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28</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日から</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6</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日までのホリデーシーズンに向けて開館時間を延長し、地元の観客とのつながりを強化するため、</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月より毎週水曜日にイブニング・プログラムの開催も予定。</a:t>
                      </a:r>
                    </a:p>
                  </a:txBody>
                  <a:tcPr marL="3057" marR="3057" marT="305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6159298"/>
                  </a:ext>
                </a:extLst>
              </a:tr>
            </a:tbl>
          </a:graphicData>
        </a:graphic>
      </p:graphicFrame>
      <p:sp>
        <p:nvSpPr>
          <p:cNvPr id="2" name="テキスト ボックス 1"/>
          <p:cNvSpPr txBox="1"/>
          <p:nvPr/>
        </p:nvSpPr>
        <p:spPr bwMode="gray">
          <a:xfrm>
            <a:off x="-1" y="-19490"/>
            <a:ext cx="14257362"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a:t>
            </a:r>
            <a:r>
              <a:rPr lang="zh-TW" altLang="en-US" sz="2800" b="1" dirty="0">
                <a:solidFill>
                  <a:sysClr val="windowText" lastClr="000000"/>
                </a:solidFill>
                <a:latin typeface="Meiryo UI" panose="020B0604030504040204" pitchFamily="50" charset="-128"/>
                <a:ea typeface="Meiryo UI" panose="020B0604030504040204" pitchFamily="50" charset="-128"/>
              </a:rPr>
              <a:t>海外事例調査</a:t>
            </a:r>
            <a:r>
              <a:rPr lang="ja-JP" altLang="en-US" sz="2800" b="1" dirty="0">
                <a:solidFill>
                  <a:sysClr val="windowText" lastClr="000000"/>
                </a:solidFill>
                <a:latin typeface="Meiryo UI" panose="020B0604030504040204" pitchFamily="50" charset="-128"/>
                <a:ea typeface="Meiryo UI" panose="020B0604030504040204" pitchFamily="50" charset="-128"/>
              </a:rPr>
              <a:t>（最終報告）～事例調査～ </a:t>
            </a:r>
            <a:r>
              <a:rPr lang="en-US" altLang="ja-JP" sz="2400" b="1" dirty="0">
                <a:solidFill>
                  <a:sysClr val="windowText" lastClr="000000"/>
                </a:solidFill>
                <a:latin typeface="Meiryo UI" panose="020B0604030504040204" pitchFamily="50" charset="-128"/>
                <a:ea typeface="Meiryo UI" panose="020B0604030504040204" pitchFamily="50" charset="-128"/>
              </a:rPr>
              <a:t>【</a:t>
            </a:r>
            <a:r>
              <a:rPr lang="ja-JP" altLang="en-US" sz="2400" b="1" dirty="0">
                <a:solidFill>
                  <a:sysClr val="windowText" lastClr="000000"/>
                </a:solidFill>
                <a:latin typeface="Meiryo UI" panose="020B0604030504040204" pitchFamily="50" charset="-128"/>
                <a:ea typeface="Meiryo UI" panose="020B0604030504040204" pitchFamily="50" charset="-128"/>
              </a:rPr>
              <a:t>ルーブル美術館（フランス）、ピラミッド（エジプト）</a:t>
            </a:r>
            <a:r>
              <a:rPr lang="en-US" altLang="ja-JP" sz="2400" b="1" dirty="0">
                <a:solidFill>
                  <a:sysClr val="windowText" lastClr="000000"/>
                </a:solidFill>
                <a:latin typeface="Meiryo UI" panose="020B0604030504040204" pitchFamily="50" charset="-128"/>
                <a:ea typeface="Meiryo UI" panose="020B0604030504040204" pitchFamily="50" charset="-128"/>
              </a:rPr>
              <a:t>】</a:t>
            </a:r>
            <a:endParaRPr lang="zh-TW"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6</a:t>
            </a:fld>
            <a:endParaRPr kumimoji="1" lang="ja-JP" altLang="en-US" dirty="0"/>
          </a:p>
        </p:txBody>
      </p:sp>
      <p:graphicFrame>
        <p:nvGraphicFramePr>
          <p:cNvPr id="5" name="表 4">
            <a:extLst>
              <a:ext uri="{FF2B5EF4-FFF2-40B4-BE49-F238E27FC236}">
                <a16:creationId xmlns:a16="http://schemas.microsoft.com/office/drawing/2014/main" id="{0F14351A-1EA0-427D-A152-D7B30819DDC3}"/>
              </a:ext>
            </a:extLst>
          </p:cNvPr>
          <p:cNvGraphicFramePr>
            <a:graphicFrameLocks noGrp="1"/>
          </p:cNvGraphicFramePr>
          <p:nvPr>
            <p:extLst>
              <p:ext uri="{D42A27DB-BD31-4B8C-83A1-F6EECF244321}">
                <p14:modId xmlns:p14="http://schemas.microsoft.com/office/powerpoint/2010/main" val="1444632071"/>
              </p:ext>
            </p:extLst>
          </p:nvPr>
        </p:nvGraphicFramePr>
        <p:xfrm>
          <a:off x="360365" y="4941625"/>
          <a:ext cx="12745416" cy="4581216"/>
        </p:xfrm>
        <a:graphic>
          <a:graphicData uri="http://schemas.openxmlformats.org/drawingml/2006/table">
            <a:tbl>
              <a:tblPr/>
              <a:tblGrid>
                <a:gridCol w="863548">
                  <a:extLst>
                    <a:ext uri="{9D8B030D-6E8A-4147-A177-3AD203B41FA5}">
                      <a16:colId xmlns:a16="http://schemas.microsoft.com/office/drawing/2014/main" val="686020255"/>
                    </a:ext>
                  </a:extLst>
                </a:gridCol>
                <a:gridCol w="2088780">
                  <a:extLst>
                    <a:ext uri="{9D8B030D-6E8A-4147-A177-3AD203B41FA5}">
                      <a16:colId xmlns:a16="http://schemas.microsoft.com/office/drawing/2014/main" val="3066055689"/>
                    </a:ext>
                  </a:extLst>
                </a:gridCol>
                <a:gridCol w="9793088">
                  <a:extLst>
                    <a:ext uri="{9D8B030D-6E8A-4147-A177-3AD203B41FA5}">
                      <a16:colId xmlns:a16="http://schemas.microsoft.com/office/drawing/2014/main" val="1057209673"/>
                    </a:ext>
                  </a:extLst>
                </a:gridCol>
              </a:tblGrid>
              <a:tr h="159474">
                <a:tc rowSpan="7">
                  <a:txBody>
                    <a:bodyPr/>
                    <a:lstStyle/>
                    <a:p>
                      <a:pPr algn="ctr" font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制度概要</a:t>
                      </a:r>
                    </a:p>
                  </a:txBody>
                  <a:tcPr marL="3057" marR="3057" marT="3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概要（徴収金・</a:t>
                      </a:r>
                      <a:endParaRPr lang="en-US" altLang="ja-JP" sz="1300" b="1" i="0" u="none" strike="noStrike" dirty="0">
                        <a:solidFill>
                          <a:srgbClr val="000000"/>
                        </a:solidFill>
                        <a:effectLst/>
                        <a:latin typeface="Meiryo UI" panose="020B0604030504040204" pitchFamily="50" charset="-128"/>
                        <a:ea typeface="Meiryo UI" panose="020B0604030504040204" pitchFamily="50" charset="-128"/>
                      </a:endParaRPr>
                    </a:p>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二重価格の内容）</a:t>
                      </a:r>
                      <a:endParaRPr kumimoji="1" lang="ja-JP" altLang="en-US" sz="1400" dirty="0"/>
                    </a:p>
                  </a:txBody>
                  <a:tcPr marL="3057" marR="3057" marT="3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エジプトでは、多くの遺跡や博物館で外国人料金が設定されている。例えば、カイロにあるエジプト考古学博物館やギザのピラミッド複合施設では、エジプト国民よりも外国人が高い入場料を支払う必要がある。</a:t>
                      </a:r>
                    </a:p>
                  </a:txBody>
                  <a:tcPr marL="3057" marR="3057" marT="305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9216280"/>
                  </a:ext>
                </a:extLst>
              </a:tr>
              <a:tr h="159474">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ctr"/>
                      <a:r>
                        <a:rPr lang="ja-JP" altLang="en-US" sz="1300" b="1" i="0" u="none" strike="noStrike">
                          <a:solidFill>
                            <a:srgbClr val="000000"/>
                          </a:solidFill>
                          <a:effectLst/>
                          <a:latin typeface="Meiryo UI" panose="020B0604030504040204" pitchFamily="50" charset="-128"/>
                          <a:ea typeface="Meiryo UI" panose="020B0604030504040204" pitchFamily="50" charset="-128"/>
                        </a:rPr>
                        <a:t>税制度か否か</a:t>
                      </a:r>
                      <a:endParaRPr kumimoji="1" lang="ja-JP" altLang="en-US"/>
                    </a:p>
                  </a:txBody>
                  <a:tcPr marL="3057" marR="3057" marT="3057"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入場料の類であり、税金ではない</a:t>
                      </a:r>
                    </a:p>
                  </a:txBody>
                  <a:tcPr marL="3057" marR="3057" marT="305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7958270"/>
                  </a:ext>
                </a:extLst>
              </a:tr>
              <a:tr h="787678">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税率・二重価格分</a:t>
                      </a:r>
                      <a:endParaRPr kumimoji="1" lang="ja-JP" altLang="en-US" dirty="0"/>
                    </a:p>
                  </a:txBody>
                  <a:tcPr marL="3057" marR="3057" marT="3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エリア入場料が</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540EGP</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（約</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1,800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円）、クフ王内部見学が</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900EGP</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（約</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3,000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円）と記載されているが、これらは地元民の</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9</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倍。</a:t>
                      </a: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外国人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エジプトポンド（約</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6-7</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米ドル）</a:t>
                      </a: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外国人学生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100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エジプトポンド（学生証の提示が必要）</a:t>
                      </a: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エジプト国民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30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エジプトポンド</a:t>
                      </a: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エジプト国民の学生：</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エジプトポンド</a:t>
                      </a:r>
                    </a:p>
                  </a:txBody>
                  <a:tcPr marL="3057" marR="3057" marT="305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2717334"/>
                  </a:ext>
                </a:extLst>
              </a:tr>
              <a:tr h="159474">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徴収主体</a:t>
                      </a:r>
                      <a:r>
                        <a:rPr lang="en-US" altLang="ja-JP" sz="13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オペレーション</a:t>
                      </a:r>
                      <a:endParaRPr kumimoji="1" lang="ja-JP" altLang="en-US" dirty="0"/>
                    </a:p>
                  </a:txBody>
                  <a:tcPr marL="3057" marR="3057" marT="3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チケット販売所</a:t>
                      </a:r>
                    </a:p>
                  </a:txBody>
                  <a:tcPr marL="3057" marR="3057" marT="305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25583571"/>
                  </a:ext>
                </a:extLst>
              </a:tr>
              <a:tr h="159474">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目的</a:t>
                      </a:r>
                      <a:r>
                        <a:rPr lang="en-US" altLang="ja-JP" sz="13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使途</a:t>
                      </a:r>
                      <a:endParaRPr kumimoji="1" lang="ja-JP" altLang="en-US" dirty="0"/>
                    </a:p>
                  </a:txBody>
                  <a:tcPr marL="3057" marR="3057" marT="3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エジプトの文化財保護や観光インフラ整備のため</a:t>
                      </a:r>
                    </a:p>
                  </a:txBody>
                  <a:tcPr marL="3057" marR="3057" marT="305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7134771"/>
                  </a:ext>
                </a:extLst>
              </a:tr>
              <a:tr h="159474">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外国人対象のみか否か</a:t>
                      </a:r>
                      <a:endParaRPr kumimoji="1" lang="ja-JP" altLang="en-US" dirty="0"/>
                    </a:p>
                  </a:txBody>
                  <a:tcPr marL="3057" marR="3057" marT="3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外国人のみ</a:t>
                      </a:r>
                    </a:p>
                  </a:txBody>
                  <a:tcPr marL="3057" marR="3057" marT="305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2087247"/>
                  </a:ext>
                </a:extLst>
              </a:tr>
              <a:tr h="159474">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導入時期</a:t>
                      </a:r>
                      <a:endParaRPr kumimoji="1" lang="ja-JP" altLang="en-US" dirty="0"/>
                    </a:p>
                  </a:txBody>
                  <a:tcPr marL="3057" marR="3057" marT="3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明確な導入時期は不明</a:t>
                      </a:r>
                    </a:p>
                  </a:txBody>
                  <a:tcPr marL="3057" marR="3057" marT="305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38943301"/>
                  </a:ext>
                </a:extLst>
              </a:tr>
              <a:tr h="2044085">
                <a:tc gridSpan="2">
                  <a:txBody>
                    <a:bodyPr/>
                    <a:lstStyle/>
                    <a:p>
                      <a:pPr algn="ctr" font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制度の運用状況（実態把握）　／　</a:t>
                      </a:r>
                      <a:br>
                        <a:rPr lang="ja-JP" altLang="en-US" sz="1300" b="1"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制度の特徴</a:t>
                      </a:r>
                    </a:p>
                  </a:txBody>
                  <a:tcPr marL="3057" marR="3057" marT="3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hMerge="1">
                  <a:txBody>
                    <a:bodyPr/>
                    <a:lstStyle/>
                    <a:p>
                      <a:endParaRPr kumimoji="1" lang="ja-JP" altLang="en-US"/>
                    </a:p>
                  </a:txBody>
                  <a:tcPr/>
                </a:tc>
                <a:tc>
                  <a:txBody>
                    <a:bodyPr/>
                    <a:lstStyle/>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ギザの三大ピラミッド</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日より、ギザのピラミッドエリアの入場料が改定された。</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0" indent="0" algn="l" fontAlgn="t">
                        <a:buFont typeface="Wingdings" panose="05000000000000000000" pitchFamily="2" charset="2"/>
                        <a:buNone/>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 ピラミッドエリア入場料</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 700EGP</a:t>
                      </a:r>
                      <a:br>
                        <a:rPr lang="en-US" altLang="ja-JP"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 クフ王のピラミッド内部入場料</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 1,000EGP</a:t>
                      </a:r>
                      <a:br>
                        <a:rPr lang="en-US" altLang="ja-JP"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 カフラー王のピラミッド内部入場料</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価格は変動する可能性がある。</a:t>
                      </a: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 メンカウラー王のピラミッド内部入場料</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価格は変動する可能性がある。</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これらの料金は外国人向けで、エジプト国民向けの料金とは異なる。</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チケットは、ピラミッドエリアのチケット売り場で購入可能。クレジットカードが利用可能な場合が多いが、念のため現金も用意。その他のピラミッドギザ以外にも、エジプトには多くのピラミッドが存在する。サッカラ、ダハシュールなどのピラミッドの入場料も</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日より改定されている。</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0" indent="0" algn="l" fontAlgn="t">
                        <a:buFont typeface="Wingdings" panose="05000000000000000000" pitchFamily="2" charset="2"/>
                        <a:buNone/>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 サッカラエリア入場料</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 600EGP</a:t>
                      </a:r>
                      <a:br>
                        <a:rPr lang="en-US" altLang="ja-JP"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 ダハシュール入場料</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 200EGP</a:t>
                      </a:r>
                      <a:br>
                        <a:rPr lang="en-US" altLang="ja-JP"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これらの料金も外国人向け。</a:t>
                      </a:r>
                    </a:p>
                  </a:txBody>
                  <a:tcPr marL="3057" marR="3057" marT="305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99458108"/>
                  </a:ext>
                </a:extLst>
              </a:tr>
            </a:tbl>
          </a:graphicData>
        </a:graphic>
      </p:graphicFrame>
      <p:sp>
        <p:nvSpPr>
          <p:cNvPr id="7" name="テキスト ボックス 6">
            <a:extLst>
              <a:ext uri="{FF2B5EF4-FFF2-40B4-BE49-F238E27FC236}">
                <a16:creationId xmlns:a16="http://schemas.microsoft.com/office/drawing/2014/main" id="{CA4B82B1-CEAB-400A-A8D9-6F664DDFEE21}"/>
              </a:ext>
            </a:extLst>
          </p:cNvPr>
          <p:cNvSpPr txBox="1"/>
          <p:nvPr/>
        </p:nvSpPr>
        <p:spPr bwMode="gray">
          <a:xfrm>
            <a:off x="144015" y="666747"/>
            <a:ext cx="9576842" cy="56223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000" b="1" u="sng" dirty="0">
                <a:solidFill>
                  <a:sysClr val="windowText" lastClr="000000"/>
                </a:solidFill>
                <a:latin typeface="Meiryo UI" panose="020B0604030504040204" pitchFamily="50" charset="-128"/>
                <a:ea typeface="Meiryo UI" panose="020B0604030504040204" pitchFamily="50" charset="-128"/>
              </a:rPr>
              <a:t>■№９　施設入場料 </a:t>
            </a:r>
            <a:r>
              <a:rPr lang="en-US" altLang="ja-JP" sz="2000" b="1" u="sng" dirty="0">
                <a:solidFill>
                  <a:sysClr val="windowText" lastClr="000000"/>
                </a:solidFill>
                <a:latin typeface="Meiryo UI" panose="020B0604030504040204" pitchFamily="50" charset="-128"/>
                <a:ea typeface="Meiryo UI" panose="020B0604030504040204" pitchFamily="50" charset="-128"/>
              </a:rPr>
              <a:t>【</a:t>
            </a:r>
            <a:r>
              <a:rPr lang="ja-JP" altLang="en-US" sz="2000" b="1" u="sng" dirty="0">
                <a:solidFill>
                  <a:sysClr val="windowText" lastClr="000000"/>
                </a:solidFill>
                <a:latin typeface="Meiryo UI" panose="020B0604030504040204" pitchFamily="50" charset="-128"/>
                <a:ea typeface="Meiryo UI" panose="020B0604030504040204" pitchFamily="50" charset="-128"/>
              </a:rPr>
              <a:t>ルーブル美術館（フランス）</a:t>
            </a:r>
            <a:r>
              <a:rPr lang="en-US" altLang="ja-JP" sz="2000" b="1" u="sng" dirty="0">
                <a:solidFill>
                  <a:sysClr val="windowText" lastClr="000000"/>
                </a:solidFill>
                <a:latin typeface="Meiryo UI" panose="020B0604030504040204" pitchFamily="50" charset="-128"/>
                <a:ea typeface="Meiryo UI" panose="020B0604030504040204" pitchFamily="50" charset="-128"/>
              </a:rPr>
              <a:t>】</a:t>
            </a:r>
            <a:endParaRPr lang="zh-TW" altLang="en-US" sz="2000" b="1" u="sng" dirty="0">
              <a:solidFill>
                <a:sysClr val="windowText" lastClr="000000"/>
              </a:solidFill>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454FA654-16CE-4638-94E1-A9ACE59583D0}"/>
              </a:ext>
            </a:extLst>
          </p:cNvPr>
          <p:cNvSpPr txBox="1"/>
          <p:nvPr/>
        </p:nvSpPr>
        <p:spPr bwMode="gray">
          <a:xfrm>
            <a:off x="144015" y="4410273"/>
            <a:ext cx="9576842" cy="56223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000" b="1" u="sng" dirty="0">
                <a:solidFill>
                  <a:sysClr val="windowText" lastClr="000000"/>
                </a:solidFill>
                <a:latin typeface="Meiryo UI" panose="020B0604030504040204" pitchFamily="50" charset="-128"/>
                <a:ea typeface="Meiryo UI" panose="020B0604030504040204" pitchFamily="50" charset="-128"/>
              </a:rPr>
              <a:t>■№</a:t>
            </a:r>
            <a:r>
              <a:rPr lang="en-US" altLang="ja-JP" sz="2000" b="1" u="sng" dirty="0">
                <a:solidFill>
                  <a:sysClr val="windowText" lastClr="000000"/>
                </a:solidFill>
                <a:latin typeface="Meiryo UI" panose="020B0604030504040204" pitchFamily="50" charset="-128"/>
                <a:ea typeface="Meiryo UI" panose="020B0604030504040204" pitchFamily="50" charset="-128"/>
              </a:rPr>
              <a:t>10</a:t>
            </a:r>
            <a:r>
              <a:rPr lang="ja-JP" altLang="en-US" sz="2000" b="1" u="sng" dirty="0">
                <a:solidFill>
                  <a:sysClr val="windowText" lastClr="000000"/>
                </a:solidFill>
                <a:latin typeface="Meiryo UI" panose="020B0604030504040204" pitchFamily="50" charset="-128"/>
                <a:ea typeface="Meiryo UI" panose="020B0604030504040204" pitchFamily="50" charset="-128"/>
              </a:rPr>
              <a:t>　施設入場料 </a:t>
            </a:r>
            <a:r>
              <a:rPr lang="en-US" altLang="ja-JP" sz="2000" b="1" u="sng" dirty="0">
                <a:solidFill>
                  <a:sysClr val="windowText" lastClr="000000"/>
                </a:solidFill>
                <a:latin typeface="Meiryo UI" panose="020B0604030504040204" pitchFamily="50" charset="-128"/>
                <a:ea typeface="Meiryo UI" panose="020B0604030504040204" pitchFamily="50" charset="-128"/>
              </a:rPr>
              <a:t>【</a:t>
            </a:r>
            <a:r>
              <a:rPr lang="ja-JP" altLang="en-US" sz="2000" b="1" u="sng" dirty="0">
                <a:solidFill>
                  <a:sysClr val="windowText" lastClr="000000"/>
                </a:solidFill>
                <a:latin typeface="Meiryo UI" panose="020B0604030504040204" pitchFamily="50" charset="-128"/>
                <a:ea typeface="Meiryo UI" panose="020B0604030504040204" pitchFamily="50" charset="-128"/>
              </a:rPr>
              <a:t>ピラミッド（エジプト）</a:t>
            </a:r>
            <a:r>
              <a:rPr lang="en-US" altLang="ja-JP" sz="2000" b="1" u="sng" dirty="0">
                <a:solidFill>
                  <a:sysClr val="windowText" lastClr="000000"/>
                </a:solidFill>
                <a:latin typeface="Meiryo UI" panose="020B0604030504040204" pitchFamily="50" charset="-128"/>
                <a:ea typeface="Meiryo UI" panose="020B0604030504040204" pitchFamily="50" charset="-128"/>
              </a:rPr>
              <a:t>】</a:t>
            </a:r>
            <a:endParaRPr lang="zh-TW" altLang="en-US" sz="2000" b="1" u="sng" dirty="0">
              <a:solidFill>
                <a:sysClr val="windowText" lastClr="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62678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1" y="-19490"/>
            <a:ext cx="12889210"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a:t>
            </a:r>
            <a:r>
              <a:rPr lang="zh-TW" altLang="en-US" sz="2800" b="1" dirty="0">
                <a:solidFill>
                  <a:sysClr val="windowText" lastClr="000000"/>
                </a:solidFill>
                <a:latin typeface="Meiryo UI" panose="020B0604030504040204" pitchFamily="50" charset="-128"/>
                <a:ea typeface="Meiryo UI" panose="020B0604030504040204" pitchFamily="50" charset="-128"/>
              </a:rPr>
              <a:t>海外事例調査</a:t>
            </a:r>
            <a:r>
              <a:rPr lang="ja-JP" altLang="en-US" sz="2800" b="1" dirty="0">
                <a:solidFill>
                  <a:sysClr val="windowText" lastClr="000000"/>
                </a:solidFill>
                <a:latin typeface="Meiryo UI" panose="020B0604030504040204" pitchFamily="50" charset="-128"/>
                <a:ea typeface="Meiryo UI" panose="020B0604030504040204" pitchFamily="50" charset="-128"/>
              </a:rPr>
              <a:t>（最終報告）～有識者ヒアリング結果～</a:t>
            </a:r>
            <a:endParaRPr lang="zh-TW"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7</a:t>
            </a:fld>
            <a:endParaRPr kumimoji="1" lang="ja-JP" altLang="en-US" dirty="0"/>
          </a:p>
        </p:txBody>
      </p:sp>
      <p:sp>
        <p:nvSpPr>
          <p:cNvPr id="9" name="Google Shape;99;p2">
            <a:extLst>
              <a:ext uri="{FF2B5EF4-FFF2-40B4-BE49-F238E27FC236}">
                <a16:creationId xmlns:a16="http://schemas.microsoft.com/office/drawing/2014/main" id="{59918EE9-5C78-4B37-A838-7BD00924BA26}"/>
              </a:ext>
            </a:extLst>
          </p:cNvPr>
          <p:cNvSpPr/>
          <p:nvPr/>
        </p:nvSpPr>
        <p:spPr>
          <a:xfrm>
            <a:off x="-1" y="1131240"/>
            <a:ext cx="13681075" cy="529923"/>
          </a:xfrm>
          <a:prstGeom prst="rect">
            <a:avLst/>
          </a:prstGeom>
          <a:gradFill>
            <a:gsLst>
              <a:gs pos="0">
                <a:srgbClr val="002060"/>
              </a:gs>
              <a:gs pos="100000">
                <a:schemeClr val="accent1">
                  <a:lumMod val="50000"/>
                  <a:lumOff val="50000"/>
                </a:schemeClr>
              </a:gs>
            </a:gsLst>
            <a:lin ang="20400000" scaled="0"/>
          </a:gradFill>
          <a:ln w="12700" cap="flat" cmpd="sng">
            <a:noFill/>
            <a:prstDash val="solid"/>
            <a:miter lim="800000"/>
            <a:headEnd type="none" w="sm" len="sm"/>
            <a:tailEnd type="none" w="sm" len="sm"/>
          </a:ln>
        </p:spPr>
        <p:txBody>
          <a:bodyPr spcFirstLastPara="1" wrap="square" lIns="102591" tIns="51282" rIns="102591" bIns="51282" anchor="ctr" anchorCtr="0">
            <a:noAutofit/>
          </a:bodyPr>
          <a:lstStyle/>
          <a:p>
            <a:pPr>
              <a:buClr>
                <a:srgbClr val="000000"/>
              </a:buClr>
              <a:buSzPts val="1800"/>
              <a:defRPr/>
            </a:pPr>
            <a:r>
              <a:rPr lang="ja-JP" altLang="en-US" sz="2020" b="1" dirty="0">
                <a:solidFill>
                  <a:prstClr val="white"/>
                </a:solidFill>
                <a:latin typeface="Meiryo UI" panose="020B0604030504040204" pitchFamily="50" charset="-128"/>
                <a:ea typeface="Meiryo UI" panose="020B0604030504040204" pitchFamily="50" charset="-128"/>
              </a:rPr>
              <a:t> 税制度上の法的位置づけ</a:t>
            </a:r>
            <a:endParaRPr lang="ja-JP" altLang="en-US" sz="2020" b="1" dirty="0">
              <a:solidFill>
                <a:schemeClr val="bg1"/>
              </a:solidFill>
              <a:latin typeface="Meiryo UI" panose="020B0604030504040204" pitchFamily="50" charset="-128"/>
              <a:ea typeface="Meiryo UI" panose="020B0604030504040204" pitchFamily="50" charset="-128"/>
            </a:endParaRPr>
          </a:p>
        </p:txBody>
      </p:sp>
      <p:sp>
        <p:nvSpPr>
          <p:cNvPr id="13" name="フローチャート: 判断 6">
            <a:extLst>
              <a:ext uri="{FF2B5EF4-FFF2-40B4-BE49-F238E27FC236}">
                <a16:creationId xmlns:a16="http://schemas.microsoft.com/office/drawing/2014/main" id="{E371CD7A-EC2A-464F-B272-B7B5F6EB805E}"/>
              </a:ext>
            </a:extLst>
          </p:cNvPr>
          <p:cNvSpPr/>
          <p:nvPr/>
        </p:nvSpPr>
        <p:spPr>
          <a:xfrm>
            <a:off x="158032" y="1677208"/>
            <a:ext cx="13365008" cy="575799"/>
          </a:xfrm>
          <a:prstGeom prst="rect">
            <a:avLst/>
          </a:prstGeom>
        </p:spPr>
        <p:txBody>
          <a:bodyPr wrap="square">
            <a:spAutoFit/>
          </a:bodyPr>
          <a:lstStyle/>
          <a:p>
            <a:pPr marL="320640" indent="-320640">
              <a:buFont typeface="Arial" panose="020B0604020202020204" pitchFamily="34" charset="0"/>
              <a:buChar char="•"/>
            </a:pPr>
            <a:r>
              <a:rPr lang="ja-JP" altLang="en-US" sz="1571">
                <a:solidFill>
                  <a:prstClr val="black"/>
                </a:solidFill>
                <a:latin typeface="Meiryo UI" panose="020B0604030504040204" pitchFamily="50" charset="-128"/>
                <a:ea typeface="Meiryo UI" panose="020B0604030504040204" pitchFamily="50" charset="-128"/>
              </a:rPr>
              <a:t>ニュージーランドやバリ島においては外国人観光客徴収金として、ビザの手数料に上乗せして徴収をしている。</a:t>
            </a:r>
            <a:endParaRPr lang="en-US" altLang="ja-JP" sz="1571">
              <a:solidFill>
                <a:prstClr val="black"/>
              </a:solidFill>
              <a:latin typeface="Meiryo UI" panose="020B0604030504040204" pitchFamily="50" charset="-128"/>
              <a:ea typeface="Meiryo UI" panose="020B0604030504040204" pitchFamily="50" charset="-128"/>
            </a:endParaRPr>
          </a:p>
          <a:p>
            <a:pPr marL="320640" indent="-320640">
              <a:buFont typeface="Arial" panose="020B0604020202020204" pitchFamily="34" charset="0"/>
              <a:buChar char="•"/>
            </a:pPr>
            <a:r>
              <a:rPr lang="ja-JP" altLang="en-US" sz="1571">
                <a:solidFill>
                  <a:prstClr val="black"/>
                </a:solidFill>
                <a:latin typeface="Meiryo UI" panose="020B0604030504040204" pitchFamily="50" charset="-128"/>
                <a:ea typeface="Meiryo UI" panose="020B0604030504040204" pitchFamily="50" charset="-128"/>
              </a:rPr>
              <a:t>これは広義では税制度の一部として見做されるが、狭義では観光目的の特別税や目的税として分類されている。</a:t>
            </a:r>
          </a:p>
        </p:txBody>
      </p:sp>
      <p:sp>
        <p:nvSpPr>
          <p:cNvPr id="14" name="フローチャート: 判断 5">
            <a:extLst>
              <a:ext uri="{FF2B5EF4-FFF2-40B4-BE49-F238E27FC236}">
                <a16:creationId xmlns:a16="http://schemas.microsoft.com/office/drawing/2014/main" id="{EF12B6C6-0BAB-486D-9C64-92DBEC0C20E1}"/>
              </a:ext>
            </a:extLst>
          </p:cNvPr>
          <p:cNvSpPr/>
          <p:nvPr/>
        </p:nvSpPr>
        <p:spPr>
          <a:xfrm>
            <a:off x="140854" y="6307162"/>
            <a:ext cx="1221476" cy="223482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20198" tIns="20198" rIns="20198" bIns="20198" rtlCol="0" anchor="ctr"/>
          <a:lstStyle/>
          <a:p>
            <a:pPr algn="ctr"/>
            <a:r>
              <a:rPr lang="ja-JP" altLang="en-US" sz="1571" b="1" dirty="0">
                <a:solidFill>
                  <a:schemeClr val="bg1"/>
                </a:solidFill>
                <a:latin typeface="Meiryo UI" panose="020B0604030504040204" pitchFamily="50" charset="-128"/>
                <a:ea typeface="Meiryo UI" panose="020B0604030504040204" pitchFamily="50" charset="-128"/>
              </a:rPr>
              <a:t>税制度上の</a:t>
            </a:r>
            <a:br>
              <a:rPr lang="en-US" altLang="ja-JP" sz="1571" b="1" dirty="0">
                <a:solidFill>
                  <a:schemeClr val="bg1"/>
                </a:solidFill>
                <a:latin typeface="Meiryo UI" panose="020B0604030504040204" pitchFamily="50" charset="-128"/>
                <a:ea typeface="Meiryo UI" panose="020B0604030504040204" pitchFamily="50" charset="-128"/>
              </a:rPr>
            </a:br>
            <a:r>
              <a:rPr lang="ja-JP" altLang="en-US" sz="1571" b="1" dirty="0">
                <a:solidFill>
                  <a:schemeClr val="bg1"/>
                </a:solidFill>
                <a:latin typeface="Meiryo UI" panose="020B0604030504040204" pitchFamily="50" charset="-128"/>
                <a:ea typeface="Meiryo UI" panose="020B0604030504040204" pitchFamily="50" charset="-128"/>
              </a:rPr>
              <a:t>法的位置づけ</a:t>
            </a:r>
          </a:p>
        </p:txBody>
      </p:sp>
      <p:sp>
        <p:nvSpPr>
          <p:cNvPr id="15" name="フローチャート: 判断 5">
            <a:extLst>
              <a:ext uri="{FF2B5EF4-FFF2-40B4-BE49-F238E27FC236}">
                <a16:creationId xmlns:a16="http://schemas.microsoft.com/office/drawing/2014/main" id="{E45669EE-EF46-4A90-BA30-02F309F17E6B}"/>
              </a:ext>
            </a:extLst>
          </p:cNvPr>
          <p:cNvSpPr/>
          <p:nvPr/>
        </p:nvSpPr>
        <p:spPr>
          <a:xfrm>
            <a:off x="140853" y="2997083"/>
            <a:ext cx="1221476" cy="31236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20198" tIns="20198" rIns="20198" bIns="20198" rtlCol="0" anchor="ctr"/>
          <a:lstStyle/>
          <a:p>
            <a:pPr algn="ctr"/>
            <a:r>
              <a:rPr lang="ja-JP" altLang="en-US" sz="1571" b="1">
                <a:solidFill>
                  <a:schemeClr val="bg1"/>
                </a:solidFill>
                <a:latin typeface="Meiryo UI" panose="020B0604030504040204" pitchFamily="50" charset="-128"/>
                <a:ea typeface="Meiryo UI" panose="020B0604030504040204" pitchFamily="50" charset="-128"/>
              </a:rPr>
              <a:t>導入国</a:t>
            </a:r>
          </a:p>
        </p:txBody>
      </p:sp>
      <p:sp>
        <p:nvSpPr>
          <p:cNvPr id="16" name="フローチャート: 判断 5">
            <a:extLst>
              <a:ext uri="{FF2B5EF4-FFF2-40B4-BE49-F238E27FC236}">
                <a16:creationId xmlns:a16="http://schemas.microsoft.com/office/drawing/2014/main" id="{80E7DD9C-149D-48C1-96B5-C1A74FB174EC}"/>
              </a:ext>
            </a:extLst>
          </p:cNvPr>
          <p:cNvSpPr/>
          <p:nvPr/>
        </p:nvSpPr>
        <p:spPr>
          <a:xfrm>
            <a:off x="140853" y="3367144"/>
            <a:ext cx="1221476" cy="66958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20198" tIns="20198" rIns="20198" bIns="20198" rtlCol="0" anchor="ctr"/>
          <a:lstStyle/>
          <a:p>
            <a:pPr algn="ctr"/>
            <a:r>
              <a:rPr lang="ja-JP" altLang="en-US" sz="1571" b="1">
                <a:solidFill>
                  <a:schemeClr val="bg1"/>
                </a:solidFill>
                <a:latin typeface="Meiryo UI" panose="020B0604030504040204" pitchFamily="50" charset="-128"/>
                <a:ea typeface="Meiryo UI" panose="020B0604030504040204" pitchFamily="50" charset="-128"/>
              </a:rPr>
              <a:t>対象者</a:t>
            </a:r>
          </a:p>
        </p:txBody>
      </p:sp>
      <p:sp>
        <p:nvSpPr>
          <p:cNvPr id="17" name="フローチャート: 判断 5">
            <a:extLst>
              <a:ext uri="{FF2B5EF4-FFF2-40B4-BE49-F238E27FC236}">
                <a16:creationId xmlns:a16="http://schemas.microsoft.com/office/drawing/2014/main" id="{305CBF94-46EC-47C9-BBDF-3300C9A5A057}"/>
              </a:ext>
            </a:extLst>
          </p:cNvPr>
          <p:cNvSpPr/>
          <p:nvPr/>
        </p:nvSpPr>
        <p:spPr>
          <a:xfrm>
            <a:off x="140853" y="4117268"/>
            <a:ext cx="1221476" cy="6087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20198" tIns="20198" rIns="20198" bIns="20198" rtlCol="0" anchor="ctr"/>
          <a:lstStyle/>
          <a:p>
            <a:pPr algn="ctr"/>
            <a:r>
              <a:rPr lang="ja-JP" altLang="en-US" sz="1571" b="1">
                <a:solidFill>
                  <a:schemeClr val="bg1"/>
                </a:solidFill>
                <a:latin typeface="Meiryo UI" panose="020B0604030504040204" pitchFamily="50" charset="-128"/>
                <a:ea typeface="Meiryo UI" panose="020B0604030504040204" pitchFamily="50" charset="-128"/>
              </a:rPr>
              <a:t>用途</a:t>
            </a:r>
          </a:p>
        </p:txBody>
      </p:sp>
      <p:sp>
        <p:nvSpPr>
          <p:cNvPr id="18" name="フローチャート: 判断 5">
            <a:extLst>
              <a:ext uri="{FF2B5EF4-FFF2-40B4-BE49-F238E27FC236}">
                <a16:creationId xmlns:a16="http://schemas.microsoft.com/office/drawing/2014/main" id="{3B4142A2-5C05-4C09-9350-F8BE147627E5}"/>
              </a:ext>
            </a:extLst>
          </p:cNvPr>
          <p:cNvSpPr/>
          <p:nvPr/>
        </p:nvSpPr>
        <p:spPr>
          <a:xfrm>
            <a:off x="140853" y="4783692"/>
            <a:ext cx="1221476" cy="81474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20198" tIns="20198" rIns="20198" bIns="20198" rtlCol="0" anchor="ctr"/>
          <a:lstStyle/>
          <a:p>
            <a:pPr algn="ctr"/>
            <a:r>
              <a:rPr lang="ja-JP" altLang="en-US" sz="1571" b="1" dirty="0">
                <a:solidFill>
                  <a:schemeClr val="bg1"/>
                </a:solidFill>
                <a:latin typeface="Meiryo UI" panose="020B0604030504040204" pitchFamily="50" charset="-128"/>
                <a:ea typeface="Meiryo UI" panose="020B0604030504040204" pitchFamily="50" charset="-128"/>
              </a:rPr>
              <a:t>評価</a:t>
            </a:r>
          </a:p>
        </p:txBody>
      </p:sp>
      <p:sp>
        <p:nvSpPr>
          <p:cNvPr id="19" name="フローチャート: 判断 5">
            <a:extLst>
              <a:ext uri="{FF2B5EF4-FFF2-40B4-BE49-F238E27FC236}">
                <a16:creationId xmlns:a16="http://schemas.microsoft.com/office/drawing/2014/main" id="{6C64AB66-908A-4304-9FDF-1CB4B0E0A896}"/>
              </a:ext>
            </a:extLst>
          </p:cNvPr>
          <p:cNvSpPr/>
          <p:nvPr/>
        </p:nvSpPr>
        <p:spPr>
          <a:xfrm>
            <a:off x="140853" y="5647178"/>
            <a:ext cx="1221476" cy="60871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20198" tIns="20198" rIns="20198" bIns="20198" rtlCol="0" anchor="ctr"/>
          <a:lstStyle/>
          <a:p>
            <a:pPr algn="ctr"/>
            <a:r>
              <a:rPr lang="ja-JP" altLang="en-US" sz="1571" b="1">
                <a:solidFill>
                  <a:schemeClr val="bg1"/>
                </a:solidFill>
                <a:latin typeface="Meiryo UI" panose="020B0604030504040204" pitchFamily="50" charset="-128"/>
                <a:ea typeface="Meiryo UI" panose="020B0604030504040204" pitchFamily="50" charset="-128"/>
              </a:rPr>
              <a:t>運用後の課題</a:t>
            </a:r>
          </a:p>
        </p:txBody>
      </p:sp>
      <p:sp>
        <p:nvSpPr>
          <p:cNvPr id="20" name="フローチャート: 判断 5">
            <a:extLst>
              <a:ext uri="{FF2B5EF4-FFF2-40B4-BE49-F238E27FC236}">
                <a16:creationId xmlns:a16="http://schemas.microsoft.com/office/drawing/2014/main" id="{464297C1-9482-41D6-9690-10D44816CDA5}"/>
              </a:ext>
            </a:extLst>
          </p:cNvPr>
          <p:cNvSpPr/>
          <p:nvPr/>
        </p:nvSpPr>
        <p:spPr>
          <a:xfrm>
            <a:off x="1489461" y="2533590"/>
            <a:ext cx="3965868" cy="395097"/>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198" tIns="20198" rIns="20198" bIns="20198" rtlCol="0" anchor="ctr"/>
          <a:lstStyle/>
          <a:p>
            <a:pPr algn="ctr"/>
            <a:r>
              <a:rPr lang="ja-JP" altLang="en-US" sz="1571" b="1">
                <a:solidFill>
                  <a:schemeClr val="bg1"/>
                </a:solidFill>
                <a:latin typeface="Meiryo UI" panose="020B0604030504040204" pitchFamily="50" charset="-128"/>
                <a:ea typeface="Meiryo UI" panose="020B0604030504040204" pitchFamily="50" charset="-128"/>
              </a:rPr>
              <a:t>観光税（入島税）</a:t>
            </a:r>
          </a:p>
        </p:txBody>
      </p:sp>
      <p:sp>
        <p:nvSpPr>
          <p:cNvPr id="21" name="フローチャート: 判断 5">
            <a:extLst>
              <a:ext uri="{FF2B5EF4-FFF2-40B4-BE49-F238E27FC236}">
                <a16:creationId xmlns:a16="http://schemas.microsoft.com/office/drawing/2014/main" id="{7B199DF9-CA3F-47DA-B284-347F7E3C3A86}"/>
              </a:ext>
            </a:extLst>
          </p:cNvPr>
          <p:cNvSpPr/>
          <p:nvPr/>
        </p:nvSpPr>
        <p:spPr>
          <a:xfrm>
            <a:off x="5528998" y="2534026"/>
            <a:ext cx="3965868" cy="395097"/>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198" tIns="20198" rIns="20198" bIns="20198" rtlCol="0" anchor="ctr"/>
          <a:lstStyle/>
          <a:p>
            <a:pPr algn="ctr"/>
            <a:r>
              <a:rPr lang="ja-JP" altLang="en-US" sz="1571" b="1" dirty="0">
                <a:solidFill>
                  <a:schemeClr val="bg1"/>
                </a:solidFill>
                <a:latin typeface="Meiryo UI" panose="020B0604030504040204" pitchFamily="50" charset="-128"/>
                <a:ea typeface="Meiryo UI" panose="020B0604030504040204" pitchFamily="50" charset="-128"/>
              </a:rPr>
              <a:t>国際観光客保護・観光税</a:t>
            </a:r>
            <a:r>
              <a:rPr lang="en-US" altLang="ja-JP" sz="1571" b="1" dirty="0">
                <a:solidFill>
                  <a:schemeClr val="bg1"/>
                </a:solidFill>
                <a:latin typeface="Meiryo UI" panose="020B0604030504040204" pitchFamily="50" charset="-128"/>
                <a:ea typeface="Meiryo UI" panose="020B0604030504040204" pitchFamily="50" charset="-128"/>
              </a:rPr>
              <a:t> </a:t>
            </a:r>
            <a:r>
              <a:rPr lang="ja-JP" altLang="en-US" sz="1571" b="1" dirty="0">
                <a:solidFill>
                  <a:schemeClr val="bg1"/>
                </a:solidFill>
                <a:latin typeface="Meiryo UI" panose="020B0604030504040204" pitchFamily="50" charset="-128"/>
                <a:ea typeface="Meiryo UI" panose="020B0604030504040204" pitchFamily="50" charset="-128"/>
              </a:rPr>
              <a:t>（</a:t>
            </a:r>
            <a:r>
              <a:rPr lang="en-US" altLang="ja-JP" sz="1571" b="1" dirty="0">
                <a:solidFill>
                  <a:schemeClr val="bg1"/>
                </a:solidFill>
                <a:latin typeface="Meiryo UI" panose="020B0604030504040204" pitchFamily="50" charset="-128"/>
                <a:ea typeface="Meiryo UI" panose="020B0604030504040204" pitchFamily="50" charset="-128"/>
              </a:rPr>
              <a:t>IVL</a:t>
            </a:r>
            <a:r>
              <a:rPr lang="ja-JP" altLang="en-US" sz="1571" b="1" dirty="0">
                <a:solidFill>
                  <a:schemeClr val="bg1"/>
                </a:solidFill>
                <a:latin typeface="Meiryo UI" panose="020B0604030504040204" pitchFamily="50" charset="-128"/>
                <a:ea typeface="Meiryo UI" panose="020B0604030504040204" pitchFamily="50" charset="-128"/>
              </a:rPr>
              <a:t>）</a:t>
            </a:r>
          </a:p>
        </p:txBody>
      </p:sp>
      <p:sp>
        <p:nvSpPr>
          <p:cNvPr id="22" name="フローチャート: 判断 5">
            <a:extLst>
              <a:ext uri="{FF2B5EF4-FFF2-40B4-BE49-F238E27FC236}">
                <a16:creationId xmlns:a16="http://schemas.microsoft.com/office/drawing/2014/main" id="{93CBAA16-0A53-456B-98BD-F3CC319B18BF}"/>
              </a:ext>
            </a:extLst>
          </p:cNvPr>
          <p:cNvSpPr/>
          <p:nvPr/>
        </p:nvSpPr>
        <p:spPr>
          <a:xfrm>
            <a:off x="1489460" y="2993176"/>
            <a:ext cx="3965867" cy="31236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198" tIns="20198" rIns="20198" bIns="20198" rtlCol="0" anchor="ctr"/>
          <a:lstStyle/>
          <a:p>
            <a:pPr marL="201291" indent="-201291">
              <a:buFont typeface="Arial" panose="020B0604020202020204" pitchFamily="34" charset="0"/>
              <a:buChar char="•"/>
            </a:pPr>
            <a:r>
              <a:rPr lang="ja-JP" altLang="en-US" sz="1571" dirty="0">
                <a:solidFill>
                  <a:schemeClr val="tx1"/>
                </a:solidFill>
                <a:latin typeface="Meiryo UI" panose="020B0604030504040204" pitchFamily="50" charset="-128"/>
                <a:ea typeface="Meiryo UI" panose="020B0604030504040204" pitchFamily="50" charset="-128"/>
              </a:rPr>
              <a:t>インドネシア（バリ島）</a:t>
            </a:r>
          </a:p>
        </p:txBody>
      </p:sp>
      <p:sp>
        <p:nvSpPr>
          <p:cNvPr id="23" name="フローチャート: 判断 5">
            <a:extLst>
              <a:ext uri="{FF2B5EF4-FFF2-40B4-BE49-F238E27FC236}">
                <a16:creationId xmlns:a16="http://schemas.microsoft.com/office/drawing/2014/main" id="{CC359CD9-FC73-4F55-8D1A-34937CCF1DEA}"/>
              </a:ext>
            </a:extLst>
          </p:cNvPr>
          <p:cNvSpPr/>
          <p:nvPr/>
        </p:nvSpPr>
        <p:spPr>
          <a:xfrm>
            <a:off x="5528998" y="2979581"/>
            <a:ext cx="3965867" cy="32158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198" tIns="20198" rIns="20198" bIns="20198" rtlCol="0" anchor="ctr"/>
          <a:lstStyle/>
          <a:p>
            <a:pPr marL="201291" indent="-201291">
              <a:buFont typeface="Arial" panose="020B0604020202020204" pitchFamily="34" charset="0"/>
              <a:buChar char="•"/>
            </a:pPr>
            <a:r>
              <a:rPr lang="ja-JP" altLang="en-US" sz="1571" dirty="0">
                <a:solidFill>
                  <a:schemeClr val="tx1"/>
                </a:solidFill>
                <a:latin typeface="Meiryo UI" panose="020B0604030504040204" pitchFamily="50" charset="-128"/>
                <a:ea typeface="Meiryo UI" panose="020B0604030504040204" pitchFamily="50" charset="-128"/>
              </a:rPr>
              <a:t>ニュージーランド</a:t>
            </a:r>
          </a:p>
        </p:txBody>
      </p:sp>
      <p:sp>
        <p:nvSpPr>
          <p:cNvPr id="24" name="フローチャート: 判断 5">
            <a:extLst>
              <a:ext uri="{FF2B5EF4-FFF2-40B4-BE49-F238E27FC236}">
                <a16:creationId xmlns:a16="http://schemas.microsoft.com/office/drawing/2014/main" id="{BC9184C5-A996-49FF-9FA1-CF81BF9E7293}"/>
              </a:ext>
            </a:extLst>
          </p:cNvPr>
          <p:cNvSpPr/>
          <p:nvPr/>
        </p:nvSpPr>
        <p:spPr>
          <a:xfrm>
            <a:off x="1489460" y="3367144"/>
            <a:ext cx="3965867" cy="66958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198" tIns="20198" rIns="20198" bIns="20198" rtlCol="0" anchor="ctr"/>
          <a:lstStyle/>
          <a:p>
            <a:pPr marL="201291" indent="-201291">
              <a:buFont typeface="Arial" panose="020B0604020202020204" pitchFamily="34" charset="0"/>
              <a:buChar char="•"/>
            </a:pPr>
            <a:r>
              <a:rPr lang="ja-JP" altLang="en-US" sz="1571">
                <a:solidFill>
                  <a:schemeClr val="tx1"/>
                </a:solidFill>
                <a:latin typeface="Meiryo UI" panose="020B0604030504040204" pitchFamily="50" charset="-128"/>
                <a:ea typeface="Meiryo UI" panose="020B0604030504040204" pitchFamily="50" charset="-128"/>
              </a:rPr>
              <a:t>バリ州に入国する外国人観光客</a:t>
            </a:r>
          </a:p>
        </p:txBody>
      </p:sp>
      <p:sp>
        <p:nvSpPr>
          <p:cNvPr id="25" name="フローチャート: 判断 5">
            <a:extLst>
              <a:ext uri="{FF2B5EF4-FFF2-40B4-BE49-F238E27FC236}">
                <a16:creationId xmlns:a16="http://schemas.microsoft.com/office/drawing/2014/main" id="{03129610-599B-4506-9482-F7D30E1CF395}"/>
              </a:ext>
            </a:extLst>
          </p:cNvPr>
          <p:cNvSpPr/>
          <p:nvPr/>
        </p:nvSpPr>
        <p:spPr>
          <a:xfrm>
            <a:off x="5528998" y="3367144"/>
            <a:ext cx="3965867" cy="66958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198" tIns="20198" rIns="20198" bIns="20198" rtlCol="0" anchor="ctr"/>
          <a:lstStyle/>
          <a:p>
            <a:pPr marL="201291" indent="-201291">
              <a:buFont typeface="Arial" panose="020B0604020202020204" pitchFamily="34" charset="0"/>
              <a:buChar char="•"/>
            </a:pPr>
            <a:r>
              <a:rPr lang="ja-JP" altLang="en-US" sz="1571" dirty="0">
                <a:solidFill>
                  <a:schemeClr val="tx1"/>
                </a:solidFill>
                <a:latin typeface="Meiryo UI" panose="020B0604030504040204" pitchFamily="50" charset="-128"/>
                <a:ea typeface="Meiryo UI" panose="020B0604030504040204" pitchFamily="50" charset="-128"/>
              </a:rPr>
              <a:t>ニュージーランドに入国する外国人観光客</a:t>
            </a:r>
            <a:br>
              <a:rPr lang="en-US" altLang="ja-JP" sz="1571" dirty="0">
                <a:solidFill>
                  <a:schemeClr val="tx1"/>
                </a:solidFill>
                <a:latin typeface="Meiryo UI" panose="020B0604030504040204" pitchFamily="50" charset="-128"/>
                <a:ea typeface="Meiryo UI" panose="020B0604030504040204" pitchFamily="50" charset="-128"/>
              </a:rPr>
            </a:br>
            <a:r>
              <a:rPr lang="en-US" altLang="ja-JP" sz="1571" dirty="0">
                <a:solidFill>
                  <a:schemeClr val="tx1"/>
                </a:solidFill>
                <a:latin typeface="Meiryo UI" panose="020B0604030504040204" pitchFamily="50" charset="-128"/>
                <a:ea typeface="Meiryo UI" panose="020B0604030504040204" pitchFamily="50" charset="-128"/>
              </a:rPr>
              <a:t>※</a:t>
            </a:r>
            <a:r>
              <a:rPr lang="ja-JP" altLang="en-US" sz="1571" dirty="0">
                <a:solidFill>
                  <a:schemeClr val="tx1"/>
                </a:solidFill>
                <a:latin typeface="Meiryo UI" panose="020B0604030504040204" pitchFamily="50" charset="-128"/>
                <a:ea typeface="Meiryo UI" panose="020B0604030504040204" pitchFamily="50" charset="-128"/>
              </a:rPr>
              <a:t>オーストラリア国民や一部の太平洋諸島住民を除く</a:t>
            </a:r>
          </a:p>
        </p:txBody>
      </p:sp>
      <p:sp>
        <p:nvSpPr>
          <p:cNvPr id="26" name="フローチャート: 判断 5">
            <a:extLst>
              <a:ext uri="{FF2B5EF4-FFF2-40B4-BE49-F238E27FC236}">
                <a16:creationId xmlns:a16="http://schemas.microsoft.com/office/drawing/2014/main" id="{7539869D-3F48-40C2-AC54-ECD0CCE4CEA9}"/>
              </a:ext>
            </a:extLst>
          </p:cNvPr>
          <p:cNvSpPr/>
          <p:nvPr/>
        </p:nvSpPr>
        <p:spPr>
          <a:xfrm>
            <a:off x="1489460" y="4117268"/>
            <a:ext cx="3965867" cy="60871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198" tIns="20198" rIns="20198" bIns="20198" rtlCol="0" anchor="ctr"/>
          <a:lstStyle/>
          <a:p>
            <a:pPr marL="201291" indent="-201291">
              <a:buFont typeface="Arial" panose="020B0604020202020204" pitchFamily="34" charset="0"/>
              <a:buChar char="•"/>
            </a:pPr>
            <a:r>
              <a:rPr lang="ja-JP" altLang="en-US" sz="1571" dirty="0">
                <a:solidFill>
                  <a:schemeClr val="tx1"/>
                </a:solidFill>
                <a:latin typeface="Meiryo UI" panose="020B0604030504040204" pitchFamily="50" charset="-128"/>
                <a:ea typeface="Meiryo UI" panose="020B0604030504040204" pitchFamily="50" charset="-128"/>
              </a:rPr>
              <a:t>環境保護・観光インフラの維持・廃棄物管理・地域文化の保護</a:t>
            </a:r>
          </a:p>
        </p:txBody>
      </p:sp>
      <p:sp>
        <p:nvSpPr>
          <p:cNvPr id="27" name="フローチャート: 判断 5">
            <a:extLst>
              <a:ext uri="{FF2B5EF4-FFF2-40B4-BE49-F238E27FC236}">
                <a16:creationId xmlns:a16="http://schemas.microsoft.com/office/drawing/2014/main" id="{D6593E13-C367-42EC-A2F8-127F28C6D7C3}"/>
              </a:ext>
            </a:extLst>
          </p:cNvPr>
          <p:cNvSpPr/>
          <p:nvPr/>
        </p:nvSpPr>
        <p:spPr>
          <a:xfrm>
            <a:off x="1489461" y="4783692"/>
            <a:ext cx="8005405" cy="81474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198" tIns="20198" rIns="20198" bIns="20198" rtlCol="0" anchor="ctr"/>
          <a:lstStyle/>
          <a:p>
            <a:pPr marL="201291" indent="-201291">
              <a:buFont typeface="Arial" panose="020B0604020202020204" pitchFamily="34" charset="0"/>
              <a:buChar char="•"/>
            </a:pPr>
            <a:r>
              <a:rPr lang="ja-JP" altLang="en-US" sz="1571">
                <a:solidFill>
                  <a:schemeClr val="tx1"/>
                </a:solidFill>
                <a:latin typeface="Meiryo UI" panose="020B0604030504040204" pitchFamily="50" charset="-128"/>
                <a:ea typeface="Meiryo UI" panose="020B0604030504040204" pitchFamily="50" charset="-128"/>
              </a:rPr>
              <a:t>上質な自然保護により、観光客向けのブランディングができるため、良い評価である</a:t>
            </a:r>
          </a:p>
        </p:txBody>
      </p:sp>
      <p:sp>
        <p:nvSpPr>
          <p:cNvPr id="28" name="フローチャート: 判断 5">
            <a:extLst>
              <a:ext uri="{FF2B5EF4-FFF2-40B4-BE49-F238E27FC236}">
                <a16:creationId xmlns:a16="http://schemas.microsoft.com/office/drawing/2014/main" id="{2DB1987C-82F2-452A-A2DB-B27AA261DEC7}"/>
              </a:ext>
            </a:extLst>
          </p:cNvPr>
          <p:cNvSpPr/>
          <p:nvPr/>
        </p:nvSpPr>
        <p:spPr>
          <a:xfrm>
            <a:off x="1489460" y="5647178"/>
            <a:ext cx="3965867" cy="60871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198" tIns="20198" rIns="20198" bIns="20198" rtlCol="0" anchor="ctr"/>
          <a:lstStyle/>
          <a:p>
            <a:pPr marL="201291" indent="-201291">
              <a:buFont typeface="Arial" panose="020B0604020202020204" pitchFamily="34" charset="0"/>
              <a:buChar char="•"/>
            </a:pPr>
            <a:r>
              <a:rPr lang="ja-JP" altLang="en-US" sz="1571">
                <a:solidFill>
                  <a:schemeClr val="tx1"/>
                </a:solidFill>
                <a:latin typeface="Meiryo UI" panose="020B0604030504040204" pitchFamily="50" charset="-128"/>
                <a:ea typeface="Meiryo UI" panose="020B0604030504040204" pitchFamily="50" charset="-128"/>
              </a:rPr>
              <a:t>ー</a:t>
            </a:r>
          </a:p>
        </p:txBody>
      </p:sp>
      <p:sp>
        <p:nvSpPr>
          <p:cNvPr id="29" name="フローチャート: 判断 5">
            <a:extLst>
              <a:ext uri="{FF2B5EF4-FFF2-40B4-BE49-F238E27FC236}">
                <a16:creationId xmlns:a16="http://schemas.microsoft.com/office/drawing/2014/main" id="{2EEB3C47-C481-4249-B404-1DAFA09F44BB}"/>
              </a:ext>
            </a:extLst>
          </p:cNvPr>
          <p:cNvSpPr/>
          <p:nvPr/>
        </p:nvSpPr>
        <p:spPr>
          <a:xfrm>
            <a:off x="5528998" y="5647177"/>
            <a:ext cx="3965867" cy="60871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198" tIns="20198" rIns="20198" bIns="20198" rtlCol="0" anchor="ctr"/>
          <a:lstStyle/>
          <a:p>
            <a:pPr marL="201291" indent="-201291">
              <a:buFont typeface="Arial" panose="020B0604020202020204" pitchFamily="34" charset="0"/>
              <a:buChar char="•"/>
            </a:pPr>
            <a:r>
              <a:rPr lang="ja-JP" altLang="en-US" sz="1571" dirty="0">
                <a:solidFill>
                  <a:schemeClr val="tx1"/>
                </a:solidFill>
                <a:latin typeface="Meiryo UI" panose="020B0604030504040204" pitchFamily="50" charset="-128"/>
                <a:ea typeface="Meiryo UI" panose="020B0604030504040204" pitchFamily="50" charset="-128"/>
              </a:rPr>
              <a:t>財源の振り分けにより、州ごとに偏りが出てしまう</a:t>
            </a:r>
          </a:p>
        </p:txBody>
      </p:sp>
      <p:sp>
        <p:nvSpPr>
          <p:cNvPr id="30" name="フローチャート: 判断 5">
            <a:extLst>
              <a:ext uri="{FF2B5EF4-FFF2-40B4-BE49-F238E27FC236}">
                <a16:creationId xmlns:a16="http://schemas.microsoft.com/office/drawing/2014/main" id="{C70E8F5A-0C8D-4EF1-843B-C0A415504681}"/>
              </a:ext>
            </a:extLst>
          </p:cNvPr>
          <p:cNvSpPr/>
          <p:nvPr/>
        </p:nvSpPr>
        <p:spPr>
          <a:xfrm>
            <a:off x="1489460" y="6307160"/>
            <a:ext cx="3965867" cy="223482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198" tIns="20198" rIns="20198" bIns="20198" rtlCol="0" anchor="ctr"/>
          <a:lstStyle/>
          <a:p>
            <a:pPr marL="320640" indent="-320640">
              <a:buFont typeface="Arial" panose="020B0604020202020204" pitchFamily="34" charset="0"/>
              <a:buChar char="•"/>
            </a:pPr>
            <a:r>
              <a:rPr lang="ja-JP" altLang="en-US" sz="1571" dirty="0">
                <a:solidFill>
                  <a:schemeClr val="tx1"/>
                </a:solidFill>
                <a:latin typeface="Meiryo UI"/>
                <a:ea typeface="Meiryo UI"/>
              </a:rPr>
              <a:t>観光税はバリ州政府が公式に導入し、徴収が義務化されており、</a:t>
            </a:r>
            <a:r>
              <a:rPr lang="ja-JP" altLang="en-US" sz="1571" b="1" dirty="0">
                <a:solidFill>
                  <a:schemeClr val="tx1"/>
                </a:solidFill>
                <a:latin typeface="Meiryo UI"/>
                <a:ea typeface="Meiryo UI"/>
              </a:rPr>
              <a:t>法的な根拠に基づいている</a:t>
            </a:r>
            <a:r>
              <a:rPr lang="ja-JP" altLang="en-US" sz="1571" dirty="0">
                <a:solidFill>
                  <a:schemeClr val="tx1"/>
                </a:solidFill>
                <a:latin typeface="Meiryo UI"/>
                <a:ea typeface="Meiryo UI"/>
              </a:rPr>
              <a:t>点で税制度の一環であると推定される</a:t>
            </a:r>
            <a:endParaRPr lang="en-US" altLang="ja-JP" sz="1571" dirty="0">
              <a:solidFill>
                <a:schemeClr val="tx1"/>
              </a:solidFill>
              <a:latin typeface="Meiryo UI" panose="020B0604030504040204" pitchFamily="50" charset="-128"/>
              <a:ea typeface="Meiryo UI" panose="020B0604030504040204" pitchFamily="50" charset="-128"/>
            </a:endParaRPr>
          </a:p>
          <a:p>
            <a:pPr marL="320640" indent="-320640">
              <a:buFont typeface="Arial" panose="020B0604020202020204" pitchFamily="34" charset="0"/>
              <a:buChar char="•"/>
            </a:pPr>
            <a:r>
              <a:rPr lang="ja-JP" altLang="en-US" sz="1571" dirty="0">
                <a:solidFill>
                  <a:schemeClr val="tx1"/>
                </a:solidFill>
                <a:latin typeface="Meiryo UI" panose="020B0604030504040204" pitchFamily="50" charset="-128"/>
                <a:ea typeface="Meiryo UI" panose="020B0604030504040204" pitchFamily="50" charset="-128"/>
              </a:rPr>
              <a:t>課税対象は、</a:t>
            </a:r>
            <a:r>
              <a:rPr lang="ja-JP" altLang="en-US" sz="1571" b="1" dirty="0">
                <a:solidFill>
                  <a:schemeClr val="tx1"/>
                </a:solidFill>
                <a:latin typeface="Meiryo UI" panose="020B0604030504040204" pitchFamily="50" charset="-128"/>
                <a:ea typeface="Meiryo UI" panose="020B0604030504040204" pitchFamily="50" charset="-128"/>
              </a:rPr>
              <a:t>外国人観光客という特定の対象者に限定</a:t>
            </a:r>
            <a:r>
              <a:rPr lang="ja-JP" altLang="en-US" sz="1571" dirty="0">
                <a:solidFill>
                  <a:schemeClr val="tx1"/>
                </a:solidFill>
                <a:latin typeface="Meiryo UI" panose="020B0604030504040204" pitchFamily="50" charset="-128"/>
                <a:ea typeface="Meiryo UI" panose="020B0604030504040204" pitchFamily="50" charset="-128"/>
              </a:rPr>
              <a:t>される</a:t>
            </a:r>
            <a:endParaRPr lang="en-US" altLang="ja-JP" sz="1571" dirty="0">
              <a:solidFill>
                <a:schemeClr val="tx1"/>
              </a:solidFill>
              <a:latin typeface="Meiryo UI" panose="020B0604030504040204" pitchFamily="50" charset="-128"/>
              <a:ea typeface="Meiryo UI" panose="020B0604030504040204" pitchFamily="50" charset="-128"/>
            </a:endParaRPr>
          </a:p>
          <a:p>
            <a:pPr marL="320640" indent="-320640">
              <a:buFont typeface="Arial" panose="020B0604020202020204" pitchFamily="34" charset="0"/>
              <a:buChar char="•"/>
            </a:pPr>
            <a:r>
              <a:rPr lang="ja-JP" altLang="en-US" sz="1571" b="1" dirty="0">
                <a:solidFill>
                  <a:schemeClr val="tx1"/>
                </a:solidFill>
                <a:latin typeface="Meiryo UI" panose="020B0604030504040204" pitchFamily="50" charset="-128"/>
                <a:ea typeface="Meiryo UI" panose="020B0604030504040204" pitchFamily="50" charset="-128"/>
              </a:rPr>
              <a:t>バリ州独自に採用</a:t>
            </a:r>
            <a:r>
              <a:rPr lang="ja-JP" altLang="en-US" sz="1571" dirty="0">
                <a:solidFill>
                  <a:schemeClr val="tx1"/>
                </a:solidFill>
                <a:latin typeface="Meiryo UI" panose="020B0604030504040204" pitchFamily="50" charset="-128"/>
                <a:ea typeface="Meiryo UI" panose="020B0604030504040204" pitchFamily="50" charset="-128"/>
              </a:rPr>
              <a:t>しており、インドネシア全土の税制度には組み込まれていない</a:t>
            </a:r>
          </a:p>
        </p:txBody>
      </p:sp>
      <p:sp>
        <p:nvSpPr>
          <p:cNvPr id="31" name="フローチャート: 判断 5">
            <a:extLst>
              <a:ext uri="{FF2B5EF4-FFF2-40B4-BE49-F238E27FC236}">
                <a16:creationId xmlns:a16="http://schemas.microsoft.com/office/drawing/2014/main" id="{70E855DB-867E-4936-BC46-61A110E0D556}"/>
              </a:ext>
            </a:extLst>
          </p:cNvPr>
          <p:cNvSpPr/>
          <p:nvPr/>
        </p:nvSpPr>
        <p:spPr>
          <a:xfrm>
            <a:off x="5528998" y="6307160"/>
            <a:ext cx="3965867" cy="223482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198" tIns="20198" rIns="20198" bIns="20198" rtlCol="0" anchor="ctr"/>
          <a:lstStyle/>
          <a:p>
            <a:pPr marL="320640" indent="-320640">
              <a:buFont typeface="Arial" panose="020B0604020202020204" pitchFamily="34" charset="0"/>
              <a:buChar char="•"/>
            </a:pPr>
            <a:r>
              <a:rPr lang="ja-JP" altLang="en-US" sz="1571">
                <a:solidFill>
                  <a:schemeClr val="tx1"/>
                </a:solidFill>
                <a:latin typeface="Meiryo UI"/>
                <a:ea typeface="Meiryo UI"/>
              </a:rPr>
              <a:t>ニュージーランド政府が制定した観光政策に基づき、正式な</a:t>
            </a:r>
            <a:r>
              <a:rPr lang="ja-JP" altLang="en-US" sz="1571" b="1">
                <a:solidFill>
                  <a:schemeClr val="tx1"/>
                </a:solidFill>
                <a:latin typeface="Meiryo UI"/>
                <a:ea typeface="Meiryo UI"/>
              </a:rPr>
              <a:t>法的手続きを経て導入</a:t>
            </a:r>
            <a:r>
              <a:rPr lang="ja-JP" altLang="en-US" sz="1571">
                <a:solidFill>
                  <a:schemeClr val="tx1"/>
                </a:solidFill>
                <a:latin typeface="Meiryo UI"/>
                <a:ea typeface="Meiryo UI"/>
              </a:rPr>
              <a:t>されているため税制度の一環であると推定される</a:t>
            </a:r>
            <a:endParaRPr lang="en-US" altLang="ja-JP" sz="1571">
              <a:solidFill>
                <a:schemeClr val="tx1"/>
              </a:solidFill>
              <a:latin typeface="Meiryo UI"/>
              <a:ea typeface="Meiryo UI"/>
            </a:endParaRPr>
          </a:p>
          <a:p>
            <a:pPr marL="320640" indent="-320640">
              <a:buFont typeface="Arial" panose="020B0604020202020204" pitchFamily="34" charset="0"/>
              <a:buChar char="•"/>
            </a:pPr>
            <a:r>
              <a:rPr lang="ja-JP" altLang="en-US" sz="1571">
                <a:solidFill>
                  <a:schemeClr val="tx1"/>
                </a:solidFill>
                <a:latin typeface="Meiryo UI" panose="020B0604030504040204" pitchFamily="50" charset="-128"/>
                <a:ea typeface="Meiryo UI" panose="020B0604030504040204" pitchFamily="50" charset="-128"/>
              </a:rPr>
              <a:t>課税対象が</a:t>
            </a:r>
            <a:r>
              <a:rPr lang="ja-JP" altLang="en-US" sz="1571" b="1">
                <a:solidFill>
                  <a:schemeClr val="tx1"/>
                </a:solidFill>
                <a:latin typeface="Meiryo UI" panose="020B0604030504040204" pitchFamily="50" charset="-128"/>
                <a:ea typeface="Meiryo UI" panose="020B0604030504040204" pitchFamily="50" charset="-128"/>
              </a:rPr>
              <a:t>特定のサービス（観光）を利用する外国人に限定</a:t>
            </a:r>
            <a:r>
              <a:rPr lang="ja-JP" altLang="en-US" sz="1571">
                <a:solidFill>
                  <a:schemeClr val="tx1"/>
                </a:solidFill>
                <a:latin typeface="Meiryo UI" panose="020B0604030504040204" pitchFamily="50" charset="-128"/>
                <a:ea typeface="Meiryo UI" panose="020B0604030504040204" pitchFamily="50" charset="-128"/>
              </a:rPr>
              <a:t>されている</a:t>
            </a:r>
            <a:endParaRPr lang="en-US" altLang="ja-JP" sz="1571">
              <a:solidFill>
                <a:schemeClr val="tx1"/>
              </a:solidFill>
              <a:latin typeface="Meiryo UI" panose="020B0604030504040204" pitchFamily="50" charset="-128"/>
              <a:ea typeface="Meiryo UI" panose="020B0604030504040204" pitchFamily="50" charset="-128"/>
            </a:endParaRPr>
          </a:p>
          <a:p>
            <a:pPr marL="320640" indent="-320640">
              <a:buFont typeface="Arial" panose="020B0604020202020204" pitchFamily="34" charset="0"/>
              <a:buChar char="•"/>
            </a:pPr>
            <a:r>
              <a:rPr lang="ja-JP" altLang="en-US" sz="1571">
                <a:solidFill>
                  <a:schemeClr val="tx1"/>
                </a:solidFill>
                <a:latin typeface="Meiryo UI" panose="020B0604030504040204" pitchFamily="50" charset="-128"/>
                <a:ea typeface="Meiryo UI" panose="020B0604030504040204" pitchFamily="50" charset="-128"/>
              </a:rPr>
              <a:t>ビザ申請や電子渡航認証（</a:t>
            </a:r>
            <a:r>
              <a:rPr lang="en-US" altLang="ja-JP" sz="1571" err="1">
                <a:solidFill>
                  <a:schemeClr val="tx1"/>
                </a:solidFill>
                <a:latin typeface="Meiryo UI" panose="020B0604030504040204" pitchFamily="50" charset="-128"/>
                <a:ea typeface="Meiryo UI" panose="020B0604030504040204" pitchFamily="50" charset="-128"/>
              </a:rPr>
              <a:t>NZeTA</a:t>
            </a:r>
            <a:r>
              <a:rPr lang="ja-JP" altLang="en-US" sz="1571">
                <a:solidFill>
                  <a:schemeClr val="tx1"/>
                </a:solidFill>
                <a:latin typeface="Meiryo UI" panose="020B0604030504040204" pitchFamily="50" charset="-128"/>
                <a:ea typeface="Meiryo UI" panose="020B0604030504040204" pitchFamily="50" charset="-128"/>
              </a:rPr>
              <a:t>）の手続きに付随して徴収されるため、外国人観光客にとっては「</a:t>
            </a:r>
            <a:r>
              <a:rPr lang="ja-JP" altLang="en-US" sz="1571" b="1">
                <a:solidFill>
                  <a:schemeClr val="tx1"/>
                </a:solidFill>
                <a:latin typeface="Meiryo UI" panose="020B0604030504040204" pitchFamily="50" charset="-128"/>
                <a:ea typeface="Meiryo UI" panose="020B0604030504040204" pitchFamily="50" charset="-128"/>
              </a:rPr>
              <a:t>入国手続き料</a:t>
            </a:r>
            <a:r>
              <a:rPr lang="ja-JP" altLang="en-US" sz="1571">
                <a:solidFill>
                  <a:schemeClr val="tx1"/>
                </a:solidFill>
                <a:latin typeface="Meiryo UI" panose="020B0604030504040204" pitchFamily="50" charset="-128"/>
                <a:ea typeface="Meiryo UI" panose="020B0604030504040204" pitchFamily="50" charset="-128"/>
              </a:rPr>
              <a:t>」として認識されている</a:t>
            </a:r>
          </a:p>
        </p:txBody>
      </p:sp>
      <p:sp>
        <p:nvSpPr>
          <p:cNvPr id="32" name="フローチャート: 判断 5">
            <a:extLst>
              <a:ext uri="{FF2B5EF4-FFF2-40B4-BE49-F238E27FC236}">
                <a16:creationId xmlns:a16="http://schemas.microsoft.com/office/drawing/2014/main" id="{C1F26BA8-C2F6-4F1A-8E93-F99EA0B25C44}"/>
              </a:ext>
            </a:extLst>
          </p:cNvPr>
          <p:cNvSpPr/>
          <p:nvPr/>
        </p:nvSpPr>
        <p:spPr>
          <a:xfrm>
            <a:off x="5528998" y="4117268"/>
            <a:ext cx="3965867" cy="60871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198" tIns="20198" rIns="20198" bIns="20198" rtlCol="0" anchor="ctr"/>
          <a:lstStyle/>
          <a:p>
            <a:pPr marL="201291" indent="-201291">
              <a:buFont typeface="Arial" panose="020B0604020202020204" pitchFamily="34" charset="0"/>
              <a:buChar char="•"/>
            </a:pPr>
            <a:r>
              <a:rPr lang="ja-JP" altLang="en-US" sz="1571">
                <a:solidFill>
                  <a:schemeClr val="tx1"/>
                </a:solidFill>
                <a:latin typeface="Meiryo UI" panose="020B0604030504040204" pitchFamily="50" charset="-128"/>
                <a:ea typeface="Meiryo UI" panose="020B0604030504040204" pitchFamily="50" charset="-128"/>
              </a:rPr>
              <a:t>自然環境の保護や観光インフラの維持・改善</a:t>
            </a:r>
          </a:p>
        </p:txBody>
      </p:sp>
      <p:sp>
        <p:nvSpPr>
          <p:cNvPr id="34" name="フローチャート: 判断 5">
            <a:extLst>
              <a:ext uri="{FF2B5EF4-FFF2-40B4-BE49-F238E27FC236}">
                <a16:creationId xmlns:a16="http://schemas.microsoft.com/office/drawing/2014/main" id="{B1F2E525-4E32-494B-98EA-C9EE8AC9ACCC}"/>
              </a:ext>
            </a:extLst>
          </p:cNvPr>
          <p:cNvSpPr/>
          <p:nvPr/>
        </p:nvSpPr>
        <p:spPr>
          <a:xfrm>
            <a:off x="9564308" y="2534028"/>
            <a:ext cx="3965868" cy="395097"/>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198" tIns="20198" rIns="20198" bIns="20198" rtlCol="0" anchor="ctr"/>
          <a:lstStyle/>
          <a:p>
            <a:pPr algn="ctr"/>
            <a:r>
              <a:rPr lang="ja-JP" altLang="en-US" sz="1571" b="1" dirty="0">
                <a:solidFill>
                  <a:schemeClr val="bg1"/>
                </a:solidFill>
                <a:latin typeface="Meiryo UI" panose="020B0604030504040204" pitchFamily="50" charset="-128"/>
                <a:ea typeface="Meiryo UI" panose="020B0604030504040204" pitchFamily="50" charset="-128"/>
              </a:rPr>
              <a:t>観光税（宿泊税）</a:t>
            </a:r>
          </a:p>
        </p:txBody>
      </p:sp>
      <p:sp>
        <p:nvSpPr>
          <p:cNvPr id="35" name="フローチャート: 判断 5">
            <a:extLst>
              <a:ext uri="{FF2B5EF4-FFF2-40B4-BE49-F238E27FC236}">
                <a16:creationId xmlns:a16="http://schemas.microsoft.com/office/drawing/2014/main" id="{C7A8A3C7-7FC7-4D8E-BE3A-6AAA88814F64}"/>
              </a:ext>
            </a:extLst>
          </p:cNvPr>
          <p:cNvSpPr/>
          <p:nvPr/>
        </p:nvSpPr>
        <p:spPr>
          <a:xfrm>
            <a:off x="9564308" y="2979583"/>
            <a:ext cx="3965867" cy="32158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198" tIns="20198" rIns="20198" bIns="20198" rtlCol="0" anchor="ctr"/>
          <a:lstStyle/>
          <a:p>
            <a:pPr marL="201291" indent="-201291">
              <a:buFont typeface="Arial" panose="020B0604020202020204" pitchFamily="34" charset="0"/>
              <a:buChar char="•"/>
            </a:pPr>
            <a:r>
              <a:rPr lang="ja-JP" altLang="en-US" sz="1571" dirty="0">
                <a:solidFill>
                  <a:schemeClr val="tx1"/>
                </a:solidFill>
                <a:latin typeface="Meiryo UI" panose="020B0604030504040204" pitchFamily="50" charset="-128"/>
                <a:ea typeface="Meiryo UI" panose="020B0604030504040204" pitchFamily="50" charset="-128"/>
              </a:rPr>
              <a:t>バレンシア、バルセロナ、マンチェスター等</a:t>
            </a:r>
          </a:p>
        </p:txBody>
      </p:sp>
      <p:sp>
        <p:nvSpPr>
          <p:cNvPr id="36" name="フローチャート: 判断 5">
            <a:extLst>
              <a:ext uri="{FF2B5EF4-FFF2-40B4-BE49-F238E27FC236}">
                <a16:creationId xmlns:a16="http://schemas.microsoft.com/office/drawing/2014/main" id="{F33DFA4D-D9E4-4EFE-B916-EF4F170F48CA}"/>
              </a:ext>
            </a:extLst>
          </p:cNvPr>
          <p:cNvSpPr/>
          <p:nvPr/>
        </p:nvSpPr>
        <p:spPr>
          <a:xfrm>
            <a:off x="9564308" y="3367146"/>
            <a:ext cx="3965867" cy="66958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198" tIns="20198" rIns="20198" bIns="20198" rtlCol="0" anchor="ctr"/>
          <a:lstStyle/>
          <a:p>
            <a:pPr marL="201291" indent="-201291">
              <a:buFont typeface="Arial" panose="020B0604020202020204" pitchFamily="34" charset="0"/>
              <a:buChar char="•"/>
            </a:pPr>
            <a:r>
              <a:rPr lang="ja-JP" altLang="en-US" sz="1571" dirty="0">
                <a:solidFill>
                  <a:schemeClr val="tx1"/>
                </a:solidFill>
                <a:latin typeface="Meiryo UI" panose="020B0604030504040204" pitchFamily="50" charset="-128"/>
                <a:ea typeface="Meiryo UI" panose="020B0604030504040204" pitchFamily="50" charset="-128"/>
              </a:rPr>
              <a:t>上記都市内のホテルへの宿泊客</a:t>
            </a:r>
          </a:p>
        </p:txBody>
      </p:sp>
      <p:sp>
        <p:nvSpPr>
          <p:cNvPr id="37" name="フローチャート: 判断 5">
            <a:extLst>
              <a:ext uri="{FF2B5EF4-FFF2-40B4-BE49-F238E27FC236}">
                <a16:creationId xmlns:a16="http://schemas.microsoft.com/office/drawing/2014/main" id="{C5F7AAC7-FCEB-4A9C-B69E-627F82E6A62A}"/>
              </a:ext>
            </a:extLst>
          </p:cNvPr>
          <p:cNvSpPr/>
          <p:nvPr/>
        </p:nvSpPr>
        <p:spPr>
          <a:xfrm>
            <a:off x="9564308" y="5647179"/>
            <a:ext cx="3965867" cy="60871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198" tIns="20198" rIns="20198" bIns="20198" rtlCol="0" anchor="ctr"/>
          <a:lstStyle/>
          <a:p>
            <a:pPr marL="201291" indent="-201291">
              <a:buFont typeface="Arial" panose="020B0604020202020204" pitchFamily="34" charset="0"/>
              <a:buChar char="•"/>
            </a:pPr>
            <a:r>
              <a:rPr lang="en-US" altLang="ja-JP" sz="1571" dirty="0">
                <a:solidFill>
                  <a:schemeClr val="tx1"/>
                </a:solidFill>
                <a:latin typeface="Meiryo UI" panose="020B0604030504040204" pitchFamily="50" charset="-128"/>
                <a:ea typeface="Meiryo UI" panose="020B0604030504040204" pitchFamily="50" charset="-128"/>
              </a:rPr>
              <a:t>UK</a:t>
            </a:r>
            <a:r>
              <a:rPr lang="ja-JP" altLang="en-US" sz="1571" dirty="0">
                <a:solidFill>
                  <a:schemeClr val="tx1"/>
                </a:solidFill>
                <a:latin typeface="Meiryo UI" panose="020B0604030504040204" pitchFamily="50" charset="-128"/>
                <a:ea typeface="Meiryo UI" panose="020B0604030504040204" pitchFamily="50" charset="-128"/>
              </a:rPr>
              <a:t>では予算執行のためのリソースの確保や運用に際してのトレーニングが課題とのこと</a:t>
            </a:r>
          </a:p>
        </p:txBody>
      </p:sp>
      <p:sp>
        <p:nvSpPr>
          <p:cNvPr id="38" name="フローチャート: 判断 5">
            <a:extLst>
              <a:ext uri="{FF2B5EF4-FFF2-40B4-BE49-F238E27FC236}">
                <a16:creationId xmlns:a16="http://schemas.microsoft.com/office/drawing/2014/main" id="{7C2E279C-4AC8-481E-B455-69085B7A099B}"/>
              </a:ext>
            </a:extLst>
          </p:cNvPr>
          <p:cNvSpPr/>
          <p:nvPr/>
        </p:nvSpPr>
        <p:spPr>
          <a:xfrm>
            <a:off x="9564308" y="6307162"/>
            <a:ext cx="3965867" cy="223482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198" tIns="20198" rIns="20198" bIns="20198" rtlCol="0" anchor="ctr"/>
          <a:lstStyle/>
          <a:p>
            <a:pPr marL="320640" indent="-320640">
              <a:buFont typeface="Arial" panose="020B0604020202020204" pitchFamily="34" charset="0"/>
              <a:buChar char="•"/>
            </a:pPr>
            <a:r>
              <a:rPr lang="ja-JP" altLang="en-US" sz="1571" dirty="0">
                <a:solidFill>
                  <a:schemeClr val="tx1"/>
                </a:solidFill>
                <a:latin typeface="Meiryo UI" panose="020B0604030504040204" pitchFamily="50" charset="-128"/>
                <a:ea typeface="Meiryo UI" panose="020B0604030504040204" pitchFamily="50" charset="-128"/>
              </a:rPr>
              <a:t>マンチェスター市の制定した観光税については、同市が議決の上制定したものとなる。</a:t>
            </a:r>
            <a:endParaRPr lang="en-US" altLang="ja-JP" sz="1571" dirty="0">
              <a:solidFill>
                <a:schemeClr val="tx1"/>
              </a:solidFill>
              <a:latin typeface="Meiryo UI" panose="020B0604030504040204" pitchFamily="50" charset="-128"/>
              <a:ea typeface="Meiryo UI" panose="020B0604030504040204" pitchFamily="50" charset="-128"/>
            </a:endParaRPr>
          </a:p>
          <a:p>
            <a:pPr marL="320640" indent="-320640">
              <a:buFont typeface="Arial" panose="020B0604020202020204" pitchFamily="34" charset="0"/>
              <a:buChar char="•"/>
            </a:pPr>
            <a:r>
              <a:rPr lang="ja-JP" altLang="en-US" sz="1571" dirty="0">
                <a:solidFill>
                  <a:schemeClr val="tx1"/>
                </a:solidFill>
                <a:latin typeface="Meiryo UI" panose="020B0604030504040204" pitchFamily="50" charset="-128"/>
                <a:ea typeface="Meiryo UI" panose="020B0604030504040204" pitchFamily="50" charset="-128"/>
              </a:rPr>
              <a:t>バレンシア、バルセロナ、マンチェスターのケースはいずれも国籍にかかわらず、課税の金額や対象となるホテルに種別については異なるものの、同市を訪れた観光客に課されるものとなる。</a:t>
            </a:r>
          </a:p>
        </p:txBody>
      </p:sp>
      <p:sp>
        <p:nvSpPr>
          <p:cNvPr id="39" name="フローチャート: 判断 5">
            <a:extLst>
              <a:ext uri="{FF2B5EF4-FFF2-40B4-BE49-F238E27FC236}">
                <a16:creationId xmlns:a16="http://schemas.microsoft.com/office/drawing/2014/main" id="{FB78B773-0EFA-4622-9A50-E3547A7DAA31}"/>
              </a:ext>
            </a:extLst>
          </p:cNvPr>
          <p:cNvSpPr/>
          <p:nvPr/>
        </p:nvSpPr>
        <p:spPr>
          <a:xfrm>
            <a:off x="9564308" y="4117270"/>
            <a:ext cx="3965867" cy="60871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198" tIns="20198" rIns="20198" bIns="20198" rtlCol="0" anchor="ctr"/>
          <a:lstStyle/>
          <a:p>
            <a:pPr marL="201291" indent="-201291">
              <a:buFont typeface="Arial" panose="020B0604020202020204" pitchFamily="34" charset="0"/>
              <a:buChar char="•"/>
            </a:pPr>
            <a:r>
              <a:rPr lang="ja-JP" altLang="en-US" sz="1571" dirty="0">
                <a:solidFill>
                  <a:schemeClr val="tx1"/>
                </a:solidFill>
                <a:latin typeface="Meiryo UI" panose="020B0604030504040204" pitchFamily="50" charset="-128"/>
                <a:ea typeface="Meiryo UI" panose="020B0604030504040204" pitchFamily="50" charset="-128"/>
              </a:rPr>
              <a:t>観光客向けの施設の整備や改修、観光案内所の運営、観光プロモーションやイベントの開催</a:t>
            </a:r>
          </a:p>
        </p:txBody>
      </p:sp>
      <p:sp>
        <p:nvSpPr>
          <p:cNvPr id="40" name="フローチャート: 判断 5">
            <a:extLst>
              <a:ext uri="{FF2B5EF4-FFF2-40B4-BE49-F238E27FC236}">
                <a16:creationId xmlns:a16="http://schemas.microsoft.com/office/drawing/2014/main" id="{06248C72-92E2-4249-BB3D-582B7F050A0C}"/>
              </a:ext>
            </a:extLst>
          </p:cNvPr>
          <p:cNvSpPr/>
          <p:nvPr/>
        </p:nvSpPr>
        <p:spPr>
          <a:xfrm>
            <a:off x="9574368" y="4778245"/>
            <a:ext cx="3965867" cy="81474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198" tIns="20198" rIns="20198" bIns="20198" rtlCol="0" anchor="ctr"/>
          <a:lstStyle/>
          <a:p>
            <a:pPr marL="201291" indent="-201291">
              <a:buFont typeface="Arial" panose="020B0604020202020204" pitchFamily="34" charset="0"/>
              <a:buChar char="•"/>
            </a:pPr>
            <a:r>
              <a:rPr lang="ja-JP" altLang="en-US" sz="1571" dirty="0">
                <a:solidFill>
                  <a:schemeClr val="tx1"/>
                </a:solidFill>
                <a:latin typeface="Meiryo UI" panose="020B0604030504040204" pitchFamily="50" charset="-128"/>
                <a:ea typeface="Meiryo UI" panose="020B0604030504040204" pitchFamily="50" charset="-128"/>
              </a:rPr>
              <a:t>スペインでは量よりも質の側面で効果が会ったのではという評価。</a:t>
            </a:r>
            <a:r>
              <a:rPr lang="en-US" altLang="ja-JP" sz="1571" dirty="0">
                <a:solidFill>
                  <a:schemeClr val="tx1"/>
                </a:solidFill>
                <a:latin typeface="Meiryo UI" panose="020B0604030504040204" pitchFamily="50" charset="-128"/>
                <a:ea typeface="Meiryo UI" panose="020B0604030504040204" pitchFamily="50" charset="-128"/>
              </a:rPr>
              <a:t>UK</a:t>
            </a:r>
            <a:r>
              <a:rPr lang="ja-JP" altLang="en-US" sz="1571" dirty="0">
                <a:solidFill>
                  <a:schemeClr val="tx1"/>
                </a:solidFill>
                <a:latin typeface="Meiryo UI" panose="020B0604030504040204" pitchFamily="50" charset="-128"/>
                <a:ea typeface="Meiryo UI" panose="020B0604030504040204" pitchFamily="50" charset="-128"/>
              </a:rPr>
              <a:t>ではマーケティング面での予算が捻出されたと評価されている。</a:t>
            </a:r>
          </a:p>
        </p:txBody>
      </p:sp>
      <p:sp>
        <p:nvSpPr>
          <p:cNvPr id="3" name="四角形: 角を丸くする 2">
            <a:extLst>
              <a:ext uri="{FF2B5EF4-FFF2-40B4-BE49-F238E27FC236}">
                <a16:creationId xmlns:a16="http://schemas.microsoft.com/office/drawing/2014/main" id="{6B4660D8-6BCA-4737-A683-EBF09B5149F2}"/>
              </a:ext>
            </a:extLst>
          </p:cNvPr>
          <p:cNvSpPr/>
          <p:nvPr/>
        </p:nvSpPr>
        <p:spPr>
          <a:xfrm>
            <a:off x="71785" y="6246737"/>
            <a:ext cx="13500000" cy="2340000"/>
          </a:xfrm>
          <a:prstGeom prst="roundRect">
            <a:avLst>
              <a:gd name="adj" fmla="val 7508"/>
            </a:avLst>
          </a:prstGeom>
          <a:noFill/>
          <a:ln w="412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TextBox 3">
            <a:extLst>
              <a:ext uri="{FF2B5EF4-FFF2-40B4-BE49-F238E27FC236}">
                <a16:creationId xmlns:a16="http://schemas.microsoft.com/office/drawing/2014/main" id="{CC22BA9E-B4FE-4FF1-ABAD-72F7497D5230}"/>
              </a:ext>
            </a:extLst>
          </p:cNvPr>
          <p:cNvSpPr txBox="1"/>
          <p:nvPr/>
        </p:nvSpPr>
        <p:spPr>
          <a:xfrm>
            <a:off x="3479930" y="8730753"/>
            <a:ext cx="6713861" cy="299634"/>
          </a:xfrm>
          <a:prstGeom prst="rect">
            <a:avLst/>
          </a:prstGeom>
          <a:noFill/>
        </p:spPr>
        <p:txBody>
          <a:bodyPr wrap="square" rtlCol="0">
            <a:spAutoFit/>
          </a:bodyPr>
          <a:lstStyle/>
          <a:p>
            <a:pPr defTabSz="1026048">
              <a:defRPr/>
            </a:pPr>
            <a:r>
              <a:rPr kumimoji="0" lang="en-JP" sz="1300" dirty="0">
                <a:solidFill>
                  <a:prstClr val="black"/>
                </a:solidFill>
                <a:latin typeface="Meiryo UI"/>
                <a:ea typeface="Meiryo UI"/>
              </a:rPr>
              <a:t>※本件の回答はあくまでも有識者個人の見解であり、法的な正確性や真実性は保証されない。</a:t>
            </a:r>
          </a:p>
        </p:txBody>
      </p:sp>
    </p:spTree>
    <p:extLst>
      <p:ext uri="{BB962C8B-B14F-4D97-AF65-F5344CB8AC3E}">
        <p14:creationId xmlns:p14="http://schemas.microsoft.com/office/powerpoint/2010/main" val="14916195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1" y="-19490"/>
            <a:ext cx="12889210"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a:t>
            </a:r>
            <a:r>
              <a:rPr lang="zh-TW" altLang="en-US" sz="2800" b="1" dirty="0">
                <a:solidFill>
                  <a:sysClr val="windowText" lastClr="000000"/>
                </a:solidFill>
                <a:latin typeface="Meiryo UI" panose="020B0604030504040204" pitchFamily="50" charset="-128"/>
                <a:ea typeface="Meiryo UI" panose="020B0604030504040204" pitchFamily="50" charset="-128"/>
              </a:rPr>
              <a:t>海外事例調査</a:t>
            </a:r>
            <a:r>
              <a:rPr lang="ja-JP" altLang="en-US" sz="2800" b="1" dirty="0">
                <a:solidFill>
                  <a:sysClr val="windowText" lastClr="000000"/>
                </a:solidFill>
                <a:latin typeface="Meiryo UI" panose="020B0604030504040204" pitchFamily="50" charset="-128"/>
                <a:ea typeface="Meiryo UI" panose="020B0604030504040204" pitchFamily="50" charset="-128"/>
              </a:rPr>
              <a:t>（最終報告）～有識者ヒアリング結果～</a:t>
            </a:r>
            <a:endParaRPr lang="zh-TW"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8</a:t>
            </a:fld>
            <a:endParaRPr kumimoji="1" lang="ja-JP" altLang="en-US" dirty="0"/>
          </a:p>
        </p:txBody>
      </p:sp>
      <p:sp>
        <p:nvSpPr>
          <p:cNvPr id="41" name="Google Shape;99;p2">
            <a:extLst>
              <a:ext uri="{FF2B5EF4-FFF2-40B4-BE49-F238E27FC236}">
                <a16:creationId xmlns:a16="http://schemas.microsoft.com/office/drawing/2014/main" id="{DDC381D8-529C-4112-8A34-F5CB5A7CB762}"/>
              </a:ext>
            </a:extLst>
          </p:cNvPr>
          <p:cNvSpPr/>
          <p:nvPr/>
        </p:nvSpPr>
        <p:spPr>
          <a:xfrm>
            <a:off x="-1" y="1131240"/>
            <a:ext cx="13681075" cy="529923"/>
          </a:xfrm>
          <a:prstGeom prst="rect">
            <a:avLst/>
          </a:prstGeom>
          <a:gradFill>
            <a:gsLst>
              <a:gs pos="0">
                <a:srgbClr val="002060"/>
              </a:gs>
              <a:gs pos="100000">
                <a:schemeClr val="accent1">
                  <a:lumMod val="50000"/>
                  <a:lumOff val="50000"/>
                </a:schemeClr>
              </a:gs>
            </a:gsLst>
            <a:lin ang="20400000" scaled="0"/>
          </a:gradFill>
          <a:ln w="12700" cap="flat" cmpd="sng">
            <a:noFill/>
            <a:prstDash val="solid"/>
            <a:miter lim="800000"/>
            <a:headEnd type="none" w="sm" len="sm"/>
            <a:tailEnd type="none" w="sm" len="sm"/>
          </a:ln>
        </p:spPr>
        <p:txBody>
          <a:bodyPr spcFirstLastPara="1" wrap="square" lIns="102591" tIns="51282" rIns="102591" bIns="51282" anchor="ctr" anchorCtr="0">
            <a:noAutofit/>
          </a:bodyPr>
          <a:lstStyle/>
          <a:p>
            <a:pPr>
              <a:buClr>
                <a:srgbClr val="000000"/>
              </a:buClr>
              <a:buSzPts val="1800"/>
              <a:defRPr/>
            </a:pPr>
            <a:r>
              <a:rPr lang="ja-JP" altLang="en-US" sz="2020" b="1" dirty="0">
                <a:solidFill>
                  <a:prstClr val="white"/>
                </a:solidFill>
                <a:latin typeface="Meiryo UI" panose="020B0604030504040204" pitchFamily="50" charset="-128"/>
                <a:ea typeface="Meiryo UI" panose="020B0604030504040204" pitchFamily="50" charset="-128"/>
              </a:rPr>
              <a:t> </a:t>
            </a:r>
            <a:r>
              <a:rPr lang="ja-JP" altLang="en-US" sz="2020" b="1" dirty="0">
                <a:solidFill>
                  <a:schemeClr val="bg1"/>
                </a:solidFill>
                <a:latin typeface="Meiryo UI" panose="020B0604030504040204" pitchFamily="50" charset="-128"/>
                <a:ea typeface="Meiryo UI" panose="020B0604030504040204" pitchFamily="50" charset="-128"/>
              </a:rPr>
              <a:t>日本の法制度上の課題</a:t>
            </a:r>
          </a:p>
        </p:txBody>
      </p:sp>
      <p:sp>
        <p:nvSpPr>
          <p:cNvPr id="42" name="フローチャート: 判断 6">
            <a:extLst>
              <a:ext uri="{FF2B5EF4-FFF2-40B4-BE49-F238E27FC236}">
                <a16:creationId xmlns:a16="http://schemas.microsoft.com/office/drawing/2014/main" id="{FD872AAC-147A-4098-96D5-EC29B170A01A}"/>
              </a:ext>
            </a:extLst>
          </p:cNvPr>
          <p:cNvSpPr/>
          <p:nvPr/>
        </p:nvSpPr>
        <p:spPr>
          <a:xfrm>
            <a:off x="115369" y="1665404"/>
            <a:ext cx="13442173" cy="575799"/>
          </a:xfrm>
          <a:prstGeom prst="rect">
            <a:avLst/>
          </a:prstGeom>
        </p:spPr>
        <p:txBody>
          <a:bodyPr wrap="square">
            <a:spAutoFit/>
          </a:bodyPr>
          <a:lstStyle/>
          <a:p>
            <a:pPr marL="320640" indent="-320640">
              <a:buFont typeface="Arial" panose="020B0604020202020204" pitchFamily="34" charset="0"/>
              <a:buChar char="•"/>
            </a:pPr>
            <a:r>
              <a:rPr lang="ja-JP" altLang="en-US" sz="1571">
                <a:solidFill>
                  <a:prstClr val="black"/>
                </a:solidFill>
                <a:latin typeface="Meiryo UI" panose="020B0604030504040204" pitchFamily="50" charset="-128"/>
                <a:ea typeface="Meiryo UI" panose="020B0604030504040204" pitchFamily="50" charset="-128"/>
              </a:rPr>
              <a:t>日本において同様の外国人観光客向けの税制度を策定する場合、対象者を外国人観光客に制限することや消費税との二重課税に概要するかなどの懸念点があるが、対象サービスや税金の利用目的などが重複していなければ問題ない</a:t>
            </a:r>
          </a:p>
        </p:txBody>
      </p:sp>
      <p:grpSp>
        <p:nvGrpSpPr>
          <p:cNvPr id="44" name="グループ化 43">
            <a:extLst>
              <a:ext uri="{FF2B5EF4-FFF2-40B4-BE49-F238E27FC236}">
                <a16:creationId xmlns:a16="http://schemas.microsoft.com/office/drawing/2014/main" id="{DD2A6366-B2D3-419A-AF91-01D7FC2517AC}"/>
              </a:ext>
            </a:extLst>
          </p:cNvPr>
          <p:cNvGrpSpPr/>
          <p:nvPr/>
        </p:nvGrpSpPr>
        <p:grpSpPr>
          <a:xfrm>
            <a:off x="793099" y="2568012"/>
            <a:ext cx="12092111" cy="5619756"/>
            <a:chOff x="374999" y="1260764"/>
            <a:chExt cx="11438921" cy="6428220"/>
          </a:xfrm>
        </p:grpSpPr>
        <p:grpSp>
          <p:nvGrpSpPr>
            <p:cNvPr id="45" name="グループ化 1">
              <a:extLst>
                <a:ext uri="{FF2B5EF4-FFF2-40B4-BE49-F238E27FC236}">
                  <a16:creationId xmlns:a16="http://schemas.microsoft.com/office/drawing/2014/main" id="{E94C28D0-F154-4B7E-99B6-C7B2CB68CE8A}"/>
                </a:ext>
              </a:extLst>
            </p:cNvPr>
            <p:cNvGrpSpPr/>
            <p:nvPr/>
          </p:nvGrpSpPr>
          <p:grpSpPr>
            <a:xfrm>
              <a:off x="374999" y="1260764"/>
              <a:ext cx="11438921" cy="6428220"/>
              <a:chOff x="1132416" y="1295963"/>
              <a:chExt cx="7595027" cy="4796721"/>
            </a:xfrm>
          </p:grpSpPr>
          <p:grpSp>
            <p:nvGrpSpPr>
              <p:cNvPr id="50" name="グループ化 9">
                <a:extLst>
                  <a:ext uri="{FF2B5EF4-FFF2-40B4-BE49-F238E27FC236}">
                    <a16:creationId xmlns:a16="http://schemas.microsoft.com/office/drawing/2014/main" id="{FF34F426-B797-4AFC-9BC4-863B54F1A229}"/>
                  </a:ext>
                </a:extLst>
              </p:cNvPr>
              <p:cNvGrpSpPr/>
              <p:nvPr/>
            </p:nvGrpSpPr>
            <p:grpSpPr>
              <a:xfrm>
                <a:off x="1132416" y="1295963"/>
                <a:ext cx="1950433" cy="4796721"/>
                <a:chOff x="7234733" y="1440155"/>
                <a:chExt cx="1680101" cy="4796721"/>
              </a:xfrm>
            </p:grpSpPr>
            <p:sp>
              <p:nvSpPr>
                <p:cNvPr id="57" name="フローチャート: 判断 5">
                  <a:extLst>
                    <a:ext uri="{FF2B5EF4-FFF2-40B4-BE49-F238E27FC236}">
                      <a16:creationId xmlns:a16="http://schemas.microsoft.com/office/drawing/2014/main" id="{BF5BC233-D994-47F0-8724-035C8C3DA6AC}"/>
                    </a:ext>
                  </a:extLst>
                </p:cNvPr>
                <p:cNvSpPr/>
                <p:nvPr/>
              </p:nvSpPr>
              <p:spPr>
                <a:xfrm>
                  <a:off x="7241045" y="1835396"/>
                  <a:ext cx="1673789" cy="1074952"/>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71" b="1">
                      <a:solidFill>
                        <a:schemeClr val="accent3">
                          <a:lumMod val="50000"/>
                        </a:schemeClr>
                      </a:solidFill>
                      <a:latin typeface="Meiryo UI" panose="020B0604030504040204" pitchFamily="50" charset="-128"/>
                      <a:ea typeface="Meiryo UI" panose="020B0604030504040204" pitchFamily="50" charset="-128"/>
                    </a:rPr>
                    <a:t>観光税を外国人のみ対象に</a:t>
                  </a:r>
                  <a:endParaRPr lang="en-US" altLang="ja-JP" sz="1571" b="1">
                    <a:solidFill>
                      <a:schemeClr val="accent3">
                        <a:lumMod val="50000"/>
                      </a:schemeClr>
                    </a:solidFill>
                    <a:latin typeface="Meiryo UI" panose="020B0604030504040204" pitchFamily="50" charset="-128"/>
                    <a:ea typeface="Meiryo UI" panose="020B0604030504040204" pitchFamily="50" charset="-128"/>
                  </a:endParaRPr>
                </a:p>
                <a:p>
                  <a:pPr algn="ctr"/>
                  <a:r>
                    <a:rPr lang="ja-JP" altLang="en-US" sz="1571" b="1">
                      <a:solidFill>
                        <a:schemeClr val="accent3">
                          <a:lumMod val="50000"/>
                        </a:schemeClr>
                      </a:solidFill>
                      <a:latin typeface="Meiryo UI" panose="020B0604030504040204" pitchFamily="50" charset="-128"/>
                      <a:ea typeface="Meiryo UI" panose="020B0604030504040204" pitchFamily="50" charset="-128"/>
                    </a:rPr>
                    <a:t>課すことは可能か</a:t>
                  </a:r>
                </a:p>
              </p:txBody>
            </p:sp>
            <p:sp>
              <p:nvSpPr>
                <p:cNvPr id="58" name="フローチャート: 判断 5">
                  <a:extLst>
                    <a:ext uri="{FF2B5EF4-FFF2-40B4-BE49-F238E27FC236}">
                      <a16:creationId xmlns:a16="http://schemas.microsoft.com/office/drawing/2014/main" id="{09A17DE0-4259-4499-B908-8B04315AAD63}"/>
                    </a:ext>
                  </a:extLst>
                </p:cNvPr>
                <p:cNvSpPr/>
                <p:nvPr/>
              </p:nvSpPr>
              <p:spPr>
                <a:xfrm>
                  <a:off x="7240813" y="1440155"/>
                  <a:ext cx="1673786" cy="2879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71">
                      <a:solidFill>
                        <a:schemeClr val="tx1"/>
                      </a:solidFill>
                      <a:latin typeface="Meiryo UI" panose="020B0604030504040204" pitchFamily="50" charset="-128"/>
                      <a:ea typeface="Meiryo UI" panose="020B0604030504040204" pitchFamily="50" charset="-128"/>
                    </a:rPr>
                    <a:t>論点</a:t>
                  </a:r>
                </a:p>
              </p:txBody>
            </p:sp>
            <p:cxnSp>
              <p:nvCxnSpPr>
                <p:cNvPr id="59" name="直線矢印コネクタ 102">
                  <a:extLst>
                    <a:ext uri="{FF2B5EF4-FFF2-40B4-BE49-F238E27FC236}">
                      <a16:creationId xmlns:a16="http://schemas.microsoft.com/office/drawing/2014/main" id="{98A41496-F657-4AB2-B991-67D7259BDD26}"/>
                    </a:ext>
                  </a:extLst>
                </p:cNvPr>
                <p:cNvCxnSpPr>
                  <a:cxnSpLocks/>
                </p:cNvCxnSpPr>
                <p:nvPr/>
              </p:nvCxnSpPr>
              <p:spPr>
                <a:xfrm>
                  <a:off x="7240815" y="1717472"/>
                  <a:ext cx="1673787" cy="0"/>
                </a:xfrm>
                <a:prstGeom prst="straightConnector1">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フローチャート: 判断 5">
                  <a:extLst>
                    <a:ext uri="{FF2B5EF4-FFF2-40B4-BE49-F238E27FC236}">
                      <a16:creationId xmlns:a16="http://schemas.microsoft.com/office/drawing/2014/main" id="{0C6AFFDD-A163-47EA-8B53-E901E5505724}"/>
                    </a:ext>
                  </a:extLst>
                </p:cNvPr>
                <p:cNvSpPr/>
                <p:nvPr/>
              </p:nvSpPr>
              <p:spPr>
                <a:xfrm>
                  <a:off x="7241039" y="2928564"/>
                  <a:ext cx="1673788" cy="1074952"/>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02608" tIns="51304" rIns="102608" bIns="51304" rtlCol="0" anchor="ctr"/>
                <a:lstStyle/>
                <a:p>
                  <a:pPr algn="ctr"/>
                  <a:r>
                    <a:rPr lang="ja-JP" altLang="en-US" sz="1571" b="1">
                      <a:solidFill>
                        <a:schemeClr val="accent3">
                          <a:lumMod val="50000"/>
                        </a:schemeClr>
                      </a:solidFill>
                      <a:latin typeface="Meiryo UI"/>
                      <a:ea typeface="Meiryo UI"/>
                    </a:rPr>
                    <a:t>法定外目的税は外国人のみに対して</a:t>
                  </a:r>
                  <a:r>
                    <a:rPr lang="ja-JP" altLang="en-US" sz="1571" b="1">
                      <a:solidFill>
                        <a:schemeClr val="accent3">
                          <a:lumMod val="50000"/>
                        </a:schemeClr>
                      </a:solidFill>
                      <a:latin typeface="Meiryo UI" panose="020B0604030504040204" pitchFamily="50" charset="-128"/>
                      <a:ea typeface="Meiryo UI" panose="020B0604030504040204" pitchFamily="50" charset="-128"/>
                    </a:rPr>
                    <a:t>課すことができるのか</a:t>
                  </a:r>
                </a:p>
              </p:txBody>
            </p:sp>
            <p:sp>
              <p:nvSpPr>
                <p:cNvPr id="61" name="フローチャート: 判断 5">
                  <a:extLst>
                    <a:ext uri="{FF2B5EF4-FFF2-40B4-BE49-F238E27FC236}">
                      <a16:creationId xmlns:a16="http://schemas.microsoft.com/office/drawing/2014/main" id="{ED61E144-93DD-4F88-9B82-ED2453C7B604}"/>
                    </a:ext>
                  </a:extLst>
                </p:cNvPr>
                <p:cNvSpPr/>
                <p:nvPr/>
              </p:nvSpPr>
              <p:spPr>
                <a:xfrm>
                  <a:off x="7241041" y="4021732"/>
                  <a:ext cx="1673788" cy="1074952"/>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71" b="1">
                      <a:solidFill>
                        <a:schemeClr val="accent3">
                          <a:lumMod val="50000"/>
                        </a:schemeClr>
                      </a:solidFill>
                      <a:latin typeface="Meiryo UI" panose="020B0604030504040204" pitchFamily="50" charset="-128"/>
                      <a:ea typeface="Meiryo UI" panose="020B0604030504040204" pitchFamily="50" charset="-128"/>
                    </a:rPr>
                    <a:t>宿泊税と消費税は</a:t>
                  </a:r>
                  <a:endParaRPr lang="en-US" altLang="ja-JP" sz="1571" b="1">
                    <a:solidFill>
                      <a:schemeClr val="accent3">
                        <a:lumMod val="50000"/>
                      </a:schemeClr>
                    </a:solidFill>
                    <a:latin typeface="Meiryo UI" panose="020B0604030504040204" pitchFamily="50" charset="-128"/>
                    <a:ea typeface="Meiryo UI" panose="020B0604030504040204" pitchFamily="50" charset="-128"/>
                  </a:endParaRPr>
                </a:p>
                <a:p>
                  <a:pPr algn="ctr"/>
                  <a:r>
                    <a:rPr lang="ja-JP" altLang="en-US" sz="1571" b="1">
                      <a:solidFill>
                        <a:schemeClr val="accent3">
                          <a:lumMod val="50000"/>
                        </a:schemeClr>
                      </a:solidFill>
                      <a:latin typeface="Meiryo UI" panose="020B0604030504040204" pitchFamily="50" charset="-128"/>
                      <a:ea typeface="Meiryo UI" panose="020B0604030504040204" pitchFamily="50" charset="-128"/>
                    </a:rPr>
                    <a:t>二重課税に該当しないのか</a:t>
                  </a:r>
                </a:p>
              </p:txBody>
            </p:sp>
            <p:sp>
              <p:nvSpPr>
                <p:cNvPr id="62" name="フローチャート: 判断 5">
                  <a:extLst>
                    <a:ext uri="{FF2B5EF4-FFF2-40B4-BE49-F238E27FC236}">
                      <a16:creationId xmlns:a16="http://schemas.microsoft.com/office/drawing/2014/main" id="{0DB43934-BE91-49A8-88AC-38318A71B48B}"/>
                    </a:ext>
                  </a:extLst>
                </p:cNvPr>
                <p:cNvSpPr/>
                <p:nvPr/>
              </p:nvSpPr>
              <p:spPr>
                <a:xfrm>
                  <a:off x="7234733" y="5161924"/>
                  <a:ext cx="1673788" cy="1074952"/>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71" b="1" dirty="0">
                      <a:solidFill>
                        <a:schemeClr val="accent3">
                          <a:lumMod val="50000"/>
                        </a:schemeClr>
                      </a:solidFill>
                      <a:latin typeface="Meiryo UI" panose="020B0604030504040204" pitchFamily="50" charset="-128"/>
                      <a:ea typeface="Meiryo UI" panose="020B0604030504040204" pitchFamily="50" charset="-128"/>
                    </a:rPr>
                    <a:t>宿泊税の位置付けに対しての法的・税制的観点</a:t>
                  </a:r>
                </a:p>
              </p:txBody>
            </p:sp>
          </p:grpSp>
          <p:grpSp>
            <p:nvGrpSpPr>
              <p:cNvPr id="51" name="グループ化 35">
                <a:extLst>
                  <a:ext uri="{FF2B5EF4-FFF2-40B4-BE49-F238E27FC236}">
                    <a16:creationId xmlns:a16="http://schemas.microsoft.com/office/drawing/2014/main" id="{41960DA9-3322-4274-A4ED-42217028FC02}"/>
                  </a:ext>
                </a:extLst>
              </p:cNvPr>
              <p:cNvGrpSpPr/>
              <p:nvPr/>
            </p:nvGrpSpPr>
            <p:grpSpPr>
              <a:xfrm>
                <a:off x="3371581" y="1295963"/>
                <a:ext cx="5355862" cy="4796721"/>
                <a:chOff x="6591127" y="1440155"/>
                <a:chExt cx="2453949" cy="4796721"/>
              </a:xfrm>
            </p:grpSpPr>
            <p:sp>
              <p:nvSpPr>
                <p:cNvPr id="52" name="フローチャート: 判断 5">
                  <a:extLst>
                    <a:ext uri="{FF2B5EF4-FFF2-40B4-BE49-F238E27FC236}">
                      <a16:creationId xmlns:a16="http://schemas.microsoft.com/office/drawing/2014/main" id="{13FDEF6D-CBC8-400D-B563-FC21AC9517C6}"/>
                    </a:ext>
                  </a:extLst>
                </p:cNvPr>
                <p:cNvSpPr/>
                <p:nvPr/>
              </p:nvSpPr>
              <p:spPr>
                <a:xfrm>
                  <a:off x="6594282" y="1440155"/>
                  <a:ext cx="2450593" cy="2879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71">
                      <a:solidFill>
                        <a:schemeClr val="tx1"/>
                      </a:solidFill>
                      <a:latin typeface="Meiryo UI" panose="020B0604030504040204" pitchFamily="50" charset="-128"/>
                      <a:ea typeface="Meiryo UI" panose="020B0604030504040204" pitchFamily="50" charset="-128"/>
                    </a:rPr>
                    <a:t>調査結果</a:t>
                  </a:r>
                  <a:endParaRPr lang="en-US" altLang="ja-JP" sz="1571">
                    <a:solidFill>
                      <a:schemeClr val="tx1"/>
                    </a:solidFill>
                    <a:latin typeface="Meiryo UI" panose="020B0604030504040204" pitchFamily="50" charset="-128"/>
                    <a:ea typeface="Meiryo UI" panose="020B0604030504040204" pitchFamily="50" charset="-128"/>
                  </a:endParaRPr>
                </a:p>
              </p:txBody>
            </p:sp>
            <p:cxnSp>
              <p:nvCxnSpPr>
                <p:cNvPr id="53" name="直線矢印コネクタ 47">
                  <a:extLst>
                    <a:ext uri="{FF2B5EF4-FFF2-40B4-BE49-F238E27FC236}">
                      <a16:creationId xmlns:a16="http://schemas.microsoft.com/office/drawing/2014/main" id="{F657E248-E995-4F43-9C82-92133F47D71D}"/>
                    </a:ext>
                  </a:extLst>
                </p:cNvPr>
                <p:cNvCxnSpPr>
                  <a:cxnSpLocks/>
                </p:cNvCxnSpPr>
                <p:nvPr/>
              </p:nvCxnSpPr>
              <p:spPr>
                <a:xfrm>
                  <a:off x="6594282" y="1717472"/>
                  <a:ext cx="2450593" cy="0"/>
                </a:xfrm>
                <a:prstGeom prst="straightConnector1">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54" name="フローチャート: 判断 5">
                  <a:extLst>
                    <a:ext uri="{FF2B5EF4-FFF2-40B4-BE49-F238E27FC236}">
                      <a16:creationId xmlns:a16="http://schemas.microsoft.com/office/drawing/2014/main" id="{4507F704-0FC3-478F-B316-89651D7116E6}"/>
                    </a:ext>
                  </a:extLst>
                </p:cNvPr>
                <p:cNvSpPr/>
                <p:nvPr/>
              </p:nvSpPr>
              <p:spPr>
                <a:xfrm>
                  <a:off x="6594483" y="1798547"/>
                  <a:ext cx="2450593" cy="220497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2608" tIns="51304" rIns="102608" bIns="51304" rtlCol="0" anchor="ctr"/>
                <a:lstStyle/>
                <a:p>
                  <a:pPr marL="320640" indent="-320640">
                    <a:buFont typeface="Arial" panose="020B0604020202020204" pitchFamily="34" charset="0"/>
                    <a:buChar char="•"/>
                  </a:pPr>
                  <a:r>
                    <a:rPr lang="ja-JP" altLang="en-US" sz="1571">
                      <a:solidFill>
                        <a:schemeClr val="tx1"/>
                      </a:solidFill>
                      <a:latin typeface="Meiryo UI"/>
                      <a:ea typeface="Meiryo UI"/>
                    </a:rPr>
                    <a:t>法的に課すことが可能だと考える。但し、現実的に入国時に徴収することが想定される観光税（バリ島などで実施されているもの）については、大阪府単独で徴収することは現実的ではないと考える（</a:t>
                  </a:r>
                  <a:r>
                    <a:rPr lang="ja-JP" altLang="en-US" sz="1571" b="1">
                      <a:solidFill>
                        <a:srgbClr val="FF0000"/>
                      </a:solidFill>
                      <a:latin typeface="Meiryo UI"/>
                      <a:ea typeface="Meiryo UI"/>
                    </a:rPr>
                    <a:t>オペレーション的に実施可否は低い</a:t>
                  </a:r>
                  <a:r>
                    <a:rPr lang="ja-JP" altLang="en-US" sz="1571">
                      <a:solidFill>
                        <a:schemeClr val="tx1"/>
                      </a:solidFill>
                      <a:latin typeface="Meiryo UI"/>
                      <a:ea typeface="Meiryo UI"/>
                    </a:rPr>
                    <a:t>）。</a:t>
                  </a:r>
                  <a:endParaRPr lang="en-US" altLang="ja-JP" sz="1571">
                    <a:solidFill>
                      <a:schemeClr val="tx1"/>
                    </a:solidFill>
                    <a:latin typeface="Meiryo UI"/>
                    <a:ea typeface="Meiryo UI"/>
                  </a:endParaRPr>
                </a:p>
                <a:p>
                  <a:endParaRPr lang="en-US" altLang="ja-JP" sz="1571">
                    <a:solidFill>
                      <a:schemeClr val="tx1"/>
                    </a:solidFill>
                    <a:latin typeface="Meiryo UI"/>
                    <a:ea typeface="Meiryo UI"/>
                  </a:endParaRPr>
                </a:p>
                <a:p>
                  <a:pPr marL="320640" indent="-320640" defTabSz="1026048">
                    <a:buFont typeface="Arial" panose="020B0604020202020204" pitchFamily="34" charset="0"/>
                    <a:buChar char="•"/>
                    <a:defRPr/>
                  </a:pPr>
                  <a:r>
                    <a:rPr lang="ja-JP" altLang="en-US" sz="1571">
                      <a:solidFill>
                        <a:prstClr val="black"/>
                      </a:solidFill>
                      <a:latin typeface="Meiryo UI" panose="020B0604030504040204" pitchFamily="50" charset="-128"/>
                      <a:ea typeface="Meiryo UI" panose="020B0604030504040204" pitchFamily="50" charset="-128"/>
                    </a:rPr>
                    <a:t>徴収した税金を「インバウンド受け入れのための環境整備」という目的のために利用することであれば問題ない（</a:t>
                  </a:r>
                  <a:r>
                    <a:rPr lang="ja-JP" altLang="en-US" sz="1571" b="1">
                      <a:solidFill>
                        <a:prstClr val="black"/>
                      </a:solidFill>
                      <a:latin typeface="Meiryo UI" panose="020B0604030504040204" pitchFamily="50" charset="-128"/>
                      <a:ea typeface="Meiryo UI" panose="020B0604030504040204" pitchFamily="50" charset="-128"/>
                    </a:rPr>
                    <a:t>目的適合性をクリアする前提</a:t>
                  </a:r>
                  <a:r>
                    <a:rPr lang="ja-JP" altLang="en-US" sz="1571">
                      <a:solidFill>
                        <a:prstClr val="black"/>
                      </a:solidFill>
                      <a:latin typeface="Meiryo UI" panose="020B0604030504040204" pitchFamily="50" charset="-128"/>
                      <a:ea typeface="Meiryo UI" panose="020B0604030504040204" pitchFamily="50" charset="-128"/>
                    </a:rPr>
                    <a:t>）</a:t>
                  </a:r>
                  <a:endParaRPr lang="it-IT" altLang="ja-JP" sz="2917">
                    <a:solidFill>
                      <a:schemeClr val="tx1"/>
                    </a:solidFill>
                  </a:endParaRPr>
                </a:p>
                <a:p>
                  <a:pPr marL="320640" indent="-320640">
                    <a:buFont typeface="Arial" panose="020B0604020202020204" pitchFamily="34" charset="0"/>
                    <a:buChar char="•"/>
                  </a:pPr>
                  <a:endParaRPr lang="en-US" altLang="ja-JP" sz="1571">
                    <a:solidFill>
                      <a:schemeClr val="tx1"/>
                    </a:solidFill>
                    <a:latin typeface="Meiryo UI"/>
                    <a:ea typeface="Meiryo UI"/>
                  </a:endParaRPr>
                </a:p>
                <a:p>
                  <a:pPr marL="320640" indent="-320640">
                    <a:buFont typeface="Arial" panose="020B0604020202020204" pitchFamily="34" charset="0"/>
                    <a:buChar char="•"/>
                  </a:pPr>
                  <a:r>
                    <a:rPr lang="ja-JP" altLang="en-US" sz="1571">
                      <a:solidFill>
                        <a:schemeClr val="tx1"/>
                      </a:solidFill>
                      <a:latin typeface="Meiryo UI"/>
                      <a:ea typeface="Meiryo UI"/>
                    </a:rPr>
                    <a:t>同じサービスに対して同じ利用目的となる課税はしない原則に倣っていれば問題ない。例えば観光税の利用目的として、公共の場での多言語表示の手配コストをすでに財源として定めている場合、別の税金で同様の目的での徴収は難しい。</a:t>
                  </a:r>
                  <a:endParaRPr lang="ja-JP" altLang="en-US" sz="2917">
                    <a:solidFill>
                      <a:schemeClr val="tx1"/>
                    </a:solidFill>
                  </a:endParaRPr>
                </a:p>
              </p:txBody>
            </p:sp>
            <p:sp>
              <p:nvSpPr>
                <p:cNvPr id="55" name="フローチャート: 判断 5">
                  <a:extLst>
                    <a:ext uri="{FF2B5EF4-FFF2-40B4-BE49-F238E27FC236}">
                      <a16:creationId xmlns:a16="http://schemas.microsoft.com/office/drawing/2014/main" id="{DD9B5C7B-E9B8-434D-AEE4-0F40F7E44A7B}"/>
                    </a:ext>
                  </a:extLst>
                </p:cNvPr>
                <p:cNvSpPr/>
                <p:nvPr/>
              </p:nvSpPr>
              <p:spPr>
                <a:xfrm>
                  <a:off x="6594483" y="4021732"/>
                  <a:ext cx="2450593" cy="107495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20640" indent="-320640">
                    <a:buFont typeface="Arial" panose="020B0604020202020204" pitchFamily="34" charset="0"/>
                    <a:buChar char="•"/>
                  </a:pPr>
                  <a:r>
                    <a:rPr lang="ja-JP" altLang="en-US" sz="1571">
                      <a:solidFill>
                        <a:schemeClr val="tx1"/>
                      </a:solidFill>
                      <a:latin typeface="Meiryo UI" panose="020B0604030504040204" pitchFamily="50" charset="-128"/>
                      <a:ea typeface="Meiryo UI" panose="020B0604030504040204" pitchFamily="50" charset="-128"/>
                    </a:rPr>
                    <a:t>消費税は国税であり、宿泊税は地方税である</a:t>
                  </a:r>
                  <a:endParaRPr lang="en-US" altLang="ja-JP" sz="1571">
                    <a:solidFill>
                      <a:schemeClr val="tx1"/>
                    </a:solidFill>
                    <a:latin typeface="Meiryo UI" panose="020B0604030504040204" pitchFamily="50" charset="-128"/>
                    <a:ea typeface="Meiryo UI" panose="020B0604030504040204" pitchFamily="50" charset="-128"/>
                  </a:endParaRPr>
                </a:p>
                <a:p>
                  <a:pPr marL="320640" indent="-320640">
                    <a:buFont typeface="Arial" panose="020B0604020202020204" pitchFamily="34" charset="0"/>
                    <a:buChar char="•"/>
                  </a:pPr>
                  <a:r>
                    <a:rPr lang="ja-JP" altLang="en-US" sz="1571">
                      <a:solidFill>
                        <a:schemeClr val="tx1"/>
                      </a:solidFill>
                      <a:latin typeface="Meiryo UI" panose="020B0604030504040204" pitchFamily="50" charset="-128"/>
                      <a:ea typeface="Meiryo UI" panose="020B0604030504040204" pitchFamily="50" charset="-128"/>
                    </a:rPr>
                    <a:t>徴収元や利用目的が異なれば二重課税に該当しない。</a:t>
                  </a:r>
                  <a:endParaRPr lang="en-US" altLang="ja-JP" sz="1571">
                    <a:solidFill>
                      <a:schemeClr val="tx1"/>
                    </a:solidFill>
                    <a:latin typeface="Meiryo UI" panose="020B0604030504040204" pitchFamily="50" charset="-128"/>
                    <a:ea typeface="Meiryo UI" panose="020B0604030504040204" pitchFamily="50" charset="-128"/>
                  </a:endParaRPr>
                </a:p>
              </p:txBody>
            </p:sp>
            <p:sp>
              <p:nvSpPr>
                <p:cNvPr id="56" name="フローチャート: 判断 5">
                  <a:extLst>
                    <a:ext uri="{FF2B5EF4-FFF2-40B4-BE49-F238E27FC236}">
                      <a16:creationId xmlns:a16="http://schemas.microsoft.com/office/drawing/2014/main" id="{1563FE12-23ED-4B7F-9472-503365A67A9F}"/>
                    </a:ext>
                  </a:extLst>
                </p:cNvPr>
                <p:cNvSpPr/>
                <p:nvPr/>
              </p:nvSpPr>
              <p:spPr>
                <a:xfrm>
                  <a:off x="6591127" y="5161924"/>
                  <a:ext cx="2450593" cy="107495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20640" indent="-320640">
                    <a:buFont typeface="Arial" panose="020B0604020202020204" pitchFamily="34" charset="0"/>
                    <a:buChar char="•"/>
                  </a:pPr>
                  <a:r>
                    <a:rPr lang="ja-JP" altLang="en-US" sz="1571" dirty="0">
                      <a:solidFill>
                        <a:schemeClr val="tx1"/>
                      </a:solidFill>
                      <a:latin typeface="Meiryo UI" panose="020B0604030504040204" pitchFamily="50" charset="-128"/>
                      <a:ea typeface="Meiryo UI" panose="020B0604030504040204" pitchFamily="50" charset="-128"/>
                    </a:rPr>
                    <a:t>法的・税制的観点で、事前に調査した、バレンシア、バルセロナ、マンチェスターなどについて、税理士からの観点で、これらは宿泊税の類であり、</a:t>
                  </a:r>
                  <a:r>
                    <a:rPr lang="ja-JP" altLang="en-US" sz="1571" dirty="0">
                      <a:solidFill>
                        <a:prstClr val="black"/>
                      </a:solidFill>
                      <a:latin typeface="Meiryo UI" panose="020B0604030504040204" pitchFamily="50" charset="-128"/>
                      <a:ea typeface="Meiryo UI" panose="020B0604030504040204" pitchFamily="50" charset="-128"/>
                    </a:rPr>
                    <a:t>宿泊税のような間接税には租税条約は適用されないのではないか、との見解があった（租税条約は所得税や法人税といった直接税の二重課税を防止するために相互に締結するものであるため）。</a:t>
                  </a:r>
                  <a:endParaRPr lang="en-US" altLang="ja-JP" sz="1571" dirty="0">
                    <a:solidFill>
                      <a:schemeClr val="tx1"/>
                    </a:solidFill>
                    <a:latin typeface="Meiryo UI" panose="020B0604030504040204" pitchFamily="50" charset="-128"/>
                    <a:ea typeface="Meiryo UI" panose="020B0604030504040204" pitchFamily="50" charset="-128"/>
                  </a:endParaRPr>
                </a:p>
              </p:txBody>
            </p:sp>
          </p:grpSp>
        </p:grpSp>
        <p:sp>
          <p:nvSpPr>
            <p:cNvPr id="46" name="二等辺三角形 45">
              <a:extLst>
                <a:ext uri="{FF2B5EF4-FFF2-40B4-BE49-F238E27FC236}">
                  <a16:creationId xmlns:a16="http://schemas.microsoft.com/office/drawing/2014/main" id="{90964248-C85E-480A-90F9-BFCCE2C1FACD}"/>
                </a:ext>
              </a:extLst>
            </p:cNvPr>
            <p:cNvSpPr/>
            <p:nvPr/>
          </p:nvSpPr>
          <p:spPr>
            <a:xfrm rot="5400000">
              <a:off x="3007591" y="2512590"/>
              <a:ext cx="1070263" cy="185286"/>
            </a:xfrm>
            <a:prstGeom prst="triangle">
              <a:avLst/>
            </a:prstGeom>
            <a:gradFill>
              <a:gsLst>
                <a:gs pos="0">
                  <a:schemeClr val="accent3">
                    <a:lumMod val="75000"/>
                  </a:schemeClr>
                </a:gs>
                <a:gs pos="50000">
                  <a:schemeClr val="accent3">
                    <a:lumMod val="60000"/>
                    <a:lumOff val="40000"/>
                  </a:schemeClr>
                </a:gs>
                <a:gs pos="100000">
                  <a:schemeClr val="accent3">
                    <a:lumMod val="50000"/>
                  </a:schemeClr>
                </a:gs>
              </a:gsLst>
            </a:gradFill>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ja-JP" altLang="en-US" sz="2917"/>
            </a:p>
          </p:txBody>
        </p:sp>
        <p:sp>
          <p:nvSpPr>
            <p:cNvPr id="47" name="二等辺三角形 46">
              <a:extLst>
                <a:ext uri="{FF2B5EF4-FFF2-40B4-BE49-F238E27FC236}">
                  <a16:creationId xmlns:a16="http://schemas.microsoft.com/office/drawing/2014/main" id="{B8BF6B1D-9747-4EE1-A625-8A135F7ED54F}"/>
                </a:ext>
              </a:extLst>
            </p:cNvPr>
            <p:cNvSpPr/>
            <p:nvPr/>
          </p:nvSpPr>
          <p:spPr>
            <a:xfrm rot="5400000">
              <a:off x="3007591" y="3995027"/>
              <a:ext cx="1070263" cy="185286"/>
            </a:xfrm>
            <a:prstGeom prst="triangle">
              <a:avLst/>
            </a:prstGeom>
            <a:gradFill>
              <a:gsLst>
                <a:gs pos="0">
                  <a:schemeClr val="accent3">
                    <a:lumMod val="75000"/>
                  </a:schemeClr>
                </a:gs>
                <a:gs pos="50000">
                  <a:schemeClr val="accent3">
                    <a:lumMod val="60000"/>
                    <a:lumOff val="40000"/>
                  </a:schemeClr>
                </a:gs>
                <a:gs pos="100000">
                  <a:schemeClr val="accent3">
                    <a:lumMod val="50000"/>
                  </a:schemeClr>
                </a:gs>
              </a:gsLst>
            </a:gradFill>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ja-JP" altLang="en-US" sz="2917"/>
            </a:p>
          </p:txBody>
        </p:sp>
        <p:sp>
          <p:nvSpPr>
            <p:cNvPr id="48" name="二等辺三角形 47">
              <a:extLst>
                <a:ext uri="{FF2B5EF4-FFF2-40B4-BE49-F238E27FC236}">
                  <a16:creationId xmlns:a16="http://schemas.microsoft.com/office/drawing/2014/main" id="{09417044-CD76-4CC8-8CC7-96556882C8FF}"/>
                </a:ext>
              </a:extLst>
            </p:cNvPr>
            <p:cNvSpPr/>
            <p:nvPr/>
          </p:nvSpPr>
          <p:spPr>
            <a:xfrm rot="5400000">
              <a:off x="3007591" y="5428974"/>
              <a:ext cx="1070263" cy="185286"/>
            </a:xfrm>
            <a:prstGeom prst="triangle">
              <a:avLst/>
            </a:prstGeom>
            <a:gradFill>
              <a:gsLst>
                <a:gs pos="0">
                  <a:schemeClr val="accent3">
                    <a:lumMod val="75000"/>
                  </a:schemeClr>
                </a:gs>
                <a:gs pos="50000">
                  <a:schemeClr val="accent3">
                    <a:lumMod val="60000"/>
                    <a:lumOff val="40000"/>
                  </a:schemeClr>
                </a:gs>
                <a:gs pos="100000">
                  <a:schemeClr val="accent3">
                    <a:lumMod val="50000"/>
                  </a:schemeClr>
                </a:gs>
              </a:gsLst>
            </a:gradFill>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ja-JP" altLang="en-US" sz="2917"/>
            </a:p>
          </p:txBody>
        </p:sp>
        <p:sp>
          <p:nvSpPr>
            <p:cNvPr id="49" name="二等辺三角形 48">
              <a:extLst>
                <a:ext uri="{FF2B5EF4-FFF2-40B4-BE49-F238E27FC236}">
                  <a16:creationId xmlns:a16="http://schemas.microsoft.com/office/drawing/2014/main" id="{EB65D314-B288-4287-B175-13DAD5A58121}"/>
                </a:ext>
              </a:extLst>
            </p:cNvPr>
            <p:cNvSpPr/>
            <p:nvPr/>
          </p:nvSpPr>
          <p:spPr>
            <a:xfrm rot="5400000">
              <a:off x="2996560" y="6956977"/>
              <a:ext cx="1070262" cy="185286"/>
            </a:xfrm>
            <a:prstGeom prst="triangle">
              <a:avLst/>
            </a:prstGeom>
            <a:gradFill>
              <a:gsLst>
                <a:gs pos="0">
                  <a:schemeClr val="accent3">
                    <a:lumMod val="75000"/>
                  </a:schemeClr>
                </a:gs>
                <a:gs pos="50000">
                  <a:schemeClr val="accent3">
                    <a:lumMod val="60000"/>
                    <a:lumOff val="40000"/>
                  </a:schemeClr>
                </a:gs>
                <a:gs pos="100000">
                  <a:schemeClr val="accent3">
                    <a:lumMod val="50000"/>
                  </a:schemeClr>
                </a:gs>
              </a:gsLst>
            </a:gradFill>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ja-JP" altLang="en-US" sz="2917"/>
            </a:p>
          </p:txBody>
        </p:sp>
      </p:grpSp>
      <p:sp>
        <p:nvSpPr>
          <p:cNvPr id="27" name="TextBox 3">
            <a:extLst>
              <a:ext uri="{FF2B5EF4-FFF2-40B4-BE49-F238E27FC236}">
                <a16:creationId xmlns:a16="http://schemas.microsoft.com/office/drawing/2014/main" id="{7DD94DB5-F7C8-46F9-81E0-01FED5C57FEE}"/>
              </a:ext>
            </a:extLst>
          </p:cNvPr>
          <p:cNvSpPr txBox="1"/>
          <p:nvPr/>
        </p:nvSpPr>
        <p:spPr>
          <a:xfrm>
            <a:off x="3479930" y="8514729"/>
            <a:ext cx="6713861" cy="299634"/>
          </a:xfrm>
          <a:prstGeom prst="rect">
            <a:avLst/>
          </a:prstGeom>
          <a:noFill/>
        </p:spPr>
        <p:txBody>
          <a:bodyPr wrap="square" rtlCol="0">
            <a:spAutoFit/>
          </a:bodyPr>
          <a:lstStyle/>
          <a:p>
            <a:pPr defTabSz="1026048">
              <a:defRPr/>
            </a:pPr>
            <a:r>
              <a:rPr kumimoji="0" lang="en-JP" sz="1300" dirty="0">
                <a:solidFill>
                  <a:prstClr val="black"/>
                </a:solidFill>
                <a:latin typeface="Meiryo UI"/>
                <a:ea typeface="Meiryo UI"/>
              </a:rPr>
              <a:t>※本件の回答はあくまでも有識者個人の見解であり、法的な正確性や真実性は保証されない。</a:t>
            </a:r>
          </a:p>
        </p:txBody>
      </p:sp>
    </p:spTree>
    <p:extLst>
      <p:ext uri="{BB962C8B-B14F-4D97-AF65-F5344CB8AC3E}">
        <p14:creationId xmlns:p14="http://schemas.microsoft.com/office/powerpoint/2010/main" val="46873613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gray">
        <a:noFill/>
        <a:ln w="12700" cmpd="sng">
          <a:noFill/>
        </a:ln>
      </a:spPr>
      <a:bodyPr wrap="square" lIns="108000" tIns="144000" rIns="108000" bIns="108000" rtlCol="0" anchor="t">
        <a:spAutoFit/>
      </a:bodyPr>
      <a:lstStyle>
        <a:defPPr defTabSz="990600">
          <a:defRPr kumimoji="1" sz="1050" dirty="0" smtClean="0">
            <a:solidFill>
              <a:sysClr val="windowText" lastClr="000000"/>
            </a:solidFill>
            <a:latin typeface="Meiryo UI" panose="020B0604030504040204" pitchFamily="50" charset="-128"/>
            <a:ea typeface="Meiryo UI" panose="020B0604030504040204" pitchFamily="50" charset="-128"/>
          </a:defRPr>
        </a:defPPr>
      </a:lstStyle>
      <a:style>
        <a:lnRef idx="0">
          <a:scrgbClr r="0" g="0" b="0"/>
        </a:lnRef>
        <a:fillRef idx="0">
          <a:scrgbClr r="0" g="0" b="0"/>
        </a:fillRef>
        <a:effectRef idx="0">
          <a:scrgbClr r="0" g="0" b="0"/>
        </a:effectRef>
        <a:fontRef idx="minor">
          <a:schemeClr val="dk1"/>
        </a:fontRef>
      </a: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7148</TotalTime>
  <Words>8387</Words>
  <Application>Microsoft Office PowerPoint</Application>
  <PresentationFormat>ユーザー設定</PresentationFormat>
  <Paragraphs>501</Paragraphs>
  <Slides>14</Slides>
  <Notes>14</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14</vt:i4>
      </vt:variant>
    </vt:vector>
  </HeadingPairs>
  <TitlesOfParts>
    <vt:vector size="22" baseType="lpstr">
      <vt:lpstr>Meiryo UI</vt:lpstr>
      <vt:lpstr>UD デジタル 教科書体 NK-R</vt:lpstr>
      <vt:lpstr>游ゴシック</vt:lpstr>
      <vt:lpstr>Arial</vt:lpstr>
      <vt:lpstr>Calibri</vt:lpstr>
      <vt:lpstr>Tahoma</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823</cp:revision>
  <cp:lastPrinted>2025-04-25T13:55:52Z</cp:lastPrinted>
  <dcterms:created xsi:type="dcterms:W3CDTF">2014-07-11T05:14:15Z</dcterms:created>
  <dcterms:modified xsi:type="dcterms:W3CDTF">2025-05-13T08:11:12Z</dcterms:modified>
</cp:coreProperties>
</file>