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sldIdLst>
    <p:sldId id="337" r:id="rId2"/>
    <p:sldId id="342" r:id="rId3"/>
    <p:sldId id="348" r:id="rId4"/>
    <p:sldId id="349" r:id="rId5"/>
    <p:sldId id="350" r:id="rId6"/>
    <p:sldId id="351" r:id="rId7"/>
    <p:sldId id="352" r:id="rId8"/>
    <p:sldId id="353" r:id="rId9"/>
    <p:sldId id="354" r:id="rId10"/>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4255" autoAdjust="0"/>
  </p:normalViewPr>
  <p:slideViewPr>
    <p:cSldViewPr>
      <p:cViewPr>
        <p:scale>
          <a:sx n="75" d="100"/>
          <a:sy n="75" d="100"/>
        </p:scale>
        <p:origin x="595" y="4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2025/4/30</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3398373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3128804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2016906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427741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566762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7</a:t>
            </a:fld>
            <a:endParaRPr kumimoji="1" lang="ja-JP" altLang="en-US"/>
          </a:p>
        </p:txBody>
      </p:sp>
    </p:spTree>
    <p:extLst>
      <p:ext uri="{BB962C8B-B14F-4D97-AF65-F5344CB8AC3E}">
        <p14:creationId xmlns:p14="http://schemas.microsoft.com/office/powerpoint/2010/main" val="1569797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8</a:t>
            </a:fld>
            <a:endParaRPr kumimoji="1" lang="ja-JP" altLang="en-US"/>
          </a:p>
        </p:txBody>
      </p:sp>
    </p:spTree>
    <p:extLst>
      <p:ext uri="{BB962C8B-B14F-4D97-AF65-F5344CB8AC3E}">
        <p14:creationId xmlns:p14="http://schemas.microsoft.com/office/powerpoint/2010/main" val="1105414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2025/4/30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2025/4/30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2025/4/30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2025/4/30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2025/4/30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2025/4/30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2025/4/30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2025/4/30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2025/4/30</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27969" y="2754089"/>
            <a:ext cx="10347416"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令和７年度宿泊税充当事業</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参考資料３</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1361445016"/>
              </p:ext>
            </p:extLst>
          </p:nvPr>
        </p:nvGraphicFramePr>
        <p:xfrm>
          <a:off x="215802" y="1815696"/>
          <a:ext cx="13105453" cy="7626024"/>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224946">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22494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448785">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大阪国際平和センター事業費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・大阪国際平和センター来館者受入環境整備事業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多言語対応強化に向けた取組みを行うことで、国際平和に貢献する平和博物館として来館者の受入環境を整備する。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4,956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985032727"/>
                  </a:ext>
                </a:extLst>
              </a:tr>
              <a:tr h="672624">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外国人旅行者安全確保事業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・外国人旅行者安全確保事業費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災害時における外国人旅行者の安全確保を図るため、外国人旅行者への災害情報等の発信強化を行うとともに、市町村や観光関連事業者等に対し、府が作成した帰国に至るまでの支援フローやガイドラインの普及啓発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1,791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1,791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764750489"/>
                  </a:ext>
                </a:extLst>
              </a:tr>
              <a:tr h="448785">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多言語メニュー作成支援事業費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・大阪の「食」でおもてなし受入環境整備事業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府内の飲食店等が簡単に多言語メニューを作成できるシステム及び多言語メニューを置く飲食店を検索できるシステムが掲載されたウェブサイトを運営する。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5,216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5,216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932864188"/>
                  </a:ext>
                </a:extLst>
              </a:tr>
              <a:tr h="672624">
                <a:tc>
                  <a:txBody>
                    <a:bodyPr/>
                    <a:lstStyle/>
                    <a:p>
                      <a:pPr algn="ctr" rtl="0" fontAlgn="ct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市町村等観光振興支援事業費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・市町村等観光振興支援事業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・懇話会運営費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市町村及び公的な団体が実施する多言語による観光案内板の設置や観光トイレの設置などの受入環境整備、観光パンフレット作成等の誘客促進及び観光人材の育成の取組みに対して補助を行う。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80,484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218,484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138,000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731453510"/>
                  </a:ext>
                </a:extLst>
              </a:tr>
              <a:tr h="672624">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トラベルサービスセンター運営費負担金</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・総合相談所運営事業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JR</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大阪駅及び</a:t>
                      </a:r>
                      <a:r>
                        <a:rPr lang="en-US" altLang="ja-JP" sz="1200" b="0" i="0" u="none" strike="noStrike">
                          <a:solidFill>
                            <a:srgbClr val="000000"/>
                          </a:solidFill>
                          <a:effectLst/>
                          <a:latin typeface="Meiryo UI" panose="020B0604030504040204" pitchFamily="50" charset="-128"/>
                          <a:ea typeface="Meiryo UI" panose="020B0604030504040204" pitchFamily="50" charset="-128"/>
                        </a:rPr>
                        <a:t>JR</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新大阪駅において、多言語の観光案内に加え、旅行時の各種相談や旅行者の利便性向上のためのサービスをワンストップで提供する「トラベルサービスセンター」を運営する。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52,407</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54,866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2,459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814024428"/>
                  </a:ext>
                </a:extLst>
              </a:tr>
              <a:tr h="448785">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宿泊施設おもてなし環境整備促進事業費補助金</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・宿泊施設における環境整備促進事業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宿泊施設における案内表示の多言語化や</a:t>
                      </a:r>
                      <a:r>
                        <a:rPr lang="en-US" altLang="ja-JP" sz="1200" b="0" i="0" u="none" strike="noStrike">
                          <a:solidFill>
                            <a:srgbClr val="000000"/>
                          </a:solidFill>
                          <a:effectLst/>
                          <a:latin typeface="Meiryo UI" panose="020B0604030504040204" pitchFamily="50" charset="-128"/>
                          <a:ea typeface="Meiryo UI" panose="020B0604030504040204" pitchFamily="50" charset="-128"/>
                        </a:rPr>
                        <a:t>IT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環境の整備など、宿泊客の利便性や満足度の向上につながる環境整備の取組みに対して補助を行う。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34,000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54,000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30024911"/>
                  </a:ext>
                </a:extLst>
              </a:tr>
              <a:tr h="448785">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大阪駅・梅田駅周辺案内表示整備事業費補助金</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・大阪・梅田駅周辺サイン整備事業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多くの観光客が往来する大阪駅・梅田駅周辺エリアにおいて、共通ルールに基づく案内サイン等の整備に対し、補助金を交付する。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17,914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（皆減）</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710733129"/>
                  </a:ext>
                </a:extLst>
              </a:tr>
              <a:tr h="672624">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en-US" sz="1200" b="0" i="0" u="none" strike="noStrike" dirty="0">
                          <a:solidFill>
                            <a:srgbClr val="000000"/>
                          </a:solidFill>
                          <a:effectLst/>
                          <a:latin typeface="Meiryo UI" panose="020B0604030504040204" pitchFamily="50" charset="-128"/>
                          <a:ea typeface="Meiryo UI" panose="020B0604030504040204" pitchFamily="50" charset="-128"/>
                        </a:rPr>
                        <a:t>Osaka Free Wi-Fi</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設置促進事業費</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sz="1200" b="0" i="0" u="none" strike="noStrike" dirty="0" err="1">
                          <a:solidFill>
                            <a:srgbClr val="000000"/>
                          </a:solidFill>
                          <a:effectLst/>
                          <a:latin typeface="Meiryo UI" panose="020B0604030504040204" pitchFamily="50" charset="-128"/>
                          <a:ea typeface="Meiryo UI" panose="020B0604030504040204" pitchFamily="50" charset="-128"/>
                        </a:rPr>
                        <a:t>OpenRoaming</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対応</a:t>
                      </a:r>
                      <a:r>
                        <a:rPr lang="en-US" sz="1200" b="0" i="0" u="none" strike="noStrike" dirty="0">
                          <a:solidFill>
                            <a:srgbClr val="000000"/>
                          </a:solidFill>
                          <a:effectLst/>
                          <a:latin typeface="Meiryo UI" panose="020B0604030504040204" pitchFamily="50" charset="-128"/>
                          <a:ea typeface="Meiryo UI" panose="020B0604030504040204" pitchFamily="50" charset="-128"/>
                        </a:rPr>
                        <a:t>Wi-Fi</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設置促進事業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国際的な</a:t>
                      </a:r>
                      <a:r>
                        <a:rPr lang="en-US" altLang="ja-JP" sz="1200" b="0" i="0" u="none" strike="noStrike">
                          <a:solidFill>
                            <a:srgbClr val="000000"/>
                          </a:solidFill>
                          <a:effectLst/>
                          <a:latin typeface="Meiryo UI" panose="020B0604030504040204" pitchFamily="50" charset="-128"/>
                          <a:ea typeface="Meiryo UI" panose="020B0604030504040204" pitchFamily="50" charset="-128"/>
                        </a:rPr>
                        <a:t>Wi-Fi</a:t>
                      </a:r>
                      <a:r>
                        <a:rPr lang="ja-JP" altLang="en-US" sz="1200" b="0" i="0" u="none" strike="noStrike">
                          <a:solidFill>
                            <a:srgbClr val="000000"/>
                          </a:solidFill>
                          <a:effectLst/>
                          <a:latin typeface="Meiryo UI" panose="020B0604030504040204" pitchFamily="50" charset="-128"/>
                          <a:ea typeface="Meiryo UI" panose="020B0604030504040204" pitchFamily="50" charset="-128"/>
                        </a:rPr>
                        <a:t>相互接続基盤（</a:t>
                      </a:r>
                      <a:r>
                        <a:rPr lang="en-US" altLang="ja-JP" sz="1200" b="0" i="0" u="none" strike="noStrike">
                          <a:solidFill>
                            <a:srgbClr val="000000"/>
                          </a:solidFill>
                          <a:effectLst/>
                          <a:latin typeface="Meiryo UI" panose="020B0604030504040204" pitchFamily="50" charset="-128"/>
                          <a:ea typeface="Meiryo UI" panose="020B0604030504040204" pitchFamily="50" charset="-128"/>
                        </a:rPr>
                        <a:t>OpenRoaming</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）に対応した</a:t>
                      </a:r>
                      <a:r>
                        <a:rPr lang="en-US" altLang="ja-JP" sz="1200" b="0" i="0" u="none" strike="noStrike">
                          <a:solidFill>
                            <a:srgbClr val="000000"/>
                          </a:solidFill>
                          <a:effectLst/>
                          <a:latin typeface="Meiryo UI" panose="020B0604030504040204" pitchFamily="50" charset="-128"/>
                          <a:ea typeface="Meiryo UI" panose="020B0604030504040204" pitchFamily="50" charset="-128"/>
                        </a:rPr>
                        <a:t>Wi-Fi</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スポットの面的拡大を図るため、観光地の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Osaka Free Wi-Fi</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を</a:t>
                      </a:r>
                      <a:r>
                        <a:rPr lang="en-US" altLang="ja-JP" sz="1200" b="0" i="0" u="none" strike="noStrike">
                          <a:solidFill>
                            <a:srgbClr val="000000"/>
                          </a:solidFill>
                          <a:effectLst/>
                          <a:latin typeface="Meiryo UI" panose="020B0604030504040204" pitchFamily="50" charset="-128"/>
                          <a:ea typeface="Meiryo UI" panose="020B0604030504040204" pitchFamily="50" charset="-128"/>
                        </a:rPr>
                        <a:t>Open Roaming</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対応に切り替えるとともに、その新規設置に係る経費を支援する。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33,559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299,500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265,941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799724648"/>
                  </a:ext>
                </a:extLst>
              </a:tr>
              <a:tr h="672624">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オーバーツーリズム未然防止・抑制対策事業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・スーツケース等輸送サービス利用促進事業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大阪観光局が運営するサイト内に、関西空港で民間事業者が実施しているスーツケース等輸送サービスを紹介する特設ページを開設し、スーツケース等輸送サービスの認知度向上・利用促進を目的とした</a:t>
                      </a:r>
                      <a:r>
                        <a:rPr lang="en-US" altLang="ja-JP" sz="1200" b="0" i="0" u="none" strike="noStrike">
                          <a:solidFill>
                            <a:srgbClr val="000000"/>
                          </a:solidFill>
                          <a:effectLst/>
                          <a:latin typeface="Meiryo UI" panose="020B0604030504040204" pitchFamily="50" charset="-128"/>
                          <a:ea typeface="Meiryo UI" panose="020B0604030504040204" pitchFamily="50" charset="-128"/>
                        </a:rPr>
                        <a:t>web</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プロモーションを行う。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27,288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908706023"/>
                  </a:ext>
                </a:extLst>
              </a:tr>
              <a:tr h="672624">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オーバーツーリズム未然防止・抑制対策事業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・観光デジタルマップ事業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府内のトイレ、大型荷物の保管所や輸送サービスを行う施設（コインロッカー・手荷物預かり所など）の位置や情報が簡潔に分かる観光デジタルマップの構築・運営を行う。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32,010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56819714"/>
                  </a:ext>
                </a:extLst>
              </a:tr>
              <a:tr h="896463">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外国人相談対応力強化事業費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・外国人相談対応力強化事業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大阪府を訪れた外国人が安心・安全、快適に過ごすことができるよう、外国人の支援を強化するために、以下の取組みを実施する。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①外国人相談対応者の育成</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②相談内容を記録・参照するデータベースの構築</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17,908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424129190"/>
                  </a:ext>
                </a:extLst>
              </a:tr>
              <a:tr h="448785">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日本万国博覧会記念公園事業特別会計</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・普通建設事業費＜宿泊税＞</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日本万国博覧会記念公園において、国内外からの集客促進や利便性向上に資することを目的に、環境整備等を実施する事業の財源に宿泊税を充当する。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300,000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201505886"/>
                  </a:ext>
                </a:extLst>
              </a:tr>
            </a:tbl>
          </a:graphicData>
        </a:graphic>
      </p:graphicFrame>
    </p:spTree>
    <p:extLst>
      <p:ext uri="{BB962C8B-B14F-4D97-AF65-F5344CB8AC3E}">
        <p14:creationId xmlns:p14="http://schemas.microsoft.com/office/powerpoint/2010/main" val="3279432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301544002"/>
              </p:ext>
            </p:extLst>
          </p:nvPr>
        </p:nvGraphicFramePr>
        <p:xfrm>
          <a:off x="215802" y="1815696"/>
          <a:ext cx="13105453" cy="7626024"/>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201441">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20144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2205943">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外国人医療体制整備事業費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・外国人観光客のための医療整備事業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外国人観光客に安心して旅行していただくため、けがや病気が重篤化する前に受診できる多言語対応可能な医療機関を拡充し、外国人患者受入体制を整備するするとともに、海外旅行保険に未加入の外国人旅行者がけがや病気となった場合、医療費が非常に高額になるリスクがあることから、安心して大阪で過ごしてもらうため、来阪前（大阪観光局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SNS</a:t>
                      </a:r>
                      <a:r>
                        <a:rPr lang="ja-JP" altLang="en-US" sz="1200" b="0" i="0" u="none" strike="noStrike">
                          <a:solidFill>
                            <a:srgbClr val="000000"/>
                          </a:solidFill>
                          <a:effectLst/>
                          <a:latin typeface="Meiryo UI" panose="020B0604030504040204" pitchFamily="50" charset="-128"/>
                          <a:ea typeface="Meiryo UI" panose="020B0604030504040204" pitchFamily="50" charset="-128"/>
                        </a:rPr>
                        <a:t>等）及び来阪時（主要駅デジタルサイネージ等）に効果的な海外旅行保険の加入勧奨を行うため、以下の取組みを実施する。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①外国人患者受入れ研修の実施　</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②「外国人患者受入れ医療機関」のサービスの向上及び拡充するための医療費未収金対策にかかる補助</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③海外旅行保険への加入勧奨</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44,887</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6743752"/>
                  </a:ext>
                </a:extLst>
              </a:tr>
              <a:tr h="401891">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救急医療情報システム整備運営事業費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・観光客向け救急医療の適正利用推進事業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観光客増加による救急医療のひっぱく抑制のため、観光客が旅行中に急病になった際の相談窓口を啓発する。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5,500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864919251"/>
                  </a:ext>
                </a:extLst>
              </a:tr>
              <a:tr h="401891">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観光客のための医療整備事業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・多言語化による感染症予防等の啓発</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外国人観光客が、旅行中に感染症を疑う症状が出た場合の対応について、多言語リーフレットを作成し啓発を行う。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9,898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51395649"/>
                  </a:ext>
                </a:extLst>
              </a:tr>
              <a:tr h="602341">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たばこ対策推進事業費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・観光客受入環境整備事業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外国人観光客向けにたばこのルールを広く周知するため、以下の取組みを実施する。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①多言語対応のポスターの作成</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367651178"/>
                  </a:ext>
                </a:extLst>
              </a:tr>
              <a:tr h="1003242">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生活衛生関係施設指導監督等事業費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・宿泊サービス向上等事業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観光客が、衛生的で快適に府内宿泊施設で滞在できるよう、以下の取組みを実施する。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①宿泊施設のサービス及び衛生管理向上のための講習会開催</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②訪日外国人等観光客の宿泊等マナー向上のための動画・コンテンツの作成 及び周知啓発</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25,077</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598559082"/>
                  </a:ext>
                </a:extLst>
              </a:tr>
              <a:tr h="1003242">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次世代自動車普及促進事業費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・サステナブルツーリズムにおける</a:t>
                      </a:r>
                      <a:r>
                        <a:rPr lang="en-US" altLang="ja-JP" sz="1200" b="0" i="0" u="none" strike="noStrike">
                          <a:solidFill>
                            <a:srgbClr val="000000"/>
                          </a:solidFill>
                          <a:effectLst/>
                          <a:latin typeface="Meiryo UI" panose="020B0604030504040204" pitchFamily="50" charset="-128"/>
                          <a:ea typeface="Meiryo UI" panose="020B0604030504040204" pitchFamily="50" charset="-128"/>
                        </a:rPr>
                        <a:t>ZEV</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推進事業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EV/FC</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バスやレンタカー・カーシェアを活用し、観光客が脱炭素な移動を行いつつ大阪の魅力を体感するサステナブルツーリズムを拡充・定着するため、以下の取組みを実施する。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a:t>
                      </a:r>
                      <a:r>
                        <a:rPr lang="en-US" altLang="ja-JP" sz="1200" b="0" i="0" u="none" strike="noStrike">
                          <a:solidFill>
                            <a:srgbClr val="000000"/>
                          </a:solidFill>
                          <a:effectLst/>
                          <a:latin typeface="Meiryo UI" panose="020B0604030504040204" pitchFamily="50" charset="-128"/>
                          <a:ea typeface="Meiryo UI" panose="020B0604030504040204" pitchFamily="50" charset="-128"/>
                        </a:rPr>
                        <a:t>CO2</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排出量の少ない</a:t>
                      </a:r>
                      <a:r>
                        <a:rPr lang="en-US" altLang="ja-JP" sz="1200" b="0" i="0" u="none" strike="noStrike">
                          <a:solidFill>
                            <a:srgbClr val="000000"/>
                          </a:solidFill>
                          <a:effectLst/>
                          <a:latin typeface="Meiryo UI" panose="020B0604030504040204" pitchFamily="50" charset="-128"/>
                          <a:ea typeface="Meiryo UI" panose="020B0604030504040204" pitchFamily="50" charset="-128"/>
                        </a:rPr>
                        <a:t>ZEV(</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ゼロエミッション車</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等を活用した企画を行う旅行会社等に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ZEV</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の調達費を補助</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36,000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570385014"/>
                  </a:ext>
                </a:extLst>
              </a:tr>
              <a:tr h="1604592">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自然公園保全管理事業費</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・自然公園保全管理事業費　　（山のおもてなし事業費）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利用者ニーズの把握や必要な整備内容をとりまとめた府内全域の基本構想を策定する。　</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まずは、「明治の森箕面国定公園」「ほしだ園地」「ほりご園地」の３拠点エリアにおける概算整備費用の算出や公共交通機関の時刻表・景勝地等とリンクさせた「半日・一日コースの設定」等のアクセスの向上、プロモーション方策などを検討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①山のおもてなし基本構想策定業務（推奨コース設定＋多言語マップ制作含む）　</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48,000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925712112"/>
                  </a:ext>
                </a:extLst>
              </a:tr>
            </a:tbl>
          </a:graphicData>
        </a:graphic>
      </p:graphicFrame>
    </p:spTree>
    <p:extLst>
      <p:ext uri="{BB962C8B-B14F-4D97-AF65-F5344CB8AC3E}">
        <p14:creationId xmlns:p14="http://schemas.microsoft.com/office/powerpoint/2010/main" val="35918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1844228447"/>
              </p:ext>
            </p:extLst>
          </p:nvPr>
        </p:nvGraphicFramePr>
        <p:xfrm>
          <a:off x="215802" y="1815697"/>
          <a:ext cx="13105453" cy="7508928"/>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34575">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34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171857">
                <a:tc>
                  <a:txBody>
                    <a:bodyPr/>
                    <a:lstStyle/>
                    <a:p>
                      <a:pPr algn="ctr" rtl="0" fontAlgn="ctr"/>
                      <a:r>
                        <a:rPr lang="zh-TW" altLang="en-US" sz="1200" b="0" i="0" u="none" strike="noStrike" dirty="0">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公共交通戦略推進費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・公共交通機関利用観光客受入環境整備事業費補助金</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観光客の受入環境整備に向け、鉄道事業者やバス事業者等と連携し、以下の取組みを実施する。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①キャッシュレス対応機器を導入するための費用の補助</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（クラウド型キャッシュレス決済に必要となる端末機器の購入、設置等）</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②多言語案内設備を整備するための費用の補助</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（多言語対応のデジタルサイネージによる運行情報案内モニター等の設置、改修）</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125,000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000632965"/>
                  </a:ext>
                </a:extLst>
              </a:tr>
              <a:tr h="74234">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公園管理費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・公園管理費（観光客受入対応整備検討委託）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箕面公園の更なる観光客の誘客に向け、受入環境整備として、以下の取組みを実施する。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①トイレや看板等の観光客受入対応整備検討委託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132720594"/>
                  </a:ext>
                </a:extLst>
              </a:tr>
              <a:tr h="98641">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福祉のまちづくり推進事業費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・ホテル等バリアフリー環境整備促進事業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観光客の受入環境をさらに充実化するため、以下の取組みを実施する。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①既存ホテル・旅館のバリアフリー改修工事等への補助</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②施設のユニバーサルデザインマップの構築</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110,000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543554006"/>
                  </a:ext>
                </a:extLst>
              </a:tr>
              <a:tr h="49829">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グランドデザイン推進費＜拠点＞</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・大阪城公園接続デッキ整備事業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大阪城公園接続デッキ整備にかかる工事を行う（令和７～１０年度予定）。</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161,334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111,334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136843718"/>
                  </a:ext>
                </a:extLst>
              </a:tr>
              <a:tr h="196263">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港湾総務事務費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・港湾振興事業（クルーズ客船誘致事業、クルーズ客船誘致事業</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維持補修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クルーズ客船の受入環境整備及びクルーズ客船旅行者に向け、以下の取組みを実施する。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①受入環境整備のための規程改訂及び設備設計委託</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②国際クルーズ船社等へのプロモーション</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③受入時の仮設ターミナル機能の確保</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④トイレ改修設計</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⑤旅行者受入通路の舗装補修工事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⑥旅行者受入通行時の雨天対応仮設テント購入</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57,179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446943652"/>
                  </a:ext>
                </a:extLst>
              </a:tr>
              <a:tr h="74234">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体育会館運営費（政策）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・エディオンアリーナ大阪（府立体育会館）のトイレ洋式化・美装化工事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大阪府におけるスポーツツーリズムの推進に向けエディオンアリーナ大阪（府立体育会館）のトイレの洋式化・美装化を行う。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23,113</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865974171"/>
                  </a:ext>
                </a:extLst>
              </a:tr>
              <a:tr h="49829">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施設設備改修事業費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・府立少年自然の家トイレ改修事業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府立少年自然の家のトイレの洋式化等改修工事を行う。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2,323</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756035564"/>
                  </a:ext>
                </a:extLst>
              </a:tr>
              <a:tr h="98641">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施設設備改修事業費（近つ飛鳥博物館・風土記の丘）</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・トイレ洋式化</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近つ飛鳥博物館・風土記の丘の観光客受入環境整備に向け、以下の取組みを実施する。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＜受入環境整備事業＞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①近つ飛鳥博物館・風土記の丘のトイレ洋式化</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16,395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081076016"/>
                  </a:ext>
                </a:extLst>
              </a:tr>
              <a:tr h="98641">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施設設備改修事業費（弥生文化博物館）</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・トイレ洋式化</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弥生文化博物館の観光客受入環境整備に向け、以下の取組みを実施する。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＜受入環境整備事業＞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①弥生文化博物館のトイレ洋式化</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3,576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67056383"/>
                  </a:ext>
                </a:extLst>
              </a:tr>
              <a:tr h="98641">
                <a:tc>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受入環境整備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2025</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年日本国際博覧会対策事業費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・会場周辺等の安全対策（通訳謝金の拡充）</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外国人観光客が絡む事件事故、遺失拾得等の各種警察事象の処理に伴う通訳需要に迅速かつ的確に対応できる体制を整えることにより、観光客の受入環境整備を推進するため、以下の取組みを実施する。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①通訳体制の強化（部外通訳人の運用費用確保）</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38,165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220661917"/>
                  </a:ext>
                </a:extLst>
              </a:tr>
            </a:tbl>
          </a:graphicData>
        </a:graphic>
      </p:graphicFrame>
    </p:spTree>
    <p:extLst>
      <p:ext uri="{BB962C8B-B14F-4D97-AF65-F5344CB8AC3E}">
        <p14:creationId xmlns:p14="http://schemas.microsoft.com/office/powerpoint/2010/main" val="143337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4</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3722519291"/>
              </p:ext>
            </p:extLst>
          </p:nvPr>
        </p:nvGraphicFramePr>
        <p:xfrm>
          <a:off x="215802" y="1815697"/>
          <a:ext cx="13105453" cy="7328760"/>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34575">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34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広報活動推進費（政策）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・もずやん活用大阪プロモーション事業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大阪府広報担当副知事もずやんを積極的に活用し、万博会場での大阪</a:t>
                      </a:r>
                      <a:r>
                        <a:rPr lang="en-US" altLang="ja-JP" sz="1200" b="0" i="0" u="none" strike="noStrike">
                          <a:solidFill>
                            <a:srgbClr val="000000"/>
                          </a:solidFill>
                          <a:effectLst/>
                          <a:latin typeface="Meiryo UI" panose="020B0604030504040204" pitchFamily="50" charset="-128"/>
                          <a:ea typeface="Meiryo UI" panose="020B0604030504040204" pitchFamily="50" charset="-128"/>
                        </a:rPr>
                        <a:t>PR</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イベントの開催や各種プロモーションの実施等により、大阪の情報発信強化・誘客促進を図る。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37,768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474418905"/>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ＭＩＣＥ誘致推進事業費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・万博と連動した国際会議誘致・開催支援事業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大阪・関西万博のインパクト等を活かし、</a:t>
                      </a:r>
                      <a:r>
                        <a:rPr lang="en-US" altLang="ja-JP" sz="1200" b="0" i="0" u="none" strike="noStrike">
                          <a:solidFill>
                            <a:srgbClr val="000000"/>
                          </a:solidFill>
                          <a:effectLst/>
                          <a:latin typeface="Meiryo UI" panose="020B0604030504040204" pitchFamily="50" charset="-128"/>
                          <a:ea typeface="Meiryo UI" panose="020B0604030504040204" pitchFamily="50" charset="-128"/>
                        </a:rPr>
                        <a:t>MICE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誘致を積極的にすすめるため、</a:t>
                      </a:r>
                      <a:r>
                        <a:rPr lang="en-US" altLang="ja-JP" sz="1200" b="0" i="0" u="none" strike="noStrike">
                          <a:solidFill>
                            <a:srgbClr val="000000"/>
                          </a:solidFill>
                          <a:effectLst/>
                          <a:latin typeface="Meiryo UI" panose="020B0604030504040204" pitchFamily="50" charset="-128"/>
                          <a:ea typeface="Meiryo UI" panose="020B0604030504040204" pitchFamily="50" charset="-128"/>
                        </a:rPr>
                        <a:t>MICE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の開催に要する経費を支援する。 </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15,750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11,500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4,250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283960113"/>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Meiryo UI" panose="020B0604030504040204" pitchFamily="50" charset="-128"/>
                          <a:ea typeface="Meiryo UI" panose="020B0604030504040204" pitchFamily="50" charset="-128"/>
                        </a:rPr>
                        <a:t>MICE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誘致推進事業費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・国際会議開催支援事業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大阪への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MICE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誘致を積極的にすすめるため、</a:t>
                      </a:r>
                      <a:r>
                        <a:rPr lang="en-US" altLang="ja-JP" sz="1200" b="0" i="0" u="none" strike="noStrike">
                          <a:solidFill>
                            <a:srgbClr val="000000"/>
                          </a:solidFill>
                          <a:effectLst/>
                          <a:latin typeface="Meiryo UI" panose="020B0604030504040204" pitchFamily="50" charset="-128"/>
                          <a:ea typeface="Meiryo UI" panose="020B0604030504040204" pitchFamily="50" charset="-128"/>
                        </a:rPr>
                        <a:t>R8</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年度～</a:t>
                      </a:r>
                      <a:r>
                        <a:rPr lang="en-US" altLang="ja-JP" sz="1200" b="0" i="0" u="none" strike="noStrike">
                          <a:solidFill>
                            <a:srgbClr val="000000"/>
                          </a:solidFill>
                          <a:effectLst/>
                          <a:latin typeface="Meiryo UI" panose="020B0604030504040204" pitchFamily="50" charset="-128"/>
                          <a:ea typeface="Meiryo UI" panose="020B0604030504040204" pitchFamily="50" charset="-128"/>
                        </a:rPr>
                        <a:t>R14</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年度の期間に開催される国際会議に要する経費を支援する。令和７年度は、事業周知のための広報活動などを実施する。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7,000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143502820"/>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・万博プラス関西観光推進事業費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関西観光本部が協議会を設置し、大阪・関西万博への誘客と、万博会場を訪れる訪日外国人を関西各地域へ誘導するため、関西（２府８県４政令市及び民間企業）が一丸となって、「旅行商品・コンテンツ造成」～「プロモーション」～「販売」および情報提供基盤の整備までを一体的に取り組む。</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637324459"/>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・ヨット及びクラシックカーを活用した機運醸成事業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大阪・関西万博の機運醸成と来場者促進を図るため、ヨットパレード及びクラシックカーイベントを開催する。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10,256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58,970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48,714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508838514"/>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・万博に向けた観光トッププロモーション事業（兵庫大阪連携</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兵庫・大阪が連携し、万博開催を見据え、知事による観光トッププロモーションを行う。（兵庫・大阪連携）</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7,833</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（皆減）</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699320080"/>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・大阪都市魅力創造戦略調査検討支援事業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2025</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年に「大阪都市魅力創造戦略</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2025</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」の計画終期を迎える中、後継戦略の検討に向けて大阪の観光に関する調査研究を行う。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14,860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（皆減）</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11586238"/>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・デジタルプロモーション推進事業 </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大阪観光局の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WEB</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サイトにおいて、府内市町村が有する観光コンテンツを国内外へ情報発信するとともに、</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AI</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を活用した</a:t>
                      </a:r>
                      <a:r>
                        <a:rPr lang="en-US" altLang="ja-JP" sz="1200" b="0" i="0" u="none" strike="noStrike">
                          <a:solidFill>
                            <a:srgbClr val="000000"/>
                          </a:solidFill>
                          <a:effectLst/>
                          <a:latin typeface="Meiryo UI" panose="020B0604030504040204" pitchFamily="50" charset="-128"/>
                          <a:ea typeface="Meiryo UI" panose="020B0604030504040204" pitchFamily="50" charset="-128"/>
                        </a:rPr>
                        <a:t>WEB</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サイトを構築し、旅行者の行動や嗜好に合致した情報を提供することで、より効果的な来阪促進を図る。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225,000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808707929"/>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・データマーケティング推進事業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府内市町村が、国内旅行者の観光消費額データや滞在データ等に基づく適切な観光地経営を実施できるよう大阪観光局と連携し、府域一体のデータマーケティング基盤を整備するとともに、市町村職員にも活用できるよう、技術的な支援を実施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125,000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274713004"/>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・ラグジュアリー・ツーリズム推進事業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ラグジュアリー層を大阪へ呼び込むため、ラグジュアリーツーリズムを扱う海外の旅行会社などが加盟するコンソーシアム“</a:t>
                      </a:r>
                      <a:r>
                        <a:rPr lang="en-US" altLang="ja-JP" sz="1200" b="0" i="0" u="none" strike="noStrike">
                          <a:solidFill>
                            <a:srgbClr val="000000"/>
                          </a:solidFill>
                          <a:effectLst/>
                          <a:latin typeface="Meiryo UI" panose="020B0604030504040204" pitchFamily="50" charset="-128"/>
                          <a:ea typeface="Meiryo UI" panose="020B0604030504040204" pitchFamily="50" charset="-128"/>
                        </a:rPr>
                        <a:t>Connections”</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が主催する富裕層向け旅行商談イベント“</a:t>
                      </a:r>
                      <a:r>
                        <a:rPr lang="en-US" altLang="ja-JP" sz="1200" b="0" i="0" u="none" strike="noStrike">
                          <a:solidFill>
                            <a:srgbClr val="000000"/>
                          </a:solidFill>
                          <a:effectLst/>
                          <a:latin typeface="Meiryo UI" panose="020B0604030504040204" pitchFamily="50" charset="-128"/>
                          <a:ea typeface="Meiryo UI" panose="020B0604030504040204" pitchFamily="50" charset="-128"/>
                        </a:rPr>
                        <a:t>Connections Luxury Asia</a:t>
                      </a: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a:solidFill>
                            <a:srgbClr val="000000"/>
                          </a:solidFill>
                          <a:effectLst/>
                          <a:latin typeface="Meiryo UI" panose="020B0604030504040204" pitchFamily="50" charset="-128"/>
                          <a:ea typeface="Meiryo UI" panose="020B0604030504040204" pitchFamily="50" charset="-128"/>
                        </a:rPr>
                        <a:t>Pacific”</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を大阪に誘致する。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797899624"/>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観光促進費（政策）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・万博期間中に開催する大型集客イベント促進事業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万博を一緒に盛り上げる万博開催期間中（令和</a:t>
                      </a:r>
                      <a:r>
                        <a:rPr lang="en-US" altLang="ja-JP" sz="1200" b="0" i="0" u="none" strike="noStrike">
                          <a:solidFill>
                            <a:srgbClr val="000000"/>
                          </a:solidFill>
                          <a:effectLst/>
                          <a:latin typeface="Meiryo UI" panose="020B0604030504040204" pitchFamily="50" charset="-128"/>
                          <a:ea typeface="Meiryo UI" panose="020B0604030504040204" pitchFamily="50" charset="-128"/>
                        </a:rPr>
                        <a:t>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月）の大型集客イベントに対し、警備に係る経費の一部の補助を行うことにより、万全の安全対策を講じたうえで開催できるようにすることで、より効果的な都市魅力の発信や万博閉幕後の誘客促進など</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2025</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年大阪・関西万博との相乗効果を得る。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101,000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011333468"/>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百舌鳥・古市古墳群世界遺産保存活用事業費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・百舌鳥・古市古墳群世界遺産保存活用</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世界遺産「百舌鳥・古市古墳群」について、「世界遺産条約」に基づき、資産を保存・活用し、価値や魅力を発信する取組みを、大阪府、堺市、羽曳野市、藤井寺市が一体となり進める。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27,504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5,295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22,209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724805228"/>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国内外への魅力発信事業費負担金</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・国内外へ魅力発信事業費負担金</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御堂筋オータムパーティーを実施するため、実行委員会へ負担金を拠出する。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209,634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196,068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13,566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535246428"/>
                  </a:ext>
                </a:extLst>
              </a:tr>
            </a:tbl>
          </a:graphicData>
        </a:graphic>
      </p:graphicFrame>
    </p:spTree>
    <p:extLst>
      <p:ext uri="{BB962C8B-B14F-4D97-AF65-F5344CB8AC3E}">
        <p14:creationId xmlns:p14="http://schemas.microsoft.com/office/powerpoint/2010/main" val="400185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704840511"/>
              </p:ext>
            </p:extLst>
          </p:nvPr>
        </p:nvGraphicFramePr>
        <p:xfrm>
          <a:off x="215802" y="1815697"/>
          <a:ext cx="13105453" cy="7693616"/>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34575">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34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水と光とみどりのまちづくり推進事業費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・新たな舟運ルートの発掘・創出事業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海上交通を活用した広域周遊の実現をめざし、大阪と神戸などを結ぶ新たな航路の創出や定着につながるよう、旅行会社等が行う旅行商品の企画・造成等を支援（費用の一部補助）するとともに、万博を機に来阪される多くの観光客にクルーズを体験していただけるよう、プロモーションを実施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487,000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6,241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480,759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825132761"/>
                  </a:ext>
                </a:extLst>
              </a:tr>
              <a:tr h="8338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水と光とみどりのまちづくり推進事業費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・水と光を活かした景観創出事業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万博会場と大阪市内を結ぶ舟運ルート沿いに、新たな観光スポットとなるウォーターショーなどの水と光を活かした魅力的なコンテンツを令和７年３月中旬から実施する。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241,532</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64,752</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176,780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071861267"/>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水と光とみどりのまちづくり推進事業費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・護岸ライトアップ施設のリニューアル調査検討事業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中之島の夜間景観の質の向上等を図るため、堂島川等の護岸ライトアップ施設の大規模リニューアルに向け、色彩・照度等の調和や一体的な光の演出など全体のコンセプトに加え、整備手法等もあわせた調査検討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33,183</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466762936"/>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水と光とみどりのまちづくり推進事業費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・水の回廊を活かした舟運による周遊性の向上事業　</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道頓堀や中之島等の観光スポットを観光客が気軽に船で周遊できるよう、水の回廊を周回する航路の創出を目的とした社会実験や調査検討を行う。その成果を踏まえ、民間事業者に周辺観光地とセットにした旅行商品化を働きかけるなど、周遊性の向上を図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17,782</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175183469"/>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ナイトカルチャー発掘・創出事業費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・大阪・光の饗宴（御堂筋イルミネーション事業）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・御堂筋イルミネーション基金運営事業費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・御堂筋イルミネーションと連動した万博機運醸成の推進</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万博開催に合わせて、</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月に点灯式典を実施するとともに、御堂筋イルミネーションをスタートし、</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月末まで点灯する（既存事業も合わせて令和７年</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12</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月まで実施）。</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270,980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385,329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114,349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794749531"/>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ナイトカルチャー魅力創出事業費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・ナイトカルチャー発掘・創出事業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夜間公演を実施する事業者に対し補助を実施する。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40,310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70,310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282497534"/>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周遊促進事業費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・広域観光コンテンツプロモーション事業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万博開催時のみならず、万博開催後も観光客の府域滞在・周遊を促進するため、大阪の文化やものづくり、食などが体験できる観光コンテンツ等の情報を、動画やチラシを活用して発信する。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5,570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5,546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720359035"/>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周遊促進事業費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・大阪の観光資源の強みを活かした集客・周遊事業（大阪ウィークでのイベント開催）</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万博来場者に対して大阪の魅力を直接届け、府内各地への訪問意欲の喚起につなげるため、万博会場内で実施される「大阪ウィーク」において、大阪の魅力を発信する、音楽イベント等を開催する。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143925839"/>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周遊促進事業費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・大阪府内周遊ツアー検討業務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を契機に増加する来阪者の府内周遊を一層促進するため、気軽に府域を周遊できるよう、バスやタクシーなどの交通手段を活用した周遊ツアーのモデル事業等を実施し、民間主導で観光周遊ツアーが展開・継続されるよう、その支援手法等を検討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15,210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277867868"/>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友好交流費（政策）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・万博国際交流事業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の友好交流先から専門家等を招聘し、高校生等を対象に各国の社会課題について学び、考えるセミナーを開催するほか、招聘者を万博会場や府内の観光資源に案内するなど、相互の交流と理解を深め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16,806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225890566"/>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上方演芸資料館管理運営費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・上方演芸資料館運営費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上方演芸の保存と振興を図るため、全国で唯一の演芸資料館である上方演芸資料館の管理運営を行う。また、これまで大阪が培ってきた「笑い」の魅力を国内外の観光客にも上方演芸に触れ、楽しみ、その魅力を体験できる施設として運営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10,591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12,301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1,710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258235961"/>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大阪文化芸術創出事業費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・大阪文化資源魅力向上事業（文フェス）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の開催を見据え、市町村等とも連携し、府内各地の日本遺産や文化財等の文化資源を活用した公演等を中心とした、複合的な文化芸術プログラムを実施することにより、地域の魅力を広く発信し、来阪者を府内各地に誘客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72,000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72,000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870033767"/>
                  </a:ext>
                </a:extLst>
              </a:tr>
            </a:tbl>
          </a:graphicData>
        </a:graphic>
      </p:graphicFrame>
    </p:spTree>
    <p:extLst>
      <p:ext uri="{BB962C8B-B14F-4D97-AF65-F5344CB8AC3E}">
        <p14:creationId xmlns:p14="http://schemas.microsoft.com/office/powerpoint/2010/main" val="264675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2779515934"/>
              </p:ext>
            </p:extLst>
          </p:nvPr>
        </p:nvGraphicFramePr>
        <p:xfrm>
          <a:off x="215802" y="1815697"/>
          <a:ext cx="13105453" cy="7508928"/>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34575">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34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現代美術振興事業費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世紀美術コレクション魅力発信事業費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令和５年度に開設した「大阪バーチャル美術館」において大阪・関西万博の会場内で実施する「コレクション展」の展示作品をバーチャル展示に追加することや「コレクション展」と連携した情報の発信等により、国内外に現代美術や大阪の魅力を発信し、万博への来場促進と大阪への誘客を図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19,705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19,705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138412096"/>
                  </a:ext>
                </a:extLst>
              </a:tr>
              <a:tr h="14745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現代美術振興事業費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・大阪府所蔵美術作品活用活性化事業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府所蔵美術作品を府内各地に展示し、府民に身近な場所での鑑賞機会を提供するとともに、観光資源としての活用を図ることで、大阪府を訪れる観光客の増加につなげていく。</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また、大阪・関西万博の会場内で実施する「コレクション展」の開催や府内各地の美術作品の展示場所を周遊する鑑賞促進イベントの実施に取り組む。</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31,288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127,008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95,720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669156035"/>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現代美術振興事業費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・オオサカアートビレッジ事業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会場からも目視可能な咲洲庁舎の外壁を活用した大規模な光のデジタルアートを展開。大阪におけるアート活動の機運を醸成するとともに、アートによる都市魅力の向上を図り、大阪への誘客につなげていく。</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46,093</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85,318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39,225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713089725"/>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大阪のにぎわい創出事業費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・大阪のにぎわいにつながるイベント連携事業費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国内外から多くの人が大阪に集まる万博というナショナル・イベントを最大限生かし、大阪の成長を促進するため、主に万博開催期間中にスペシャルプログラムを実施する。これらを通じて、来阪者を呼び込むとともに、それらを万博レガシーとして定着させることで、都市格の向上を図り、継続的な誘客につなげ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500,000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780956265"/>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スポーツツーリズム推進事業費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・大阪マラソンを活用した万博機運醸成</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大阪・関西万博開催前に開催される大阪マラソンを活用し、万博の機運情勢を図る。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10,499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（皆減）</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387152817"/>
                  </a:ext>
                </a:extLst>
              </a:tr>
              <a:tr h="7423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スポーツツーリズム推進事業費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・マラニックイベントによるスポーツツーリズム推進事業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大阪府の有するスポーツ資源を活かしたフルーツマラニックイベントを開催し、地域の魅力発信を行うことで、スポーツツーリズムによる府内外からの誘客促進を図る。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35,412</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793411217"/>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スポーツツーリズム推進事業費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・ワールドマスターズゲームズにかかるプロモーション推進事業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2025</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年に開催されるワールドマスターズゲームズ台湾大会を契機として、</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2027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年の関西大会の認知度向上と参加機運の醸成を図り参加者獲得につなげるとともに、関西へのスポーツツーリズムの一層の拡大を図るため、開会式への参加と関西大会の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PR</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、大阪の魅力発信を実施する。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1,700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0895662"/>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スポーツツーリズム推進事業費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・スポーツツーリズム推進事業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大阪府が有する多様なスポーツ資源を活かし、「する」スポーツから「みる」スポーツまで、様々なスポーツの楽しさが体感できる大規模スポーツイベント「（仮称）スポーツを楽しむ３</a:t>
                      </a:r>
                      <a:r>
                        <a:rPr lang="en-US" altLang="ja-JP" sz="1200" b="0" i="0" u="none" strike="noStrike">
                          <a:solidFill>
                            <a:srgbClr val="000000"/>
                          </a:solidFill>
                          <a:effectLst/>
                          <a:latin typeface="Meiryo UI" panose="020B0604030504040204" pitchFamily="50" charset="-128"/>
                          <a:ea typeface="Meiryo UI" panose="020B0604030504040204" pitchFamily="50" charset="-128"/>
                        </a:rPr>
                        <a:t>DAYS</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」の開催を通じ、大阪への誘客を促進するとともに、地域観光資源と連携した周遊を図るスポーツツーリズムを展開することで、大阪の成長を加速させていく。　</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169,923</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897838153"/>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スポーツツーリズム推進事業費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・大規模スポーツイベント等の誘致・開催支援等に関する調査事業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大阪府内で大規模スポーツイベント</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国際スポーツ大会等含む</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の開催を予定・検討している団体に対して、その誘致・開催等に係る支援、経費の一部支援</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補助金交付</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にかかるニーズ等の調査分析を実施</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事業実施の可否含む</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し、今後の取り組むべき方向を検討する。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10,500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573319852"/>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成長戦略推進事業　</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・ガストロノミーツーリズム促進事業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世界の富裕層を中心に需要が高まっている「ガストロノミーツーリズム」に着目し、大阪ならではのガストロノミーツーリズムの商品化を促進するため、以下の取組みを実施する。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①海外富裕層旅行マーケットへのプロモーション</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②プロモーションの成果を地域に還元</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15,000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989408238"/>
                  </a:ext>
                </a:extLst>
              </a:tr>
            </a:tbl>
          </a:graphicData>
        </a:graphic>
      </p:graphicFrame>
    </p:spTree>
    <p:extLst>
      <p:ext uri="{BB962C8B-B14F-4D97-AF65-F5344CB8AC3E}">
        <p14:creationId xmlns:p14="http://schemas.microsoft.com/office/powerpoint/2010/main" val="370384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7</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3501439970"/>
              </p:ext>
            </p:extLst>
          </p:nvPr>
        </p:nvGraphicFramePr>
        <p:xfrm>
          <a:off x="215802" y="1815697"/>
          <a:ext cx="13105453" cy="7508024"/>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34575">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34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22066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成長戦略推進事業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スポーツ推進事業費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a:solidFill>
                            <a:srgbClr val="000000"/>
                          </a:solidFill>
                          <a:effectLst/>
                          <a:latin typeface="Meiryo UI" panose="020B0604030504040204" pitchFamily="50" charset="-128"/>
                          <a:ea typeface="Meiryo UI" panose="020B0604030504040204" pitchFamily="50" charset="-128"/>
                        </a:rPr>
                        <a:t>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スポーツの持つ多面性・市場価値を広く府民・府内企業等に知ってもらい、積極的な事業展開等を行っている府内関係団体等の取り組みをさらに展開しやすくなる土壌をつくることで、「</a:t>
                      </a:r>
                      <a:r>
                        <a:rPr lang="en-US" altLang="ja-JP" sz="1200" b="0" i="0" u="none" strike="noStrike">
                          <a:solidFill>
                            <a:srgbClr val="000000"/>
                          </a:solidFill>
                          <a:effectLst/>
                          <a:latin typeface="Meiryo UI" panose="020B0604030504040204" pitchFamily="50" charset="-128"/>
                          <a:ea typeface="Meiryo UI" panose="020B0604030504040204" pitchFamily="50" charset="-128"/>
                        </a:rPr>
                        <a:t>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スポーツと言えば大阪」と言われるような地域ブランディング化をすすめ、大阪ならではの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スポーツを活用した新しい観光コンテンツの創出、関連産業の拡大をめざすため、以下の取組みを実施する。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①万博会場内の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スポーツイベントと連動した府域でのキャンペーンのプロモーション</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a:t>
                      </a:r>
                      <a:r>
                        <a:rPr lang="en-US" altLang="ja-JP" sz="1200" b="0" i="0" u="none" strike="noStrike">
                          <a:solidFill>
                            <a:srgbClr val="000000"/>
                          </a:solidFill>
                          <a:effectLst/>
                          <a:latin typeface="Meiryo UI" panose="020B0604030504040204" pitchFamily="50" charset="-128"/>
                          <a:ea typeface="Meiryo UI" panose="020B0604030504040204" pitchFamily="50" charset="-128"/>
                        </a:rPr>
                        <a:t>e</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スポーツの魅力発信イベントの実施（万博開催後）</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171520590"/>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成長戦略推進事業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・国際スポーツイベント開催経費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X Games Osaka 2025</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の開催にかかる負担金。</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150,000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2760501678"/>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成長戦略推進事業費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・国際的な食のイベント開催経費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大阪の「人」の魅力や、食にまつわる生産背景・作り手の想いに価値を置く新たな食文化を築き、世界に発信するため、以下の取組みを実施する。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①国際シンポジウムの開催</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②府域の飲食店等を来阪者に体験してもらうキャンペーンの開催</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100,000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921548958"/>
                  </a:ext>
                </a:extLst>
              </a:tr>
              <a:tr h="98641">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庁舎本館活用推進事業費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・本館東面ライトアップ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大阪城に訪れる観光客が見学できる新たな観光コンテンツとして、登録有形文化財となった「大阪府庁本館」の魅力をさらに高めるとともに、</a:t>
                      </a:r>
                      <a:r>
                        <a:rPr lang="en-US" altLang="ja-JP" sz="1200" b="0" i="0" u="none" strike="noStrike">
                          <a:solidFill>
                            <a:srgbClr val="000000"/>
                          </a:solidFill>
                          <a:effectLst/>
                          <a:latin typeface="Meiryo UI" panose="020B0604030504040204" pitchFamily="50" charset="-128"/>
                          <a:ea typeface="Meiryo UI" panose="020B0604030504040204" pitchFamily="50" charset="-128"/>
                        </a:rPr>
                        <a:t>2026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年の</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周年記念とあわせて広く</a:t>
                      </a:r>
                      <a:r>
                        <a:rPr lang="en-US" altLang="ja-JP" sz="1200" b="0" i="0" u="none" strike="noStrike">
                          <a:solidFill>
                            <a:srgbClr val="000000"/>
                          </a:solidFill>
                          <a:effectLst/>
                          <a:latin typeface="Meiryo UI" panose="020B0604030504040204" pitchFamily="50" charset="-128"/>
                          <a:ea typeface="Meiryo UI" panose="020B0604030504040204" pitchFamily="50" charset="-128"/>
                        </a:rPr>
                        <a:t>PR</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することで、周辺スポットへの周遊を促し、大阪城周辺エリアの観光拠点としてのステップアップに貢献する。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46,358</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257467552"/>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青少年海洋センター運営費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・整備事業費（プロモーション推進委託業務）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青少年海洋センターへの更なる観光客を取り入れるため、観光客誘致のためのプロモーションを推進する。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4,114</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311628195"/>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空飛ぶクルマ都市型ビジネス創造都市推進事業費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・空飛ぶクルマ観光魅力促進事業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空飛ぶクルマを活用した大阪での観光ビジネスの展開に向けて、観光分野におけるビジネスモデルの構築や、観光商品づくりへの支援等を実施する。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①空飛ぶクルマの観光ルートの開発に向けた調査・実証事業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②万博の機会を活用した観光ビジネス創出支援事業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380,177</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3995121174"/>
                  </a:ext>
                </a:extLst>
              </a:tr>
              <a:tr h="123046">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大阪農産物魅力向上・価値創造事業費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・大阪農業魅力発信態勢整備事業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（周遊ツアーにおける農業コンテンツ導入促進事業）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万博を契機とするインバウンドによる周遊ツアーにおける農業コンテンツ導入を促進するため、以下の取組みを実施する。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①地域農業コンテンツ向けガイドの育成、農業コンテンツ周知のための旅行社等向け の農業コンテンツを知る場の提供（観光農園等紹介ツアー）、広報の実施</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2,840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98881266"/>
                  </a:ext>
                </a:extLst>
              </a:tr>
              <a:tr h="49829">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景観づくり推進事業費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・景観資源魅力向上事業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景観資源（ビュースポットおおさか）の魅力を伝える動画制作等、観光客誘致に向けたプロモーションを行う。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7,786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36495192"/>
                  </a:ext>
                </a:extLst>
              </a:tr>
              <a:tr h="245075">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魅力づくり及びプロモーション</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文化財保護管理費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・誘客促進事業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・多言語解説整備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近つ飛鳥博物館・風土記の丘・弥生文化博物館の観光客等の誘客促進に向け、以下の取組みを実施する。</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＜誘客促進事業＞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①府立博物館等への誘客促進に向けた調査・検討</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②府立博物館等を核とした周遊促進イベントの開催</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③府立博物館等が有する文化財等を活用したパイロットイベントの開催</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＜受入環境整備事業＞</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①近つ飛鳥博物館・風土記の丘、弥生文化博物館の多言語解説整備</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139,947</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994986838"/>
                  </a:ext>
                </a:extLst>
              </a:tr>
            </a:tbl>
          </a:graphicData>
        </a:graphic>
      </p:graphicFrame>
    </p:spTree>
    <p:extLst>
      <p:ext uri="{BB962C8B-B14F-4D97-AF65-F5344CB8AC3E}">
        <p14:creationId xmlns:p14="http://schemas.microsoft.com/office/powerpoint/2010/main" val="336267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76582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令和７年度宿泊税充当事業</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8</a:t>
            </a:fld>
            <a:endParaRPr kumimoji="1" lang="ja-JP" altLang="en-US" dirty="0"/>
          </a:p>
        </p:txBody>
      </p:sp>
      <p:sp>
        <p:nvSpPr>
          <p:cNvPr id="27" name="正方形/長方形 26">
            <a:extLst>
              <a:ext uri="{FF2B5EF4-FFF2-40B4-BE49-F238E27FC236}">
                <a16:creationId xmlns:a16="http://schemas.microsoft.com/office/drawing/2014/main" id="{B19A838E-15F3-4779-BE36-518CA01027C9}"/>
              </a:ext>
            </a:extLst>
          </p:cNvPr>
          <p:cNvSpPr/>
          <p:nvPr/>
        </p:nvSpPr>
        <p:spPr>
          <a:xfrm>
            <a:off x="12169129" y="1500582"/>
            <a:ext cx="1296144" cy="291577"/>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lIns="90000" tIns="90000" rIns="90000" bIns="90000" anchor="t" anchorCtr="0">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1C5FFE8F-E98D-4651-B217-55BD0889575B}"/>
              </a:ext>
            </a:extLst>
          </p:cNvPr>
          <p:cNvSpPr/>
          <p:nvPr/>
        </p:nvSpPr>
        <p:spPr>
          <a:xfrm>
            <a:off x="215801" y="852809"/>
            <a:ext cx="11566507" cy="614366"/>
          </a:xfrm>
          <a:prstGeom prst="rect">
            <a:avLst/>
          </a:prstGeom>
          <a:solidFill>
            <a:schemeClr val="accent5">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latin typeface="BIZ UDゴシック" panose="020B0400000000000000" pitchFamily="49" charset="-128"/>
                <a:ea typeface="BIZ UDゴシック" panose="020B0400000000000000" pitchFamily="49" charset="-128"/>
              </a:rPr>
              <a:t>令和７年度　宿泊税充当事業</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当初予算額：５９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３億円</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（前年度当初予算額：１９</a:t>
            </a:r>
            <a:r>
              <a:rPr lang="en-US" altLang="ja-JP" sz="2000" b="1" dirty="0">
                <a:solidFill>
                  <a:srgbClr val="FFFFFF"/>
                </a:solidFill>
                <a:latin typeface="BIZ UDゴシック" panose="020B0400000000000000" pitchFamily="49" charset="-128"/>
                <a:ea typeface="BIZ UDゴシック" panose="020B0400000000000000" pitchFamily="49" charset="-128"/>
              </a:rPr>
              <a:t>.</a:t>
            </a:r>
            <a:r>
              <a:rPr lang="ja-JP" altLang="en-US" sz="2000" b="1" dirty="0">
                <a:solidFill>
                  <a:srgbClr val="FFFFFF"/>
                </a:solidFill>
                <a:latin typeface="BIZ UDゴシック" panose="020B0400000000000000" pitchFamily="49" charset="-128"/>
                <a:ea typeface="BIZ UDゴシック" panose="020B0400000000000000" pitchFamily="49" charset="-128"/>
              </a:rPr>
              <a:t>０億円）</a:t>
            </a:r>
            <a:endParaRPr kumimoji="1" lang="ja-JP" altLang="en-US" sz="2000" b="1" dirty="0">
              <a:solidFill>
                <a:srgbClr val="FFFFFF"/>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ED82FE62-DD04-4328-BA43-B2342594BBEB}"/>
              </a:ext>
            </a:extLst>
          </p:cNvPr>
          <p:cNvGraphicFramePr>
            <a:graphicFrameLocks noGrp="1"/>
          </p:cNvGraphicFramePr>
          <p:nvPr>
            <p:extLst>
              <p:ext uri="{D42A27DB-BD31-4B8C-83A1-F6EECF244321}">
                <p14:modId xmlns:p14="http://schemas.microsoft.com/office/powerpoint/2010/main" val="3180348583"/>
              </p:ext>
            </p:extLst>
          </p:nvPr>
        </p:nvGraphicFramePr>
        <p:xfrm>
          <a:off x="215802" y="1815696"/>
          <a:ext cx="13105453" cy="3314656"/>
        </p:xfrm>
        <a:graphic>
          <a:graphicData uri="http://schemas.openxmlformats.org/drawingml/2006/table">
            <a:tbl>
              <a:tblPr/>
              <a:tblGrid>
                <a:gridCol w="1143511">
                  <a:extLst>
                    <a:ext uri="{9D8B030D-6E8A-4147-A177-3AD203B41FA5}">
                      <a16:colId xmlns:a16="http://schemas.microsoft.com/office/drawing/2014/main" val="621023148"/>
                    </a:ext>
                  </a:extLst>
                </a:gridCol>
                <a:gridCol w="3944486">
                  <a:extLst>
                    <a:ext uri="{9D8B030D-6E8A-4147-A177-3AD203B41FA5}">
                      <a16:colId xmlns:a16="http://schemas.microsoft.com/office/drawing/2014/main" val="3693109124"/>
                    </a:ext>
                  </a:extLst>
                </a:gridCol>
                <a:gridCol w="4766794">
                  <a:extLst>
                    <a:ext uri="{9D8B030D-6E8A-4147-A177-3AD203B41FA5}">
                      <a16:colId xmlns:a16="http://schemas.microsoft.com/office/drawing/2014/main" val="3145326701"/>
                    </a:ext>
                  </a:extLst>
                </a:gridCol>
                <a:gridCol w="1143511">
                  <a:extLst>
                    <a:ext uri="{9D8B030D-6E8A-4147-A177-3AD203B41FA5}">
                      <a16:colId xmlns:a16="http://schemas.microsoft.com/office/drawing/2014/main" val="3684958467"/>
                    </a:ext>
                  </a:extLst>
                </a:gridCol>
                <a:gridCol w="1143511">
                  <a:extLst>
                    <a:ext uri="{9D8B030D-6E8A-4147-A177-3AD203B41FA5}">
                      <a16:colId xmlns:a16="http://schemas.microsoft.com/office/drawing/2014/main" val="3788388689"/>
                    </a:ext>
                  </a:extLst>
                </a:gridCol>
                <a:gridCol w="963640">
                  <a:extLst>
                    <a:ext uri="{9D8B030D-6E8A-4147-A177-3AD203B41FA5}">
                      <a16:colId xmlns:a16="http://schemas.microsoft.com/office/drawing/2014/main" val="1799638905"/>
                    </a:ext>
                  </a:extLst>
                </a:gridCol>
              </a:tblGrid>
              <a:tr h="215762">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事業名称</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rowSpan="2">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事業内容</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gridSpan="2">
                  <a:txBody>
                    <a:bodyPr/>
                    <a:lstStyle/>
                    <a:p>
                      <a:pPr algn="ctr" rtl="0"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宿泊税充当額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hMerge="1">
                  <a:txBody>
                    <a:bodyPr/>
                    <a:lstStyle/>
                    <a:p>
                      <a:endParaRPr kumimoji="1" lang="ja-JP" altLang="en-US"/>
                    </a:p>
                  </a:txBody>
                  <a:tcPr/>
                </a:tc>
                <a:tc rowSpan="2">
                  <a:txBody>
                    <a:bodyPr/>
                    <a:lstStyle/>
                    <a:p>
                      <a:pPr algn="ctr" rtl="0"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増減額</a:t>
                      </a:r>
                      <a:br>
                        <a:rPr lang="zh-TW" altLang="en-US" sz="1200" b="0" i="0" u="none" strike="noStrike">
                          <a:solidFill>
                            <a:srgbClr val="000000"/>
                          </a:solidFill>
                          <a:effectLst/>
                          <a:latin typeface="Meiryo UI" panose="020B0604030504040204" pitchFamily="50" charset="-128"/>
                          <a:ea typeface="Meiryo UI" panose="020B0604030504040204" pitchFamily="50" charset="-128"/>
                        </a:rPr>
                      </a:b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R7</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r>
                        <a:rPr lang="en-US" altLang="zh-TW" sz="1200" b="0" i="0" u="none" strike="noStrike">
                          <a:solidFill>
                            <a:srgbClr val="000000"/>
                          </a:solidFill>
                          <a:effectLst/>
                          <a:latin typeface="Meiryo UI" panose="020B0604030504040204" pitchFamily="50" charset="-128"/>
                          <a:ea typeface="Meiryo UI" panose="020B0604030504040204" pitchFamily="50" charset="-128"/>
                        </a:rPr>
                        <a:t>R6</a:t>
                      </a:r>
                      <a:r>
                        <a:rPr lang="zh-TW"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extLst>
                  <a:ext uri="{0D108BD9-81ED-4DB2-BD59-A6C34878D82A}">
                    <a16:rowId xmlns:a16="http://schemas.microsoft.com/office/drawing/2014/main" val="2793213524"/>
                  </a:ext>
                </a:extLst>
              </a:tr>
              <a:tr h="2157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a:txBody>
                    <a:bodyPr/>
                    <a:lstStyle/>
                    <a:p>
                      <a:pPr algn="ctr" rtl="0" fontAlgn="ctr"/>
                      <a:r>
                        <a:rPr lang="en-US" sz="1200" b="0" i="0" u="none" strike="noStrike">
                          <a:solidFill>
                            <a:srgbClr val="000000"/>
                          </a:solidFill>
                          <a:effectLst/>
                          <a:latin typeface="Meiryo UI" panose="020B0604030504040204" pitchFamily="50" charset="-128"/>
                          <a:ea typeface="Meiryo UI" panose="020B0604030504040204" pitchFamily="50" charset="-128"/>
                        </a:rPr>
                        <a:t>R7</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当初予算額</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rgbClr val="B7DEE8"/>
                    </a:solidFill>
                  </a:tcPr>
                </a:tc>
                <a:tc vMerge="1">
                  <a:txBody>
                    <a:bodyPr/>
                    <a:lstStyle/>
                    <a:p>
                      <a:endParaRPr kumimoji="1" lang="ja-JP" altLang="en-US"/>
                    </a:p>
                  </a:txBody>
                  <a:tcPr/>
                </a:tc>
                <a:extLst>
                  <a:ext uri="{0D108BD9-81ED-4DB2-BD59-A6C34878D82A}">
                    <a16:rowId xmlns:a16="http://schemas.microsoft.com/office/drawing/2014/main" val="1046832263"/>
                  </a:ext>
                </a:extLst>
              </a:tr>
              <a:tr h="85986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その他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（徴税費用等）</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宿泊税導入推進事業費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・宿泊税導入推進事業費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法定外目的税である「宿泊税」に係る制度周知を行うとともに、観光客等のニーズに対応した施策立案等につなげるため、宿泊税や大阪の観光に関する認知度・満足度等を調査する。また、宿泊税条例改正に伴い宿泊施設において発生するレジシステムの改修等に対して補助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6,996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577,571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570,575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006531329"/>
                  </a:ext>
                </a:extLst>
              </a:tr>
              <a:tr h="430462">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その他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（徴税費用等）</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賦課徴収費　＜経常的経費＞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・賦課徴収費（宿泊税導入推進費運用に係る経費）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宿泊税の円滑な徴収を図るとともに、宿泊施設経営者に対し制度改正に伴う周知等を行う。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25,762</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65,561</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39,799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815951803"/>
                  </a:ext>
                </a:extLst>
              </a:tr>
              <a:tr h="645164">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その他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（徴税費用等）</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特別徴収義務者徴収奨励金　＜経常的経費＞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・特別徴収義務者徴収奨励金　（宿泊税導入推進費運用に係る経費）</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特別徴収義務者に対し、税の特別徴収に係る事務負担を報償し、併せて納期内納入の高揚を図るため、奨励金を交付する。</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60,675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81,800</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21,125</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37738775"/>
                  </a:ext>
                </a:extLst>
              </a:tr>
              <a:tr h="430462">
                <a:tc>
                  <a:txBody>
                    <a:bodyPr/>
                    <a:lstStyle/>
                    <a:p>
                      <a:pPr algn="ct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その他</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（徴税費用等）</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税務システム事業費</a:t>
                      </a:r>
                      <a:br>
                        <a:rPr lang="ja-JP" altLang="en-US" sz="1200" b="0" i="0" u="none" strike="noStrike">
                          <a:solidFill>
                            <a:srgbClr val="000000"/>
                          </a:solidFill>
                          <a:effectLst/>
                          <a:latin typeface="Meiryo UI" panose="020B0604030504040204" pitchFamily="50" charset="-128"/>
                          <a:ea typeface="Meiryo UI" panose="020B0604030504040204" pitchFamily="50" charset="-128"/>
                        </a:rPr>
                      </a:br>
                      <a:r>
                        <a:rPr lang="ja-JP" altLang="en-US" sz="1200" b="0" i="0" u="none" strike="noStrike">
                          <a:solidFill>
                            <a:srgbClr val="000000"/>
                          </a:solidFill>
                          <a:effectLst/>
                          <a:latin typeface="Meiryo UI" panose="020B0604030504040204" pitchFamily="50" charset="-128"/>
                          <a:ea typeface="Meiryo UI" panose="020B0604030504040204" pitchFamily="50" charset="-128"/>
                        </a:rPr>
                        <a:t>　・宿泊税見直しに係る税務システム改修事業</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制度改正に伴う税務情報システムの改修を行う。</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73,029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（皆増）</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918137799"/>
                  </a:ext>
                </a:extLst>
              </a:tr>
              <a:tr h="517180">
                <a:tc gridSpan="3">
                  <a:txBody>
                    <a:bodyPr/>
                    <a:lstStyle/>
                    <a:p>
                      <a:pPr algn="ctr" rtl="0"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1,895,209</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5,929,276</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4,034,067</a:t>
                      </a:r>
                    </a:p>
                  </a:txBody>
                  <a:tcPr marL="904" marR="904" marT="904"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4294824977"/>
                  </a:ext>
                </a:extLst>
              </a:tr>
            </a:tbl>
          </a:graphicData>
        </a:graphic>
      </p:graphicFrame>
    </p:spTree>
    <p:extLst>
      <p:ext uri="{BB962C8B-B14F-4D97-AF65-F5344CB8AC3E}">
        <p14:creationId xmlns:p14="http://schemas.microsoft.com/office/powerpoint/2010/main" val="24820155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6280</TotalTime>
  <Words>6462</Words>
  <Application>Microsoft Office PowerPoint</Application>
  <PresentationFormat>ユーザー設定</PresentationFormat>
  <Paragraphs>564</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BIZ UDゴシック</vt: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743</cp:revision>
  <cp:lastPrinted>2021-06-08T12:40:10Z</cp:lastPrinted>
  <dcterms:created xsi:type="dcterms:W3CDTF">2014-07-11T05:14:15Z</dcterms:created>
  <dcterms:modified xsi:type="dcterms:W3CDTF">2025-04-30T06:42:19Z</dcterms:modified>
</cp:coreProperties>
</file>