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
  </p:notesMasterIdLst>
  <p:sldIdLst>
    <p:sldId id="337" r:id="rId2"/>
    <p:sldId id="342" r:id="rId3"/>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金本　亜耶子" initials="金本　亜耶子" lastIdx="1" clrIdx="0">
    <p:extLst>
      <p:ext uri="{19B8F6BF-5375-455C-9EA6-DF929625EA0E}">
        <p15:presenceInfo xmlns:p15="http://schemas.microsoft.com/office/powerpoint/2012/main" userId="S-1-5-21-161959346-1900351369-444732941-21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50" autoAdjust="0"/>
    <p:restoredTop sz="94255" autoAdjust="0"/>
  </p:normalViewPr>
  <p:slideViewPr>
    <p:cSldViewPr>
      <p:cViewPr varScale="1">
        <p:scale>
          <a:sx n="60" d="100"/>
          <a:sy n="60" d="100"/>
        </p:scale>
        <p:origin x="1243" y="14"/>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2025/4/22</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7734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a:t>
            </a:fld>
            <a:endParaRPr kumimoji="1" lang="ja-JP" altLang="en-US"/>
          </a:p>
        </p:txBody>
      </p:sp>
    </p:spTree>
    <p:extLst>
      <p:ext uri="{BB962C8B-B14F-4D97-AF65-F5344CB8AC3E}">
        <p14:creationId xmlns:p14="http://schemas.microsoft.com/office/powerpoint/2010/main" val="3647855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2025/4/22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2025/4/22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2025/4/22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2025/4/22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2025/4/22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2025/4/22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2025/4/22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2025/4/22</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1727969" y="2754089"/>
            <a:ext cx="10347416" cy="707886"/>
          </a:xfrm>
          <a:prstGeom prst="rect">
            <a:avLst/>
          </a:prstGeom>
          <a:noFill/>
        </p:spPr>
        <p:txBody>
          <a:bodyPr wrap="square" rtlCol="0">
            <a:spAutoFit/>
          </a:bodyPr>
          <a:lstStyle/>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宿泊税の制度改正について</a:t>
            </a:r>
            <a:endParaRPr lang="en-US" altLang="ja-JP" sz="40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a:extLst>
              <a:ext uri="{FF2B5EF4-FFF2-40B4-BE49-F238E27FC236}">
                <a16:creationId xmlns:a16="http://schemas.microsoft.com/office/drawing/2014/main" id="{24E179BB-0CEF-4E1D-8A19-F37AEFE60B0E}"/>
              </a:ext>
            </a:extLst>
          </p:cNvPr>
          <p:cNvCxnSpPr/>
          <p:nvPr/>
        </p:nvCxnSpPr>
        <p:spPr>
          <a:xfrm>
            <a:off x="0" y="462629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050EB4F7-9BD1-47C9-ACC9-8AD893611548}"/>
              </a:ext>
            </a:extLst>
          </p:cNvPr>
          <p:cNvSpPr/>
          <p:nvPr/>
        </p:nvSpPr>
        <p:spPr>
          <a:xfrm>
            <a:off x="11128413" y="521841"/>
            <a:ext cx="1893944" cy="70788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latin typeface="Meiryo UI" panose="020B0604030504040204" pitchFamily="50" charset="-128"/>
                <a:ea typeface="Meiryo UI" panose="020B0604030504040204" pitchFamily="50" charset="-128"/>
              </a:rPr>
              <a:t>参考資料２</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7484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4488509"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宿泊税の制度改正について</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1</a:t>
            </a:fld>
            <a:endParaRPr kumimoji="1" lang="ja-JP" altLang="en-US" dirty="0"/>
          </a:p>
        </p:txBody>
      </p:sp>
      <p:sp>
        <p:nvSpPr>
          <p:cNvPr id="9" name="テキスト ボックス 8">
            <a:extLst>
              <a:ext uri="{FF2B5EF4-FFF2-40B4-BE49-F238E27FC236}">
                <a16:creationId xmlns:a16="http://schemas.microsoft.com/office/drawing/2014/main" id="{DFAC01E8-973A-4C24-ACE1-BD1E67CB0788}"/>
              </a:ext>
            </a:extLst>
          </p:cNvPr>
          <p:cNvSpPr txBox="1"/>
          <p:nvPr/>
        </p:nvSpPr>
        <p:spPr bwMode="gray">
          <a:xfrm>
            <a:off x="173497" y="690136"/>
            <a:ext cx="13291776" cy="99312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marL="342900" indent="-342900" defTabSz="990600">
              <a:buFont typeface="Wingdings" panose="05000000000000000000" pitchFamily="2" charset="2"/>
              <a:buChar char="Ø"/>
            </a:pPr>
            <a:r>
              <a:rPr kumimoji="1" lang="ja-JP" altLang="en-US" sz="2000" dirty="0">
                <a:solidFill>
                  <a:sysClr val="windowText" lastClr="000000"/>
                </a:solidFill>
                <a:latin typeface="Meiryo UI" panose="020B0604030504040204" pitchFamily="50" charset="-128"/>
                <a:ea typeface="Meiryo UI" panose="020B0604030504040204" pitchFamily="50" charset="-128"/>
              </a:rPr>
              <a:t>令和</a:t>
            </a:r>
            <a:r>
              <a:rPr kumimoji="1" lang="en-US" altLang="ja-JP" sz="2000" dirty="0">
                <a:solidFill>
                  <a:sysClr val="windowText" lastClr="000000"/>
                </a:solidFill>
                <a:latin typeface="Meiryo UI" panose="020B0604030504040204" pitchFamily="50" charset="-128"/>
                <a:ea typeface="Meiryo UI" panose="020B0604030504040204" pitchFamily="50" charset="-128"/>
              </a:rPr>
              <a:t>6</a:t>
            </a:r>
            <a:r>
              <a:rPr kumimoji="1" lang="ja-JP" altLang="en-US" sz="2000" dirty="0">
                <a:solidFill>
                  <a:sysClr val="windowText" lastClr="000000"/>
                </a:solidFill>
                <a:latin typeface="Meiryo UI" panose="020B0604030504040204" pitchFamily="50" charset="-128"/>
                <a:ea typeface="Meiryo UI" panose="020B0604030504040204" pitchFamily="50" charset="-128"/>
              </a:rPr>
              <a:t>年</a:t>
            </a:r>
            <a:r>
              <a:rPr lang="en-US" altLang="ja-JP" sz="2000" dirty="0">
                <a:solidFill>
                  <a:sysClr val="windowText" lastClr="000000"/>
                </a:solidFill>
                <a:latin typeface="Meiryo UI" panose="020B0604030504040204" pitchFamily="50" charset="-128"/>
                <a:ea typeface="Meiryo UI" panose="020B0604030504040204" pitchFamily="50" charset="-128"/>
              </a:rPr>
              <a:t>9</a:t>
            </a:r>
            <a:r>
              <a:rPr kumimoji="1" lang="ja-JP" altLang="en-US" sz="2000" dirty="0">
                <a:solidFill>
                  <a:sysClr val="windowText" lastClr="000000"/>
                </a:solidFill>
                <a:latin typeface="Meiryo UI" panose="020B0604030504040204" pitchFamily="50" charset="-128"/>
                <a:ea typeface="Meiryo UI" panose="020B0604030504040204" pitchFamily="50" charset="-128"/>
              </a:rPr>
              <a:t>月定例会において</a:t>
            </a:r>
            <a:r>
              <a:rPr lang="ja-JP" altLang="en-US" sz="2000" dirty="0">
                <a:solidFill>
                  <a:sysClr val="windowText" lastClr="000000"/>
                </a:solidFill>
                <a:latin typeface="Meiryo UI" panose="020B0604030504040204" pitchFamily="50" charset="-128"/>
                <a:ea typeface="Meiryo UI" panose="020B0604030504040204" pitchFamily="50" charset="-128"/>
              </a:rPr>
              <a:t>、</a:t>
            </a:r>
            <a:r>
              <a:rPr kumimoji="1" lang="ja-JP" altLang="en-US" sz="2000" dirty="0">
                <a:solidFill>
                  <a:sysClr val="windowText" lastClr="000000"/>
                </a:solidFill>
                <a:latin typeface="Meiryo UI" panose="020B0604030504040204" pitchFamily="50" charset="-128"/>
                <a:ea typeface="Meiryo UI" panose="020B0604030504040204" pitchFamily="50" charset="-128"/>
              </a:rPr>
              <a:t>大阪府宿泊税条例の一部を改正する条例が可決され、法定外目的税（宿泊税）の変更について総務大臣との協議を行い、令和</a:t>
            </a:r>
            <a:r>
              <a:rPr kumimoji="1" lang="en-US" altLang="ja-JP" sz="2000" dirty="0">
                <a:solidFill>
                  <a:sysClr val="windowText" lastClr="000000"/>
                </a:solidFill>
                <a:latin typeface="Meiryo UI" panose="020B0604030504040204" pitchFamily="50" charset="-128"/>
                <a:ea typeface="Meiryo UI" panose="020B0604030504040204" pitchFamily="50" charset="-128"/>
              </a:rPr>
              <a:t>7</a:t>
            </a:r>
            <a:r>
              <a:rPr kumimoji="1" lang="ja-JP" altLang="en-US" sz="2000" dirty="0">
                <a:solidFill>
                  <a:sysClr val="windowText" lastClr="000000"/>
                </a:solidFill>
                <a:latin typeface="Meiryo UI" panose="020B0604030504040204" pitchFamily="50" charset="-128"/>
                <a:ea typeface="Meiryo UI" panose="020B0604030504040204" pitchFamily="50" charset="-128"/>
              </a:rPr>
              <a:t>年</a:t>
            </a:r>
            <a:r>
              <a:rPr lang="en-US" altLang="ja-JP" sz="2000" dirty="0">
                <a:solidFill>
                  <a:sysClr val="windowText" lastClr="000000"/>
                </a:solidFill>
                <a:latin typeface="Meiryo UI" panose="020B0604030504040204" pitchFamily="50" charset="-128"/>
                <a:ea typeface="Meiryo UI" panose="020B0604030504040204" pitchFamily="50" charset="-128"/>
              </a:rPr>
              <a:t>2</a:t>
            </a:r>
            <a:r>
              <a:rPr kumimoji="1" lang="ja-JP" altLang="en-US" sz="2000" dirty="0">
                <a:solidFill>
                  <a:sysClr val="windowText" lastClr="000000"/>
                </a:solidFill>
                <a:latin typeface="Meiryo UI" panose="020B0604030504040204" pitchFamily="50" charset="-128"/>
                <a:ea typeface="Meiryo UI" panose="020B0604030504040204" pitchFamily="50" charset="-128"/>
              </a:rPr>
              <a:t>月</a:t>
            </a:r>
            <a:r>
              <a:rPr kumimoji="1" lang="en-US" altLang="ja-JP" sz="2000" dirty="0">
                <a:solidFill>
                  <a:sysClr val="windowText" lastClr="000000"/>
                </a:solidFill>
                <a:latin typeface="Meiryo UI" panose="020B0604030504040204" pitchFamily="50" charset="-128"/>
                <a:ea typeface="Meiryo UI" panose="020B0604030504040204" pitchFamily="50" charset="-128"/>
              </a:rPr>
              <a:t>18</a:t>
            </a:r>
            <a:r>
              <a:rPr lang="ja-JP" altLang="en-US" sz="2000" dirty="0">
                <a:solidFill>
                  <a:sysClr val="windowText" lastClr="000000"/>
                </a:solidFill>
                <a:latin typeface="Meiryo UI" panose="020B0604030504040204" pitchFamily="50" charset="-128"/>
                <a:ea typeface="Meiryo UI" panose="020B0604030504040204" pitchFamily="50" charset="-128"/>
              </a:rPr>
              <a:t>日に</a:t>
            </a:r>
            <a:r>
              <a:rPr kumimoji="1" lang="ja-JP" altLang="en-US" sz="2000" dirty="0">
                <a:solidFill>
                  <a:sysClr val="windowText" lastClr="000000"/>
                </a:solidFill>
                <a:latin typeface="Meiryo UI" panose="020B0604030504040204" pitchFamily="50" charset="-128"/>
                <a:ea typeface="Meiryo UI" panose="020B0604030504040204" pitchFamily="50" charset="-128"/>
              </a:rPr>
              <a:t>同意を得る。改正後の制度は、</a:t>
            </a:r>
            <a:r>
              <a:rPr kumimoji="1" lang="ja-JP" altLang="en-US" sz="2800" b="1" u="sng" dirty="0">
                <a:solidFill>
                  <a:sysClr val="windowText" lastClr="000000"/>
                </a:solidFill>
                <a:latin typeface="Meiryo UI" panose="020B0604030504040204" pitchFamily="50" charset="-128"/>
                <a:ea typeface="Meiryo UI" panose="020B0604030504040204" pitchFamily="50" charset="-128"/>
              </a:rPr>
              <a:t>令和</a:t>
            </a:r>
            <a:r>
              <a:rPr lang="en-US" altLang="ja-JP" sz="2800" b="1" u="sng" dirty="0">
                <a:solidFill>
                  <a:sysClr val="windowText" lastClr="000000"/>
                </a:solidFill>
                <a:latin typeface="Meiryo UI" panose="020B0604030504040204" pitchFamily="50" charset="-128"/>
                <a:ea typeface="Meiryo UI" panose="020B0604030504040204" pitchFamily="50" charset="-128"/>
              </a:rPr>
              <a:t>7</a:t>
            </a:r>
            <a:r>
              <a:rPr kumimoji="1" lang="ja-JP" altLang="en-US" sz="2800" b="1" u="sng" dirty="0">
                <a:solidFill>
                  <a:sysClr val="windowText" lastClr="000000"/>
                </a:solidFill>
                <a:latin typeface="Meiryo UI" panose="020B0604030504040204" pitchFamily="50" charset="-128"/>
                <a:ea typeface="Meiryo UI" panose="020B0604030504040204" pitchFamily="50" charset="-128"/>
              </a:rPr>
              <a:t>年</a:t>
            </a:r>
            <a:r>
              <a:rPr lang="en-US" altLang="ja-JP" sz="2800" b="1" u="sng" dirty="0">
                <a:solidFill>
                  <a:sysClr val="windowText" lastClr="000000"/>
                </a:solidFill>
                <a:latin typeface="Meiryo UI" panose="020B0604030504040204" pitchFamily="50" charset="-128"/>
                <a:ea typeface="Meiryo UI" panose="020B0604030504040204" pitchFamily="50" charset="-128"/>
              </a:rPr>
              <a:t>9</a:t>
            </a:r>
            <a:r>
              <a:rPr kumimoji="1" lang="ja-JP" altLang="en-US" sz="2800" b="1" u="sng" dirty="0">
                <a:solidFill>
                  <a:sysClr val="windowText" lastClr="000000"/>
                </a:solidFill>
                <a:latin typeface="Meiryo UI" panose="020B0604030504040204" pitchFamily="50" charset="-128"/>
                <a:ea typeface="Meiryo UI" panose="020B0604030504040204" pitchFamily="50" charset="-128"/>
              </a:rPr>
              <a:t>月</a:t>
            </a:r>
            <a:r>
              <a:rPr lang="en-US" altLang="ja-JP" sz="2800" b="1" u="sng" dirty="0">
                <a:solidFill>
                  <a:sysClr val="windowText" lastClr="000000"/>
                </a:solidFill>
                <a:latin typeface="Meiryo UI" panose="020B0604030504040204" pitchFamily="50" charset="-128"/>
                <a:ea typeface="Meiryo UI" panose="020B0604030504040204" pitchFamily="50" charset="-128"/>
              </a:rPr>
              <a:t>1</a:t>
            </a:r>
            <a:r>
              <a:rPr kumimoji="1" lang="ja-JP" altLang="en-US" sz="2800" b="1" u="sng" dirty="0">
                <a:solidFill>
                  <a:sysClr val="windowText" lastClr="000000"/>
                </a:solidFill>
                <a:latin typeface="Meiryo UI" panose="020B0604030504040204" pitchFamily="50" charset="-128"/>
                <a:ea typeface="Meiryo UI" panose="020B0604030504040204" pitchFamily="50" charset="-128"/>
              </a:rPr>
              <a:t>日</a:t>
            </a:r>
            <a:r>
              <a:rPr kumimoji="1" lang="ja-JP" altLang="en-US" sz="2000" dirty="0">
                <a:solidFill>
                  <a:sysClr val="windowText" lastClr="000000"/>
                </a:solidFill>
                <a:latin typeface="Meiryo UI" panose="020B0604030504040204" pitchFamily="50" charset="-128"/>
                <a:ea typeface="Meiryo UI" panose="020B0604030504040204" pitchFamily="50" charset="-128"/>
              </a:rPr>
              <a:t>から適用開始。</a:t>
            </a:r>
          </a:p>
        </p:txBody>
      </p:sp>
      <p:graphicFrame>
        <p:nvGraphicFramePr>
          <p:cNvPr id="10" name="表 9">
            <a:extLst>
              <a:ext uri="{FF2B5EF4-FFF2-40B4-BE49-F238E27FC236}">
                <a16:creationId xmlns:a16="http://schemas.microsoft.com/office/drawing/2014/main" id="{AE6C5412-DDC7-481C-B034-C771F2552187}"/>
              </a:ext>
            </a:extLst>
          </p:cNvPr>
          <p:cNvGraphicFramePr>
            <a:graphicFrameLocks noGrp="1"/>
          </p:cNvGraphicFramePr>
          <p:nvPr>
            <p:extLst>
              <p:ext uri="{D42A27DB-BD31-4B8C-83A1-F6EECF244321}">
                <p14:modId xmlns:p14="http://schemas.microsoft.com/office/powerpoint/2010/main" val="1617560935"/>
              </p:ext>
            </p:extLst>
          </p:nvPr>
        </p:nvGraphicFramePr>
        <p:xfrm>
          <a:off x="535397" y="1979836"/>
          <a:ext cx="12575708" cy="3203495"/>
        </p:xfrm>
        <a:graphic>
          <a:graphicData uri="http://schemas.openxmlformats.org/drawingml/2006/table">
            <a:tbl>
              <a:tblPr/>
              <a:tblGrid>
                <a:gridCol w="1898112">
                  <a:extLst>
                    <a:ext uri="{9D8B030D-6E8A-4147-A177-3AD203B41FA5}">
                      <a16:colId xmlns:a16="http://schemas.microsoft.com/office/drawing/2014/main" val="1071797292"/>
                    </a:ext>
                  </a:extLst>
                </a:gridCol>
                <a:gridCol w="165784">
                  <a:extLst>
                    <a:ext uri="{9D8B030D-6E8A-4147-A177-3AD203B41FA5}">
                      <a16:colId xmlns:a16="http://schemas.microsoft.com/office/drawing/2014/main" val="1917708501"/>
                    </a:ext>
                  </a:extLst>
                </a:gridCol>
                <a:gridCol w="3578637">
                  <a:extLst>
                    <a:ext uri="{9D8B030D-6E8A-4147-A177-3AD203B41FA5}">
                      <a16:colId xmlns:a16="http://schemas.microsoft.com/office/drawing/2014/main" val="538844063"/>
                    </a:ext>
                  </a:extLst>
                </a:gridCol>
                <a:gridCol w="1192879">
                  <a:extLst>
                    <a:ext uri="{9D8B030D-6E8A-4147-A177-3AD203B41FA5}">
                      <a16:colId xmlns:a16="http://schemas.microsoft.com/office/drawing/2014/main" val="3178695003"/>
                    </a:ext>
                  </a:extLst>
                </a:gridCol>
                <a:gridCol w="165784">
                  <a:extLst>
                    <a:ext uri="{9D8B030D-6E8A-4147-A177-3AD203B41FA5}">
                      <a16:colId xmlns:a16="http://schemas.microsoft.com/office/drawing/2014/main" val="1596186274"/>
                    </a:ext>
                  </a:extLst>
                </a:gridCol>
                <a:gridCol w="162682">
                  <a:extLst>
                    <a:ext uri="{9D8B030D-6E8A-4147-A177-3AD203B41FA5}">
                      <a16:colId xmlns:a16="http://schemas.microsoft.com/office/drawing/2014/main" val="3858164002"/>
                    </a:ext>
                  </a:extLst>
                </a:gridCol>
                <a:gridCol w="3622744">
                  <a:extLst>
                    <a:ext uri="{9D8B030D-6E8A-4147-A177-3AD203B41FA5}">
                      <a16:colId xmlns:a16="http://schemas.microsoft.com/office/drawing/2014/main" val="1010873840"/>
                    </a:ext>
                  </a:extLst>
                </a:gridCol>
                <a:gridCol w="1645960">
                  <a:extLst>
                    <a:ext uri="{9D8B030D-6E8A-4147-A177-3AD203B41FA5}">
                      <a16:colId xmlns:a16="http://schemas.microsoft.com/office/drawing/2014/main" val="361848527"/>
                    </a:ext>
                  </a:extLst>
                </a:gridCol>
                <a:gridCol w="143126">
                  <a:extLst>
                    <a:ext uri="{9D8B030D-6E8A-4147-A177-3AD203B41FA5}">
                      <a16:colId xmlns:a16="http://schemas.microsoft.com/office/drawing/2014/main" val="1473031281"/>
                    </a:ext>
                  </a:extLst>
                </a:gridCol>
              </a:tblGrid>
              <a:tr h="343109">
                <a:tc>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gridSpan="4">
                  <a:txBody>
                    <a:bodyPr/>
                    <a:lstStyle/>
                    <a:p>
                      <a:pPr algn="ctr"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現行（～</a:t>
                      </a: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R7.8.31</a:t>
                      </a: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改正後（</a:t>
                      </a:r>
                      <a:r>
                        <a:rPr lang="en-US" altLang="ja-JP" sz="1800" b="1" i="0" u="none" strike="noStrike" dirty="0">
                          <a:solidFill>
                            <a:srgbClr val="000000"/>
                          </a:solidFill>
                          <a:effectLst/>
                          <a:latin typeface="Meiryo UI" panose="020B0604030504040204" pitchFamily="50" charset="-128"/>
                          <a:ea typeface="Meiryo UI" panose="020B0604030504040204" pitchFamily="50" charset="-128"/>
                        </a:rPr>
                        <a:t>R7.9.1</a:t>
                      </a: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a:t>
                      </a:r>
                    </a:p>
                  </a:txBody>
                  <a:tcPr marL="7620" marR="7620" marT="7620" marB="0" anchor="ctr">
                    <a:lnL w="57150" cap="flat" cmpd="sng" algn="ctr">
                      <a:solidFill>
                        <a:srgbClr val="FF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w="57150" cap="flat" cmpd="sng" algn="ctr">
                      <a:solidFill>
                        <a:srgbClr val="FF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89054701"/>
                  </a:ext>
                </a:extLst>
              </a:tr>
              <a:tr h="380201">
                <a:tc>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免税点</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7,000</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altLang="ja-JP" sz="2200" b="1" i="0" u="sng" strike="noStrike" dirty="0">
                          <a:solidFill>
                            <a:srgbClr val="000000"/>
                          </a:solidFill>
                          <a:effectLst/>
                          <a:latin typeface="Meiryo UI" panose="020B0604030504040204" pitchFamily="50" charset="-128"/>
                          <a:ea typeface="Meiryo UI" panose="020B0604030504040204" pitchFamily="50" charset="-128"/>
                        </a:rPr>
                        <a:t>5,000</a:t>
                      </a:r>
                      <a:r>
                        <a:rPr lang="ja-JP" altLang="en-US" sz="2200" b="1" i="0" u="sng" strike="noStrike" dirty="0">
                          <a:solidFill>
                            <a:srgbClr val="000000"/>
                          </a:solidFill>
                          <a:effectLst/>
                          <a:latin typeface="Meiryo UI" panose="020B0604030504040204" pitchFamily="50" charset="-128"/>
                          <a:ea typeface="Meiryo UI" panose="020B0604030504040204" pitchFamily="50" charset="-128"/>
                        </a:rPr>
                        <a:t>円</a:t>
                      </a:r>
                    </a:p>
                  </a:txBody>
                  <a:tcPr marL="7620" marR="7620" marT="7620" marB="0" anchor="ctr">
                    <a:lnL w="57150" cap="flat" cmpd="sng" algn="ctr">
                      <a:solidFill>
                        <a:srgbClr val="FF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06473114"/>
                  </a:ext>
                </a:extLst>
              </a:tr>
              <a:tr h="150690">
                <a:tc rowSpan="6">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税率</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lnSpc>
                          <a:spcPts val="500"/>
                        </a:lnSpc>
                      </a:pP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lnSpc>
                          <a:spcPts val="500"/>
                        </a:lnSpc>
                      </a:pP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500"/>
                        </a:lnSpc>
                      </a:pP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lnSpc>
                          <a:spcPts val="500"/>
                        </a:lnSpc>
                      </a:pP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a:noFill/>
                    </a:lnL>
                    <a:lnR w="57150" cap="flat" cmpd="sng" algn="ctr">
                      <a:solidFill>
                        <a:srgbClr val="FF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lnSpc>
                          <a:spcPts val="500"/>
                        </a:lnSpc>
                      </a:pP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57150" cap="flat" cmpd="sng" algn="ctr">
                      <a:solidFill>
                        <a:srgbClr val="FF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lnSpc>
                          <a:spcPts val="500"/>
                        </a:lnSpc>
                      </a:pP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500"/>
                        </a:lnSpc>
                      </a:pP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lnSpc>
                          <a:spcPts val="500"/>
                        </a:lnSpc>
                      </a:pP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a:noFill/>
                    </a:lnL>
                    <a:lnR w="57150" cap="flat" cmpd="sng" algn="ctr">
                      <a:solidFill>
                        <a:srgbClr val="FF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494120560"/>
                  </a:ext>
                </a:extLst>
              </a:tr>
              <a:tr h="343109">
                <a:tc vMerge="1">
                  <a:txBody>
                    <a:bodyPr/>
                    <a:lstStyle/>
                    <a:p>
                      <a:endParaRPr kumimoji="1" lang="ja-JP" altLang="en-US"/>
                    </a:p>
                  </a:txBody>
                  <a:tcPr/>
                </a:tc>
                <a:tc>
                  <a:txBody>
                    <a:bodyPr/>
                    <a:lstStyle/>
                    <a:p>
                      <a:pPr algn="l" fontAlgn="ctr"/>
                      <a:r>
                        <a:rPr lang="ja-JP" altLang="en-US" sz="18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宿泊料金</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（１人１泊）</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税率</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a:noFill/>
                    </a:lnT>
                    <a:lnB>
                      <a:noFill/>
                    </a:lnB>
                  </a:tcPr>
                </a:tc>
                <a:tc>
                  <a:txBody>
                    <a:bodyPr/>
                    <a:lstStyle/>
                    <a:p>
                      <a:pPr algn="l" fontAlgn="ctr"/>
                      <a:endParaRPr lang="ja-JP" altLang="en-US" sz="18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57150" cap="flat" cmpd="sng" algn="ctr">
                      <a:solidFill>
                        <a:srgbClr val="FF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宿泊料金</a:t>
                      </a: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（１人１泊）</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税率</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a:noFill/>
                    </a:lnT>
                    <a:lnB>
                      <a:noFill/>
                    </a:lnB>
                  </a:tcPr>
                </a:tc>
                <a:extLst>
                  <a:ext uri="{0D108BD9-81ED-4DB2-BD59-A6C34878D82A}">
                    <a16:rowId xmlns:a16="http://schemas.microsoft.com/office/drawing/2014/main" val="2748230348"/>
                  </a:ext>
                </a:extLst>
              </a:tr>
              <a:tr h="380201">
                <a:tc vMerge="1">
                  <a:txBody>
                    <a:bodyPr/>
                    <a:lstStyle/>
                    <a:p>
                      <a:endParaRPr kumimoji="1" lang="ja-JP" altLang="en-US"/>
                    </a:p>
                  </a:txBody>
                  <a:tcPr/>
                </a:tc>
                <a:tc>
                  <a:txBody>
                    <a:bodyPr/>
                    <a:lstStyle/>
                    <a:p>
                      <a:pPr algn="l" fontAlgn="ctr"/>
                      <a:r>
                        <a:rPr lang="ja-JP" altLang="en-US" sz="18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7,000</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円以上</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15,000</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円未満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100</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a:noFill/>
                    </a:lnT>
                    <a:lnB>
                      <a:noFill/>
                    </a:lnB>
                  </a:tcPr>
                </a:tc>
                <a:tc>
                  <a:txBody>
                    <a:bodyPr/>
                    <a:lstStyle/>
                    <a:p>
                      <a:pPr algn="l" fontAlgn="ctr"/>
                      <a:endParaRPr lang="ja-JP" altLang="en-US" sz="18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57150" cap="flat" cmpd="sng" algn="ctr">
                      <a:solidFill>
                        <a:srgbClr val="FF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ja-JP" sz="2200" b="1" i="0" u="sng" strike="noStrike" dirty="0">
                          <a:solidFill>
                            <a:srgbClr val="000000"/>
                          </a:solidFill>
                          <a:effectLst/>
                          <a:latin typeface="Meiryo UI" panose="020B0604030504040204" pitchFamily="50" charset="-128"/>
                          <a:ea typeface="Meiryo UI" panose="020B0604030504040204" pitchFamily="50" charset="-128"/>
                        </a:rPr>
                        <a:t>5,000</a:t>
                      </a:r>
                      <a:r>
                        <a:rPr lang="ja-JP" altLang="en-US" sz="2200" b="1" i="0" u="sng" strike="noStrike" dirty="0">
                          <a:solidFill>
                            <a:srgbClr val="000000"/>
                          </a:solidFill>
                          <a:effectLst/>
                          <a:latin typeface="Meiryo UI" panose="020B0604030504040204" pitchFamily="50" charset="-128"/>
                          <a:ea typeface="Meiryo UI" panose="020B0604030504040204" pitchFamily="50" charset="-128"/>
                        </a:rPr>
                        <a:t>円以上</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15,000</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円未満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200" b="1" i="0" u="sng" strike="noStrike" dirty="0">
                          <a:solidFill>
                            <a:srgbClr val="000000"/>
                          </a:solidFill>
                          <a:effectLst/>
                          <a:latin typeface="Meiryo UI" panose="020B0604030504040204" pitchFamily="50" charset="-128"/>
                          <a:ea typeface="Meiryo UI" panose="020B0604030504040204" pitchFamily="50" charset="-128"/>
                        </a:rPr>
                        <a:t>200</a:t>
                      </a:r>
                      <a:r>
                        <a:rPr lang="ja-JP" altLang="en-US" sz="2200" b="1" i="0" u="sng" strike="noStrike" dirty="0">
                          <a:solidFill>
                            <a:srgbClr val="000000"/>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a:noFill/>
                    </a:lnT>
                    <a:lnB>
                      <a:noFill/>
                    </a:lnB>
                  </a:tcPr>
                </a:tc>
                <a:extLst>
                  <a:ext uri="{0D108BD9-81ED-4DB2-BD59-A6C34878D82A}">
                    <a16:rowId xmlns:a16="http://schemas.microsoft.com/office/drawing/2014/main" val="2712337072"/>
                  </a:ext>
                </a:extLst>
              </a:tr>
              <a:tr h="380201">
                <a:tc vMerge="1">
                  <a:txBody>
                    <a:bodyPr/>
                    <a:lstStyle/>
                    <a:p>
                      <a:endParaRPr kumimoji="1" lang="ja-JP" altLang="en-US"/>
                    </a:p>
                  </a:txBody>
                  <a:tcPr/>
                </a:tc>
                <a:tc>
                  <a:txBody>
                    <a:bodyPr/>
                    <a:lstStyle/>
                    <a:p>
                      <a:pPr algn="l" fontAlgn="ctr"/>
                      <a:r>
                        <a:rPr lang="ja-JP" altLang="en-US" sz="18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15,000</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円以上</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20,000</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円未満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200</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a:noFill/>
                    </a:lnT>
                    <a:lnB>
                      <a:noFill/>
                    </a:lnB>
                  </a:tcPr>
                </a:tc>
                <a:tc>
                  <a:txBody>
                    <a:bodyPr/>
                    <a:lstStyle/>
                    <a:p>
                      <a:pPr algn="l" fontAlgn="ctr"/>
                      <a:endParaRPr lang="ja-JP" altLang="en-US" sz="18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57150" cap="flat" cmpd="sng" algn="ctr">
                      <a:solidFill>
                        <a:srgbClr val="FF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15,000</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円以上</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20,000</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円未満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200" b="1" i="0" u="sng" strike="noStrike" dirty="0">
                          <a:solidFill>
                            <a:srgbClr val="000000"/>
                          </a:solidFill>
                          <a:effectLst/>
                          <a:latin typeface="Meiryo UI" panose="020B0604030504040204" pitchFamily="50" charset="-128"/>
                          <a:ea typeface="Meiryo UI" panose="020B0604030504040204" pitchFamily="50" charset="-128"/>
                        </a:rPr>
                        <a:t>400</a:t>
                      </a:r>
                      <a:r>
                        <a:rPr lang="ja-JP" altLang="en-US" sz="2200" b="1" i="0" u="sng" strike="noStrike" dirty="0">
                          <a:solidFill>
                            <a:srgbClr val="000000"/>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a:noFill/>
                    </a:lnT>
                    <a:lnB>
                      <a:noFill/>
                    </a:lnB>
                  </a:tcPr>
                </a:tc>
                <a:extLst>
                  <a:ext uri="{0D108BD9-81ED-4DB2-BD59-A6C34878D82A}">
                    <a16:rowId xmlns:a16="http://schemas.microsoft.com/office/drawing/2014/main" val="1634542378"/>
                  </a:ext>
                </a:extLst>
              </a:tr>
              <a:tr h="380201">
                <a:tc vMerge="1">
                  <a:txBody>
                    <a:bodyPr/>
                    <a:lstStyle/>
                    <a:p>
                      <a:endParaRPr kumimoji="1" lang="ja-JP" altLang="en-US"/>
                    </a:p>
                  </a:txBody>
                  <a:tcPr/>
                </a:tc>
                <a:tc>
                  <a:txBody>
                    <a:bodyPr/>
                    <a:lstStyle/>
                    <a:p>
                      <a:pPr algn="l"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20,000</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円以上</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300</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a:noFill/>
                    </a:lnT>
                    <a:lnB>
                      <a:noFill/>
                    </a:lnB>
                  </a:tcPr>
                </a:tc>
                <a:tc>
                  <a:txBody>
                    <a:bodyPr/>
                    <a:lstStyle/>
                    <a:p>
                      <a:pPr algn="l" fontAlgn="ctr"/>
                      <a:endParaRPr lang="ja-JP" altLang="en-US" sz="18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57150" cap="flat" cmpd="sng" algn="ctr">
                      <a:solidFill>
                        <a:srgbClr val="FF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20,000</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円以上</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200" b="1" i="0" u="sng" strike="noStrike" dirty="0">
                          <a:solidFill>
                            <a:srgbClr val="000000"/>
                          </a:solidFill>
                          <a:effectLst/>
                          <a:latin typeface="Meiryo UI" panose="020B0604030504040204" pitchFamily="50" charset="-128"/>
                          <a:ea typeface="Meiryo UI" panose="020B0604030504040204" pitchFamily="50" charset="-128"/>
                        </a:rPr>
                        <a:t>500</a:t>
                      </a:r>
                      <a:r>
                        <a:rPr lang="ja-JP" altLang="en-US" sz="2200" b="1" i="0" u="sng" strike="noStrike" dirty="0">
                          <a:solidFill>
                            <a:srgbClr val="000000"/>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a:noFill/>
                    </a:lnT>
                    <a:lnB>
                      <a:noFill/>
                    </a:lnB>
                  </a:tcPr>
                </a:tc>
                <a:extLst>
                  <a:ext uri="{0D108BD9-81ED-4DB2-BD59-A6C34878D82A}">
                    <a16:rowId xmlns:a16="http://schemas.microsoft.com/office/drawing/2014/main" val="2983961008"/>
                  </a:ext>
                </a:extLst>
              </a:tr>
              <a:tr h="150690">
                <a:tc vMerge="1">
                  <a:txBody>
                    <a:bodyPr/>
                    <a:lstStyle/>
                    <a:p>
                      <a:endParaRPr kumimoji="1" lang="ja-JP" altLang="en-US"/>
                    </a:p>
                  </a:txBody>
                  <a:tcPr/>
                </a:tc>
                <a:tc>
                  <a:txBody>
                    <a:bodyPr/>
                    <a:lstStyle/>
                    <a:p>
                      <a:pPr algn="l" fontAlgn="ctr">
                        <a:lnSpc>
                          <a:spcPts val="500"/>
                        </a:lnSpc>
                      </a:pP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ctr">
                        <a:lnSpc>
                          <a:spcPts val="500"/>
                        </a:lnSpc>
                      </a:pP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500"/>
                        </a:lnSpc>
                      </a:pP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lnSpc>
                          <a:spcPts val="500"/>
                        </a:lnSpc>
                      </a:pP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a:noFill/>
                    </a:lnL>
                    <a:lnR w="57150" cap="flat" cmpd="sng" algn="ctr">
                      <a:solidFill>
                        <a:srgbClr val="FF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lnSpc>
                          <a:spcPts val="500"/>
                        </a:lnSpc>
                      </a:pP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57150" cap="flat" cmpd="sng" algn="ctr">
                      <a:solidFill>
                        <a:srgbClr val="FF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ctr">
                        <a:lnSpc>
                          <a:spcPts val="500"/>
                        </a:lnSpc>
                      </a:pP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500"/>
                        </a:lnSpc>
                      </a:pP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lnSpc>
                          <a:spcPts val="500"/>
                        </a:lnSpc>
                      </a:pP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a:noFill/>
                    </a:lnL>
                    <a:lnR w="57150" cap="flat" cmpd="sng" algn="ctr">
                      <a:solidFill>
                        <a:srgbClr val="FF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8217694"/>
                  </a:ext>
                </a:extLst>
              </a:tr>
              <a:tr h="695093">
                <a:tc>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課税免除制度</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修学旅行生</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万博期間（</a:t>
                      </a:r>
                      <a:r>
                        <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R7.4.1</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10.31</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）に限定した課税免除</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7620" marR="7620" marT="7620" marB="0" anchor="ctr">
                    <a:lnL w="635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zh-CN" altLang="en-US" sz="22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修学旅行生</a:t>
                      </a:r>
                      <a:endParaRPr kumimoji="1" lang="en-US" altLang="zh-CN" sz="22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400" b="0"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万博期間終了後（</a:t>
                      </a:r>
                      <a:r>
                        <a:rPr kumimoji="1" lang="en-US" altLang="ja-JP" sz="1400" b="0"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R7.11</a:t>
                      </a:r>
                      <a:r>
                        <a:rPr kumimoji="1" lang="ja-JP" altLang="en-US" sz="1400" b="0"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以降）も課税免除を継続</a:t>
                      </a:r>
                      <a:endParaRPr kumimoji="1" lang="ja-JP" altLang="en-US" sz="1800" b="0"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7620" marR="7620" marT="7620" marB="0" anchor="ctr">
                    <a:lnL w="57150" cap="flat" cmpd="sng" algn="ctr">
                      <a:solidFill>
                        <a:srgbClr val="FF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571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33851312"/>
                  </a:ext>
                </a:extLst>
              </a:tr>
            </a:tbl>
          </a:graphicData>
        </a:graphic>
      </p:graphicFrame>
      <p:sp>
        <p:nvSpPr>
          <p:cNvPr id="11" name="テキスト ボックス 10">
            <a:extLst>
              <a:ext uri="{FF2B5EF4-FFF2-40B4-BE49-F238E27FC236}">
                <a16:creationId xmlns:a16="http://schemas.microsoft.com/office/drawing/2014/main" id="{91CAD417-6FC8-4642-88F2-79B6B135BCC0}"/>
              </a:ext>
            </a:extLst>
          </p:cNvPr>
          <p:cNvSpPr txBox="1"/>
          <p:nvPr/>
        </p:nvSpPr>
        <p:spPr>
          <a:xfrm>
            <a:off x="200251" y="1575370"/>
            <a:ext cx="3039886"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＜制度改正の概要＞</a:t>
            </a:r>
            <a:endParaRPr kumimoji="1" lang="en-US" altLang="ja-JP" sz="2000" b="1"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3F25E4D1-E39A-4AEE-8AE8-3A4B69A95199}"/>
              </a:ext>
            </a:extLst>
          </p:cNvPr>
          <p:cNvSpPr txBox="1"/>
          <p:nvPr/>
        </p:nvSpPr>
        <p:spPr>
          <a:xfrm>
            <a:off x="529523" y="5698037"/>
            <a:ext cx="12575709" cy="1294842"/>
          </a:xfrm>
          <a:prstGeom prst="rect">
            <a:avLst/>
          </a:prstGeom>
          <a:solidFill>
            <a:schemeClr val="accent5">
              <a:lumMod val="20000"/>
              <a:lumOff val="80000"/>
            </a:schemeClr>
          </a:solidFill>
          <a:ln w="12700">
            <a:solidFill>
              <a:schemeClr val="tx1"/>
            </a:solidFill>
            <a:prstDash val="lgDash"/>
          </a:ln>
        </p:spPr>
        <p:txBody>
          <a:bodyPr wrap="square" rtlCol="0">
            <a:spAutoFit/>
          </a:bodyPr>
          <a:lstStyle/>
          <a:p>
            <a:pPr marL="177800" indent="-177800">
              <a:lnSpc>
                <a:spcPts val="2400"/>
              </a:lnSpc>
            </a:pPr>
            <a:r>
              <a:rPr lang="ja-JP" altLang="en-US" sz="1800" dirty="0">
                <a:latin typeface="Meiryo UI" panose="020B0604030504040204" pitchFamily="50" charset="-128"/>
                <a:ea typeface="Meiryo UI" panose="020B0604030504040204" pitchFamily="50" charset="-128"/>
              </a:rPr>
              <a:t> </a:t>
            </a:r>
            <a:r>
              <a:rPr kumimoji="1" lang="ja-JP" altLang="en-US" sz="1800" dirty="0">
                <a:latin typeface="Meiryo UI" panose="020B0604030504040204" pitchFamily="50" charset="-128"/>
                <a:ea typeface="Meiryo UI" panose="020B0604030504040204" pitchFamily="50" charset="-128"/>
              </a:rPr>
              <a:t>・ 令和７年　２月１８日</a:t>
            </a:r>
            <a:r>
              <a:rPr kumimoji="1" lang="en-US" altLang="ja-JP" sz="1800" dirty="0">
                <a:latin typeface="Meiryo UI" panose="020B0604030504040204" pitchFamily="50" charset="-128"/>
                <a:ea typeface="Meiryo UI" panose="020B0604030504040204" pitchFamily="50" charset="-128"/>
              </a:rPr>
              <a:t>	</a:t>
            </a:r>
            <a:r>
              <a:rPr kumimoji="1" lang="ja-JP" altLang="en-US" sz="1800" dirty="0">
                <a:latin typeface="Meiryo UI" panose="020B0604030504040204" pitchFamily="50" charset="-128"/>
                <a:ea typeface="Meiryo UI" panose="020B0604030504040204" pitchFamily="50" charset="-128"/>
              </a:rPr>
              <a:t>　　総務大臣同意</a:t>
            </a:r>
            <a:endParaRPr kumimoji="1" lang="en-US" altLang="ja-JP" sz="1800" dirty="0">
              <a:latin typeface="Meiryo UI" panose="020B0604030504040204" pitchFamily="50" charset="-128"/>
              <a:ea typeface="Meiryo UI" panose="020B0604030504040204" pitchFamily="50" charset="-128"/>
            </a:endParaRPr>
          </a:p>
          <a:p>
            <a:pPr marL="177800" indent="-177800">
              <a:lnSpc>
                <a:spcPts val="2400"/>
              </a:lnSpc>
            </a:pPr>
            <a:r>
              <a:rPr kumimoji="1" lang="en-US" altLang="ja-JP" sz="1800" dirty="0">
                <a:latin typeface="Meiryo UI" panose="020B0604030504040204" pitchFamily="50" charset="-128"/>
                <a:ea typeface="Meiryo UI" panose="020B0604030504040204" pitchFamily="50" charset="-128"/>
              </a:rPr>
              <a:t> </a:t>
            </a:r>
            <a:r>
              <a:rPr kumimoji="1" lang="ja-JP" altLang="en-US" sz="1800" dirty="0">
                <a:latin typeface="Meiryo UI" panose="020B0604030504040204" pitchFamily="50" charset="-128"/>
                <a:ea typeface="Meiryo UI" panose="020B0604030504040204" pitchFamily="50" charset="-128"/>
              </a:rPr>
              <a:t>・ 令和７年　２月２８日</a:t>
            </a:r>
            <a:r>
              <a:rPr kumimoji="1" lang="en-US" altLang="ja-JP" sz="1800" dirty="0">
                <a:latin typeface="Meiryo UI" panose="020B0604030504040204" pitchFamily="50" charset="-128"/>
                <a:ea typeface="Meiryo UI" panose="020B0604030504040204" pitchFamily="50" charset="-128"/>
              </a:rPr>
              <a:t>	</a:t>
            </a:r>
            <a:r>
              <a:rPr kumimoji="1" lang="ja-JP" altLang="en-US" sz="1800" dirty="0">
                <a:latin typeface="Meiryo UI" panose="020B0604030504040204" pitchFamily="50" charset="-128"/>
                <a:ea typeface="Meiryo UI" panose="020B0604030504040204" pitchFamily="50" charset="-128"/>
              </a:rPr>
              <a:t>　　改正条例公布</a:t>
            </a:r>
            <a:endParaRPr kumimoji="1" lang="en-US" altLang="ja-JP" sz="1800" dirty="0">
              <a:latin typeface="Meiryo UI" panose="020B0604030504040204" pitchFamily="50" charset="-128"/>
              <a:ea typeface="Meiryo UI" panose="020B0604030504040204" pitchFamily="50" charset="-128"/>
            </a:endParaRPr>
          </a:p>
          <a:p>
            <a:pPr marL="177800" indent="-177800">
              <a:lnSpc>
                <a:spcPts val="2400"/>
              </a:lnSpc>
            </a:pPr>
            <a:r>
              <a:rPr kumimoji="1" lang="ja-JP" altLang="en-US" sz="1800" dirty="0">
                <a:latin typeface="Meiryo UI" panose="020B0604030504040204" pitchFamily="50" charset="-128"/>
                <a:ea typeface="Meiryo UI" panose="020B0604030504040204" pitchFamily="50" charset="-128"/>
              </a:rPr>
              <a:t> ・ 令和７年　３月～８月</a:t>
            </a:r>
            <a:r>
              <a:rPr kumimoji="1" lang="en-US" altLang="ja-JP" sz="1800" dirty="0">
                <a:latin typeface="Meiryo UI" panose="020B0604030504040204" pitchFamily="50" charset="-128"/>
                <a:ea typeface="Meiryo UI" panose="020B0604030504040204" pitchFamily="50" charset="-128"/>
              </a:rPr>
              <a:t>	</a:t>
            </a:r>
            <a:r>
              <a:rPr kumimoji="1" lang="ja-JP" altLang="en-US" sz="1800" dirty="0">
                <a:latin typeface="Meiryo UI" panose="020B0604030504040204" pitchFamily="50" charset="-128"/>
                <a:ea typeface="Meiryo UI" panose="020B0604030504040204" pitchFamily="50" charset="-128"/>
              </a:rPr>
              <a:t>　　制度周知・準備期間 ＜６ヶ月間＞</a:t>
            </a:r>
            <a:endParaRPr kumimoji="1" lang="en-US" altLang="ja-JP" sz="1800" dirty="0">
              <a:latin typeface="Meiryo UI" panose="020B0604030504040204" pitchFamily="50" charset="-128"/>
              <a:ea typeface="Meiryo UI" panose="020B0604030504040204" pitchFamily="50" charset="-128"/>
            </a:endParaRPr>
          </a:p>
          <a:p>
            <a:pPr marL="177800" indent="-177800">
              <a:lnSpc>
                <a:spcPts val="2400"/>
              </a:lnSpc>
            </a:pPr>
            <a:r>
              <a:rPr lang="ja-JP" altLang="en-US" sz="1800" dirty="0">
                <a:latin typeface="Meiryo UI" panose="020B0604030504040204" pitchFamily="50" charset="-128"/>
                <a:ea typeface="Meiryo UI" panose="020B0604030504040204" pitchFamily="50" charset="-128"/>
              </a:rPr>
              <a:t> ・ </a:t>
            </a:r>
            <a:r>
              <a:rPr lang="ja-JP" altLang="en-US" sz="1800" u="sng" dirty="0">
                <a:latin typeface="Meiryo UI" panose="020B0604030504040204" pitchFamily="50" charset="-128"/>
                <a:ea typeface="Meiryo UI" panose="020B0604030504040204" pitchFamily="50" charset="-128"/>
              </a:rPr>
              <a:t>令和７年　９月　１日</a:t>
            </a:r>
            <a:r>
              <a:rPr lang="en-US" altLang="ja-JP" sz="18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　　</a:t>
            </a:r>
            <a:r>
              <a:rPr lang="ja-JP" altLang="en-US" sz="1800" u="sng" dirty="0">
                <a:latin typeface="Meiryo UI" panose="020B0604030504040204" pitchFamily="50" charset="-128"/>
                <a:ea typeface="Meiryo UI" panose="020B0604030504040204" pitchFamily="50" charset="-128"/>
              </a:rPr>
              <a:t>改正条例施行（改正後の制度での課税（徴収）を開始）</a:t>
            </a:r>
            <a:endParaRPr lang="en-US" altLang="ja-JP" sz="1800" u="sng"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0158E2E7-8D27-425B-A00B-F0976553E2DD}"/>
              </a:ext>
            </a:extLst>
          </p:cNvPr>
          <p:cNvSpPr txBox="1"/>
          <p:nvPr/>
        </p:nvSpPr>
        <p:spPr>
          <a:xfrm>
            <a:off x="194378" y="5264163"/>
            <a:ext cx="3117767"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＜今後のスケジュール＞</a:t>
            </a:r>
            <a:endParaRPr kumimoji="1" lang="en-US" altLang="ja-JP" sz="2000" b="1" dirty="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74512DCA-58CD-46E1-A7DD-A9EBBDE6200A}"/>
              </a:ext>
            </a:extLst>
          </p:cNvPr>
          <p:cNvSpPr/>
          <p:nvPr/>
        </p:nvSpPr>
        <p:spPr>
          <a:xfrm>
            <a:off x="379705" y="7583428"/>
            <a:ext cx="12725527" cy="2185237"/>
          </a:xfrm>
          <a:prstGeom prst="rect">
            <a:avLst/>
          </a:prstGeom>
          <a:noFill/>
          <a:ln/>
        </p:spPr>
        <p:style>
          <a:lnRef idx="2">
            <a:schemeClr val="dk1"/>
          </a:lnRef>
          <a:fillRef idx="1">
            <a:schemeClr val="lt1"/>
          </a:fillRef>
          <a:effectRef idx="0">
            <a:schemeClr val="dk1"/>
          </a:effectRef>
          <a:fontRef idx="minor">
            <a:schemeClr val="dk1"/>
          </a:fontRef>
        </p:style>
        <p:txBody>
          <a:bodyPr rtlCol="0" anchor="t" anchorCtr="0"/>
          <a:lstStyle/>
          <a:p>
            <a:pPr algn="ctr"/>
            <a:endParaRPr kumimoji="1" lang="ja-JP" altLang="en-US" sz="1100" b="1" dirty="0">
              <a:solidFill>
                <a:schemeClr val="tx1"/>
              </a:solidFill>
              <a:latin typeface="Meiryo UI" panose="020B0604030504040204" pitchFamily="50" charset="-128"/>
              <a:ea typeface="Meiryo UI" panose="020B0604030504040204" pitchFamily="50" charset="-128"/>
            </a:endParaRPr>
          </a:p>
        </p:txBody>
      </p:sp>
      <p:sp>
        <p:nvSpPr>
          <p:cNvPr id="20" name="対角する 2 つの角を切り取った四角形 135">
            <a:extLst>
              <a:ext uri="{FF2B5EF4-FFF2-40B4-BE49-F238E27FC236}">
                <a16:creationId xmlns:a16="http://schemas.microsoft.com/office/drawing/2014/main" id="{2A4474B2-64C1-4C5F-8FF8-250ADB2D820E}"/>
              </a:ext>
            </a:extLst>
          </p:cNvPr>
          <p:cNvSpPr/>
          <p:nvPr/>
        </p:nvSpPr>
        <p:spPr>
          <a:xfrm>
            <a:off x="391981" y="7199314"/>
            <a:ext cx="12726201" cy="400110"/>
          </a:xfrm>
          <a:prstGeom prst="snip2DiagRect">
            <a:avLst>
              <a:gd name="adj1" fmla="val 0"/>
              <a:gd name="adj2" fmla="val 50000"/>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bg1"/>
                </a:solidFill>
                <a:latin typeface="Meiryo UI" panose="020B0604030504040204" pitchFamily="50" charset="-128"/>
                <a:ea typeface="Meiryo UI" panose="020B0604030504040204" pitchFamily="50" charset="-128"/>
              </a:rPr>
              <a:t>参考：宿泊税の制度改正にかかる令和７年度の新たな取組み　　</a:t>
            </a:r>
          </a:p>
        </p:txBody>
      </p:sp>
      <p:sp>
        <p:nvSpPr>
          <p:cNvPr id="21" name="テキスト ボックス 20">
            <a:extLst>
              <a:ext uri="{FF2B5EF4-FFF2-40B4-BE49-F238E27FC236}">
                <a16:creationId xmlns:a16="http://schemas.microsoft.com/office/drawing/2014/main" id="{E4A18B9B-9BE2-4970-B6CF-22C27FEE4564}"/>
              </a:ext>
            </a:extLst>
          </p:cNvPr>
          <p:cNvSpPr txBox="1"/>
          <p:nvPr/>
        </p:nvSpPr>
        <p:spPr>
          <a:xfrm>
            <a:off x="519766" y="7629729"/>
            <a:ext cx="9721866" cy="584775"/>
          </a:xfrm>
          <a:prstGeom prst="rect">
            <a:avLst/>
          </a:prstGeom>
          <a:noFill/>
        </p:spPr>
        <p:txBody>
          <a:bodyPr wrap="square">
            <a:spAutoFit/>
          </a:bodyPr>
          <a:lstStyle/>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ＭＳ Ｐゴシック" panose="020B0600070205080204" pitchFamily="50" charset="-128"/>
              </a:rPr>
              <a:t>宿泊税システム改修費補助金 </a:t>
            </a:r>
            <a:r>
              <a:rPr kumimoji="1" lang="en-US" altLang="zh-TW"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令和</a:t>
            </a:r>
            <a:r>
              <a:rPr kumimoji="1" lang="ja-JP" altLang="en-US"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７</a:t>
            </a:r>
            <a:r>
              <a:rPr kumimoji="1" lang="zh-TW" altLang="en-US"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当初</a:t>
            </a:r>
            <a:r>
              <a:rPr kumimoji="1" lang="zh-TW" altLang="en-US"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予算</a:t>
            </a:r>
            <a:r>
              <a:rPr kumimoji="1" lang="ja-JP" altLang="en-US"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額</a:t>
            </a:r>
            <a:r>
              <a:rPr kumimoji="1" lang="zh-TW" altLang="en-US"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565</a:t>
            </a:r>
            <a:r>
              <a:rPr kumimoji="1" lang="en-US" altLang="zh-TW"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074</a:t>
            </a:r>
            <a:r>
              <a:rPr kumimoji="1" lang="zh-TW" altLang="en-US"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zh-TW"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≪新規≫</a:t>
            </a:r>
            <a:endParaRPr kumimoji="1" lang="en-US" altLang="zh-TW" sz="1600" b="1"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spc="-30" dirty="0">
                <a:latin typeface="Meiryo UI" panose="020B0604030504040204" pitchFamily="50" charset="-128"/>
                <a:ea typeface="Meiryo UI" panose="020B0604030504040204" pitchFamily="50" charset="-128"/>
                <a:cs typeface="Meiryo UI" panose="020B0604030504040204" pitchFamily="50" charset="-128"/>
              </a:rPr>
              <a:t>　　条例改正に伴い、宿泊施設における既存のレジシステム改修等に要する経費の一部を補助する。</a:t>
            </a:r>
            <a:endParaRPr lang="en-US" altLang="ja-JP" sz="1600" spc="-3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a:extLst>
              <a:ext uri="{FF2B5EF4-FFF2-40B4-BE49-F238E27FC236}">
                <a16:creationId xmlns:a16="http://schemas.microsoft.com/office/drawing/2014/main" id="{3F5AED33-DFA5-4148-A075-7950127C2655}"/>
              </a:ext>
            </a:extLst>
          </p:cNvPr>
          <p:cNvSpPr txBox="1"/>
          <p:nvPr/>
        </p:nvSpPr>
        <p:spPr>
          <a:xfrm>
            <a:off x="510388" y="8172477"/>
            <a:ext cx="8706413" cy="830997"/>
          </a:xfrm>
          <a:prstGeom prst="rect">
            <a:avLst/>
          </a:prstGeom>
          <a:noFill/>
        </p:spPr>
        <p:txBody>
          <a:bodyPr wrap="square">
            <a:spAutoFit/>
          </a:bodyPr>
          <a:lstStyle/>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ＭＳ Ｐゴシック" panose="020B0600070205080204" pitchFamily="50" charset="-128"/>
              </a:rPr>
              <a:t>宿泊税認知度等調査 </a:t>
            </a:r>
            <a:r>
              <a:rPr kumimoji="1" lang="en-US" altLang="zh-TW"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令和</a:t>
            </a:r>
            <a:r>
              <a:rPr kumimoji="1" lang="ja-JP" altLang="en-US"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７</a:t>
            </a:r>
            <a:r>
              <a:rPr kumimoji="1" lang="zh-TW" altLang="en-US"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当初</a:t>
            </a:r>
            <a:r>
              <a:rPr kumimoji="1" lang="zh-TW" altLang="en-US"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予算</a:t>
            </a:r>
            <a:r>
              <a:rPr kumimoji="1" lang="ja-JP" altLang="en-US"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額</a:t>
            </a:r>
            <a:r>
              <a:rPr kumimoji="1" lang="zh-TW" altLang="en-US"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9</a:t>
            </a:r>
            <a:r>
              <a:rPr kumimoji="1" lang="en-US" altLang="zh-TW"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lang="en-US" altLang="ja-JP" sz="1600" spc="-30" dirty="0">
                <a:latin typeface="Meiryo UI" panose="020B0604030504040204" pitchFamily="50" charset="-128"/>
                <a:ea typeface="Meiryo UI" panose="020B0604030504040204" pitchFamily="50" charset="-128"/>
                <a:cs typeface="Meiryo UI" panose="020B0604030504040204" pitchFamily="50" charset="-128"/>
              </a:rPr>
              <a:t>719</a:t>
            </a:r>
            <a:r>
              <a:rPr kumimoji="1" lang="zh-TW" altLang="en-US"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zh-TW"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kumimoji="1" lang="ja-JP" altLang="en-US" sz="1600" b="1"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600" b="1"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3038" indent="-173038"/>
            <a:r>
              <a:rPr lang="ja-JP" altLang="en-US" sz="1600" spc="-30" dirty="0">
                <a:latin typeface="Meiryo UI" panose="020B0604030504040204" pitchFamily="50" charset="-128"/>
                <a:ea typeface="Meiryo UI" panose="020B0604030504040204" pitchFamily="50" charset="-128"/>
                <a:cs typeface="Meiryo UI" panose="020B0604030504040204" pitchFamily="50" charset="-128"/>
              </a:rPr>
              <a:t>　　宿泊税の事業効果や課題を可視化し、観光客等のニーズに対応した施策の企画・立案等につなげるため、宿泊税制度や大阪の観光に関する認知度・満足度等を調査する。</a:t>
            </a:r>
            <a:endParaRPr lang="en-US" altLang="ja-JP" sz="1600" spc="-3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a:extLst>
              <a:ext uri="{FF2B5EF4-FFF2-40B4-BE49-F238E27FC236}">
                <a16:creationId xmlns:a16="http://schemas.microsoft.com/office/drawing/2014/main" id="{32B24DF9-50C5-4BC0-A452-711179D40C42}"/>
              </a:ext>
            </a:extLst>
          </p:cNvPr>
          <p:cNvSpPr txBox="1"/>
          <p:nvPr/>
        </p:nvSpPr>
        <p:spPr>
          <a:xfrm>
            <a:off x="512135" y="8949869"/>
            <a:ext cx="8368248" cy="830997"/>
          </a:xfrm>
          <a:prstGeom prst="rect">
            <a:avLst/>
          </a:prstGeom>
          <a:noFill/>
        </p:spPr>
        <p:txBody>
          <a:bodyPr wrap="square">
            <a:spAutoFit/>
          </a:bodyPr>
          <a:lstStyle/>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■宿泊税活用事業の見える化</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ＭＳ Ｐゴシック" panose="020B0600070205080204" pitchFamily="50" charset="-128"/>
              </a:rPr>
              <a:t> </a:t>
            </a:r>
            <a:r>
              <a:rPr kumimoji="1" lang="en-US" altLang="zh-TW"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令和</a:t>
            </a:r>
            <a:r>
              <a:rPr kumimoji="1" lang="ja-JP" altLang="en-US"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７</a:t>
            </a:r>
            <a:r>
              <a:rPr kumimoji="1" lang="zh-TW" altLang="en-US"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当初</a:t>
            </a:r>
            <a:r>
              <a:rPr kumimoji="1" lang="zh-TW" altLang="en-US"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予算</a:t>
            </a:r>
            <a:r>
              <a:rPr kumimoji="1" lang="ja-JP" altLang="en-US"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額</a:t>
            </a:r>
            <a:r>
              <a:rPr kumimoji="1" lang="zh-TW" altLang="en-US"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a:t>
            </a:r>
            <a:r>
              <a:rPr lang="en-US" altLang="ja-JP" sz="1600" spc="-30" dirty="0">
                <a:latin typeface="Meiryo UI" panose="020B0604030504040204" pitchFamily="50" charset="-128"/>
                <a:ea typeface="Meiryo UI" panose="020B0604030504040204" pitchFamily="50" charset="-128"/>
                <a:cs typeface="Meiryo UI" panose="020B0604030504040204" pitchFamily="50" charset="-128"/>
              </a:rPr>
              <a:t>198</a:t>
            </a:r>
            <a:r>
              <a:rPr kumimoji="1" lang="zh-TW" altLang="en-US"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zh-TW" sz="1600"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a:t>
            </a:r>
            <a:r>
              <a:rPr kumimoji="1" lang="ja-JP" altLang="en-US" sz="1600" b="1"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600" b="1" i="0" u="none" strike="noStrike" kern="1200" cap="none" spc="-3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3038" indent="-173038"/>
            <a:r>
              <a:rPr lang="ja-JP" altLang="en-US" sz="1600" spc="-30" dirty="0">
                <a:latin typeface="Meiryo UI" panose="020B0604030504040204" pitchFamily="50" charset="-128"/>
                <a:ea typeface="Meiryo UI" panose="020B0604030504040204" pitchFamily="50" charset="-128"/>
                <a:cs typeface="Meiryo UI" panose="020B0604030504040204" pitchFamily="50" charset="-128"/>
              </a:rPr>
              <a:t>　　宿泊税の使途や事業効果を可視化するため、宿泊税を活用した事業に広報用ステッカーを表示し、受益者である観光客や府民に対しわかりやすく積極的に</a:t>
            </a:r>
            <a:r>
              <a:rPr lang="en-US" altLang="ja-JP" sz="1600" spc="-3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1600" spc="-30" dirty="0">
                <a:latin typeface="Meiryo UI" panose="020B0604030504040204" pitchFamily="50" charset="-128"/>
                <a:ea typeface="Meiryo UI" panose="020B0604030504040204" pitchFamily="50" charset="-128"/>
                <a:cs typeface="Meiryo UI" panose="020B0604030504040204" pitchFamily="50" charset="-128"/>
              </a:rPr>
              <a:t>を行う。</a:t>
            </a:r>
            <a:endParaRPr lang="en-US" altLang="ja-JP" sz="1600" spc="-3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 name="図 2">
            <a:extLst>
              <a:ext uri="{FF2B5EF4-FFF2-40B4-BE49-F238E27FC236}">
                <a16:creationId xmlns:a16="http://schemas.microsoft.com/office/drawing/2014/main" id="{6EA97E04-A654-4020-B41A-F1E7E03FC4E0}"/>
              </a:ext>
            </a:extLst>
          </p:cNvPr>
          <p:cNvPicPr>
            <a:picLocks noChangeAspect="1"/>
          </p:cNvPicPr>
          <p:nvPr/>
        </p:nvPicPr>
        <p:blipFill>
          <a:blip r:embed="rId3"/>
          <a:stretch>
            <a:fillRect/>
          </a:stretch>
        </p:blipFill>
        <p:spPr>
          <a:xfrm>
            <a:off x="9429545" y="7958114"/>
            <a:ext cx="1680671" cy="1696108"/>
          </a:xfrm>
          <a:prstGeom prst="rect">
            <a:avLst/>
          </a:prstGeom>
        </p:spPr>
      </p:pic>
      <p:pic>
        <p:nvPicPr>
          <p:cNvPr id="4" name="図 3">
            <a:extLst>
              <a:ext uri="{FF2B5EF4-FFF2-40B4-BE49-F238E27FC236}">
                <a16:creationId xmlns:a16="http://schemas.microsoft.com/office/drawing/2014/main" id="{6C7CA436-3611-4648-84B6-0D3B98140E10}"/>
              </a:ext>
            </a:extLst>
          </p:cNvPr>
          <p:cNvPicPr>
            <a:picLocks noChangeAspect="1"/>
          </p:cNvPicPr>
          <p:nvPr/>
        </p:nvPicPr>
        <p:blipFill>
          <a:blip r:embed="rId4"/>
          <a:stretch>
            <a:fillRect/>
          </a:stretch>
        </p:blipFill>
        <p:spPr>
          <a:xfrm>
            <a:off x="11294086" y="7963618"/>
            <a:ext cx="1779891" cy="1696108"/>
          </a:xfrm>
          <a:prstGeom prst="rect">
            <a:avLst/>
          </a:prstGeom>
        </p:spPr>
      </p:pic>
      <p:sp>
        <p:nvSpPr>
          <p:cNvPr id="32" name="テキスト ボックス 31">
            <a:extLst>
              <a:ext uri="{FF2B5EF4-FFF2-40B4-BE49-F238E27FC236}">
                <a16:creationId xmlns:a16="http://schemas.microsoft.com/office/drawing/2014/main" id="{0D3845E7-44EA-471B-A73D-48E50E748D8B}"/>
              </a:ext>
            </a:extLst>
          </p:cNvPr>
          <p:cNvSpPr txBox="1"/>
          <p:nvPr/>
        </p:nvSpPr>
        <p:spPr>
          <a:xfrm>
            <a:off x="9288809" y="7656729"/>
            <a:ext cx="3816423" cy="261610"/>
          </a:xfrm>
          <a:prstGeom prst="rect">
            <a:avLst/>
          </a:prstGeom>
          <a:noFill/>
        </p:spPr>
        <p:txBody>
          <a:bodyPr wrap="square" rtlCol="0">
            <a:spAutoFit/>
          </a:bodyP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参考：</a:t>
            </a:r>
            <a:r>
              <a:rPr kumimoji="1" lang="ja-JP" altLang="en-US" sz="1100" dirty="0">
                <a:latin typeface="Meiryo UI" panose="020B0604030504040204" pitchFamily="50" charset="-128"/>
                <a:ea typeface="Meiryo UI" panose="020B0604030504040204" pitchFamily="50" charset="-128"/>
              </a:rPr>
              <a:t>宿泊税活用事業広報用ステッカー</a:t>
            </a:r>
            <a:r>
              <a:rPr kumimoji="1" lang="en-US" altLang="ja-JP" sz="11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27943245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6241</TotalTime>
  <Words>493</Words>
  <Application>Microsoft Office PowerPoint</Application>
  <PresentationFormat>ユーザー設定</PresentationFormat>
  <Paragraphs>71</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游ゴシック</vt:lpstr>
      <vt:lpstr>Arial</vt:lpstr>
      <vt:lpstr>Calibri</vt:lpstr>
      <vt:lpstr>Wingdings</vt:lpstr>
      <vt:lpstr>Office ​​テーマ</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735</cp:revision>
  <cp:lastPrinted>2021-06-08T12:40:10Z</cp:lastPrinted>
  <dcterms:created xsi:type="dcterms:W3CDTF">2014-07-11T05:14:15Z</dcterms:created>
  <dcterms:modified xsi:type="dcterms:W3CDTF">2025-04-22T11:22:21Z</dcterms:modified>
</cp:coreProperties>
</file>