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48" r:id="rId1"/>
  </p:sldMasterIdLst>
  <p:notesMasterIdLst>
    <p:notesMasterId r:id="rId4"/>
  </p:notesMasterIdLst>
  <p:sldIdLst>
    <p:sldId id="337" r:id="rId2"/>
    <p:sldId id="342" r:id="rId3"/>
  </p:sldIdLst>
  <p:sldSz cx="13681075" cy="9972675"/>
  <p:notesSz cx="9926638" cy="6797675"/>
  <p:defaultText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1">
          <p15:clr>
            <a:srgbClr val="A4A3A4"/>
          </p15:clr>
        </p15:guide>
        <p15:guide id="2" pos="4309">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金本　亜耶子" initials="金本　亜耶子" lastIdx="1" clrIdx="0">
    <p:extLst>
      <p:ext uri="{19B8F6BF-5375-455C-9EA6-DF929625EA0E}">
        <p15:presenceInfo xmlns:p15="http://schemas.microsoft.com/office/powerpoint/2012/main" userId="S-1-5-21-161959346-1900351369-444732941-2143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6E6E6"/>
    <a:srgbClr val="FF6699"/>
    <a:srgbClr val="FFFF66"/>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50" autoAdjust="0"/>
    <p:restoredTop sz="94255" autoAdjust="0"/>
  </p:normalViewPr>
  <p:slideViewPr>
    <p:cSldViewPr>
      <p:cViewPr varScale="1">
        <p:scale>
          <a:sx n="60" d="100"/>
          <a:sy n="60" d="100"/>
        </p:scale>
        <p:origin x="1243" y="14"/>
      </p:cViewPr>
      <p:guideLst>
        <p:guide orient="horz" pos="3141"/>
        <p:guide pos="4309"/>
      </p:guideLst>
    </p:cSldViewPr>
  </p:slideViewPr>
  <p:notesTextViewPr>
    <p:cViewPr>
      <p:scale>
        <a:sx n="150" d="100"/>
        <a:sy n="15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301385" cy="340836"/>
          </a:xfrm>
          <a:prstGeom prst="rect">
            <a:avLst/>
          </a:prstGeom>
        </p:spPr>
        <p:txBody>
          <a:bodyPr vert="horz" lIns="91289" tIns="45645" rIns="91289" bIns="45645"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2082" y="0"/>
            <a:ext cx="4302970" cy="340836"/>
          </a:xfrm>
          <a:prstGeom prst="rect">
            <a:avLst/>
          </a:prstGeom>
        </p:spPr>
        <p:txBody>
          <a:bodyPr vert="horz" lIns="91289" tIns="45645" rIns="91289" bIns="45645" rtlCol="0"/>
          <a:lstStyle>
            <a:lvl1pPr algn="r">
              <a:defRPr sz="1200"/>
            </a:lvl1pPr>
          </a:lstStyle>
          <a:p>
            <a:fld id="{6712AC8C-A92A-4B21-AB14-B7B5B92D56B3}" type="datetimeFigureOut">
              <a:rPr kumimoji="1" lang="ja-JP" altLang="en-US" smtClean="0"/>
              <a:t>2025/4/22</a:t>
            </a:fld>
            <a:endParaRPr kumimoji="1" lang="ja-JP" altLang="en-US"/>
          </a:p>
        </p:txBody>
      </p:sp>
      <p:sp>
        <p:nvSpPr>
          <p:cNvPr id="4" name="スライド イメージ プレースホルダー 3"/>
          <p:cNvSpPr>
            <a:spLocks noGrp="1" noRot="1" noChangeAspect="1"/>
          </p:cNvSpPr>
          <p:nvPr>
            <p:ph type="sldImg" idx="2"/>
          </p:nvPr>
        </p:nvSpPr>
        <p:spPr>
          <a:xfrm>
            <a:off x="3390900" y="849313"/>
            <a:ext cx="3144838" cy="2293937"/>
          </a:xfrm>
          <a:prstGeom prst="rect">
            <a:avLst/>
          </a:prstGeom>
          <a:noFill/>
          <a:ln w="12700">
            <a:solidFill>
              <a:prstClr val="black"/>
            </a:solidFill>
          </a:ln>
        </p:spPr>
        <p:txBody>
          <a:bodyPr vert="horz" lIns="91289" tIns="45645" rIns="91289" bIns="45645" rtlCol="0" anchor="ctr"/>
          <a:lstStyle/>
          <a:p>
            <a:endParaRPr lang="ja-JP" altLang="en-US"/>
          </a:p>
        </p:txBody>
      </p:sp>
      <p:sp>
        <p:nvSpPr>
          <p:cNvPr id="5" name="ノート プレースホルダー 4"/>
          <p:cNvSpPr>
            <a:spLocks noGrp="1"/>
          </p:cNvSpPr>
          <p:nvPr>
            <p:ph type="body" sz="quarter" idx="3"/>
          </p:nvPr>
        </p:nvSpPr>
        <p:spPr>
          <a:xfrm>
            <a:off x="992508" y="3272015"/>
            <a:ext cx="7941628" cy="2675950"/>
          </a:xfrm>
          <a:prstGeom prst="rect">
            <a:avLst/>
          </a:prstGeom>
        </p:spPr>
        <p:txBody>
          <a:bodyPr vert="horz" lIns="91289" tIns="45645" rIns="91289" bIns="4564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456842"/>
            <a:ext cx="4301385" cy="340835"/>
          </a:xfrm>
          <a:prstGeom prst="rect">
            <a:avLst/>
          </a:prstGeom>
        </p:spPr>
        <p:txBody>
          <a:bodyPr vert="horz" lIns="91289" tIns="45645" rIns="91289" bIns="4564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2082" y="6456842"/>
            <a:ext cx="4302970" cy="340835"/>
          </a:xfrm>
          <a:prstGeom prst="rect">
            <a:avLst/>
          </a:prstGeom>
        </p:spPr>
        <p:txBody>
          <a:bodyPr vert="horz" lIns="91289" tIns="45645" rIns="91289" bIns="45645" rtlCol="0" anchor="b"/>
          <a:lstStyle>
            <a:lvl1pPr algn="r">
              <a:defRPr sz="1200"/>
            </a:lvl1pPr>
          </a:lstStyle>
          <a:p>
            <a:fld id="{E0490AFF-E985-443A-929A-E0700345423F}" type="slidenum">
              <a:rPr kumimoji="1" lang="ja-JP" altLang="en-US" smtClean="0"/>
              <a:t>‹#›</a:t>
            </a:fld>
            <a:endParaRPr kumimoji="1" lang="ja-JP" altLang="en-US"/>
          </a:p>
        </p:txBody>
      </p:sp>
    </p:spTree>
    <p:extLst>
      <p:ext uri="{BB962C8B-B14F-4D97-AF65-F5344CB8AC3E}">
        <p14:creationId xmlns:p14="http://schemas.microsoft.com/office/powerpoint/2010/main" val="307687314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4047734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0490AFF-E985-443A-929A-E0700345423F}" type="slidenum">
              <a:rPr kumimoji="1" lang="ja-JP" altLang="en-US" smtClean="0"/>
              <a:t>1</a:t>
            </a:fld>
            <a:endParaRPr kumimoji="1" lang="ja-JP" altLang="en-US"/>
          </a:p>
        </p:txBody>
      </p:sp>
    </p:spTree>
    <p:extLst>
      <p:ext uri="{BB962C8B-B14F-4D97-AF65-F5344CB8AC3E}">
        <p14:creationId xmlns:p14="http://schemas.microsoft.com/office/powerpoint/2010/main" val="3647855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26081" y="3097995"/>
            <a:ext cx="11628914" cy="2137661"/>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2052161" y="5651182"/>
            <a:ext cx="9576753" cy="2548573"/>
          </a:xfrm>
        </p:spPr>
        <p:txBody>
          <a:bodyPr/>
          <a:lstStyle>
            <a:lvl1pPr marL="0" indent="0" algn="ctr">
              <a:buNone/>
              <a:defRPr>
                <a:solidFill>
                  <a:schemeClr val="tx1">
                    <a:tint val="75000"/>
                  </a:schemeClr>
                </a:solidFill>
              </a:defRPr>
            </a:lvl1pPr>
            <a:lvl2pPr marL="675796" indent="0" algn="ctr">
              <a:buNone/>
              <a:defRPr>
                <a:solidFill>
                  <a:schemeClr val="tx1">
                    <a:tint val="75000"/>
                  </a:schemeClr>
                </a:solidFill>
              </a:defRPr>
            </a:lvl2pPr>
            <a:lvl3pPr marL="1351593" indent="0" algn="ctr">
              <a:buNone/>
              <a:defRPr>
                <a:solidFill>
                  <a:schemeClr val="tx1">
                    <a:tint val="75000"/>
                  </a:schemeClr>
                </a:solidFill>
              </a:defRPr>
            </a:lvl3pPr>
            <a:lvl4pPr marL="2027389" indent="0" algn="ctr">
              <a:buNone/>
              <a:defRPr>
                <a:solidFill>
                  <a:schemeClr val="tx1">
                    <a:tint val="75000"/>
                  </a:schemeClr>
                </a:solidFill>
              </a:defRPr>
            </a:lvl4pPr>
            <a:lvl5pPr marL="2703186" indent="0" algn="ctr">
              <a:buNone/>
              <a:defRPr>
                <a:solidFill>
                  <a:schemeClr val="tx1">
                    <a:tint val="75000"/>
                  </a:schemeClr>
                </a:solidFill>
              </a:defRPr>
            </a:lvl5pPr>
            <a:lvl6pPr marL="3378982" indent="0" algn="ctr">
              <a:buNone/>
              <a:defRPr>
                <a:solidFill>
                  <a:schemeClr val="tx1">
                    <a:tint val="75000"/>
                  </a:schemeClr>
                </a:solidFill>
              </a:defRPr>
            </a:lvl6pPr>
            <a:lvl7pPr marL="4054779" indent="0" algn="ctr">
              <a:buNone/>
              <a:defRPr>
                <a:solidFill>
                  <a:schemeClr val="tx1">
                    <a:tint val="75000"/>
                  </a:schemeClr>
                </a:solidFill>
              </a:defRPr>
            </a:lvl7pPr>
            <a:lvl8pPr marL="4730575" indent="0" algn="ctr">
              <a:buNone/>
              <a:defRPr>
                <a:solidFill>
                  <a:schemeClr val="tx1">
                    <a:tint val="75000"/>
                  </a:schemeClr>
                </a:solidFill>
              </a:defRPr>
            </a:lvl8pPr>
            <a:lvl9pPr marL="5406372"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3DA07DD-1C20-4E82-8C93-CDB3A1523763}"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049444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50F0B00-7D80-4D7C-8838-5CF35FDED525}"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2588155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887718" y="558655"/>
            <a:ext cx="4308589" cy="1191411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957201" y="558655"/>
            <a:ext cx="12702498" cy="1191411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BAFA558-C999-4E9B-A3A6-BB68D064044A}"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559396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3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587B76E9-AD93-411F-A037-F562D2C9C8D1}" type="datetime1">
              <a:rPr kumimoji="1" lang="ja-JP" altLang="en-US" smtClean="0"/>
              <a:t>2025/4/22</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7" name="スライド番号プレースホルダー 5"/>
          <p:cNvSpPr>
            <a:spLocks noGrp="1"/>
          </p:cNvSpPr>
          <p:nvPr>
            <p:ph type="sldNum" sz="quarter" idx="4"/>
          </p:nvPr>
        </p:nvSpPr>
        <p:spPr>
          <a:xfrm>
            <a:off x="10462144" y="9450833"/>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spTree>
    <p:extLst>
      <p:ext uri="{BB962C8B-B14F-4D97-AF65-F5344CB8AC3E}">
        <p14:creationId xmlns:p14="http://schemas.microsoft.com/office/powerpoint/2010/main" val="277816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6463DBA-88F5-4FE0-AEC3-A2DF46717716}"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046001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80710" y="6408369"/>
            <a:ext cx="11628914" cy="1980684"/>
          </a:xfrm>
        </p:spPr>
        <p:txBody>
          <a:bodyPr anchor="t"/>
          <a:lstStyle>
            <a:lvl1pPr algn="l">
              <a:defRPr sz="59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80710" y="4226846"/>
            <a:ext cx="11628914" cy="2181522"/>
          </a:xfrm>
        </p:spPr>
        <p:txBody>
          <a:bodyPr anchor="b"/>
          <a:lstStyle>
            <a:lvl1pPr marL="0" indent="0">
              <a:buNone/>
              <a:defRPr sz="3000">
                <a:solidFill>
                  <a:schemeClr val="tx1">
                    <a:tint val="75000"/>
                  </a:schemeClr>
                </a:solidFill>
              </a:defRPr>
            </a:lvl1pPr>
            <a:lvl2pPr marL="675796" indent="0">
              <a:buNone/>
              <a:defRPr sz="2600">
                <a:solidFill>
                  <a:schemeClr val="tx1">
                    <a:tint val="75000"/>
                  </a:schemeClr>
                </a:solidFill>
              </a:defRPr>
            </a:lvl2pPr>
            <a:lvl3pPr marL="1351593" indent="0">
              <a:buNone/>
              <a:defRPr sz="2300">
                <a:solidFill>
                  <a:schemeClr val="tx1">
                    <a:tint val="75000"/>
                  </a:schemeClr>
                </a:solidFill>
              </a:defRPr>
            </a:lvl3pPr>
            <a:lvl4pPr marL="2027389" indent="0">
              <a:buNone/>
              <a:defRPr sz="2100">
                <a:solidFill>
                  <a:schemeClr val="tx1">
                    <a:tint val="75000"/>
                  </a:schemeClr>
                </a:solidFill>
              </a:defRPr>
            </a:lvl4pPr>
            <a:lvl5pPr marL="2703186" indent="0">
              <a:buNone/>
              <a:defRPr sz="2100">
                <a:solidFill>
                  <a:schemeClr val="tx1">
                    <a:tint val="75000"/>
                  </a:schemeClr>
                </a:solidFill>
              </a:defRPr>
            </a:lvl5pPr>
            <a:lvl6pPr marL="3378982" indent="0">
              <a:buNone/>
              <a:defRPr sz="2100">
                <a:solidFill>
                  <a:schemeClr val="tx1">
                    <a:tint val="75000"/>
                  </a:schemeClr>
                </a:solidFill>
              </a:defRPr>
            </a:lvl6pPr>
            <a:lvl7pPr marL="4054779" indent="0">
              <a:buNone/>
              <a:defRPr sz="2100">
                <a:solidFill>
                  <a:schemeClr val="tx1">
                    <a:tint val="75000"/>
                  </a:schemeClr>
                </a:solidFill>
              </a:defRPr>
            </a:lvl7pPr>
            <a:lvl8pPr marL="4730575" indent="0">
              <a:buNone/>
              <a:defRPr sz="2100">
                <a:solidFill>
                  <a:schemeClr val="tx1">
                    <a:tint val="75000"/>
                  </a:schemeClr>
                </a:solidFill>
              </a:defRPr>
            </a:lvl8pPr>
            <a:lvl9pPr marL="5406372" indent="0">
              <a:buNone/>
              <a:defRPr sz="21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ABAC9FAC-B2BE-4F62-8C3F-10DF3666E16C}" type="datetime1">
              <a:rPr kumimoji="1" lang="ja-JP" altLang="en-US" smtClean="0"/>
              <a:t>2025/4/22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84902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957202" y="3257280"/>
            <a:ext cx="8505543"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690762" y="3257280"/>
            <a:ext cx="8505544" cy="9215490"/>
          </a:xfrm>
        </p:spPr>
        <p:txBody>
          <a:bodyPr/>
          <a:lstStyle>
            <a:lvl1pPr>
              <a:defRPr sz="4100"/>
            </a:lvl1pPr>
            <a:lvl2pPr>
              <a:defRPr sz="3600"/>
            </a:lvl2pPr>
            <a:lvl3pPr>
              <a:defRPr sz="3000"/>
            </a:lvl3pPr>
            <a:lvl4pPr>
              <a:defRPr sz="2600"/>
            </a:lvl4pPr>
            <a:lvl5pPr>
              <a:defRPr sz="2600"/>
            </a:lvl5pPr>
            <a:lvl6pPr>
              <a:defRPr sz="2600"/>
            </a:lvl6pPr>
            <a:lvl7pPr>
              <a:defRPr sz="2600"/>
            </a:lvl7pPr>
            <a:lvl8pPr>
              <a:defRPr sz="2600"/>
            </a:lvl8pPr>
            <a:lvl9pPr>
              <a:defRPr sz="2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F16BEC-3A56-449D-810D-D3F085ADED01}" type="datetime1">
              <a:rPr kumimoji="1" lang="ja-JP" altLang="en-US" smtClean="0"/>
              <a:t>2025/4/22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99078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4" y="399369"/>
            <a:ext cx="12312968" cy="166211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232310"/>
            <a:ext cx="6044851"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84054" y="3162631"/>
            <a:ext cx="6044851"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949798" y="2232310"/>
            <a:ext cx="6047225" cy="930321"/>
          </a:xfrm>
        </p:spPr>
        <p:txBody>
          <a:bodyPr anchor="b"/>
          <a:lstStyle>
            <a:lvl1pPr marL="0" indent="0">
              <a:buNone/>
              <a:defRPr sz="3600" b="1"/>
            </a:lvl1pPr>
            <a:lvl2pPr marL="675796" indent="0">
              <a:buNone/>
              <a:defRPr sz="3000" b="1"/>
            </a:lvl2pPr>
            <a:lvl3pPr marL="1351593" indent="0">
              <a:buNone/>
              <a:defRPr sz="2600" b="1"/>
            </a:lvl3pPr>
            <a:lvl4pPr marL="2027389" indent="0">
              <a:buNone/>
              <a:defRPr sz="2300" b="1"/>
            </a:lvl4pPr>
            <a:lvl5pPr marL="2703186" indent="0">
              <a:buNone/>
              <a:defRPr sz="2300" b="1"/>
            </a:lvl5pPr>
            <a:lvl6pPr marL="3378982" indent="0">
              <a:buNone/>
              <a:defRPr sz="2300" b="1"/>
            </a:lvl6pPr>
            <a:lvl7pPr marL="4054779" indent="0">
              <a:buNone/>
              <a:defRPr sz="2300" b="1"/>
            </a:lvl7pPr>
            <a:lvl8pPr marL="4730575" indent="0">
              <a:buNone/>
              <a:defRPr sz="2300" b="1"/>
            </a:lvl8pPr>
            <a:lvl9pPr marL="5406372" indent="0">
              <a:buNone/>
              <a:defRPr sz="23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949798" y="3162631"/>
            <a:ext cx="6047225" cy="5745831"/>
          </a:xfrm>
        </p:spPr>
        <p:txBody>
          <a:bodyPr/>
          <a:lstStyle>
            <a:lvl1pPr>
              <a:defRPr sz="3600"/>
            </a:lvl1pPr>
            <a:lvl2pPr>
              <a:defRPr sz="3000"/>
            </a:lvl2pPr>
            <a:lvl3pPr>
              <a:defRPr sz="2600"/>
            </a:lvl3pPr>
            <a:lvl4pPr>
              <a:defRPr sz="2300"/>
            </a:lvl4pPr>
            <a:lvl5pPr>
              <a:defRPr sz="2300"/>
            </a:lvl5pPr>
            <a:lvl6pPr>
              <a:defRPr sz="2300"/>
            </a:lvl6pPr>
            <a:lvl7pPr>
              <a:defRPr sz="2300"/>
            </a:lvl7pPr>
            <a:lvl8pPr>
              <a:defRPr sz="2300"/>
            </a:lvl8pPr>
            <a:lvl9pPr>
              <a:defRPr sz="23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0FE5AAA-0BE8-4FC1-B387-73EAD7A33556}" type="datetime1">
              <a:rPr kumimoji="1" lang="ja-JP" altLang="en-US" smtClean="0"/>
              <a:t>2025/4/22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173170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70955E1-426B-41B0-8B3C-5240F342191F}" type="datetime1">
              <a:rPr kumimoji="1" lang="ja-JP" altLang="en-US" smtClean="0"/>
              <a:t>2025/4/22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5730804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3DACDC3-F3C4-4CD8-9C1E-CE9372196E6C}" type="datetime1">
              <a:rPr kumimoji="1" lang="ja-JP" altLang="en-US" smtClean="0"/>
              <a:t>2025/4/22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835913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4055" y="397060"/>
            <a:ext cx="4500979" cy="1689814"/>
          </a:xfrm>
        </p:spPr>
        <p:txBody>
          <a:bodyPr anchor="b"/>
          <a:lstStyle>
            <a:lvl1pPr algn="l">
              <a:defRPr sz="3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348920" y="397061"/>
            <a:ext cx="7648101" cy="8511402"/>
          </a:xfrm>
        </p:spPr>
        <p:txBody>
          <a:bodyPr/>
          <a:lstStyle>
            <a:lvl1pPr>
              <a:defRPr sz="4800"/>
            </a:lvl1pPr>
            <a:lvl2pPr>
              <a:defRPr sz="4100"/>
            </a:lvl2pPr>
            <a:lvl3pPr>
              <a:defRPr sz="3600"/>
            </a:lvl3pPr>
            <a:lvl4pPr>
              <a:defRPr sz="3000"/>
            </a:lvl4pPr>
            <a:lvl5pPr>
              <a:defRPr sz="3000"/>
            </a:lvl5pPr>
            <a:lvl6pPr>
              <a:defRPr sz="3000"/>
            </a:lvl6pPr>
            <a:lvl7pPr>
              <a:defRPr sz="3000"/>
            </a:lvl7pPr>
            <a:lvl8pPr>
              <a:defRPr sz="3000"/>
            </a:lvl8pPr>
            <a:lvl9pPr>
              <a:defRPr sz="3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84055" y="2086876"/>
            <a:ext cx="4500979" cy="6821587"/>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D4EBF92-214A-4573-95D9-B74F2D1689D2}" type="datetime1">
              <a:rPr kumimoji="1" lang="ja-JP" altLang="en-US" smtClean="0"/>
              <a:t>2025/4/22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3317157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681586" y="6980873"/>
            <a:ext cx="8208645" cy="824131"/>
          </a:xfrm>
        </p:spPr>
        <p:txBody>
          <a:bodyPr anchor="b"/>
          <a:lstStyle>
            <a:lvl1pPr algn="l">
              <a:defRPr sz="3000" b="1"/>
            </a:lvl1pPr>
          </a:lstStyle>
          <a:p>
            <a:r>
              <a:rPr kumimoji="1" lang="ja-JP" altLang="en-US"/>
              <a:t>マスター タイトルの書式設定</a:t>
            </a:r>
          </a:p>
        </p:txBody>
      </p:sp>
      <p:sp>
        <p:nvSpPr>
          <p:cNvPr id="3" name="図プレースホルダー 2"/>
          <p:cNvSpPr>
            <a:spLocks noGrp="1"/>
          </p:cNvSpPr>
          <p:nvPr>
            <p:ph type="pic" idx="1"/>
          </p:nvPr>
        </p:nvSpPr>
        <p:spPr>
          <a:xfrm>
            <a:off x="2681586" y="891077"/>
            <a:ext cx="8208645" cy="5983605"/>
          </a:xfrm>
        </p:spPr>
        <p:txBody>
          <a:bodyPr/>
          <a:lstStyle>
            <a:lvl1pPr marL="0" indent="0">
              <a:buNone/>
              <a:defRPr sz="4800"/>
            </a:lvl1pPr>
            <a:lvl2pPr marL="675796" indent="0">
              <a:buNone/>
              <a:defRPr sz="4100"/>
            </a:lvl2pPr>
            <a:lvl3pPr marL="1351593" indent="0">
              <a:buNone/>
              <a:defRPr sz="3600"/>
            </a:lvl3pPr>
            <a:lvl4pPr marL="2027389" indent="0">
              <a:buNone/>
              <a:defRPr sz="3000"/>
            </a:lvl4pPr>
            <a:lvl5pPr marL="2703186" indent="0">
              <a:buNone/>
              <a:defRPr sz="3000"/>
            </a:lvl5pPr>
            <a:lvl6pPr marL="3378982" indent="0">
              <a:buNone/>
              <a:defRPr sz="3000"/>
            </a:lvl6pPr>
            <a:lvl7pPr marL="4054779" indent="0">
              <a:buNone/>
              <a:defRPr sz="3000"/>
            </a:lvl7pPr>
            <a:lvl8pPr marL="4730575" indent="0">
              <a:buNone/>
              <a:defRPr sz="3000"/>
            </a:lvl8pPr>
            <a:lvl9pPr marL="5406372" indent="0">
              <a:buNone/>
              <a:defRPr sz="3000"/>
            </a:lvl9pPr>
          </a:lstStyle>
          <a:p>
            <a:endParaRPr kumimoji="1" lang="ja-JP" altLang="en-US"/>
          </a:p>
        </p:txBody>
      </p:sp>
      <p:sp>
        <p:nvSpPr>
          <p:cNvPr id="4" name="テキスト プレースホルダー 3"/>
          <p:cNvSpPr>
            <a:spLocks noGrp="1"/>
          </p:cNvSpPr>
          <p:nvPr>
            <p:ph type="body" sz="half" idx="2"/>
          </p:nvPr>
        </p:nvSpPr>
        <p:spPr>
          <a:xfrm>
            <a:off x="2681586" y="7805004"/>
            <a:ext cx="8208645" cy="1170404"/>
          </a:xfrm>
        </p:spPr>
        <p:txBody>
          <a:bodyPr/>
          <a:lstStyle>
            <a:lvl1pPr marL="0" indent="0">
              <a:buNone/>
              <a:defRPr sz="2100"/>
            </a:lvl1pPr>
            <a:lvl2pPr marL="675796" indent="0">
              <a:buNone/>
              <a:defRPr sz="1800"/>
            </a:lvl2pPr>
            <a:lvl3pPr marL="1351593" indent="0">
              <a:buNone/>
              <a:defRPr sz="1500"/>
            </a:lvl3pPr>
            <a:lvl4pPr marL="2027389" indent="0">
              <a:buNone/>
              <a:defRPr sz="1400"/>
            </a:lvl4pPr>
            <a:lvl5pPr marL="2703186" indent="0">
              <a:buNone/>
              <a:defRPr sz="1400"/>
            </a:lvl5pPr>
            <a:lvl6pPr marL="3378982" indent="0">
              <a:buNone/>
              <a:defRPr sz="1400"/>
            </a:lvl6pPr>
            <a:lvl7pPr marL="4054779" indent="0">
              <a:buNone/>
              <a:defRPr sz="1400"/>
            </a:lvl7pPr>
            <a:lvl8pPr marL="4730575" indent="0">
              <a:buNone/>
              <a:defRPr sz="1400"/>
            </a:lvl8pPr>
            <a:lvl9pPr marL="5406372" indent="0">
              <a:buNone/>
              <a:defRPr sz="14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F6EEC50B-7C5A-43D5-BBE1-D616E6E54BBC}" type="datetime1">
              <a:rPr kumimoji="1" lang="ja-JP" altLang="en-US" smtClean="0"/>
              <a:t>2025/4/22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67AA5CF-51E1-4D01-BB70-A72935B68D10}" type="slidenum">
              <a:rPr kumimoji="1" lang="ja-JP" altLang="en-US" smtClean="0"/>
              <a:t>‹#›</a:t>
            </a:fld>
            <a:endParaRPr kumimoji="1" lang="ja-JP" altLang="en-US"/>
          </a:p>
        </p:txBody>
      </p:sp>
    </p:spTree>
    <p:extLst>
      <p:ext uri="{BB962C8B-B14F-4D97-AF65-F5344CB8AC3E}">
        <p14:creationId xmlns:p14="http://schemas.microsoft.com/office/powerpoint/2010/main" val="2361409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4054" y="399369"/>
            <a:ext cx="12312968" cy="1662113"/>
          </a:xfrm>
          <a:prstGeom prst="rect">
            <a:avLst/>
          </a:prstGeom>
        </p:spPr>
        <p:txBody>
          <a:bodyPr vert="horz" lIns="135159" tIns="67580" rIns="135159" bIns="6758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84054" y="2326959"/>
            <a:ext cx="12312968" cy="6581504"/>
          </a:xfrm>
          <a:prstGeom prst="rect">
            <a:avLst/>
          </a:prstGeom>
        </p:spPr>
        <p:txBody>
          <a:bodyPr vert="horz" lIns="135159" tIns="67580" rIns="135159" bIns="6758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84054" y="9243194"/>
            <a:ext cx="3192251" cy="530953"/>
          </a:xfrm>
          <a:prstGeom prst="rect">
            <a:avLst/>
          </a:prstGeom>
        </p:spPr>
        <p:txBody>
          <a:bodyPr vert="horz" lIns="135159" tIns="67580" rIns="135159" bIns="67580" rtlCol="0" anchor="ctr"/>
          <a:lstStyle>
            <a:lvl1pPr algn="l">
              <a:defRPr sz="1800">
                <a:solidFill>
                  <a:schemeClr val="tx1">
                    <a:tint val="75000"/>
                  </a:schemeClr>
                </a:solidFill>
              </a:defRPr>
            </a:lvl1pPr>
          </a:lstStyle>
          <a:p>
            <a:fld id="{964174D0-7513-4DBD-A8C7-8BD3CB3AEDA7}" type="datetime1">
              <a:rPr kumimoji="1" lang="ja-JP" altLang="en-US" smtClean="0"/>
              <a:t>2025/4/22</a:t>
            </a:fld>
            <a:endParaRPr kumimoji="1" lang="ja-JP" altLang="en-US"/>
          </a:p>
        </p:txBody>
      </p:sp>
      <p:sp>
        <p:nvSpPr>
          <p:cNvPr id="5" name="フッター プレースホルダー 4"/>
          <p:cNvSpPr>
            <a:spLocks noGrp="1"/>
          </p:cNvSpPr>
          <p:nvPr>
            <p:ph type="ftr" sz="quarter" idx="3"/>
          </p:nvPr>
        </p:nvSpPr>
        <p:spPr>
          <a:xfrm>
            <a:off x="4674368" y="9243194"/>
            <a:ext cx="4332340" cy="530953"/>
          </a:xfrm>
          <a:prstGeom prst="rect">
            <a:avLst/>
          </a:prstGeom>
        </p:spPr>
        <p:txBody>
          <a:bodyPr vert="horz" lIns="135159" tIns="67580" rIns="135159" bIns="67580" rtlCol="0" anchor="ctr"/>
          <a:lstStyle>
            <a:lvl1pPr algn="ctr">
              <a:defRPr sz="18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10462144" y="9441722"/>
            <a:ext cx="3192251" cy="530953"/>
          </a:xfrm>
          <a:prstGeom prst="rect">
            <a:avLst/>
          </a:prstGeom>
        </p:spPr>
        <p:txBody>
          <a:bodyPr vert="horz" lIns="135159" tIns="67580" rIns="135159" bIns="67580" rtlCol="0" anchor="ctr"/>
          <a:lstStyle>
            <a:lvl1pPr algn="r">
              <a:defRPr sz="2800">
                <a:solidFill>
                  <a:schemeClr val="tx1"/>
                </a:solidFill>
              </a:defRPr>
            </a:lvl1pPr>
          </a:lstStyle>
          <a:p>
            <a:fld id="{467AA5CF-51E1-4D01-BB70-A72935B68D10}" type="slidenum">
              <a:rPr lang="ja-JP" altLang="en-US" smtClean="0"/>
              <a:pPr/>
              <a:t>‹#›</a:t>
            </a:fld>
            <a:endParaRPr lang="ja-JP" altLang="en-US" dirty="0"/>
          </a:p>
        </p:txBody>
      </p:sp>
      <p:cxnSp>
        <p:nvCxnSpPr>
          <p:cNvPr id="7" name="直線コネクタ 6"/>
          <p:cNvCxnSpPr/>
          <p:nvPr userDrawn="1"/>
        </p:nvCxnSpPr>
        <p:spPr>
          <a:xfrm>
            <a:off x="0" y="593849"/>
            <a:ext cx="13681075" cy="0"/>
          </a:xfrm>
          <a:prstGeom prst="line">
            <a:avLst/>
          </a:prstGeom>
          <a:ln w="190500" cmpd="thickThin">
            <a:solidFill>
              <a:srgbClr val="0000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5235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hf hdr="0" ftr="0" dt="0"/>
  <p:txStyles>
    <p:titleStyle>
      <a:lvl1pPr algn="ctr" defTabSz="1351593" rtl="0" eaLnBrk="1" latinLnBrk="0" hangingPunct="1">
        <a:spcBef>
          <a:spcPct val="0"/>
        </a:spcBef>
        <a:buNone/>
        <a:defRPr kumimoji="1" sz="6500" kern="1200">
          <a:solidFill>
            <a:schemeClr val="tx1"/>
          </a:solidFill>
          <a:latin typeface="+mj-lt"/>
          <a:ea typeface="+mj-ea"/>
          <a:cs typeface="+mj-cs"/>
        </a:defRPr>
      </a:lvl1pPr>
    </p:titleStyle>
    <p:bodyStyle>
      <a:lvl1pPr marL="506847" indent="-506847" algn="l" defTabSz="1351593" rtl="0" eaLnBrk="1" latinLnBrk="0" hangingPunct="1">
        <a:spcBef>
          <a:spcPct val="20000"/>
        </a:spcBef>
        <a:buFont typeface="Arial" panose="020B0604020202020204" pitchFamily="34" charset="0"/>
        <a:buChar char="•"/>
        <a:defRPr kumimoji="1" sz="4800" kern="1200">
          <a:solidFill>
            <a:schemeClr val="tx1"/>
          </a:solidFill>
          <a:latin typeface="+mn-lt"/>
          <a:ea typeface="+mn-ea"/>
          <a:cs typeface="+mn-cs"/>
        </a:defRPr>
      </a:lvl1pPr>
      <a:lvl2pPr marL="1098169" indent="-422373" algn="l" defTabSz="1351593" rtl="0" eaLnBrk="1" latinLnBrk="0" hangingPunct="1">
        <a:spcBef>
          <a:spcPct val="20000"/>
        </a:spcBef>
        <a:buFont typeface="Arial" panose="020B0604020202020204" pitchFamily="34" charset="0"/>
        <a:buChar char="–"/>
        <a:defRPr kumimoji="1" sz="4100" kern="1200">
          <a:solidFill>
            <a:schemeClr val="tx1"/>
          </a:solidFill>
          <a:latin typeface="+mn-lt"/>
          <a:ea typeface="+mn-ea"/>
          <a:cs typeface="+mn-cs"/>
        </a:defRPr>
      </a:lvl2pPr>
      <a:lvl3pPr marL="1689491" indent="-337898" algn="l" defTabSz="1351593" rtl="0" eaLnBrk="1" latinLnBrk="0" hangingPunct="1">
        <a:spcBef>
          <a:spcPct val="20000"/>
        </a:spcBef>
        <a:buFont typeface="Arial" panose="020B0604020202020204" pitchFamily="34" charset="0"/>
        <a:buChar char="•"/>
        <a:defRPr kumimoji="1" sz="3600" kern="1200">
          <a:solidFill>
            <a:schemeClr val="tx1"/>
          </a:solidFill>
          <a:latin typeface="+mn-lt"/>
          <a:ea typeface="+mn-ea"/>
          <a:cs typeface="+mn-cs"/>
        </a:defRPr>
      </a:lvl3pPr>
      <a:lvl4pPr marL="2365288"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4pPr>
      <a:lvl5pPr marL="3041084"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5pPr>
      <a:lvl6pPr marL="3716881"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6pPr>
      <a:lvl7pPr marL="4392677"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7pPr>
      <a:lvl8pPr marL="5068473"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8pPr>
      <a:lvl9pPr marL="5744270" indent="-337898" algn="l" defTabSz="1351593"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9pPr>
    </p:bodyStyle>
    <p:otherStyle>
      <a:defPPr>
        <a:defRPr lang="ja-JP"/>
      </a:defPPr>
      <a:lvl1pPr marL="0" algn="l" defTabSz="1351593" rtl="0" eaLnBrk="1" latinLnBrk="0" hangingPunct="1">
        <a:defRPr kumimoji="1" sz="2600" kern="1200">
          <a:solidFill>
            <a:schemeClr val="tx1"/>
          </a:solidFill>
          <a:latin typeface="+mn-lt"/>
          <a:ea typeface="+mn-ea"/>
          <a:cs typeface="+mn-cs"/>
        </a:defRPr>
      </a:lvl1pPr>
      <a:lvl2pPr marL="675796" algn="l" defTabSz="1351593" rtl="0" eaLnBrk="1" latinLnBrk="0" hangingPunct="1">
        <a:defRPr kumimoji="1" sz="2600" kern="1200">
          <a:solidFill>
            <a:schemeClr val="tx1"/>
          </a:solidFill>
          <a:latin typeface="+mn-lt"/>
          <a:ea typeface="+mn-ea"/>
          <a:cs typeface="+mn-cs"/>
        </a:defRPr>
      </a:lvl2pPr>
      <a:lvl3pPr marL="1351593" algn="l" defTabSz="1351593" rtl="0" eaLnBrk="1" latinLnBrk="0" hangingPunct="1">
        <a:defRPr kumimoji="1" sz="2600" kern="1200">
          <a:solidFill>
            <a:schemeClr val="tx1"/>
          </a:solidFill>
          <a:latin typeface="+mn-lt"/>
          <a:ea typeface="+mn-ea"/>
          <a:cs typeface="+mn-cs"/>
        </a:defRPr>
      </a:lvl3pPr>
      <a:lvl4pPr marL="2027389" algn="l" defTabSz="1351593" rtl="0" eaLnBrk="1" latinLnBrk="0" hangingPunct="1">
        <a:defRPr kumimoji="1" sz="2600" kern="1200">
          <a:solidFill>
            <a:schemeClr val="tx1"/>
          </a:solidFill>
          <a:latin typeface="+mn-lt"/>
          <a:ea typeface="+mn-ea"/>
          <a:cs typeface="+mn-cs"/>
        </a:defRPr>
      </a:lvl4pPr>
      <a:lvl5pPr marL="2703186" algn="l" defTabSz="1351593" rtl="0" eaLnBrk="1" latinLnBrk="0" hangingPunct="1">
        <a:defRPr kumimoji="1" sz="2600" kern="1200">
          <a:solidFill>
            <a:schemeClr val="tx1"/>
          </a:solidFill>
          <a:latin typeface="+mn-lt"/>
          <a:ea typeface="+mn-ea"/>
          <a:cs typeface="+mn-cs"/>
        </a:defRPr>
      </a:lvl5pPr>
      <a:lvl6pPr marL="3378982" algn="l" defTabSz="1351593" rtl="0" eaLnBrk="1" latinLnBrk="0" hangingPunct="1">
        <a:defRPr kumimoji="1" sz="2600" kern="1200">
          <a:solidFill>
            <a:schemeClr val="tx1"/>
          </a:solidFill>
          <a:latin typeface="+mn-lt"/>
          <a:ea typeface="+mn-ea"/>
          <a:cs typeface="+mn-cs"/>
        </a:defRPr>
      </a:lvl6pPr>
      <a:lvl7pPr marL="4054779" algn="l" defTabSz="1351593" rtl="0" eaLnBrk="1" latinLnBrk="0" hangingPunct="1">
        <a:defRPr kumimoji="1" sz="2600" kern="1200">
          <a:solidFill>
            <a:schemeClr val="tx1"/>
          </a:solidFill>
          <a:latin typeface="+mn-lt"/>
          <a:ea typeface="+mn-ea"/>
          <a:cs typeface="+mn-cs"/>
        </a:defRPr>
      </a:lvl7pPr>
      <a:lvl8pPr marL="4730575" algn="l" defTabSz="1351593" rtl="0" eaLnBrk="1" latinLnBrk="0" hangingPunct="1">
        <a:defRPr kumimoji="1" sz="2600" kern="1200">
          <a:solidFill>
            <a:schemeClr val="tx1"/>
          </a:solidFill>
          <a:latin typeface="+mn-lt"/>
          <a:ea typeface="+mn-ea"/>
          <a:cs typeface="+mn-cs"/>
        </a:defRPr>
      </a:lvl8pPr>
      <a:lvl9pPr marL="5406372" algn="l" defTabSz="1351593" rtl="0" eaLnBrk="1" latinLnBrk="0" hangingPunct="1">
        <a:defRPr kumimoji="1"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テキスト ボックス 3"/>
          <p:cNvSpPr txBox="1"/>
          <p:nvPr/>
        </p:nvSpPr>
        <p:spPr>
          <a:xfrm>
            <a:off x="1727969" y="2754089"/>
            <a:ext cx="10347416" cy="707886"/>
          </a:xfrm>
          <a:prstGeom prst="rect">
            <a:avLst/>
          </a:prstGeom>
          <a:noFill/>
        </p:spPr>
        <p:txBody>
          <a:bodyPr wrap="square" rtlCol="0">
            <a:spAutoFit/>
          </a:bodyPr>
          <a:lstStyle/>
          <a:p>
            <a:pPr algn="ctr"/>
            <a:r>
              <a:rPr lang="ja-JP" altLang="en-US" sz="4000" b="1" dirty="0">
                <a:latin typeface="Meiryo UI" panose="020B0604030504040204" pitchFamily="50" charset="-128"/>
                <a:ea typeface="Meiryo UI" panose="020B0604030504040204" pitchFamily="50" charset="-128"/>
                <a:cs typeface="Meiryo UI" panose="020B0604030504040204" pitchFamily="50" charset="-128"/>
              </a:rPr>
              <a:t>宿泊税の制度改正について</a:t>
            </a:r>
            <a:endParaRPr lang="en-US" altLang="ja-JP" sz="4000" b="1" dirty="0">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6" name="直線コネクタ 5">
            <a:extLst>
              <a:ext uri="{FF2B5EF4-FFF2-40B4-BE49-F238E27FC236}">
                <a16:creationId xmlns:a16="http://schemas.microsoft.com/office/drawing/2014/main" id="{24E179BB-0CEF-4E1D-8A19-F37AEFE60B0E}"/>
              </a:ext>
            </a:extLst>
          </p:cNvPr>
          <p:cNvCxnSpPr/>
          <p:nvPr/>
        </p:nvCxnSpPr>
        <p:spPr>
          <a:xfrm>
            <a:off x="0" y="462629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正方形/長方形 6">
            <a:extLst>
              <a:ext uri="{FF2B5EF4-FFF2-40B4-BE49-F238E27FC236}">
                <a16:creationId xmlns:a16="http://schemas.microsoft.com/office/drawing/2014/main" id="{050EB4F7-9BD1-47C9-ACC9-8AD893611548}"/>
              </a:ext>
            </a:extLst>
          </p:cNvPr>
          <p:cNvSpPr/>
          <p:nvPr/>
        </p:nvSpPr>
        <p:spPr>
          <a:xfrm>
            <a:off x="11128413" y="521841"/>
            <a:ext cx="1893944" cy="707881"/>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a:latin typeface="Meiryo UI" panose="020B0604030504040204" pitchFamily="50" charset="-128"/>
                <a:ea typeface="Meiryo UI" panose="020B0604030504040204" pitchFamily="50" charset="-128"/>
              </a:rPr>
              <a:t>参考資料２</a:t>
            </a:r>
            <a:endParaRPr kumimoji="1" lang="ja-JP" altLang="en-US" sz="20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67484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テキスト ボックス 1"/>
          <p:cNvSpPr txBox="1"/>
          <p:nvPr/>
        </p:nvSpPr>
        <p:spPr bwMode="gray">
          <a:xfrm>
            <a:off x="0" y="-19491"/>
            <a:ext cx="4488509" cy="111623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none" lIns="108000" tIns="144000" rIns="108000" bIns="108000" rtlCol="0" anchor="t">
            <a:spAutoFit/>
          </a:bodyPr>
          <a:lstStyle/>
          <a:p>
            <a:pPr defTabSz="990600"/>
            <a:r>
              <a:rPr lang="ja-JP" altLang="en-US" sz="2800" b="1" dirty="0">
                <a:solidFill>
                  <a:sysClr val="windowText" lastClr="000000"/>
                </a:solidFill>
                <a:latin typeface="Meiryo UI" panose="020B0604030504040204" pitchFamily="50" charset="-128"/>
                <a:ea typeface="Meiryo UI" panose="020B0604030504040204" pitchFamily="50" charset="-128"/>
              </a:rPr>
              <a:t>　宿泊税の制度改正について</a:t>
            </a:r>
          </a:p>
          <a:p>
            <a:pPr defTabSz="990600"/>
            <a:endParaRPr kumimoji="1" lang="ja-JP" altLang="en-US" sz="2800" b="1" dirty="0">
              <a:solidFill>
                <a:sysClr val="windowText" lastClr="000000"/>
              </a:solidFill>
              <a:latin typeface="Meiryo UI" panose="020B0604030504040204" pitchFamily="50" charset="-128"/>
              <a:ea typeface="Meiryo UI" panose="020B0604030504040204" pitchFamily="50" charset="-128"/>
            </a:endParaRPr>
          </a:p>
        </p:txBody>
      </p:sp>
      <p:cxnSp>
        <p:nvCxnSpPr>
          <p:cNvPr id="8" name="直線コネクタ 7"/>
          <p:cNvCxnSpPr/>
          <p:nvPr/>
        </p:nvCxnSpPr>
        <p:spPr>
          <a:xfrm>
            <a:off x="0" y="665857"/>
            <a:ext cx="13681075" cy="0"/>
          </a:xfrm>
          <a:prstGeom prst="line">
            <a:avLst/>
          </a:prstGeom>
          <a:ln w="76200">
            <a:gradFill>
              <a:gsLst>
                <a:gs pos="0">
                  <a:schemeClr val="accent1">
                    <a:lumMod val="50000"/>
                  </a:schemeClr>
                </a:gs>
                <a:gs pos="32000">
                  <a:schemeClr val="accent1">
                    <a:lumMod val="75000"/>
                  </a:schemeClr>
                </a:gs>
                <a:gs pos="65000">
                  <a:schemeClr val="accent1">
                    <a:lumMod val="40000"/>
                    <a:lumOff val="60000"/>
                  </a:schemeClr>
                </a:gs>
                <a:gs pos="100000">
                  <a:schemeClr val="accent1">
                    <a:lumMod val="20000"/>
                    <a:lumOff val="8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12" name="スライド番号プレースホルダー 1">
            <a:extLst>
              <a:ext uri="{FF2B5EF4-FFF2-40B4-BE49-F238E27FC236}">
                <a16:creationId xmlns:a16="http://schemas.microsoft.com/office/drawing/2014/main" id="{E944F7E1-9EC2-4C89-966D-196B14B1B437}"/>
              </a:ext>
            </a:extLst>
          </p:cNvPr>
          <p:cNvSpPr>
            <a:spLocks noGrp="1"/>
          </p:cNvSpPr>
          <p:nvPr>
            <p:ph type="sldNum" sz="quarter" idx="12"/>
          </p:nvPr>
        </p:nvSpPr>
        <p:spPr>
          <a:xfrm>
            <a:off x="10462144" y="9441722"/>
            <a:ext cx="3192251" cy="530953"/>
          </a:xfrm>
        </p:spPr>
        <p:txBody>
          <a:bodyPr/>
          <a:lstStyle/>
          <a:p>
            <a:fld id="{467AA5CF-51E1-4D01-BB70-A72935B68D10}" type="slidenum">
              <a:rPr kumimoji="1" lang="ja-JP" altLang="en-US" smtClean="0"/>
              <a:t>1</a:t>
            </a:fld>
            <a:endParaRPr kumimoji="1" lang="ja-JP" altLang="en-US" dirty="0"/>
          </a:p>
        </p:txBody>
      </p:sp>
      <p:sp>
        <p:nvSpPr>
          <p:cNvPr id="9" name="テキスト ボックス 8">
            <a:extLst>
              <a:ext uri="{FF2B5EF4-FFF2-40B4-BE49-F238E27FC236}">
                <a16:creationId xmlns:a16="http://schemas.microsoft.com/office/drawing/2014/main" id="{DFAC01E8-973A-4C24-ACE1-BD1E67CB0788}"/>
              </a:ext>
            </a:extLst>
          </p:cNvPr>
          <p:cNvSpPr txBox="1"/>
          <p:nvPr/>
        </p:nvSpPr>
        <p:spPr bwMode="gray">
          <a:xfrm>
            <a:off x="173497" y="690136"/>
            <a:ext cx="13291776" cy="993125"/>
          </a:xfrm>
          <a:prstGeom prst="rect">
            <a:avLst/>
          </a:prstGeom>
          <a:noFill/>
          <a:ln w="12700" cmpd="sng">
            <a:noFill/>
          </a:ln>
        </p:spPr>
        <p:style>
          <a:lnRef idx="0">
            <a:scrgbClr r="0" g="0" b="0"/>
          </a:lnRef>
          <a:fillRef idx="0">
            <a:scrgbClr r="0" g="0" b="0"/>
          </a:fillRef>
          <a:effectRef idx="0">
            <a:scrgbClr r="0" g="0" b="0"/>
          </a:effectRef>
          <a:fontRef idx="minor">
            <a:schemeClr val="dk1"/>
          </a:fontRef>
        </p:style>
        <p:txBody>
          <a:bodyPr wrap="square" lIns="108000" tIns="144000" rIns="108000" bIns="108000" rtlCol="0" anchor="t">
            <a:spAutoFit/>
          </a:bodyPr>
          <a:lstStyle/>
          <a:p>
            <a:pPr marL="342900" indent="-342900" defTabSz="990600">
              <a:buFont typeface="Wingdings" panose="05000000000000000000" pitchFamily="2" charset="2"/>
              <a:buChar char="Ø"/>
            </a:pPr>
            <a:r>
              <a:rPr kumimoji="1" lang="ja-JP" altLang="en-US" sz="2000" dirty="0">
                <a:solidFill>
                  <a:sysClr val="windowText" lastClr="000000"/>
                </a:solidFill>
                <a:latin typeface="Meiryo UI" panose="020B0604030504040204" pitchFamily="50" charset="-128"/>
                <a:ea typeface="Meiryo UI" panose="020B0604030504040204" pitchFamily="50" charset="-128"/>
              </a:rPr>
              <a:t>令和</a:t>
            </a:r>
            <a:r>
              <a:rPr kumimoji="1" lang="en-US" altLang="ja-JP" sz="2000" dirty="0">
                <a:solidFill>
                  <a:sysClr val="windowText" lastClr="000000"/>
                </a:solidFill>
                <a:latin typeface="Meiryo UI" panose="020B0604030504040204" pitchFamily="50" charset="-128"/>
                <a:ea typeface="Meiryo UI" panose="020B0604030504040204" pitchFamily="50" charset="-128"/>
              </a:rPr>
              <a:t>6</a:t>
            </a:r>
            <a:r>
              <a:rPr kumimoji="1" lang="ja-JP" altLang="en-US" sz="2000" dirty="0">
                <a:solidFill>
                  <a:sysClr val="windowText" lastClr="000000"/>
                </a:solidFill>
                <a:latin typeface="Meiryo UI" panose="020B0604030504040204" pitchFamily="50" charset="-128"/>
                <a:ea typeface="Meiryo UI" panose="020B0604030504040204" pitchFamily="50" charset="-128"/>
              </a:rPr>
              <a:t>年</a:t>
            </a:r>
            <a:r>
              <a:rPr lang="en-US" altLang="ja-JP" sz="2000" dirty="0">
                <a:solidFill>
                  <a:sysClr val="windowText" lastClr="000000"/>
                </a:solidFill>
                <a:latin typeface="Meiryo UI" panose="020B0604030504040204" pitchFamily="50" charset="-128"/>
                <a:ea typeface="Meiryo UI" panose="020B0604030504040204" pitchFamily="50" charset="-128"/>
              </a:rPr>
              <a:t>9</a:t>
            </a:r>
            <a:r>
              <a:rPr kumimoji="1" lang="ja-JP" altLang="en-US" sz="2000" dirty="0">
                <a:solidFill>
                  <a:sysClr val="windowText" lastClr="000000"/>
                </a:solidFill>
                <a:latin typeface="Meiryo UI" panose="020B0604030504040204" pitchFamily="50" charset="-128"/>
                <a:ea typeface="Meiryo UI" panose="020B0604030504040204" pitchFamily="50" charset="-128"/>
              </a:rPr>
              <a:t>月定例会において</a:t>
            </a:r>
            <a:r>
              <a:rPr lang="ja-JP" altLang="en-US" sz="2000" dirty="0">
                <a:solidFill>
                  <a:sysClr val="windowText" lastClr="000000"/>
                </a:solidFill>
                <a:latin typeface="Meiryo UI" panose="020B0604030504040204" pitchFamily="50" charset="-128"/>
                <a:ea typeface="Meiryo UI" panose="020B0604030504040204" pitchFamily="50" charset="-128"/>
              </a:rPr>
              <a:t>、</a:t>
            </a:r>
            <a:r>
              <a:rPr kumimoji="1" lang="ja-JP" altLang="en-US" sz="2000" dirty="0">
                <a:solidFill>
                  <a:sysClr val="windowText" lastClr="000000"/>
                </a:solidFill>
                <a:latin typeface="Meiryo UI" panose="020B0604030504040204" pitchFamily="50" charset="-128"/>
                <a:ea typeface="Meiryo UI" panose="020B0604030504040204" pitchFamily="50" charset="-128"/>
              </a:rPr>
              <a:t>大阪府宿泊税条例の一部を改正する条例が可決され、法定外目的税（宿泊税）の変更について総務大臣との協議を行い、令和</a:t>
            </a:r>
            <a:r>
              <a:rPr kumimoji="1" lang="en-US" altLang="ja-JP" sz="2000" dirty="0">
                <a:solidFill>
                  <a:sysClr val="windowText" lastClr="000000"/>
                </a:solidFill>
                <a:latin typeface="Meiryo UI" panose="020B0604030504040204" pitchFamily="50" charset="-128"/>
                <a:ea typeface="Meiryo UI" panose="020B0604030504040204" pitchFamily="50" charset="-128"/>
              </a:rPr>
              <a:t>7</a:t>
            </a:r>
            <a:r>
              <a:rPr kumimoji="1" lang="ja-JP" altLang="en-US" sz="2000" dirty="0">
                <a:solidFill>
                  <a:sysClr val="windowText" lastClr="000000"/>
                </a:solidFill>
                <a:latin typeface="Meiryo UI" panose="020B0604030504040204" pitchFamily="50" charset="-128"/>
                <a:ea typeface="Meiryo UI" panose="020B0604030504040204" pitchFamily="50" charset="-128"/>
              </a:rPr>
              <a:t>年</a:t>
            </a:r>
            <a:r>
              <a:rPr lang="en-US" altLang="ja-JP" sz="2000" dirty="0">
                <a:solidFill>
                  <a:sysClr val="windowText" lastClr="000000"/>
                </a:solidFill>
                <a:latin typeface="Meiryo UI" panose="020B0604030504040204" pitchFamily="50" charset="-128"/>
                <a:ea typeface="Meiryo UI" panose="020B0604030504040204" pitchFamily="50" charset="-128"/>
              </a:rPr>
              <a:t>2</a:t>
            </a:r>
            <a:r>
              <a:rPr kumimoji="1" lang="ja-JP" altLang="en-US" sz="2000" dirty="0">
                <a:solidFill>
                  <a:sysClr val="windowText" lastClr="000000"/>
                </a:solidFill>
                <a:latin typeface="Meiryo UI" panose="020B0604030504040204" pitchFamily="50" charset="-128"/>
                <a:ea typeface="Meiryo UI" panose="020B0604030504040204" pitchFamily="50" charset="-128"/>
              </a:rPr>
              <a:t>月</a:t>
            </a:r>
            <a:r>
              <a:rPr kumimoji="1" lang="en-US" altLang="ja-JP" sz="2000" dirty="0">
                <a:solidFill>
                  <a:sysClr val="windowText" lastClr="000000"/>
                </a:solidFill>
                <a:latin typeface="Meiryo UI" panose="020B0604030504040204" pitchFamily="50" charset="-128"/>
                <a:ea typeface="Meiryo UI" panose="020B0604030504040204" pitchFamily="50" charset="-128"/>
              </a:rPr>
              <a:t>18</a:t>
            </a:r>
            <a:r>
              <a:rPr lang="ja-JP" altLang="en-US" sz="2000" dirty="0">
                <a:solidFill>
                  <a:sysClr val="windowText" lastClr="000000"/>
                </a:solidFill>
                <a:latin typeface="Meiryo UI" panose="020B0604030504040204" pitchFamily="50" charset="-128"/>
                <a:ea typeface="Meiryo UI" panose="020B0604030504040204" pitchFamily="50" charset="-128"/>
              </a:rPr>
              <a:t>日に</a:t>
            </a:r>
            <a:r>
              <a:rPr kumimoji="1" lang="ja-JP" altLang="en-US" sz="2000" dirty="0">
                <a:solidFill>
                  <a:sysClr val="windowText" lastClr="000000"/>
                </a:solidFill>
                <a:latin typeface="Meiryo UI" panose="020B0604030504040204" pitchFamily="50" charset="-128"/>
                <a:ea typeface="Meiryo UI" panose="020B0604030504040204" pitchFamily="50" charset="-128"/>
              </a:rPr>
              <a:t>同意を得る。改正後の制度は、</a:t>
            </a:r>
            <a:r>
              <a:rPr kumimoji="1" lang="ja-JP" altLang="en-US" sz="2800" b="1" u="sng" dirty="0">
                <a:solidFill>
                  <a:sysClr val="windowText" lastClr="000000"/>
                </a:solidFill>
                <a:latin typeface="Meiryo UI" panose="020B0604030504040204" pitchFamily="50" charset="-128"/>
                <a:ea typeface="Meiryo UI" panose="020B0604030504040204" pitchFamily="50" charset="-128"/>
              </a:rPr>
              <a:t>令和</a:t>
            </a:r>
            <a:r>
              <a:rPr lang="en-US" altLang="ja-JP" sz="2800" b="1" u="sng" dirty="0">
                <a:solidFill>
                  <a:sysClr val="windowText" lastClr="000000"/>
                </a:solidFill>
                <a:latin typeface="Meiryo UI" panose="020B0604030504040204" pitchFamily="50" charset="-128"/>
                <a:ea typeface="Meiryo UI" panose="020B0604030504040204" pitchFamily="50" charset="-128"/>
              </a:rPr>
              <a:t>7</a:t>
            </a:r>
            <a:r>
              <a:rPr kumimoji="1" lang="ja-JP" altLang="en-US" sz="2800" b="1" u="sng" dirty="0">
                <a:solidFill>
                  <a:sysClr val="windowText" lastClr="000000"/>
                </a:solidFill>
                <a:latin typeface="Meiryo UI" panose="020B0604030504040204" pitchFamily="50" charset="-128"/>
                <a:ea typeface="Meiryo UI" panose="020B0604030504040204" pitchFamily="50" charset="-128"/>
              </a:rPr>
              <a:t>年</a:t>
            </a:r>
            <a:r>
              <a:rPr lang="en-US" altLang="ja-JP" sz="2800" b="1" u="sng" dirty="0">
                <a:solidFill>
                  <a:sysClr val="windowText" lastClr="000000"/>
                </a:solidFill>
                <a:latin typeface="Meiryo UI" panose="020B0604030504040204" pitchFamily="50" charset="-128"/>
                <a:ea typeface="Meiryo UI" panose="020B0604030504040204" pitchFamily="50" charset="-128"/>
              </a:rPr>
              <a:t>9</a:t>
            </a:r>
            <a:r>
              <a:rPr kumimoji="1" lang="ja-JP" altLang="en-US" sz="2800" b="1" u="sng" dirty="0">
                <a:solidFill>
                  <a:sysClr val="windowText" lastClr="000000"/>
                </a:solidFill>
                <a:latin typeface="Meiryo UI" panose="020B0604030504040204" pitchFamily="50" charset="-128"/>
                <a:ea typeface="Meiryo UI" panose="020B0604030504040204" pitchFamily="50" charset="-128"/>
              </a:rPr>
              <a:t>月</a:t>
            </a:r>
            <a:r>
              <a:rPr lang="en-US" altLang="ja-JP" sz="2800" b="1" u="sng" dirty="0">
                <a:solidFill>
                  <a:sysClr val="windowText" lastClr="000000"/>
                </a:solidFill>
                <a:latin typeface="Meiryo UI" panose="020B0604030504040204" pitchFamily="50" charset="-128"/>
                <a:ea typeface="Meiryo UI" panose="020B0604030504040204" pitchFamily="50" charset="-128"/>
              </a:rPr>
              <a:t>1</a:t>
            </a:r>
            <a:r>
              <a:rPr kumimoji="1" lang="ja-JP" altLang="en-US" sz="2800" b="1" u="sng" dirty="0">
                <a:solidFill>
                  <a:sysClr val="windowText" lastClr="000000"/>
                </a:solidFill>
                <a:latin typeface="Meiryo UI" panose="020B0604030504040204" pitchFamily="50" charset="-128"/>
                <a:ea typeface="Meiryo UI" panose="020B0604030504040204" pitchFamily="50" charset="-128"/>
              </a:rPr>
              <a:t>日</a:t>
            </a:r>
            <a:r>
              <a:rPr kumimoji="1" lang="ja-JP" altLang="en-US" sz="2000" dirty="0">
                <a:solidFill>
                  <a:sysClr val="windowText" lastClr="000000"/>
                </a:solidFill>
                <a:latin typeface="Meiryo UI" panose="020B0604030504040204" pitchFamily="50" charset="-128"/>
                <a:ea typeface="Meiryo UI" panose="020B0604030504040204" pitchFamily="50" charset="-128"/>
              </a:rPr>
              <a:t>から適用開始。</a:t>
            </a:r>
          </a:p>
        </p:txBody>
      </p:sp>
      <p:graphicFrame>
        <p:nvGraphicFramePr>
          <p:cNvPr id="10" name="表 9">
            <a:extLst>
              <a:ext uri="{FF2B5EF4-FFF2-40B4-BE49-F238E27FC236}">
                <a16:creationId xmlns:a16="http://schemas.microsoft.com/office/drawing/2014/main" id="{AE6C5412-DDC7-481C-B034-C771F2552187}"/>
              </a:ext>
            </a:extLst>
          </p:cNvPr>
          <p:cNvGraphicFramePr>
            <a:graphicFrameLocks noGrp="1"/>
          </p:cNvGraphicFramePr>
          <p:nvPr>
            <p:extLst>
              <p:ext uri="{D42A27DB-BD31-4B8C-83A1-F6EECF244321}">
                <p14:modId xmlns:p14="http://schemas.microsoft.com/office/powerpoint/2010/main" val="1617560935"/>
              </p:ext>
            </p:extLst>
          </p:nvPr>
        </p:nvGraphicFramePr>
        <p:xfrm>
          <a:off x="535397" y="1979836"/>
          <a:ext cx="12575708" cy="3203495"/>
        </p:xfrm>
        <a:graphic>
          <a:graphicData uri="http://schemas.openxmlformats.org/drawingml/2006/table">
            <a:tbl>
              <a:tblPr/>
              <a:tblGrid>
                <a:gridCol w="1898112">
                  <a:extLst>
                    <a:ext uri="{9D8B030D-6E8A-4147-A177-3AD203B41FA5}">
                      <a16:colId xmlns:a16="http://schemas.microsoft.com/office/drawing/2014/main" val="1071797292"/>
                    </a:ext>
                  </a:extLst>
                </a:gridCol>
                <a:gridCol w="165784">
                  <a:extLst>
                    <a:ext uri="{9D8B030D-6E8A-4147-A177-3AD203B41FA5}">
                      <a16:colId xmlns:a16="http://schemas.microsoft.com/office/drawing/2014/main" val="1917708501"/>
                    </a:ext>
                  </a:extLst>
                </a:gridCol>
                <a:gridCol w="3578637">
                  <a:extLst>
                    <a:ext uri="{9D8B030D-6E8A-4147-A177-3AD203B41FA5}">
                      <a16:colId xmlns:a16="http://schemas.microsoft.com/office/drawing/2014/main" val="538844063"/>
                    </a:ext>
                  </a:extLst>
                </a:gridCol>
                <a:gridCol w="1192879">
                  <a:extLst>
                    <a:ext uri="{9D8B030D-6E8A-4147-A177-3AD203B41FA5}">
                      <a16:colId xmlns:a16="http://schemas.microsoft.com/office/drawing/2014/main" val="3178695003"/>
                    </a:ext>
                  </a:extLst>
                </a:gridCol>
                <a:gridCol w="165784">
                  <a:extLst>
                    <a:ext uri="{9D8B030D-6E8A-4147-A177-3AD203B41FA5}">
                      <a16:colId xmlns:a16="http://schemas.microsoft.com/office/drawing/2014/main" val="1596186274"/>
                    </a:ext>
                  </a:extLst>
                </a:gridCol>
                <a:gridCol w="162682">
                  <a:extLst>
                    <a:ext uri="{9D8B030D-6E8A-4147-A177-3AD203B41FA5}">
                      <a16:colId xmlns:a16="http://schemas.microsoft.com/office/drawing/2014/main" val="3858164002"/>
                    </a:ext>
                  </a:extLst>
                </a:gridCol>
                <a:gridCol w="3622744">
                  <a:extLst>
                    <a:ext uri="{9D8B030D-6E8A-4147-A177-3AD203B41FA5}">
                      <a16:colId xmlns:a16="http://schemas.microsoft.com/office/drawing/2014/main" val="1010873840"/>
                    </a:ext>
                  </a:extLst>
                </a:gridCol>
                <a:gridCol w="1645960">
                  <a:extLst>
                    <a:ext uri="{9D8B030D-6E8A-4147-A177-3AD203B41FA5}">
                      <a16:colId xmlns:a16="http://schemas.microsoft.com/office/drawing/2014/main" val="361848527"/>
                    </a:ext>
                  </a:extLst>
                </a:gridCol>
                <a:gridCol w="143126">
                  <a:extLst>
                    <a:ext uri="{9D8B030D-6E8A-4147-A177-3AD203B41FA5}">
                      <a16:colId xmlns:a16="http://schemas.microsoft.com/office/drawing/2014/main" val="1473031281"/>
                    </a:ext>
                  </a:extLst>
                </a:gridCol>
              </a:tblGrid>
              <a:tr h="343109">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gridSpan="4">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現行（～</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R7.8.31</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改正後（</a:t>
                      </a:r>
                      <a:r>
                        <a:rPr lang="en-US" altLang="ja-JP" sz="1800" b="1" i="0" u="none" strike="noStrike" dirty="0">
                          <a:solidFill>
                            <a:srgbClr val="000000"/>
                          </a:solidFill>
                          <a:effectLst/>
                          <a:latin typeface="Meiryo UI" panose="020B0604030504040204" pitchFamily="50" charset="-128"/>
                          <a:ea typeface="Meiryo UI" panose="020B0604030504040204" pitchFamily="50" charset="-128"/>
                        </a:rPr>
                        <a:t>R7.9.1</a:t>
                      </a:r>
                      <a:r>
                        <a:rPr lang="ja-JP" altLang="en-US" sz="1800" b="1" i="0" u="none" strike="noStrike" dirty="0">
                          <a:solidFill>
                            <a:srgbClr val="000000"/>
                          </a:solidFill>
                          <a:effectLst/>
                          <a:latin typeface="Meiryo UI" panose="020B0604030504040204" pitchFamily="50" charset="-128"/>
                          <a:ea typeface="Meiryo UI" panose="020B0604030504040204" pitchFamily="50" charset="-128"/>
                        </a:rPr>
                        <a:t>～）</a:t>
                      </a:r>
                    </a:p>
                  </a:txBody>
                  <a:tcPr marL="7620" marR="7620" marT="7620" marB="0" anchor="ctr">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57150" cap="flat" cmpd="sng" algn="ctr">
                      <a:solidFill>
                        <a:srgbClr val="FF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989054701"/>
                  </a:ext>
                </a:extLst>
              </a:tr>
              <a:tr h="380201">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免税点</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fontAlgn="ctr"/>
                      <a:r>
                        <a:rPr lang="en-US" altLang="ja-JP" sz="2200" b="1" i="0" u="sng" strike="noStrike" dirty="0">
                          <a:solidFill>
                            <a:srgbClr val="000000"/>
                          </a:solidFill>
                          <a:effectLst/>
                          <a:latin typeface="Meiryo UI" panose="020B0604030504040204" pitchFamily="50" charset="-128"/>
                          <a:ea typeface="Meiryo UI" panose="020B0604030504040204" pitchFamily="50" charset="-128"/>
                        </a:rPr>
                        <a:t>5,000</a:t>
                      </a:r>
                      <a:r>
                        <a:rPr lang="ja-JP" altLang="en-US" sz="2200" b="1" i="0" u="sng"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306473114"/>
                  </a:ext>
                </a:extLst>
              </a:tr>
              <a:tr h="150690">
                <a:tc rowSpan="6">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l"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57150" cap="flat" cmpd="sng" algn="ctr">
                      <a:solidFill>
                        <a:srgbClr val="FF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ctr"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494120560"/>
                  </a:ext>
                </a:extLst>
              </a:tr>
              <a:tr h="343109">
                <a:tc vMerge="1">
                  <a:txBody>
                    <a:bodyPr/>
                    <a:lstStyle/>
                    <a:p>
                      <a:endParaRPr kumimoji="1" lang="ja-JP" altLang="en-US"/>
                    </a:p>
                  </a:txBody>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宿泊料金</a:t>
                      </a: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（１人１泊）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18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宿泊料金</a:t>
                      </a:r>
                      <a:r>
                        <a:rPr kumimoji="1" lang="ja-JP" altLang="en-US" sz="11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（１人１泊）</a:t>
                      </a: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税率</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accent3">
                        <a:lumMod val="40000"/>
                        <a:lumOff val="60000"/>
                      </a:schemeClr>
                    </a:solidFill>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extLst>
                  <a:ext uri="{0D108BD9-81ED-4DB2-BD59-A6C34878D82A}">
                    <a16:rowId xmlns:a16="http://schemas.microsoft.com/office/drawing/2014/main" val="2748230348"/>
                  </a:ext>
                </a:extLst>
              </a:tr>
              <a:tr h="380201">
                <a:tc vMerge="1">
                  <a:txBody>
                    <a:bodyPr/>
                    <a:lstStyle/>
                    <a:p>
                      <a:endParaRPr kumimoji="1" lang="ja-JP" altLang="en-US"/>
                    </a:p>
                  </a:txBody>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7,000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円以上</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18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2200" b="1" i="0" u="sng" strike="noStrike" dirty="0">
                          <a:solidFill>
                            <a:srgbClr val="000000"/>
                          </a:solidFill>
                          <a:effectLst/>
                          <a:latin typeface="Meiryo UI" panose="020B0604030504040204" pitchFamily="50" charset="-128"/>
                          <a:ea typeface="Meiryo UI" panose="020B0604030504040204" pitchFamily="50" charset="-128"/>
                        </a:rPr>
                        <a:t>5,000</a:t>
                      </a:r>
                      <a:r>
                        <a:rPr lang="ja-JP" altLang="en-US" sz="2200" b="1" i="0" u="sng" strike="noStrike" dirty="0">
                          <a:solidFill>
                            <a:srgbClr val="000000"/>
                          </a:solidFill>
                          <a:effectLst/>
                          <a:latin typeface="Meiryo UI" panose="020B0604030504040204" pitchFamily="50" charset="-128"/>
                          <a:ea typeface="Meiryo UI" panose="020B0604030504040204" pitchFamily="50" charset="-128"/>
                        </a:rPr>
                        <a:t>円以上</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200" b="1" i="0" u="sng" strike="noStrike" dirty="0">
                          <a:solidFill>
                            <a:srgbClr val="000000"/>
                          </a:solidFill>
                          <a:effectLst/>
                          <a:latin typeface="Meiryo UI" panose="020B0604030504040204" pitchFamily="50" charset="-128"/>
                          <a:ea typeface="Meiryo UI" panose="020B0604030504040204" pitchFamily="50" charset="-128"/>
                        </a:rPr>
                        <a:t>200</a:t>
                      </a:r>
                      <a:r>
                        <a:rPr lang="ja-JP" altLang="en-US" sz="2200" b="1" i="0" u="sng"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extLst>
                  <a:ext uri="{0D108BD9-81ED-4DB2-BD59-A6C34878D82A}">
                    <a16:rowId xmlns:a16="http://schemas.microsoft.com/office/drawing/2014/main" val="2712337072"/>
                  </a:ext>
                </a:extLst>
              </a:tr>
              <a:tr h="380201">
                <a:tc vMerge="1">
                  <a:txBody>
                    <a:bodyPr/>
                    <a:lstStyle/>
                    <a:p>
                      <a:endParaRPr kumimoji="1" lang="ja-JP" altLang="en-US"/>
                    </a:p>
                  </a:txBody>
                  <a:tcPr/>
                </a:tc>
                <a:tc>
                  <a:txBody>
                    <a:bodyPr/>
                    <a:lstStyle/>
                    <a:p>
                      <a:pPr algn="l" fontAlgn="ctr"/>
                      <a:r>
                        <a:rPr lang="ja-JP" altLang="en-US" sz="1800" b="0" i="0" u="none" strike="noStrike">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円以上</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18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15,000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円以上</a:t>
                      </a: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円未満</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200" b="1" i="0" u="sng" strike="noStrike" dirty="0">
                          <a:solidFill>
                            <a:srgbClr val="000000"/>
                          </a:solidFill>
                          <a:effectLst/>
                          <a:latin typeface="Meiryo UI" panose="020B0604030504040204" pitchFamily="50" charset="-128"/>
                          <a:ea typeface="Meiryo UI" panose="020B0604030504040204" pitchFamily="50" charset="-128"/>
                        </a:rPr>
                        <a:t>400</a:t>
                      </a:r>
                      <a:r>
                        <a:rPr lang="ja-JP" altLang="en-US" sz="2200" b="1" i="0" u="sng"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extLst>
                  <a:ext uri="{0D108BD9-81ED-4DB2-BD59-A6C34878D82A}">
                    <a16:rowId xmlns:a16="http://schemas.microsoft.com/office/drawing/2014/main" val="1634542378"/>
                  </a:ext>
                </a:extLst>
              </a:tr>
              <a:tr h="380201">
                <a:tc vMerge="1">
                  <a:txBody>
                    <a:bodyPr/>
                    <a:lstStyle/>
                    <a:p>
                      <a:endParaRPr kumimoji="1" lang="ja-JP" altLang="en-US"/>
                    </a:p>
                  </a:txBody>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円以上</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300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tc>
                  <a:txBody>
                    <a:bodyPr/>
                    <a:lstStyle/>
                    <a:p>
                      <a:pPr algn="l" fontAlgn="ctr"/>
                      <a:endParaRPr lang="ja-JP" altLang="en-US" sz="1800" b="0" i="0" u="none" strike="noStrike">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altLang="ja-JP" sz="1800" b="0" i="0" u="none" strike="noStrike" dirty="0">
                          <a:solidFill>
                            <a:srgbClr val="000000"/>
                          </a:solidFill>
                          <a:effectLst/>
                          <a:latin typeface="Meiryo UI" panose="020B0604030504040204" pitchFamily="50" charset="-128"/>
                          <a:ea typeface="Meiryo UI" panose="020B0604030504040204" pitchFamily="50" charset="-128"/>
                        </a:rPr>
                        <a:t>20,000</a:t>
                      </a: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円以上</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altLang="ja-JP" sz="2200" b="1" i="0" u="sng" strike="noStrike" dirty="0">
                          <a:solidFill>
                            <a:srgbClr val="000000"/>
                          </a:solidFill>
                          <a:effectLst/>
                          <a:latin typeface="Meiryo UI" panose="020B0604030504040204" pitchFamily="50" charset="-128"/>
                          <a:ea typeface="Meiryo UI" panose="020B0604030504040204" pitchFamily="50" charset="-128"/>
                        </a:rPr>
                        <a:t>500</a:t>
                      </a:r>
                      <a:r>
                        <a:rPr lang="ja-JP" altLang="en-US" sz="2200" b="1" i="0" u="sng" strike="noStrike" dirty="0">
                          <a:solidFill>
                            <a:srgbClr val="000000"/>
                          </a:solidFill>
                          <a:effectLst/>
                          <a:latin typeface="Meiryo UI" panose="020B0604030504040204" pitchFamily="50" charset="-128"/>
                          <a:ea typeface="Meiryo UI" panose="020B0604030504040204" pitchFamily="50" charset="-128"/>
                        </a:rPr>
                        <a:t>円</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a:noFill/>
                    </a:lnT>
                    <a:lnB>
                      <a:noFill/>
                    </a:lnB>
                  </a:tcPr>
                </a:tc>
                <a:extLst>
                  <a:ext uri="{0D108BD9-81ED-4DB2-BD59-A6C34878D82A}">
                    <a16:rowId xmlns:a16="http://schemas.microsoft.com/office/drawing/2014/main" val="2983961008"/>
                  </a:ext>
                </a:extLst>
              </a:tr>
              <a:tr h="150690">
                <a:tc vMerge="1">
                  <a:txBody>
                    <a:bodyPr/>
                    <a:lstStyle/>
                    <a:p>
                      <a:endParaRPr kumimoji="1" lang="ja-JP" altLang="en-US"/>
                    </a:p>
                  </a:txBody>
                  <a:tcPr/>
                </a:tc>
                <a:tc>
                  <a:txBody>
                    <a:bodyPr/>
                    <a:lstStyle/>
                    <a:p>
                      <a:pPr algn="l"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lnSpc>
                          <a:spcPts val="500"/>
                        </a:lnSpc>
                      </a:pP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500"/>
                        </a:lnSpc>
                      </a:pP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w="57150" cap="flat" cmpd="sng" algn="ctr">
                      <a:solidFill>
                        <a:srgbClr val="FF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ctr">
                        <a:lnSpc>
                          <a:spcPts val="500"/>
                        </a:lnSpc>
                      </a:pP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w="57150" cap="flat" cmpd="sng" algn="ctr">
                      <a:solidFill>
                        <a:srgbClr val="FF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ctr" fontAlgn="ctr">
                        <a:lnSpc>
                          <a:spcPts val="500"/>
                        </a:lnSpc>
                      </a:pP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lnSpc>
                          <a:spcPts val="500"/>
                        </a:lnSpc>
                      </a:pPr>
                      <a:endParaRPr lang="ja-JP" altLang="en-US" sz="1800" b="0" i="0" u="none" strike="noStrike" dirty="0">
                        <a:solidFill>
                          <a:srgbClr val="000000"/>
                        </a:solidFill>
                        <a:effectLst/>
                        <a:latin typeface="Meiryo UI" panose="020B0604030504040204" pitchFamily="50" charset="-128"/>
                        <a:ea typeface="Meiryo UI" panose="020B0604030504040204" pitchFamily="50" charset="-128"/>
                      </a:endParaRPr>
                    </a:p>
                  </a:txBody>
                  <a:tcPr marL="7620" marR="7620" marT="7620"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lnSpc>
                          <a:spcPts val="500"/>
                        </a:lnSpc>
                      </a:pP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　</a:t>
                      </a:r>
                    </a:p>
                  </a:txBody>
                  <a:tcPr marL="7620" marR="7620" marT="7620" marB="0" anchor="ctr">
                    <a:lnL>
                      <a:noFill/>
                    </a:lnL>
                    <a:lnR w="57150" cap="flat" cmpd="sng" algn="ctr">
                      <a:solidFill>
                        <a:srgbClr val="FF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58217694"/>
                  </a:ext>
                </a:extLst>
              </a:tr>
              <a:tr h="695093">
                <a:tc>
                  <a:txBody>
                    <a:bodyPr/>
                    <a:lstStyle/>
                    <a:p>
                      <a:pPr algn="ctr" fontAlgn="ctr"/>
                      <a:r>
                        <a:rPr lang="ja-JP" altLang="en-US" sz="1800" b="0" i="0" u="none" strike="noStrike" dirty="0">
                          <a:solidFill>
                            <a:srgbClr val="000000"/>
                          </a:solidFill>
                          <a:effectLst/>
                          <a:latin typeface="Meiryo UI" panose="020B0604030504040204" pitchFamily="50" charset="-128"/>
                          <a:ea typeface="Meiryo UI" panose="020B0604030504040204" pitchFamily="50" charset="-128"/>
                        </a:rPr>
                        <a:t>課税免除制度</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修学旅行生</a:t>
                      </a:r>
                      <a:endParaRPr kumimoji="1" lang="en-US" altLang="ja-JP" sz="18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万博期間（</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R7.4.1</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10.31</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）に限定した課税免除</a:t>
                      </a:r>
                      <a:endPar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7620" marR="7620" marT="7620" marB="0" anchor="ctr">
                    <a:lnL w="6350" cap="flat" cmpd="sng" algn="ctr">
                      <a:solidFill>
                        <a:srgbClr val="00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1" lang="zh-CN" altLang="en-US" sz="2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修学旅行生</a:t>
                      </a:r>
                      <a:endParaRPr kumimoji="1" lang="en-US" altLang="zh-CN" sz="2200" b="1"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kumimoji="1" lang="en-US" altLang="ja-JP"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r>
                        <a:rPr kumimoji="1" lang="ja-JP" altLang="en-US" sz="14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万博期間終了後（</a:t>
                      </a:r>
                      <a:r>
                        <a:rPr kumimoji="1" lang="en-US" altLang="ja-JP" sz="14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R7.11</a:t>
                      </a:r>
                      <a:r>
                        <a:rPr kumimoji="1" lang="ja-JP" altLang="en-US" sz="14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以降）も課税免除を継続</a:t>
                      </a:r>
                      <a:endParaRPr kumimoji="1" lang="ja-JP" altLang="en-US" sz="1800" b="0" i="0" u="sng"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endParaRPr>
                    </a:p>
                  </a:txBody>
                  <a:tcPr marL="7620" marR="7620" marT="7620" marB="0" anchor="ctr">
                    <a:lnL w="57150" cap="flat" cmpd="sng" algn="ctr">
                      <a:solidFill>
                        <a:srgbClr val="FF0000"/>
                      </a:solidFill>
                      <a:prstDash val="solid"/>
                      <a:round/>
                      <a:headEnd type="none" w="med" len="med"/>
                      <a:tailEnd type="none" w="med" len="med"/>
                    </a:lnL>
                    <a:lnR w="57150" cap="flat" cmpd="sng" algn="ctr">
                      <a:solidFill>
                        <a:srgbClr val="FF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57150" cap="flat" cmpd="sng" algn="ctr">
                      <a:solidFill>
                        <a:srgbClr val="FF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833851312"/>
                  </a:ext>
                </a:extLst>
              </a:tr>
            </a:tbl>
          </a:graphicData>
        </a:graphic>
      </p:graphicFrame>
      <p:sp>
        <p:nvSpPr>
          <p:cNvPr id="11" name="テキスト ボックス 10">
            <a:extLst>
              <a:ext uri="{FF2B5EF4-FFF2-40B4-BE49-F238E27FC236}">
                <a16:creationId xmlns:a16="http://schemas.microsoft.com/office/drawing/2014/main" id="{91CAD417-6FC8-4642-88F2-79B6B135BCC0}"/>
              </a:ext>
            </a:extLst>
          </p:cNvPr>
          <p:cNvSpPr txBox="1"/>
          <p:nvPr/>
        </p:nvSpPr>
        <p:spPr>
          <a:xfrm>
            <a:off x="200251" y="1575370"/>
            <a:ext cx="3039886"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＜制度改正の概要＞</a:t>
            </a:r>
            <a:endParaRPr kumimoji="1" lang="en-US" altLang="ja-JP" sz="2000" b="1" dirty="0">
              <a:latin typeface="Meiryo UI" panose="020B0604030504040204" pitchFamily="50" charset="-128"/>
              <a:ea typeface="Meiryo UI" panose="020B0604030504040204" pitchFamily="50" charset="-128"/>
            </a:endParaRPr>
          </a:p>
        </p:txBody>
      </p:sp>
      <p:sp>
        <p:nvSpPr>
          <p:cNvPr id="13" name="テキスト ボックス 12">
            <a:extLst>
              <a:ext uri="{FF2B5EF4-FFF2-40B4-BE49-F238E27FC236}">
                <a16:creationId xmlns:a16="http://schemas.microsoft.com/office/drawing/2014/main" id="{3F25E4D1-E39A-4AEE-8AE8-3A4B69A95199}"/>
              </a:ext>
            </a:extLst>
          </p:cNvPr>
          <p:cNvSpPr txBox="1"/>
          <p:nvPr/>
        </p:nvSpPr>
        <p:spPr>
          <a:xfrm>
            <a:off x="529523" y="5698037"/>
            <a:ext cx="12575709" cy="1294842"/>
          </a:xfrm>
          <a:prstGeom prst="rect">
            <a:avLst/>
          </a:prstGeom>
          <a:solidFill>
            <a:schemeClr val="accent5">
              <a:lumMod val="20000"/>
              <a:lumOff val="80000"/>
            </a:schemeClr>
          </a:solidFill>
          <a:ln w="12700">
            <a:solidFill>
              <a:schemeClr val="tx1"/>
            </a:solidFill>
            <a:prstDash val="lgDash"/>
          </a:ln>
        </p:spPr>
        <p:txBody>
          <a:bodyPr wrap="square" rtlCol="0">
            <a:spAutoFit/>
          </a:bodyPr>
          <a:lstStyle/>
          <a:p>
            <a:pPr marL="177800" indent="-177800">
              <a:lnSpc>
                <a:spcPts val="2400"/>
              </a:lnSpc>
            </a:pPr>
            <a:r>
              <a:rPr lang="ja-JP" altLang="en-US" sz="18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 令和７年　２月１８日</a:t>
            </a:r>
            <a:r>
              <a:rPr kumimoji="1" lang="en-US" altLang="ja-JP" sz="18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　　総務大臣同意</a:t>
            </a:r>
            <a:endParaRPr kumimoji="1" lang="en-US" altLang="ja-JP" sz="1800" dirty="0">
              <a:latin typeface="Meiryo UI" panose="020B0604030504040204" pitchFamily="50" charset="-128"/>
              <a:ea typeface="Meiryo UI" panose="020B0604030504040204" pitchFamily="50" charset="-128"/>
            </a:endParaRPr>
          </a:p>
          <a:p>
            <a:pPr marL="177800" indent="-177800">
              <a:lnSpc>
                <a:spcPts val="2400"/>
              </a:lnSpc>
            </a:pPr>
            <a:r>
              <a:rPr kumimoji="1" lang="en-US" altLang="ja-JP" sz="18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 令和７年　２月２８日</a:t>
            </a:r>
            <a:r>
              <a:rPr kumimoji="1" lang="en-US" altLang="ja-JP" sz="18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　　改正条例公布</a:t>
            </a:r>
            <a:endParaRPr kumimoji="1" lang="en-US" altLang="ja-JP" sz="1800" dirty="0">
              <a:latin typeface="Meiryo UI" panose="020B0604030504040204" pitchFamily="50" charset="-128"/>
              <a:ea typeface="Meiryo UI" panose="020B0604030504040204" pitchFamily="50" charset="-128"/>
            </a:endParaRPr>
          </a:p>
          <a:p>
            <a:pPr marL="177800" indent="-177800">
              <a:lnSpc>
                <a:spcPts val="2400"/>
              </a:lnSpc>
            </a:pPr>
            <a:r>
              <a:rPr kumimoji="1" lang="ja-JP" altLang="en-US" sz="1800" dirty="0">
                <a:latin typeface="Meiryo UI" panose="020B0604030504040204" pitchFamily="50" charset="-128"/>
                <a:ea typeface="Meiryo UI" panose="020B0604030504040204" pitchFamily="50" charset="-128"/>
              </a:rPr>
              <a:t> ・ 令和７年　３月～８月</a:t>
            </a:r>
            <a:r>
              <a:rPr kumimoji="1" lang="en-US" altLang="ja-JP" sz="1800" dirty="0">
                <a:latin typeface="Meiryo UI" panose="020B0604030504040204" pitchFamily="50" charset="-128"/>
                <a:ea typeface="Meiryo UI" panose="020B0604030504040204" pitchFamily="50" charset="-128"/>
              </a:rPr>
              <a:t>	</a:t>
            </a:r>
            <a:r>
              <a:rPr kumimoji="1" lang="ja-JP" altLang="en-US" sz="1800" dirty="0">
                <a:latin typeface="Meiryo UI" panose="020B0604030504040204" pitchFamily="50" charset="-128"/>
                <a:ea typeface="Meiryo UI" panose="020B0604030504040204" pitchFamily="50" charset="-128"/>
              </a:rPr>
              <a:t>　　制度周知・準備期間 ＜６ヶ月間＞</a:t>
            </a:r>
            <a:endParaRPr kumimoji="1" lang="en-US" altLang="ja-JP" sz="1800" dirty="0">
              <a:latin typeface="Meiryo UI" panose="020B0604030504040204" pitchFamily="50" charset="-128"/>
              <a:ea typeface="Meiryo UI" panose="020B0604030504040204" pitchFamily="50" charset="-128"/>
            </a:endParaRPr>
          </a:p>
          <a:p>
            <a:pPr marL="177800" indent="-177800">
              <a:lnSpc>
                <a:spcPts val="2400"/>
              </a:lnSpc>
            </a:pPr>
            <a:r>
              <a:rPr lang="ja-JP" altLang="en-US" sz="1800" dirty="0">
                <a:latin typeface="Meiryo UI" panose="020B0604030504040204" pitchFamily="50" charset="-128"/>
                <a:ea typeface="Meiryo UI" panose="020B0604030504040204" pitchFamily="50" charset="-128"/>
              </a:rPr>
              <a:t> ・ </a:t>
            </a:r>
            <a:r>
              <a:rPr lang="ja-JP" altLang="en-US" sz="1800" u="sng" dirty="0">
                <a:latin typeface="Meiryo UI" panose="020B0604030504040204" pitchFamily="50" charset="-128"/>
                <a:ea typeface="Meiryo UI" panose="020B0604030504040204" pitchFamily="50" charset="-128"/>
              </a:rPr>
              <a:t>令和７年　９月　１日</a:t>
            </a:r>
            <a:r>
              <a:rPr lang="en-US" altLang="ja-JP" sz="1800" dirty="0">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　　</a:t>
            </a:r>
            <a:r>
              <a:rPr lang="ja-JP" altLang="en-US" sz="1800" u="sng" dirty="0">
                <a:latin typeface="Meiryo UI" panose="020B0604030504040204" pitchFamily="50" charset="-128"/>
                <a:ea typeface="Meiryo UI" panose="020B0604030504040204" pitchFamily="50" charset="-128"/>
              </a:rPr>
              <a:t>改正条例施行（改正後の制度での課税（徴収）を開始）</a:t>
            </a:r>
            <a:endParaRPr lang="en-US" altLang="ja-JP" sz="1800" u="sng" dirty="0">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0158E2E7-8D27-425B-A00B-F0976553E2DD}"/>
              </a:ext>
            </a:extLst>
          </p:cNvPr>
          <p:cNvSpPr txBox="1"/>
          <p:nvPr/>
        </p:nvSpPr>
        <p:spPr>
          <a:xfrm>
            <a:off x="194378" y="5264163"/>
            <a:ext cx="3117767" cy="400110"/>
          </a:xfrm>
          <a:prstGeom prst="rect">
            <a:avLst/>
          </a:prstGeom>
          <a:noFill/>
        </p:spPr>
        <p:txBody>
          <a:bodyPr wrap="square" rtlCol="0">
            <a:spAutoFit/>
          </a:bodyPr>
          <a:lstStyle/>
          <a:p>
            <a:r>
              <a:rPr lang="ja-JP" altLang="en-US" sz="2000" b="1" dirty="0">
                <a:latin typeface="Meiryo UI" panose="020B0604030504040204" pitchFamily="50" charset="-128"/>
                <a:ea typeface="Meiryo UI" panose="020B0604030504040204" pitchFamily="50" charset="-128"/>
              </a:rPr>
              <a:t>＜今後のスケジュール＞</a:t>
            </a:r>
            <a:endParaRPr kumimoji="1" lang="en-US" altLang="ja-JP" sz="2000" b="1"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74512DCA-58CD-46E1-A7DD-A9EBBDE6200A}"/>
              </a:ext>
            </a:extLst>
          </p:cNvPr>
          <p:cNvSpPr/>
          <p:nvPr/>
        </p:nvSpPr>
        <p:spPr>
          <a:xfrm>
            <a:off x="379705" y="7583428"/>
            <a:ext cx="12725527" cy="2185237"/>
          </a:xfrm>
          <a:prstGeom prst="rect">
            <a:avLst/>
          </a:prstGeom>
          <a:noFill/>
          <a:ln/>
        </p:spPr>
        <p:style>
          <a:lnRef idx="2">
            <a:schemeClr val="dk1"/>
          </a:lnRef>
          <a:fillRef idx="1">
            <a:schemeClr val="lt1"/>
          </a:fillRef>
          <a:effectRef idx="0">
            <a:schemeClr val="dk1"/>
          </a:effectRef>
          <a:fontRef idx="minor">
            <a:schemeClr val="dk1"/>
          </a:fontRef>
        </p:style>
        <p:txBody>
          <a:bodyPr rtlCol="0" anchor="t" anchorCtr="0"/>
          <a:lstStyle/>
          <a:p>
            <a:pPr algn="ctr"/>
            <a:endParaRPr kumimoji="1" lang="ja-JP" altLang="en-US" sz="1100" b="1" dirty="0">
              <a:solidFill>
                <a:schemeClr val="tx1"/>
              </a:solidFill>
              <a:latin typeface="Meiryo UI" panose="020B0604030504040204" pitchFamily="50" charset="-128"/>
              <a:ea typeface="Meiryo UI" panose="020B0604030504040204" pitchFamily="50" charset="-128"/>
            </a:endParaRPr>
          </a:p>
        </p:txBody>
      </p:sp>
      <p:sp>
        <p:nvSpPr>
          <p:cNvPr id="20" name="対角する 2 つの角を切り取った四角形 135">
            <a:extLst>
              <a:ext uri="{FF2B5EF4-FFF2-40B4-BE49-F238E27FC236}">
                <a16:creationId xmlns:a16="http://schemas.microsoft.com/office/drawing/2014/main" id="{2A4474B2-64C1-4C5F-8FF8-250ADB2D820E}"/>
              </a:ext>
            </a:extLst>
          </p:cNvPr>
          <p:cNvSpPr/>
          <p:nvPr/>
        </p:nvSpPr>
        <p:spPr>
          <a:xfrm>
            <a:off x="391981" y="7199314"/>
            <a:ext cx="12726201" cy="400110"/>
          </a:xfrm>
          <a:prstGeom prst="snip2DiagRect">
            <a:avLst>
              <a:gd name="adj1" fmla="val 0"/>
              <a:gd name="adj2" fmla="val 50000"/>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bg1"/>
                </a:solidFill>
                <a:latin typeface="Meiryo UI" panose="020B0604030504040204" pitchFamily="50" charset="-128"/>
                <a:ea typeface="Meiryo UI" panose="020B0604030504040204" pitchFamily="50" charset="-128"/>
              </a:rPr>
              <a:t>参考：宿泊税の制度改正にかかる令和７年度の新たな取組み　　</a:t>
            </a:r>
          </a:p>
        </p:txBody>
      </p:sp>
      <p:sp>
        <p:nvSpPr>
          <p:cNvPr id="21" name="テキスト ボックス 20">
            <a:extLst>
              <a:ext uri="{FF2B5EF4-FFF2-40B4-BE49-F238E27FC236}">
                <a16:creationId xmlns:a16="http://schemas.microsoft.com/office/drawing/2014/main" id="{E4A18B9B-9BE2-4970-B6CF-22C27FEE4564}"/>
              </a:ext>
            </a:extLst>
          </p:cNvPr>
          <p:cNvSpPr txBox="1"/>
          <p:nvPr/>
        </p:nvSpPr>
        <p:spPr>
          <a:xfrm>
            <a:off x="519766" y="7629729"/>
            <a:ext cx="9721866" cy="584775"/>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ＭＳ Ｐゴシック" panose="020B0600070205080204" pitchFamily="50" charset="-128"/>
              </a:rPr>
              <a:t>宿泊税システム改修費補助金 </a:t>
            </a:r>
            <a:r>
              <a:rPr kumimoji="1" lang="en-US" altLang="zh-TW"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当初</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予算</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額</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565</a:t>
            </a:r>
            <a:r>
              <a:rPr kumimoji="1" lang="en-US" altLang="zh-TW"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074</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zh-TW"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≪新規≫</a:t>
            </a:r>
            <a:endParaRPr kumimoji="1" lang="en-US" altLang="zh-TW" sz="1600" b="1"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spc="-30" dirty="0">
                <a:latin typeface="Meiryo UI" panose="020B0604030504040204" pitchFamily="50" charset="-128"/>
                <a:ea typeface="Meiryo UI" panose="020B0604030504040204" pitchFamily="50" charset="-128"/>
                <a:cs typeface="Meiryo UI" panose="020B0604030504040204" pitchFamily="50" charset="-128"/>
              </a:rPr>
              <a:t>　　条例改正に伴い、宿泊施設における既存のレジシステム改修等に要する経費の一部を補助する。</a:t>
            </a:r>
            <a:endParaRPr lang="en-US" altLang="ja-JP" sz="1600" spc="-3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a:extLst>
              <a:ext uri="{FF2B5EF4-FFF2-40B4-BE49-F238E27FC236}">
                <a16:creationId xmlns:a16="http://schemas.microsoft.com/office/drawing/2014/main" id="{3F5AED33-DFA5-4148-A075-7950127C2655}"/>
              </a:ext>
            </a:extLst>
          </p:cNvPr>
          <p:cNvSpPr txBox="1"/>
          <p:nvPr/>
        </p:nvSpPr>
        <p:spPr>
          <a:xfrm>
            <a:off x="510388" y="8172477"/>
            <a:ext cx="8706413" cy="830997"/>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ＭＳ Ｐゴシック" panose="020B0600070205080204" pitchFamily="50" charset="-128"/>
              </a:rPr>
              <a:t>宿泊税認知度等調査 </a:t>
            </a:r>
            <a:r>
              <a:rPr kumimoji="1" lang="en-US" altLang="zh-TW"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当初</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予算</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額</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kumimoji="1" lang="en-US" altLang="ja-JP"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9</a:t>
            </a:r>
            <a:r>
              <a:rPr kumimoji="1" lang="en-US" altLang="zh-TW"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lang="en-US" altLang="ja-JP" sz="1600" spc="-30" dirty="0">
                <a:latin typeface="Meiryo UI" panose="020B0604030504040204" pitchFamily="50" charset="-128"/>
                <a:ea typeface="Meiryo UI" panose="020B0604030504040204" pitchFamily="50" charset="-128"/>
                <a:cs typeface="Meiryo UI" panose="020B0604030504040204" pitchFamily="50" charset="-128"/>
              </a:rPr>
              <a:t>719</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zh-TW"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kumimoji="1" lang="ja-JP" altLang="en-US" sz="1600" b="1"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1"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3038" indent="-173038"/>
            <a:r>
              <a:rPr lang="ja-JP" altLang="en-US" sz="1600" spc="-30" dirty="0">
                <a:latin typeface="Meiryo UI" panose="020B0604030504040204" pitchFamily="50" charset="-128"/>
                <a:ea typeface="Meiryo UI" panose="020B0604030504040204" pitchFamily="50" charset="-128"/>
                <a:cs typeface="Meiryo UI" panose="020B0604030504040204" pitchFamily="50" charset="-128"/>
              </a:rPr>
              <a:t>　　宿泊税の事業効果や課題を可視化し、観光客等のニーズに対応した施策の企画・立案等につなげるため、宿泊税制度や大阪の観光に関する認知度・満足度等を調査する。</a:t>
            </a:r>
            <a:endParaRPr lang="en-US" altLang="ja-JP" sz="1600" spc="-3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a:extLst>
              <a:ext uri="{FF2B5EF4-FFF2-40B4-BE49-F238E27FC236}">
                <a16:creationId xmlns:a16="http://schemas.microsoft.com/office/drawing/2014/main" id="{32B24DF9-50C5-4BC0-A452-711179D40C42}"/>
              </a:ext>
            </a:extLst>
          </p:cNvPr>
          <p:cNvSpPr txBox="1"/>
          <p:nvPr/>
        </p:nvSpPr>
        <p:spPr>
          <a:xfrm>
            <a:off x="512135" y="8949869"/>
            <a:ext cx="8368248" cy="830997"/>
          </a:xfrm>
          <a:prstGeom prst="rect">
            <a:avLst/>
          </a:prstGeom>
          <a:noFill/>
        </p:spPr>
        <p:txBody>
          <a:bodyPr wrap="square">
            <a:spAutoFit/>
          </a:bodyPr>
          <a:lstStyle/>
          <a:p>
            <a:r>
              <a:rPr lang="ja-JP" altLang="en-US" sz="1600" b="1" dirty="0">
                <a:latin typeface="Meiryo UI" panose="020B0604030504040204" pitchFamily="50" charset="-128"/>
                <a:ea typeface="Meiryo UI" panose="020B0604030504040204" pitchFamily="50" charset="-128"/>
                <a:cs typeface="Meiryo UI" panose="020B0604030504040204" pitchFamily="50" charset="-128"/>
              </a:rPr>
              <a:t>■宿泊税活用事業の見える化</a:t>
            </a:r>
            <a:r>
              <a:rPr kumimoji="1" lang="ja-JP" altLang="en-US" sz="16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cs typeface="ＭＳ Ｐゴシック" panose="020B0600070205080204" pitchFamily="50" charset="-128"/>
              </a:rPr>
              <a:t> </a:t>
            </a:r>
            <a:r>
              <a:rPr kumimoji="1" lang="en-US" altLang="zh-TW"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令和</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７</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年度</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当初</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予算</a:t>
            </a:r>
            <a:r>
              <a:rPr kumimoji="1" lang="ja-JP"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額</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r>
              <a:rPr lang="en-US" altLang="ja-JP" sz="1600" spc="-30" dirty="0">
                <a:latin typeface="Meiryo UI" panose="020B0604030504040204" pitchFamily="50" charset="-128"/>
                <a:ea typeface="Meiryo UI" panose="020B0604030504040204" pitchFamily="50" charset="-128"/>
                <a:cs typeface="Meiryo UI" panose="020B0604030504040204" pitchFamily="50" charset="-128"/>
              </a:rPr>
              <a:t>198</a:t>
            </a:r>
            <a:r>
              <a:rPr kumimoji="1" lang="zh-TW" altLang="en-US"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千円</a:t>
            </a:r>
            <a:r>
              <a:rPr kumimoji="1" lang="en-US" altLang="zh-TW" sz="1600"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kumimoji="1" lang="ja-JP" altLang="en-US" sz="1600" b="1"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rPr>
              <a:t>　</a:t>
            </a:r>
            <a:endParaRPr kumimoji="1" lang="en-US" altLang="ja-JP" sz="1600" b="1" i="0" u="none" strike="noStrike" kern="1200" cap="none" spc="-30" normalizeH="0" baseline="0" noProof="0" dirty="0">
              <a:ln>
                <a:noFill/>
              </a:ln>
              <a:effectLst/>
              <a:uLnTx/>
              <a:uFillTx/>
              <a:latin typeface="Meiryo UI" panose="020B0604030504040204" pitchFamily="50" charset="-128"/>
              <a:ea typeface="Meiryo UI" panose="020B0604030504040204" pitchFamily="50" charset="-128"/>
              <a:cs typeface="Meiryo UI" panose="020B0604030504040204" pitchFamily="50" charset="-128"/>
            </a:endParaRPr>
          </a:p>
          <a:p>
            <a:pPr marL="173038" indent="-173038"/>
            <a:r>
              <a:rPr lang="ja-JP" altLang="en-US" sz="1600" spc="-30" dirty="0">
                <a:latin typeface="Meiryo UI" panose="020B0604030504040204" pitchFamily="50" charset="-128"/>
                <a:ea typeface="Meiryo UI" panose="020B0604030504040204" pitchFamily="50" charset="-128"/>
                <a:cs typeface="Meiryo UI" panose="020B0604030504040204" pitchFamily="50" charset="-128"/>
              </a:rPr>
              <a:t>　　宿泊税の使途や事業効果を可視化するため、宿泊税を活用した事業に広報用ステッカーを表示し、受益者である観光客や府民に対しわかりやすく積極的に</a:t>
            </a:r>
            <a:r>
              <a:rPr lang="en-US" altLang="ja-JP" sz="1600" spc="-30" dirty="0">
                <a:latin typeface="Meiryo UI" panose="020B0604030504040204" pitchFamily="50" charset="-128"/>
                <a:ea typeface="Meiryo UI" panose="020B0604030504040204" pitchFamily="50" charset="-128"/>
                <a:cs typeface="Meiryo UI" panose="020B0604030504040204" pitchFamily="50" charset="-128"/>
              </a:rPr>
              <a:t>PR</a:t>
            </a:r>
            <a:r>
              <a:rPr lang="ja-JP" altLang="en-US" sz="1600" spc="-30" dirty="0">
                <a:latin typeface="Meiryo UI" panose="020B0604030504040204" pitchFamily="50" charset="-128"/>
                <a:ea typeface="Meiryo UI" panose="020B0604030504040204" pitchFamily="50" charset="-128"/>
                <a:cs typeface="Meiryo UI" panose="020B0604030504040204" pitchFamily="50" charset="-128"/>
              </a:rPr>
              <a:t>を行う。</a:t>
            </a:r>
            <a:endParaRPr lang="en-US" altLang="ja-JP" sz="1600" spc="-3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3" name="図 2">
            <a:extLst>
              <a:ext uri="{FF2B5EF4-FFF2-40B4-BE49-F238E27FC236}">
                <a16:creationId xmlns:a16="http://schemas.microsoft.com/office/drawing/2014/main" id="{6EA97E04-A654-4020-B41A-F1E7E03FC4E0}"/>
              </a:ext>
            </a:extLst>
          </p:cNvPr>
          <p:cNvPicPr>
            <a:picLocks noChangeAspect="1"/>
          </p:cNvPicPr>
          <p:nvPr/>
        </p:nvPicPr>
        <p:blipFill>
          <a:blip r:embed="rId3"/>
          <a:stretch>
            <a:fillRect/>
          </a:stretch>
        </p:blipFill>
        <p:spPr>
          <a:xfrm>
            <a:off x="9429545" y="7958114"/>
            <a:ext cx="1680671" cy="1696108"/>
          </a:xfrm>
          <a:prstGeom prst="rect">
            <a:avLst/>
          </a:prstGeom>
        </p:spPr>
      </p:pic>
      <p:pic>
        <p:nvPicPr>
          <p:cNvPr id="4" name="図 3">
            <a:extLst>
              <a:ext uri="{FF2B5EF4-FFF2-40B4-BE49-F238E27FC236}">
                <a16:creationId xmlns:a16="http://schemas.microsoft.com/office/drawing/2014/main" id="{6C7CA436-3611-4648-84B6-0D3B98140E10}"/>
              </a:ext>
            </a:extLst>
          </p:cNvPr>
          <p:cNvPicPr>
            <a:picLocks noChangeAspect="1"/>
          </p:cNvPicPr>
          <p:nvPr/>
        </p:nvPicPr>
        <p:blipFill>
          <a:blip r:embed="rId4"/>
          <a:stretch>
            <a:fillRect/>
          </a:stretch>
        </p:blipFill>
        <p:spPr>
          <a:xfrm>
            <a:off x="11294086" y="7963618"/>
            <a:ext cx="1779891" cy="1696108"/>
          </a:xfrm>
          <a:prstGeom prst="rect">
            <a:avLst/>
          </a:prstGeom>
        </p:spPr>
      </p:pic>
      <p:sp>
        <p:nvSpPr>
          <p:cNvPr id="32" name="テキスト ボックス 31">
            <a:extLst>
              <a:ext uri="{FF2B5EF4-FFF2-40B4-BE49-F238E27FC236}">
                <a16:creationId xmlns:a16="http://schemas.microsoft.com/office/drawing/2014/main" id="{0D3845E7-44EA-471B-A73D-48E50E748D8B}"/>
              </a:ext>
            </a:extLst>
          </p:cNvPr>
          <p:cNvSpPr txBox="1"/>
          <p:nvPr/>
        </p:nvSpPr>
        <p:spPr>
          <a:xfrm>
            <a:off x="9288809" y="7656729"/>
            <a:ext cx="3816423" cy="261610"/>
          </a:xfrm>
          <a:prstGeom prst="rect">
            <a:avLst/>
          </a:prstGeom>
          <a:noFill/>
        </p:spPr>
        <p:txBody>
          <a:bodyPr wrap="square" rtlCol="0">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参考：</a:t>
            </a:r>
            <a:r>
              <a:rPr kumimoji="1" lang="ja-JP" altLang="en-US" sz="1100" dirty="0">
                <a:latin typeface="Meiryo UI" panose="020B0604030504040204" pitchFamily="50" charset="-128"/>
                <a:ea typeface="Meiryo UI" panose="020B0604030504040204" pitchFamily="50" charset="-128"/>
              </a:rPr>
              <a:t>宿泊税活用事業広報用ステッカー</a:t>
            </a:r>
            <a:r>
              <a:rPr kumimoji="1" lang="en-US" altLang="ja-JP" sz="1100" dirty="0">
                <a:latin typeface="Meiryo UI" panose="020B0604030504040204" pitchFamily="50" charset="-128"/>
                <a:ea typeface="Meiryo UI" panose="020B0604030504040204" pitchFamily="50" charset="-128"/>
              </a:rPr>
              <a:t>〕</a:t>
            </a:r>
          </a:p>
        </p:txBody>
      </p:sp>
    </p:spTree>
    <p:extLst>
      <p:ext uri="{BB962C8B-B14F-4D97-AF65-F5344CB8AC3E}">
        <p14:creationId xmlns:p14="http://schemas.microsoft.com/office/powerpoint/2010/main" val="327943245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gray">
        <a:noFill/>
        <a:ln w="12700" cmpd="sng">
          <a:noFill/>
        </a:ln>
      </a:spPr>
      <a:bodyPr wrap="square" lIns="108000" tIns="144000" rIns="108000" bIns="108000" rtlCol="0" anchor="t">
        <a:spAutoFit/>
      </a:bodyPr>
      <a:lstStyle>
        <a:defPPr defTabSz="990600">
          <a:defRPr kumimoji="1" sz="1050" dirty="0" smtClean="0">
            <a:solidFill>
              <a:sysClr val="windowText" lastClr="000000"/>
            </a:solidFill>
            <a:latin typeface="Meiryo UI" panose="020B0604030504040204" pitchFamily="50" charset="-128"/>
            <a:ea typeface="Meiryo UI" panose="020B0604030504040204" pitchFamily="50" charset="-128"/>
          </a:defRPr>
        </a:defPPr>
      </a:lstStyle>
      <a:style>
        <a:lnRef idx="0">
          <a:scrgbClr r="0" g="0" b="0"/>
        </a:lnRef>
        <a:fillRef idx="0">
          <a:scrgbClr r="0" g="0" b="0"/>
        </a:fillRef>
        <a:effectRef idx="0">
          <a:scrgbClr r="0" g="0" b="0"/>
        </a:effectRef>
        <a:fontRef idx="minor">
          <a:schemeClr val="dk1"/>
        </a:fontRef>
      </a:style>
    </a:tx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6241</TotalTime>
  <Words>493</Words>
  <Application>Microsoft Office PowerPoint</Application>
  <PresentationFormat>ユーザー設定</PresentationFormat>
  <Paragraphs>71</Paragraphs>
  <Slides>2</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Meiryo UI</vt:lpstr>
      <vt:lpstr>游ゴシック</vt:lpstr>
      <vt:lpstr>Arial</vt:lpstr>
      <vt:lpstr>Calibri</vt:lpstr>
      <vt:lpstr>Wingdings</vt:lpstr>
      <vt:lpstr>Office ​​テーマ</vt:lpstr>
      <vt:lpstr>PowerPoint プレゼンテーション</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735</cp:revision>
  <cp:lastPrinted>2021-06-08T12:40:10Z</cp:lastPrinted>
  <dcterms:created xsi:type="dcterms:W3CDTF">2014-07-11T05:14:15Z</dcterms:created>
  <dcterms:modified xsi:type="dcterms:W3CDTF">2025-04-22T11:22:21Z</dcterms:modified>
</cp:coreProperties>
</file>