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5"/>
  </p:notesMasterIdLst>
  <p:sldIdLst>
    <p:sldId id="337" r:id="rId2"/>
    <p:sldId id="345" r:id="rId3"/>
    <p:sldId id="343" r:id="rId4"/>
  </p:sldIdLst>
  <p:sldSz cx="13681075" cy="9972675"/>
  <p:notesSz cx="9926638" cy="6797675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金本　亜耶子" initials="金本　亜耶子" lastIdx="1" clrIdx="0">
    <p:extLst>
      <p:ext uri="{19B8F6BF-5375-455C-9EA6-DF929625EA0E}">
        <p15:presenceInfo xmlns:p15="http://schemas.microsoft.com/office/powerpoint/2012/main" userId="S-1-5-21-161959346-1900351369-444732941-2143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6E6E6"/>
    <a:srgbClr val="FF6699"/>
    <a:srgbClr val="FFFF66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896" autoAdjust="0"/>
  </p:normalViewPr>
  <p:slideViewPr>
    <p:cSldViewPr>
      <p:cViewPr varScale="1">
        <p:scale>
          <a:sx n="64" d="100"/>
          <a:sy n="64" d="100"/>
        </p:scale>
        <p:origin x="1512" y="48"/>
      </p:cViewPr>
      <p:guideLst>
        <p:guide orient="horz" pos="3141"/>
        <p:guide pos="4309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7&#65289;\01_&#31532;&#65297;&#22238;&#20250;&#35696;&#12408;&#21521;&#12369;&#12390;&#12398;&#20107;&#21069;&#28310;&#20633;\02_&#20250;&#35696;&#36039;&#26009;\&#20803;&#12493;&#12479;&#65372;&#21442;&#32771;&#36039;&#26009;&#65297;&#65306;&#23487;&#27850;&#32773;&#25968;&#31561;&#12398;&#29366;&#27841;\&#24310;&#12409;&#23487;&#27850;&#32773;&#25968;&#12289;&#23487;&#27850;&#26045;&#35373;&#31292;&#20685;&#29575;%20&#12464;&#12521;&#12501;&#65288;20250523&#26356;&#26032;&#6528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7&#65289;\01_&#31532;&#65297;&#22238;&#20250;&#35696;&#12408;&#21521;&#12369;&#12390;&#12398;&#20107;&#21069;&#28310;&#20633;\02_&#20250;&#35696;&#36039;&#26009;\&#21442;&#32771;&#36039;&#26009;&#65297;&#65306;&#23487;&#27850;&#32773;&#25968;&#31561;&#12398;&#29366;&#27841;\&#23487;&#27850;&#31246;&#21454;&#25512;&#31227;%20&#12464;&#12521;&#12501;&#20316;&#25104;&#29992;&#65288;&#27770;&#31639;&#12505;&#12540;&#12473;&#65306;20250422-2100&#6528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延べ宿泊者数!$D$12</c:f>
              <c:strCache>
                <c:ptCount val="1"/>
                <c:pt idx="0">
                  <c:v>日本人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延べ宿泊者数!$E$10:$BZ$11</c:f>
              <c:multiLvlStrCache>
                <c:ptCount val="74"/>
                <c:lvl>
                  <c:pt idx="0">
                    <c:v>1月</c:v>
                  </c:pt>
                  <c:pt idx="1">
                    <c:v>2月</c:v>
                  </c:pt>
                  <c:pt idx="2">
                    <c:v>3月</c:v>
                  </c:pt>
                  <c:pt idx="3">
                    <c:v>4月</c:v>
                  </c:pt>
                  <c:pt idx="4">
                    <c:v>5月</c:v>
                  </c:pt>
                  <c:pt idx="5">
                    <c:v>6月</c:v>
                  </c:pt>
                  <c:pt idx="6">
                    <c:v>7月</c:v>
                  </c:pt>
                  <c:pt idx="7">
                    <c:v>8月</c:v>
                  </c:pt>
                  <c:pt idx="8">
                    <c:v>9月</c:v>
                  </c:pt>
                  <c:pt idx="9">
                    <c:v>10月</c:v>
                  </c:pt>
                  <c:pt idx="10">
                    <c:v>11月</c:v>
                  </c:pt>
                  <c:pt idx="11">
                    <c:v>12月</c:v>
                  </c:pt>
                  <c:pt idx="12">
                    <c:v>1月</c:v>
                  </c:pt>
                  <c:pt idx="13">
                    <c:v>2月</c:v>
                  </c:pt>
                  <c:pt idx="14">
                    <c:v>3月</c:v>
                  </c:pt>
                  <c:pt idx="15">
                    <c:v>4月</c:v>
                  </c:pt>
                  <c:pt idx="16">
                    <c:v>5月</c:v>
                  </c:pt>
                  <c:pt idx="17">
                    <c:v>6月</c:v>
                  </c:pt>
                  <c:pt idx="18">
                    <c:v>7月</c:v>
                  </c:pt>
                  <c:pt idx="19">
                    <c:v>8月</c:v>
                  </c:pt>
                  <c:pt idx="20">
                    <c:v>9月</c:v>
                  </c:pt>
                  <c:pt idx="21">
                    <c:v>10月</c:v>
                  </c:pt>
                  <c:pt idx="22">
                    <c:v>11月</c:v>
                  </c:pt>
                  <c:pt idx="23">
                    <c:v>12月</c:v>
                  </c:pt>
                  <c:pt idx="24">
                    <c:v>1月</c:v>
                  </c:pt>
                  <c:pt idx="25">
                    <c:v>2月</c:v>
                  </c:pt>
                  <c:pt idx="26">
                    <c:v>3月</c:v>
                  </c:pt>
                  <c:pt idx="27">
                    <c:v>4月</c:v>
                  </c:pt>
                  <c:pt idx="28">
                    <c:v>5月</c:v>
                  </c:pt>
                  <c:pt idx="29">
                    <c:v>6月</c:v>
                  </c:pt>
                  <c:pt idx="30">
                    <c:v>7月</c:v>
                  </c:pt>
                  <c:pt idx="31">
                    <c:v>8月</c:v>
                  </c:pt>
                  <c:pt idx="32">
                    <c:v>9月</c:v>
                  </c:pt>
                  <c:pt idx="33">
                    <c:v>10月</c:v>
                  </c:pt>
                  <c:pt idx="34">
                    <c:v>11月</c:v>
                  </c:pt>
                  <c:pt idx="35">
                    <c:v>12月</c:v>
                  </c:pt>
                  <c:pt idx="36">
                    <c:v>1月</c:v>
                  </c:pt>
                  <c:pt idx="37">
                    <c:v>2月</c:v>
                  </c:pt>
                  <c:pt idx="38">
                    <c:v>3月</c:v>
                  </c:pt>
                  <c:pt idx="39">
                    <c:v>4月</c:v>
                  </c:pt>
                  <c:pt idx="40">
                    <c:v>5月</c:v>
                  </c:pt>
                  <c:pt idx="41">
                    <c:v>6月</c:v>
                  </c:pt>
                  <c:pt idx="42">
                    <c:v>7月</c:v>
                  </c:pt>
                  <c:pt idx="43">
                    <c:v>8月</c:v>
                  </c:pt>
                  <c:pt idx="44">
                    <c:v>9月</c:v>
                  </c:pt>
                  <c:pt idx="45">
                    <c:v>10月</c:v>
                  </c:pt>
                  <c:pt idx="46">
                    <c:v>11月</c:v>
                  </c:pt>
                  <c:pt idx="47">
                    <c:v>12月</c:v>
                  </c:pt>
                  <c:pt idx="48">
                    <c:v>1月</c:v>
                  </c:pt>
                  <c:pt idx="49">
                    <c:v>2月</c:v>
                  </c:pt>
                  <c:pt idx="50">
                    <c:v>3月</c:v>
                  </c:pt>
                  <c:pt idx="51">
                    <c:v>4月</c:v>
                  </c:pt>
                  <c:pt idx="52">
                    <c:v>5月</c:v>
                  </c:pt>
                  <c:pt idx="53">
                    <c:v>6月</c:v>
                  </c:pt>
                  <c:pt idx="54">
                    <c:v>7月</c:v>
                  </c:pt>
                  <c:pt idx="55">
                    <c:v>8月</c:v>
                  </c:pt>
                  <c:pt idx="56">
                    <c:v>9月</c:v>
                  </c:pt>
                  <c:pt idx="57">
                    <c:v>10月</c:v>
                  </c:pt>
                  <c:pt idx="58">
                    <c:v>11月</c:v>
                  </c:pt>
                  <c:pt idx="59">
                    <c:v>12月</c:v>
                  </c:pt>
                  <c:pt idx="60">
                    <c:v>1月</c:v>
                  </c:pt>
                  <c:pt idx="61">
                    <c:v>2月</c:v>
                  </c:pt>
                  <c:pt idx="62">
                    <c:v>3月</c:v>
                  </c:pt>
                  <c:pt idx="63">
                    <c:v>4月</c:v>
                  </c:pt>
                  <c:pt idx="64">
                    <c:v>5月</c:v>
                  </c:pt>
                  <c:pt idx="65">
                    <c:v>6月</c:v>
                  </c:pt>
                  <c:pt idx="66">
                    <c:v>7月</c:v>
                  </c:pt>
                  <c:pt idx="67">
                    <c:v>8月</c:v>
                  </c:pt>
                  <c:pt idx="68">
                    <c:v>9月</c:v>
                  </c:pt>
                  <c:pt idx="69">
                    <c:v>10月</c:v>
                  </c:pt>
                  <c:pt idx="70">
                    <c:v>11月</c:v>
                  </c:pt>
                  <c:pt idx="71">
                    <c:v>12月</c:v>
                  </c:pt>
                  <c:pt idx="72">
                    <c:v>1月</c:v>
                  </c:pt>
                  <c:pt idx="73">
                    <c:v>2月</c:v>
                  </c:pt>
                </c:lvl>
                <c:lvl>
                  <c:pt idx="0">
                    <c:v>2019年</c:v>
                  </c:pt>
                  <c:pt idx="12">
                    <c:v>2020年</c:v>
                  </c:pt>
                  <c:pt idx="24">
                    <c:v>2021年</c:v>
                  </c:pt>
                  <c:pt idx="36">
                    <c:v>2022年</c:v>
                  </c:pt>
                  <c:pt idx="48">
                    <c:v>2023年</c:v>
                  </c:pt>
                  <c:pt idx="60">
                    <c:v>2024年</c:v>
                  </c:pt>
                  <c:pt idx="72">
                    <c:v>2025年</c:v>
                  </c:pt>
                </c:lvl>
              </c:multiLvlStrCache>
            </c:multiLvlStrRef>
          </c:cat>
          <c:val>
            <c:numRef>
              <c:f>延べ宿泊者数!$E$12:$BZ$12</c:f>
              <c:numCache>
                <c:formatCode>#,##0_ </c:formatCode>
                <c:ptCount val="74"/>
                <c:pt idx="0">
                  <c:v>1979290</c:v>
                </c:pt>
                <c:pt idx="1">
                  <c:v>2173350</c:v>
                </c:pt>
                <c:pt idx="2">
                  <c:v>2627710</c:v>
                </c:pt>
                <c:pt idx="3">
                  <c:v>2448460</c:v>
                </c:pt>
                <c:pt idx="4">
                  <c:v>2446640</c:v>
                </c:pt>
                <c:pt idx="5">
                  <c:v>2269140</c:v>
                </c:pt>
                <c:pt idx="6">
                  <c:v>2422140</c:v>
                </c:pt>
                <c:pt idx="7">
                  <c:v>3048850</c:v>
                </c:pt>
                <c:pt idx="8">
                  <c:v>2476880</c:v>
                </c:pt>
                <c:pt idx="9">
                  <c:v>2478760</c:v>
                </c:pt>
                <c:pt idx="10">
                  <c:v>2585970</c:v>
                </c:pt>
                <c:pt idx="11">
                  <c:v>2544150</c:v>
                </c:pt>
                <c:pt idx="12">
                  <c:v>2476650</c:v>
                </c:pt>
                <c:pt idx="13">
                  <c:v>2445750</c:v>
                </c:pt>
                <c:pt idx="14">
                  <c:v>1334720</c:v>
                </c:pt>
                <c:pt idx="15">
                  <c:v>629950</c:v>
                </c:pt>
                <c:pt idx="16">
                  <c:v>451130</c:v>
                </c:pt>
                <c:pt idx="17">
                  <c:v>823900</c:v>
                </c:pt>
                <c:pt idx="18">
                  <c:v>1030290</c:v>
                </c:pt>
                <c:pt idx="19">
                  <c:v>1017100</c:v>
                </c:pt>
                <c:pt idx="20">
                  <c:v>1291610</c:v>
                </c:pt>
                <c:pt idx="21">
                  <c:v>1767950</c:v>
                </c:pt>
                <c:pt idx="22">
                  <c:v>1953460</c:v>
                </c:pt>
                <c:pt idx="23">
                  <c:v>1269750</c:v>
                </c:pt>
                <c:pt idx="24">
                  <c:v>949350</c:v>
                </c:pt>
                <c:pt idx="25">
                  <c:v>903560</c:v>
                </c:pt>
                <c:pt idx="26">
                  <c:v>1566720</c:v>
                </c:pt>
                <c:pt idx="27">
                  <c:v>1117010</c:v>
                </c:pt>
                <c:pt idx="28">
                  <c:v>795580</c:v>
                </c:pt>
                <c:pt idx="29">
                  <c:v>1044640</c:v>
                </c:pt>
                <c:pt idx="30">
                  <c:v>1533900</c:v>
                </c:pt>
                <c:pt idx="31">
                  <c:v>1514110</c:v>
                </c:pt>
                <c:pt idx="32">
                  <c:v>1303250</c:v>
                </c:pt>
                <c:pt idx="33">
                  <c:v>1890520</c:v>
                </c:pt>
                <c:pt idx="34">
                  <c:v>2189340</c:v>
                </c:pt>
                <c:pt idx="35">
                  <c:v>2731370</c:v>
                </c:pt>
                <c:pt idx="36">
                  <c:v>1712170</c:v>
                </c:pt>
                <c:pt idx="37">
                  <c:v>1391590</c:v>
                </c:pt>
                <c:pt idx="38">
                  <c:v>2085400</c:v>
                </c:pt>
                <c:pt idx="39">
                  <c:v>2005600</c:v>
                </c:pt>
                <c:pt idx="40">
                  <c:v>2401280</c:v>
                </c:pt>
                <c:pt idx="41">
                  <c:v>2264810</c:v>
                </c:pt>
                <c:pt idx="42">
                  <c:v>2569540</c:v>
                </c:pt>
                <c:pt idx="43">
                  <c:v>2682020</c:v>
                </c:pt>
                <c:pt idx="44">
                  <c:v>2562350</c:v>
                </c:pt>
                <c:pt idx="45">
                  <c:v>2808620</c:v>
                </c:pt>
                <c:pt idx="46">
                  <c:v>2979480</c:v>
                </c:pt>
                <c:pt idx="47">
                  <c:v>2929930</c:v>
                </c:pt>
                <c:pt idx="48">
                  <c:v>2210520</c:v>
                </c:pt>
                <c:pt idx="49">
                  <c:v>2374960</c:v>
                </c:pt>
                <c:pt idx="50">
                  <c:v>2960440</c:v>
                </c:pt>
                <c:pt idx="51">
                  <c:v>2340470</c:v>
                </c:pt>
                <c:pt idx="52">
                  <c:v>2649730</c:v>
                </c:pt>
                <c:pt idx="53">
                  <c:v>2235950</c:v>
                </c:pt>
                <c:pt idx="54">
                  <c:v>2443480</c:v>
                </c:pt>
                <c:pt idx="55">
                  <c:v>3023730</c:v>
                </c:pt>
                <c:pt idx="56">
                  <c:v>2620050</c:v>
                </c:pt>
                <c:pt idx="57">
                  <c:v>2706930</c:v>
                </c:pt>
                <c:pt idx="58">
                  <c:v>2665730</c:v>
                </c:pt>
                <c:pt idx="59">
                  <c:v>2637720</c:v>
                </c:pt>
                <c:pt idx="60">
                  <c:v>2299110</c:v>
                </c:pt>
                <c:pt idx="61">
                  <c:v>2384120</c:v>
                </c:pt>
                <c:pt idx="62">
                  <c:v>2735290</c:v>
                </c:pt>
                <c:pt idx="63">
                  <c:v>2504320</c:v>
                </c:pt>
                <c:pt idx="64">
                  <c:v>2641480</c:v>
                </c:pt>
                <c:pt idx="65">
                  <c:v>2343680</c:v>
                </c:pt>
                <c:pt idx="66">
                  <c:v>2484290</c:v>
                </c:pt>
                <c:pt idx="67">
                  <c:v>2812380</c:v>
                </c:pt>
                <c:pt idx="68">
                  <c:v>2550300</c:v>
                </c:pt>
                <c:pt idx="69">
                  <c:v>2878660</c:v>
                </c:pt>
                <c:pt idx="70">
                  <c:v>2754750</c:v>
                </c:pt>
                <c:pt idx="71">
                  <c:v>2730930</c:v>
                </c:pt>
                <c:pt idx="72">
                  <c:v>2453900</c:v>
                </c:pt>
                <c:pt idx="73">
                  <c:v>2378060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0C-41E8-B5D3-ABF3E6696BC1}"/>
            </c:ext>
          </c:extLst>
        </c:ser>
        <c:ser>
          <c:idx val="1"/>
          <c:order val="1"/>
          <c:tx>
            <c:strRef>
              <c:f>延べ宿泊者数!$D$13</c:f>
              <c:strCache>
                <c:ptCount val="1"/>
                <c:pt idx="0">
                  <c:v>外国人</c:v>
                </c:pt>
              </c:strCache>
            </c:strRef>
          </c:tx>
          <c:spPr>
            <a:pattFill prst="wdUp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/>
              </a:solidFill>
            </a:ln>
            <a:effectLst/>
          </c:spPr>
          <c:invertIfNegative val="0"/>
          <c:cat>
            <c:multiLvlStrRef>
              <c:f>延べ宿泊者数!$E$10:$BZ$11</c:f>
              <c:multiLvlStrCache>
                <c:ptCount val="74"/>
                <c:lvl>
                  <c:pt idx="0">
                    <c:v>1月</c:v>
                  </c:pt>
                  <c:pt idx="1">
                    <c:v>2月</c:v>
                  </c:pt>
                  <c:pt idx="2">
                    <c:v>3月</c:v>
                  </c:pt>
                  <c:pt idx="3">
                    <c:v>4月</c:v>
                  </c:pt>
                  <c:pt idx="4">
                    <c:v>5月</c:v>
                  </c:pt>
                  <c:pt idx="5">
                    <c:v>6月</c:v>
                  </c:pt>
                  <c:pt idx="6">
                    <c:v>7月</c:v>
                  </c:pt>
                  <c:pt idx="7">
                    <c:v>8月</c:v>
                  </c:pt>
                  <c:pt idx="8">
                    <c:v>9月</c:v>
                  </c:pt>
                  <c:pt idx="9">
                    <c:v>10月</c:v>
                  </c:pt>
                  <c:pt idx="10">
                    <c:v>11月</c:v>
                  </c:pt>
                  <c:pt idx="11">
                    <c:v>12月</c:v>
                  </c:pt>
                  <c:pt idx="12">
                    <c:v>1月</c:v>
                  </c:pt>
                  <c:pt idx="13">
                    <c:v>2月</c:v>
                  </c:pt>
                  <c:pt idx="14">
                    <c:v>3月</c:v>
                  </c:pt>
                  <c:pt idx="15">
                    <c:v>4月</c:v>
                  </c:pt>
                  <c:pt idx="16">
                    <c:v>5月</c:v>
                  </c:pt>
                  <c:pt idx="17">
                    <c:v>6月</c:v>
                  </c:pt>
                  <c:pt idx="18">
                    <c:v>7月</c:v>
                  </c:pt>
                  <c:pt idx="19">
                    <c:v>8月</c:v>
                  </c:pt>
                  <c:pt idx="20">
                    <c:v>9月</c:v>
                  </c:pt>
                  <c:pt idx="21">
                    <c:v>10月</c:v>
                  </c:pt>
                  <c:pt idx="22">
                    <c:v>11月</c:v>
                  </c:pt>
                  <c:pt idx="23">
                    <c:v>12月</c:v>
                  </c:pt>
                  <c:pt idx="24">
                    <c:v>1月</c:v>
                  </c:pt>
                  <c:pt idx="25">
                    <c:v>2月</c:v>
                  </c:pt>
                  <c:pt idx="26">
                    <c:v>3月</c:v>
                  </c:pt>
                  <c:pt idx="27">
                    <c:v>4月</c:v>
                  </c:pt>
                  <c:pt idx="28">
                    <c:v>5月</c:v>
                  </c:pt>
                  <c:pt idx="29">
                    <c:v>6月</c:v>
                  </c:pt>
                  <c:pt idx="30">
                    <c:v>7月</c:v>
                  </c:pt>
                  <c:pt idx="31">
                    <c:v>8月</c:v>
                  </c:pt>
                  <c:pt idx="32">
                    <c:v>9月</c:v>
                  </c:pt>
                  <c:pt idx="33">
                    <c:v>10月</c:v>
                  </c:pt>
                  <c:pt idx="34">
                    <c:v>11月</c:v>
                  </c:pt>
                  <c:pt idx="35">
                    <c:v>12月</c:v>
                  </c:pt>
                  <c:pt idx="36">
                    <c:v>1月</c:v>
                  </c:pt>
                  <c:pt idx="37">
                    <c:v>2月</c:v>
                  </c:pt>
                  <c:pt idx="38">
                    <c:v>3月</c:v>
                  </c:pt>
                  <c:pt idx="39">
                    <c:v>4月</c:v>
                  </c:pt>
                  <c:pt idx="40">
                    <c:v>5月</c:v>
                  </c:pt>
                  <c:pt idx="41">
                    <c:v>6月</c:v>
                  </c:pt>
                  <c:pt idx="42">
                    <c:v>7月</c:v>
                  </c:pt>
                  <c:pt idx="43">
                    <c:v>8月</c:v>
                  </c:pt>
                  <c:pt idx="44">
                    <c:v>9月</c:v>
                  </c:pt>
                  <c:pt idx="45">
                    <c:v>10月</c:v>
                  </c:pt>
                  <c:pt idx="46">
                    <c:v>11月</c:v>
                  </c:pt>
                  <c:pt idx="47">
                    <c:v>12月</c:v>
                  </c:pt>
                  <c:pt idx="48">
                    <c:v>1月</c:v>
                  </c:pt>
                  <c:pt idx="49">
                    <c:v>2月</c:v>
                  </c:pt>
                  <c:pt idx="50">
                    <c:v>3月</c:v>
                  </c:pt>
                  <c:pt idx="51">
                    <c:v>4月</c:v>
                  </c:pt>
                  <c:pt idx="52">
                    <c:v>5月</c:v>
                  </c:pt>
                  <c:pt idx="53">
                    <c:v>6月</c:v>
                  </c:pt>
                  <c:pt idx="54">
                    <c:v>7月</c:v>
                  </c:pt>
                  <c:pt idx="55">
                    <c:v>8月</c:v>
                  </c:pt>
                  <c:pt idx="56">
                    <c:v>9月</c:v>
                  </c:pt>
                  <c:pt idx="57">
                    <c:v>10月</c:v>
                  </c:pt>
                  <c:pt idx="58">
                    <c:v>11月</c:v>
                  </c:pt>
                  <c:pt idx="59">
                    <c:v>12月</c:v>
                  </c:pt>
                  <c:pt idx="60">
                    <c:v>1月</c:v>
                  </c:pt>
                  <c:pt idx="61">
                    <c:v>2月</c:v>
                  </c:pt>
                  <c:pt idx="62">
                    <c:v>3月</c:v>
                  </c:pt>
                  <c:pt idx="63">
                    <c:v>4月</c:v>
                  </c:pt>
                  <c:pt idx="64">
                    <c:v>5月</c:v>
                  </c:pt>
                  <c:pt idx="65">
                    <c:v>6月</c:v>
                  </c:pt>
                  <c:pt idx="66">
                    <c:v>7月</c:v>
                  </c:pt>
                  <c:pt idx="67">
                    <c:v>8月</c:v>
                  </c:pt>
                  <c:pt idx="68">
                    <c:v>9月</c:v>
                  </c:pt>
                  <c:pt idx="69">
                    <c:v>10月</c:v>
                  </c:pt>
                  <c:pt idx="70">
                    <c:v>11月</c:v>
                  </c:pt>
                  <c:pt idx="71">
                    <c:v>12月</c:v>
                  </c:pt>
                  <c:pt idx="72">
                    <c:v>1月</c:v>
                  </c:pt>
                  <c:pt idx="73">
                    <c:v>2月</c:v>
                  </c:pt>
                </c:lvl>
                <c:lvl>
                  <c:pt idx="0">
                    <c:v>2019年</c:v>
                  </c:pt>
                  <c:pt idx="12">
                    <c:v>2020年</c:v>
                  </c:pt>
                  <c:pt idx="24">
                    <c:v>2021年</c:v>
                  </c:pt>
                  <c:pt idx="36">
                    <c:v>2022年</c:v>
                  </c:pt>
                  <c:pt idx="48">
                    <c:v>2023年</c:v>
                  </c:pt>
                  <c:pt idx="60">
                    <c:v>2024年</c:v>
                  </c:pt>
                  <c:pt idx="72">
                    <c:v>2025年</c:v>
                  </c:pt>
                </c:lvl>
              </c:multiLvlStrCache>
            </c:multiLvlStrRef>
          </c:cat>
          <c:val>
            <c:numRef>
              <c:f>延べ宿泊者数!$E$13:$BZ$13</c:f>
              <c:numCache>
                <c:formatCode>#,##0_ </c:formatCode>
                <c:ptCount val="74"/>
                <c:pt idx="0">
                  <c:v>1411170</c:v>
                </c:pt>
                <c:pt idx="1">
                  <c:v>1387100</c:v>
                </c:pt>
                <c:pt idx="2">
                  <c:v>1449930</c:v>
                </c:pt>
                <c:pt idx="3">
                  <c:v>1681340</c:v>
                </c:pt>
                <c:pt idx="4">
                  <c:v>1538420</c:v>
                </c:pt>
                <c:pt idx="5">
                  <c:v>1572720</c:v>
                </c:pt>
                <c:pt idx="6">
                  <c:v>1759470</c:v>
                </c:pt>
                <c:pt idx="7">
                  <c:v>1521170</c:v>
                </c:pt>
                <c:pt idx="8">
                  <c:v>1291960</c:v>
                </c:pt>
                <c:pt idx="9">
                  <c:v>1496590</c:v>
                </c:pt>
                <c:pt idx="10">
                  <c:v>1411200</c:v>
                </c:pt>
                <c:pt idx="11">
                  <c:v>1405110</c:v>
                </c:pt>
                <c:pt idx="12">
                  <c:v>1966700</c:v>
                </c:pt>
                <c:pt idx="13">
                  <c:v>685300</c:v>
                </c:pt>
                <c:pt idx="14">
                  <c:v>159200</c:v>
                </c:pt>
                <c:pt idx="15">
                  <c:v>42200</c:v>
                </c:pt>
                <c:pt idx="16">
                  <c:v>33160</c:v>
                </c:pt>
                <c:pt idx="17">
                  <c:v>30950</c:v>
                </c:pt>
                <c:pt idx="18">
                  <c:v>29190</c:v>
                </c:pt>
                <c:pt idx="19">
                  <c:v>30940</c:v>
                </c:pt>
                <c:pt idx="20">
                  <c:v>33070</c:v>
                </c:pt>
                <c:pt idx="21">
                  <c:v>41510</c:v>
                </c:pt>
                <c:pt idx="22">
                  <c:v>69120</c:v>
                </c:pt>
                <c:pt idx="23">
                  <c:v>103410</c:v>
                </c:pt>
                <c:pt idx="24">
                  <c:v>69730</c:v>
                </c:pt>
                <c:pt idx="25">
                  <c:v>18250</c:v>
                </c:pt>
                <c:pt idx="26">
                  <c:v>20150</c:v>
                </c:pt>
                <c:pt idx="27">
                  <c:v>18260</c:v>
                </c:pt>
                <c:pt idx="28">
                  <c:v>21270</c:v>
                </c:pt>
                <c:pt idx="29">
                  <c:v>17910</c:v>
                </c:pt>
                <c:pt idx="30">
                  <c:v>19760</c:v>
                </c:pt>
                <c:pt idx="31">
                  <c:v>20450</c:v>
                </c:pt>
                <c:pt idx="32">
                  <c:v>25010</c:v>
                </c:pt>
                <c:pt idx="33">
                  <c:v>25040</c:v>
                </c:pt>
                <c:pt idx="34">
                  <c:v>32400</c:v>
                </c:pt>
                <c:pt idx="35">
                  <c:v>31160</c:v>
                </c:pt>
                <c:pt idx="36">
                  <c:v>24610</c:v>
                </c:pt>
                <c:pt idx="37">
                  <c:v>23140</c:v>
                </c:pt>
                <c:pt idx="38">
                  <c:v>32770</c:v>
                </c:pt>
                <c:pt idx="39">
                  <c:v>41310</c:v>
                </c:pt>
                <c:pt idx="40">
                  <c:v>56770</c:v>
                </c:pt>
                <c:pt idx="41">
                  <c:v>42090</c:v>
                </c:pt>
                <c:pt idx="42">
                  <c:v>55550</c:v>
                </c:pt>
                <c:pt idx="43">
                  <c:v>60970</c:v>
                </c:pt>
                <c:pt idx="44">
                  <c:v>86590</c:v>
                </c:pt>
                <c:pt idx="45">
                  <c:v>273090</c:v>
                </c:pt>
                <c:pt idx="46">
                  <c:v>599400</c:v>
                </c:pt>
                <c:pt idx="47">
                  <c:v>833410</c:v>
                </c:pt>
                <c:pt idx="48">
                  <c:v>846840</c:v>
                </c:pt>
                <c:pt idx="49">
                  <c:v>911430</c:v>
                </c:pt>
                <c:pt idx="50">
                  <c:v>1074960</c:v>
                </c:pt>
                <c:pt idx="51">
                  <c:v>1305630</c:v>
                </c:pt>
                <c:pt idx="52">
                  <c:v>1470150</c:v>
                </c:pt>
                <c:pt idx="53">
                  <c:v>1542410</c:v>
                </c:pt>
                <c:pt idx="54">
                  <c:v>1812690</c:v>
                </c:pt>
                <c:pt idx="55">
                  <c:v>1704020</c:v>
                </c:pt>
                <c:pt idx="56">
                  <c:v>1615710</c:v>
                </c:pt>
                <c:pt idx="57">
                  <c:v>2001520</c:v>
                </c:pt>
                <c:pt idx="58">
                  <c:v>2040800</c:v>
                </c:pt>
                <c:pt idx="59">
                  <c:v>2154690</c:v>
                </c:pt>
                <c:pt idx="60">
                  <c:v>1755320</c:v>
                </c:pt>
                <c:pt idx="61">
                  <c:v>1698590</c:v>
                </c:pt>
                <c:pt idx="62">
                  <c:v>1857890</c:v>
                </c:pt>
                <c:pt idx="63">
                  <c:v>2187830</c:v>
                </c:pt>
                <c:pt idx="64">
                  <c:v>2125570</c:v>
                </c:pt>
                <c:pt idx="65">
                  <c:v>2263610</c:v>
                </c:pt>
                <c:pt idx="66">
                  <c:v>2488260</c:v>
                </c:pt>
                <c:pt idx="67">
                  <c:v>2144640</c:v>
                </c:pt>
                <c:pt idx="68">
                  <c:v>1924660</c:v>
                </c:pt>
                <c:pt idx="69">
                  <c:v>2380700</c:v>
                </c:pt>
                <c:pt idx="70">
                  <c:v>2299000</c:v>
                </c:pt>
                <c:pt idx="71">
                  <c:v>2209920</c:v>
                </c:pt>
                <c:pt idx="72">
                  <c:v>2164840</c:v>
                </c:pt>
                <c:pt idx="73">
                  <c:v>1905140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0C-41E8-B5D3-ABF3E6696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2216752"/>
        <c:axId val="402218416"/>
      </c:barChart>
      <c:catAx>
        <c:axId val="40221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402218416"/>
        <c:crosses val="autoZero"/>
        <c:auto val="1"/>
        <c:lblAlgn val="ctr"/>
        <c:lblOffset val="100"/>
        <c:noMultiLvlLbl val="0"/>
      </c:catAx>
      <c:valAx>
        <c:axId val="402218416"/>
        <c:scaling>
          <c:orientation val="minMax"/>
          <c:max val="5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402216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086108097058456"/>
          <c:y val="9.4251263461454349E-2"/>
          <c:w val="0.12877843586852239"/>
          <c:h val="0.1030934385902497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グラフ用!$B$3:$B$11</c:f>
              <c:strCache>
                <c:ptCount val="9"/>
                <c:pt idx="0">
                  <c:v>2017年度</c:v>
                </c:pt>
                <c:pt idx="1">
                  <c:v>2018年度</c:v>
                </c:pt>
                <c:pt idx="2">
                  <c:v>2019年度</c:v>
                </c:pt>
                <c:pt idx="3">
                  <c:v>2020年度</c:v>
                </c:pt>
                <c:pt idx="4">
                  <c:v>2021年度</c:v>
                </c:pt>
                <c:pt idx="5">
                  <c:v>2022年度</c:v>
                </c:pt>
                <c:pt idx="6">
                  <c:v>2023年度</c:v>
                </c:pt>
                <c:pt idx="7">
                  <c:v>2024年度</c:v>
                </c:pt>
                <c:pt idx="8">
                  <c:v>2025年度</c:v>
                </c:pt>
              </c:strCache>
            </c:strRef>
          </c:cat>
          <c:val>
            <c:numRef>
              <c:f>グラフ用!$C$3:$C$11</c:f>
              <c:numCache>
                <c:formatCode>#,##0_ </c:formatCode>
                <c:ptCount val="9"/>
                <c:pt idx="0">
                  <c:v>770996</c:v>
                </c:pt>
                <c:pt idx="1">
                  <c:v>756407</c:v>
                </c:pt>
                <c:pt idx="2">
                  <c:v>1237344</c:v>
                </c:pt>
                <c:pt idx="3">
                  <c:v>272761</c:v>
                </c:pt>
                <c:pt idx="4">
                  <c:v>351058</c:v>
                </c:pt>
                <c:pt idx="5">
                  <c:v>1059996</c:v>
                </c:pt>
                <c:pt idx="6">
                  <c:v>2510199</c:v>
                </c:pt>
                <c:pt idx="7">
                  <c:v>3272000</c:v>
                </c:pt>
                <c:pt idx="8">
                  <c:v>7337000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6B-41DC-BC3E-05FE2422DB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"/>
        <c:axId val="1437071839"/>
        <c:axId val="1437062687"/>
      </c:barChart>
      <c:catAx>
        <c:axId val="1437071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437062687"/>
        <c:crosses val="autoZero"/>
        <c:auto val="1"/>
        <c:lblAlgn val="ctr"/>
        <c:lblOffset val="100"/>
        <c:noMultiLvlLbl val="0"/>
      </c:catAx>
      <c:valAx>
        <c:axId val="1437062687"/>
        <c:scaling>
          <c:orientation val="minMax"/>
          <c:max val="7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4370718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385" cy="340836"/>
          </a:xfrm>
          <a:prstGeom prst="rect">
            <a:avLst/>
          </a:prstGeom>
        </p:spPr>
        <p:txBody>
          <a:bodyPr vert="horz" lIns="91289" tIns="45645" rIns="91289" bIns="4564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082" y="0"/>
            <a:ext cx="4302970" cy="340836"/>
          </a:xfrm>
          <a:prstGeom prst="rect">
            <a:avLst/>
          </a:prstGeom>
        </p:spPr>
        <p:txBody>
          <a:bodyPr vert="horz" lIns="91289" tIns="45645" rIns="91289" bIns="45645" rtlCol="0"/>
          <a:lstStyle>
            <a:lvl1pPr algn="r">
              <a:defRPr sz="1200"/>
            </a:lvl1pPr>
          </a:lstStyle>
          <a:p>
            <a:fld id="{6712AC8C-A92A-4B21-AB14-B7B5B92D56B3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90900" y="849313"/>
            <a:ext cx="314483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9" tIns="45645" rIns="91289" bIns="456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508" y="3272015"/>
            <a:ext cx="7941628" cy="2675950"/>
          </a:xfrm>
          <a:prstGeom prst="rect">
            <a:avLst/>
          </a:prstGeom>
        </p:spPr>
        <p:txBody>
          <a:bodyPr vert="horz" lIns="91289" tIns="45645" rIns="91289" bIns="456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842"/>
            <a:ext cx="4301385" cy="340835"/>
          </a:xfrm>
          <a:prstGeom prst="rect">
            <a:avLst/>
          </a:prstGeom>
        </p:spPr>
        <p:txBody>
          <a:bodyPr vert="horz" lIns="91289" tIns="45645" rIns="91289" bIns="4564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082" y="6456842"/>
            <a:ext cx="4302970" cy="340835"/>
          </a:xfrm>
          <a:prstGeom prst="rect">
            <a:avLst/>
          </a:prstGeom>
        </p:spPr>
        <p:txBody>
          <a:bodyPr vert="horz" lIns="91289" tIns="45645" rIns="91289" bIns="45645" rtlCol="0" anchor="b"/>
          <a:lstStyle>
            <a:lvl1pPr algn="r">
              <a:defRPr sz="1200"/>
            </a:lvl1pPr>
          </a:lstStyle>
          <a:p>
            <a:fld id="{E0490AFF-E985-443A-929A-E07003454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873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734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541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536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A07DD-1C20-4E82-8C93-CDB3A1523763}" type="datetime1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0B00-7D80-4D7C-8838-5CF35FDED525}" type="datetime1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A558-C999-4E9B-A3A6-BB68D064044A}" type="datetime1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76E9-AD93-411F-A037-F562D2C9C8D1}" type="datetime1">
              <a:rPr kumimoji="1" lang="ja-JP" altLang="en-US" smtClean="0"/>
              <a:t>2025/5/23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462144" y="9450833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467AA5CF-51E1-4D01-BB70-A72935B68D1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816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3DBA-88F5-4FE0-AEC3-A2DF46717716}" type="datetime1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FAC-B2BE-4F62-8C3F-10DF3666E16C}" type="datetime1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6BEC-3A56-449D-810D-D3F085ADED01}" type="datetime1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5AAA-0BE8-4FC1-B387-73EAD7A33556}" type="datetime1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5E1-426B-41B0-8B3C-5240F342191F}" type="datetime1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CDC3-F3C4-4CD8-9C1E-CE9372196E6C}" type="datetime1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BF92-214A-4573-95D9-B74F2D1689D2}" type="datetime1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C50B-7C5A-43D5-BBE1-D616E6E54BBC}" type="datetime1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174D0-7513-4DBD-A8C7-8BD3CB3AEDA7}" type="datetime1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462144" y="9441722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467AA5CF-51E1-4D01-BB70-A72935B68D1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93849"/>
            <a:ext cx="13681075" cy="0"/>
          </a:xfrm>
          <a:prstGeom prst="line">
            <a:avLst/>
          </a:prstGeom>
          <a:ln w="190500" cmpd="thickThin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ftr="0" dt="0"/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10537" y="2754089"/>
            <a:ext cx="1026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宿泊者数等の状況</a:t>
            </a:r>
            <a:endParaRPr lang="zh-TW" altLang="en-US" sz="4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4E179BB-0CEF-4E1D-8A19-F37AEFE60B0E}"/>
              </a:ext>
            </a:extLst>
          </p:cNvPr>
          <p:cNvCxnSpPr/>
          <p:nvPr/>
        </p:nvCxnSpPr>
        <p:spPr>
          <a:xfrm>
            <a:off x="0" y="462629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0EB4F7-9BD1-47C9-ACC9-8AD893611548}"/>
              </a:ext>
            </a:extLst>
          </p:cNvPr>
          <p:cNvSpPr/>
          <p:nvPr/>
        </p:nvSpPr>
        <p:spPr>
          <a:xfrm>
            <a:off x="11128413" y="521841"/>
            <a:ext cx="1893944" cy="707881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参考資料１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7484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4377902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宿泊者数の状況（大阪）</a:t>
            </a: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DFE909E-EE88-4DCC-AF27-75C3C97D436E}"/>
              </a:ext>
            </a:extLst>
          </p:cNvPr>
          <p:cNvSpPr txBox="1"/>
          <p:nvPr/>
        </p:nvSpPr>
        <p:spPr>
          <a:xfrm>
            <a:off x="5341640" y="1025897"/>
            <a:ext cx="30110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742950"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延べ宿泊者数（大阪）</a:t>
            </a:r>
            <a:endParaRPr kumimoji="1" lang="ja-JP" altLang="en-US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B44B2BF-5121-45C6-8770-79F5D0164E26}"/>
              </a:ext>
            </a:extLst>
          </p:cNvPr>
          <p:cNvSpPr txBox="1"/>
          <p:nvPr/>
        </p:nvSpPr>
        <p:spPr>
          <a:xfrm>
            <a:off x="431825" y="1102841"/>
            <a:ext cx="10947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（人泊）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9754990-25FD-4727-818C-4F4A46CBEA46}"/>
              </a:ext>
            </a:extLst>
          </p:cNvPr>
          <p:cNvSpPr txBox="1"/>
          <p:nvPr/>
        </p:nvSpPr>
        <p:spPr>
          <a:xfrm>
            <a:off x="9046083" y="9010783"/>
            <a:ext cx="4309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出典：観光庁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「宿泊旅行統計調査」より作成</a:t>
            </a:r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3557606"/>
              </p:ext>
            </p:extLst>
          </p:nvPr>
        </p:nvGraphicFramePr>
        <p:xfrm>
          <a:off x="71785" y="1025897"/>
          <a:ext cx="13531062" cy="4916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図 2">
            <a:extLst>
              <a:ext uri="{FF2B5EF4-FFF2-40B4-BE49-F238E27FC236}">
                <a16:creationId xmlns:a16="http://schemas.microsoft.com/office/drawing/2014/main" id="{E506D55C-6055-4D46-BC09-AB6B2C2905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344" y="6210473"/>
            <a:ext cx="13350241" cy="280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861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4377902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宿泊税収の状況（大阪）</a:t>
            </a: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EA22BD9-8B83-40C7-9C8A-4B809A5B6E1D}"/>
              </a:ext>
            </a:extLst>
          </p:cNvPr>
          <p:cNvSpPr txBox="1"/>
          <p:nvPr/>
        </p:nvSpPr>
        <p:spPr>
          <a:xfrm>
            <a:off x="791865" y="1475946"/>
            <a:ext cx="111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（千円）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B773DF7-F43F-4D11-A4C6-F6789D9441C7}"/>
              </a:ext>
            </a:extLst>
          </p:cNvPr>
          <p:cNvSpPr txBox="1"/>
          <p:nvPr/>
        </p:nvSpPr>
        <p:spPr>
          <a:xfrm>
            <a:off x="4685081" y="996280"/>
            <a:ext cx="4238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22138">
              <a:defRPr/>
            </a:pPr>
            <a:r>
              <a:rPr lang="ja-JP" altLang="en-US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年度別宿泊税収額（大阪）</a:t>
            </a:r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52A3C0A-EC25-49F8-9A98-78BB67DADC58}"/>
              </a:ext>
            </a:extLst>
          </p:cNvPr>
          <p:cNvSpPr txBox="1"/>
          <p:nvPr/>
        </p:nvSpPr>
        <p:spPr>
          <a:xfrm>
            <a:off x="11594836" y="1193977"/>
            <a:ext cx="1961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（当初予算額）</a:t>
            </a:r>
          </a:p>
        </p:txBody>
      </p:sp>
      <p:graphicFrame>
        <p:nvGraphicFramePr>
          <p:cNvPr id="19" name="グラフ 18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097824"/>
              </p:ext>
            </p:extLst>
          </p:nvPr>
        </p:nvGraphicFramePr>
        <p:xfrm>
          <a:off x="359817" y="1475946"/>
          <a:ext cx="12889432" cy="8118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F82F3C8-254C-428F-BB5C-5375BB4ED6AE}"/>
              </a:ext>
            </a:extLst>
          </p:cNvPr>
          <p:cNvSpPr txBox="1"/>
          <p:nvPr/>
        </p:nvSpPr>
        <p:spPr>
          <a:xfrm>
            <a:off x="10296921" y="5058345"/>
            <a:ext cx="1961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（最終予算額）</a:t>
            </a:r>
          </a:p>
        </p:txBody>
      </p:sp>
    </p:spTree>
    <p:extLst>
      <p:ext uri="{BB962C8B-B14F-4D97-AF65-F5344CB8AC3E}">
        <p14:creationId xmlns:p14="http://schemas.microsoft.com/office/powerpoint/2010/main" val="2570951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gray">
        <a:noFill/>
        <a:ln w="12700" cmpd="sng">
          <a:noFill/>
        </a:ln>
      </a:spPr>
      <a:bodyPr wrap="square" lIns="108000" tIns="144000" rIns="108000" bIns="108000" rtlCol="0" anchor="t">
        <a:spAutoFit/>
      </a:bodyPr>
      <a:lstStyle>
        <a:defPPr defTabSz="990600">
          <a:defRPr kumimoji="1" sz="1050" dirty="0" smtClean="0">
            <a:solidFill>
              <a:sysClr val="windowText" lastClr="000000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7252</TotalTime>
  <Words>66</Words>
  <Application>Microsoft Office PowerPoint</Application>
  <PresentationFormat>ユーザー設定</PresentationFormat>
  <Paragraphs>15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 UI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819</cp:revision>
  <cp:lastPrinted>2024-12-17T10:05:38Z</cp:lastPrinted>
  <dcterms:created xsi:type="dcterms:W3CDTF">2014-07-11T05:14:15Z</dcterms:created>
  <dcterms:modified xsi:type="dcterms:W3CDTF">2025-05-23T01:05:58Z</dcterms:modified>
</cp:coreProperties>
</file>