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8" r:id="rId2"/>
  </p:sldMasterIdLst>
  <p:sldIdLst>
    <p:sldId id="258" r:id="rId3"/>
    <p:sldId id="260" r:id="rId4"/>
  </p:sldIdLst>
  <p:sldSz cx="7199313" cy="10260013"/>
  <p:notesSz cx="6888163" cy="10020300"/>
  <p:defaultTextStyle>
    <a:defPPr>
      <a:defRPr lang="en-US"/>
    </a:defPPr>
    <a:lvl1pPr marL="0" algn="l" defTabSz="925561" rtl="0" eaLnBrk="1" latinLnBrk="0" hangingPunct="1">
      <a:defRPr sz="1822" kern="1200">
        <a:solidFill>
          <a:schemeClr val="tx1"/>
        </a:solidFill>
        <a:latin typeface="+mn-lt"/>
        <a:ea typeface="+mn-ea"/>
        <a:cs typeface="+mn-cs"/>
      </a:defRPr>
    </a:lvl1pPr>
    <a:lvl2pPr marL="462780" algn="l" defTabSz="925561" rtl="0" eaLnBrk="1" latinLnBrk="0" hangingPunct="1">
      <a:defRPr sz="1822" kern="1200">
        <a:solidFill>
          <a:schemeClr val="tx1"/>
        </a:solidFill>
        <a:latin typeface="+mn-lt"/>
        <a:ea typeface="+mn-ea"/>
        <a:cs typeface="+mn-cs"/>
      </a:defRPr>
    </a:lvl2pPr>
    <a:lvl3pPr marL="925561" algn="l" defTabSz="925561" rtl="0" eaLnBrk="1" latinLnBrk="0" hangingPunct="1">
      <a:defRPr sz="1822" kern="1200">
        <a:solidFill>
          <a:schemeClr val="tx1"/>
        </a:solidFill>
        <a:latin typeface="+mn-lt"/>
        <a:ea typeface="+mn-ea"/>
        <a:cs typeface="+mn-cs"/>
      </a:defRPr>
    </a:lvl3pPr>
    <a:lvl4pPr marL="1388340" algn="l" defTabSz="925561" rtl="0" eaLnBrk="1" latinLnBrk="0" hangingPunct="1">
      <a:defRPr sz="1822" kern="1200">
        <a:solidFill>
          <a:schemeClr val="tx1"/>
        </a:solidFill>
        <a:latin typeface="+mn-lt"/>
        <a:ea typeface="+mn-ea"/>
        <a:cs typeface="+mn-cs"/>
      </a:defRPr>
    </a:lvl4pPr>
    <a:lvl5pPr marL="1851120" algn="l" defTabSz="925561" rtl="0" eaLnBrk="1" latinLnBrk="0" hangingPunct="1">
      <a:defRPr sz="1822" kern="1200">
        <a:solidFill>
          <a:schemeClr val="tx1"/>
        </a:solidFill>
        <a:latin typeface="+mn-lt"/>
        <a:ea typeface="+mn-ea"/>
        <a:cs typeface="+mn-cs"/>
      </a:defRPr>
    </a:lvl5pPr>
    <a:lvl6pPr marL="2313901" algn="l" defTabSz="925561" rtl="0" eaLnBrk="1" latinLnBrk="0" hangingPunct="1">
      <a:defRPr sz="1822" kern="1200">
        <a:solidFill>
          <a:schemeClr val="tx1"/>
        </a:solidFill>
        <a:latin typeface="+mn-lt"/>
        <a:ea typeface="+mn-ea"/>
        <a:cs typeface="+mn-cs"/>
      </a:defRPr>
    </a:lvl6pPr>
    <a:lvl7pPr marL="2776682" algn="l" defTabSz="925561" rtl="0" eaLnBrk="1" latinLnBrk="0" hangingPunct="1">
      <a:defRPr sz="1822" kern="1200">
        <a:solidFill>
          <a:schemeClr val="tx1"/>
        </a:solidFill>
        <a:latin typeface="+mn-lt"/>
        <a:ea typeface="+mn-ea"/>
        <a:cs typeface="+mn-cs"/>
      </a:defRPr>
    </a:lvl7pPr>
    <a:lvl8pPr marL="3239461" algn="l" defTabSz="925561" rtl="0" eaLnBrk="1" latinLnBrk="0" hangingPunct="1">
      <a:defRPr sz="1822" kern="1200">
        <a:solidFill>
          <a:schemeClr val="tx1"/>
        </a:solidFill>
        <a:latin typeface="+mn-lt"/>
        <a:ea typeface="+mn-ea"/>
        <a:cs typeface="+mn-cs"/>
      </a:defRPr>
    </a:lvl8pPr>
    <a:lvl9pPr marL="3702241" algn="l" defTabSz="925561" rtl="0" eaLnBrk="1" latinLnBrk="0" hangingPunct="1">
      <a:defRPr sz="182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上　瑠莉" initials="川上　瑠莉" lastIdx="2" clrIdx="0">
    <p:extLst>
      <p:ext uri="{19B8F6BF-5375-455C-9EA6-DF929625EA0E}">
        <p15:presenceInfo xmlns:p15="http://schemas.microsoft.com/office/powerpoint/2012/main" userId="S-1-5-21-161959346-1900351369-444732941-166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D8F"/>
    <a:srgbClr val="FFCC99"/>
    <a:srgbClr val="CCFFCC"/>
    <a:srgbClr val="CCFF99"/>
    <a:srgbClr val="FFCC66"/>
    <a:srgbClr val="FF6600"/>
    <a:srgbClr val="CCFFFF"/>
    <a:srgbClr val="FF9999"/>
    <a:srgbClr val="FFCC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67" d="100"/>
          <a:sy n="67" d="100"/>
        </p:scale>
        <p:origin x="211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99916" y="1682372"/>
            <a:ext cx="5399485" cy="3572005"/>
          </a:xfrm>
        </p:spPr>
        <p:txBody>
          <a:bodyPr anchor="b">
            <a:normAutofit/>
          </a:bodyPr>
          <a:lstStyle>
            <a:lvl1pPr algn="ctr">
              <a:defRPr sz="3160"/>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6" y="5388885"/>
            <a:ext cx="5399485" cy="2477127"/>
          </a:xfrm>
        </p:spPr>
        <p:txBody>
          <a:bodyPr>
            <a:normAutofit/>
          </a:bodyPr>
          <a:lstStyle>
            <a:lvl1pPr marL="0" indent="0" algn="ctr">
              <a:buNone/>
              <a:defRPr sz="1264">
                <a:solidFill>
                  <a:schemeClr val="tx1">
                    <a:lumMod val="75000"/>
                    <a:lumOff val="25000"/>
                  </a:schemeClr>
                </a:solidFill>
              </a:defRPr>
            </a:lvl1pPr>
            <a:lvl2pPr marL="240815" indent="0" algn="ctr">
              <a:buNone/>
              <a:defRPr sz="1474"/>
            </a:lvl2pPr>
            <a:lvl3pPr marL="481628" indent="0" algn="ctr">
              <a:buNone/>
              <a:defRPr sz="1264"/>
            </a:lvl3pPr>
            <a:lvl4pPr marL="722442" indent="0" algn="ctr">
              <a:buNone/>
              <a:defRPr sz="1054"/>
            </a:lvl4pPr>
            <a:lvl5pPr marL="963255" indent="0" algn="ctr">
              <a:buNone/>
              <a:defRPr sz="1054"/>
            </a:lvl5pPr>
            <a:lvl6pPr marL="1204071" indent="0" algn="ctr">
              <a:buNone/>
              <a:defRPr sz="1054"/>
            </a:lvl6pPr>
            <a:lvl7pPr marL="1444885" indent="0" algn="ctr">
              <a:buNone/>
              <a:defRPr sz="1054"/>
            </a:lvl7pPr>
            <a:lvl8pPr marL="1685698" indent="0" algn="ctr">
              <a:buNone/>
              <a:defRPr sz="1054"/>
            </a:lvl8pPr>
            <a:lvl9pPr marL="1926513" indent="0" algn="ctr">
              <a:buNone/>
              <a:defRPr sz="10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05654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4226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8" y="539125"/>
            <a:ext cx="1552352" cy="869488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94953" y="539126"/>
            <a:ext cx="4567064" cy="86948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62636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7938" y="1135441"/>
            <a:ext cx="5939433" cy="5335207"/>
          </a:xfrm>
        </p:spPr>
        <p:txBody>
          <a:bodyPr anchor="b">
            <a:normAutofit/>
          </a:bodyPr>
          <a:lstStyle>
            <a:lvl1pPr algn="l">
              <a:lnSpc>
                <a:spcPct val="85000"/>
              </a:lnSpc>
              <a:defRPr sz="6298" spc="-39"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49574" y="6665898"/>
            <a:ext cx="5939433" cy="1710002"/>
          </a:xfrm>
        </p:spPr>
        <p:txBody>
          <a:bodyPr lIns="91440" rIns="91440">
            <a:normAutofit/>
          </a:bodyPr>
          <a:lstStyle>
            <a:lvl1pPr marL="0" indent="0" algn="l">
              <a:buNone/>
              <a:defRPr sz="1890" cap="all" spc="157" baseline="0">
                <a:solidFill>
                  <a:schemeClr val="tx2"/>
                </a:solidFill>
                <a:latin typeface="+mj-lt"/>
              </a:defRPr>
            </a:lvl1pPr>
            <a:lvl2pPr marL="359954" indent="0" algn="ctr">
              <a:buNone/>
              <a:defRPr sz="1890"/>
            </a:lvl2pPr>
            <a:lvl3pPr marL="719907" indent="0" algn="ctr">
              <a:buNone/>
              <a:defRPr sz="1890"/>
            </a:lvl3pPr>
            <a:lvl4pPr marL="1079861" indent="0" algn="ctr">
              <a:buNone/>
              <a:defRPr sz="1575"/>
            </a:lvl4pPr>
            <a:lvl5pPr marL="1439814" indent="0" algn="ctr">
              <a:buNone/>
              <a:defRPr sz="1575"/>
            </a:lvl5pPr>
            <a:lvl6pPr marL="1799768" indent="0" algn="ctr">
              <a:buNone/>
              <a:defRPr sz="1575"/>
            </a:lvl6pPr>
            <a:lvl7pPr marL="2159721" indent="0" algn="ctr">
              <a:buNone/>
              <a:defRPr sz="1575"/>
            </a:lvl7pPr>
            <a:lvl8pPr marL="2519675" indent="0" algn="ctr">
              <a:buNone/>
              <a:defRPr sz="1575"/>
            </a:lvl8pPr>
            <a:lvl9pPr marL="2879628" indent="0" algn="ctr">
              <a:buNone/>
              <a:defRPr sz="157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07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3444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1135441"/>
            <a:ext cx="5939433" cy="5335207"/>
          </a:xfrm>
        </p:spPr>
        <p:txBody>
          <a:bodyPr anchor="b" anchorCtr="0">
            <a:normAutofit/>
          </a:bodyPr>
          <a:lstStyle>
            <a:lvl1pPr>
              <a:lnSpc>
                <a:spcPct val="85000"/>
              </a:lnSpc>
              <a:defRPr sz="6298"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6662169"/>
            <a:ext cx="5939433" cy="1710002"/>
          </a:xfrm>
        </p:spPr>
        <p:txBody>
          <a:bodyPr lIns="91440" rIns="91440" anchor="t" anchorCtr="0">
            <a:normAutofit/>
          </a:bodyPr>
          <a:lstStyle>
            <a:lvl1pPr marL="0" indent="0">
              <a:buNone/>
              <a:defRPr sz="1890" cap="all" spc="157" baseline="0">
                <a:solidFill>
                  <a:schemeClr val="tx2"/>
                </a:solidFill>
                <a:latin typeface="+mj-lt"/>
              </a:defRPr>
            </a:lvl1pPr>
            <a:lvl2pPr marL="359954" indent="0">
              <a:buNone/>
              <a:defRPr sz="1417">
                <a:solidFill>
                  <a:schemeClr val="tx1">
                    <a:tint val="75000"/>
                  </a:schemeClr>
                </a:solidFill>
              </a:defRPr>
            </a:lvl2pPr>
            <a:lvl3pPr marL="719907" indent="0">
              <a:buNone/>
              <a:defRPr sz="1260">
                <a:solidFill>
                  <a:schemeClr val="tx1">
                    <a:tint val="75000"/>
                  </a:schemeClr>
                </a:solidFill>
              </a:defRPr>
            </a:lvl3pPr>
            <a:lvl4pPr marL="1079861" indent="0">
              <a:buNone/>
              <a:defRPr sz="1102">
                <a:solidFill>
                  <a:schemeClr val="tx1">
                    <a:tint val="75000"/>
                  </a:schemeClr>
                </a:solidFill>
              </a:defRPr>
            </a:lvl4pPr>
            <a:lvl5pPr marL="1439814" indent="0">
              <a:buNone/>
              <a:defRPr sz="1102">
                <a:solidFill>
                  <a:schemeClr val="tx1">
                    <a:tint val="75000"/>
                  </a:schemeClr>
                </a:solidFill>
              </a:defRPr>
            </a:lvl5pPr>
            <a:lvl6pPr marL="1799768" indent="0">
              <a:buNone/>
              <a:defRPr sz="1102">
                <a:solidFill>
                  <a:schemeClr val="tx1">
                    <a:tint val="75000"/>
                  </a:schemeClr>
                </a:solidFill>
              </a:defRPr>
            </a:lvl6pPr>
            <a:lvl7pPr marL="2159721" indent="0">
              <a:buNone/>
              <a:defRPr sz="1102">
                <a:solidFill>
                  <a:schemeClr val="tx1">
                    <a:tint val="75000"/>
                  </a:schemeClr>
                </a:solidFill>
              </a:defRPr>
            </a:lvl7pPr>
            <a:lvl8pPr marL="2519675" indent="0">
              <a:buNone/>
              <a:defRPr sz="1102">
                <a:solidFill>
                  <a:schemeClr val="tx1">
                    <a:tint val="75000"/>
                  </a:schemeClr>
                </a:solidFill>
              </a:defRPr>
            </a:lvl8pPr>
            <a:lvl9pPr marL="2879628" indent="0">
              <a:buNone/>
              <a:defRPr sz="110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06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7938" y="2761338"/>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1650" y="2761339"/>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799354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647938"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1650"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71650"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36179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88894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876226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1" y="0"/>
            <a:ext cx="2391971" cy="10260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5641" y="0"/>
            <a:ext cx="37796" cy="1026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9974" y="889200"/>
            <a:ext cx="1889820" cy="3420004"/>
          </a:xfrm>
        </p:spPr>
        <p:txBody>
          <a:bodyPr anchor="b">
            <a:normAutofit/>
          </a:bodyPr>
          <a:lstStyle>
            <a:lvl1pPr>
              <a:defRPr sz="2834"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2834730" y="1094401"/>
            <a:ext cx="3833634" cy="78660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69974" y="4377605"/>
            <a:ext cx="1889820" cy="5055389"/>
          </a:xfrm>
        </p:spPr>
        <p:txBody>
          <a:bodyPr lIns="91440" rIns="91440">
            <a:normAutofit/>
          </a:bodyPr>
          <a:lstStyle>
            <a:lvl1pPr marL="0" indent="0">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a:xfrm>
            <a:off x="274883" y="9664260"/>
            <a:ext cx="1546217" cy="546251"/>
          </a:xfrm>
        </p:spPr>
        <p:txBody>
          <a:bodyPr/>
          <a:lstStyle>
            <a:lvl1pPr algn="l">
              <a:defRPr/>
            </a:lvl1p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a:xfrm>
            <a:off x="2834730" y="9664260"/>
            <a:ext cx="2744738" cy="546251"/>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3385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8761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7410009"/>
            <a:ext cx="7197438" cy="2850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353273"/>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7592409"/>
            <a:ext cx="5972055" cy="1231202"/>
          </a:xfrm>
        </p:spPr>
        <p:txBody>
          <a:bodyPr tIns="0" bIns="0" anchor="b">
            <a:noAutofit/>
          </a:bodyPr>
          <a:lstStyle>
            <a:lvl1pPr>
              <a:defRPr sz="2834"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 y="0"/>
            <a:ext cx="7199304" cy="7353273"/>
          </a:xfrm>
          <a:solidFill>
            <a:schemeClr val="bg2">
              <a:lumMod val="90000"/>
            </a:schemeClr>
          </a:solidFill>
        </p:spPr>
        <p:txBody>
          <a:bodyPr lIns="457200" tIns="457200"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647938" y="8837291"/>
            <a:ext cx="5975430" cy="889201"/>
          </a:xfrm>
        </p:spPr>
        <p:txBody>
          <a:bodyPr lIns="91440" tIns="0" rIns="91440" bIns="0">
            <a:normAutofit/>
          </a:bodyPr>
          <a:lstStyle>
            <a:lvl1pPr marL="0" indent="0">
              <a:spcBef>
                <a:spcPts val="0"/>
              </a:spcBef>
              <a:spcAft>
                <a:spcPts val="472"/>
              </a:spcAft>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52820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531507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152009" y="616831"/>
            <a:ext cx="1552352" cy="86171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616831"/>
            <a:ext cx="4567064" cy="8617181"/>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28871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61897"/>
            <a:ext cx="6209407" cy="4265593"/>
          </a:xfrm>
        </p:spPr>
        <p:txBody>
          <a:bodyPr anchor="b">
            <a:normAutofit/>
          </a:bodyPr>
          <a:lstStyle>
            <a:lvl1pPr>
              <a:defRPr sz="316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811036"/>
            <a:ext cx="6209407" cy="2244377"/>
          </a:xfrm>
        </p:spPr>
        <p:txBody>
          <a:bodyPr anchor="t">
            <a:normAutofit/>
          </a:bodyPr>
          <a:lstStyle>
            <a:lvl1pPr marL="0" indent="0">
              <a:buNone/>
              <a:defRPr sz="1264">
                <a:solidFill>
                  <a:schemeClr val="tx1">
                    <a:lumMod val="75000"/>
                    <a:lumOff val="25000"/>
                  </a:schemeClr>
                </a:solidFill>
              </a:defRPr>
            </a:lvl1pPr>
            <a:lvl2pPr marL="240815" indent="0">
              <a:buNone/>
              <a:defRPr sz="948">
                <a:solidFill>
                  <a:schemeClr val="tx1">
                    <a:tint val="75000"/>
                  </a:schemeClr>
                </a:solidFill>
              </a:defRPr>
            </a:lvl2pPr>
            <a:lvl3pPr marL="481628" indent="0">
              <a:buNone/>
              <a:defRPr sz="843">
                <a:solidFill>
                  <a:schemeClr val="tx1">
                    <a:tint val="75000"/>
                  </a:schemeClr>
                </a:solidFill>
              </a:defRPr>
            </a:lvl3pPr>
            <a:lvl4pPr marL="722442" indent="0">
              <a:buNone/>
              <a:defRPr sz="738">
                <a:solidFill>
                  <a:schemeClr val="tx1">
                    <a:tint val="75000"/>
                  </a:schemeClr>
                </a:solidFill>
              </a:defRPr>
            </a:lvl4pPr>
            <a:lvl5pPr marL="963255" indent="0">
              <a:buNone/>
              <a:defRPr sz="738">
                <a:solidFill>
                  <a:schemeClr val="tx1">
                    <a:tint val="75000"/>
                  </a:schemeClr>
                </a:solidFill>
              </a:defRPr>
            </a:lvl5pPr>
            <a:lvl6pPr marL="1204071" indent="0">
              <a:buNone/>
              <a:defRPr sz="738">
                <a:solidFill>
                  <a:schemeClr val="tx1">
                    <a:tint val="75000"/>
                  </a:schemeClr>
                </a:solidFill>
              </a:defRPr>
            </a:lvl6pPr>
            <a:lvl7pPr marL="1444885" indent="0">
              <a:buNone/>
              <a:defRPr sz="738">
                <a:solidFill>
                  <a:schemeClr val="tx1">
                    <a:tint val="75000"/>
                  </a:schemeClr>
                </a:solidFill>
              </a:defRPr>
            </a:lvl7pPr>
            <a:lvl8pPr marL="1685698" indent="0">
              <a:buNone/>
              <a:defRPr sz="738">
                <a:solidFill>
                  <a:schemeClr val="tx1">
                    <a:tint val="75000"/>
                  </a:schemeClr>
                </a:solidFill>
              </a:defRPr>
            </a:lvl8pPr>
            <a:lvl9pPr marL="1926513" indent="0">
              <a:buNone/>
              <a:defRPr sz="7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64870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04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409927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045" y="2516162"/>
            <a:ext cx="3044709" cy="1235300"/>
          </a:xfrm>
        </p:spPr>
        <p:txBody>
          <a:bodyPr anchor="b">
            <a:normAutofit/>
          </a:bodyPr>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4" name="Content Placeholder 3"/>
          <p:cNvSpPr>
            <a:spLocks noGrp="1"/>
          </p:cNvSpPr>
          <p:nvPr>
            <p:ph sz="half" idx="2"/>
          </p:nvPr>
        </p:nvSpPr>
        <p:spPr>
          <a:xfrm>
            <a:off x="499045" y="3751461"/>
            <a:ext cx="3044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5" y="2516158"/>
            <a:ext cx="3059709" cy="1235299"/>
          </a:xfrm>
        </p:spPr>
        <p:txBody>
          <a:bodyPr anchor="b"/>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6" name="Content Placeholder 5"/>
          <p:cNvSpPr>
            <a:spLocks noGrp="1"/>
          </p:cNvSpPr>
          <p:nvPr>
            <p:ph sz="quarter" idx="4"/>
          </p:nvPr>
        </p:nvSpPr>
        <p:spPr>
          <a:xfrm>
            <a:off x="3644655" y="3751461"/>
            <a:ext cx="3059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6456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4820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0937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5"/>
            <a:ext cx="2321779" cy="2393998"/>
          </a:xfrm>
        </p:spPr>
        <p:txBody>
          <a:bodyPr anchor="b">
            <a:normAutofit/>
          </a:bodyPr>
          <a:lstStyle>
            <a:lvl1pPr>
              <a:defRPr sz="1686" b="0"/>
            </a:lvl1pPr>
          </a:lstStyle>
          <a:p>
            <a:r>
              <a:rPr lang="ja-JP" altLang="en-US"/>
              <a:t>マスター タイトルの書式設定</a:t>
            </a:r>
            <a:endParaRPr lang="en-US" dirty="0"/>
          </a:p>
        </p:txBody>
      </p:sp>
      <p:sp>
        <p:nvSpPr>
          <p:cNvPr id="3" name="Content Placeholder 2"/>
          <p:cNvSpPr>
            <a:spLocks noGrp="1"/>
          </p:cNvSpPr>
          <p:nvPr>
            <p:ph idx="1"/>
          </p:nvPr>
        </p:nvSpPr>
        <p:spPr>
          <a:xfrm>
            <a:off x="3059710" y="1482004"/>
            <a:ext cx="3644652" cy="7296008"/>
          </a:xfrm>
        </p:spPr>
        <p:txBody>
          <a:bodyPr/>
          <a:lstStyle>
            <a:lvl1pPr>
              <a:defRPr sz="1686"/>
            </a:lvl1pPr>
            <a:lvl2pPr>
              <a:defRPr sz="1474"/>
            </a:lvl2pPr>
            <a:lvl3pPr>
              <a:defRPr sz="1264"/>
            </a:lvl3pPr>
            <a:lvl4pPr>
              <a:defRPr sz="1054"/>
            </a:lvl4pPr>
            <a:lvl5pPr>
              <a:defRPr sz="1054"/>
            </a:lvl5pPr>
            <a:lvl6pPr>
              <a:defRPr sz="1054"/>
            </a:lvl6pPr>
            <a:lvl7pPr>
              <a:defRPr sz="1054"/>
            </a:lvl7pPr>
            <a:lvl8pPr>
              <a:defRPr sz="1054"/>
            </a:lvl8pPr>
            <a:lvl9pPr>
              <a:defRPr sz="10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6753" y="3078007"/>
            <a:ext cx="2321779" cy="5700009"/>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27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2"/>
            <a:ext cx="2321779" cy="2394003"/>
          </a:xfrm>
        </p:spPr>
        <p:txBody>
          <a:bodyPr anchor="b">
            <a:normAutofit/>
          </a:bodyPr>
          <a:lstStyle>
            <a:lvl1pPr>
              <a:defRPr sz="168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059710" y="1482004"/>
            <a:ext cx="3644652" cy="7296008"/>
          </a:xfrm>
        </p:spPr>
        <p:txBody>
          <a:bodyPr/>
          <a:lstStyle>
            <a:lvl1pPr marL="0" indent="0">
              <a:buNone/>
              <a:defRPr sz="1686"/>
            </a:lvl1pPr>
            <a:lvl2pPr marL="240815" indent="0">
              <a:buNone/>
              <a:defRPr sz="1474"/>
            </a:lvl2pPr>
            <a:lvl3pPr marL="481628" indent="0">
              <a:buNone/>
              <a:defRPr sz="1264"/>
            </a:lvl3pPr>
            <a:lvl4pPr marL="722442" indent="0">
              <a:buNone/>
              <a:defRPr sz="1054"/>
            </a:lvl4pPr>
            <a:lvl5pPr marL="963255" indent="0">
              <a:buNone/>
              <a:defRPr sz="1054"/>
            </a:lvl5pPr>
            <a:lvl6pPr marL="1204071" indent="0">
              <a:buNone/>
              <a:defRPr sz="1054"/>
            </a:lvl6pPr>
            <a:lvl7pPr marL="1444885" indent="0">
              <a:buNone/>
              <a:defRPr sz="1054"/>
            </a:lvl7pPr>
            <a:lvl8pPr marL="1685698" indent="0">
              <a:buNone/>
              <a:defRPr sz="1054"/>
            </a:lvl8pPr>
            <a:lvl9pPr marL="1926513" indent="0">
              <a:buNone/>
              <a:defRPr sz="10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6753" y="3078008"/>
            <a:ext cx="2321779" cy="5700007"/>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9686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045" y="547204"/>
            <a:ext cx="6209407" cy="198312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045" y="2736005"/>
            <a:ext cx="6209407" cy="650988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5" y="9509514"/>
            <a:ext cx="1619845" cy="546251"/>
          </a:xfrm>
          <a:prstGeom prst="rect">
            <a:avLst/>
          </a:prstGeom>
        </p:spPr>
        <p:txBody>
          <a:bodyPr vert="horz" lIns="91440" tIns="45720" rIns="91440" bIns="45720" rtlCol="0" anchor="ctr"/>
          <a:lstStyle>
            <a:lvl1pPr algn="l">
              <a:defRPr sz="580">
                <a:solidFill>
                  <a:schemeClr val="tx1">
                    <a:lumMod val="65000"/>
                    <a:lumOff val="35000"/>
                  </a:schemeClr>
                </a:solidFill>
              </a:defRPr>
            </a:lvl1p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3"/>
          </p:nvPr>
        </p:nvSpPr>
        <p:spPr>
          <a:xfrm>
            <a:off x="2384774" y="9509514"/>
            <a:ext cx="2429769" cy="546251"/>
          </a:xfrm>
          <a:prstGeom prst="rect">
            <a:avLst/>
          </a:prstGeom>
        </p:spPr>
        <p:txBody>
          <a:bodyPr vert="horz" lIns="91440" tIns="45720" rIns="91440" bIns="45720" rtlCol="0" anchor="ctr"/>
          <a:lstStyle>
            <a:lvl1pPr algn="ctr">
              <a:defRPr sz="58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5088606" y="9509514"/>
            <a:ext cx="1619845" cy="546251"/>
          </a:xfrm>
          <a:prstGeom prst="rect">
            <a:avLst/>
          </a:prstGeom>
        </p:spPr>
        <p:txBody>
          <a:bodyPr vert="horz" lIns="91440" tIns="45720" rIns="91440" bIns="45720" rtlCol="0" anchor="ctr"/>
          <a:lstStyle>
            <a:lvl1pPr algn="r">
              <a:defRPr sz="580">
                <a:solidFill>
                  <a:schemeClr val="tx1">
                    <a:tint val="75000"/>
                  </a:schemeClr>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07912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81628" rtl="0" eaLnBrk="1" latinLnBrk="0" hangingPunct="1">
        <a:lnSpc>
          <a:spcPct val="90000"/>
        </a:lnSpc>
        <a:spcBef>
          <a:spcPct val="0"/>
        </a:spcBef>
        <a:buNone/>
        <a:defRPr kumimoji="1" sz="2318" kern="1200">
          <a:solidFill>
            <a:schemeClr val="tx1"/>
          </a:solidFill>
          <a:latin typeface="+mj-lt"/>
          <a:ea typeface="+mj-ea"/>
          <a:cs typeface="+mj-cs"/>
        </a:defRPr>
      </a:lvl1pPr>
    </p:titleStyle>
    <p:bodyStyle>
      <a:lvl1pPr marL="120407" indent="-120407" algn="l" defTabSz="481628" rtl="0" eaLnBrk="1" latinLnBrk="0" hangingPunct="1">
        <a:lnSpc>
          <a:spcPct val="90000"/>
        </a:lnSpc>
        <a:spcBef>
          <a:spcPts val="527"/>
        </a:spcBef>
        <a:buFont typeface="Wingdings 2" pitchFamily="18" charset="2"/>
        <a:buChar char=""/>
        <a:defRPr kumimoji="1" sz="1474" kern="1200">
          <a:solidFill>
            <a:schemeClr val="tx1"/>
          </a:solidFill>
          <a:latin typeface="+mn-lt"/>
          <a:ea typeface="+mn-ea"/>
          <a:cs typeface="+mn-cs"/>
        </a:defRPr>
      </a:lvl1pPr>
      <a:lvl2pPr marL="361220" indent="-120407" algn="l" defTabSz="481628" rtl="0" eaLnBrk="1" latinLnBrk="0" hangingPunct="1">
        <a:lnSpc>
          <a:spcPct val="90000"/>
        </a:lnSpc>
        <a:spcBef>
          <a:spcPts val="263"/>
        </a:spcBef>
        <a:buFont typeface="Wingdings 2" pitchFamily="18" charset="2"/>
        <a:buChar char=""/>
        <a:defRPr kumimoji="1" sz="1264" kern="1200">
          <a:solidFill>
            <a:schemeClr val="tx1"/>
          </a:solidFill>
          <a:latin typeface="+mn-lt"/>
          <a:ea typeface="+mn-ea"/>
          <a:cs typeface="+mn-cs"/>
        </a:defRPr>
      </a:lvl2pPr>
      <a:lvl3pPr marL="602035" indent="-120407" algn="l" defTabSz="481628" rtl="0" eaLnBrk="1" latinLnBrk="0" hangingPunct="1">
        <a:lnSpc>
          <a:spcPct val="90000"/>
        </a:lnSpc>
        <a:spcBef>
          <a:spcPts val="263"/>
        </a:spcBef>
        <a:buFont typeface="Wingdings 2" pitchFamily="18" charset="2"/>
        <a:buChar char=""/>
        <a:defRPr kumimoji="1" sz="1054" kern="1200">
          <a:solidFill>
            <a:schemeClr val="tx1"/>
          </a:solidFill>
          <a:latin typeface="+mn-lt"/>
          <a:ea typeface="+mn-ea"/>
          <a:cs typeface="+mn-cs"/>
        </a:defRPr>
      </a:lvl3pPr>
      <a:lvl4pPr marL="842849"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4pPr>
      <a:lvl5pPr marL="1083663"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5pPr>
      <a:lvl6pPr marL="1324477"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6pPr>
      <a:lvl7pPr marL="1565291"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7pPr>
      <a:lvl8pPr marL="1806106"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8pPr>
      <a:lvl9pPr marL="2046920"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9pPr>
    </p:bodyStyle>
    <p:otherStyle>
      <a:defPPr>
        <a:defRPr lang="en-US"/>
      </a:defPPr>
      <a:lvl1pPr marL="0" algn="l" defTabSz="481628" rtl="0" eaLnBrk="1" latinLnBrk="0" hangingPunct="1">
        <a:defRPr kumimoji="1" sz="948" kern="1200">
          <a:solidFill>
            <a:schemeClr val="tx1"/>
          </a:solidFill>
          <a:latin typeface="+mn-lt"/>
          <a:ea typeface="+mn-ea"/>
          <a:cs typeface="+mn-cs"/>
        </a:defRPr>
      </a:lvl1pPr>
      <a:lvl2pPr marL="240815" algn="l" defTabSz="481628" rtl="0" eaLnBrk="1" latinLnBrk="0" hangingPunct="1">
        <a:defRPr kumimoji="1" sz="948" kern="1200">
          <a:solidFill>
            <a:schemeClr val="tx1"/>
          </a:solidFill>
          <a:latin typeface="+mn-lt"/>
          <a:ea typeface="+mn-ea"/>
          <a:cs typeface="+mn-cs"/>
        </a:defRPr>
      </a:lvl2pPr>
      <a:lvl3pPr marL="481628" algn="l" defTabSz="481628" rtl="0" eaLnBrk="1" latinLnBrk="0" hangingPunct="1">
        <a:defRPr kumimoji="1" sz="948" kern="1200">
          <a:solidFill>
            <a:schemeClr val="tx1"/>
          </a:solidFill>
          <a:latin typeface="+mn-lt"/>
          <a:ea typeface="+mn-ea"/>
          <a:cs typeface="+mn-cs"/>
        </a:defRPr>
      </a:lvl3pPr>
      <a:lvl4pPr marL="722442" algn="l" defTabSz="481628" rtl="0" eaLnBrk="1" latinLnBrk="0" hangingPunct="1">
        <a:defRPr kumimoji="1" sz="948" kern="1200">
          <a:solidFill>
            <a:schemeClr val="tx1"/>
          </a:solidFill>
          <a:latin typeface="+mn-lt"/>
          <a:ea typeface="+mn-ea"/>
          <a:cs typeface="+mn-cs"/>
        </a:defRPr>
      </a:lvl4pPr>
      <a:lvl5pPr marL="963255" algn="l" defTabSz="481628" rtl="0" eaLnBrk="1" latinLnBrk="0" hangingPunct="1">
        <a:defRPr kumimoji="1" sz="948" kern="1200">
          <a:solidFill>
            <a:schemeClr val="tx1"/>
          </a:solidFill>
          <a:latin typeface="+mn-lt"/>
          <a:ea typeface="+mn-ea"/>
          <a:cs typeface="+mn-cs"/>
        </a:defRPr>
      </a:lvl5pPr>
      <a:lvl6pPr marL="1204071" algn="l" defTabSz="481628" rtl="0" eaLnBrk="1" latinLnBrk="0" hangingPunct="1">
        <a:defRPr kumimoji="1" sz="948" kern="1200">
          <a:solidFill>
            <a:schemeClr val="tx1"/>
          </a:solidFill>
          <a:latin typeface="+mn-lt"/>
          <a:ea typeface="+mn-ea"/>
          <a:cs typeface="+mn-cs"/>
        </a:defRPr>
      </a:lvl6pPr>
      <a:lvl7pPr marL="1444885" algn="l" defTabSz="481628" rtl="0" eaLnBrk="1" latinLnBrk="0" hangingPunct="1">
        <a:defRPr kumimoji="1" sz="948" kern="1200">
          <a:solidFill>
            <a:schemeClr val="tx1"/>
          </a:solidFill>
          <a:latin typeface="+mn-lt"/>
          <a:ea typeface="+mn-ea"/>
          <a:cs typeface="+mn-cs"/>
        </a:defRPr>
      </a:lvl7pPr>
      <a:lvl8pPr marL="1685698" algn="l" defTabSz="481628" rtl="0" eaLnBrk="1" latinLnBrk="0" hangingPunct="1">
        <a:defRPr kumimoji="1" sz="948" kern="1200">
          <a:solidFill>
            <a:schemeClr val="tx1"/>
          </a:solidFill>
          <a:latin typeface="+mn-lt"/>
          <a:ea typeface="+mn-ea"/>
          <a:cs typeface="+mn-cs"/>
        </a:defRPr>
      </a:lvl8pPr>
      <a:lvl9pPr marL="1926513" algn="l" defTabSz="481628" rtl="0" eaLnBrk="1" latinLnBrk="0" hangingPunct="1">
        <a:defRPr kumimoji="1" sz="9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576012"/>
            <a:ext cx="7199314"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476547"/>
            <a:ext cx="7199314" cy="98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7938" y="428779"/>
            <a:ext cx="5939433" cy="217042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338"/>
            <a:ext cx="5939434" cy="6019208"/>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7939" y="9664260"/>
            <a:ext cx="1459863" cy="546251"/>
          </a:xfrm>
          <a:prstGeom prst="rect">
            <a:avLst/>
          </a:prstGeom>
        </p:spPr>
        <p:txBody>
          <a:bodyPr vert="horz" lIns="91440" tIns="45720" rIns="91440" bIns="45720" rtlCol="0" anchor="ctr"/>
          <a:lstStyle>
            <a:lvl1pPr algn="l">
              <a:defRPr sz="709">
                <a:solidFill>
                  <a:srgbClr val="FFFFFF"/>
                </a:solidFill>
              </a:defRPr>
            </a:lvl1p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3"/>
          </p:nvPr>
        </p:nvSpPr>
        <p:spPr>
          <a:xfrm>
            <a:off x="2176674" y="9664260"/>
            <a:ext cx="2847841" cy="546251"/>
          </a:xfrm>
          <a:prstGeom prst="rect">
            <a:avLst/>
          </a:prstGeom>
        </p:spPr>
        <p:txBody>
          <a:bodyPr vert="horz" lIns="91440" tIns="45720" rIns="91440" bIns="45720" rtlCol="0" anchor="ctr"/>
          <a:lstStyle>
            <a:lvl1pPr algn="ctr">
              <a:defRPr sz="709"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846170" y="9664260"/>
            <a:ext cx="774744" cy="546251"/>
          </a:xfrm>
          <a:prstGeom prst="rect">
            <a:avLst/>
          </a:prstGeom>
        </p:spPr>
        <p:txBody>
          <a:bodyPr vert="horz" lIns="91440" tIns="45720" rIns="91440" bIns="45720" rtlCol="0" anchor="ctr"/>
          <a:lstStyle>
            <a:lvl1pPr algn="r">
              <a:defRPr sz="827">
                <a:solidFill>
                  <a:srgbClr val="FFFFFF"/>
                </a:solidFill>
              </a:defRPr>
            </a:lvl1pPr>
          </a:lstStyle>
          <a:p>
            <a:fld id="{E701737D-05BB-4A5B-A15C-0F3219EB8B7D}" type="slidenum">
              <a:rPr kumimoji="1" lang="ja-JP" altLang="en-US" smtClean="0"/>
              <a:t>‹#›</a:t>
            </a:fld>
            <a:endParaRPr kumimoji="1" lang="ja-JP" altLang="en-US"/>
          </a:p>
        </p:txBody>
      </p:sp>
      <p:cxnSp>
        <p:nvCxnSpPr>
          <p:cNvPr id="10" name="Straight Connector 9"/>
          <p:cNvCxnSpPr/>
          <p:nvPr/>
        </p:nvCxnSpPr>
        <p:spPr>
          <a:xfrm>
            <a:off x="704775" y="2599929"/>
            <a:ext cx="58854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09458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719907" rtl="0" eaLnBrk="1" latinLnBrk="0" hangingPunct="1">
        <a:lnSpc>
          <a:spcPct val="85000"/>
        </a:lnSpc>
        <a:spcBef>
          <a:spcPct val="0"/>
        </a:spcBef>
        <a:buNone/>
        <a:defRPr kumimoji="1" sz="3779" kern="1200" spc="-39" baseline="0">
          <a:solidFill>
            <a:schemeClr val="tx1">
              <a:lumMod val="75000"/>
              <a:lumOff val="25000"/>
            </a:schemeClr>
          </a:solidFill>
          <a:latin typeface="+mj-lt"/>
          <a:ea typeface="+mj-ea"/>
          <a:cs typeface="+mj-cs"/>
        </a:defRPr>
      </a:lvl1pPr>
    </p:titleStyle>
    <p:bodyStyle>
      <a:lvl1pPr marL="71991" indent="-71991" algn="l" defTabSz="719907" rtl="0" eaLnBrk="1" latinLnBrk="0" hangingPunct="1">
        <a:lnSpc>
          <a:spcPct val="90000"/>
        </a:lnSpc>
        <a:spcBef>
          <a:spcPts val="945"/>
        </a:spcBef>
        <a:spcAft>
          <a:spcPts val="157"/>
        </a:spcAft>
        <a:buClr>
          <a:schemeClr val="accent1"/>
        </a:buClr>
        <a:buSzPct val="100000"/>
        <a:buFont typeface="Calibri" panose="020F0502020204030204" pitchFamily="34" charset="0"/>
        <a:buChar char=" "/>
        <a:defRPr kumimoji="1" sz="1575" kern="1200">
          <a:solidFill>
            <a:schemeClr val="tx1">
              <a:lumMod val="75000"/>
              <a:lumOff val="25000"/>
            </a:schemeClr>
          </a:solidFill>
          <a:latin typeface="+mn-lt"/>
          <a:ea typeface="+mn-ea"/>
          <a:cs typeface="+mn-cs"/>
        </a:defRPr>
      </a:lvl1pPr>
      <a:lvl2pPr marL="302361"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417" kern="1200">
          <a:solidFill>
            <a:schemeClr val="tx1">
              <a:lumMod val="75000"/>
              <a:lumOff val="25000"/>
            </a:schemeClr>
          </a:solidFill>
          <a:latin typeface="+mn-lt"/>
          <a:ea typeface="+mn-ea"/>
          <a:cs typeface="+mn-cs"/>
        </a:defRPr>
      </a:lvl2pPr>
      <a:lvl3pPr marL="446342"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3pPr>
      <a:lvl4pPr marL="590324"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4pPr>
      <a:lvl5pPr marL="734305"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5pPr>
      <a:lvl6pPr marL="86603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6pPr>
      <a:lvl7pPr marL="102349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7pPr>
      <a:lvl8pPr marL="118095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8pPr>
      <a:lvl9pPr marL="133841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D9F1-94C1-8239-CA88-3C0B05B264B5}"/>
            </a:ext>
          </a:extLst>
        </p:cNvPr>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A920062E-C0BA-18E1-DBD9-47997A933AD5}"/>
              </a:ext>
            </a:extLst>
          </p:cNvPr>
          <p:cNvSpPr txBox="1"/>
          <p:nvPr/>
        </p:nvSpPr>
        <p:spPr>
          <a:xfrm>
            <a:off x="-11676" y="9347167"/>
            <a:ext cx="7210989" cy="937674"/>
          </a:xfrm>
          <a:prstGeom prst="rect">
            <a:avLst/>
          </a:prstGeom>
          <a:solidFill>
            <a:srgbClr val="CCECFF"/>
          </a:solidFill>
          <a:ln w="19050">
            <a:noFill/>
          </a:ln>
        </p:spPr>
        <p:txBody>
          <a:bodyPr wrap="square" lIns="144000" tIns="72000" rIns="144000" bIns="72000" rtlCol="0" anchor="t">
            <a:sp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3ACE09CB-19CD-5008-DCBD-B3152849A285}"/>
              </a:ext>
            </a:extLst>
          </p:cNvPr>
          <p:cNvSpPr/>
          <p:nvPr/>
        </p:nvSpPr>
        <p:spPr>
          <a:xfrm>
            <a:off x="0" y="526400"/>
            <a:ext cx="7199313" cy="283968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4" name="図 3">
            <a:extLst>
              <a:ext uri="{FF2B5EF4-FFF2-40B4-BE49-F238E27FC236}">
                <a16:creationId xmlns:a16="http://schemas.microsoft.com/office/drawing/2014/main" id="{28BBC61B-C1A2-C178-0E3C-F34E6738AA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5011" y="99541"/>
            <a:ext cx="1029351" cy="296749"/>
          </a:xfrm>
          <a:prstGeom prst="rect">
            <a:avLst/>
          </a:prstGeom>
        </p:spPr>
      </p:pic>
      <p:sp>
        <p:nvSpPr>
          <p:cNvPr id="6" name="角丸四角形 18">
            <a:extLst>
              <a:ext uri="{FF2B5EF4-FFF2-40B4-BE49-F238E27FC236}">
                <a16:creationId xmlns:a16="http://schemas.microsoft.com/office/drawing/2014/main" id="{F2047048-042C-D5FC-D554-55EA58D114F2}"/>
              </a:ext>
            </a:extLst>
          </p:cNvPr>
          <p:cNvSpPr/>
          <p:nvPr/>
        </p:nvSpPr>
        <p:spPr>
          <a:xfrm>
            <a:off x="6072434" y="115882"/>
            <a:ext cx="1029351" cy="296749"/>
          </a:xfrm>
          <a:prstGeom prst="roundRect">
            <a:avLst/>
          </a:prstGeom>
          <a:ln w="19050">
            <a:solidFill>
              <a:srgbClr val="33996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参加無料</a:t>
            </a:r>
            <a:endParaRPr kumimoji="0" lang="en-US" altLang="ja-JP"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3CD8BA6-32EA-A436-B2F2-945CEB9DB131}"/>
              </a:ext>
            </a:extLst>
          </p:cNvPr>
          <p:cNvSpPr txBox="1"/>
          <p:nvPr/>
        </p:nvSpPr>
        <p:spPr>
          <a:xfrm>
            <a:off x="327135" y="9446672"/>
            <a:ext cx="1029351" cy="58631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主催　大阪府</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84692AF-1A92-8A8C-6C42-A42439007F27}"/>
              </a:ext>
            </a:extLst>
          </p:cNvPr>
          <p:cNvSpPr txBox="1"/>
          <p:nvPr/>
        </p:nvSpPr>
        <p:spPr>
          <a:xfrm>
            <a:off x="1497567" y="9446672"/>
            <a:ext cx="5604218" cy="73866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問合せ先　</a:t>
            </a:r>
            <a:r>
              <a:rPr kumimoji="1" lang="ja-JP" altLang="en-US" sz="105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大阪府障がい</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者雇用促進センター</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（大阪府 商工労働部 雇用推進室 就業促進課 障がい者雇用促進ｸﾞﾙｰﾌﾟ）</a:t>
            </a: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TEL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06-6360-9077</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FAX</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06-6360-9079</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E-mail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shugyosokushin-g04@gbox.pref.osaka.lg.jp</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527E454C-DEBB-C6EA-8A6C-9601B491E3EA}"/>
              </a:ext>
            </a:extLst>
          </p:cNvPr>
          <p:cNvSpPr txBox="1"/>
          <p:nvPr/>
        </p:nvSpPr>
        <p:spPr>
          <a:xfrm>
            <a:off x="344231" y="811191"/>
            <a:ext cx="4823514"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とりかい高等支援学校</a:t>
            </a:r>
            <a:endParaRPr kumimoji="1" lang="en-US" altLang="ja-JP" sz="3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見学セミナー</a:t>
            </a: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8" name="平行四辺形 7">
            <a:extLst>
              <a:ext uri="{FF2B5EF4-FFF2-40B4-BE49-F238E27FC236}">
                <a16:creationId xmlns:a16="http://schemas.microsoft.com/office/drawing/2014/main" id="{D48E4652-867E-E68A-C855-F4BFF2FE7342}"/>
              </a:ext>
            </a:extLst>
          </p:cNvPr>
          <p:cNvSpPr/>
          <p:nvPr/>
        </p:nvSpPr>
        <p:spPr bwMode="auto">
          <a:xfrm>
            <a:off x="2697200" y="513148"/>
            <a:ext cx="4513788" cy="2869983"/>
          </a:xfrm>
          <a:custGeom>
            <a:avLst/>
            <a:gdLst>
              <a:gd name="connsiteX0" fmla="*/ 0 w 4585854"/>
              <a:gd name="connsiteY0" fmla="*/ 3028139 h 3028139"/>
              <a:gd name="connsiteX1" fmla="*/ 1307581 w 4585854"/>
              <a:gd name="connsiteY1" fmla="*/ 0 h 3028139"/>
              <a:gd name="connsiteX2" fmla="*/ 4585854 w 4585854"/>
              <a:gd name="connsiteY2" fmla="*/ 0 h 3028139"/>
              <a:gd name="connsiteX3" fmla="*/ 3278273 w 4585854"/>
              <a:gd name="connsiteY3" fmla="*/ 3028139 h 3028139"/>
              <a:gd name="connsiteX4" fmla="*/ 0 w 4585854"/>
              <a:gd name="connsiteY4" fmla="*/ 3028139 h 3028139"/>
              <a:gd name="connsiteX0" fmla="*/ 0 w 3278273"/>
              <a:gd name="connsiteY0" fmla="*/ 3041391 h 3041391"/>
              <a:gd name="connsiteX1" fmla="*/ 1307581 w 3278273"/>
              <a:gd name="connsiteY1" fmla="*/ 13252 h 3041391"/>
              <a:gd name="connsiteX2" fmla="*/ 3220880 w 3278273"/>
              <a:gd name="connsiteY2" fmla="*/ 0 h 3041391"/>
              <a:gd name="connsiteX3" fmla="*/ 3278273 w 3278273"/>
              <a:gd name="connsiteY3" fmla="*/ 3041391 h 3041391"/>
              <a:gd name="connsiteX4" fmla="*/ 0 w 3278273"/>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198760 w 3220880"/>
              <a:gd name="connsiteY3" fmla="*/ 3041391 h 3041391"/>
              <a:gd name="connsiteX4" fmla="*/ 0 w 3220880"/>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220880"/>
              <a:gd name="connsiteY0" fmla="*/ 3041391 h 3041391"/>
              <a:gd name="connsiteX1" fmla="*/ 144420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988054"/>
              <a:gd name="connsiteY0" fmla="*/ 3032105 h 3041391"/>
              <a:gd name="connsiteX1" fmla="*/ 2211375 w 3988054"/>
              <a:gd name="connsiteY1" fmla="*/ 13252 h 3041391"/>
              <a:gd name="connsiteX2" fmla="*/ 3988054 w 3988054"/>
              <a:gd name="connsiteY2" fmla="*/ 0 h 3041391"/>
              <a:gd name="connsiteX3" fmla="*/ 3980675 w 3988054"/>
              <a:gd name="connsiteY3" fmla="*/ 3041391 h 3041391"/>
              <a:gd name="connsiteX4" fmla="*/ 0 w 3988054"/>
              <a:gd name="connsiteY4" fmla="*/ 3032105 h 3041391"/>
              <a:gd name="connsiteX0" fmla="*/ 0 w 3567684"/>
              <a:gd name="connsiteY0" fmla="*/ 3032105 h 3041391"/>
              <a:gd name="connsiteX1" fmla="*/ 1791005 w 3567684"/>
              <a:gd name="connsiteY1" fmla="*/ 13252 h 3041391"/>
              <a:gd name="connsiteX2" fmla="*/ 3567684 w 3567684"/>
              <a:gd name="connsiteY2" fmla="*/ 0 h 3041391"/>
              <a:gd name="connsiteX3" fmla="*/ 3560305 w 3567684"/>
              <a:gd name="connsiteY3" fmla="*/ 3041391 h 3041391"/>
              <a:gd name="connsiteX4" fmla="*/ 0 w 3567684"/>
              <a:gd name="connsiteY4" fmla="*/ 3032105 h 3041391"/>
              <a:gd name="connsiteX0" fmla="*/ 0 w 3588702"/>
              <a:gd name="connsiteY0" fmla="*/ 3060360 h 3060360"/>
              <a:gd name="connsiteX1" fmla="*/ 1812023 w 3588702"/>
              <a:gd name="connsiteY1" fmla="*/ 13252 h 3060360"/>
              <a:gd name="connsiteX2" fmla="*/ 3588702 w 3588702"/>
              <a:gd name="connsiteY2" fmla="*/ 0 h 3060360"/>
              <a:gd name="connsiteX3" fmla="*/ 3581323 w 3588702"/>
              <a:gd name="connsiteY3" fmla="*/ 3041391 h 3060360"/>
              <a:gd name="connsiteX4" fmla="*/ 0 w 3588702"/>
              <a:gd name="connsiteY4" fmla="*/ 3060360 h 3060360"/>
              <a:gd name="connsiteX0" fmla="*/ 0 w 3588702"/>
              <a:gd name="connsiteY0" fmla="*/ 3060360 h 3060360"/>
              <a:gd name="connsiteX1" fmla="*/ 1812023 w 3588702"/>
              <a:gd name="connsiteY1" fmla="*/ 13252 h 3060360"/>
              <a:gd name="connsiteX2" fmla="*/ 3588702 w 3588702"/>
              <a:gd name="connsiteY2" fmla="*/ 0 h 3060360"/>
              <a:gd name="connsiteX3" fmla="*/ 3570659 w 3588702"/>
              <a:gd name="connsiteY3" fmla="*/ 3055817 h 3060360"/>
              <a:gd name="connsiteX4" fmla="*/ 0 w 3588702"/>
              <a:gd name="connsiteY4" fmla="*/ 3060360 h 3060360"/>
              <a:gd name="connsiteX0" fmla="*/ 0 w 3588702"/>
              <a:gd name="connsiteY0" fmla="*/ 3060360 h 3060360"/>
              <a:gd name="connsiteX1" fmla="*/ 1812023 w 3588702"/>
              <a:gd name="connsiteY1" fmla="*/ 13252 h 3060360"/>
              <a:gd name="connsiteX2" fmla="*/ 3588702 w 3588702"/>
              <a:gd name="connsiteY2" fmla="*/ 0 h 3060360"/>
              <a:gd name="connsiteX3" fmla="*/ 3581323 w 3588702"/>
              <a:gd name="connsiteY3" fmla="*/ 3041392 h 3060360"/>
              <a:gd name="connsiteX4" fmla="*/ 0 w 3588702"/>
              <a:gd name="connsiteY4" fmla="*/ 3060360 h 3060360"/>
              <a:gd name="connsiteX0" fmla="*/ 0 w 3588702"/>
              <a:gd name="connsiteY0" fmla="*/ 3060360 h 3078641"/>
              <a:gd name="connsiteX1" fmla="*/ 1812023 w 3588702"/>
              <a:gd name="connsiteY1" fmla="*/ 13252 h 3078641"/>
              <a:gd name="connsiteX2" fmla="*/ 3588702 w 3588702"/>
              <a:gd name="connsiteY2" fmla="*/ 0 h 3078641"/>
              <a:gd name="connsiteX3" fmla="*/ 3581323 w 3588702"/>
              <a:gd name="connsiteY3" fmla="*/ 3078641 h 3078641"/>
              <a:gd name="connsiteX4" fmla="*/ 0 w 3588702"/>
              <a:gd name="connsiteY4" fmla="*/ 3060360 h 3078641"/>
              <a:gd name="connsiteX0" fmla="*/ 0 w 3597881"/>
              <a:gd name="connsiteY0" fmla="*/ 3085192 h 3085192"/>
              <a:gd name="connsiteX1" fmla="*/ 1821202 w 3597881"/>
              <a:gd name="connsiteY1" fmla="*/ 13252 h 3085192"/>
              <a:gd name="connsiteX2" fmla="*/ 3597881 w 3597881"/>
              <a:gd name="connsiteY2" fmla="*/ 0 h 3085192"/>
              <a:gd name="connsiteX3" fmla="*/ 3590502 w 3597881"/>
              <a:gd name="connsiteY3" fmla="*/ 3078641 h 3085192"/>
              <a:gd name="connsiteX4" fmla="*/ 0 w 3597881"/>
              <a:gd name="connsiteY4" fmla="*/ 3085192 h 3085192"/>
              <a:gd name="connsiteX0" fmla="*/ 0 w 3570344"/>
              <a:gd name="connsiteY0" fmla="*/ 3047943 h 3078641"/>
              <a:gd name="connsiteX1" fmla="*/ 1793665 w 3570344"/>
              <a:gd name="connsiteY1" fmla="*/ 13252 h 3078641"/>
              <a:gd name="connsiteX2" fmla="*/ 3570344 w 3570344"/>
              <a:gd name="connsiteY2" fmla="*/ 0 h 3078641"/>
              <a:gd name="connsiteX3" fmla="*/ 3562965 w 3570344"/>
              <a:gd name="connsiteY3" fmla="*/ 3078641 h 3078641"/>
              <a:gd name="connsiteX4" fmla="*/ 0 w 3570344"/>
              <a:gd name="connsiteY4" fmla="*/ 3047943 h 3078641"/>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 name="connsiteX0" fmla="*/ 0 w 3579523"/>
              <a:gd name="connsiteY0" fmla="*/ 3072775 h 3091364"/>
              <a:gd name="connsiteX1" fmla="*/ 1802844 w 3579523"/>
              <a:gd name="connsiteY1" fmla="*/ 13252 h 3091364"/>
              <a:gd name="connsiteX2" fmla="*/ 3579523 w 3579523"/>
              <a:gd name="connsiteY2" fmla="*/ 0 h 3091364"/>
              <a:gd name="connsiteX3" fmla="*/ 3572144 w 3579523"/>
              <a:gd name="connsiteY3" fmla="*/ 3078641 h 3091364"/>
              <a:gd name="connsiteX4" fmla="*/ 0 w 3579523"/>
              <a:gd name="connsiteY4" fmla="*/ 3072775 h 3091364"/>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523" h="3078641">
                <a:moveTo>
                  <a:pt x="0" y="3072775"/>
                </a:moveTo>
                <a:lnTo>
                  <a:pt x="1802844" y="13252"/>
                </a:lnTo>
                <a:lnTo>
                  <a:pt x="3579523" y="0"/>
                </a:lnTo>
                <a:cubicBezTo>
                  <a:pt x="3577063" y="1013797"/>
                  <a:pt x="3574604" y="2064844"/>
                  <a:pt x="3572144" y="3078641"/>
                </a:cubicBezTo>
                <a:lnTo>
                  <a:pt x="0" y="3072775"/>
                </a:lnTo>
                <a:close/>
              </a:path>
            </a:pathLst>
          </a:custGeom>
          <a:solidFill>
            <a:srgbClr val="CCFFFF"/>
          </a:solidFill>
          <a:ln w="9525">
            <a:noFill/>
            <a:miter lim="800000"/>
            <a:headEnd/>
            <a:tailEnd/>
          </a:ln>
        </p:spPr>
        <p:txBody>
          <a:bodyPr wrap="square" lIns="180000" tIns="72000" rIns="180000" bIns="72000" rtlCol="0" anchor="ctr">
            <a:noAutofit/>
          </a:bodyP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E9C5BED9-156C-7894-FEBF-54CCAAF5E8E2}"/>
              </a:ext>
            </a:extLst>
          </p:cNvPr>
          <p:cNvSpPr/>
          <p:nvPr/>
        </p:nvSpPr>
        <p:spPr bwMode="auto">
          <a:xfrm>
            <a:off x="401479" y="2024382"/>
            <a:ext cx="374072" cy="965189"/>
          </a:xfrm>
          <a:prstGeom prst="rect">
            <a:avLst/>
          </a:prstGeom>
          <a:solidFill>
            <a:srgbClr val="FFCC66"/>
          </a:solidFill>
          <a:ln w="12700">
            <a:solidFill>
              <a:srgbClr val="FF6600"/>
            </a:solidFill>
            <a:miter lim="800000"/>
            <a:headEnd/>
            <a:tailEnd/>
          </a:ln>
        </p:spPr>
        <p:txBody>
          <a:bodyPr vert="eaVert"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開催日時</a:t>
            </a:r>
          </a:p>
        </p:txBody>
      </p:sp>
      <p:sp>
        <p:nvSpPr>
          <p:cNvPr id="11" name="楕円 10">
            <a:extLst>
              <a:ext uri="{FF2B5EF4-FFF2-40B4-BE49-F238E27FC236}">
                <a16:creationId xmlns:a16="http://schemas.microsoft.com/office/drawing/2014/main" id="{B638F76B-B9EF-39FD-33B4-E2D4C90B3D87}"/>
              </a:ext>
            </a:extLst>
          </p:cNvPr>
          <p:cNvSpPr/>
          <p:nvPr/>
        </p:nvSpPr>
        <p:spPr bwMode="auto">
          <a:xfrm>
            <a:off x="2907356" y="1983080"/>
            <a:ext cx="470696" cy="435641"/>
          </a:xfrm>
          <a:prstGeom prst="ellipse">
            <a:avLst/>
          </a:prstGeom>
          <a:solidFill>
            <a:srgbClr val="FFCC66"/>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10" name="四角形: 角を丸くする 4">
            <a:extLst>
              <a:ext uri="{FF2B5EF4-FFF2-40B4-BE49-F238E27FC236}">
                <a16:creationId xmlns:a16="http://schemas.microsoft.com/office/drawing/2014/main" id="{8657D4EC-CD74-82E0-448F-8CF6AB5185B1}"/>
              </a:ext>
            </a:extLst>
          </p:cNvPr>
          <p:cNvSpPr txBox="1"/>
          <p:nvPr/>
        </p:nvSpPr>
        <p:spPr>
          <a:xfrm>
            <a:off x="855436" y="1907682"/>
            <a:ext cx="4143839"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800" b="1"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2025.7.14</a:t>
            </a:r>
            <a:r>
              <a:rPr kumimoji="1" lang="en-US" altLang="ja-JP" sz="2800" b="1" i="1" dirty="0">
                <a:solidFill>
                  <a:schemeClr val="tx1"/>
                </a:solidFill>
                <a:latin typeface="Meiryo UI" panose="020B0604030504040204" pitchFamily="50" charset="-128"/>
                <a:ea typeface="Meiryo UI" panose="020B0604030504040204" pitchFamily="50" charset="-128"/>
              </a:rPr>
              <a:t> </a:t>
            </a:r>
            <a:r>
              <a:rPr kumimoji="1" lang="ja-JP" altLang="en-US" sz="2800" b="1" i="1" dirty="0">
                <a:solidFill>
                  <a:schemeClr val="tx1"/>
                </a:solidFill>
                <a:latin typeface="Meiryo UI" panose="020B0604030504040204" pitchFamily="50" charset="-128"/>
                <a:ea typeface="Meiryo UI" panose="020B0604030504040204" pitchFamily="50" charset="-128"/>
              </a:rPr>
              <a:t>月</a:t>
            </a:r>
            <a:endParaRPr kumimoji="1" lang="en-US" altLang="ja-JP" sz="2400" b="1" i="1" dirty="0">
              <a:solidFill>
                <a:schemeClr val="tx1"/>
              </a:solidFill>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a:t>
            </a:r>
            <a:r>
              <a:rPr kumimoji="1" lang="en-US" altLang="ja-JP" sz="2400" b="1" i="1" dirty="0">
                <a:solidFill>
                  <a:schemeClr val="tx1"/>
                </a:solidFill>
                <a:latin typeface="Meiryo UI" panose="020B0604030504040204" pitchFamily="50" charset="-128"/>
                <a:ea typeface="Meiryo UI" panose="020B0604030504040204" pitchFamily="50" charset="-128"/>
              </a:rPr>
              <a:t>3:30</a:t>
            </a:r>
            <a:r>
              <a:rPr kumimoji="1" lang="ja-JP" altLang="en-US" sz="2400" b="1" i="1" dirty="0">
                <a:solidFill>
                  <a:schemeClr val="tx1"/>
                </a:solidFill>
                <a:latin typeface="Meiryo UI" panose="020B0604030504040204" pitchFamily="50" charset="-128"/>
                <a:ea typeface="Meiryo UI" panose="020B0604030504040204" pitchFamily="50" charset="-128"/>
              </a:rPr>
              <a:t>～</a:t>
            </a:r>
            <a:r>
              <a:rPr kumimoji="1" lang="en-US" altLang="ja-JP" sz="2400" b="1" i="1" dirty="0">
                <a:solidFill>
                  <a:schemeClr val="tx1"/>
                </a:solidFill>
                <a:latin typeface="Meiryo UI" panose="020B0604030504040204" pitchFamily="50" charset="-128"/>
                <a:ea typeface="Meiryo UI" panose="020B0604030504040204" pitchFamily="50" charset="-128"/>
              </a:rPr>
              <a:t>16:20</a:t>
            </a: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1400" b="1" i="1" dirty="0">
                <a:solidFill>
                  <a:schemeClr val="tx1"/>
                </a:solidFill>
                <a:latin typeface="Meiryo UI" panose="020B0604030504040204" pitchFamily="50" charset="-128"/>
                <a:ea typeface="Meiryo UI" panose="020B0604030504040204" pitchFamily="50" charset="-128"/>
              </a:rPr>
              <a:t>受付開始</a:t>
            </a:r>
            <a:r>
              <a:rPr kumimoji="1" lang="en-US" altLang="ja-JP" sz="1400" b="1" i="1" dirty="0">
                <a:solidFill>
                  <a:schemeClr val="tx1"/>
                </a:solidFill>
                <a:latin typeface="Meiryo UI" panose="020B0604030504040204" pitchFamily="50" charset="-128"/>
                <a:ea typeface="Meiryo UI" panose="020B0604030504040204" pitchFamily="50" charset="-128"/>
              </a:rPr>
              <a:t>13:00</a:t>
            </a:r>
            <a:r>
              <a:rPr kumimoji="1" lang="ja-JP" altLang="en-US" sz="1400" b="1" i="1" dirty="0">
                <a:solidFill>
                  <a:schemeClr val="tx1"/>
                </a:solidFill>
                <a:latin typeface="Meiryo UI" panose="020B0604030504040204" pitchFamily="50" charset="-128"/>
                <a:ea typeface="Meiryo UI" panose="020B0604030504040204" pitchFamily="50" charset="-128"/>
              </a:rPr>
              <a:t>～</a:t>
            </a:r>
            <a:endParaRPr kumimoji="1" lang="ja-JP" altLang="en-US" sz="1400" b="1"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2" name="正方形/長方形 11">
            <a:extLst>
              <a:ext uri="{FF2B5EF4-FFF2-40B4-BE49-F238E27FC236}">
                <a16:creationId xmlns:a16="http://schemas.microsoft.com/office/drawing/2014/main" id="{0DA296C0-B8F4-DE41-8D40-AC5057E53CE7}"/>
              </a:ext>
            </a:extLst>
          </p:cNvPr>
          <p:cNvSpPr/>
          <p:nvPr/>
        </p:nvSpPr>
        <p:spPr bwMode="auto">
          <a:xfrm>
            <a:off x="3611482" y="2026624"/>
            <a:ext cx="728484" cy="256081"/>
          </a:xfrm>
          <a:prstGeom prst="rect">
            <a:avLst/>
          </a:prstGeom>
          <a:solidFill>
            <a:srgbClr val="FFCC66"/>
          </a:solidFill>
          <a:ln w="12700">
            <a:solidFill>
              <a:srgbClr val="FF6600"/>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対象</a:t>
            </a:r>
          </a:p>
        </p:txBody>
      </p:sp>
      <p:sp>
        <p:nvSpPr>
          <p:cNvPr id="15" name="正方形/長方形 14">
            <a:extLst>
              <a:ext uri="{FF2B5EF4-FFF2-40B4-BE49-F238E27FC236}">
                <a16:creationId xmlns:a16="http://schemas.microsoft.com/office/drawing/2014/main" id="{BECFA864-CAFF-38C8-CF16-1E2E245A2BAA}"/>
              </a:ext>
            </a:extLst>
          </p:cNvPr>
          <p:cNvSpPr/>
          <p:nvPr/>
        </p:nvSpPr>
        <p:spPr bwMode="auto">
          <a:xfrm>
            <a:off x="3611482" y="2543179"/>
            <a:ext cx="728484" cy="256081"/>
          </a:xfrm>
          <a:prstGeom prst="rect">
            <a:avLst/>
          </a:prstGeom>
          <a:solidFill>
            <a:srgbClr val="FFCC66"/>
          </a:solidFill>
          <a:ln w="12700">
            <a:solidFill>
              <a:srgbClr val="FF6600"/>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定員</a:t>
            </a:r>
          </a:p>
        </p:txBody>
      </p:sp>
      <p:sp>
        <p:nvSpPr>
          <p:cNvPr id="17" name="正方形/長方形 16">
            <a:extLst>
              <a:ext uri="{FF2B5EF4-FFF2-40B4-BE49-F238E27FC236}">
                <a16:creationId xmlns:a16="http://schemas.microsoft.com/office/drawing/2014/main" id="{7D66EC7E-F5A3-782B-D651-FBD3508D9EF0}"/>
              </a:ext>
            </a:extLst>
          </p:cNvPr>
          <p:cNvSpPr/>
          <p:nvPr/>
        </p:nvSpPr>
        <p:spPr bwMode="auto">
          <a:xfrm>
            <a:off x="3377420" y="3478854"/>
            <a:ext cx="728484" cy="256081"/>
          </a:xfrm>
          <a:prstGeom prst="rect">
            <a:avLst/>
          </a:prstGeom>
          <a:solidFill>
            <a:srgbClr val="FFCC66"/>
          </a:solidFill>
          <a:ln w="12700">
            <a:solidFill>
              <a:srgbClr val="FF6600"/>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会場</a:t>
            </a:r>
          </a:p>
        </p:txBody>
      </p:sp>
      <p:sp>
        <p:nvSpPr>
          <p:cNvPr id="19" name="テキスト ボックス 18">
            <a:extLst>
              <a:ext uri="{FF2B5EF4-FFF2-40B4-BE49-F238E27FC236}">
                <a16:creationId xmlns:a16="http://schemas.microsoft.com/office/drawing/2014/main" id="{A2A7E356-30C8-B87B-37CD-99235DB0EAA1}"/>
              </a:ext>
            </a:extLst>
          </p:cNvPr>
          <p:cNvSpPr txBox="1"/>
          <p:nvPr/>
        </p:nvSpPr>
        <p:spPr>
          <a:xfrm>
            <a:off x="3926888" y="1880132"/>
            <a:ext cx="3315889" cy="674297"/>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府内企業の方</a:t>
            </a:r>
            <a:endParaRPr lang="en-US" altLang="ja-JP" sz="1249" b="1" dirty="0">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en-US" altLang="ja-JP" sz="1249" b="1" dirty="0">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経営者、人事・労務担当者等</a:t>
            </a:r>
            <a:r>
              <a:rPr lang="en-US" altLang="ja-JP" sz="1249" b="1" dirty="0">
                <a:latin typeface="Meiryo UI" panose="020B0604030504040204" pitchFamily="50" charset="-128"/>
                <a:ea typeface="Meiryo UI" panose="020B0604030504040204" pitchFamily="50" charset="-128"/>
              </a:rPr>
              <a:t>)</a:t>
            </a:r>
            <a:endPar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D5EA9F8-FF05-FD9B-EB79-9BD4ED0C704E}"/>
              </a:ext>
            </a:extLst>
          </p:cNvPr>
          <p:cNvSpPr txBox="1"/>
          <p:nvPr/>
        </p:nvSpPr>
        <p:spPr>
          <a:xfrm>
            <a:off x="4270790" y="2448751"/>
            <a:ext cx="2126535" cy="444939"/>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名程度</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申込先着順</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1F49AE-5B45-DB7C-06B2-96F8EA010B5B}"/>
              </a:ext>
            </a:extLst>
          </p:cNvPr>
          <p:cNvSpPr/>
          <p:nvPr/>
        </p:nvSpPr>
        <p:spPr bwMode="auto">
          <a:xfrm>
            <a:off x="5741" y="6393218"/>
            <a:ext cx="6595809" cy="1166508"/>
          </a:xfrm>
          <a:prstGeom prst="rect">
            <a:avLst/>
          </a:prstGeom>
          <a:solidFill>
            <a:schemeClr val="bg1"/>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a:extLst>
              <a:ext uri="{FF2B5EF4-FFF2-40B4-BE49-F238E27FC236}">
                <a16:creationId xmlns:a16="http://schemas.microsoft.com/office/drawing/2014/main" id="{C63BED46-01A7-D032-9782-881A1E422E49}"/>
              </a:ext>
            </a:extLst>
          </p:cNvPr>
          <p:cNvSpPr txBox="1"/>
          <p:nvPr/>
        </p:nvSpPr>
        <p:spPr>
          <a:xfrm>
            <a:off x="3409540" y="3647094"/>
            <a:ext cx="3583348" cy="2746659"/>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大阪府立とりかい高等支援学校</a:t>
            </a:r>
            <a:endParaRPr lang="en-US" altLang="ja-JP" sz="1249" b="1" dirty="0">
              <a:solidFill>
                <a:prstClr val="black"/>
              </a:solidFill>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（摂津市鳥飼上</a:t>
            </a:r>
            <a:r>
              <a:rPr lang="en-US" altLang="ja-JP" sz="1249" b="1" dirty="0">
                <a:solidFill>
                  <a:prstClr val="black"/>
                </a:solidFill>
                <a:latin typeface="Meiryo UI" panose="020B0604030504040204" pitchFamily="50" charset="-128"/>
                <a:ea typeface="Meiryo UI" panose="020B0604030504040204" pitchFamily="50" charset="-128"/>
              </a:rPr>
              <a:t>1</a:t>
            </a:r>
            <a:r>
              <a:rPr kumimoji="0" lang="zh-TW"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丁目</a:t>
            </a:r>
            <a:r>
              <a:rPr lang="en-US" altLang="zh-TW" sz="1249" b="1" dirty="0">
                <a:solidFill>
                  <a:prstClr val="black"/>
                </a:solidFill>
                <a:latin typeface="Meiryo UI" panose="020B0604030504040204" pitchFamily="50" charset="-128"/>
                <a:ea typeface="Meiryo UI" panose="020B0604030504040204" pitchFamily="50" charset="-128"/>
              </a:rPr>
              <a:t>1</a:t>
            </a:r>
            <a:r>
              <a:rPr kumimoji="0" lang="en-US" altLang="zh-TW"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a:t>
            </a: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lang="en-US" altLang="ja-JP" sz="1249" b="1" dirty="0">
              <a:solidFill>
                <a:prstClr val="black"/>
              </a:solidFill>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阪急バス「上鳥飼」より</a:t>
            </a:r>
            <a:r>
              <a:rPr lang="en-US" altLang="ja-JP" sz="1000" dirty="0">
                <a:solidFill>
                  <a:prstClr val="black"/>
                </a:solidFill>
                <a:latin typeface="Meiryo UI" panose="020B0604030504040204" pitchFamily="50" charset="-128"/>
                <a:ea typeface="Meiryo UI" panose="020B0604030504040204" pitchFamily="50" charset="-128"/>
              </a:rPr>
              <a:t>150m</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京阪バス「上鳥飼北」より</a:t>
            </a:r>
            <a:r>
              <a:rPr lang="en-US" altLang="ja-JP" sz="1000" dirty="0">
                <a:solidFill>
                  <a:prstClr val="black"/>
                </a:solidFill>
                <a:latin typeface="Meiryo UI" panose="020B0604030504040204" pitchFamily="50" charset="-128"/>
                <a:ea typeface="Meiryo UI" panose="020B0604030504040204" pitchFamily="50" charset="-128"/>
              </a:rPr>
              <a:t>500m</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spcBef>
                <a:spcPts val="0"/>
              </a:spcBef>
              <a:spcAft>
                <a:spcPts val="0"/>
              </a:spcAft>
              <a:buClr>
                <a:srgbClr val="5AA2AE"/>
              </a:buClr>
              <a:buSzTx/>
              <a:tabLst/>
              <a:defRPr/>
            </a:pP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a:lnSpc>
                <a:spcPts val="1900"/>
              </a:lnSpc>
              <a:buClr>
                <a:srgbClr val="5AA2AE"/>
              </a:buClr>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ご来場の際は、公共交通機関をご利用ください。</a:t>
            </a: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併設する摂津支援学校にバス等が出入りするため、車での</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ご来場ができません。</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車でお越しの場合は近隣のコインパー</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ja-JP" altLang="en-US" sz="1100" dirty="0">
                <a:solidFill>
                  <a:prstClr val="black"/>
                </a:solidFill>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キングをご利用ください。近隣の商業施設への駐車は、絶対</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en-US" altLang="ja-JP" sz="1100" dirty="0">
                <a:solidFill>
                  <a:prstClr val="black"/>
                </a:solidFill>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におやめください。</a:t>
            </a:r>
          </a:p>
          <a:p>
            <a:pPr marR="0" lvl="0" algn="l" defTabSz="925561" rtl="0" eaLnBrk="1" fontAlgn="auto" latinLnBrk="0" hangingPunct="1">
              <a:lnSpc>
                <a:spcPts val="1900"/>
              </a:lnSpc>
              <a:spcBef>
                <a:spcPts val="0"/>
              </a:spcBef>
              <a:spcAft>
                <a:spcPts val="0"/>
              </a:spcAft>
              <a:buClr>
                <a:srgbClr val="5AA2AE"/>
              </a:buClr>
              <a:buSzTx/>
              <a:tabLst/>
              <a:defRPr/>
            </a:pPr>
            <a:endParaRPr kumimoji="0" lang="en-US" altLang="ja-JP" sz="124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4E1A3AA-6D55-3A2A-863A-31C503F57DA7}"/>
              </a:ext>
            </a:extLst>
          </p:cNvPr>
          <p:cNvSpPr txBox="1"/>
          <p:nvPr/>
        </p:nvSpPr>
        <p:spPr>
          <a:xfrm>
            <a:off x="3395826" y="6297345"/>
            <a:ext cx="3505621" cy="674361"/>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裏面をご確認のうえ、</a:t>
            </a:r>
            <a:r>
              <a:rPr lang="en-US" altLang="ja-JP" sz="1250" b="1" u="sng" dirty="0">
                <a:solidFill>
                  <a:prstClr val="black"/>
                </a:solidFill>
                <a:latin typeface="Meiryo UI" panose="020B0604030504040204" pitchFamily="50" charset="-128"/>
                <a:ea typeface="Meiryo UI" panose="020B0604030504040204" pitchFamily="50" charset="-128"/>
              </a:rPr>
              <a:t>2025</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lang="en-US" altLang="ja-JP" sz="1250" b="1" u="sng" dirty="0">
                <a:solidFill>
                  <a:prstClr val="black"/>
                </a:solidFill>
                <a:latin typeface="Meiryo UI" panose="020B0604030504040204" pitchFamily="50" charset="-128"/>
                <a:ea typeface="Meiryo UI" panose="020B0604030504040204" pitchFamily="50" charset="-128"/>
              </a:rPr>
              <a:t>7</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lang="en-US" altLang="ja-JP" sz="1250" b="1" u="sng" dirty="0">
                <a:solidFill>
                  <a:prstClr val="black"/>
                </a:solidFill>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までに</a:t>
            </a:r>
            <a:endPar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お申込みください。</a:t>
            </a:r>
            <a:endParaRPr kumimoji="0" lang="en-US" altLang="ja-JP" sz="12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0322334-AC38-79F8-BF00-BFE05B8CDA6D}"/>
              </a:ext>
            </a:extLst>
          </p:cNvPr>
          <p:cNvSpPr/>
          <p:nvPr/>
        </p:nvSpPr>
        <p:spPr bwMode="auto">
          <a:xfrm>
            <a:off x="3377420" y="6146775"/>
            <a:ext cx="728484" cy="256081"/>
          </a:xfrm>
          <a:prstGeom prst="rect">
            <a:avLst/>
          </a:prstGeom>
          <a:solidFill>
            <a:srgbClr val="FFCC66"/>
          </a:solidFill>
          <a:ln w="12700">
            <a:solidFill>
              <a:srgbClr val="FF6600"/>
            </a:solidFill>
            <a:miter lim="800000"/>
            <a:headEnd/>
            <a:tailEnd/>
          </a:ln>
        </p:spPr>
        <p:txBody>
          <a:bodyPr vert="horz" wrap="none" lIns="180000" tIns="72000" rIns="180000" bIns="72000" rtlCol="0" anchor="ctr"/>
          <a:lstStyle/>
          <a:p>
            <a:pPr algn="ctr" eaLnBrk="1" hangingPunct="1">
              <a:spcBef>
                <a:spcPct val="0"/>
              </a:spcBef>
              <a:buNone/>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申込み</a:t>
            </a:r>
            <a:endParaRPr kumimoji="1" lang="ja-JP" altLang="en-US" sz="1200" b="1" dirty="0">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45D50226-5EFF-E9BD-3D1F-732533631666}"/>
              </a:ext>
            </a:extLst>
          </p:cNvPr>
          <p:cNvSpPr/>
          <p:nvPr/>
        </p:nvSpPr>
        <p:spPr bwMode="auto">
          <a:xfrm>
            <a:off x="74156" y="6901477"/>
            <a:ext cx="3850715" cy="2283496"/>
          </a:xfrm>
          <a:prstGeom prst="roundRect">
            <a:avLst/>
          </a:prstGeom>
          <a:solidFill>
            <a:srgbClr val="FFCC99">
              <a:alpha val="48627"/>
            </a:srgbClr>
          </a:solidFill>
          <a:ln w="9525">
            <a:noFill/>
            <a:miter lim="800000"/>
            <a:headEnd/>
            <a:tailEnd/>
          </a:ln>
        </p:spPr>
        <p:txBody>
          <a:bodyPr wrap="none" lIns="0" tIns="72000" rIns="0" bIns="72000" rtlCol="0" anchor="ctr">
            <a:no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プログラム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大阪府立とりかい高等支援学校　概要説明</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&amp;</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見学  </a:t>
            </a: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とりかい高等支援学校　進路指導主事　大井 雅晴</a:t>
            </a: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生徒就職先企業の事例紹介</a:t>
            </a:r>
            <a:r>
              <a:rPr lang="ja-JP" altLang="en-US" sz="1200" b="1" dirty="0">
                <a:solidFill>
                  <a:prstClr val="black"/>
                </a:solidFill>
                <a:latin typeface="Meiryo UI" panose="020B0604030504040204" pitchFamily="50" charset="-128"/>
                <a:ea typeface="Meiryo UI" panose="020B0604030504040204" pitchFamily="50" charset="-128"/>
              </a:rPr>
              <a:t>「障がい者雇用の取組みと定着支援」</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  株式会社瀧定関西商品センター</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箕面営業所　所長　濵地 総一郎</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氏</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057E5E2-53CB-4C2C-ED19-E95620677F72}"/>
              </a:ext>
            </a:extLst>
          </p:cNvPr>
          <p:cNvSpPr txBox="1"/>
          <p:nvPr/>
        </p:nvSpPr>
        <p:spPr>
          <a:xfrm>
            <a:off x="192563" y="3559684"/>
            <a:ext cx="3048678" cy="3146228"/>
          </a:xfrm>
          <a:prstGeom prst="rect">
            <a:avLst/>
          </a:prstGeom>
          <a:noFill/>
          <a:ln w="19050">
            <a:solidFill>
              <a:schemeClr val="bg1">
                <a:lumMod val="50000"/>
              </a:schemeClr>
            </a:solidFill>
            <a:prstDash val="dash"/>
          </a:ln>
        </p:spPr>
        <p:txBody>
          <a:bodyPr wrap="square" lIns="144000" tIns="72000" rIns="144000" bIns="72000" rtlCol="0" anchor="t">
            <a:spAutoFit/>
          </a:bodyPr>
          <a:lstStyle/>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はじめて障がい者雇用に取り組むあるいは、新たな職種で障がい者を雇用しようとする事業主の人事・労務担当者の方々を対象に、障がい者への理解を深めていただくため、事例紹介を含めた見学セミナーを開催いたし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a:lnSpc>
                <a:spcPts val="1300"/>
              </a:lnSpc>
              <a:spcBef>
                <a:spcPct val="0"/>
              </a:spcBef>
              <a:defRPr/>
            </a:pPr>
            <a:r>
              <a:rPr kumimoji="0" lang="ja-JP" altLang="en-US" sz="12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「大阪府立とりかい高等支援学校」は、来年</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3</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月に第</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11</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期生が卒業を迎えます。同校で学んでいる知的障がいのある生徒たちは、様々な職域で活躍しようと就職に必要な基本的技能や知識を身につけるため、日々一生懸命励んでいます。また、</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「働くために必要な力」を育むため、</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1</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年生から職場見学・職場実習を経験することを大切にしています。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a:lnSpc>
                <a:spcPts val="1300"/>
              </a:lnSpc>
              <a:spcBef>
                <a:spcPct val="0"/>
              </a:spcBef>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生徒たちが学んでいる様子等を実際にご覧いただき、障がい者雇用に向けたご検討をお願いいたします。是非、ご参加ください。</a:t>
            </a:r>
          </a:p>
        </p:txBody>
      </p:sp>
      <p:cxnSp>
        <p:nvCxnSpPr>
          <p:cNvPr id="35" name="直線コネクタ 34">
            <a:extLst>
              <a:ext uri="{FF2B5EF4-FFF2-40B4-BE49-F238E27FC236}">
                <a16:creationId xmlns:a16="http://schemas.microsoft.com/office/drawing/2014/main" id="{A0DC9E86-5538-163E-500E-792E00A21AEB}"/>
              </a:ext>
            </a:extLst>
          </p:cNvPr>
          <p:cNvCxnSpPr>
            <a:cxnSpLocks/>
          </p:cNvCxnSpPr>
          <p:nvPr/>
        </p:nvCxnSpPr>
        <p:spPr>
          <a:xfrm>
            <a:off x="-11676" y="9331927"/>
            <a:ext cx="7210989" cy="0"/>
          </a:xfrm>
          <a:prstGeom prst="line">
            <a:avLst/>
          </a:prstGeom>
          <a:ln w="12700">
            <a:solidFill>
              <a:srgbClr val="0E58C4"/>
            </a:solidFill>
          </a:ln>
        </p:spPr>
        <p:style>
          <a:lnRef idx="1">
            <a:schemeClr val="accent1"/>
          </a:lnRef>
          <a:fillRef idx="0">
            <a:schemeClr val="accent1"/>
          </a:fillRef>
          <a:effectRef idx="0">
            <a:schemeClr val="accent1"/>
          </a:effectRef>
          <a:fontRef idx="minor">
            <a:schemeClr val="tx1"/>
          </a:fontRef>
        </p:style>
      </p:cxnSp>
      <p:sp>
        <p:nvSpPr>
          <p:cNvPr id="39" name="AutoShape 8" descr="シャープペンのイラスト">
            <a:extLst>
              <a:ext uri="{FF2B5EF4-FFF2-40B4-BE49-F238E27FC236}">
                <a16:creationId xmlns:a16="http://schemas.microsoft.com/office/drawing/2014/main" id="{6027CD42-D144-792E-1430-57FEECC66F61}"/>
              </a:ext>
            </a:extLst>
          </p:cNvPr>
          <p:cNvSpPr>
            <a:spLocks noChangeAspect="1" noChangeArrowheads="1"/>
          </p:cNvSpPr>
          <p:nvPr/>
        </p:nvSpPr>
        <p:spPr bwMode="auto">
          <a:xfrm>
            <a:off x="3625479" y="50312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0" name="Picture 2" descr="学校　春の風景">
            <a:extLst>
              <a:ext uri="{FF2B5EF4-FFF2-40B4-BE49-F238E27FC236}">
                <a16:creationId xmlns:a16="http://schemas.microsoft.com/office/drawing/2014/main" id="{AFD769BE-F096-286D-672C-B4CAD50DD3B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120000"/>
                    </a14:imgEffect>
                  </a14:imgLayer>
                </a14:imgProps>
              </a:ext>
              <a:ext uri="{28A0092B-C50C-407E-A947-70E740481C1C}">
                <a14:useLocalDpi xmlns:a14="http://schemas.microsoft.com/office/drawing/2010/main" val="0"/>
              </a:ext>
            </a:extLst>
          </a:blip>
          <a:srcRect l="9076" r="39673"/>
          <a:stretch/>
        </p:blipFill>
        <p:spPr bwMode="auto">
          <a:xfrm>
            <a:off x="3955351" y="6948931"/>
            <a:ext cx="3177097" cy="20667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56">
            <a:extLst>
              <a:ext uri="{FF2B5EF4-FFF2-40B4-BE49-F238E27FC236}">
                <a16:creationId xmlns:a16="http://schemas.microsoft.com/office/drawing/2014/main" id="{3384DA21-D9D2-4996-D178-77355B96E244}"/>
              </a:ext>
            </a:extLst>
          </p:cNvPr>
          <p:cNvSpPr>
            <a:spLocks noChangeArrowheads="1"/>
          </p:cNvSpPr>
          <p:nvPr/>
        </p:nvSpPr>
        <p:spPr bwMode="auto">
          <a:xfrm>
            <a:off x="4248990" y="8859105"/>
            <a:ext cx="2609686" cy="340606"/>
          </a:xfrm>
          <a:prstGeom prst="rect">
            <a:avLst/>
          </a:prstGeom>
          <a:solidFill>
            <a:schemeClr val="bg1"/>
          </a:solidFill>
          <a:ln>
            <a:noFill/>
          </a:ln>
        </p:spPr>
        <p:txBody>
          <a:bodyPr wrap="none" t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大阪府立とりかい高等支援学校（</a:t>
            </a:r>
            <a:r>
              <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4F</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併設：大阪府立摂津支援学校（</a:t>
            </a:r>
            <a:r>
              <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3F</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0" name="楕円 29">
            <a:extLst>
              <a:ext uri="{FF2B5EF4-FFF2-40B4-BE49-F238E27FC236}">
                <a16:creationId xmlns:a16="http://schemas.microsoft.com/office/drawing/2014/main" id="{2EE8B5E9-9A2A-81B1-FDCB-60A29E43DB93}"/>
              </a:ext>
            </a:extLst>
          </p:cNvPr>
          <p:cNvSpPr/>
          <p:nvPr/>
        </p:nvSpPr>
        <p:spPr>
          <a:xfrm>
            <a:off x="6674394" y="3667530"/>
            <a:ext cx="194951" cy="4067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356">
            <a:extLst>
              <a:ext uri="{FF2B5EF4-FFF2-40B4-BE49-F238E27FC236}">
                <a16:creationId xmlns:a16="http://schemas.microsoft.com/office/drawing/2014/main" id="{07073B69-32FD-C35D-3488-6DCFE701C475}"/>
              </a:ext>
            </a:extLst>
          </p:cNvPr>
          <p:cNvSpPr>
            <a:spLocks noChangeArrowheads="1"/>
          </p:cNvSpPr>
          <p:nvPr/>
        </p:nvSpPr>
        <p:spPr bwMode="auto">
          <a:xfrm>
            <a:off x="5764410" y="4500325"/>
            <a:ext cx="1231907" cy="38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25561" rtl="0" eaLnBrk="1" fontAlgn="auto" latinLnBrk="0" hangingPunct="1">
              <a:lnSpc>
                <a:spcPct val="100000"/>
              </a:lnSpc>
              <a:spcBef>
                <a:spcPct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学校のマスコットキャラクター</a:t>
            </a:r>
            <a:endParaRPr kumimoji="1"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25561" rtl="0" eaLnBrk="1" fontAlgn="auto" latinLnBrk="0" hangingPunct="1">
              <a:lnSpc>
                <a:spcPct val="100000"/>
              </a:lnSpc>
              <a:spcBef>
                <a:spcPct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「トマネコくん」</a:t>
            </a:r>
            <a:endParaRPr kumimoji="1"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E7AFFB8E-4C55-4813-8FB8-4849271F5980}"/>
              </a:ext>
            </a:extLst>
          </p:cNvPr>
          <p:cNvGrpSpPr/>
          <p:nvPr/>
        </p:nvGrpSpPr>
        <p:grpSpPr>
          <a:xfrm>
            <a:off x="5843808" y="3382739"/>
            <a:ext cx="1046990" cy="1203980"/>
            <a:chOff x="5843808" y="3382739"/>
            <a:chExt cx="1046990" cy="1203980"/>
          </a:xfrm>
        </p:grpSpPr>
        <p:pic>
          <p:nvPicPr>
            <p:cNvPr id="33" name="図 32">
              <a:extLst>
                <a:ext uri="{FF2B5EF4-FFF2-40B4-BE49-F238E27FC236}">
                  <a16:creationId xmlns:a16="http://schemas.microsoft.com/office/drawing/2014/main" id="{8285B90A-8CE0-47CB-9D17-2CF42B45FD51}"/>
                </a:ext>
              </a:extLst>
            </p:cNvPr>
            <p:cNvPicPr>
              <a:picLocks noChangeAspect="1"/>
            </p:cNvPicPr>
            <p:nvPr/>
          </p:nvPicPr>
          <p:blipFill>
            <a:blip r:embed="rId5"/>
            <a:stretch>
              <a:fillRect/>
            </a:stretch>
          </p:blipFill>
          <p:spPr>
            <a:xfrm>
              <a:off x="5862745" y="3398241"/>
              <a:ext cx="995931" cy="1188478"/>
            </a:xfrm>
            <a:prstGeom prst="rect">
              <a:avLst/>
            </a:prstGeom>
          </p:spPr>
        </p:pic>
        <p:sp>
          <p:nvSpPr>
            <p:cNvPr id="34" name="二等辺三角形 33">
              <a:extLst>
                <a:ext uri="{FF2B5EF4-FFF2-40B4-BE49-F238E27FC236}">
                  <a16:creationId xmlns:a16="http://schemas.microsoft.com/office/drawing/2014/main" id="{BCA0AAE8-8E0E-4CFB-8E7E-FFBB5AAB5405}"/>
                </a:ext>
              </a:extLst>
            </p:cNvPr>
            <p:cNvSpPr/>
            <p:nvPr/>
          </p:nvSpPr>
          <p:spPr>
            <a:xfrm rot="10800000">
              <a:off x="5843808" y="3394465"/>
              <a:ext cx="457251" cy="267753"/>
            </a:xfrm>
            <a:prstGeom prst="triangle">
              <a:avLst>
                <a:gd name="adj" fmla="val 99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a:extLst>
                <a:ext uri="{FF2B5EF4-FFF2-40B4-BE49-F238E27FC236}">
                  <a16:creationId xmlns:a16="http://schemas.microsoft.com/office/drawing/2014/main" id="{F69D1750-FB57-418F-81EE-A3B305FED0A8}"/>
                </a:ext>
              </a:extLst>
            </p:cNvPr>
            <p:cNvSpPr/>
            <p:nvPr/>
          </p:nvSpPr>
          <p:spPr>
            <a:xfrm rot="16200000">
              <a:off x="6421400" y="3262398"/>
              <a:ext cx="349058" cy="589739"/>
            </a:xfrm>
            <a:prstGeom prst="triangle">
              <a:avLst>
                <a:gd name="adj" fmla="val 962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19292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0DB02B-2D3D-0AC3-770D-3F4BBAB65755}"/>
            </a:ext>
          </a:extLst>
        </p:cNvPr>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B36ADE49-6D73-C09F-B9A5-F350CDC09F2B}"/>
              </a:ext>
            </a:extLst>
          </p:cNvPr>
          <p:cNvGraphicFramePr>
            <a:graphicFrameLocks noGrp="1"/>
          </p:cNvGraphicFramePr>
          <p:nvPr>
            <p:extLst>
              <p:ext uri="{D42A27DB-BD31-4B8C-83A1-F6EECF244321}">
                <p14:modId xmlns:p14="http://schemas.microsoft.com/office/powerpoint/2010/main" val="810877737"/>
              </p:ext>
            </p:extLst>
          </p:nvPr>
        </p:nvGraphicFramePr>
        <p:xfrm>
          <a:off x="414857" y="8062769"/>
          <a:ext cx="6493051" cy="2082408"/>
        </p:xfrm>
        <a:graphic>
          <a:graphicData uri="http://schemas.openxmlformats.org/drawingml/2006/table">
            <a:tbl>
              <a:tblPr firstRow="1" bandRow="1"/>
              <a:tblGrid>
                <a:gridCol w="1307225">
                  <a:extLst>
                    <a:ext uri="{9D8B030D-6E8A-4147-A177-3AD203B41FA5}">
                      <a16:colId xmlns:a16="http://schemas.microsoft.com/office/drawing/2014/main" val="3116507931"/>
                    </a:ext>
                  </a:extLst>
                </a:gridCol>
                <a:gridCol w="5185826">
                  <a:extLst>
                    <a:ext uri="{9D8B030D-6E8A-4147-A177-3AD203B41FA5}">
                      <a16:colId xmlns:a16="http://schemas.microsoft.com/office/drawing/2014/main" val="3083657349"/>
                    </a:ext>
                  </a:extLst>
                </a:gridCol>
              </a:tblGrid>
              <a:tr h="253150">
                <a:tc>
                  <a:txBody>
                    <a:bodyPr/>
                    <a:lstStyle/>
                    <a:p>
                      <a:pPr algn="ctr"/>
                      <a:r>
                        <a:rPr kumimoji="1" lang="ja-JP" altLang="en-US" sz="1100" b="1" dirty="0">
                          <a:latin typeface="Meiryo UI" panose="020B0604030504040204" pitchFamily="50" charset="-128"/>
                          <a:ea typeface="Meiryo UI" panose="020B0604030504040204" pitchFamily="50" charset="-128"/>
                        </a:rPr>
                        <a:t>企業名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928479114"/>
                  </a:ext>
                </a:extLst>
              </a:tr>
              <a:tr h="407851">
                <a:tc>
                  <a:txBody>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所在地</a:t>
                      </a:r>
                    </a:p>
                  </a:txBody>
                  <a:tcPr marL="82257" marR="82257" marT="41128" marB="41128" anchor="ctr"/>
                </a:tc>
                <a:tc>
                  <a:txBody>
                    <a:bodyPr/>
                    <a:lstStyle/>
                    <a:p>
                      <a:r>
                        <a:rPr kumimoji="1" lang="ja-JP" altLang="en-US" sz="1000" b="1" dirty="0">
                          <a:latin typeface="Meiryo UI" panose="020B0604030504040204" pitchFamily="50" charset="-128"/>
                          <a:ea typeface="Meiryo UI" panose="020B0604030504040204" pitchFamily="50" charset="-128"/>
                        </a:rPr>
                        <a:t>（〒　　　</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　　　　）</a:t>
                      </a:r>
                      <a:endParaRPr kumimoji="1" lang="en-US" altLang="ja-JP" sz="1000" b="1" dirty="0">
                        <a:latin typeface="Meiryo UI" panose="020B0604030504040204" pitchFamily="50" charset="-128"/>
                        <a:ea typeface="Meiryo UI" panose="020B0604030504040204" pitchFamily="50" charset="-128"/>
                      </a:endParaRPr>
                    </a:p>
                    <a:p>
                      <a:endParaRPr kumimoji="1" lang="en-US" altLang="ja-JP"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26892271"/>
                  </a:ext>
                </a:extLst>
              </a:tr>
              <a:tr h="212761">
                <a:tc>
                  <a:txBody>
                    <a:bodyPr/>
                    <a:lstStyle/>
                    <a:p>
                      <a:pPr algn="ctr"/>
                      <a:r>
                        <a:rPr kumimoji="1" lang="ja-JP" altLang="en-US" sz="1100" b="1" dirty="0">
                          <a:latin typeface="Meiryo UI" panose="020B0604030504040204" pitchFamily="50" charset="-128"/>
                          <a:ea typeface="Meiryo UI" panose="020B0604030504040204" pitchFamily="50" charset="-128"/>
                        </a:rPr>
                        <a:t>連絡先</a:t>
                      </a:r>
                    </a:p>
                  </a:txBody>
                  <a:tcPr marL="82257" marR="82257" marT="41128" marB="41128"/>
                </a:tc>
                <a:tc>
                  <a:txBody>
                    <a:bodyPr/>
                    <a:lstStyle/>
                    <a:p>
                      <a:r>
                        <a:rPr kumimoji="1" lang="en-US" altLang="ja-JP" sz="1100" b="1" dirty="0">
                          <a:latin typeface="Meiryo UI" panose="020B0604030504040204" pitchFamily="50" charset="-128"/>
                          <a:ea typeface="Meiryo UI" panose="020B0604030504040204" pitchFamily="50" charset="-128"/>
                        </a:rPr>
                        <a:t>TEL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022298478"/>
                  </a:ext>
                </a:extLst>
              </a:tr>
              <a:tr h="264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所属・役職</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4111575014"/>
                  </a:ext>
                </a:extLst>
              </a:tr>
              <a:tr h="253150">
                <a:tc>
                  <a:txBody>
                    <a:bodyPr/>
                    <a:lstStyle/>
                    <a:p>
                      <a:pPr algn="ctr"/>
                      <a:r>
                        <a:rPr kumimoji="1" lang="ja-JP" altLang="en-US" sz="1100" b="1" dirty="0">
                          <a:latin typeface="Meiryo UI" panose="020B0604030504040204" pitchFamily="50" charset="-128"/>
                          <a:ea typeface="Meiryo UI" panose="020B0604030504040204" pitchFamily="50" charset="-128"/>
                        </a:rPr>
                        <a:t>参加者氏名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60803219"/>
                  </a:ext>
                </a:extLst>
              </a:tr>
              <a:tr h="253150">
                <a:tc>
                  <a:txBody>
                    <a:bodyPr/>
                    <a:lstStyle/>
                    <a:p>
                      <a:pPr algn="ctr"/>
                      <a:r>
                        <a:rPr kumimoji="1" lang="en-US" altLang="ja-JP" sz="1100" b="1" dirty="0">
                          <a:latin typeface="Meiryo UI" panose="020B0604030504040204" pitchFamily="50" charset="-128"/>
                          <a:ea typeface="Meiryo UI" panose="020B0604030504040204" pitchFamily="50" charset="-128"/>
                        </a:rPr>
                        <a:t>E-mail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745912118"/>
                  </a:ext>
                </a:extLst>
              </a:tr>
              <a:tr h="400820">
                <a:tc>
                  <a:txBody>
                    <a:bodyPr/>
                    <a:lstStyle/>
                    <a:p>
                      <a:pPr algn="ctr"/>
                      <a:r>
                        <a:rPr kumimoji="1" lang="ja-JP" altLang="en-US" sz="1100" b="1" dirty="0">
                          <a:latin typeface="Meiryo UI" panose="020B0604030504040204" pitchFamily="50" charset="-128"/>
                          <a:ea typeface="Meiryo UI" panose="020B0604030504040204" pitchFamily="50" charset="-128"/>
                        </a:rPr>
                        <a:t>配慮事項</a:t>
                      </a:r>
                    </a:p>
                    <a:p>
                      <a:pPr algn="ctr"/>
                      <a:r>
                        <a:rPr kumimoji="1" lang="ja-JP" altLang="en-US" sz="900" b="1" dirty="0">
                          <a:latin typeface="Meiryo UI" panose="020B0604030504040204" pitchFamily="50" charset="-128"/>
                          <a:ea typeface="Meiryo UI" panose="020B0604030504040204" pitchFamily="50" charset="-128"/>
                        </a:rPr>
                        <a:t>（手話通訳等）</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4097108458"/>
                  </a:ext>
                </a:extLst>
              </a:tr>
            </a:tbl>
          </a:graphicData>
        </a:graphic>
      </p:graphicFrame>
      <p:cxnSp>
        <p:nvCxnSpPr>
          <p:cNvPr id="25" name="直線コネクタ 24">
            <a:extLst>
              <a:ext uri="{FF2B5EF4-FFF2-40B4-BE49-F238E27FC236}">
                <a16:creationId xmlns:a16="http://schemas.microsoft.com/office/drawing/2014/main" id="{38F57863-70CD-73AA-EC68-2F9ADF00A68A}"/>
              </a:ext>
            </a:extLst>
          </p:cNvPr>
          <p:cNvCxnSpPr>
            <a:cxnSpLocks/>
          </p:cNvCxnSpPr>
          <p:nvPr/>
        </p:nvCxnSpPr>
        <p:spPr>
          <a:xfrm flipV="1">
            <a:off x="-139453" y="7754219"/>
            <a:ext cx="7532722" cy="618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A25B9150-368A-BE1B-BDAA-D2DA9F9D024E}"/>
              </a:ext>
            </a:extLst>
          </p:cNvPr>
          <p:cNvSpPr txBox="1"/>
          <p:nvPr/>
        </p:nvSpPr>
        <p:spPr>
          <a:xfrm>
            <a:off x="963115" y="7785770"/>
            <a:ext cx="5305604" cy="276999"/>
          </a:xfrm>
          <a:prstGeom prst="rect">
            <a:avLst/>
          </a:prstGeom>
          <a:noFill/>
          <a:ln>
            <a:noFill/>
          </a:ln>
        </p:spPr>
        <p:txBody>
          <a:bodyPr wrap="square" rtlCol="0">
            <a:spAutoFit/>
          </a:bodyP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「とりかい高等支援学校見学セミナー（</a:t>
            </a:r>
            <a:r>
              <a:rPr lang="en-US" altLang="ja-JP" sz="1200" b="1" dirty="0">
                <a:solidFill>
                  <a:prstClr val="black"/>
                </a:solidFill>
                <a:latin typeface="Meiryo UI" panose="020B0604030504040204" pitchFamily="50" charset="-128"/>
                <a:ea typeface="Meiryo UI" panose="020B0604030504040204" pitchFamily="50" charset="-128"/>
              </a:rPr>
              <a:t>2025</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.7.14</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参加申込書</a:t>
            </a:r>
          </a:p>
        </p:txBody>
      </p:sp>
      <p:sp>
        <p:nvSpPr>
          <p:cNvPr id="28" name="Rectangle 139">
            <a:extLst>
              <a:ext uri="{FF2B5EF4-FFF2-40B4-BE49-F238E27FC236}">
                <a16:creationId xmlns:a16="http://schemas.microsoft.com/office/drawing/2014/main" id="{F1A8E5FC-15C3-7FF9-C4DC-256DDCC71DA0}"/>
              </a:ext>
            </a:extLst>
          </p:cNvPr>
          <p:cNvSpPr>
            <a:spLocks noChangeArrowheads="1"/>
          </p:cNvSpPr>
          <p:nvPr/>
        </p:nvSpPr>
        <p:spPr bwMode="auto">
          <a:xfrm>
            <a:off x="249761" y="2610171"/>
            <a:ext cx="6698052" cy="4925992"/>
          </a:xfrm>
          <a:prstGeom prst="rect">
            <a:avLst/>
          </a:prstGeom>
          <a:solidFill>
            <a:schemeClr val="bg1"/>
          </a:solidFill>
          <a:ln>
            <a:noFill/>
          </a:ln>
          <a:effectLst>
            <a:glow rad="139700">
              <a:schemeClr val="accent2">
                <a:satMod val="175000"/>
                <a:alpha val="40000"/>
              </a:schemeClr>
            </a:glow>
            <a:outerShdw dist="107763" dir="2700000" algn="ctr" rotWithShape="0">
              <a:schemeClr val="bg2">
                <a:alpha val="50000"/>
              </a:schemeClr>
            </a:outerShdw>
          </a:effectLst>
        </p:spPr>
        <p:txBody>
          <a:bodyPr lIns="180000" tIns="72000" rIns="180000" bIns="72000" anchor="ctr"/>
          <a:lstStyle/>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1" name="Rectangle 356">
            <a:extLst>
              <a:ext uri="{FF2B5EF4-FFF2-40B4-BE49-F238E27FC236}">
                <a16:creationId xmlns:a16="http://schemas.microsoft.com/office/drawing/2014/main" id="{CA2DFDAC-C875-CE12-E5D7-283B7771F128}"/>
              </a:ext>
            </a:extLst>
          </p:cNvPr>
          <p:cNvSpPr>
            <a:spLocks noChangeArrowheads="1"/>
          </p:cNvSpPr>
          <p:nvPr/>
        </p:nvSpPr>
        <p:spPr bwMode="auto">
          <a:xfrm>
            <a:off x="526951" y="3455266"/>
            <a:ext cx="6143671" cy="106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◇知的障がいのある生徒のための高等部段階の教育における充実を図るため、就労を通じた社会自立をめざす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職業学科設置の支援学校です。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◇３年間で社会で働く力を身につけます。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◇さらに、職場実習を通し、実践的な就労に必要な知識や技術、態度等を身につけることを目標にしています。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テキスト ボックス 6">
            <a:extLst>
              <a:ext uri="{FF2B5EF4-FFF2-40B4-BE49-F238E27FC236}">
                <a16:creationId xmlns:a16="http://schemas.microsoft.com/office/drawing/2014/main" id="{14EC9A0A-C9AC-BF30-8055-7903F493FCFB}"/>
              </a:ext>
            </a:extLst>
          </p:cNvPr>
          <p:cNvSpPr txBox="1">
            <a:spLocks noChangeArrowheads="1"/>
          </p:cNvSpPr>
          <p:nvPr/>
        </p:nvSpPr>
        <p:spPr bwMode="auto">
          <a:xfrm>
            <a:off x="3420876" y="3177453"/>
            <a:ext cx="3262313" cy="277813"/>
          </a:xfrm>
          <a:prstGeom prst="rect">
            <a:avLst/>
          </a:prstGeom>
          <a:solidFill>
            <a:srgbClr val="CFED8F">
              <a:alpha val="50000"/>
            </a:srgbClr>
          </a:solidFill>
          <a:ln>
            <a:noFill/>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就職に向けがんばっています！！</a:t>
            </a:r>
            <a:r>
              <a:rPr kumimoji="1" lang="en-US" altLang="ja-JP"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endParaRPr kumimoji="1" lang="ja-JP" altLang="en-US"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p:txBody>
      </p:sp>
      <p:sp>
        <p:nvSpPr>
          <p:cNvPr id="30" name="テキスト ボックス 4">
            <a:extLst>
              <a:ext uri="{FF2B5EF4-FFF2-40B4-BE49-F238E27FC236}">
                <a16:creationId xmlns:a16="http://schemas.microsoft.com/office/drawing/2014/main" id="{A2DB7C9C-8944-345F-A5D3-576FEA4B6D1B}"/>
              </a:ext>
            </a:extLst>
          </p:cNvPr>
          <p:cNvSpPr txBox="1">
            <a:spLocks noChangeArrowheads="1"/>
          </p:cNvSpPr>
          <p:nvPr/>
        </p:nvSpPr>
        <p:spPr bwMode="auto">
          <a:xfrm>
            <a:off x="541646" y="3188960"/>
            <a:ext cx="2735262" cy="276999"/>
          </a:xfrm>
          <a:prstGeom prst="rect">
            <a:avLst/>
          </a:prstGeom>
          <a:noFill/>
          <a:ln w="12700">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25561"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｛校訓｝　努力　 工夫　 自立</a:t>
            </a:r>
          </a:p>
        </p:txBody>
      </p:sp>
      <p:sp>
        <p:nvSpPr>
          <p:cNvPr id="34" name="テキスト ボックス 6">
            <a:extLst>
              <a:ext uri="{FF2B5EF4-FFF2-40B4-BE49-F238E27FC236}">
                <a16:creationId xmlns:a16="http://schemas.microsoft.com/office/drawing/2014/main" id="{1523B806-9232-2B2B-BA0C-114AC2780A37}"/>
              </a:ext>
            </a:extLst>
          </p:cNvPr>
          <p:cNvSpPr txBox="1">
            <a:spLocks noChangeArrowheads="1"/>
          </p:cNvSpPr>
          <p:nvPr/>
        </p:nvSpPr>
        <p:spPr bwMode="auto">
          <a:xfrm>
            <a:off x="423824" y="4404757"/>
            <a:ext cx="6349923" cy="1421891"/>
          </a:xfrm>
          <a:prstGeom prst="rect">
            <a:avLst/>
          </a:prstGeom>
          <a:solidFill>
            <a:srgbClr val="CFED8F">
              <a:alpha val="50000"/>
            </a:srgbClr>
          </a:solidFill>
          <a:ln>
            <a:noFill/>
          </a:ln>
        </p:spPr>
        <p:txBody>
          <a:bodyPr wrap="square" tIns="144000" bIns="144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＜職業に関する専門学科の紹介＞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次の</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学科を設置しています。入学後、トライアル期間を経て、</a:t>
            </a:r>
            <a:r>
              <a:rPr lang="en-US" altLang="ja-JP" sz="1050" dirty="0">
                <a:solidFill>
                  <a:prstClr val="black"/>
                </a:solidFill>
                <a:latin typeface="Meiryo UI" panose="020B0604030504040204" pitchFamily="50" charset="-128"/>
                <a:ea typeface="Meiryo UI" panose="020B0604030504040204" pitchFamily="50" charset="-128"/>
              </a:rPr>
              <a:t>3</a:t>
            </a:r>
            <a:r>
              <a:rPr lang="ja-JP" altLang="en-US" sz="1050" dirty="0">
                <a:solidFill>
                  <a:prstClr val="black"/>
                </a:solidFill>
                <a:latin typeface="Meiryo UI" panose="020B0604030504040204" pitchFamily="50" charset="-128"/>
                <a:ea typeface="Meiryo UI" panose="020B0604030504040204" pitchFamily="50" charset="-128"/>
              </a:rPr>
              <a:t>年間の所属を決定します。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・生産技術科</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木工・組立てなど「工業生産」に関わる実習を通じ、就労をめざします。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・食とみどり科</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栽培実習で収穫された作物の販売や加工など、「食」に関わる実習を通じ、就労をめざします。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・生活科学科</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介護福祉やクリーニングなどの「サービス分野」と手芸品などの企画、製造、販売を行う「手芸分野」</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に関わる実習を通じ、就労をめざします。</a:t>
            </a:r>
          </a:p>
        </p:txBody>
      </p:sp>
      <p:sp>
        <p:nvSpPr>
          <p:cNvPr id="5" name="正方形/長方形 4">
            <a:extLst>
              <a:ext uri="{FF2B5EF4-FFF2-40B4-BE49-F238E27FC236}">
                <a16:creationId xmlns:a16="http://schemas.microsoft.com/office/drawing/2014/main" id="{86EF3830-C17A-1327-1C92-4F350F28BAE7}"/>
              </a:ext>
            </a:extLst>
          </p:cNvPr>
          <p:cNvSpPr/>
          <p:nvPr/>
        </p:nvSpPr>
        <p:spPr bwMode="auto">
          <a:xfrm>
            <a:off x="249761" y="1350376"/>
            <a:ext cx="1019284" cy="9574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180000" tIns="72000" rIns="180000" bIns="72000" rtlCol="0" anchor="ctr"/>
          <a:lstStyle/>
          <a:p>
            <a:pPr marL="0" marR="0" lvl="0" indent="0" algn="ctr" defTabSz="925561" rtl="0" eaLnBrk="1" fontAlgn="auto" latinLnBrk="0" hangingPunct="1">
              <a:lnSpc>
                <a:spcPct val="100000"/>
              </a:lnSpc>
              <a:spcBef>
                <a:spcPct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7" name="テキスト ボックス 6">
            <a:extLst>
              <a:ext uri="{FF2B5EF4-FFF2-40B4-BE49-F238E27FC236}">
                <a16:creationId xmlns:a16="http://schemas.microsoft.com/office/drawing/2014/main" id="{E98A3CA6-30FA-18D5-92D8-1DB6E6B38E3D}"/>
              </a:ext>
            </a:extLst>
          </p:cNvPr>
          <p:cNvSpPr txBox="1">
            <a:spLocks noChangeArrowheads="1"/>
          </p:cNvSpPr>
          <p:nvPr/>
        </p:nvSpPr>
        <p:spPr bwMode="auto">
          <a:xfrm>
            <a:off x="208034" y="171566"/>
            <a:ext cx="6799120" cy="2261004"/>
          </a:xfrm>
          <a:prstGeom prst="rect">
            <a:avLst/>
          </a:prstGeom>
          <a:noFill/>
          <a:ln w="63500" cap="rnd" cmpd="sng">
            <a:solidFill>
              <a:schemeClr val="accent6">
                <a:lumMod val="60000"/>
                <a:lumOff val="40000"/>
              </a:schemeClr>
            </a:solidFill>
            <a:bevel/>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申込方法</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619"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「大阪府インターネット申請・申込みサービス」よりお申込みください。</a:t>
            </a:r>
            <a:endParaRPr kumimoji="1" lang="en-US" altLang="ja-JP"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URL</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https://lgpos.task-asp.net/cu/270008/ea/residents/procedures/apply/3d0c01b1-4cbe-45dc-a94e-a5c5711ca7d9/start</a:t>
            </a: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lang="ja-JP" altLang="en-US" sz="1259" dirty="0">
                <a:solidFill>
                  <a:srgbClr val="000000"/>
                </a:solidFill>
                <a:latin typeface="Meiryo UI" panose="020B0604030504040204" pitchFamily="50" charset="-128"/>
                <a:ea typeface="Meiryo UI" panose="020B0604030504040204" pitchFamily="50" charset="-128"/>
              </a:rPr>
              <a:t>二次元</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コード）</a:t>
            </a:r>
            <a:endParaRPr lang="en-US" altLang="ja-JP" sz="1259" dirty="0">
              <a:solidFill>
                <a:srgbClr val="000000"/>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lang="en-US" altLang="ja-JP" sz="1259" noProof="0" dirty="0">
              <a:solidFill>
                <a:srgbClr val="000000"/>
              </a:solidFill>
              <a:latin typeface="HG丸ｺﾞｼｯｸM-PRO" panose="020F0600000000000000" pitchFamily="50" charset="-128"/>
              <a:ea typeface="HG丸ｺﾞｼｯｸM-PRO" panose="020F0600000000000000"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lang="en-US" altLang="ja-JP" sz="1259" dirty="0">
              <a:solidFill>
                <a:srgbClr val="000000"/>
              </a:solidFill>
              <a:latin typeface="HG丸ｺﾞｼｯｸM-PRO" panose="020F0600000000000000" pitchFamily="50" charset="-128"/>
              <a:ea typeface="HG丸ｺﾞｼｯｸM-PRO" panose="020F0600000000000000"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a:extLst>
              <a:ext uri="{FF2B5EF4-FFF2-40B4-BE49-F238E27FC236}">
                <a16:creationId xmlns:a16="http://schemas.microsoft.com/office/drawing/2014/main" id="{5A51DF23-2E49-3140-AA5E-AF4CB4936220}"/>
              </a:ext>
            </a:extLst>
          </p:cNvPr>
          <p:cNvSpPr txBox="1"/>
          <p:nvPr/>
        </p:nvSpPr>
        <p:spPr>
          <a:xfrm>
            <a:off x="1448952" y="1158317"/>
            <a:ext cx="5889962" cy="1193532"/>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■申請完了の旨の画面が出れば、正常に受付できています。受付完了時にメールは届きません。</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■お申し込みいただいた個人情報は、本セミナーの運営にのみ利用させていただきます。</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■手話通訳が必要な場合や車椅子で参加される場合等は、事前にお申し出ください。</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■インターネットによる申し込みが難しい場合は、下記「参加申込書」に記入のうえ、</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FAX</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または</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E-mail</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でお申し込みください。</a:t>
            </a: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ja-JP" altLang="en-US" sz="1656"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817A4BC7-D7BD-42E4-12F6-F341B74CBB52}"/>
              </a:ext>
            </a:extLst>
          </p:cNvPr>
          <p:cNvGrpSpPr>
            <a:grpSpLocks/>
          </p:cNvGrpSpPr>
          <p:nvPr/>
        </p:nvGrpSpPr>
        <p:grpSpPr bwMode="auto">
          <a:xfrm>
            <a:off x="4162856" y="2039504"/>
            <a:ext cx="2574687" cy="260670"/>
            <a:chOff x="1425921" y="7779450"/>
            <a:chExt cx="2673837" cy="216924"/>
          </a:xfrm>
        </p:grpSpPr>
        <p:sp>
          <p:nvSpPr>
            <p:cNvPr id="11" name="正方形/長方形 10">
              <a:extLst>
                <a:ext uri="{FF2B5EF4-FFF2-40B4-BE49-F238E27FC236}">
                  <a16:creationId xmlns:a16="http://schemas.microsoft.com/office/drawing/2014/main" id="{EC0F5238-780F-6B9B-2B4C-1697D54B0D0F}"/>
                </a:ext>
              </a:extLst>
            </p:cNvPr>
            <p:cNvSpPr/>
            <p:nvPr/>
          </p:nvSpPr>
          <p:spPr>
            <a:xfrm>
              <a:off x="1425921" y="7779450"/>
              <a:ext cx="2177597" cy="216924"/>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　</a:t>
              </a:r>
              <a:r>
                <a:rPr kumimoji="0" lang="ja-JP" altLang="en-US" sz="108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障がい</a:t>
              </a: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者雇用セミナー</a:t>
              </a:r>
            </a:p>
          </p:txBody>
        </p:sp>
        <p:sp>
          <p:nvSpPr>
            <p:cNvPr id="12" name="正方形/長方形 11">
              <a:extLst>
                <a:ext uri="{FF2B5EF4-FFF2-40B4-BE49-F238E27FC236}">
                  <a16:creationId xmlns:a16="http://schemas.microsoft.com/office/drawing/2014/main" id="{05284151-AEAE-0FAE-EC5B-A1EB570CC7AD}"/>
                </a:ext>
              </a:extLst>
            </p:cNvPr>
            <p:cNvSpPr/>
            <p:nvPr/>
          </p:nvSpPr>
          <p:spPr>
            <a:xfrm>
              <a:off x="3597236" y="7779450"/>
              <a:ext cx="502522" cy="216924"/>
            </a:xfrm>
            <a:prstGeom prst="rect">
              <a:avLst/>
            </a:prstGeom>
            <a:solidFill>
              <a:srgbClr val="5B9BD5"/>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検索</a:t>
              </a:r>
            </a:p>
          </p:txBody>
        </p:sp>
      </p:grpSp>
      <p:pic>
        <p:nvPicPr>
          <p:cNvPr id="13" name="グラフィックス 50" descr="カーソル">
            <a:extLst>
              <a:ext uri="{FF2B5EF4-FFF2-40B4-BE49-F238E27FC236}">
                <a16:creationId xmlns:a16="http://schemas.microsoft.com/office/drawing/2014/main" id="{DF8BA7AB-0D05-0ECD-454F-BA1FD8AE62A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4635" y="2111693"/>
            <a:ext cx="343178" cy="343178"/>
          </a:xfrm>
          <a:prstGeom prst="rect">
            <a:avLst/>
          </a:prstGeom>
        </p:spPr>
      </p:pic>
      <p:sp>
        <p:nvSpPr>
          <p:cNvPr id="19" name="AutoShape 3">
            <a:extLst>
              <a:ext uri="{FF2B5EF4-FFF2-40B4-BE49-F238E27FC236}">
                <a16:creationId xmlns:a16="http://schemas.microsoft.com/office/drawing/2014/main" id="{CBDF7E7A-4992-1AC9-A215-240055793EB0}"/>
              </a:ext>
            </a:extLst>
          </p:cNvPr>
          <p:cNvSpPr>
            <a:spLocks noChangeArrowheads="1"/>
          </p:cNvSpPr>
          <p:nvPr/>
        </p:nvSpPr>
        <p:spPr bwMode="auto">
          <a:xfrm>
            <a:off x="997673" y="2723611"/>
            <a:ext cx="5413935" cy="350748"/>
          </a:xfrm>
          <a:prstGeom prst="roundRect">
            <a:avLst>
              <a:gd name="adj" fmla="val 34712"/>
            </a:avLst>
          </a:prstGeom>
          <a:solidFill>
            <a:schemeClr val="accent6">
              <a:lumMod val="60000"/>
              <a:lumOff val="40000"/>
            </a:schemeClr>
          </a:solidFill>
          <a:ln>
            <a:solidFill>
              <a:srgbClr val="0070C0"/>
            </a:solidFill>
          </a:ln>
        </p:spPr>
        <p:style>
          <a:lnRef idx="1">
            <a:schemeClr val="accent6"/>
          </a:lnRef>
          <a:fillRef idx="2">
            <a:schemeClr val="accent6"/>
          </a:fillRef>
          <a:effectRef idx="1">
            <a:schemeClr val="accent6"/>
          </a:effectRef>
          <a:fontRef idx="minor">
            <a:schemeClr val="dk1"/>
          </a:fontRef>
        </p:style>
        <p:txBody>
          <a:bodyPr lIns="180000" tIns="72000" rIns="180000" bIns="72000" anchor="t"/>
          <a:lstStyle/>
          <a:p>
            <a:pPr marL="0" marR="0" lvl="0" indent="0" algn="ctr" defTabSz="925561" rtl="0" eaLnBrk="1" fontAlgn="auto" latinLnBrk="0" hangingPunct="1">
              <a:lnSpc>
                <a:spcPct val="80000"/>
              </a:lnSpc>
              <a:spcBef>
                <a:spcPct val="20000"/>
              </a:spcBef>
              <a:spcAft>
                <a:spcPts val="0"/>
              </a:spcAft>
              <a:buClrTx/>
              <a:buSzTx/>
              <a:buFontTx/>
              <a:buNone/>
              <a:tabLst/>
              <a:defRPr/>
            </a:pPr>
            <a:r>
              <a:rPr kumimoji="0"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大阪府立とりかい高等支援学校のご紹介</a:t>
            </a:r>
          </a:p>
        </p:txBody>
      </p:sp>
      <p:pic>
        <p:nvPicPr>
          <p:cNvPr id="1026" name="Picture 2" descr="大阪府立とりかい高等支援学校">
            <a:extLst>
              <a:ext uri="{FF2B5EF4-FFF2-40B4-BE49-F238E27FC236}">
                <a16:creationId xmlns:a16="http://schemas.microsoft.com/office/drawing/2014/main" id="{2A277A4E-41BE-5034-B377-132D9FF19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764" y="2707949"/>
            <a:ext cx="382513" cy="383233"/>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47C46829-BA2F-4559-A53C-0372B62283C4}"/>
              </a:ext>
            </a:extLst>
          </p:cNvPr>
          <p:cNvPicPr>
            <a:picLocks noChangeAspect="1"/>
          </p:cNvPicPr>
          <p:nvPr/>
        </p:nvPicPr>
        <p:blipFill>
          <a:blip r:embed="rId5"/>
          <a:stretch>
            <a:fillRect/>
          </a:stretch>
        </p:blipFill>
        <p:spPr>
          <a:xfrm>
            <a:off x="475576" y="1481282"/>
            <a:ext cx="720000" cy="720000"/>
          </a:xfrm>
          <a:prstGeom prst="rect">
            <a:avLst/>
          </a:prstGeom>
        </p:spPr>
      </p:pic>
      <p:pic>
        <p:nvPicPr>
          <p:cNvPr id="3" name="図 2">
            <a:extLst>
              <a:ext uri="{FF2B5EF4-FFF2-40B4-BE49-F238E27FC236}">
                <a16:creationId xmlns:a16="http://schemas.microsoft.com/office/drawing/2014/main" id="{560C7056-3DA8-49DB-A4F6-E779986FD378}"/>
              </a:ext>
            </a:extLst>
          </p:cNvPr>
          <p:cNvPicPr>
            <a:picLocks noChangeAspect="1"/>
          </p:cNvPicPr>
          <p:nvPr/>
        </p:nvPicPr>
        <p:blipFill rotWithShape="1">
          <a:blip r:embed="rId6"/>
          <a:srcRect l="1317" t="-1" r="1" b="1328"/>
          <a:stretch/>
        </p:blipFill>
        <p:spPr>
          <a:xfrm>
            <a:off x="2007761" y="5942657"/>
            <a:ext cx="1479665" cy="1470854"/>
          </a:xfrm>
          <a:prstGeom prst="rect">
            <a:avLst/>
          </a:prstGeom>
        </p:spPr>
      </p:pic>
      <p:pic>
        <p:nvPicPr>
          <p:cNvPr id="8" name="図 7">
            <a:extLst>
              <a:ext uri="{FF2B5EF4-FFF2-40B4-BE49-F238E27FC236}">
                <a16:creationId xmlns:a16="http://schemas.microsoft.com/office/drawing/2014/main" id="{8F0307E2-A60D-4931-B509-924B6D3B22C6}"/>
              </a:ext>
            </a:extLst>
          </p:cNvPr>
          <p:cNvPicPr>
            <a:picLocks noChangeAspect="1"/>
          </p:cNvPicPr>
          <p:nvPr/>
        </p:nvPicPr>
        <p:blipFill rotWithShape="1">
          <a:blip r:embed="rId7"/>
          <a:srcRect b="1319"/>
          <a:stretch/>
        </p:blipFill>
        <p:spPr>
          <a:xfrm>
            <a:off x="3639456" y="5929373"/>
            <a:ext cx="1508955" cy="1484138"/>
          </a:xfrm>
          <a:prstGeom prst="rect">
            <a:avLst/>
          </a:prstGeom>
        </p:spPr>
      </p:pic>
      <p:pic>
        <p:nvPicPr>
          <p:cNvPr id="15" name="図 14">
            <a:extLst>
              <a:ext uri="{FF2B5EF4-FFF2-40B4-BE49-F238E27FC236}">
                <a16:creationId xmlns:a16="http://schemas.microsoft.com/office/drawing/2014/main" id="{67FFAF80-832A-4F78-BB13-729FC28288E3}"/>
              </a:ext>
            </a:extLst>
          </p:cNvPr>
          <p:cNvPicPr>
            <a:picLocks noChangeAspect="1"/>
          </p:cNvPicPr>
          <p:nvPr/>
        </p:nvPicPr>
        <p:blipFill rotWithShape="1">
          <a:blip r:embed="rId8"/>
          <a:srcRect r="1893"/>
          <a:stretch/>
        </p:blipFill>
        <p:spPr>
          <a:xfrm>
            <a:off x="5246923" y="5936015"/>
            <a:ext cx="1526824" cy="1484138"/>
          </a:xfrm>
          <a:prstGeom prst="rect">
            <a:avLst/>
          </a:prstGeom>
        </p:spPr>
      </p:pic>
      <p:pic>
        <p:nvPicPr>
          <p:cNvPr id="18" name="図 17">
            <a:extLst>
              <a:ext uri="{FF2B5EF4-FFF2-40B4-BE49-F238E27FC236}">
                <a16:creationId xmlns:a16="http://schemas.microsoft.com/office/drawing/2014/main" id="{F66E889D-921C-47DE-8E44-D20A5A420FBD}"/>
              </a:ext>
            </a:extLst>
          </p:cNvPr>
          <p:cNvPicPr>
            <a:picLocks noChangeAspect="1"/>
          </p:cNvPicPr>
          <p:nvPr/>
        </p:nvPicPr>
        <p:blipFill rotWithShape="1">
          <a:blip r:embed="rId9"/>
          <a:srcRect b="1627"/>
          <a:stretch/>
        </p:blipFill>
        <p:spPr>
          <a:xfrm>
            <a:off x="429583" y="5935805"/>
            <a:ext cx="1479666" cy="1475669"/>
          </a:xfrm>
          <a:prstGeom prst="rect">
            <a:avLst/>
          </a:prstGeom>
        </p:spPr>
      </p:pic>
    </p:spTree>
    <p:extLst>
      <p:ext uri="{BB962C8B-B14F-4D97-AF65-F5344CB8AC3E}">
        <p14:creationId xmlns:p14="http://schemas.microsoft.com/office/powerpoint/2010/main" val="115286873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TM02892315[[fn=ウィスプ]]</Template>
  <TotalTime>2592</TotalTime>
  <Words>945</Words>
  <Application>Microsoft Office PowerPoint</Application>
  <PresentationFormat>ユーザー設定</PresentationFormat>
  <Paragraphs>88</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HG丸ｺﾞｼｯｸM-PRO</vt:lpstr>
      <vt:lpstr>HG明朝E</vt:lpstr>
      <vt:lpstr>Meiryo UI</vt:lpstr>
      <vt:lpstr>ＭＳ Ｐ明朝</vt:lpstr>
      <vt:lpstr>UD デジタル 教科書体 NP-B</vt:lpstr>
      <vt:lpstr>Calibri</vt:lpstr>
      <vt:lpstr>Calibri Light</vt:lpstr>
      <vt:lpstr>Wingdings 2</vt:lpstr>
      <vt:lpstr>HDOfficeLightV0</vt:lpstr>
      <vt:lpstr>レトロスペクト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八幡　明日香</dc:creator>
  <cp:lastModifiedBy>八幡　明日香</cp:lastModifiedBy>
  <cp:revision>179</cp:revision>
  <cp:lastPrinted>2025-04-12T00:38:52Z</cp:lastPrinted>
  <dcterms:created xsi:type="dcterms:W3CDTF">2021-10-19T07:53:43Z</dcterms:created>
  <dcterms:modified xsi:type="dcterms:W3CDTF">2025-06-12T00:58:10Z</dcterms:modified>
</cp:coreProperties>
</file>