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6" r:id="rId2"/>
  </p:sldMasterIdLst>
  <p:sldIdLst>
    <p:sldId id="258" r:id="rId3"/>
    <p:sldId id="259" r:id="rId4"/>
  </p:sldIdLst>
  <p:sldSz cx="7199313" cy="10260013"/>
  <p:notesSz cx="6807200" cy="9939338"/>
  <p:defaultTextStyle>
    <a:defPPr>
      <a:defRPr lang="en-US"/>
    </a:defPPr>
    <a:lvl1pPr marL="0" algn="l" defTabSz="925561" rtl="0" eaLnBrk="1" latinLnBrk="0" hangingPunct="1">
      <a:defRPr sz="1822" kern="1200">
        <a:solidFill>
          <a:schemeClr val="tx1"/>
        </a:solidFill>
        <a:latin typeface="+mn-lt"/>
        <a:ea typeface="+mn-ea"/>
        <a:cs typeface="+mn-cs"/>
      </a:defRPr>
    </a:lvl1pPr>
    <a:lvl2pPr marL="462780" algn="l" defTabSz="925561" rtl="0" eaLnBrk="1" latinLnBrk="0" hangingPunct="1">
      <a:defRPr sz="1822" kern="1200">
        <a:solidFill>
          <a:schemeClr val="tx1"/>
        </a:solidFill>
        <a:latin typeface="+mn-lt"/>
        <a:ea typeface="+mn-ea"/>
        <a:cs typeface="+mn-cs"/>
      </a:defRPr>
    </a:lvl2pPr>
    <a:lvl3pPr marL="925561" algn="l" defTabSz="925561" rtl="0" eaLnBrk="1" latinLnBrk="0" hangingPunct="1">
      <a:defRPr sz="1822" kern="1200">
        <a:solidFill>
          <a:schemeClr val="tx1"/>
        </a:solidFill>
        <a:latin typeface="+mn-lt"/>
        <a:ea typeface="+mn-ea"/>
        <a:cs typeface="+mn-cs"/>
      </a:defRPr>
    </a:lvl3pPr>
    <a:lvl4pPr marL="1388340" algn="l" defTabSz="925561" rtl="0" eaLnBrk="1" latinLnBrk="0" hangingPunct="1">
      <a:defRPr sz="1822" kern="1200">
        <a:solidFill>
          <a:schemeClr val="tx1"/>
        </a:solidFill>
        <a:latin typeface="+mn-lt"/>
        <a:ea typeface="+mn-ea"/>
        <a:cs typeface="+mn-cs"/>
      </a:defRPr>
    </a:lvl4pPr>
    <a:lvl5pPr marL="1851120" algn="l" defTabSz="925561" rtl="0" eaLnBrk="1" latinLnBrk="0" hangingPunct="1">
      <a:defRPr sz="1822" kern="1200">
        <a:solidFill>
          <a:schemeClr val="tx1"/>
        </a:solidFill>
        <a:latin typeface="+mn-lt"/>
        <a:ea typeface="+mn-ea"/>
        <a:cs typeface="+mn-cs"/>
      </a:defRPr>
    </a:lvl5pPr>
    <a:lvl6pPr marL="2313901" algn="l" defTabSz="925561" rtl="0" eaLnBrk="1" latinLnBrk="0" hangingPunct="1">
      <a:defRPr sz="1822" kern="1200">
        <a:solidFill>
          <a:schemeClr val="tx1"/>
        </a:solidFill>
        <a:latin typeface="+mn-lt"/>
        <a:ea typeface="+mn-ea"/>
        <a:cs typeface="+mn-cs"/>
      </a:defRPr>
    </a:lvl6pPr>
    <a:lvl7pPr marL="2776682" algn="l" defTabSz="925561" rtl="0" eaLnBrk="1" latinLnBrk="0" hangingPunct="1">
      <a:defRPr sz="1822" kern="1200">
        <a:solidFill>
          <a:schemeClr val="tx1"/>
        </a:solidFill>
        <a:latin typeface="+mn-lt"/>
        <a:ea typeface="+mn-ea"/>
        <a:cs typeface="+mn-cs"/>
      </a:defRPr>
    </a:lvl7pPr>
    <a:lvl8pPr marL="3239461" algn="l" defTabSz="925561" rtl="0" eaLnBrk="1" latinLnBrk="0" hangingPunct="1">
      <a:defRPr sz="1822" kern="1200">
        <a:solidFill>
          <a:schemeClr val="tx1"/>
        </a:solidFill>
        <a:latin typeface="+mn-lt"/>
        <a:ea typeface="+mn-ea"/>
        <a:cs typeface="+mn-cs"/>
      </a:defRPr>
    </a:lvl8pPr>
    <a:lvl9pPr marL="3702241" algn="l" defTabSz="925561" rtl="0" eaLnBrk="1" latinLnBrk="0" hangingPunct="1">
      <a:defRPr sz="182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上　瑠莉" initials="川上　瑠莉" lastIdx="2" clrIdx="0">
    <p:extLst>
      <p:ext uri="{19B8F6BF-5375-455C-9EA6-DF929625EA0E}">
        <p15:presenceInfo xmlns:p15="http://schemas.microsoft.com/office/powerpoint/2012/main" userId="S-1-5-21-161959346-1900351369-444732941-166696" providerId="AD"/>
      </p:ext>
    </p:extLst>
  </p:cmAuthor>
  <p:cmAuthor id="2" name="川田　桃子" initials="川田　桃子" lastIdx="1" clrIdx="1">
    <p:extLst>
      <p:ext uri="{19B8F6BF-5375-455C-9EA6-DF929625EA0E}">
        <p15:presenceInfo xmlns:p15="http://schemas.microsoft.com/office/powerpoint/2012/main" userId="S-1-5-21-161959346-1900351369-444732941-2143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5F7"/>
    <a:srgbClr val="FF9933"/>
    <a:srgbClr val="333399"/>
    <a:srgbClr val="0E58C4"/>
    <a:srgbClr val="FFCCCC"/>
    <a:srgbClr val="FFFF66"/>
    <a:srgbClr val="FFFF99"/>
    <a:srgbClr val="FFFFCC"/>
    <a:srgbClr val="FF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napToGrid="0">
      <p:cViewPr varScale="1">
        <p:scale>
          <a:sx n="67" d="100"/>
          <a:sy n="67" d="100"/>
        </p:scale>
        <p:origin x="211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99916" y="1682372"/>
            <a:ext cx="5399485" cy="3572005"/>
          </a:xfrm>
        </p:spPr>
        <p:txBody>
          <a:bodyPr anchor="b">
            <a:normAutofit/>
          </a:bodyPr>
          <a:lstStyle>
            <a:lvl1pPr algn="ctr">
              <a:defRPr sz="3160"/>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6" y="5388885"/>
            <a:ext cx="5399485" cy="2477127"/>
          </a:xfrm>
        </p:spPr>
        <p:txBody>
          <a:bodyPr>
            <a:normAutofit/>
          </a:bodyPr>
          <a:lstStyle>
            <a:lvl1pPr marL="0" indent="0" algn="ctr">
              <a:buNone/>
              <a:defRPr sz="1264">
                <a:solidFill>
                  <a:schemeClr val="tx1">
                    <a:lumMod val="75000"/>
                    <a:lumOff val="25000"/>
                  </a:schemeClr>
                </a:solidFill>
              </a:defRPr>
            </a:lvl1pPr>
            <a:lvl2pPr marL="240815" indent="0" algn="ctr">
              <a:buNone/>
              <a:defRPr sz="1474"/>
            </a:lvl2pPr>
            <a:lvl3pPr marL="481628" indent="0" algn="ctr">
              <a:buNone/>
              <a:defRPr sz="1264"/>
            </a:lvl3pPr>
            <a:lvl4pPr marL="722442" indent="0" algn="ctr">
              <a:buNone/>
              <a:defRPr sz="1054"/>
            </a:lvl4pPr>
            <a:lvl5pPr marL="963255" indent="0" algn="ctr">
              <a:buNone/>
              <a:defRPr sz="1054"/>
            </a:lvl5pPr>
            <a:lvl6pPr marL="1204071" indent="0" algn="ctr">
              <a:buNone/>
              <a:defRPr sz="1054"/>
            </a:lvl6pPr>
            <a:lvl7pPr marL="1444885" indent="0" algn="ctr">
              <a:buNone/>
              <a:defRPr sz="1054"/>
            </a:lvl7pPr>
            <a:lvl8pPr marL="1685698" indent="0" algn="ctr">
              <a:buNone/>
              <a:defRPr sz="1054"/>
            </a:lvl8pPr>
            <a:lvl9pPr marL="1926513" indent="0" algn="ctr">
              <a:buNone/>
              <a:defRPr sz="105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05654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42261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8" y="539125"/>
            <a:ext cx="1552352" cy="869488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94953" y="539126"/>
            <a:ext cx="4567064" cy="86948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62636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47938" y="1135441"/>
            <a:ext cx="5939433" cy="5335207"/>
          </a:xfrm>
        </p:spPr>
        <p:txBody>
          <a:bodyPr anchor="b">
            <a:normAutofit/>
          </a:bodyPr>
          <a:lstStyle>
            <a:lvl1pPr algn="l">
              <a:lnSpc>
                <a:spcPct val="85000"/>
              </a:lnSpc>
              <a:defRPr sz="6298" spc="-39"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49574" y="6665898"/>
            <a:ext cx="5939433" cy="1710002"/>
          </a:xfrm>
        </p:spPr>
        <p:txBody>
          <a:bodyPr lIns="91440" rIns="91440">
            <a:normAutofit/>
          </a:bodyPr>
          <a:lstStyle>
            <a:lvl1pPr marL="0" indent="0" algn="l">
              <a:buNone/>
              <a:defRPr sz="1890" cap="all" spc="157" baseline="0">
                <a:solidFill>
                  <a:schemeClr val="tx2"/>
                </a:solidFill>
                <a:latin typeface="+mj-lt"/>
              </a:defRPr>
            </a:lvl1pPr>
            <a:lvl2pPr marL="359954" indent="0" algn="ctr">
              <a:buNone/>
              <a:defRPr sz="1890"/>
            </a:lvl2pPr>
            <a:lvl3pPr marL="719907" indent="0" algn="ctr">
              <a:buNone/>
              <a:defRPr sz="1890"/>
            </a:lvl3pPr>
            <a:lvl4pPr marL="1079861" indent="0" algn="ctr">
              <a:buNone/>
              <a:defRPr sz="1575"/>
            </a:lvl4pPr>
            <a:lvl5pPr marL="1439814" indent="0" algn="ctr">
              <a:buNone/>
              <a:defRPr sz="1575"/>
            </a:lvl5pPr>
            <a:lvl6pPr marL="1799768" indent="0" algn="ctr">
              <a:buNone/>
              <a:defRPr sz="1575"/>
            </a:lvl6pPr>
            <a:lvl7pPr marL="2159721" indent="0" algn="ctr">
              <a:buNone/>
              <a:defRPr sz="1575"/>
            </a:lvl7pPr>
            <a:lvl8pPr marL="2519675" indent="0" algn="ctr">
              <a:buNone/>
              <a:defRPr sz="1575"/>
            </a:lvl8pPr>
            <a:lvl9pPr marL="2879628" indent="0" algn="ctr">
              <a:buNone/>
              <a:defRPr sz="157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106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976808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1135441"/>
            <a:ext cx="5939433" cy="5335207"/>
          </a:xfrm>
        </p:spPr>
        <p:txBody>
          <a:bodyPr anchor="b" anchorCtr="0">
            <a:normAutofit/>
          </a:bodyPr>
          <a:lstStyle>
            <a:lvl1pPr>
              <a:lnSpc>
                <a:spcPct val="85000"/>
              </a:lnSpc>
              <a:defRPr sz="6298"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6662169"/>
            <a:ext cx="5939433" cy="1710002"/>
          </a:xfrm>
        </p:spPr>
        <p:txBody>
          <a:bodyPr lIns="91440" rIns="91440" anchor="t" anchorCtr="0">
            <a:normAutofit/>
          </a:bodyPr>
          <a:lstStyle>
            <a:lvl1pPr marL="0" indent="0">
              <a:buNone/>
              <a:defRPr sz="1890" cap="all" spc="157" baseline="0">
                <a:solidFill>
                  <a:schemeClr val="tx2"/>
                </a:solidFill>
                <a:latin typeface="+mj-lt"/>
              </a:defRPr>
            </a:lvl1pPr>
            <a:lvl2pPr marL="359954" indent="0">
              <a:buNone/>
              <a:defRPr sz="1417">
                <a:solidFill>
                  <a:schemeClr val="tx1">
                    <a:tint val="75000"/>
                  </a:schemeClr>
                </a:solidFill>
              </a:defRPr>
            </a:lvl2pPr>
            <a:lvl3pPr marL="719907" indent="0">
              <a:buNone/>
              <a:defRPr sz="1260">
                <a:solidFill>
                  <a:schemeClr val="tx1">
                    <a:tint val="75000"/>
                  </a:schemeClr>
                </a:solidFill>
              </a:defRPr>
            </a:lvl3pPr>
            <a:lvl4pPr marL="1079861" indent="0">
              <a:buNone/>
              <a:defRPr sz="1102">
                <a:solidFill>
                  <a:schemeClr val="tx1">
                    <a:tint val="75000"/>
                  </a:schemeClr>
                </a:solidFill>
              </a:defRPr>
            </a:lvl4pPr>
            <a:lvl5pPr marL="1439814" indent="0">
              <a:buNone/>
              <a:defRPr sz="1102">
                <a:solidFill>
                  <a:schemeClr val="tx1">
                    <a:tint val="75000"/>
                  </a:schemeClr>
                </a:solidFill>
              </a:defRPr>
            </a:lvl5pPr>
            <a:lvl6pPr marL="1799768" indent="0">
              <a:buNone/>
              <a:defRPr sz="1102">
                <a:solidFill>
                  <a:schemeClr val="tx1">
                    <a:tint val="75000"/>
                  </a:schemeClr>
                </a:solidFill>
              </a:defRPr>
            </a:lvl6pPr>
            <a:lvl7pPr marL="2159721" indent="0">
              <a:buNone/>
              <a:defRPr sz="1102">
                <a:solidFill>
                  <a:schemeClr val="tx1">
                    <a:tint val="75000"/>
                  </a:schemeClr>
                </a:solidFill>
              </a:defRPr>
            </a:lvl7pPr>
            <a:lvl8pPr marL="2519675" indent="0">
              <a:buNone/>
              <a:defRPr sz="1102">
                <a:solidFill>
                  <a:schemeClr val="tx1">
                    <a:tint val="75000"/>
                  </a:schemeClr>
                </a:solidFill>
              </a:defRPr>
            </a:lvl8pPr>
            <a:lvl9pPr marL="2879628" indent="0">
              <a:buNone/>
              <a:defRPr sz="110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833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7938" y="2761338"/>
            <a:ext cx="2915722" cy="60192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71650" y="2761339"/>
            <a:ext cx="2915722" cy="60192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08545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647938" y="3863339"/>
            <a:ext cx="2915722" cy="50540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71650"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71650" y="3863339"/>
            <a:ext cx="2915722" cy="50540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797352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925377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529406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1" y="0"/>
            <a:ext cx="2391971" cy="102600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5641" y="0"/>
            <a:ext cx="37796" cy="10260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9974" y="889200"/>
            <a:ext cx="1889820" cy="3420004"/>
          </a:xfrm>
        </p:spPr>
        <p:txBody>
          <a:bodyPr anchor="b">
            <a:normAutofit/>
          </a:bodyPr>
          <a:lstStyle>
            <a:lvl1pPr>
              <a:defRPr sz="2834"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2834730" y="1094401"/>
            <a:ext cx="3833634" cy="78660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69974" y="4377605"/>
            <a:ext cx="1889820" cy="5055389"/>
          </a:xfrm>
        </p:spPr>
        <p:txBody>
          <a:bodyPr lIns="91440" rIns="91440">
            <a:normAutofit/>
          </a:bodyPr>
          <a:lstStyle>
            <a:lvl1pPr marL="0" indent="0">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a:xfrm>
            <a:off x="274883" y="9664260"/>
            <a:ext cx="1546217" cy="546251"/>
          </a:xfrm>
        </p:spPr>
        <p:txBody>
          <a:bodyPr/>
          <a:lstStyle>
            <a:lvl1pPr algn="l">
              <a:defRPr/>
            </a:lvl1pPr>
          </a:lstStyle>
          <a:p>
            <a:fld id="{803A35C5-A4AF-4987-B4C7-6F2DC6E9EF3D}" type="datetimeFigureOut">
              <a:rPr kumimoji="1" lang="ja-JP" altLang="en-US" smtClean="0"/>
              <a:t>2025/6/12</a:t>
            </a:fld>
            <a:endParaRPr kumimoji="1" lang="ja-JP" altLang="en-US"/>
          </a:p>
        </p:txBody>
      </p:sp>
      <p:sp>
        <p:nvSpPr>
          <p:cNvPr id="6" name="Footer Placeholder 5"/>
          <p:cNvSpPr>
            <a:spLocks noGrp="1"/>
          </p:cNvSpPr>
          <p:nvPr>
            <p:ph type="ftr" sz="quarter" idx="11"/>
          </p:nvPr>
        </p:nvSpPr>
        <p:spPr>
          <a:xfrm>
            <a:off x="2834730" y="9664260"/>
            <a:ext cx="2744738" cy="546251"/>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58879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187615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7410009"/>
            <a:ext cx="7197438" cy="2850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7353273"/>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7592409"/>
            <a:ext cx="5972055" cy="1231202"/>
          </a:xfrm>
        </p:spPr>
        <p:txBody>
          <a:bodyPr tIns="0" bIns="0" anchor="b">
            <a:noAutofit/>
          </a:bodyPr>
          <a:lstStyle>
            <a:lvl1pPr>
              <a:defRPr sz="2834"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 y="0"/>
            <a:ext cx="7199304" cy="7353273"/>
          </a:xfrm>
          <a:solidFill>
            <a:schemeClr val="bg2">
              <a:lumMod val="90000"/>
            </a:schemeClr>
          </a:solidFill>
        </p:spPr>
        <p:txBody>
          <a:bodyPr lIns="457200" tIns="457200"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図を追加</a:t>
            </a:r>
            <a:endParaRPr lang="en-US" dirty="0"/>
          </a:p>
        </p:txBody>
      </p:sp>
      <p:sp>
        <p:nvSpPr>
          <p:cNvPr id="4" name="Text Placeholder 3"/>
          <p:cNvSpPr>
            <a:spLocks noGrp="1"/>
          </p:cNvSpPr>
          <p:nvPr>
            <p:ph type="body" sz="half" idx="2"/>
          </p:nvPr>
        </p:nvSpPr>
        <p:spPr>
          <a:xfrm>
            <a:off x="647938" y="8837291"/>
            <a:ext cx="5975430" cy="889201"/>
          </a:xfrm>
        </p:spPr>
        <p:txBody>
          <a:bodyPr lIns="91440" tIns="0" rIns="91440" bIns="0">
            <a:normAutofit/>
          </a:bodyPr>
          <a:lstStyle>
            <a:lvl1pPr marL="0" indent="0">
              <a:spcBef>
                <a:spcPts val="0"/>
              </a:spcBef>
              <a:spcAft>
                <a:spcPts val="472"/>
              </a:spcAft>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735006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111959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152009" y="616831"/>
            <a:ext cx="1552352" cy="861718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616831"/>
            <a:ext cx="4567064" cy="8617181"/>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58460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561897"/>
            <a:ext cx="6209407" cy="4265593"/>
          </a:xfrm>
        </p:spPr>
        <p:txBody>
          <a:bodyPr anchor="b">
            <a:normAutofit/>
          </a:bodyPr>
          <a:lstStyle>
            <a:lvl1pPr>
              <a:defRPr sz="316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6811036"/>
            <a:ext cx="6209407" cy="2244377"/>
          </a:xfrm>
        </p:spPr>
        <p:txBody>
          <a:bodyPr anchor="t">
            <a:normAutofit/>
          </a:bodyPr>
          <a:lstStyle>
            <a:lvl1pPr marL="0" indent="0">
              <a:buNone/>
              <a:defRPr sz="1264">
                <a:solidFill>
                  <a:schemeClr val="tx1">
                    <a:lumMod val="75000"/>
                    <a:lumOff val="25000"/>
                  </a:schemeClr>
                </a:solidFill>
              </a:defRPr>
            </a:lvl1pPr>
            <a:lvl2pPr marL="240815" indent="0">
              <a:buNone/>
              <a:defRPr sz="948">
                <a:solidFill>
                  <a:schemeClr val="tx1">
                    <a:tint val="75000"/>
                  </a:schemeClr>
                </a:solidFill>
              </a:defRPr>
            </a:lvl2pPr>
            <a:lvl3pPr marL="481628" indent="0">
              <a:buNone/>
              <a:defRPr sz="843">
                <a:solidFill>
                  <a:schemeClr val="tx1">
                    <a:tint val="75000"/>
                  </a:schemeClr>
                </a:solidFill>
              </a:defRPr>
            </a:lvl3pPr>
            <a:lvl4pPr marL="722442" indent="0">
              <a:buNone/>
              <a:defRPr sz="738">
                <a:solidFill>
                  <a:schemeClr val="tx1">
                    <a:tint val="75000"/>
                  </a:schemeClr>
                </a:solidFill>
              </a:defRPr>
            </a:lvl4pPr>
            <a:lvl5pPr marL="963255" indent="0">
              <a:buNone/>
              <a:defRPr sz="738">
                <a:solidFill>
                  <a:schemeClr val="tx1">
                    <a:tint val="75000"/>
                  </a:schemeClr>
                </a:solidFill>
              </a:defRPr>
            </a:lvl5pPr>
            <a:lvl6pPr marL="1204071" indent="0">
              <a:buNone/>
              <a:defRPr sz="738">
                <a:solidFill>
                  <a:schemeClr val="tx1">
                    <a:tint val="75000"/>
                  </a:schemeClr>
                </a:solidFill>
              </a:defRPr>
            </a:lvl6pPr>
            <a:lvl7pPr marL="1444885" indent="0">
              <a:buNone/>
              <a:defRPr sz="738">
                <a:solidFill>
                  <a:schemeClr val="tx1">
                    <a:tint val="75000"/>
                  </a:schemeClr>
                </a:solidFill>
              </a:defRPr>
            </a:lvl7pPr>
            <a:lvl8pPr marL="1685698" indent="0">
              <a:buNone/>
              <a:defRPr sz="738">
                <a:solidFill>
                  <a:schemeClr val="tx1">
                    <a:tint val="75000"/>
                  </a:schemeClr>
                </a:solidFill>
              </a:defRPr>
            </a:lvl8pPr>
            <a:lvl9pPr marL="1926513" indent="0">
              <a:buNone/>
              <a:defRPr sz="7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64870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904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409927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045" y="2516162"/>
            <a:ext cx="3044709" cy="1235300"/>
          </a:xfrm>
        </p:spPr>
        <p:txBody>
          <a:bodyPr anchor="b">
            <a:normAutofit/>
          </a:bodyPr>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4" name="Content Placeholder 3"/>
          <p:cNvSpPr>
            <a:spLocks noGrp="1"/>
          </p:cNvSpPr>
          <p:nvPr>
            <p:ph sz="half" idx="2"/>
          </p:nvPr>
        </p:nvSpPr>
        <p:spPr>
          <a:xfrm>
            <a:off x="499045" y="3751461"/>
            <a:ext cx="3044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5" y="2516158"/>
            <a:ext cx="3059709" cy="1235299"/>
          </a:xfrm>
        </p:spPr>
        <p:txBody>
          <a:bodyPr anchor="b"/>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6" name="Content Placeholder 5"/>
          <p:cNvSpPr>
            <a:spLocks noGrp="1"/>
          </p:cNvSpPr>
          <p:nvPr>
            <p:ph sz="quarter" idx="4"/>
          </p:nvPr>
        </p:nvSpPr>
        <p:spPr>
          <a:xfrm>
            <a:off x="3644655" y="3751461"/>
            <a:ext cx="3059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66456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4820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70937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5"/>
            <a:ext cx="2321779" cy="2393998"/>
          </a:xfrm>
        </p:spPr>
        <p:txBody>
          <a:bodyPr anchor="b">
            <a:normAutofit/>
          </a:bodyPr>
          <a:lstStyle>
            <a:lvl1pPr>
              <a:defRPr sz="1686" b="0"/>
            </a:lvl1pPr>
          </a:lstStyle>
          <a:p>
            <a:r>
              <a:rPr lang="ja-JP" altLang="en-US"/>
              <a:t>マスター タイトルの書式設定</a:t>
            </a:r>
            <a:endParaRPr lang="en-US" dirty="0"/>
          </a:p>
        </p:txBody>
      </p:sp>
      <p:sp>
        <p:nvSpPr>
          <p:cNvPr id="3" name="Content Placeholder 2"/>
          <p:cNvSpPr>
            <a:spLocks noGrp="1"/>
          </p:cNvSpPr>
          <p:nvPr>
            <p:ph idx="1"/>
          </p:nvPr>
        </p:nvSpPr>
        <p:spPr>
          <a:xfrm>
            <a:off x="3059710" y="1482004"/>
            <a:ext cx="3644652" cy="7296008"/>
          </a:xfrm>
        </p:spPr>
        <p:txBody>
          <a:bodyPr/>
          <a:lstStyle>
            <a:lvl1pPr>
              <a:defRPr sz="1686"/>
            </a:lvl1pPr>
            <a:lvl2pPr>
              <a:defRPr sz="1474"/>
            </a:lvl2pPr>
            <a:lvl3pPr>
              <a:defRPr sz="1264"/>
            </a:lvl3pPr>
            <a:lvl4pPr>
              <a:defRPr sz="1054"/>
            </a:lvl4pPr>
            <a:lvl5pPr>
              <a:defRPr sz="1054"/>
            </a:lvl5pPr>
            <a:lvl6pPr>
              <a:defRPr sz="1054"/>
            </a:lvl6pPr>
            <a:lvl7pPr>
              <a:defRPr sz="1054"/>
            </a:lvl7pPr>
            <a:lvl8pPr>
              <a:defRPr sz="1054"/>
            </a:lvl8pPr>
            <a:lvl9pPr>
              <a:defRPr sz="105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6753" y="3078007"/>
            <a:ext cx="2321779" cy="5700009"/>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4277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2"/>
            <a:ext cx="2321779" cy="2394003"/>
          </a:xfrm>
        </p:spPr>
        <p:txBody>
          <a:bodyPr anchor="b">
            <a:normAutofit/>
          </a:bodyPr>
          <a:lstStyle>
            <a:lvl1pPr>
              <a:defRPr sz="1686"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059710" y="1482004"/>
            <a:ext cx="3644652" cy="7296008"/>
          </a:xfrm>
        </p:spPr>
        <p:txBody>
          <a:bodyPr/>
          <a:lstStyle>
            <a:lvl1pPr marL="0" indent="0">
              <a:buNone/>
              <a:defRPr sz="1686"/>
            </a:lvl1pPr>
            <a:lvl2pPr marL="240815" indent="0">
              <a:buNone/>
              <a:defRPr sz="1474"/>
            </a:lvl2pPr>
            <a:lvl3pPr marL="481628" indent="0">
              <a:buNone/>
              <a:defRPr sz="1264"/>
            </a:lvl3pPr>
            <a:lvl4pPr marL="722442" indent="0">
              <a:buNone/>
              <a:defRPr sz="1054"/>
            </a:lvl4pPr>
            <a:lvl5pPr marL="963255" indent="0">
              <a:buNone/>
              <a:defRPr sz="1054"/>
            </a:lvl5pPr>
            <a:lvl6pPr marL="1204071" indent="0">
              <a:buNone/>
              <a:defRPr sz="1054"/>
            </a:lvl6pPr>
            <a:lvl7pPr marL="1444885" indent="0">
              <a:buNone/>
              <a:defRPr sz="1054"/>
            </a:lvl7pPr>
            <a:lvl8pPr marL="1685698" indent="0">
              <a:buNone/>
              <a:defRPr sz="1054"/>
            </a:lvl8pPr>
            <a:lvl9pPr marL="1926513" indent="0">
              <a:buNone/>
              <a:defRPr sz="105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6753" y="3078008"/>
            <a:ext cx="2321779" cy="5700007"/>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29686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045" y="547204"/>
            <a:ext cx="6209407" cy="198312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9045" y="2736005"/>
            <a:ext cx="6209407" cy="650988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5" y="9509514"/>
            <a:ext cx="1619845" cy="546251"/>
          </a:xfrm>
          <a:prstGeom prst="rect">
            <a:avLst/>
          </a:prstGeom>
        </p:spPr>
        <p:txBody>
          <a:bodyPr vert="horz" lIns="91440" tIns="45720" rIns="91440" bIns="45720" rtlCol="0" anchor="ctr"/>
          <a:lstStyle>
            <a:lvl1pPr algn="l">
              <a:defRPr sz="580">
                <a:solidFill>
                  <a:schemeClr val="tx1">
                    <a:lumMod val="65000"/>
                    <a:lumOff val="35000"/>
                  </a:schemeClr>
                </a:solidFill>
              </a:defRPr>
            </a:lvl1p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3"/>
          </p:nvPr>
        </p:nvSpPr>
        <p:spPr>
          <a:xfrm>
            <a:off x="2384774" y="9509514"/>
            <a:ext cx="2429769" cy="546251"/>
          </a:xfrm>
          <a:prstGeom prst="rect">
            <a:avLst/>
          </a:prstGeom>
        </p:spPr>
        <p:txBody>
          <a:bodyPr vert="horz" lIns="91440" tIns="45720" rIns="91440" bIns="45720" rtlCol="0" anchor="ctr"/>
          <a:lstStyle>
            <a:lvl1pPr algn="ctr">
              <a:defRPr sz="58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5088606" y="9509514"/>
            <a:ext cx="1619845" cy="546251"/>
          </a:xfrm>
          <a:prstGeom prst="rect">
            <a:avLst/>
          </a:prstGeom>
        </p:spPr>
        <p:txBody>
          <a:bodyPr vert="horz" lIns="91440" tIns="45720" rIns="91440" bIns="45720" rtlCol="0" anchor="ctr"/>
          <a:lstStyle>
            <a:lvl1pPr algn="r">
              <a:defRPr sz="580">
                <a:solidFill>
                  <a:schemeClr val="tx1">
                    <a:tint val="75000"/>
                  </a:schemeClr>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5079121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81628" rtl="0" eaLnBrk="1" latinLnBrk="0" hangingPunct="1">
        <a:lnSpc>
          <a:spcPct val="90000"/>
        </a:lnSpc>
        <a:spcBef>
          <a:spcPct val="0"/>
        </a:spcBef>
        <a:buNone/>
        <a:defRPr kumimoji="1" sz="2318" kern="1200">
          <a:solidFill>
            <a:schemeClr val="tx1"/>
          </a:solidFill>
          <a:latin typeface="+mj-lt"/>
          <a:ea typeface="+mj-ea"/>
          <a:cs typeface="+mj-cs"/>
        </a:defRPr>
      </a:lvl1pPr>
    </p:titleStyle>
    <p:bodyStyle>
      <a:lvl1pPr marL="120407" indent="-120407" algn="l" defTabSz="481628" rtl="0" eaLnBrk="1" latinLnBrk="0" hangingPunct="1">
        <a:lnSpc>
          <a:spcPct val="90000"/>
        </a:lnSpc>
        <a:spcBef>
          <a:spcPts val="527"/>
        </a:spcBef>
        <a:buFont typeface="Wingdings 2" pitchFamily="18" charset="2"/>
        <a:buChar char=""/>
        <a:defRPr kumimoji="1" sz="1474" kern="1200">
          <a:solidFill>
            <a:schemeClr val="tx1"/>
          </a:solidFill>
          <a:latin typeface="+mn-lt"/>
          <a:ea typeface="+mn-ea"/>
          <a:cs typeface="+mn-cs"/>
        </a:defRPr>
      </a:lvl1pPr>
      <a:lvl2pPr marL="361220" indent="-120407" algn="l" defTabSz="481628" rtl="0" eaLnBrk="1" latinLnBrk="0" hangingPunct="1">
        <a:lnSpc>
          <a:spcPct val="90000"/>
        </a:lnSpc>
        <a:spcBef>
          <a:spcPts val="263"/>
        </a:spcBef>
        <a:buFont typeface="Wingdings 2" pitchFamily="18" charset="2"/>
        <a:buChar char=""/>
        <a:defRPr kumimoji="1" sz="1264" kern="1200">
          <a:solidFill>
            <a:schemeClr val="tx1"/>
          </a:solidFill>
          <a:latin typeface="+mn-lt"/>
          <a:ea typeface="+mn-ea"/>
          <a:cs typeface="+mn-cs"/>
        </a:defRPr>
      </a:lvl2pPr>
      <a:lvl3pPr marL="602035" indent="-120407" algn="l" defTabSz="481628" rtl="0" eaLnBrk="1" latinLnBrk="0" hangingPunct="1">
        <a:lnSpc>
          <a:spcPct val="90000"/>
        </a:lnSpc>
        <a:spcBef>
          <a:spcPts val="263"/>
        </a:spcBef>
        <a:buFont typeface="Wingdings 2" pitchFamily="18" charset="2"/>
        <a:buChar char=""/>
        <a:defRPr kumimoji="1" sz="1054" kern="1200">
          <a:solidFill>
            <a:schemeClr val="tx1"/>
          </a:solidFill>
          <a:latin typeface="+mn-lt"/>
          <a:ea typeface="+mn-ea"/>
          <a:cs typeface="+mn-cs"/>
        </a:defRPr>
      </a:lvl3pPr>
      <a:lvl4pPr marL="842849"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4pPr>
      <a:lvl5pPr marL="1083663"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5pPr>
      <a:lvl6pPr marL="1324477"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6pPr>
      <a:lvl7pPr marL="1565291"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7pPr>
      <a:lvl8pPr marL="1806106"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8pPr>
      <a:lvl9pPr marL="2046920"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9pPr>
    </p:bodyStyle>
    <p:otherStyle>
      <a:defPPr>
        <a:defRPr lang="en-US"/>
      </a:defPPr>
      <a:lvl1pPr marL="0" algn="l" defTabSz="481628" rtl="0" eaLnBrk="1" latinLnBrk="0" hangingPunct="1">
        <a:defRPr kumimoji="1" sz="948" kern="1200">
          <a:solidFill>
            <a:schemeClr val="tx1"/>
          </a:solidFill>
          <a:latin typeface="+mn-lt"/>
          <a:ea typeface="+mn-ea"/>
          <a:cs typeface="+mn-cs"/>
        </a:defRPr>
      </a:lvl1pPr>
      <a:lvl2pPr marL="240815" algn="l" defTabSz="481628" rtl="0" eaLnBrk="1" latinLnBrk="0" hangingPunct="1">
        <a:defRPr kumimoji="1" sz="948" kern="1200">
          <a:solidFill>
            <a:schemeClr val="tx1"/>
          </a:solidFill>
          <a:latin typeface="+mn-lt"/>
          <a:ea typeface="+mn-ea"/>
          <a:cs typeface="+mn-cs"/>
        </a:defRPr>
      </a:lvl2pPr>
      <a:lvl3pPr marL="481628" algn="l" defTabSz="481628" rtl="0" eaLnBrk="1" latinLnBrk="0" hangingPunct="1">
        <a:defRPr kumimoji="1" sz="948" kern="1200">
          <a:solidFill>
            <a:schemeClr val="tx1"/>
          </a:solidFill>
          <a:latin typeface="+mn-lt"/>
          <a:ea typeface="+mn-ea"/>
          <a:cs typeface="+mn-cs"/>
        </a:defRPr>
      </a:lvl3pPr>
      <a:lvl4pPr marL="722442" algn="l" defTabSz="481628" rtl="0" eaLnBrk="1" latinLnBrk="0" hangingPunct="1">
        <a:defRPr kumimoji="1" sz="948" kern="1200">
          <a:solidFill>
            <a:schemeClr val="tx1"/>
          </a:solidFill>
          <a:latin typeface="+mn-lt"/>
          <a:ea typeface="+mn-ea"/>
          <a:cs typeface="+mn-cs"/>
        </a:defRPr>
      </a:lvl4pPr>
      <a:lvl5pPr marL="963255" algn="l" defTabSz="481628" rtl="0" eaLnBrk="1" latinLnBrk="0" hangingPunct="1">
        <a:defRPr kumimoji="1" sz="948" kern="1200">
          <a:solidFill>
            <a:schemeClr val="tx1"/>
          </a:solidFill>
          <a:latin typeface="+mn-lt"/>
          <a:ea typeface="+mn-ea"/>
          <a:cs typeface="+mn-cs"/>
        </a:defRPr>
      </a:lvl5pPr>
      <a:lvl6pPr marL="1204071" algn="l" defTabSz="481628" rtl="0" eaLnBrk="1" latinLnBrk="0" hangingPunct="1">
        <a:defRPr kumimoji="1" sz="948" kern="1200">
          <a:solidFill>
            <a:schemeClr val="tx1"/>
          </a:solidFill>
          <a:latin typeface="+mn-lt"/>
          <a:ea typeface="+mn-ea"/>
          <a:cs typeface="+mn-cs"/>
        </a:defRPr>
      </a:lvl6pPr>
      <a:lvl7pPr marL="1444885" algn="l" defTabSz="481628" rtl="0" eaLnBrk="1" latinLnBrk="0" hangingPunct="1">
        <a:defRPr kumimoji="1" sz="948" kern="1200">
          <a:solidFill>
            <a:schemeClr val="tx1"/>
          </a:solidFill>
          <a:latin typeface="+mn-lt"/>
          <a:ea typeface="+mn-ea"/>
          <a:cs typeface="+mn-cs"/>
        </a:defRPr>
      </a:lvl7pPr>
      <a:lvl8pPr marL="1685698" algn="l" defTabSz="481628" rtl="0" eaLnBrk="1" latinLnBrk="0" hangingPunct="1">
        <a:defRPr kumimoji="1" sz="948" kern="1200">
          <a:solidFill>
            <a:schemeClr val="tx1"/>
          </a:solidFill>
          <a:latin typeface="+mn-lt"/>
          <a:ea typeface="+mn-ea"/>
          <a:cs typeface="+mn-cs"/>
        </a:defRPr>
      </a:lvl8pPr>
      <a:lvl9pPr marL="1926513" algn="l" defTabSz="481628" rtl="0" eaLnBrk="1" latinLnBrk="0" hangingPunct="1">
        <a:defRPr kumimoji="1" sz="94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576012"/>
            <a:ext cx="7199314"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476547"/>
            <a:ext cx="7199314" cy="98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47938" y="428779"/>
            <a:ext cx="5939433" cy="217042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338"/>
            <a:ext cx="5939434" cy="6019208"/>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7939" y="9664260"/>
            <a:ext cx="1459863" cy="546251"/>
          </a:xfrm>
          <a:prstGeom prst="rect">
            <a:avLst/>
          </a:prstGeom>
        </p:spPr>
        <p:txBody>
          <a:bodyPr vert="horz" lIns="91440" tIns="45720" rIns="91440" bIns="45720" rtlCol="0" anchor="ctr"/>
          <a:lstStyle>
            <a:lvl1pPr algn="l">
              <a:defRPr sz="709">
                <a:solidFill>
                  <a:srgbClr val="FFFFFF"/>
                </a:solidFill>
              </a:defRPr>
            </a:lvl1pPr>
          </a:lstStyle>
          <a:p>
            <a:fld id="{803A35C5-A4AF-4987-B4C7-6F2DC6E9EF3D}" type="datetimeFigureOut">
              <a:rPr kumimoji="1" lang="ja-JP" altLang="en-US" smtClean="0"/>
              <a:t>2025/6/12</a:t>
            </a:fld>
            <a:endParaRPr kumimoji="1" lang="ja-JP" altLang="en-US"/>
          </a:p>
        </p:txBody>
      </p:sp>
      <p:sp>
        <p:nvSpPr>
          <p:cNvPr id="5" name="Footer Placeholder 4"/>
          <p:cNvSpPr>
            <a:spLocks noGrp="1"/>
          </p:cNvSpPr>
          <p:nvPr>
            <p:ph type="ftr" sz="quarter" idx="3"/>
          </p:nvPr>
        </p:nvSpPr>
        <p:spPr>
          <a:xfrm>
            <a:off x="2176674" y="9664260"/>
            <a:ext cx="2847841" cy="546251"/>
          </a:xfrm>
          <a:prstGeom prst="rect">
            <a:avLst/>
          </a:prstGeom>
        </p:spPr>
        <p:txBody>
          <a:bodyPr vert="horz" lIns="91440" tIns="45720" rIns="91440" bIns="45720" rtlCol="0" anchor="ctr"/>
          <a:lstStyle>
            <a:lvl1pPr algn="ctr">
              <a:defRPr sz="709"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5846170" y="9664260"/>
            <a:ext cx="774744" cy="546251"/>
          </a:xfrm>
          <a:prstGeom prst="rect">
            <a:avLst/>
          </a:prstGeom>
        </p:spPr>
        <p:txBody>
          <a:bodyPr vert="horz" lIns="91440" tIns="45720" rIns="91440" bIns="45720" rtlCol="0" anchor="ctr"/>
          <a:lstStyle>
            <a:lvl1pPr algn="r">
              <a:defRPr sz="827">
                <a:solidFill>
                  <a:srgbClr val="FFFFFF"/>
                </a:solidFill>
              </a:defRPr>
            </a:lvl1pPr>
          </a:lstStyle>
          <a:p>
            <a:fld id="{E701737D-05BB-4A5B-A15C-0F3219EB8B7D}" type="slidenum">
              <a:rPr kumimoji="1" lang="ja-JP" altLang="en-US" smtClean="0"/>
              <a:t>‹#›</a:t>
            </a:fld>
            <a:endParaRPr kumimoji="1" lang="ja-JP" altLang="en-US"/>
          </a:p>
        </p:txBody>
      </p:sp>
      <p:cxnSp>
        <p:nvCxnSpPr>
          <p:cNvPr id="10" name="Straight Connector 9"/>
          <p:cNvCxnSpPr/>
          <p:nvPr/>
        </p:nvCxnSpPr>
        <p:spPr>
          <a:xfrm>
            <a:off x="704775" y="2599929"/>
            <a:ext cx="58854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05582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719907" rtl="0" eaLnBrk="1" latinLnBrk="0" hangingPunct="1">
        <a:lnSpc>
          <a:spcPct val="85000"/>
        </a:lnSpc>
        <a:spcBef>
          <a:spcPct val="0"/>
        </a:spcBef>
        <a:buNone/>
        <a:defRPr kumimoji="1" sz="3779" kern="1200" spc="-39" baseline="0">
          <a:solidFill>
            <a:schemeClr val="tx1">
              <a:lumMod val="75000"/>
              <a:lumOff val="25000"/>
            </a:schemeClr>
          </a:solidFill>
          <a:latin typeface="+mj-lt"/>
          <a:ea typeface="+mj-ea"/>
          <a:cs typeface="+mj-cs"/>
        </a:defRPr>
      </a:lvl1pPr>
    </p:titleStyle>
    <p:bodyStyle>
      <a:lvl1pPr marL="71991" indent="-71991" algn="l" defTabSz="719907" rtl="0" eaLnBrk="1" latinLnBrk="0" hangingPunct="1">
        <a:lnSpc>
          <a:spcPct val="90000"/>
        </a:lnSpc>
        <a:spcBef>
          <a:spcPts val="945"/>
        </a:spcBef>
        <a:spcAft>
          <a:spcPts val="157"/>
        </a:spcAft>
        <a:buClr>
          <a:schemeClr val="accent1"/>
        </a:buClr>
        <a:buSzPct val="100000"/>
        <a:buFont typeface="Calibri" panose="020F0502020204030204" pitchFamily="34" charset="0"/>
        <a:buChar char=" "/>
        <a:defRPr kumimoji="1" sz="1575" kern="1200">
          <a:solidFill>
            <a:schemeClr val="tx1">
              <a:lumMod val="75000"/>
              <a:lumOff val="25000"/>
            </a:schemeClr>
          </a:solidFill>
          <a:latin typeface="+mn-lt"/>
          <a:ea typeface="+mn-ea"/>
          <a:cs typeface="+mn-cs"/>
        </a:defRPr>
      </a:lvl1pPr>
      <a:lvl2pPr marL="302361"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417" kern="1200">
          <a:solidFill>
            <a:schemeClr val="tx1">
              <a:lumMod val="75000"/>
              <a:lumOff val="25000"/>
            </a:schemeClr>
          </a:solidFill>
          <a:latin typeface="+mn-lt"/>
          <a:ea typeface="+mn-ea"/>
          <a:cs typeface="+mn-cs"/>
        </a:defRPr>
      </a:lvl2pPr>
      <a:lvl3pPr marL="446342"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3pPr>
      <a:lvl4pPr marL="590324"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4pPr>
      <a:lvl5pPr marL="734305"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5pPr>
      <a:lvl6pPr marL="86603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6pPr>
      <a:lvl7pPr marL="102349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7pPr>
      <a:lvl8pPr marL="118095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8pPr>
      <a:lvl9pPr marL="133841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lgpos.task-asp.net/cu/270008/ea/residents/procedures/apply/ef352f31-be25-48fc-8a2d-c5efa1f32269/start" TargetMode="Externa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4D9F1-94C1-8239-CA88-3C0B05B264B5}"/>
            </a:ext>
          </a:extLst>
        </p:cNvPr>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A920062E-C0BA-18E1-DBD9-47997A933AD5}"/>
              </a:ext>
            </a:extLst>
          </p:cNvPr>
          <p:cNvSpPr txBox="1"/>
          <p:nvPr/>
        </p:nvSpPr>
        <p:spPr>
          <a:xfrm>
            <a:off x="-11676" y="9347167"/>
            <a:ext cx="7210989" cy="937674"/>
          </a:xfrm>
          <a:prstGeom prst="rect">
            <a:avLst/>
          </a:prstGeom>
          <a:solidFill>
            <a:srgbClr val="FFCCCC"/>
          </a:solidFill>
          <a:ln w="19050">
            <a:noFill/>
          </a:ln>
        </p:spPr>
        <p:txBody>
          <a:bodyPr wrap="square" lIns="144000" tIns="72000" rIns="144000" bIns="72000" rtlCol="0" anchor="t">
            <a:spAutoFit/>
          </a:bodyPr>
          <a:lstStyle/>
          <a:p>
            <a:pPr marL="0" marR="0" lvl="0" indent="0" algn="l" defTabSz="925561" rtl="0" eaLnBrk="1" fontAlgn="auto" latinLnBrk="0" hangingPunct="1">
              <a:lnSpc>
                <a:spcPct val="150000"/>
              </a:lnSpc>
              <a:spcBef>
                <a:spcPct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endPar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3ACE09CB-19CD-5008-DCBD-B3152849A285}"/>
              </a:ext>
            </a:extLst>
          </p:cNvPr>
          <p:cNvSpPr/>
          <p:nvPr/>
        </p:nvSpPr>
        <p:spPr>
          <a:xfrm>
            <a:off x="0" y="526400"/>
            <a:ext cx="7199313" cy="283968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561"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4" name="図 3">
            <a:extLst>
              <a:ext uri="{FF2B5EF4-FFF2-40B4-BE49-F238E27FC236}">
                <a16:creationId xmlns:a16="http://schemas.microsoft.com/office/drawing/2014/main" id="{28BBC61B-C1A2-C178-0E3C-F34E6738AA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5011" y="99541"/>
            <a:ext cx="1029351" cy="296749"/>
          </a:xfrm>
          <a:prstGeom prst="rect">
            <a:avLst/>
          </a:prstGeom>
        </p:spPr>
      </p:pic>
      <p:sp>
        <p:nvSpPr>
          <p:cNvPr id="6" name="角丸四角形 18">
            <a:extLst>
              <a:ext uri="{FF2B5EF4-FFF2-40B4-BE49-F238E27FC236}">
                <a16:creationId xmlns:a16="http://schemas.microsoft.com/office/drawing/2014/main" id="{F2047048-042C-D5FC-D554-55EA58D114F2}"/>
              </a:ext>
            </a:extLst>
          </p:cNvPr>
          <p:cNvSpPr/>
          <p:nvPr/>
        </p:nvSpPr>
        <p:spPr>
          <a:xfrm>
            <a:off x="6072434" y="115882"/>
            <a:ext cx="1029351" cy="296749"/>
          </a:xfrm>
          <a:prstGeom prst="roundRect">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25561" rtl="0" eaLnBrk="1" fontAlgn="auto" latinLnBrk="0" hangingPunct="1">
              <a:lnSpc>
                <a:spcPct val="100000"/>
              </a:lnSpc>
              <a:spcBef>
                <a:spcPts val="0"/>
              </a:spcBef>
              <a:spcAft>
                <a:spcPts val="0"/>
              </a:spcAft>
              <a:buClrTx/>
              <a:buSzTx/>
              <a:buFontTx/>
              <a:buNone/>
              <a:tabLst/>
              <a:defRPr/>
            </a:pPr>
            <a:r>
              <a:rPr kumimoji="0" lang="ja-JP" altLang="en-US" sz="1359"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rPr>
              <a:t>参加無料</a:t>
            </a:r>
            <a:endParaRPr kumimoji="0" lang="en-US" altLang="ja-JP" sz="1359"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3CD8BA6-32EA-A436-B2F2-945CEB9DB131}"/>
              </a:ext>
            </a:extLst>
          </p:cNvPr>
          <p:cNvSpPr txBox="1"/>
          <p:nvPr/>
        </p:nvSpPr>
        <p:spPr>
          <a:xfrm>
            <a:off x="327135" y="9446672"/>
            <a:ext cx="1029351" cy="586314"/>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主催　大阪府</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84692AF-1A92-8A8C-6C42-A42439007F27}"/>
              </a:ext>
            </a:extLst>
          </p:cNvPr>
          <p:cNvSpPr txBox="1"/>
          <p:nvPr/>
        </p:nvSpPr>
        <p:spPr>
          <a:xfrm>
            <a:off x="1497567" y="9446672"/>
            <a:ext cx="5604218" cy="738664"/>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問合せ先　</a:t>
            </a:r>
            <a:r>
              <a:rPr kumimoji="1" lang="ja-JP" altLang="en-US" sz="105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rPr>
              <a:t>大阪府障がい</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者雇用促進センター</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（大阪府 商工労働部 雇用推進室 就業促進課 障がい者雇用促進ｸﾞﾙｰﾌﾟ）</a:t>
            </a: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TEL</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06-6360-9077</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FAX</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06-6360-9079</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E-mail</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shugyosokushin-g04@gbox.pref.osaka.lg.jp</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 name="四角形: 角を丸くする 4">
            <a:extLst>
              <a:ext uri="{FF2B5EF4-FFF2-40B4-BE49-F238E27FC236}">
                <a16:creationId xmlns:a16="http://schemas.microsoft.com/office/drawing/2014/main" id="{527E454C-DEBB-C6EA-8A6C-9601B491E3EA}"/>
              </a:ext>
            </a:extLst>
          </p:cNvPr>
          <p:cNvSpPr txBox="1"/>
          <p:nvPr/>
        </p:nvSpPr>
        <p:spPr>
          <a:xfrm>
            <a:off x="344231" y="811191"/>
            <a:ext cx="4823514" cy="119370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1173" tIns="61173" rIns="61173" bIns="61173" numCol="1" spcCol="1270" anchor="t" anchorCtr="0">
            <a:noAutofit/>
          </a:bodyPr>
          <a:lstStyle/>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すながわ高等支援学校</a:t>
            </a: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見学セミナー</a:t>
            </a:r>
          </a:p>
          <a:p>
            <a:pPr marL="0" marR="0" lvl="0" indent="0" defTabSz="713674" rtl="0" eaLnBrk="1" fontAlgn="auto" latinLnBrk="0" hangingPunct="1">
              <a:lnSpc>
                <a:spcPct val="90000"/>
              </a:lnSpc>
              <a:spcBef>
                <a:spcPct val="0"/>
              </a:spcBef>
              <a:spcAft>
                <a:spcPct val="35000"/>
              </a:spcAft>
              <a:buClrTx/>
              <a:buSzTx/>
              <a:buFontTx/>
              <a:buNone/>
              <a:tabLst/>
              <a:defRPr/>
            </a:pPr>
            <a:endParaRPr kumimoji="0" lang="ja-JP" altLang="en-US" sz="1249"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8" name="平行四辺形 7">
            <a:extLst>
              <a:ext uri="{FF2B5EF4-FFF2-40B4-BE49-F238E27FC236}">
                <a16:creationId xmlns:a16="http://schemas.microsoft.com/office/drawing/2014/main" id="{D48E4652-867E-E68A-C855-F4BFF2FE7342}"/>
              </a:ext>
            </a:extLst>
          </p:cNvPr>
          <p:cNvSpPr/>
          <p:nvPr/>
        </p:nvSpPr>
        <p:spPr bwMode="auto">
          <a:xfrm>
            <a:off x="2685627" y="513148"/>
            <a:ext cx="4525362" cy="2870735"/>
          </a:xfrm>
          <a:custGeom>
            <a:avLst/>
            <a:gdLst>
              <a:gd name="connsiteX0" fmla="*/ 0 w 4585854"/>
              <a:gd name="connsiteY0" fmla="*/ 3028139 h 3028139"/>
              <a:gd name="connsiteX1" fmla="*/ 1307581 w 4585854"/>
              <a:gd name="connsiteY1" fmla="*/ 0 h 3028139"/>
              <a:gd name="connsiteX2" fmla="*/ 4585854 w 4585854"/>
              <a:gd name="connsiteY2" fmla="*/ 0 h 3028139"/>
              <a:gd name="connsiteX3" fmla="*/ 3278273 w 4585854"/>
              <a:gd name="connsiteY3" fmla="*/ 3028139 h 3028139"/>
              <a:gd name="connsiteX4" fmla="*/ 0 w 4585854"/>
              <a:gd name="connsiteY4" fmla="*/ 3028139 h 3028139"/>
              <a:gd name="connsiteX0" fmla="*/ 0 w 3278273"/>
              <a:gd name="connsiteY0" fmla="*/ 3041391 h 3041391"/>
              <a:gd name="connsiteX1" fmla="*/ 1307581 w 3278273"/>
              <a:gd name="connsiteY1" fmla="*/ 13252 h 3041391"/>
              <a:gd name="connsiteX2" fmla="*/ 3220880 w 3278273"/>
              <a:gd name="connsiteY2" fmla="*/ 0 h 3041391"/>
              <a:gd name="connsiteX3" fmla="*/ 3278273 w 3278273"/>
              <a:gd name="connsiteY3" fmla="*/ 3041391 h 3041391"/>
              <a:gd name="connsiteX4" fmla="*/ 0 w 3278273"/>
              <a:gd name="connsiteY4" fmla="*/ 3041391 h 3041391"/>
              <a:gd name="connsiteX0" fmla="*/ 0 w 3220880"/>
              <a:gd name="connsiteY0" fmla="*/ 3041391 h 3041391"/>
              <a:gd name="connsiteX1" fmla="*/ 1307581 w 3220880"/>
              <a:gd name="connsiteY1" fmla="*/ 13252 h 3041391"/>
              <a:gd name="connsiteX2" fmla="*/ 3220880 w 3220880"/>
              <a:gd name="connsiteY2" fmla="*/ 0 h 3041391"/>
              <a:gd name="connsiteX3" fmla="*/ 3198760 w 3220880"/>
              <a:gd name="connsiteY3" fmla="*/ 3041391 h 3041391"/>
              <a:gd name="connsiteX4" fmla="*/ 0 w 3220880"/>
              <a:gd name="connsiteY4" fmla="*/ 3041391 h 3041391"/>
              <a:gd name="connsiteX0" fmla="*/ 0 w 3220880"/>
              <a:gd name="connsiteY0" fmla="*/ 3041391 h 3041391"/>
              <a:gd name="connsiteX1" fmla="*/ 1307581 w 3220880"/>
              <a:gd name="connsiteY1" fmla="*/ 13252 h 3041391"/>
              <a:gd name="connsiteX2" fmla="*/ 3220880 w 3220880"/>
              <a:gd name="connsiteY2" fmla="*/ 0 h 3041391"/>
              <a:gd name="connsiteX3" fmla="*/ 3213501 w 3220880"/>
              <a:gd name="connsiteY3" fmla="*/ 3041391 h 3041391"/>
              <a:gd name="connsiteX4" fmla="*/ 0 w 3220880"/>
              <a:gd name="connsiteY4" fmla="*/ 3041391 h 3041391"/>
              <a:gd name="connsiteX0" fmla="*/ 0 w 3220880"/>
              <a:gd name="connsiteY0" fmla="*/ 3041391 h 3041391"/>
              <a:gd name="connsiteX1" fmla="*/ 1444201 w 3220880"/>
              <a:gd name="connsiteY1" fmla="*/ 13252 h 3041391"/>
              <a:gd name="connsiteX2" fmla="*/ 3220880 w 3220880"/>
              <a:gd name="connsiteY2" fmla="*/ 0 h 3041391"/>
              <a:gd name="connsiteX3" fmla="*/ 3213501 w 3220880"/>
              <a:gd name="connsiteY3" fmla="*/ 3041391 h 3041391"/>
              <a:gd name="connsiteX4" fmla="*/ 0 w 3220880"/>
              <a:gd name="connsiteY4" fmla="*/ 3041391 h 3041391"/>
              <a:gd name="connsiteX0" fmla="*/ 0 w 3988054"/>
              <a:gd name="connsiteY0" fmla="*/ 3032105 h 3041391"/>
              <a:gd name="connsiteX1" fmla="*/ 2211375 w 3988054"/>
              <a:gd name="connsiteY1" fmla="*/ 13252 h 3041391"/>
              <a:gd name="connsiteX2" fmla="*/ 3988054 w 3988054"/>
              <a:gd name="connsiteY2" fmla="*/ 0 h 3041391"/>
              <a:gd name="connsiteX3" fmla="*/ 3980675 w 3988054"/>
              <a:gd name="connsiteY3" fmla="*/ 3041391 h 3041391"/>
              <a:gd name="connsiteX4" fmla="*/ 0 w 3988054"/>
              <a:gd name="connsiteY4" fmla="*/ 3032105 h 3041391"/>
              <a:gd name="connsiteX0" fmla="*/ 0 w 3567684"/>
              <a:gd name="connsiteY0" fmla="*/ 3032105 h 3041391"/>
              <a:gd name="connsiteX1" fmla="*/ 1791005 w 3567684"/>
              <a:gd name="connsiteY1" fmla="*/ 13252 h 3041391"/>
              <a:gd name="connsiteX2" fmla="*/ 3567684 w 3567684"/>
              <a:gd name="connsiteY2" fmla="*/ 0 h 3041391"/>
              <a:gd name="connsiteX3" fmla="*/ 3560305 w 3567684"/>
              <a:gd name="connsiteY3" fmla="*/ 3041391 h 3041391"/>
              <a:gd name="connsiteX4" fmla="*/ 0 w 3567684"/>
              <a:gd name="connsiteY4" fmla="*/ 3032105 h 3041391"/>
              <a:gd name="connsiteX0" fmla="*/ 0 w 3588702"/>
              <a:gd name="connsiteY0" fmla="*/ 3060360 h 3060360"/>
              <a:gd name="connsiteX1" fmla="*/ 1812023 w 3588702"/>
              <a:gd name="connsiteY1" fmla="*/ 13252 h 3060360"/>
              <a:gd name="connsiteX2" fmla="*/ 3588702 w 3588702"/>
              <a:gd name="connsiteY2" fmla="*/ 0 h 3060360"/>
              <a:gd name="connsiteX3" fmla="*/ 3581323 w 3588702"/>
              <a:gd name="connsiteY3" fmla="*/ 3041391 h 3060360"/>
              <a:gd name="connsiteX4" fmla="*/ 0 w 3588702"/>
              <a:gd name="connsiteY4" fmla="*/ 3060360 h 306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8702" h="3060360">
                <a:moveTo>
                  <a:pt x="0" y="3060360"/>
                </a:moveTo>
                <a:lnTo>
                  <a:pt x="1812023" y="13252"/>
                </a:lnTo>
                <a:lnTo>
                  <a:pt x="3588702" y="0"/>
                </a:lnTo>
                <a:cubicBezTo>
                  <a:pt x="3586242" y="1013797"/>
                  <a:pt x="3583783" y="2027594"/>
                  <a:pt x="3581323" y="3041391"/>
                </a:cubicBezTo>
                <a:lnTo>
                  <a:pt x="0" y="3060360"/>
                </a:lnTo>
                <a:close/>
              </a:path>
            </a:pathLst>
          </a:custGeom>
          <a:solidFill>
            <a:schemeClr val="accent3">
              <a:lumMod val="20000"/>
              <a:lumOff val="80000"/>
            </a:schemeClr>
          </a:solidFill>
          <a:ln w="9525">
            <a:noFill/>
            <a:miter lim="800000"/>
            <a:headEnd/>
            <a:tailEnd/>
          </a:ln>
        </p:spPr>
        <p:txBody>
          <a:bodyPr wrap="square" lIns="180000" tIns="72000" rIns="180000" bIns="72000" rtlCol="0" anchor="ctr">
            <a:noAutofit/>
          </a:bodyP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E9C5BED9-156C-7894-FEBF-54CCAAF5E8E2}"/>
              </a:ext>
            </a:extLst>
          </p:cNvPr>
          <p:cNvSpPr/>
          <p:nvPr/>
        </p:nvSpPr>
        <p:spPr bwMode="auto">
          <a:xfrm>
            <a:off x="401479" y="2024382"/>
            <a:ext cx="374072" cy="965189"/>
          </a:xfrm>
          <a:prstGeom prst="rect">
            <a:avLst/>
          </a:prstGeom>
          <a:solidFill>
            <a:srgbClr val="FFFF66"/>
          </a:solidFill>
          <a:ln w="6350">
            <a:solidFill>
              <a:srgbClr val="FF9933"/>
            </a:solidFill>
            <a:miter lim="800000"/>
            <a:headEnd/>
            <a:tailEnd/>
          </a:ln>
        </p:spPr>
        <p:txBody>
          <a:bodyPr vert="eaVert"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開催日時</a:t>
            </a:r>
          </a:p>
        </p:txBody>
      </p:sp>
      <p:sp>
        <p:nvSpPr>
          <p:cNvPr id="11" name="楕円 10">
            <a:extLst>
              <a:ext uri="{FF2B5EF4-FFF2-40B4-BE49-F238E27FC236}">
                <a16:creationId xmlns:a16="http://schemas.microsoft.com/office/drawing/2014/main" id="{B638F76B-B9EF-39FD-33B4-E2D4C90B3D87}"/>
              </a:ext>
            </a:extLst>
          </p:cNvPr>
          <p:cNvSpPr/>
          <p:nvPr/>
        </p:nvSpPr>
        <p:spPr bwMode="auto">
          <a:xfrm>
            <a:off x="2678756" y="1983080"/>
            <a:ext cx="470696" cy="435641"/>
          </a:xfrm>
          <a:prstGeom prst="ellipse">
            <a:avLst/>
          </a:prstGeom>
          <a:solidFill>
            <a:srgbClr val="FFFF66"/>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10" name="四角形: 角を丸くする 4">
            <a:extLst>
              <a:ext uri="{FF2B5EF4-FFF2-40B4-BE49-F238E27FC236}">
                <a16:creationId xmlns:a16="http://schemas.microsoft.com/office/drawing/2014/main" id="{8657D4EC-CD74-82E0-448F-8CF6AB5185B1}"/>
              </a:ext>
            </a:extLst>
          </p:cNvPr>
          <p:cNvSpPr txBox="1"/>
          <p:nvPr/>
        </p:nvSpPr>
        <p:spPr>
          <a:xfrm>
            <a:off x="855436" y="1907682"/>
            <a:ext cx="4143839" cy="119370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1173" tIns="61173" rIns="61173" bIns="61173" numCol="1" spcCol="1270" anchor="t" anchorCtr="0">
            <a:noAutofit/>
          </a:bodyPr>
          <a:lstStyle/>
          <a:p>
            <a:pPr marL="0" marR="0" lvl="0" indent="0" defTabSz="925561" rtl="0" eaLnBrk="1" fontAlgn="auto" latinLnBrk="0" hangingPunct="1">
              <a:lnSpc>
                <a:spcPct val="100000"/>
              </a:lnSpc>
              <a:spcBef>
                <a:spcPts val="0"/>
              </a:spcBef>
              <a:spcAft>
                <a:spcPts val="0"/>
              </a:spcAft>
              <a:buClrTx/>
              <a:buSzTx/>
              <a:buFontTx/>
              <a:buNone/>
              <a:tabLst/>
              <a:defRPr/>
            </a:pPr>
            <a:r>
              <a:rPr kumimoji="1" lang="en-US" altLang="ja-JP" sz="2800" b="1" i="1"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2025.</a:t>
            </a:r>
            <a:r>
              <a:rPr kumimoji="1" lang="en-US" altLang="ja-JP" sz="2800" b="1" i="1" dirty="0">
                <a:solidFill>
                  <a:prstClr val="white"/>
                </a:solidFill>
                <a:latin typeface="Meiryo UI" panose="020B0604030504040204" pitchFamily="50" charset="-128"/>
                <a:ea typeface="Meiryo UI" panose="020B0604030504040204" pitchFamily="50" charset="-128"/>
              </a:rPr>
              <a:t>7.8 </a:t>
            </a:r>
            <a:r>
              <a:rPr kumimoji="1" lang="ja-JP" altLang="en-US" sz="2800" b="1" i="1" dirty="0">
                <a:solidFill>
                  <a:srgbClr val="333399"/>
                </a:solidFill>
                <a:latin typeface="Meiryo UI" panose="020B0604030504040204" pitchFamily="50" charset="-128"/>
                <a:ea typeface="Meiryo UI" panose="020B0604030504040204" pitchFamily="50" charset="-128"/>
              </a:rPr>
              <a:t>火</a:t>
            </a:r>
            <a:endParaRPr kumimoji="1" lang="en-US" altLang="ja-JP" sz="2400" b="1" i="1" dirty="0">
              <a:solidFill>
                <a:srgbClr val="333399"/>
              </a:solidFill>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1</a:t>
            </a:r>
            <a:r>
              <a:rPr kumimoji="1" lang="en-US" altLang="ja-JP" sz="2400" b="1" i="1" dirty="0">
                <a:solidFill>
                  <a:prstClr val="white"/>
                </a:solidFill>
                <a:latin typeface="Meiryo UI" panose="020B0604030504040204" pitchFamily="50" charset="-128"/>
                <a:ea typeface="Meiryo UI" panose="020B0604030504040204" pitchFamily="50" charset="-128"/>
              </a:rPr>
              <a:t>3:00</a:t>
            </a:r>
            <a:r>
              <a:rPr kumimoji="1" lang="ja-JP" altLang="en-US" sz="2400" b="1" i="1" dirty="0">
                <a:solidFill>
                  <a:prstClr val="white"/>
                </a:solidFill>
                <a:latin typeface="Meiryo UI" panose="020B0604030504040204" pitchFamily="50" charset="-128"/>
                <a:ea typeface="Meiryo UI" panose="020B0604030504040204" pitchFamily="50" charset="-128"/>
              </a:rPr>
              <a:t>～</a:t>
            </a:r>
            <a:r>
              <a:rPr kumimoji="1" lang="en-US" altLang="ja-JP" sz="2400" b="1" i="1" dirty="0">
                <a:solidFill>
                  <a:prstClr val="white"/>
                </a:solidFill>
                <a:latin typeface="Meiryo UI" panose="020B0604030504040204" pitchFamily="50" charset="-128"/>
                <a:ea typeface="Meiryo UI" panose="020B0604030504040204" pitchFamily="50" charset="-128"/>
              </a:rPr>
              <a:t>15:50</a:t>
            </a:r>
          </a:p>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1400" b="1" i="1" dirty="0">
                <a:solidFill>
                  <a:prstClr val="white"/>
                </a:solidFill>
                <a:latin typeface="Meiryo UI" panose="020B0604030504040204" pitchFamily="50" charset="-128"/>
                <a:ea typeface="Meiryo UI" panose="020B0604030504040204" pitchFamily="50" charset="-128"/>
              </a:rPr>
              <a:t>受付開始</a:t>
            </a:r>
            <a:r>
              <a:rPr kumimoji="1" lang="en-US" altLang="ja-JP" sz="1400" b="1" i="1" dirty="0">
                <a:solidFill>
                  <a:schemeClr val="bg1"/>
                </a:solidFill>
                <a:latin typeface="Meiryo UI" panose="020B0604030504040204" pitchFamily="50" charset="-128"/>
                <a:ea typeface="Meiryo UI" panose="020B0604030504040204" pitchFamily="50" charset="-128"/>
              </a:rPr>
              <a:t>12:30</a:t>
            </a:r>
            <a:r>
              <a:rPr kumimoji="1" lang="ja-JP" altLang="en-US" sz="1400" b="1" i="1" dirty="0">
                <a:solidFill>
                  <a:schemeClr val="bg1"/>
                </a:solidFill>
                <a:latin typeface="Meiryo UI" panose="020B0604030504040204" pitchFamily="50" charset="-128"/>
                <a:ea typeface="Meiryo UI" panose="020B0604030504040204" pitchFamily="50" charset="-128"/>
              </a:rPr>
              <a:t>～</a:t>
            </a:r>
            <a:endParaRPr kumimoji="1" lang="ja-JP" altLang="en-US" sz="1400" b="1" i="1"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a:p>
            <a:pPr marL="0" marR="0" lvl="0" indent="0" defTabSz="713674" rtl="0" eaLnBrk="1" fontAlgn="auto" latinLnBrk="0" hangingPunct="1">
              <a:lnSpc>
                <a:spcPct val="90000"/>
              </a:lnSpc>
              <a:spcBef>
                <a:spcPct val="0"/>
              </a:spcBef>
              <a:spcAft>
                <a:spcPct val="35000"/>
              </a:spcAft>
              <a:buClrTx/>
              <a:buSzTx/>
              <a:buFontTx/>
              <a:buNone/>
              <a:tabLst/>
              <a:defRPr/>
            </a:pPr>
            <a:endParaRPr kumimoji="0" lang="ja-JP" altLang="en-US" sz="1249"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2" name="正方形/長方形 11">
            <a:extLst>
              <a:ext uri="{FF2B5EF4-FFF2-40B4-BE49-F238E27FC236}">
                <a16:creationId xmlns:a16="http://schemas.microsoft.com/office/drawing/2014/main" id="{0DA296C0-B8F4-DE41-8D40-AC5057E53CE7}"/>
              </a:ext>
            </a:extLst>
          </p:cNvPr>
          <p:cNvSpPr/>
          <p:nvPr/>
        </p:nvSpPr>
        <p:spPr bwMode="auto">
          <a:xfrm>
            <a:off x="3611482" y="2186644"/>
            <a:ext cx="728484" cy="256081"/>
          </a:xfrm>
          <a:prstGeom prst="rect">
            <a:avLst/>
          </a:prstGeom>
          <a:solidFill>
            <a:srgbClr val="FFFF66"/>
          </a:solidFill>
          <a:ln w="6350">
            <a:solidFill>
              <a:srgbClr val="FF9933"/>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対象</a:t>
            </a:r>
          </a:p>
        </p:txBody>
      </p:sp>
      <p:sp>
        <p:nvSpPr>
          <p:cNvPr id="15" name="正方形/長方形 14">
            <a:extLst>
              <a:ext uri="{FF2B5EF4-FFF2-40B4-BE49-F238E27FC236}">
                <a16:creationId xmlns:a16="http://schemas.microsoft.com/office/drawing/2014/main" id="{BECFA864-CAFF-38C8-CF16-1E2E245A2BAA}"/>
              </a:ext>
            </a:extLst>
          </p:cNvPr>
          <p:cNvSpPr/>
          <p:nvPr/>
        </p:nvSpPr>
        <p:spPr bwMode="auto">
          <a:xfrm>
            <a:off x="3611482" y="2703199"/>
            <a:ext cx="728484" cy="256081"/>
          </a:xfrm>
          <a:prstGeom prst="rect">
            <a:avLst/>
          </a:prstGeom>
          <a:solidFill>
            <a:srgbClr val="FFFF66"/>
          </a:solidFill>
          <a:ln w="6350">
            <a:solidFill>
              <a:srgbClr val="FF9933"/>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定員</a:t>
            </a:r>
          </a:p>
        </p:txBody>
      </p:sp>
      <p:sp>
        <p:nvSpPr>
          <p:cNvPr id="17" name="正方形/長方形 16">
            <a:extLst>
              <a:ext uri="{FF2B5EF4-FFF2-40B4-BE49-F238E27FC236}">
                <a16:creationId xmlns:a16="http://schemas.microsoft.com/office/drawing/2014/main" id="{7D66EC7E-F5A3-782B-D651-FBD3508D9EF0}"/>
              </a:ext>
            </a:extLst>
          </p:cNvPr>
          <p:cNvSpPr/>
          <p:nvPr/>
        </p:nvSpPr>
        <p:spPr bwMode="auto">
          <a:xfrm>
            <a:off x="3456489" y="3469365"/>
            <a:ext cx="728484" cy="256081"/>
          </a:xfrm>
          <a:prstGeom prst="rect">
            <a:avLst/>
          </a:prstGeom>
          <a:solidFill>
            <a:srgbClr val="FFFF66"/>
          </a:solidFill>
          <a:ln w="6350">
            <a:solidFill>
              <a:srgbClr val="FF9933"/>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会場</a:t>
            </a:r>
          </a:p>
        </p:txBody>
      </p:sp>
      <p:sp>
        <p:nvSpPr>
          <p:cNvPr id="19" name="テキスト ボックス 18">
            <a:extLst>
              <a:ext uri="{FF2B5EF4-FFF2-40B4-BE49-F238E27FC236}">
                <a16:creationId xmlns:a16="http://schemas.microsoft.com/office/drawing/2014/main" id="{A2A7E356-30C8-B87B-37CD-99235DB0EAA1}"/>
              </a:ext>
            </a:extLst>
          </p:cNvPr>
          <p:cNvSpPr txBox="1"/>
          <p:nvPr/>
        </p:nvSpPr>
        <p:spPr>
          <a:xfrm>
            <a:off x="3926888" y="2040152"/>
            <a:ext cx="3315889" cy="674297"/>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府内企業の方</a:t>
            </a:r>
            <a:endParaRPr lang="en-US" altLang="ja-JP" sz="1249" b="1" dirty="0">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lang="en-US" altLang="ja-JP" sz="1249" b="1" dirty="0">
                <a:latin typeface="Meiryo UI" panose="020B0604030504040204" pitchFamily="50" charset="-128"/>
                <a:ea typeface="Meiryo UI" panose="020B0604030504040204" pitchFamily="50" charset="-128"/>
              </a:rPr>
              <a:t>(</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経営者、人事・労務担当者等</a:t>
            </a:r>
            <a:r>
              <a:rPr lang="en-US" altLang="ja-JP" sz="1249" b="1" dirty="0">
                <a:latin typeface="Meiryo UI" panose="020B0604030504040204" pitchFamily="50" charset="-128"/>
                <a:ea typeface="Meiryo UI" panose="020B0604030504040204" pitchFamily="50" charset="-128"/>
              </a:rPr>
              <a:t>)</a:t>
            </a:r>
            <a:endPar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0D5EA9F8-FF05-FD9B-EB79-9BD4ED0C704E}"/>
              </a:ext>
            </a:extLst>
          </p:cNvPr>
          <p:cNvSpPr txBox="1"/>
          <p:nvPr/>
        </p:nvSpPr>
        <p:spPr>
          <a:xfrm>
            <a:off x="4270790" y="2608771"/>
            <a:ext cx="2126535" cy="444939"/>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３</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名程度</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申込先着順</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endPar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1F49AE-5B45-DB7C-06B2-96F8EA010B5B}"/>
              </a:ext>
            </a:extLst>
          </p:cNvPr>
          <p:cNvSpPr/>
          <p:nvPr/>
        </p:nvSpPr>
        <p:spPr bwMode="auto">
          <a:xfrm>
            <a:off x="5741" y="6393218"/>
            <a:ext cx="6595809" cy="1166508"/>
          </a:xfrm>
          <a:prstGeom prst="rect">
            <a:avLst/>
          </a:prstGeom>
          <a:solidFill>
            <a:schemeClr val="bg1"/>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23" name="テキスト ボックス 22">
            <a:extLst>
              <a:ext uri="{FF2B5EF4-FFF2-40B4-BE49-F238E27FC236}">
                <a16:creationId xmlns:a16="http://schemas.microsoft.com/office/drawing/2014/main" id="{04E1A3AA-6D55-3A2A-863A-31C503F57DA7}"/>
              </a:ext>
            </a:extLst>
          </p:cNvPr>
          <p:cNvSpPr txBox="1"/>
          <p:nvPr/>
        </p:nvSpPr>
        <p:spPr>
          <a:xfrm>
            <a:off x="3382160" y="6182665"/>
            <a:ext cx="3601891" cy="674361"/>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裏面をご確認のうえ、</a:t>
            </a:r>
            <a:r>
              <a:rPr lang="en-US" altLang="ja-JP" sz="1250" b="1" u="sng" dirty="0">
                <a:solidFill>
                  <a:prstClr val="black"/>
                </a:solidFill>
                <a:latin typeface="Meiryo UI" panose="020B0604030504040204" pitchFamily="50" charset="-128"/>
                <a:ea typeface="Meiryo UI" panose="020B0604030504040204" pitchFamily="50" charset="-128"/>
              </a:rPr>
              <a:t>2025</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7</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a:t>
            </a:r>
            <a:r>
              <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火</a:t>
            </a:r>
            <a:r>
              <a:rPr lang="en-US" altLang="ja-JP" sz="1250" b="1" u="sng" dirty="0">
                <a:solidFill>
                  <a:prstClr val="black"/>
                </a:solidFill>
                <a:latin typeface="Meiryo UI" panose="020B0604030504040204" pitchFamily="50" charset="-128"/>
                <a:ea typeface="Meiryo UI" panose="020B0604030504040204" pitchFamily="50" charset="-128"/>
              </a:rPr>
              <a:t>)</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までに</a:t>
            </a:r>
            <a:endPar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お申込みください。</a:t>
            </a:r>
            <a:endParaRPr kumimoji="0" lang="en-US" altLang="ja-JP" sz="12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90322334-AC38-79F8-BF00-BFE05B8CDA6D}"/>
              </a:ext>
            </a:extLst>
          </p:cNvPr>
          <p:cNvSpPr/>
          <p:nvPr/>
        </p:nvSpPr>
        <p:spPr bwMode="auto">
          <a:xfrm>
            <a:off x="3450740" y="6010642"/>
            <a:ext cx="728484" cy="256081"/>
          </a:xfrm>
          <a:prstGeom prst="rect">
            <a:avLst/>
          </a:prstGeom>
          <a:solidFill>
            <a:srgbClr val="FFFF66"/>
          </a:solidFill>
          <a:ln w="6350">
            <a:solidFill>
              <a:srgbClr val="FF9933"/>
            </a:solidFill>
            <a:miter lim="800000"/>
            <a:headEnd/>
            <a:tailEnd/>
          </a:ln>
        </p:spPr>
        <p:txBody>
          <a:bodyPr vert="horz" wrap="none" lIns="180000" tIns="72000" rIns="180000" bIns="72000" rtlCol="0" anchor="ctr"/>
          <a:lstStyle/>
          <a:p>
            <a:pPr algn="ctr" eaLnBrk="1" hangingPunct="1">
              <a:spcBef>
                <a:spcPct val="0"/>
              </a:spcBef>
              <a:buNone/>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申込み</a:t>
            </a:r>
            <a:endParaRPr kumimoji="1" lang="ja-JP" altLang="en-US" sz="1200" b="1" dirty="0">
              <a:latin typeface="Meiryo UI" panose="020B0604030504040204" pitchFamily="50" charset="-128"/>
              <a:ea typeface="Meiryo UI" panose="020B0604030504040204" pitchFamily="50" charset="-128"/>
            </a:endParaRPr>
          </a:p>
        </p:txBody>
      </p:sp>
      <p:sp>
        <p:nvSpPr>
          <p:cNvPr id="28" name="四角形: 角を丸くする 27">
            <a:extLst>
              <a:ext uri="{FF2B5EF4-FFF2-40B4-BE49-F238E27FC236}">
                <a16:creationId xmlns:a16="http://schemas.microsoft.com/office/drawing/2014/main" id="{45D50226-5EFF-E9BD-3D1F-732533631666}"/>
              </a:ext>
            </a:extLst>
          </p:cNvPr>
          <p:cNvSpPr/>
          <p:nvPr/>
        </p:nvSpPr>
        <p:spPr bwMode="auto">
          <a:xfrm>
            <a:off x="67859" y="6931143"/>
            <a:ext cx="4111365" cy="2348631"/>
          </a:xfrm>
          <a:prstGeom prst="roundRect">
            <a:avLst/>
          </a:prstGeom>
          <a:solidFill>
            <a:srgbClr val="D4E5F7">
              <a:alpha val="49000"/>
            </a:srgbClr>
          </a:solidFill>
          <a:ln w="9525">
            <a:noFill/>
            <a:miter lim="800000"/>
            <a:headEnd/>
            <a:tailEnd/>
          </a:ln>
        </p:spPr>
        <p:txBody>
          <a:bodyPr wrap="none" lIns="0" tIns="72000" rIns="0" bIns="288000" rtlCol="0" anchor="ctr">
            <a:noAutofit/>
          </a:bodyPr>
          <a:lstStyle/>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プログラム</a:t>
            </a:r>
            <a:endParaRPr lang="en-US" altLang="ja-JP" sz="8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大阪府立すながわ高等支援学校　概要説明</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&amp;</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見学  </a:t>
            </a: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すながわ高等支援学校 進路指導主事 奥田 承紀</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endPar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生徒就職先企業の事例紹介</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lang="ja-JP" altLang="en-US" sz="1000" b="1" dirty="0">
                <a:solidFill>
                  <a:prstClr val="black"/>
                </a:solidFill>
                <a:latin typeface="Meiryo UI" panose="020B0604030504040204" pitchFamily="50" charset="-128"/>
                <a:ea typeface="Meiryo UI" panose="020B0604030504040204" pitchFamily="50" charset="-128"/>
              </a:rPr>
              <a:t>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「複数の</a:t>
            </a:r>
            <a:r>
              <a:rPr lang="ja-JP" altLang="en-US" sz="1200" b="1" dirty="0">
                <a:solidFill>
                  <a:prstClr val="black"/>
                </a:solidFill>
                <a:latin typeface="Meiryo UI" panose="020B0604030504040204" pitchFamily="50" charset="-128"/>
                <a:ea typeface="Meiryo UI" panose="020B0604030504040204" pitchFamily="50" charset="-128"/>
              </a:rPr>
              <a:t>支援機関との連携による障がい者雇用</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rPr>
              <a:t>NS</a:t>
            </a:r>
            <a:r>
              <a:rPr lang="ja-JP" altLang="en-US" sz="1200" b="1" dirty="0">
                <a:solidFill>
                  <a:prstClr val="black"/>
                </a:solidFill>
                <a:latin typeface="Meiryo UI" panose="020B0604030504040204" pitchFamily="50" charset="-128"/>
                <a:ea typeface="Meiryo UI" panose="020B0604030504040204" pitchFamily="50" charset="-128"/>
              </a:rPr>
              <a:t>ハートフルサービス関西株式会社</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クリーニング課　課長　東岡　新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氏</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057E5E2-53CB-4C2C-ED19-E95620677F72}"/>
              </a:ext>
            </a:extLst>
          </p:cNvPr>
          <p:cNvSpPr txBox="1"/>
          <p:nvPr/>
        </p:nvSpPr>
        <p:spPr>
          <a:xfrm>
            <a:off x="281143" y="3471285"/>
            <a:ext cx="2885426" cy="3402708"/>
          </a:xfrm>
          <a:prstGeom prst="rect">
            <a:avLst/>
          </a:prstGeom>
          <a:noFill/>
          <a:ln w="19050">
            <a:solidFill>
              <a:schemeClr val="bg1">
                <a:lumMod val="50000"/>
              </a:schemeClr>
            </a:solidFill>
            <a:prstDash val="dash"/>
          </a:ln>
        </p:spPr>
        <p:txBody>
          <a:bodyPr wrap="square" lIns="144000" tIns="72000" rIns="144000" bIns="72000" rtlCol="0" anchor="t">
            <a:spAutoFit/>
          </a:bodyPr>
          <a:lstStyle/>
          <a:p>
            <a:pPr marL="0" marR="0" lvl="0" indent="0" algn="l" defTabSz="925561" rtl="0" eaLnBrk="1" fontAlgn="auto" latinLnBrk="0" hangingPunct="1">
              <a:lnSpc>
                <a:spcPts val="13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はじめて障がい者雇用に取り組む</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marL="0" marR="0" lvl="0" indent="0" algn="l" defTabSz="925561" rtl="0" eaLnBrk="1" fontAlgn="auto" latinLnBrk="0" hangingPunct="1">
              <a:lnSpc>
                <a:spcPts val="13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あるいは、新たな職種で障がい者を雇用しようとする事業主の人事・労務担当者の方々を対象に、障がい者への理解を深めていただくため、事例紹介を含めた見学セミナーを開催いたします。</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marL="0" marR="0" lvl="0" indent="0" algn="l" defTabSz="925561" rtl="0" eaLnBrk="1" fontAlgn="auto" latinLnBrk="0" hangingPunct="1">
              <a:lnSpc>
                <a:spcPts val="13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「大阪府立すながわ高等支援学校」は、来年３月には第</a:t>
            </a:r>
            <a:r>
              <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10</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期生が卒業を迎えます。同校で学んでいる知的障がいのある生徒たちは、様々な職域で活躍しようと就職に必要な基本的技能や知識を身につけるため、日々一生懸命励んでいます。</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marL="0" marR="0" lvl="0" indent="0" algn="l" defTabSz="925561" rtl="0" eaLnBrk="1" fontAlgn="auto" latinLnBrk="0" hangingPunct="1">
              <a:lnSpc>
                <a:spcPts val="14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生徒たちが学んでいる様子等を実際にご覧いただき、理解を深め、障がい者雇用に向けたご検討をお願いいたします。地元の事業主の方々にも多くご参加いただき、同校のことを知っていただきたいと考えています。</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marL="0" marR="0" lvl="0" indent="0" algn="l" defTabSz="925561" rtl="0" eaLnBrk="1" fontAlgn="auto" latinLnBrk="0" hangingPunct="1">
              <a:lnSpc>
                <a:spcPts val="14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是非、ご参加ください。</a:t>
            </a:r>
          </a:p>
        </p:txBody>
      </p:sp>
      <p:cxnSp>
        <p:nvCxnSpPr>
          <p:cNvPr id="35" name="直線コネクタ 34">
            <a:extLst>
              <a:ext uri="{FF2B5EF4-FFF2-40B4-BE49-F238E27FC236}">
                <a16:creationId xmlns:a16="http://schemas.microsoft.com/office/drawing/2014/main" id="{A0DC9E86-5538-163E-500E-792E00A21AEB}"/>
              </a:ext>
            </a:extLst>
          </p:cNvPr>
          <p:cNvCxnSpPr>
            <a:cxnSpLocks/>
          </p:cNvCxnSpPr>
          <p:nvPr/>
        </p:nvCxnSpPr>
        <p:spPr>
          <a:xfrm>
            <a:off x="-11676" y="9347167"/>
            <a:ext cx="7210989" cy="0"/>
          </a:xfrm>
          <a:prstGeom prst="line">
            <a:avLst/>
          </a:prstGeom>
          <a:ln w="25400">
            <a:solidFill>
              <a:srgbClr val="0E58C4"/>
            </a:solidFill>
          </a:ln>
        </p:spPr>
        <p:style>
          <a:lnRef idx="1">
            <a:schemeClr val="accent1"/>
          </a:lnRef>
          <a:fillRef idx="0">
            <a:schemeClr val="accent1"/>
          </a:fillRef>
          <a:effectRef idx="0">
            <a:schemeClr val="accent1"/>
          </a:effectRef>
          <a:fontRef idx="minor">
            <a:schemeClr val="tx1"/>
          </a:fontRef>
        </p:style>
      </p:cxnSp>
      <p:sp>
        <p:nvSpPr>
          <p:cNvPr id="39" name="AutoShape 8" descr="シャープペンのイラスト">
            <a:extLst>
              <a:ext uri="{FF2B5EF4-FFF2-40B4-BE49-F238E27FC236}">
                <a16:creationId xmlns:a16="http://schemas.microsoft.com/office/drawing/2014/main" id="{6027CD42-D144-792E-1430-57FEECC66F61}"/>
              </a:ext>
            </a:extLst>
          </p:cNvPr>
          <p:cNvSpPr>
            <a:spLocks noChangeAspect="1" noChangeArrowheads="1"/>
          </p:cNvSpPr>
          <p:nvPr/>
        </p:nvSpPr>
        <p:spPr bwMode="auto">
          <a:xfrm>
            <a:off x="3652203" y="49768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図 6">
            <a:extLst>
              <a:ext uri="{FF2B5EF4-FFF2-40B4-BE49-F238E27FC236}">
                <a16:creationId xmlns:a16="http://schemas.microsoft.com/office/drawing/2014/main" id="{73948034-232A-4A3A-BC4D-BEEE0BCEA4B0}"/>
              </a:ext>
            </a:extLst>
          </p:cNvPr>
          <p:cNvPicPr>
            <a:picLocks noChangeAspect="1"/>
          </p:cNvPicPr>
          <p:nvPr/>
        </p:nvPicPr>
        <p:blipFill rotWithShape="1">
          <a:blip r:embed="rId3"/>
          <a:srcRect l="10772" t="6064" r="1413" b="11380"/>
          <a:stretch/>
        </p:blipFill>
        <p:spPr>
          <a:xfrm>
            <a:off x="4167008" y="7113925"/>
            <a:ext cx="2964446" cy="1997747"/>
          </a:xfrm>
          <a:prstGeom prst="rect">
            <a:avLst/>
          </a:prstGeom>
        </p:spPr>
      </p:pic>
      <p:sp>
        <p:nvSpPr>
          <p:cNvPr id="21" name="テキスト ボックス 20">
            <a:extLst>
              <a:ext uri="{FF2B5EF4-FFF2-40B4-BE49-F238E27FC236}">
                <a16:creationId xmlns:a16="http://schemas.microsoft.com/office/drawing/2014/main" id="{C63BED46-01A7-D032-9782-881A1E422E49}"/>
              </a:ext>
            </a:extLst>
          </p:cNvPr>
          <p:cNvSpPr txBox="1"/>
          <p:nvPr/>
        </p:nvSpPr>
        <p:spPr>
          <a:xfrm>
            <a:off x="3313972" y="3686736"/>
            <a:ext cx="3407255" cy="2503003"/>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大阪府立すながわ高等支援学校</a:t>
            </a:r>
            <a:endParaRPr kumimoji="0" lang="en-US" altLang="ja-JP"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（泉南市信達牧野</a:t>
            </a:r>
            <a:r>
              <a:rPr kumimoji="0" lang="en-US" altLang="ja-JP"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40-1</a:t>
            </a: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0" lang="en-US" altLang="ja-JP"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lang="ja-JP" altLang="en-US" sz="1249" dirty="0">
                <a:solidFill>
                  <a:prstClr val="black"/>
                </a:solidFill>
                <a:latin typeface="Meiryo UI" panose="020B0604030504040204" pitchFamily="50" charset="-128"/>
                <a:ea typeface="Meiryo UI" panose="020B0604030504040204" pitchFamily="50" charset="-128"/>
              </a:rPr>
              <a:t>　</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最寄駅　</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JR</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阪和線「和泉砂川」駅から約</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700m</a:t>
            </a:r>
          </a:p>
          <a:p>
            <a:pPr marR="0" lvl="0" algn="l" defTabSz="925561" rtl="0" eaLnBrk="1" fontAlgn="auto" latinLnBrk="0" hangingPunct="1">
              <a:spcBef>
                <a:spcPts val="0"/>
              </a:spcBef>
              <a:spcAft>
                <a:spcPts val="0"/>
              </a:spcAft>
              <a:buClr>
                <a:srgbClr val="5AA2AE"/>
              </a:buClr>
              <a:buSzTx/>
              <a:tabLst/>
              <a:defRPr/>
            </a:pP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ご来場の際は、公共交通機関をご利用ください。</a:t>
            </a: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併設する泉南支援学校にバスが出入りするため、</a:t>
            </a:r>
            <a:endParaRPr kumimoji="0"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車でのご来場ができません。</a:t>
            </a: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車でお越しの場合はパーキングをご利用ください。</a:t>
            </a:r>
            <a:endParaRPr kumimoji="0"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u="sng" dirty="0">
                <a:solidFill>
                  <a:prstClr val="black"/>
                </a:solidFill>
                <a:latin typeface="Meiryo UI" panose="020B0604030504040204" pitchFamily="50" charset="-128"/>
                <a:ea typeface="Meiryo UI" panose="020B0604030504040204" pitchFamily="50" charset="-128"/>
              </a:rPr>
              <a:t>（和泉砂川駅周辺のパーキングが最寄りです）</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a:p>
            <a:pPr marR="0" lvl="0" algn="l" defTabSz="925561" rtl="0" eaLnBrk="1" fontAlgn="auto" latinLnBrk="0" hangingPunct="1">
              <a:lnSpc>
                <a:spcPts val="1900"/>
              </a:lnSpc>
              <a:spcBef>
                <a:spcPts val="0"/>
              </a:spcBef>
              <a:spcAft>
                <a:spcPts val="0"/>
              </a:spcAft>
              <a:buClr>
                <a:srgbClr val="5AA2AE"/>
              </a:buClr>
              <a:buSzTx/>
              <a:tabLst/>
              <a:defRPr/>
            </a:pPr>
            <a:endParaRPr kumimoji="0" lang="en-US" altLang="ja-JP" sz="124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吹き出し: 四角形 30">
            <a:extLst>
              <a:ext uri="{FF2B5EF4-FFF2-40B4-BE49-F238E27FC236}">
                <a16:creationId xmlns:a16="http://schemas.microsoft.com/office/drawing/2014/main" id="{ADF30378-94D6-4E66-8CF8-B208B40D939E}"/>
              </a:ext>
            </a:extLst>
          </p:cNvPr>
          <p:cNvSpPr/>
          <p:nvPr/>
        </p:nvSpPr>
        <p:spPr>
          <a:xfrm>
            <a:off x="1298070" y="9053639"/>
            <a:ext cx="2775114" cy="266659"/>
          </a:xfrm>
          <a:prstGeom prst="wedgeRectCallout">
            <a:avLst>
              <a:gd name="adj1" fmla="val -55207"/>
              <a:gd name="adj2" fmla="val -50272"/>
            </a:avLst>
          </a:prstGeom>
          <a:solidFill>
            <a:srgbClr val="FFCC66"/>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chemeClr val="tx1"/>
                </a:solidFill>
              </a:rPr>
              <a:t>日本製鉄株式会社グループの特例子会社です</a:t>
            </a:r>
          </a:p>
        </p:txBody>
      </p:sp>
      <p:sp>
        <p:nvSpPr>
          <p:cNvPr id="18" name="二等辺三角形 17">
            <a:extLst>
              <a:ext uri="{FF2B5EF4-FFF2-40B4-BE49-F238E27FC236}">
                <a16:creationId xmlns:a16="http://schemas.microsoft.com/office/drawing/2014/main" id="{BC0E2B94-D2DD-4540-93B0-5B2E169B0C99}"/>
              </a:ext>
            </a:extLst>
          </p:cNvPr>
          <p:cNvSpPr/>
          <p:nvPr/>
        </p:nvSpPr>
        <p:spPr bwMode="auto">
          <a:xfrm>
            <a:off x="6812102" y="2003201"/>
            <a:ext cx="417049" cy="418192"/>
          </a:xfrm>
          <a:prstGeom prst="triangle">
            <a:avLst>
              <a:gd name="adj" fmla="val 93037"/>
            </a:avLst>
          </a:prstGeom>
          <a:solidFill>
            <a:srgbClr val="D4E5F7"/>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36" name="二等辺三角形 35">
            <a:extLst>
              <a:ext uri="{FF2B5EF4-FFF2-40B4-BE49-F238E27FC236}">
                <a16:creationId xmlns:a16="http://schemas.microsoft.com/office/drawing/2014/main" id="{B9294AA0-9B8D-4317-8E7C-96E094E8A765}"/>
              </a:ext>
            </a:extLst>
          </p:cNvPr>
          <p:cNvSpPr/>
          <p:nvPr/>
        </p:nvSpPr>
        <p:spPr bwMode="auto">
          <a:xfrm rot="5764736">
            <a:off x="5548919" y="2023600"/>
            <a:ext cx="417049" cy="418192"/>
          </a:xfrm>
          <a:prstGeom prst="triangle">
            <a:avLst>
              <a:gd name="adj" fmla="val 93037"/>
            </a:avLst>
          </a:prstGeom>
          <a:solidFill>
            <a:srgbClr val="D4E5F7"/>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37" name="二等辺三角形 36">
            <a:extLst>
              <a:ext uri="{FF2B5EF4-FFF2-40B4-BE49-F238E27FC236}">
                <a16:creationId xmlns:a16="http://schemas.microsoft.com/office/drawing/2014/main" id="{E8C195FE-1B29-47AA-A0A2-018E4B75BD92}"/>
              </a:ext>
            </a:extLst>
          </p:cNvPr>
          <p:cNvSpPr/>
          <p:nvPr/>
        </p:nvSpPr>
        <p:spPr bwMode="auto">
          <a:xfrm rot="10800000">
            <a:off x="5511976" y="741088"/>
            <a:ext cx="417049" cy="411517"/>
          </a:xfrm>
          <a:prstGeom prst="triangle">
            <a:avLst>
              <a:gd name="adj" fmla="val 93037"/>
            </a:avLst>
          </a:prstGeom>
          <a:solidFill>
            <a:srgbClr val="D4E5F7"/>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38" name="二等辺三角形 37">
            <a:extLst>
              <a:ext uri="{FF2B5EF4-FFF2-40B4-BE49-F238E27FC236}">
                <a16:creationId xmlns:a16="http://schemas.microsoft.com/office/drawing/2014/main" id="{075C95CB-33A7-49C6-A6CB-B79E4439289B}"/>
              </a:ext>
            </a:extLst>
          </p:cNvPr>
          <p:cNvSpPr/>
          <p:nvPr/>
        </p:nvSpPr>
        <p:spPr bwMode="auto">
          <a:xfrm rot="16417267">
            <a:off x="6808377" y="740516"/>
            <a:ext cx="417049" cy="418192"/>
          </a:xfrm>
          <a:prstGeom prst="triangle">
            <a:avLst>
              <a:gd name="adj" fmla="val 93037"/>
            </a:avLst>
          </a:prstGeom>
          <a:solidFill>
            <a:srgbClr val="D4E5F7"/>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30" name="テキスト ボックス 29">
            <a:extLst>
              <a:ext uri="{FF2B5EF4-FFF2-40B4-BE49-F238E27FC236}">
                <a16:creationId xmlns:a16="http://schemas.microsoft.com/office/drawing/2014/main" id="{CDDD5BCC-E92E-4238-B656-03A2240E468B}"/>
              </a:ext>
            </a:extLst>
          </p:cNvPr>
          <p:cNvSpPr txBox="1"/>
          <p:nvPr/>
        </p:nvSpPr>
        <p:spPr>
          <a:xfrm>
            <a:off x="5450159" y="524047"/>
            <a:ext cx="1273008" cy="462380"/>
          </a:xfrm>
          <a:prstGeom prst="rect">
            <a:avLst/>
          </a:prstGeom>
          <a:noFill/>
          <a:ln>
            <a:noFill/>
          </a:ln>
        </p:spPr>
        <p:txBody>
          <a:bodyPr wrap="square" lIns="91743" tIns="122325" bIns="91743" numCol="1" rtlCol="0" anchor="ctr" anchorCtr="1">
            <a:spAutoFit/>
          </a:bodyPr>
          <a:lstStyle/>
          <a:p>
            <a:pPr marR="0" lvl="0" algn="ctr" defTabSz="925561" rtl="0" eaLnBrk="1" fontAlgn="auto" latinLnBrk="0" hangingPunct="1">
              <a:spcBef>
                <a:spcPts val="0"/>
              </a:spcBef>
              <a:spcAft>
                <a:spcPts val="0"/>
              </a:spcAft>
              <a:buClr>
                <a:srgbClr val="5AA2AE"/>
              </a:buClr>
              <a:buSzTx/>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すながわ高等支援学校</a:t>
            </a:r>
            <a:r>
              <a:rPr lang="ja-JP" altLang="en-US" sz="800" dirty="0">
                <a:solidFill>
                  <a:srgbClr val="000000"/>
                </a:solidFill>
                <a:latin typeface="Meiryo UI" panose="020B0604030504040204" pitchFamily="50" charset="-128"/>
                <a:ea typeface="Meiryo UI" panose="020B0604030504040204" pitchFamily="50" charset="-128"/>
              </a:rPr>
              <a:t>の</a:t>
            </a:r>
            <a:endParaRPr lang="en-US" altLang="ja-JP" sz="800" dirty="0">
              <a:solidFill>
                <a:srgbClr val="000000"/>
              </a:solidFill>
              <a:latin typeface="Meiryo UI" panose="020B0604030504040204" pitchFamily="50" charset="-128"/>
              <a:ea typeface="Meiryo UI" panose="020B0604030504040204" pitchFamily="50" charset="-128"/>
            </a:endParaRPr>
          </a:p>
          <a:p>
            <a:pPr algn="ctr">
              <a:buClr>
                <a:srgbClr val="5AA2AE"/>
              </a:buClr>
              <a:defRPr/>
            </a:pPr>
            <a:r>
              <a:rPr lang="ja-JP" altLang="en-US" sz="800" dirty="0">
                <a:solidFill>
                  <a:srgbClr val="000000"/>
                </a:solidFill>
                <a:latin typeface="Meiryo UI" panose="020B0604030504040204" pitchFamily="50" charset="-128"/>
                <a:ea typeface="Meiryo UI" panose="020B0604030504040204" pitchFamily="50" charset="-128"/>
              </a:rPr>
              <a:t>広報部長</a:t>
            </a:r>
            <a:r>
              <a:rPr kumimoji="0" lang="ja-JP" altLang="en-US" sz="8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「すなごん」</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33C74B5F-FA92-4CBF-80FE-B389F8212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036" y="949612"/>
            <a:ext cx="1408872" cy="1487976"/>
          </a:xfrm>
          <a:prstGeom prst="rect">
            <a:avLst/>
          </a:prstGeom>
          <a:effectLst>
            <a:outerShdw blurRad="50800" dist="38100" algn="l" rotWithShape="0">
              <a:prstClr val="black">
                <a:alpha val="63000"/>
              </a:prstClr>
            </a:outerShdw>
          </a:effectLst>
        </p:spPr>
      </p:pic>
    </p:spTree>
    <p:extLst>
      <p:ext uri="{BB962C8B-B14F-4D97-AF65-F5344CB8AC3E}">
        <p14:creationId xmlns:p14="http://schemas.microsoft.com/office/powerpoint/2010/main" val="419292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29DCA40-65E9-F5C3-FA2D-627C4B679C46}"/>
            </a:ext>
          </a:extLst>
        </p:cNvPr>
        <p:cNvGrpSpPr/>
        <p:nvPr/>
      </p:nvGrpSpPr>
      <p:grpSpPr>
        <a:xfrm>
          <a:off x="0" y="0"/>
          <a:ext cx="0" cy="0"/>
          <a:chOff x="0" y="0"/>
          <a:chExt cx="0" cy="0"/>
        </a:xfrm>
      </p:grpSpPr>
      <p:graphicFrame>
        <p:nvGraphicFramePr>
          <p:cNvPr id="24" name="表 23">
            <a:extLst>
              <a:ext uri="{FF2B5EF4-FFF2-40B4-BE49-F238E27FC236}">
                <a16:creationId xmlns:a16="http://schemas.microsoft.com/office/drawing/2014/main" id="{9F803788-0693-63CB-6934-D4BAC7339A44}"/>
              </a:ext>
            </a:extLst>
          </p:cNvPr>
          <p:cNvGraphicFramePr>
            <a:graphicFrameLocks noGrp="1"/>
          </p:cNvGraphicFramePr>
          <p:nvPr>
            <p:extLst>
              <p:ext uri="{D42A27DB-BD31-4B8C-83A1-F6EECF244321}">
                <p14:modId xmlns:p14="http://schemas.microsoft.com/office/powerpoint/2010/main" val="853972042"/>
              </p:ext>
            </p:extLst>
          </p:nvPr>
        </p:nvGraphicFramePr>
        <p:xfrm>
          <a:off x="351505" y="8366600"/>
          <a:ext cx="6493051" cy="1681588"/>
        </p:xfrm>
        <a:graphic>
          <a:graphicData uri="http://schemas.openxmlformats.org/drawingml/2006/table">
            <a:tbl>
              <a:tblPr firstRow="1" bandRow="1"/>
              <a:tblGrid>
                <a:gridCol w="1307225">
                  <a:extLst>
                    <a:ext uri="{9D8B030D-6E8A-4147-A177-3AD203B41FA5}">
                      <a16:colId xmlns:a16="http://schemas.microsoft.com/office/drawing/2014/main" val="3116507931"/>
                    </a:ext>
                  </a:extLst>
                </a:gridCol>
                <a:gridCol w="5185826">
                  <a:extLst>
                    <a:ext uri="{9D8B030D-6E8A-4147-A177-3AD203B41FA5}">
                      <a16:colId xmlns:a16="http://schemas.microsoft.com/office/drawing/2014/main" val="3083657349"/>
                    </a:ext>
                  </a:extLst>
                </a:gridCol>
              </a:tblGrid>
              <a:tr h="253150">
                <a:tc>
                  <a:txBody>
                    <a:bodyPr/>
                    <a:lstStyle/>
                    <a:p>
                      <a:pPr algn="ctr"/>
                      <a:r>
                        <a:rPr kumimoji="1" lang="ja-JP" altLang="en-US" sz="1100" b="1" dirty="0">
                          <a:latin typeface="Meiryo UI" panose="020B0604030504040204" pitchFamily="50" charset="-128"/>
                          <a:ea typeface="Meiryo UI" panose="020B0604030504040204" pitchFamily="50" charset="-128"/>
                        </a:rPr>
                        <a:t>企業名</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3928479114"/>
                  </a:ext>
                </a:extLst>
              </a:tr>
              <a:tr h="407851">
                <a:tc>
                  <a:txBody>
                    <a:bodyPr/>
                    <a:lstStyle/>
                    <a:p>
                      <a:pPr algn="ctr">
                        <a:lnSpc>
                          <a:spcPct val="150000"/>
                        </a:lnSpc>
                      </a:pPr>
                      <a:r>
                        <a:rPr kumimoji="1" lang="ja-JP" altLang="en-US" sz="1100" b="1" dirty="0">
                          <a:latin typeface="Meiryo UI" panose="020B0604030504040204" pitchFamily="50" charset="-128"/>
                          <a:ea typeface="Meiryo UI" panose="020B0604030504040204" pitchFamily="50" charset="-128"/>
                        </a:rPr>
                        <a:t>所在地</a:t>
                      </a:r>
                    </a:p>
                  </a:txBody>
                  <a:tcPr marL="82257" marR="82257" marT="41128" marB="41128" anchor="ctr"/>
                </a:tc>
                <a:tc>
                  <a:txBody>
                    <a:bodyPr/>
                    <a:lstStyle/>
                    <a:p>
                      <a:r>
                        <a:rPr kumimoji="1" lang="ja-JP" altLang="en-US" sz="1000" b="1" dirty="0">
                          <a:latin typeface="Meiryo UI" panose="020B0604030504040204" pitchFamily="50" charset="-128"/>
                          <a:ea typeface="Meiryo UI" panose="020B0604030504040204" pitchFamily="50" charset="-128"/>
                        </a:rPr>
                        <a:t>（〒　　　</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　　　　）</a:t>
                      </a:r>
                      <a:endParaRPr kumimoji="1" lang="en-US" altLang="ja-JP" sz="1000" b="1" dirty="0">
                        <a:latin typeface="Meiryo UI" panose="020B0604030504040204" pitchFamily="50" charset="-128"/>
                        <a:ea typeface="Meiryo UI" panose="020B0604030504040204" pitchFamily="50" charset="-128"/>
                      </a:endParaRPr>
                    </a:p>
                    <a:p>
                      <a:endParaRPr kumimoji="1" lang="en-US" altLang="ja-JP"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926892271"/>
                  </a:ext>
                </a:extLst>
              </a:tr>
              <a:tr h="212761">
                <a:tc>
                  <a:txBody>
                    <a:bodyPr/>
                    <a:lstStyle/>
                    <a:p>
                      <a:pPr algn="ctr"/>
                      <a:r>
                        <a:rPr kumimoji="1" lang="ja-JP" altLang="en-US" sz="1100" b="1" dirty="0">
                          <a:latin typeface="Meiryo UI" panose="020B0604030504040204" pitchFamily="50" charset="-128"/>
                          <a:ea typeface="Meiryo UI" panose="020B0604030504040204" pitchFamily="50" charset="-128"/>
                        </a:rPr>
                        <a:t>連絡先</a:t>
                      </a:r>
                    </a:p>
                  </a:txBody>
                  <a:tcPr marL="82257" marR="82257" marT="41128" marB="41128"/>
                </a:tc>
                <a:tc>
                  <a:txBody>
                    <a:bodyPr/>
                    <a:lstStyle/>
                    <a:p>
                      <a:r>
                        <a:rPr kumimoji="1" lang="en-US" altLang="ja-JP" sz="1100" b="1" dirty="0">
                          <a:latin typeface="Meiryo UI" panose="020B0604030504040204" pitchFamily="50" charset="-128"/>
                          <a:ea typeface="Meiryo UI" panose="020B0604030504040204" pitchFamily="50" charset="-128"/>
                        </a:rPr>
                        <a:t>TEL</a:t>
                      </a:r>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3022298478"/>
                  </a:ext>
                </a:extLst>
              </a:tr>
              <a:tr h="264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所属・役職</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4111575014"/>
                  </a:ext>
                </a:extLst>
              </a:tr>
              <a:tr h="253150">
                <a:tc>
                  <a:txBody>
                    <a:bodyPr/>
                    <a:lstStyle/>
                    <a:p>
                      <a:pPr algn="ctr"/>
                      <a:r>
                        <a:rPr kumimoji="1" lang="ja-JP" altLang="en-US" sz="1100" b="1" dirty="0">
                          <a:latin typeface="Meiryo UI" panose="020B0604030504040204" pitchFamily="50" charset="-128"/>
                          <a:ea typeface="Meiryo UI" panose="020B0604030504040204" pitchFamily="50" charset="-128"/>
                        </a:rPr>
                        <a:t>参加者氏名</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960803219"/>
                  </a:ext>
                </a:extLst>
              </a:tr>
              <a:tr h="253150">
                <a:tc>
                  <a:txBody>
                    <a:bodyPr/>
                    <a:lstStyle/>
                    <a:p>
                      <a:pPr algn="ctr"/>
                      <a:r>
                        <a:rPr kumimoji="1" lang="en-US" altLang="ja-JP" sz="1100" b="1" dirty="0">
                          <a:latin typeface="Meiryo UI" panose="020B0604030504040204" pitchFamily="50" charset="-128"/>
                          <a:ea typeface="Meiryo UI" panose="020B0604030504040204" pitchFamily="50" charset="-128"/>
                        </a:rPr>
                        <a:t>E-mail</a:t>
                      </a:r>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745912118"/>
                  </a:ext>
                </a:extLst>
              </a:tr>
            </a:tbl>
          </a:graphicData>
        </a:graphic>
      </p:graphicFrame>
      <p:cxnSp>
        <p:nvCxnSpPr>
          <p:cNvPr id="25" name="直線コネクタ 24">
            <a:extLst>
              <a:ext uri="{FF2B5EF4-FFF2-40B4-BE49-F238E27FC236}">
                <a16:creationId xmlns:a16="http://schemas.microsoft.com/office/drawing/2014/main" id="{CCDD8CED-A569-B2A8-B606-11FAA0630F0D}"/>
              </a:ext>
            </a:extLst>
          </p:cNvPr>
          <p:cNvCxnSpPr>
            <a:cxnSpLocks/>
          </p:cNvCxnSpPr>
          <p:nvPr/>
        </p:nvCxnSpPr>
        <p:spPr>
          <a:xfrm flipV="1">
            <a:off x="-162603" y="7923664"/>
            <a:ext cx="7532722" cy="6186"/>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558736AB-AA49-EBC0-8BA0-83E4DB09B3E1}"/>
              </a:ext>
            </a:extLst>
          </p:cNvPr>
          <p:cNvSpPr txBox="1"/>
          <p:nvPr/>
        </p:nvSpPr>
        <p:spPr>
          <a:xfrm>
            <a:off x="974690" y="8027088"/>
            <a:ext cx="5305604" cy="307777"/>
          </a:xfrm>
          <a:prstGeom prst="rect">
            <a:avLst/>
          </a:prstGeom>
          <a:noFill/>
          <a:ln>
            <a:noFill/>
          </a:ln>
        </p:spPr>
        <p:txBody>
          <a:bodyPr wrap="square" rtlCol="0">
            <a:spAutoFit/>
          </a:bodyPr>
          <a:lstStyle/>
          <a:p>
            <a:pPr marL="0" marR="0" lvl="0" indent="0" algn="ctr" defTabSz="925561"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「すながわ高等支援学校見学セミナー（</a:t>
            </a:r>
            <a:r>
              <a:rPr lang="en-US" altLang="ja-JP" sz="1400" b="1" dirty="0">
                <a:solidFill>
                  <a:prstClr val="black"/>
                </a:solidFill>
                <a:latin typeface="Meiryo UI" panose="020B0604030504040204" pitchFamily="50" charset="-128"/>
                <a:ea typeface="Meiryo UI" panose="020B0604030504040204" pitchFamily="50" charset="-128"/>
              </a:rPr>
              <a:t>2025</a:t>
            </a: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.7.8</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参加申込書</a:t>
            </a:r>
          </a:p>
        </p:txBody>
      </p:sp>
      <p:sp>
        <p:nvSpPr>
          <p:cNvPr id="28" name="Rectangle 139">
            <a:extLst>
              <a:ext uri="{FF2B5EF4-FFF2-40B4-BE49-F238E27FC236}">
                <a16:creationId xmlns:a16="http://schemas.microsoft.com/office/drawing/2014/main" id="{4D0FFA80-D3E6-12AF-147F-EC5C83B0009B}"/>
              </a:ext>
            </a:extLst>
          </p:cNvPr>
          <p:cNvSpPr>
            <a:spLocks noChangeArrowheads="1"/>
          </p:cNvSpPr>
          <p:nvPr/>
        </p:nvSpPr>
        <p:spPr bwMode="auto">
          <a:xfrm>
            <a:off x="280399" y="2675294"/>
            <a:ext cx="6624736" cy="5048926"/>
          </a:xfrm>
          <a:prstGeom prst="rect">
            <a:avLst/>
          </a:prstGeom>
          <a:solidFill>
            <a:schemeClr val="bg1"/>
          </a:solidFill>
          <a:ln>
            <a:noFill/>
          </a:ln>
          <a:effectLst>
            <a:glow rad="139700">
              <a:schemeClr val="accent2">
                <a:satMod val="175000"/>
                <a:alpha val="40000"/>
              </a:schemeClr>
            </a:glow>
            <a:outerShdw dist="107763" dir="2700000" algn="ctr" rotWithShape="0">
              <a:schemeClr val="bg2">
                <a:alpha val="50000"/>
              </a:schemeClr>
            </a:outerShdw>
          </a:effectLst>
        </p:spPr>
        <p:txBody>
          <a:bodyPr lIns="180000" tIns="72000" rIns="180000" bIns="72000" anchor="ctr"/>
          <a:lstStyle/>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en-US" altLang="ja-JP"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6" name="AutoShape 3">
            <a:extLst>
              <a:ext uri="{FF2B5EF4-FFF2-40B4-BE49-F238E27FC236}">
                <a16:creationId xmlns:a16="http://schemas.microsoft.com/office/drawing/2014/main" id="{786E09C6-FEF5-7ED4-F033-7079719DD88C}"/>
              </a:ext>
            </a:extLst>
          </p:cNvPr>
          <p:cNvSpPr>
            <a:spLocks noChangeArrowheads="1"/>
          </p:cNvSpPr>
          <p:nvPr/>
        </p:nvSpPr>
        <p:spPr bwMode="auto">
          <a:xfrm>
            <a:off x="573774" y="2790764"/>
            <a:ext cx="6010275" cy="357337"/>
          </a:xfrm>
          <a:prstGeom prst="roundRect">
            <a:avLst>
              <a:gd name="adj" fmla="val 34712"/>
            </a:avLst>
          </a:prstGeom>
          <a:solidFill>
            <a:srgbClr val="333399"/>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lIns="180000" tIns="72000" rIns="180000" bIns="72000" anchor="t"/>
          <a:lstStyle/>
          <a:p>
            <a:pPr marL="0" marR="0" lvl="0" indent="0" algn="ctr" defTabSz="925561" rtl="0" eaLnBrk="1" fontAlgn="auto" latinLnBrk="0" hangingPunct="1">
              <a:lnSpc>
                <a:spcPct val="80000"/>
              </a:lnSpc>
              <a:spcBef>
                <a:spcPct val="20000"/>
              </a:spcBef>
              <a:spcAft>
                <a:spcPts val="0"/>
              </a:spcAft>
              <a:buClrTx/>
              <a:buSzTx/>
              <a:buFontTx/>
              <a:buNone/>
              <a:tabLst/>
              <a:defRPr/>
            </a:pPr>
            <a:r>
              <a:rPr kumimoji="0"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大阪府立すながわ高等支援学校のご紹介</a:t>
            </a:r>
          </a:p>
        </p:txBody>
      </p:sp>
      <p:sp>
        <p:nvSpPr>
          <p:cNvPr id="47" name="Rectangle 356">
            <a:extLst>
              <a:ext uri="{FF2B5EF4-FFF2-40B4-BE49-F238E27FC236}">
                <a16:creationId xmlns:a16="http://schemas.microsoft.com/office/drawing/2014/main" id="{E94BEC5E-BBCA-035E-A5FE-7D412AE19FEF}"/>
              </a:ext>
            </a:extLst>
          </p:cNvPr>
          <p:cNvSpPr>
            <a:spLocks noChangeArrowheads="1"/>
          </p:cNvSpPr>
          <p:nvPr/>
        </p:nvSpPr>
        <p:spPr bwMode="auto">
          <a:xfrm>
            <a:off x="211710" y="3472493"/>
            <a:ext cx="6750575" cy="13406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252000" tIns="72000" rIns="252000" bIns="72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ts val="17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．生徒一人ひとりの能力や可能性を最大限伸ばし、社会人としての生活習慣や職業意識をはぐくみ、</a:t>
            </a:r>
            <a:endPar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ts val="1700"/>
              </a:lnSpc>
              <a:spcBef>
                <a:spcPct val="0"/>
              </a:spcBef>
              <a:spcAft>
                <a:spcPts val="0"/>
              </a:spcAft>
              <a:buClrTx/>
              <a:buSzTx/>
              <a:buFontTx/>
              <a:buNone/>
              <a:tabLst/>
              <a:defRPr/>
            </a:pPr>
            <a:r>
              <a:rPr lang="en-US" altLang="ja-JP" sz="1200" b="1" dirty="0">
                <a:latin typeface="Meiryo UI" panose="020B0604030504040204" pitchFamily="50" charset="-128"/>
                <a:ea typeface="Meiryo UI" panose="020B0604030504040204" pitchFamily="50" charset="-128"/>
              </a:rPr>
              <a:t>      </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心豊かな人間を育成します。</a:t>
            </a:r>
            <a:endPar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ts val="1700"/>
              </a:lnSpc>
              <a:spcBef>
                <a:spcPct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２．実践的な職業教育を充実し、集団の中での学びを通して、社会に貢献する力を育成します。</a:t>
            </a:r>
            <a:endPar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ts val="1700"/>
              </a:lnSpc>
              <a:spcBef>
                <a:spcPct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３．在学中から</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関係機関と連携し、卒業後の職場定着支援を行います。</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8" name="テキスト ボックス 6">
            <a:extLst>
              <a:ext uri="{FF2B5EF4-FFF2-40B4-BE49-F238E27FC236}">
                <a16:creationId xmlns:a16="http://schemas.microsoft.com/office/drawing/2014/main" id="{D00D4F56-F464-C926-A168-1737A7D37FD0}"/>
              </a:ext>
            </a:extLst>
          </p:cNvPr>
          <p:cNvSpPr txBox="1">
            <a:spLocks noChangeArrowheads="1"/>
          </p:cNvSpPr>
          <p:nvPr/>
        </p:nvSpPr>
        <p:spPr bwMode="auto">
          <a:xfrm>
            <a:off x="446234" y="3231621"/>
            <a:ext cx="6288214" cy="36085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0" tIns="72000" rIns="180000" bIns="72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知的障がいのある生徒が就労を通じた自立をめざして頑張っています！！</a:t>
            </a:r>
          </a:p>
        </p:txBody>
      </p:sp>
      <p:sp>
        <p:nvSpPr>
          <p:cNvPr id="49" name="テキスト ボックス 48">
            <a:extLst>
              <a:ext uri="{FF2B5EF4-FFF2-40B4-BE49-F238E27FC236}">
                <a16:creationId xmlns:a16="http://schemas.microsoft.com/office/drawing/2014/main" id="{A8600DFB-1D1D-4088-157B-BD6363FAB801}"/>
              </a:ext>
            </a:extLst>
          </p:cNvPr>
          <p:cNvSpPr txBox="1"/>
          <p:nvPr/>
        </p:nvSpPr>
        <p:spPr>
          <a:xfrm>
            <a:off x="504254" y="4842737"/>
            <a:ext cx="3147188" cy="2579507"/>
          </a:xfrm>
          <a:prstGeom prst="rect">
            <a:avLst/>
          </a:prstGeom>
          <a:solidFill>
            <a:srgbClr val="FFFF99"/>
          </a:solidFill>
          <a:ln>
            <a:solidFill>
              <a:schemeClr val="tx1"/>
            </a:solidFill>
          </a:ln>
        </p:spPr>
        <p:txBody>
          <a:bodyPr wrap="square" lIns="180000" tIns="180000" rIns="180000" bIns="18000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＜職業共通教科＞</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①「清掃」②「接客」③「物流」</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＜職業専門教科＞</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①せいかつサービス科　</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介護に必要な知識や技術を習得</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②ものづくり科　</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ものづくりに必要な知識や技術を習得</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③食とみどり科</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農作業に必要な知識や技術を習得</a:t>
            </a:r>
          </a:p>
        </p:txBody>
      </p:sp>
      <p:sp>
        <p:nvSpPr>
          <p:cNvPr id="4" name="正方形/長方形 3">
            <a:extLst>
              <a:ext uri="{FF2B5EF4-FFF2-40B4-BE49-F238E27FC236}">
                <a16:creationId xmlns:a16="http://schemas.microsoft.com/office/drawing/2014/main" id="{1154DD52-9EFB-88EA-8A76-D0BB0BC8DD2E}"/>
              </a:ext>
            </a:extLst>
          </p:cNvPr>
          <p:cNvSpPr/>
          <p:nvPr/>
        </p:nvSpPr>
        <p:spPr bwMode="auto">
          <a:xfrm>
            <a:off x="245674" y="1413102"/>
            <a:ext cx="1019284" cy="9574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180000" tIns="72000" rIns="180000" bIns="72000" rtlCol="0" anchor="ctr"/>
          <a:lstStyle/>
          <a:p>
            <a:pPr marL="0" marR="0" lvl="0" indent="0" algn="ctr" defTabSz="925561" rtl="0" eaLnBrk="1" fontAlgn="auto" latinLnBrk="0" hangingPunct="1">
              <a:lnSpc>
                <a:spcPct val="100000"/>
              </a:lnSpc>
              <a:spcBef>
                <a:spcPct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6" name="図 5">
            <a:extLst>
              <a:ext uri="{FF2B5EF4-FFF2-40B4-BE49-F238E27FC236}">
                <a16:creationId xmlns:a16="http://schemas.microsoft.com/office/drawing/2014/main" id="{6201D217-600A-0D1F-DAAC-C3309F732CCC}"/>
              </a:ext>
            </a:extLst>
          </p:cNvPr>
          <p:cNvPicPr>
            <a:picLocks noChangeAspect="1"/>
          </p:cNvPicPr>
          <p:nvPr/>
        </p:nvPicPr>
        <p:blipFill>
          <a:blip r:embed="rId2"/>
          <a:stretch>
            <a:fillRect/>
          </a:stretch>
        </p:blipFill>
        <p:spPr>
          <a:xfrm>
            <a:off x="1371004" y="2797579"/>
            <a:ext cx="291979" cy="357337"/>
          </a:xfrm>
          <a:prstGeom prst="rect">
            <a:avLst/>
          </a:prstGeom>
        </p:spPr>
      </p:pic>
      <p:sp>
        <p:nvSpPr>
          <p:cNvPr id="19" name="テキスト ボックス 6">
            <a:extLst>
              <a:ext uri="{FF2B5EF4-FFF2-40B4-BE49-F238E27FC236}">
                <a16:creationId xmlns:a16="http://schemas.microsoft.com/office/drawing/2014/main" id="{7BC86687-4A58-F63A-7A93-5CD2D97922EB}"/>
              </a:ext>
            </a:extLst>
          </p:cNvPr>
          <p:cNvSpPr txBox="1">
            <a:spLocks noChangeArrowheads="1"/>
          </p:cNvSpPr>
          <p:nvPr/>
        </p:nvSpPr>
        <p:spPr bwMode="auto">
          <a:xfrm>
            <a:off x="203947" y="234292"/>
            <a:ext cx="6799120" cy="2237971"/>
          </a:xfrm>
          <a:prstGeom prst="rect">
            <a:avLst/>
          </a:prstGeom>
          <a:noFill/>
          <a:ln w="63500" cap="rnd" cmpd="sng">
            <a:solidFill>
              <a:srgbClr val="0E58C4"/>
            </a:solidFill>
            <a:bevel/>
            <a:headEnd/>
            <a:tailEnd/>
          </a:ln>
        </p:spPr>
        <p:txBody>
          <a:bodyPr wrap="square" bIns="108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申込方法</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619"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ja-JP" altLang="en-US" sz="1619"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「大阪府インターネット申請・申込みサービス」よりお申込みください。</a:t>
            </a:r>
            <a:endParaRPr kumimoji="1" lang="en-US" altLang="ja-JP" sz="1619"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en-US" altLang="ja-JP"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URL</a:t>
            </a: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endParaRPr kumimoji="1" lang="en-US" altLang="ja-JP"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en-US" altLang="ja-JP" sz="108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hlinkClick r:id="rId3"/>
              </a:rPr>
              <a:t>https://lgpos.task-asp.net/cu/270008/ea/residents/procedures/apply/ef352f31-be25-48fc-8a2d-c5efa1f32269/start</a:t>
            </a:r>
            <a:endParaRPr kumimoji="1" lang="en-US" altLang="ja-JP" sz="108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lang="ja-JP" altLang="en-US" sz="1259" dirty="0">
                <a:solidFill>
                  <a:srgbClr val="000000"/>
                </a:solidFill>
                <a:latin typeface="Meiryo UI" panose="020B0604030504040204" pitchFamily="50" charset="-128"/>
                <a:ea typeface="Meiryo UI" panose="020B0604030504040204" pitchFamily="50" charset="-128"/>
              </a:rPr>
              <a:t>二次元</a:t>
            </a: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コード）</a:t>
            </a:r>
            <a:endParaRPr kumimoji="1" lang="en-US" altLang="ja-JP"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テキスト ボックス 19">
            <a:extLst>
              <a:ext uri="{FF2B5EF4-FFF2-40B4-BE49-F238E27FC236}">
                <a16:creationId xmlns:a16="http://schemas.microsoft.com/office/drawing/2014/main" id="{63F88D93-9ACF-CA80-FDC1-704F29DBA465}"/>
              </a:ext>
            </a:extLst>
          </p:cNvPr>
          <p:cNvSpPr txBox="1"/>
          <p:nvPr/>
        </p:nvSpPr>
        <p:spPr>
          <a:xfrm>
            <a:off x="1480157" y="1308406"/>
            <a:ext cx="5889962" cy="1193532"/>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■申請完了の旨の画面が出れば、正常に受付できています。受付完了時にメールは届きません。</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■お申し込みいただいた個人情報は、本セミナーの運営にのみ利用させていただきます。</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■手話通訳が必要な場合や車椅子で参加される場合等は、事前にお申し出ください。</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■インターネットによる申し込みが難しい場合は、下記「参加申込書」に記入のうえ、</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FAX</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または</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E-mail</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でお申し込みください。</a:t>
            </a:r>
          </a:p>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ja-JP" altLang="en-US" sz="1656"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1" name="グループ化 20">
            <a:extLst>
              <a:ext uri="{FF2B5EF4-FFF2-40B4-BE49-F238E27FC236}">
                <a16:creationId xmlns:a16="http://schemas.microsoft.com/office/drawing/2014/main" id="{83693A7D-FFE6-6923-4336-EA9DAF84076D}"/>
              </a:ext>
            </a:extLst>
          </p:cNvPr>
          <p:cNvGrpSpPr>
            <a:grpSpLocks/>
          </p:cNvGrpSpPr>
          <p:nvPr/>
        </p:nvGrpSpPr>
        <p:grpSpPr bwMode="auto">
          <a:xfrm>
            <a:off x="4158769" y="2102230"/>
            <a:ext cx="2574687" cy="260670"/>
            <a:chOff x="1425921" y="7779450"/>
            <a:chExt cx="2673837" cy="216924"/>
          </a:xfrm>
        </p:grpSpPr>
        <p:sp>
          <p:nvSpPr>
            <p:cNvPr id="22" name="正方形/長方形 21">
              <a:extLst>
                <a:ext uri="{FF2B5EF4-FFF2-40B4-BE49-F238E27FC236}">
                  <a16:creationId xmlns:a16="http://schemas.microsoft.com/office/drawing/2014/main" id="{8A04278B-B059-734A-912E-474D328C612A}"/>
                </a:ext>
              </a:extLst>
            </p:cNvPr>
            <p:cNvSpPr/>
            <p:nvPr/>
          </p:nvSpPr>
          <p:spPr>
            <a:xfrm>
              <a:off x="1425921" y="7779450"/>
              <a:ext cx="2177597" cy="216924"/>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411287" rtl="0" eaLnBrk="1" fontAlgn="auto" latinLnBrk="0" hangingPunct="1">
                <a:lnSpc>
                  <a:spcPct val="100000"/>
                </a:lnSpc>
                <a:spcBef>
                  <a:spcPts val="0"/>
                </a:spcBef>
                <a:spcAft>
                  <a:spcPts val="0"/>
                </a:spcAft>
                <a:buClrTx/>
                <a:buSzTx/>
                <a:buFontTx/>
                <a:buNone/>
                <a:tabLst/>
                <a:defRPr/>
              </a:pPr>
              <a:r>
                <a:rPr kumimoji="0" lang="ja-JP" altLang="en-US" sz="108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　</a:t>
              </a:r>
              <a:r>
                <a:rPr kumimoji="0" lang="ja-JP" altLang="en-US" sz="1080" b="0" i="0" u="none"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障がい</a:t>
              </a:r>
              <a:r>
                <a:rPr kumimoji="0" lang="ja-JP" altLang="en-US" sz="108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者雇用セミナー</a:t>
              </a:r>
            </a:p>
          </p:txBody>
        </p:sp>
        <p:sp>
          <p:nvSpPr>
            <p:cNvPr id="23" name="正方形/長方形 22">
              <a:extLst>
                <a:ext uri="{FF2B5EF4-FFF2-40B4-BE49-F238E27FC236}">
                  <a16:creationId xmlns:a16="http://schemas.microsoft.com/office/drawing/2014/main" id="{DCBDCFA7-A0F5-47EB-A3A9-6A98C131C80D}"/>
                </a:ext>
              </a:extLst>
            </p:cNvPr>
            <p:cNvSpPr/>
            <p:nvPr/>
          </p:nvSpPr>
          <p:spPr>
            <a:xfrm>
              <a:off x="3597236" y="7779450"/>
              <a:ext cx="502522" cy="216924"/>
            </a:xfrm>
            <a:prstGeom prst="rect">
              <a:avLst/>
            </a:prstGeom>
            <a:solidFill>
              <a:srgbClr val="5B9BD5"/>
            </a:solidFill>
            <a:ln w="12700" cap="flat" cmpd="sng" algn="ctr">
              <a:solidFill>
                <a:sysClr val="windowText" lastClr="000000"/>
              </a:solidFill>
              <a:prstDash val="solid"/>
              <a:miter lim="800000"/>
            </a:ln>
            <a:effectLst/>
          </p:spPr>
          <p:txBody>
            <a:bodyPr anchor="ctr"/>
            <a:lstStyle/>
            <a:p>
              <a:pPr marL="0" marR="0" lvl="0" indent="0" algn="ctr" defTabSz="411287" rtl="0" eaLnBrk="1" fontAlgn="auto" latinLnBrk="0" hangingPunct="1">
                <a:lnSpc>
                  <a:spcPct val="100000"/>
                </a:lnSpc>
                <a:spcBef>
                  <a:spcPts val="0"/>
                </a:spcBef>
                <a:spcAft>
                  <a:spcPts val="0"/>
                </a:spcAft>
                <a:buClrTx/>
                <a:buSzTx/>
                <a:buFontTx/>
                <a:buNone/>
                <a:tabLst/>
                <a:defRPr/>
              </a:pPr>
              <a:r>
                <a:rPr kumimoji="0" lang="ja-JP" altLang="en-US" sz="108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検索</a:t>
              </a:r>
            </a:p>
          </p:txBody>
        </p:sp>
      </p:grpSp>
      <p:pic>
        <p:nvPicPr>
          <p:cNvPr id="27" name="グラフィックス 50" descr="カーソル">
            <a:extLst>
              <a:ext uri="{FF2B5EF4-FFF2-40B4-BE49-F238E27FC236}">
                <a16:creationId xmlns:a16="http://schemas.microsoft.com/office/drawing/2014/main" id="{C059E0EC-4C3B-8EE3-DEE9-09CAA612AA3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0548" y="2174419"/>
            <a:ext cx="343178" cy="343178"/>
          </a:xfrm>
          <a:prstGeom prst="rect">
            <a:avLst/>
          </a:prstGeom>
        </p:spPr>
      </p:pic>
      <p:pic>
        <p:nvPicPr>
          <p:cNvPr id="2" name="図 1">
            <a:extLst>
              <a:ext uri="{FF2B5EF4-FFF2-40B4-BE49-F238E27FC236}">
                <a16:creationId xmlns:a16="http://schemas.microsoft.com/office/drawing/2014/main" id="{37C4D0C9-6193-49B1-9FEE-F150FD9F929B}"/>
              </a:ext>
            </a:extLst>
          </p:cNvPr>
          <p:cNvPicPr>
            <a:picLocks noChangeAspect="1"/>
          </p:cNvPicPr>
          <p:nvPr/>
        </p:nvPicPr>
        <p:blipFill rotWithShape="1">
          <a:blip r:embed="rId6"/>
          <a:srcRect l="10872" r="11984"/>
          <a:stretch/>
        </p:blipFill>
        <p:spPr>
          <a:xfrm>
            <a:off x="3447325" y="4619848"/>
            <a:ext cx="1702664" cy="1471423"/>
          </a:xfrm>
          <a:prstGeom prst="rect">
            <a:avLst/>
          </a:prstGeom>
        </p:spPr>
      </p:pic>
      <p:pic>
        <p:nvPicPr>
          <p:cNvPr id="3" name="図 2">
            <a:extLst>
              <a:ext uri="{FF2B5EF4-FFF2-40B4-BE49-F238E27FC236}">
                <a16:creationId xmlns:a16="http://schemas.microsoft.com/office/drawing/2014/main" id="{29E8DE28-6615-487F-A708-BCBF866E2BF1}"/>
              </a:ext>
            </a:extLst>
          </p:cNvPr>
          <p:cNvPicPr>
            <a:picLocks noChangeAspect="1"/>
          </p:cNvPicPr>
          <p:nvPr/>
        </p:nvPicPr>
        <p:blipFill rotWithShape="1">
          <a:blip r:embed="rId7"/>
          <a:srcRect l="12334" t="5876" r="2741" b="11284"/>
          <a:stretch/>
        </p:blipFill>
        <p:spPr>
          <a:xfrm>
            <a:off x="5184333" y="4617913"/>
            <a:ext cx="1660223" cy="1471423"/>
          </a:xfrm>
          <a:prstGeom prst="rect">
            <a:avLst/>
          </a:prstGeom>
        </p:spPr>
      </p:pic>
      <p:pic>
        <p:nvPicPr>
          <p:cNvPr id="5" name="図 4">
            <a:extLst>
              <a:ext uri="{FF2B5EF4-FFF2-40B4-BE49-F238E27FC236}">
                <a16:creationId xmlns:a16="http://schemas.microsoft.com/office/drawing/2014/main" id="{E1B98EFA-8683-4C53-9283-0AA57F9C8D3C}"/>
              </a:ext>
            </a:extLst>
          </p:cNvPr>
          <p:cNvPicPr>
            <a:picLocks noChangeAspect="1"/>
          </p:cNvPicPr>
          <p:nvPr/>
        </p:nvPicPr>
        <p:blipFill rotWithShape="1">
          <a:blip r:embed="rId8"/>
          <a:srcRect l="13371" t="7126" r="6758" b="6179"/>
          <a:stretch/>
        </p:blipFill>
        <p:spPr>
          <a:xfrm>
            <a:off x="4264202" y="6149083"/>
            <a:ext cx="1923782" cy="1443575"/>
          </a:xfrm>
          <a:prstGeom prst="rect">
            <a:avLst/>
          </a:prstGeom>
        </p:spPr>
      </p:pic>
      <p:pic>
        <p:nvPicPr>
          <p:cNvPr id="7" name="図 6">
            <a:extLst>
              <a:ext uri="{FF2B5EF4-FFF2-40B4-BE49-F238E27FC236}">
                <a16:creationId xmlns:a16="http://schemas.microsoft.com/office/drawing/2014/main" id="{DF379AE2-13E0-4634-9903-DA63FEC22A5D}"/>
              </a:ext>
            </a:extLst>
          </p:cNvPr>
          <p:cNvPicPr>
            <a:picLocks noChangeAspect="1"/>
          </p:cNvPicPr>
          <p:nvPr/>
        </p:nvPicPr>
        <p:blipFill>
          <a:blip r:embed="rId9"/>
          <a:stretch>
            <a:fillRect/>
          </a:stretch>
        </p:blipFill>
        <p:spPr>
          <a:xfrm>
            <a:off x="482052" y="1616176"/>
            <a:ext cx="720000" cy="720000"/>
          </a:xfrm>
          <a:prstGeom prst="rect">
            <a:avLst/>
          </a:prstGeom>
        </p:spPr>
      </p:pic>
    </p:spTree>
    <p:extLst>
      <p:ext uri="{BB962C8B-B14F-4D97-AF65-F5344CB8AC3E}">
        <p14:creationId xmlns:p14="http://schemas.microsoft.com/office/powerpoint/2010/main" val="48713849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レトロスペクト">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bwMode="auto">
        <a:noFill/>
        <a:ln w="9525">
          <a:noFill/>
          <a:miter lim="800000"/>
          <a:headEnd/>
          <a:tailEnd/>
        </a:ln>
        <a:extLst>
          <a:ext uri="{909E8E84-426E-40DD-AFC4-6F175D3DCCD1}">
            <a14:hiddenFill xmlns:a14="http://schemas.microsoft.com/office/drawing/2010/main">
              <a:solidFill>
                <a:srgbClr val="FFFFFF"/>
              </a:solidFill>
            </a14:hiddenFill>
          </a:ext>
        </a:extLst>
      </a:spPr>
      <a:bodyPr wrap="none" lIns="180000" tIns="72000" rIns="180000" bIns="72000" anchor="ctr"/>
      <a:lstStyle>
        <a:defPPr eaLnBrk="1" hangingPunct="1">
          <a:spcBef>
            <a:spcPct val="0"/>
          </a:spcBef>
          <a:buNone/>
          <a:defRPr sz="1200" b="1" dirty="0" smtClean="0">
            <a:latin typeface="UD デジタル 教科書体 NP-B" panose="02020700000000000000" pitchFamily="18" charset="-128"/>
            <a:ea typeface="UD デジタル 教科書体 NP-B" panose="02020700000000000000" pitchFamily="18" charset="-128"/>
          </a:defRPr>
        </a:defPPr>
      </a:lstStyle>
    </a:spDef>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TM02892315[[fn=ウィスプ]]</Template>
  <TotalTime>1055</TotalTime>
  <Words>837</Words>
  <Application>Microsoft Office PowerPoint</Application>
  <PresentationFormat>ユーザー設定</PresentationFormat>
  <Paragraphs>91</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vt:i4>
      </vt:variant>
    </vt:vector>
  </HeadingPairs>
  <TitlesOfParts>
    <vt:vector size="12" baseType="lpstr">
      <vt:lpstr>HG丸ｺﾞｼｯｸM-PRO</vt:lpstr>
      <vt:lpstr>HG明朝E</vt:lpstr>
      <vt:lpstr>Meiryo UI</vt:lpstr>
      <vt:lpstr>ＭＳ Ｐ明朝</vt:lpstr>
      <vt:lpstr>UD デジタル 教科書体 NP-B</vt:lpstr>
      <vt:lpstr>Calibri</vt:lpstr>
      <vt:lpstr>Calibri Light</vt:lpstr>
      <vt:lpstr>Wingdings 2</vt:lpstr>
      <vt:lpstr>HDOfficeLightV0</vt:lpstr>
      <vt:lpstr>レトロスペクト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松浦　恵</dc:creator>
  <cp:lastModifiedBy>八幡　明日香</cp:lastModifiedBy>
  <cp:revision>140</cp:revision>
  <cp:lastPrinted>2025-04-30T07:22:08Z</cp:lastPrinted>
  <dcterms:created xsi:type="dcterms:W3CDTF">2021-10-19T07:53:43Z</dcterms:created>
  <dcterms:modified xsi:type="dcterms:W3CDTF">2025-06-12T00:59:23Z</dcterms:modified>
</cp:coreProperties>
</file>