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79" r:id="rId1"/>
  </p:sldMasterIdLst>
  <p:notesMasterIdLst>
    <p:notesMasterId r:id="rId4"/>
  </p:notesMasterIdLst>
  <p:handoutMasterIdLst>
    <p:handoutMasterId r:id="rId5"/>
  </p:handoutMasterIdLst>
  <p:sldIdLst>
    <p:sldId id="260" r:id="rId2"/>
    <p:sldId id="261" r:id="rId3"/>
  </p:sldIdLst>
  <p:sldSz cx="7235825" cy="104394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7" userDrawn="1">
          <p15:clr>
            <a:srgbClr val="A4A3A4"/>
          </p15:clr>
        </p15:guide>
        <p15:guide id="2" pos="2280"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脇　真奈美" initials="山脇　真奈美" lastIdx="1" clrIdx="0">
    <p:extLst>
      <p:ext uri="{19B8F6BF-5375-455C-9EA6-DF929625EA0E}">
        <p15:presenceInfo xmlns:p15="http://schemas.microsoft.com/office/powerpoint/2012/main" userId="S-1-5-21-161959346-1900351369-444732941-263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CCFF99"/>
    <a:srgbClr val="CCFFFF"/>
    <a:srgbClr val="CCFFCC"/>
    <a:srgbClr val="99CCFF"/>
    <a:srgbClr val="99FF99"/>
    <a:srgbClr val="00CC00"/>
    <a:srgbClr val="6699FF"/>
    <a:srgbClr val="66FF33"/>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7662" autoAdjust="0"/>
  </p:normalViewPr>
  <p:slideViewPr>
    <p:cSldViewPr>
      <p:cViewPr varScale="1">
        <p:scale>
          <a:sx n="66" d="100"/>
          <a:sy n="66" d="100"/>
        </p:scale>
        <p:origin x="2357" y="58"/>
      </p:cViewPr>
      <p:guideLst>
        <p:guide orient="horz" pos="3237"/>
        <p:guide pos="22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54" y="-84"/>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7"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5" name="Rectangle 3"/>
          <p:cNvSpPr>
            <a:spLocks noGrp="1" noChangeArrowheads="1"/>
          </p:cNvSpPr>
          <p:nvPr>
            <p:ph type="dt" sz="quarter" idx="1"/>
          </p:nvPr>
        </p:nvSpPr>
        <p:spPr bwMode="auto">
          <a:xfrm>
            <a:off x="3856039"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3076" name="Rectangle 4"/>
          <p:cNvSpPr>
            <a:spLocks noGrp="1" noChangeArrowheads="1"/>
          </p:cNvSpPr>
          <p:nvPr>
            <p:ph type="ftr" sz="quarter" idx="2"/>
          </p:nvPr>
        </p:nvSpPr>
        <p:spPr bwMode="auto">
          <a:xfrm>
            <a:off x="7"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7" name="Rectangle 5"/>
          <p:cNvSpPr>
            <a:spLocks noGrp="1" noChangeArrowheads="1"/>
          </p:cNvSpPr>
          <p:nvPr>
            <p:ph type="sldNum" sz="quarter" idx="3"/>
          </p:nvPr>
        </p:nvSpPr>
        <p:spPr bwMode="auto">
          <a:xfrm>
            <a:off x="3856039"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lgn="r">
              <a:defRPr sz="1200">
                <a:ea typeface="ＭＳ Ｐゴシック" charset="-128"/>
              </a:defRPr>
            </a:lvl1pPr>
          </a:lstStyle>
          <a:p>
            <a:pPr>
              <a:defRPr/>
            </a:pPr>
            <a:fld id="{23F0B749-3602-4A1C-8741-133FCE7A0723}" type="slidenum">
              <a:rPr lang="en-US" altLang="ja-JP"/>
              <a:pPr>
                <a:defRPr/>
              </a:pPr>
              <a:t>‹#›</a:t>
            </a:fld>
            <a:endParaRPr lang="en-US" altLang="ja-JP"/>
          </a:p>
        </p:txBody>
      </p:sp>
    </p:spTree>
    <p:extLst>
      <p:ext uri="{BB962C8B-B14F-4D97-AF65-F5344CB8AC3E}">
        <p14:creationId xmlns:p14="http://schemas.microsoft.com/office/powerpoint/2010/main" val="5433325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7"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3" name="Rectangle 3"/>
          <p:cNvSpPr>
            <a:spLocks noGrp="1" noChangeArrowheads="1"/>
          </p:cNvSpPr>
          <p:nvPr>
            <p:ph type="dt" idx="1"/>
          </p:nvPr>
        </p:nvSpPr>
        <p:spPr bwMode="auto">
          <a:xfrm>
            <a:off x="3856039"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2112963" y="746125"/>
            <a:ext cx="2581275"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1047" y="4721234"/>
            <a:ext cx="5445125" cy="44719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7"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56039"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lgn="r">
              <a:defRPr sz="1200">
                <a:ea typeface="ＭＳ Ｐゴシック" charset="-128"/>
              </a:defRPr>
            </a:lvl1pPr>
          </a:lstStyle>
          <a:p>
            <a:pPr>
              <a:defRPr/>
            </a:pPr>
            <a:fld id="{93FF6CC0-232D-4159-BED6-36C7BDA70979}" type="slidenum">
              <a:rPr lang="en-US" altLang="ja-JP"/>
              <a:pPr>
                <a:defRPr/>
              </a:pPr>
              <a:t>‹#›</a:t>
            </a:fld>
            <a:endParaRPr lang="en-US" altLang="ja-JP"/>
          </a:p>
        </p:txBody>
      </p:sp>
    </p:spTree>
    <p:extLst>
      <p:ext uri="{BB962C8B-B14F-4D97-AF65-F5344CB8AC3E}">
        <p14:creationId xmlns:p14="http://schemas.microsoft.com/office/powerpoint/2010/main" val="32127700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1pPr>
    <a:lvl2pPr marL="494372"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2pPr>
    <a:lvl3pPr marL="988744"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3pPr>
    <a:lvl4pPr marL="1483116"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4pPr>
    <a:lvl5pPr marL="1977488"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5pPr>
    <a:lvl6pPr marL="2471860" algn="l" defTabSz="988744" rtl="0" eaLnBrk="1" latinLnBrk="0" hangingPunct="1">
      <a:defRPr kumimoji="1" sz="1298" kern="1200">
        <a:solidFill>
          <a:schemeClr val="tx1"/>
        </a:solidFill>
        <a:latin typeface="+mn-lt"/>
        <a:ea typeface="+mn-ea"/>
        <a:cs typeface="+mn-cs"/>
      </a:defRPr>
    </a:lvl6pPr>
    <a:lvl7pPr marL="2966230" algn="l" defTabSz="988744" rtl="0" eaLnBrk="1" latinLnBrk="0" hangingPunct="1">
      <a:defRPr kumimoji="1" sz="1298" kern="1200">
        <a:solidFill>
          <a:schemeClr val="tx1"/>
        </a:solidFill>
        <a:latin typeface="+mn-lt"/>
        <a:ea typeface="+mn-ea"/>
        <a:cs typeface="+mn-cs"/>
      </a:defRPr>
    </a:lvl7pPr>
    <a:lvl8pPr marL="3460603" algn="l" defTabSz="988744" rtl="0" eaLnBrk="1" latinLnBrk="0" hangingPunct="1">
      <a:defRPr kumimoji="1" sz="1298" kern="1200">
        <a:solidFill>
          <a:schemeClr val="tx1"/>
        </a:solidFill>
        <a:latin typeface="+mn-lt"/>
        <a:ea typeface="+mn-ea"/>
        <a:cs typeface="+mn-cs"/>
      </a:defRPr>
    </a:lvl8pPr>
    <a:lvl9pPr marL="3954974" algn="l" defTabSz="988744" rtl="0" eaLnBrk="1" latinLnBrk="0" hangingPunct="1">
      <a:defRPr kumimoji="1" sz="129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txBox="1">
            <a:spLocks noGrp="1" noChangeArrowheads="1"/>
          </p:cNvSpPr>
          <p:nvPr/>
        </p:nvSpPr>
        <p:spPr bwMode="auto">
          <a:xfrm>
            <a:off x="3856039" y="9440864"/>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50" tIns="45677" rIns="91350" bIns="45677" anchor="b"/>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C084D724-93DE-4093-A17F-1E208E23FA5C}" type="slidenum">
              <a:rPr lang="en-US" altLang="ja-JP">
                <a:ea typeface="ＭＳ Ｐゴシック" pitchFamily="50" charset="-128"/>
              </a:rPr>
              <a:pPr algn="r" eaLnBrk="1" hangingPunct="1">
                <a:spcBef>
                  <a:spcPct val="0"/>
                </a:spcBef>
              </a:pPr>
              <a:t>1</a:t>
            </a:fld>
            <a:endParaRPr lang="en-US" altLang="ja-JP" dirty="0">
              <a:ea typeface="ＭＳ Ｐゴシック" pitchFamily="50" charset="-128"/>
            </a:endParaRPr>
          </a:p>
        </p:txBody>
      </p:sp>
      <p:sp>
        <p:nvSpPr>
          <p:cNvPr id="5123" name="Rectangle 2"/>
          <p:cNvSpPr>
            <a:spLocks noGrp="1" noRot="1" noChangeAspect="1" noChangeArrowheads="1" noTextEdit="1"/>
          </p:cNvSpPr>
          <p:nvPr>
            <p:ph type="sldImg"/>
          </p:nvPr>
        </p:nvSpPr>
        <p:spPr>
          <a:xfrm>
            <a:off x="2112963" y="746125"/>
            <a:ext cx="2581275" cy="3725863"/>
          </a:xfrm>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584261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42687" y="1708486"/>
            <a:ext cx="6150451" cy="3634458"/>
          </a:xfrm>
        </p:spPr>
        <p:txBody>
          <a:bodyPr anchor="b"/>
          <a:lstStyle>
            <a:lvl1pPr algn="ctr">
              <a:defRPr sz="4748"/>
            </a:lvl1pPr>
          </a:lstStyle>
          <a:p>
            <a:r>
              <a:rPr lang="ja-JP" altLang="en-US"/>
              <a:t>マスター タイトルの書式設定</a:t>
            </a:r>
            <a:endParaRPr lang="en-US" dirty="0"/>
          </a:p>
        </p:txBody>
      </p:sp>
      <p:sp>
        <p:nvSpPr>
          <p:cNvPr id="3" name="Subtitle 2"/>
          <p:cNvSpPr>
            <a:spLocks noGrp="1"/>
          </p:cNvSpPr>
          <p:nvPr>
            <p:ph type="subTitle" idx="1"/>
          </p:nvPr>
        </p:nvSpPr>
        <p:spPr>
          <a:xfrm>
            <a:off x="904478" y="5483102"/>
            <a:ext cx="5426869" cy="2520438"/>
          </a:xfrm>
        </p:spPr>
        <p:txBody>
          <a:bodyPr/>
          <a:lstStyle>
            <a:lvl1pPr marL="0" indent="0" algn="ctr">
              <a:buNone/>
              <a:defRPr sz="1899"/>
            </a:lvl1pPr>
            <a:lvl2pPr marL="361782" indent="0" algn="ctr">
              <a:buNone/>
              <a:defRPr sz="1583"/>
            </a:lvl2pPr>
            <a:lvl3pPr marL="723565" indent="0" algn="ctr">
              <a:buNone/>
              <a:defRPr sz="1424"/>
            </a:lvl3pPr>
            <a:lvl4pPr marL="1085347" indent="0" algn="ctr">
              <a:buNone/>
              <a:defRPr sz="1266"/>
            </a:lvl4pPr>
            <a:lvl5pPr marL="1447129" indent="0" algn="ctr">
              <a:buNone/>
              <a:defRPr sz="1266"/>
            </a:lvl5pPr>
            <a:lvl6pPr marL="1808912" indent="0" algn="ctr">
              <a:buNone/>
              <a:defRPr sz="1266"/>
            </a:lvl6pPr>
            <a:lvl7pPr marL="2170694" indent="0" algn="ctr">
              <a:buNone/>
              <a:defRPr sz="1266"/>
            </a:lvl7pPr>
            <a:lvl8pPr marL="2532477" indent="0" algn="ctr">
              <a:buNone/>
              <a:defRPr sz="1266"/>
            </a:lvl8pPr>
            <a:lvl9pPr marL="2894259" indent="0" algn="ctr">
              <a:buNone/>
              <a:defRPr sz="1266"/>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41EA6BCA-3CCA-4D34-A236-328BF7EF964D}" type="slidenum">
              <a:rPr lang="en-US" altLang="ja-JP" smtClean="0"/>
              <a:pPr>
                <a:defRPr/>
              </a:pPr>
              <a:t>‹#›</a:t>
            </a:fld>
            <a:endParaRPr lang="en-US" altLang="ja-JP"/>
          </a:p>
        </p:txBody>
      </p:sp>
    </p:spTree>
    <p:extLst>
      <p:ext uri="{BB962C8B-B14F-4D97-AF65-F5344CB8AC3E}">
        <p14:creationId xmlns:p14="http://schemas.microsoft.com/office/powerpoint/2010/main" val="2544550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884178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78138" y="555801"/>
            <a:ext cx="1560225" cy="88469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7464" y="555801"/>
            <a:ext cx="4590226" cy="88469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12634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87326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3695" y="2602603"/>
            <a:ext cx="6240899" cy="4342500"/>
          </a:xfrm>
        </p:spPr>
        <p:txBody>
          <a:bodyPr anchor="b"/>
          <a:lstStyle>
            <a:lvl1pPr>
              <a:defRPr sz="4748"/>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3695" y="6986185"/>
            <a:ext cx="6240899" cy="2283618"/>
          </a:xfrm>
        </p:spPr>
        <p:txBody>
          <a:bodyPr/>
          <a:lstStyle>
            <a:lvl1pPr marL="0" indent="0">
              <a:buNone/>
              <a:defRPr sz="1899">
                <a:solidFill>
                  <a:schemeClr val="tx1"/>
                </a:solidFill>
              </a:defRPr>
            </a:lvl1pPr>
            <a:lvl2pPr marL="361782" indent="0">
              <a:buNone/>
              <a:defRPr sz="1583">
                <a:solidFill>
                  <a:schemeClr val="tx1">
                    <a:tint val="75000"/>
                  </a:schemeClr>
                </a:solidFill>
              </a:defRPr>
            </a:lvl2pPr>
            <a:lvl3pPr marL="723565" indent="0">
              <a:buNone/>
              <a:defRPr sz="1424">
                <a:solidFill>
                  <a:schemeClr val="tx1">
                    <a:tint val="75000"/>
                  </a:schemeClr>
                </a:solidFill>
              </a:defRPr>
            </a:lvl3pPr>
            <a:lvl4pPr marL="1085347" indent="0">
              <a:buNone/>
              <a:defRPr sz="1266">
                <a:solidFill>
                  <a:schemeClr val="tx1">
                    <a:tint val="75000"/>
                  </a:schemeClr>
                </a:solidFill>
              </a:defRPr>
            </a:lvl4pPr>
            <a:lvl5pPr marL="1447129" indent="0">
              <a:buNone/>
              <a:defRPr sz="1266">
                <a:solidFill>
                  <a:schemeClr val="tx1">
                    <a:tint val="75000"/>
                  </a:schemeClr>
                </a:solidFill>
              </a:defRPr>
            </a:lvl5pPr>
            <a:lvl6pPr marL="1808912" indent="0">
              <a:buNone/>
              <a:defRPr sz="1266">
                <a:solidFill>
                  <a:schemeClr val="tx1">
                    <a:tint val="75000"/>
                  </a:schemeClr>
                </a:solidFill>
              </a:defRPr>
            </a:lvl6pPr>
            <a:lvl7pPr marL="2170694" indent="0">
              <a:buNone/>
              <a:defRPr sz="1266">
                <a:solidFill>
                  <a:schemeClr val="tx1">
                    <a:tint val="75000"/>
                  </a:schemeClr>
                </a:solidFill>
              </a:defRPr>
            </a:lvl7pPr>
            <a:lvl8pPr marL="2532477" indent="0">
              <a:buNone/>
              <a:defRPr sz="1266">
                <a:solidFill>
                  <a:schemeClr val="tx1">
                    <a:tint val="75000"/>
                  </a:schemeClr>
                </a:solidFill>
              </a:defRPr>
            </a:lvl8pPr>
            <a:lvl9pPr marL="2894259" indent="0">
              <a:buNone/>
              <a:defRPr sz="1266">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E0A406FA-3F5F-4B14-817D-991326D3A807}" type="slidenum">
              <a:rPr lang="en-US" altLang="ja-JP" smtClean="0"/>
              <a:pPr>
                <a:defRPr/>
              </a:pPr>
              <a:t>‹#›</a:t>
            </a:fld>
            <a:endParaRPr lang="en-US" altLang="ja-JP"/>
          </a:p>
        </p:txBody>
      </p:sp>
    </p:spTree>
    <p:extLst>
      <p:ext uri="{BB962C8B-B14F-4D97-AF65-F5344CB8AC3E}">
        <p14:creationId xmlns:p14="http://schemas.microsoft.com/office/powerpoint/2010/main" val="890175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7463"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63136"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986924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98405" y="555804"/>
            <a:ext cx="6240899" cy="201780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8406" y="2559104"/>
            <a:ext cx="3061093"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4" name="Content Placeholder 3"/>
          <p:cNvSpPr>
            <a:spLocks noGrp="1"/>
          </p:cNvSpPr>
          <p:nvPr>
            <p:ph sz="half" idx="2"/>
          </p:nvPr>
        </p:nvSpPr>
        <p:spPr>
          <a:xfrm>
            <a:off x="498406" y="3813281"/>
            <a:ext cx="3061093"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63137" y="2559104"/>
            <a:ext cx="3076168"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6" name="Content Placeholder 5"/>
          <p:cNvSpPr>
            <a:spLocks noGrp="1"/>
          </p:cNvSpPr>
          <p:nvPr>
            <p:ph sz="quarter" idx="4"/>
          </p:nvPr>
        </p:nvSpPr>
        <p:spPr>
          <a:xfrm>
            <a:off x="3663137" y="3813281"/>
            <a:ext cx="3076168"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774385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ACC85E35-AB24-4834-AC5E-BB2EB5AC6FCA}" type="slidenum">
              <a:rPr lang="en-US" altLang="ja-JP" smtClean="0"/>
              <a:pPr>
                <a:defRPr/>
              </a:pPr>
              <a:t>‹#›</a:t>
            </a:fld>
            <a:endParaRPr lang="en-US" altLang="ja-JP"/>
          </a:p>
        </p:txBody>
      </p:sp>
    </p:spTree>
    <p:extLst>
      <p:ext uri="{BB962C8B-B14F-4D97-AF65-F5344CB8AC3E}">
        <p14:creationId xmlns:p14="http://schemas.microsoft.com/office/powerpoint/2010/main" val="2857342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7/2/2025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33995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Content Placeholder 2"/>
          <p:cNvSpPr>
            <a:spLocks noGrp="1"/>
          </p:cNvSpPr>
          <p:nvPr>
            <p:ph idx="1"/>
          </p:nvPr>
        </p:nvSpPr>
        <p:spPr>
          <a:xfrm>
            <a:off x="3076168" y="1503083"/>
            <a:ext cx="3663136" cy="7418740"/>
          </a:xfrm>
        </p:spPr>
        <p:txBody>
          <a:bodyPr/>
          <a:lstStyle>
            <a:lvl1pPr>
              <a:defRPr sz="2532"/>
            </a:lvl1pPr>
            <a:lvl2pPr>
              <a:defRPr sz="2216"/>
            </a:lvl2pPr>
            <a:lvl3pPr>
              <a:defRPr sz="1899"/>
            </a:lvl3pPr>
            <a:lvl4pPr>
              <a:defRPr sz="1583"/>
            </a:lvl4pPr>
            <a:lvl5pPr>
              <a:defRPr sz="1583"/>
            </a:lvl5pPr>
            <a:lvl6pPr>
              <a:defRPr sz="1583"/>
            </a:lvl6pPr>
            <a:lvl7pPr>
              <a:defRPr sz="1583"/>
            </a:lvl7pPr>
            <a:lvl8pPr>
              <a:defRPr sz="1583"/>
            </a:lvl8pPr>
            <a:lvl9pPr>
              <a:defRPr sz="158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256283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076168" y="1503083"/>
            <a:ext cx="3663136" cy="7418740"/>
          </a:xfrm>
        </p:spPr>
        <p:txBody>
          <a:bodyPr anchor="t"/>
          <a:lstStyle>
            <a:lvl1pPr marL="0" indent="0">
              <a:buNone/>
              <a:defRPr sz="2532"/>
            </a:lvl1pPr>
            <a:lvl2pPr marL="361782" indent="0">
              <a:buNone/>
              <a:defRPr sz="2216"/>
            </a:lvl2pPr>
            <a:lvl3pPr marL="723565" indent="0">
              <a:buNone/>
              <a:defRPr sz="1899"/>
            </a:lvl3pPr>
            <a:lvl4pPr marL="1085347" indent="0">
              <a:buNone/>
              <a:defRPr sz="1583"/>
            </a:lvl4pPr>
            <a:lvl5pPr marL="1447129" indent="0">
              <a:buNone/>
              <a:defRPr sz="1583"/>
            </a:lvl5pPr>
            <a:lvl6pPr marL="1808912" indent="0">
              <a:buNone/>
              <a:defRPr sz="1583"/>
            </a:lvl6pPr>
            <a:lvl7pPr marL="2170694" indent="0">
              <a:buNone/>
              <a:defRPr sz="1583"/>
            </a:lvl7pPr>
            <a:lvl8pPr marL="2532477" indent="0">
              <a:buNone/>
              <a:defRPr sz="1583"/>
            </a:lvl8pPr>
            <a:lvl9pPr marL="2894259" indent="0">
              <a:buNone/>
              <a:defRPr sz="158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87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7463" y="555804"/>
            <a:ext cx="6240899" cy="201780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7463" y="2779007"/>
            <a:ext cx="6240899" cy="662370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7463" y="9675780"/>
            <a:ext cx="1628061" cy="555801"/>
          </a:xfrm>
          <a:prstGeom prst="rect">
            <a:avLst/>
          </a:prstGeom>
        </p:spPr>
        <p:txBody>
          <a:bodyPr vert="horz" lIns="91440" tIns="45720" rIns="91440" bIns="45720" rtlCol="0" anchor="ctr"/>
          <a:lstStyle>
            <a:lvl1pPr algn="l">
              <a:defRPr sz="950">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2396867" y="9675780"/>
            <a:ext cx="2442091" cy="555801"/>
          </a:xfrm>
          <a:prstGeom prst="rect">
            <a:avLst/>
          </a:prstGeom>
        </p:spPr>
        <p:txBody>
          <a:bodyPr vert="horz" lIns="91440" tIns="45720" rIns="91440" bIns="45720" rtlCol="0" anchor="ctr"/>
          <a:lstStyle>
            <a:lvl1pPr algn="ctr">
              <a:defRPr sz="950">
                <a:solidFill>
                  <a:schemeClr val="tx1">
                    <a:tint val="75000"/>
                  </a:schemeClr>
                </a:solidFill>
              </a:defRPr>
            </a:lvl1pPr>
          </a:lstStyle>
          <a:p>
            <a:pPr>
              <a:defRPr/>
            </a:pPr>
            <a:endParaRPr lang="en-US" altLang="ja-JP"/>
          </a:p>
        </p:txBody>
      </p:sp>
      <p:sp>
        <p:nvSpPr>
          <p:cNvPr id="6" name="Slide Number Placeholder 5"/>
          <p:cNvSpPr>
            <a:spLocks noGrp="1"/>
          </p:cNvSpPr>
          <p:nvPr>
            <p:ph type="sldNum" sz="quarter" idx="4"/>
          </p:nvPr>
        </p:nvSpPr>
        <p:spPr>
          <a:xfrm>
            <a:off x="5110301" y="9675780"/>
            <a:ext cx="1628061" cy="555801"/>
          </a:xfrm>
          <a:prstGeom prst="rect">
            <a:avLst/>
          </a:prstGeom>
        </p:spPr>
        <p:txBody>
          <a:bodyPr vert="horz" lIns="91440" tIns="45720" rIns="91440" bIns="45720" rtlCol="0" anchor="ctr"/>
          <a:lstStyle>
            <a:lvl1pPr algn="r">
              <a:defRPr sz="950">
                <a:solidFill>
                  <a:schemeClr val="tx1">
                    <a:tint val="75000"/>
                  </a:schemeClr>
                </a:solidFill>
              </a:defRPr>
            </a:lvl1p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4756015"/>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 id="2147484389" r:id="rId10"/>
    <p:sldLayoutId id="2147484390" r:id="rId11"/>
  </p:sldLayoutIdLst>
  <p:txStyles>
    <p:titleStyle>
      <a:lvl1pPr algn="l" defTabSz="723565" rtl="0" eaLnBrk="1" latinLnBrk="0" hangingPunct="1">
        <a:lnSpc>
          <a:spcPct val="90000"/>
        </a:lnSpc>
        <a:spcBef>
          <a:spcPct val="0"/>
        </a:spcBef>
        <a:buNone/>
        <a:defRPr kumimoji="1" sz="3482" kern="1200">
          <a:solidFill>
            <a:schemeClr val="tx1"/>
          </a:solidFill>
          <a:latin typeface="+mj-lt"/>
          <a:ea typeface="+mj-ea"/>
          <a:cs typeface="+mj-cs"/>
        </a:defRPr>
      </a:lvl1pPr>
    </p:titleStyle>
    <p:bodyStyle>
      <a:lvl1pPr marL="180891" indent="-180891" algn="l" defTabSz="723565" rtl="0" eaLnBrk="1" latinLnBrk="0" hangingPunct="1">
        <a:lnSpc>
          <a:spcPct val="90000"/>
        </a:lnSpc>
        <a:spcBef>
          <a:spcPts val="791"/>
        </a:spcBef>
        <a:buFont typeface="Arial" panose="020B0604020202020204" pitchFamily="34" charset="0"/>
        <a:buChar char="•"/>
        <a:defRPr kumimoji="1" sz="2216" kern="1200">
          <a:solidFill>
            <a:schemeClr val="tx1"/>
          </a:solidFill>
          <a:latin typeface="+mn-lt"/>
          <a:ea typeface="+mn-ea"/>
          <a:cs typeface="+mn-cs"/>
        </a:defRPr>
      </a:lvl1pPr>
      <a:lvl2pPr marL="542674" indent="-180891" algn="l" defTabSz="723565" rtl="0" eaLnBrk="1" latinLnBrk="0" hangingPunct="1">
        <a:lnSpc>
          <a:spcPct val="90000"/>
        </a:lnSpc>
        <a:spcBef>
          <a:spcPts val="396"/>
        </a:spcBef>
        <a:buFont typeface="Arial" panose="020B0604020202020204" pitchFamily="34" charset="0"/>
        <a:buChar char="•"/>
        <a:defRPr kumimoji="1" sz="1899" kern="1200">
          <a:solidFill>
            <a:schemeClr val="tx1"/>
          </a:solidFill>
          <a:latin typeface="+mn-lt"/>
          <a:ea typeface="+mn-ea"/>
          <a:cs typeface="+mn-cs"/>
        </a:defRPr>
      </a:lvl2pPr>
      <a:lvl3pPr marL="904456" indent="-180891" algn="l" defTabSz="723565" rtl="0" eaLnBrk="1" latinLnBrk="0" hangingPunct="1">
        <a:lnSpc>
          <a:spcPct val="90000"/>
        </a:lnSpc>
        <a:spcBef>
          <a:spcPts val="396"/>
        </a:spcBef>
        <a:buFont typeface="Arial" panose="020B0604020202020204" pitchFamily="34" charset="0"/>
        <a:buChar char="•"/>
        <a:defRPr kumimoji="1" sz="1583" kern="1200">
          <a:solidFill>
            <a:schemeClr val="tx1"/>
          </a:solidFill>
          <a:latin typeface="+mn-lt"/>
          <a:ea typeface="+mn-ea"/>
          <a:cs typeface="+mn-cs"/>
        </a:defRPr>
      </a:lvl3pPr>
      <a:lvl4pPr marL="126623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4pPr>
      <a:lvl5pPr marL="1628021"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5pPr>
      <a:lvl6pPr marL="1989803"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6pPr>
      <a:lvl7pPr marL="2351585"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7pPr>
      <a:lvl8pPr marL="271336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8pPr>
      <a:lvl9pPr marL="3075150"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9pPr>
    </p:bodyStyle>
    <p:otherStyle>
      <a:defPPr>
        <a:defRPr lang="en-US"/>
      </a:defPPr>
      <a:lvl1pPr marL="0" algn="l" defTabSz="723565" rtl="0" eaLnBrk="1" latinLnBrk="0" hangingPunct="1">
        <a:defRPr kumimoji="1" sz="1424" kern="1200">
          <a:solidFill>
            <a:schemeClr val="tx1"/>
          </a:solidFill>
          <a:latin typeface="+mn-lt"/>
          <a:ea typeface="+mn-ea"/>
          <a:cs typeface="+mn-cs"/>
        </a:defRPr>
      </a:lvl1pPr>
      <a:lvl2pPr marL="361782" algn="l" defTabSz="723565" rtl="0" eaLnBrk="1" latinLnBrk="0" hangingPunct="1">
        <a:defRPr kumimoji="1" sz="1424" kern="1200">
          <a:solidFill>
            <a:schemeClr val="tx1"/>
          </a:solidFill>
          <a:latin typeface="+mn-lt"/>
          <a:ea typeface="+mn-ea"/>
          <a:cs typeface="+mn-cs"/>
        </a:defRPr>
      </a:lvl2pPr>
      <a:lvl3pPr marL="723565" algn="l" defTabSz="723565" rtl="0" eaLnBrk="1" latinLnBrk="0" hangingPunct="1">
        <a:defRPr kumimoji="1" sz="1424" kern="1200">
          <a:solidFill>
            <a:schemeClr val="tx1"/>
          </a:solidFill>
          <a:latin typeface="+mn-lt"/>
          <a:ea typeface="+mn-ea"/>
          <a:cs typeface="+mn-cs"/>
        </a:defRPr>
      </a:lvl3pPr>
      <a:lvl4pPr marL="1085347" algn="l" defTabSz="723565" rtl="0" eaLnBrk="1" latinLnBrk="0" hangingPunct="1">
        <a:defRPr kumimoji="1" sz="1424" kern="1200">
          <a:solidFill>
            <a:schemeClr val="tx1"/>
          </a:solidFill>
          <a:latin typeface="+mn-lt"/>
          <a:ea typeface="+mn-ea"/>
          <a:cs typeface="+mn-cs"/>
        </a:defRPr>
      </a:lvl4pPr>
      <a:lvl5pPr marL="1447129" algn="l" defTabSz="723565" rtl="0" eaLnBrk="1" latinLnBrk="0" hangingPunct="1">
        <a:defRPr kumimoji="1" sz="1424" kern="1200">
          <a:solidFill>
            <a:schemeClr val="tx1"/>
          </a:solidFill>
          <a:latin typeface="+mn-lt"/>
          <a:ea typeface="+mn-ea"/>
          <a:cs typeface="+mn-cs"/>
        </a:defRPr>
      </a:lvl5pPr>
      <a:lvl6pPr marL="1808912" algn="l" defTabSz="723565" rtl="0" eaLnBrk="1" latinLnBrk="0" hangingPunct="1">
        <a:defRPr kumimoji="1" sz="1424" kern="1200">
          <a:solidFill>
            <a:schemeClr val="tx1"/>
          </a:solidFill>
          <a:latin typeface="+mn-lt"/>
          <a:ea typeface="+mn-ea"/>
          <a:cs typeface="+mn-cs"/>
        </a:defRPr>
      </a:lvl6pPr>
      <a:lvl7pPr marL="2170694" algn="l" defTabSz="723565" rtl="0" eaLnBrk="1" latinLnBrk="0" hangingPunct="1">
        <a:defRPr kumimoji="1" sz="1424" kern="1200">
          <a:solidFill>
            <a:schemeClr val="tx1"/>
          </a:solidFill>
          <a:latin typeface="+mn-lt"/>
          <a:ea typeface="+mn-ea"/>
          <a:cs typeface="+mn-cs"/>
        </a:defRPr>
      </a:lvl7pPr>
      <a:lvl8pPr marL="2532477" algn="l" defTabSz="723565" rtl="0" eaLnBrk="1" latinLnBrk="0" hangingPunct="1">
        <a:defRPr kumimoji="1" sz="1424" kern="1200">
          <a:solidFill>
            <a:schemeClr val="tx1"/>
          </a:solidFill>
          <a:latin typeface="+mn-lt"/>
          <a:ea typeface="+mn-ea"/>
          <a:cs typeface="+mn-cs"/>
        </a:defRPr>
      </a:lvl8pPr>
      <a:lvl9pPr marL="2894259" algn="l" defTabSz="723565" rtl="0" eaLnBrk="1" latinLnBrk="0" hangingPunct="1">
        <a:defRPr kumimoji="1" sz="1424"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mailto:shugyosokushin-g04@gbox.pref.osaka.lg.jp"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s://www.pref.osaka.lg.jp/tc-shogaisha/hp/" TargetMode="External"/><Relationship Id="rId7" Type="http://schemas.openxmlformats.org/officeDocument/2006/relationships/image" Target="../media/image7.png"/><Relationship Id="rId2" Type="http://schemas.openxmlformats.org/officeDocument/2006/relationships/hyperlink" Target="mailto:shugyosokushin-g04@gbox.pref.osaka.lg.jp" TargetMode="External"/><Relationship Id="rId1" Type="http://schemas.openxmlformats.org/officeDocument/2006/relationships/slideLayout" Target="../slideLayouts/slideLayout7.xml"/><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hyperlink" Target="https://lgpos.task-asp.net/cu/270008/ea/residents/procedures/apply/2b503a02-ef6a-456b-8ad7-3d8cdd31f818/start" TargetMode="External"/><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08EB52A5-2B8C-4F19-8F87-3358FD5C51A1}"/>
              </a:ext>
            </a:extLst>
          </p:cNvPr>
          <p:cNvPicPr>
            <a:picLocks noChangeAspect="1"/>
          </p:cNvPicPr>
          <p:nvPr/>
        </p:nvPicPr>
        <p:blipFill rotWithShape="1">
          <a:blip r:embed="rId3" cstate="print">
            <a:alphaModFix amt="77000"/>
            <a:extLst>
              <a:ext uri="{28A0092B-C50C-407E-A947-70E740481C1C}">
                <a14:useLocalDpi xmlns:a14="http://schemas.microsoft.com/office/drawing/2010/main" val="0"/>
              </a:ext>
            </a:extLst>
          </a:blip>
          <a:srcRect t="11083" b="7923"/>
          <a:stretch/>
        </p:blipFill>
        <p:spPr>
          <a:xfrm>
            <a:off x="9459" y="0"/>
            <a:ext cx="7226366" cy="4095284"/>
          </a:xfrm>
          <a:prstGeom prst="rect">
            <a:avLst/>
          </a:prstGeom>
        </p:spPr>
      </p:pic>
      <p:sp>
        <p:nvSpPr>
          <p:cNvPr id="25" name="タイトル 1">
            <a:extLst>
              <a:ext uri="{FF2B5EF4-FFF2-40B4-BE49-F238E27FC236}">
                <a16:creationId xmlns:a16="http://schemas.microsoft.com/office/drawing/2014/main" id="{9C6CAA4B-BC7A-44ED-A945-19948669CC1B}"/>
              </a:ext>
            </a:extLst>
          </p:cNvPr>
          <p:cNvSpPr txBox="1">
            <a:spLocks/>
          </p:cNvSpPr>
          <p:nvPr/>
        </p:nvSpPr>
        <p:spPr>
          <a:xfrm>
            <a:off x="97022" y="1419414"/>
            <a:ext cx="7083899" cy="1625667"/>
          </a:xfrm>
          <a:prstGeom prst="rect">
            <a:avLst/>
          </a:prstGeom>
          <a:ln>
            <a:noFill/>
          </a:ln>
        </p:spPr>
        <p:txBody>
          <a:bodyPr>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r>
              <a:rPr lang="ja-JP" altLang="en-US" kern="0" dirty="0">
                <a:ln w="31750">
                  <a:solidFill>
                    <a:schemeClr val="accent1">
                      <a:lumMod val="75000"/>
                    </a:schemeClr>
                  </a:solidFill>
                </a:ln>
                <a:solidFill>
                  <a:schemeClr val="bg1"/>
                </a:solidFill>
                <a:latin typeface="HGP創英角ｺﾞｼｯｸUB" panose="020B0900000000000000" pitchFamily="50" charset="-128"/>
                <a:ea typeface="HGP創英角ｺﾞｼｯｸUB" panose="020B0900000000000000" pitchFamily="50" charset="-128"/>
              </a:rPr>
              <a:t>大阪障害者職業能力開発校</a:t>
            </a:r>
            <a:endParaRPr lang="en-US" altLang="ja-JP" kern="0" dirty="0">
              <a:ln w="31750">
                <a:solidFill>
                  <a:schemeClr val="accent1">
                    <a:lumMod val="75000"/>
                  </a:schemeClr>
                </a:solidFill>
              </a:ln>
              <a:solidFill>
                <a:schemeClr val="bg1"/>
              </a:solidFill>
              <a:latin typeface="HGP創英角ｺﾞｼｯｸUB" panose="020B0900000000000000" pitchFamily="50" charset="-128"/>
              <a:ea typeface="HGP創英角ｺﾞｼｯｸUB" panose="020B0900000000000000" pitchFamily="50" charset="-128"/>
            </a:endParaRPr>
          </a:p>
          <a:p>
            <a:r>
              <a:rPr lang="ja-JP" altLang="en-US" kern="0" dirty="0">
                <a:ln w="31750">
                  <a:solidFill>
                    <a:schemeClr val="accent1">
                      <a:lumMod val="75000"/>
                    </a:schemeClr>
                  </a:solidFill>
                </a:ln>
                <a:solidFill>
                  <a:schemeClr val="bg1"/>
                </a:solidFill>
                <a:latin typeface="HGP創英角ｺﾞｼｯｸUB" panose="020B0900000000000000" pitchFamily="50" charset="-128"/>
                <a:ea typeface="HGP創英角ｺﾞｼｯｸUB" panose="020B0900000000000000" pitchFamily="50" charset="-128"/>
              </a:rPr>
              <a:t>見学セミナー</a:t>
            </a:r>
          </a:p>
          <a:p>
            <a:pPr algn="l"/>
            <a:endParaRPr lang="en-US" altLang="ja-JP" b="1" kern="0" dirty="0">
              <a:ln w="28575">
                <a:solidFill>
                  <a:schemeClr val="accent1">
                    <a:lumMod val="75000"/>
                  </a:schemeClr>
                </a:solidFill>
              </a:ln>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31" name="Rectangle 16">
            <a:extLst>
              <a:ext uri="{FF2B5EF4-FFF2-40B4-BE49-F238E27FC236}">
                <a16:creationId xmlns:a16="http://schemas.microsoft.com/office/drawing/2014/main" id="{28BC84DD-16C7-473F-BB96-9746BE30604E}"/>
              </a:ext>
            </a:extLst>
          </p:cNvPr>
          <p:cNvSpPr>
            <a:spLocks noChangeArrowheads="1"/>
          </p:cNvSpPr>
          <p:nvPr/>
        </p:nvSpPr>
        <p:spPr bwMode="auto">
          <a:xfrm>
            <a:off x="97022" y="9167007"/>
            <a:ext cx="6977274" cy="1103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defRPr/>
            </a:pPr>
            <a:r>
              <a:rPr lang="ja-JP" altLang="en-US" sz="1400" dirty="0">
                <a:latin typeface="BIZ UDPゴシック" panose="020B0400000000000000" pitchFamily="50" charset="-128"/>
                <a:ea typeface="BIZ UDPゴシック" panose="020B0400000000000000" pitchFamily="50" charset="-128"/>
              </a:rPr>
              <a:t>主　　　催　大阪府</a:t>
            </a:r>
            <a:endParaRPr lang="en-US" altLang="ja-JP" sz="1400" dirty="0">
              <a:latin typeface="BIZ UDPゴシック" panose="020B0400000000000000" pitchFamily="50" charset="-128"/>
              <a:ea typeface="BIZ UDPゴシック" panose="020B0400000000000000" pitchFamily="50" charset="-128"/>
            </a:endParaRPr>
          </a:p>
          <a:p>
            <a:pPr>
              <a:spcBef>
                <a:spcPct val="0"/>
              </a:spcBef>
              <a:buNone/>
              <a:defRPr/>
            </a:pPr>
            <a:endParaRPr lang="en-US" altLang="ja-JP" sz="800" dirty="0">
              <a:latin typeface="BIZ UDPゴシック" panose="020B0400000000000000" pitchFamily="50" charset="-128"/>
              <a:ea typeface="BIZ UDPゴシック" panose="020B0400000000000000" pitchFamily="50" charset="-128"/>
            </a:endParaRPr>
          </a:p>
          <a:p>
            <a:pPr>
              <a:spcBef>
                <a:spcPct val="0"/>
              </a:spcBef>
              <a:buNone/>
              <a:defRPr/>
            </a:pPr>
            <a:r>
              <a:rPr lang="ja-JP" altLang="en-US" sz="1400" dirty="0">
                <a:latin typeface="BIZ UDPゴシック" panose="020B0400000000000000" pitchFamily="50" charset="-128"/>
                <a:ea typeface="BIZ UDPゴシック" panose="020B0400000000000000" pitchFamily="50" charset="-128"/>
              </a:rPr>
              <a:t>問合せ先　大阪府障がい者雇用促進センター</a:t>
            </a:r>
            <a:endParaRPr lang="en-US" altLang="ja-JP" sz="1400" dirty="0">
              <a:latin typeface="BIZ UDPゴシック" panose="020B0400000000000000" pitchFamily="50" charset="-128"/>
              <a:ea typeface="BIZ UDPゴシック" panose="020B0400000000000000" pitchFamily="50" charset="-128"/>
            </a:endParaRPr>
          </a:p>
          <a:p>
            <a:pPr>
              <a:spcBef>
                <a:spcPct val="0"/>
              </a:spcBef>
              <a:buNone/>
              <a:defRPr/>
            </a:pPr>
            <a:r>
              <a:rPr lang="en-US" altLang="ja-JP" sz="1400" dirty="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（大阪府 商工労働部 雇用推進室 就業促進課 </a:t>
            </a:r>
            <a:r>
              <a:rPr lang="ja-JP" altLang="en-US" sz="1400" dirty="0" err="1">
                <a:latin typeface="BIZ UDPゴシック" panose="020B0400000000000000" pitchFamily="50" charset="-128"/>
                <a:ea typeface="BIZ UDPゴシック" panose="020B0400000000000000" pitchFamily="50" charset="-128"/>
              </a:rPr>
              <a:t>障がい</a:t>
            </a:r>
            <a:r>
              <a:rPr lang="ja-JP" altLang="en-US" sz="1400" dirty="0">
                <a:latin typeface="BIZ UDPゴシック" panose="020B0400000000000000" pitchFamily="50" charset="-128"/>
                <a:ea typeface="BIZ UDPゴシック" panose="020B0400000000000000" pitchFamily="50" charset="-128"/>
              </a:rPr>
              <a:t>者雇用促進グループ）</a:t>
            </a:r>
            <a:endParaRPr lang="en-US" altLang="ja-JP" sz="1400" dirty="0">
              <a:latin typeface="BIZ UDPゴシック" panose="020B0400000000000000" pitchFamily="50" charset="-128"/>
              <a:ea typeface="BIZ UDPゴシック" panose="020B0400000000000000" pitchFamily="50" charset="-128"/>
            </a:endParaRPr>
          </a:p>
          <a:p>
            <a:pPr>
              <a:spcBef>
                <a:spcPct val="0"/>
              </a:spcBef>
              <a:buNone/>
              <a:defRPr/>
            </a:pPr>
            <a:r>
              <a:rPr lang="ja-JP" altLang="en-US" sz="1400"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rPr>
              <a:t>TEL</a:t>
            </a:r>
            <a:r>
              <a:rPr lang="ja-JP" altLang="en-US" sz="1400"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rPr>
              <a:t>06-6360-9077</a:t>
            </a:r>
            <a:r>
              <a:rPr lang="ja-JP" altLang="en-US" sz="1400"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rPr>
              <a:t>FAX</a:t>
            </a:r>
            <a:r>
              <a:rPr lang="ja-JP" altLang="en-US" sz="1400"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rPr>
              <a:t>06-6360-9079</a:t>
            </a:r>
          </a:p>
          <a:p>
            <a:pPr eaLnBrk="1" hangingPunct="1">
              <a:spcBef>
                <a:spcPct val="0"/>
              </a:spcBef>
              <a:buFontTx/>
              <a:buNone/>
              <a:defRPr/>
            </a:pPr>
            <a:r>
              <a:rPr lang="ja-JP" altLang="en-US" sz="1400"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rPr>
              <a:t>E-mail</a:t>
            </a:r>
            <a:r>
              <a:rPr lang="ja-JP" altLang="en-US" sz="1400"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hlinkClick r:id="rId4"/>
              </a:rPr>
              <a:t>shugyosokushin-g04@gbox.pref.osaka.lg.jp</a:t>
            </a:r>
            <a:endParaRPr lang="en-US" altLang="ja-JP" sz="1400" dirty="0">
              <a:latin typeface="BIZ UDPゴシック" panose="020B0400000000000000" pitchFamily="50" charset="-128"/>
              <a:ea typeface="BIZ UDPゴシック" panose="020B0400000000000000" pitchFamily="50" charset="-128"/>
            </a:endParaRPr>
          </a:p>
        </p:txBody>
      </p:sp>
      <p:sp>
        <p:nvSpPr>
          <p:cNvPr id="53" name="角丸四角形 18">
            <a:extLst>
              <a:ext uri="{FF2B5EF4-FFF2-40B4-BE49-F238E27FC236}">
                <a16:creationId xmlns:a16="http://schemas.microsoft.com/office/drawing/2014/main" id="{ACD3AEA0-632F-449D-9F21-52AFD6B811C4}"/>
              </a:ext>
            </a:extLst>
          </p:cNvPr>
          <p:cNvSpPr/>
          <p:nvPr/>
        </p:nvSpPr>
        <p:spPr>
          <a:xfrm>
            <a:off x="6138192" y="107132"/>
            <a:ext cx="1005068" cy="470890"/>
          </a:xfrm>
          <a:prstGeom prst="roundRect">
            <a:avLst/>
          </a:prstGeom>
          <a:solidFill>
            <a:schemeClr val="bg1"/>
          </a:solidFill>
          <a:ln w="4445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a:latin typeface="BIZ UDPゴシック" panose="020B0400000000000000" pitchFamily="50" charset="-128"/>
                <a:ea typeface="BIZ UDPゴシック" panose="020B0400000000000000" pitchFamily="50" charset="-128"/>
              </a:rPr>
              <a:t>参加無料</a:t>
            </a:r>
            <a:endParaRPr lang="en-US" altLang="ja-JP" sz="1400" b="1" dirty="0">
              <a:latin typeface="BIZ UDPゴシック" panose="020B0400000000000000" pitchFamily="50" charset="-128"/>
              <a:ea typeface="BIZ UDPゴシック" panose="020B0400000000000000" pitchFamily="50" charset="-128"/>
            </a:endParaRPr>
          </a:p>
        </p:txBody>
      </p:sp>
      <p:sp>
        <p:nvSpPr>
          <p:cNvPr id="20" name="正方形/長方形 19">
            <a:extLst>
              <a:ext uri="{FF2B5EF4-FFF2-40B4-BE49-F238E27FC236}">
                <a16:creationId xmlns:a16="http://schemas.microsoft.com/office/drawing/2014/main" id="{C3FC58F4-0161-4280-BDA8-288D54340D06}"/>
              </a:ext>
            </a:extLst>
          </p:cNvPr>
          <p:cNvSpPr/>
          <p:nvPr/>
        </p:nvSpPr>
        <p:spPr>
          <a:xfrm>
            <a:off x="-3056" y="2890482"/>
            <a:ext cx="7241936" cy="1222855"/>
          </a:xfrm>
          <a:custGeom>
            <a:avLst/>
            <a:gdLst>
              <a:gd name="connsiteX0" fmla="*/ 0 w 8064896"/>
              <a:gd name="connsiteY0" fmla="*/ 0 h 1220557"/>
              <a:gd name="connsiteX1" fmla="*/ 8064896 w 8064896"/>
              <a:gd name="connsiteY1" fmla="*/ 0 h 1220557"/>
              <a:gd name="connsiteX2" fmla="*/ 8064896 w 8064896"/>
              <a:gd name="connsiteY2" fmla="*/ 1220557 h 1220557"/>
              <a:gd name="connsiteX3" fmla="*/ 0 w 8064896"/>
              <a:gd name="connsiteY3" fmla="*/ 1220557 h 1220557"/>
              <a:gd name="connsiteX4" fmla="*/ 0 w 8064896"/>
              <a:gd name="connsiteY4" fmla="*/ 0 h 1220557"/>
              <a:gd name="connsiteX0" fmla="*/ 0 w 8064896"/>
              <a:gd name="connsiteY0" fmla="*/ 0 h 1232132"/>
              <a:gd name="connsiteX1" fmla="*/ 8064896 w 8064896"/>
              <a:gd name="connsiteY1" fmla="*/ 0 h 1232132"/>
              <a:gd name="connsiteX2" fmla="*/ 7659782 w 8064896"/>
              <a:gd name="connsiteY2" fmla="*/ 1232132 h 1232132"/>
              <a:gd name="connsiteX3" fmla="*/ 0 w 8064896"/>
              <a:gd name="connsiteY3" fmla="*/ 1220557 h 1232132"/>
              <a:gd name="connsiteX4" fmla="*/ 0 w 8064896"/>
              <a:gd name="connsiteY4" fmla="*/ 0 h 1232132"/>
              <a:gd name="connsiteX0" fmla="*/ 0 w 7663576"/>
              <a:gd name="connsiteY0" fmla="*/ 5080 h 1237212"/>
              <a:gd name="connsiteX1" fmla="*/ 7663576 w 7663576"/>
              <a:gd name="connsiteY1" fmla="*/ 0 h 1237212"/>
              <a:gd name="connsiteX2" fmla="*/ 7659782 w 7663576"/>
              <a:gd name="connsiteY2" fmla="*/ 1237212 h 1237212"/>
              <a:gd name="connsiteX3" fmla="*/ 0 w 7663576"/>
              <a:gd name="connsiteY3" fmla="*/ 1225637 h 1237212"/>
              <a:gd name="connsiteX4" fmla="*/ 0 w 7663576"/>
              <a:gd name="connsiteY4" fmla="*/ 5080 h 1237212"/>
              <a:gd name="connsiteX0" fmla="*/ 0 w 7663576"/>
              <a:gd name="connsiteY0" fmla="*/ 5080 h 1237212"/>
              <a:gd name="connsiteX1" fmla="*/ 7663576 w 7663576"/>
              <a:gd name="connsiteY1" fmla="*/ 0 h 1237212"/>
              <a:gd name="connsiteX2" fmla="*/ 7659782 w 7663576"/>
              <a:gd name="connsiteY2" fmla="*/ 1237212 h 1237212"/>
              <a:gd name="connsiteX3" fmla="*/ 411480 w 7663576"/>
              <a:gd name="connsiteY3" fmla="*/ 1225637 h 1237212"/>
              <a:gd name="connsiteX4" fmla="*/ 0 w 7663576"/>
              <a:gd name="connsiteY4" fmla="*/ 5080 h 1237212"/>
              <a:gd name="connsiteX0" fmla="*/ 15240 w 7252096"/>
              <a:gd name="connsiteY0" fmla="*/ 0 h 1242292"/>
              <a:gd name="connsiteX1" fmla="*/ 7252096 w 7252096"/>
              <a:gd name="connsiteY1" fmla="*/ 5080 h 1242292"/>
              <a:gd name="connsiteX2" fmla="*/ 7248302 w 7252096"/>
              <a:gd name="connsiteY2" fmla="*/ 1242292 h 1242292"/>
              <a:gd name="connsiteX3" fmla="*/ 0 w 7252096"/>
              <a:gd name="connsiteY3" fmla="*/ 1230717 h 1242292"/>
              <a:gd name="connsiteX4" fmla="*/ 15240 w 7252096"/>
              <a:gd name="connsiteY4" fmla="*/ 0 h 1242292"/>
              <a:gd name="connsiteX0" fmla="*/ 5080 w 7252096"/>
              <a:gd name="connsiteY0" fmla="*/ 5080 h 1237212"/>
              <a:gd name="connsiteX1" fmla="*/ 7252096 w 7252096"/>
              <a:gd name="connsiteY1" fmla="*/ 0 h 1237212"/>
              <a:gd name="connsiteX2" fmla="*/ 7248302 w 7252096"/>
              <a:gd name="connsiteY2" fmla="*/ 1237212 h 1237212"/>
              <a:gd name="connsiteX3" fmla="*/ 0 w 7252096"/>
              <a:gd name="connsiteY3" fmla="*/ 1225637 h 1237212"/>
              <a:gd name="connsiteX4" fmla="*/ 5080 w 7252096"/>
              <a:gd name="connsiteY4" fmla="*/ 5080 h 1237212"/>
              <a:gd name="connsiteX0" fmla="*/ 5080 w 7252096"/>
              <a:gd name="connsiteY0" fmla="*/ 5080 h 1237212"/>
              <a:gd name="connsiteX1" fmla="*/ 7252096 w 7252096"/>
              <a:gd name="connsiteY1" fmla="*/ 0 h 1237212"/>
              <a:gd name="connsiteX2" fmla="*/ 7233062 w 7252096"/>
              <a:gd name="connsiteY2" fmla="*/ 1237212 h 1237212"/>
              <a:gd name="connsiteX3" fmla="*/ 0 w 7252096"/>
              <a:gd name="connsiteY3" fmla="*/ 1225637 h 1237212"/>
              <a:gd name="connsiteX4" fmla="*/ 5080 w 7252096"/>
              <a:gd name="connsiteY4" fmla="*/ 5080 h 1237212"/>
              <a:gd name="connsiteX0" fmla="*/ 5080 w 7241936"/>
              <a:gd name="connsiteY0" fmla="*/ 10160 h 1242292"/>
              <a:gd name="connsiteX1" fmla="*/ 7241936 w 7241936"/>
              <a:gd name="connsiteY1" fmla="*/ 0 h 1242292"/>
              <a:gd name="connsiteX2" fmla="*/ 7233062 w 7241936"/>
              <a:gd name="connsiteY2" fmla="*/ 1242292 h 1242292"/>
              <a:gd name="connsiteX3" fmla="*/ 0 w 7241936"/>
              <a:gd name="connsiteY3" fmla="*/ 1230717 h 1242292"/>
              <a:gd name="connsiteX4" fmla="*/ 5080 w 7241936"/>
              <a:gd name="connsiteY4" fmla="*/ 10160 h 1242292"/>
              <a:gd name="connsiteX0" fmla="*/ 5080 w 7245434"/>
              <a:gd name="connsiteY0" fmla="*/ 10160 h 1242292"/>
              <a:gd name="connsiteX1" fmla="*/ 7241936 w 7245434"/>
              <a:gd name="connsiteY1" fmla="*/ 0 h 1242292"/>
              <a:gd name="connsiteX2" fmla="*/ 7245254 w 7245434"/>
              <a:gd name="connsiteY2" fmla="*/ 1242292 h 1242292"/>
              <a:gd name="connsiteX3" fmla="*/ 0 w 7245434"/>
              <a:gd name="connsiteY3" fmla="*/ 1230717 h 1242292"/>
              <a:gd name="connsiteX4" fmla="*/ 5080 w 7245434"/>
              <a:gd name="connsiteY4" fmla="*/ 10160 h 1242292"/>
              <a:gd name="connsiteX0" fmla="*/ 5080 w 7241936"/>
              <a:gd name="connsiteY0" fmla="*/ 10160 h 1237212"/>
              <a:gd name="connsiteX1" fmla="*/ 7241936 w 7241936"/>
              <a:gd name="connsiteY1" fmla="*/ 0 h 1237212"/>
              <a:gd name="connsiteX2" fmla="*/ 7230014 w 7241936"/>
              <a:gd name="connsiteY2" fmla="*/ 1237212 h 1237212"/>
              <a:gd name="connsiteX3" fmla="*/ 0 w 7241936"/>
              <a:gd name="connsiteY3" fmla="*/ 1230717 h 1237212"/>
              <a:gd name="connsiteX4" fmla="*/ 5080 w 7241936"/>
              <a:gd name="connsiteY4" fmla="*/ 10160 h 1237212"/>
              <a:gd name="connsiteX0" fmla="*/ 5080 w 7241936"/>
              <a:gd name="connsiteY0" fmla="*/ 10160 h 1230717"/>
              <a:gd name="connsiteX1" fmla="*/ 7241936 w 7241936"/>
              <a:gd name="connsiteY1" fmla="*/ 0 h 1230717"/>
              <a:gd name="connsiteX2" fmla="*/ 7240174 w 7241936"/>
              <a:gd name="connsiteY2" fmla="*/ 1227052 h 1230717"/>
              <a:gd name="connsiteX3" fmla="*/ 0 w 7241936"/>
              <a:gd name="connsiteY3" fmla="*/ 1230717 h 1230717"/>
              <a:gd name="connsiteX4" fmla="*/ 5080 w 7241936"/>
              <a:gd name="connsiteY4" fmla="*/ 10160 h 12307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41936" h="1230717">
                <a:moveTo>
                  <a:pt x="5080" y="10160"/>
                </a:moveTo>
                <a:lnTo>
                  <a:pt x="7241936" y="0"/>
                </a:lnTo>
                <a:cubicBezTo>
                  <a:pt x="7240671" y="412404"/>
                  <a:pt x="7241439" y="814648"/>
                  <a:pt x="7240174" y="1227052"/>
                </a:cubicBezTo>
                <a:lnTo>
                  <a:pt x="0" y="1230717"/>
                </a:lnTo>
                <a:cubicBezTo>
                  <a:pt x="1693" y="823865"/>
                  <a:pt x="3387" y="417012"/>
                  <a:pt x="5080" y="1016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タイトル 1">
            <a:extLst>
              <a:ext uri="{FF2B5EF4-FFF2-40B4-BE49-F238E27FC236}">
                <a16:creationId xmlns:a16="http://schemas.microsoft.com/office/drawing/2014/main" id="{BF0EB40A-0FA6-4B5B-A7AF-7429BCBC4C90}"/>
              </a:ext>
            </a:extLst>
          </p:cNvPr>
          <p:cNvSpPr txBox="1">
            <a:spLocks/>
          </p:cNvSpPr>
          <p:nvPr/>
        </p:nvSpPr>
        <p:spPr>
          <a:xfrm>
            <a:off x="174680" y="2915444"/>
            <a:ext cx="7083899" cy="1625667"/>
          </a:xfrm>
          <a:prstGeom prst="rect">
            <a:avLst/>
          </a:prstGeom>
        </p:spPr>
        <p:txBody>
          <a:bodyPr>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pPr algn="l">
              <a:lnSpc>
                <a:spcPct val="150000"/>
              </a:lnSpc>
            </a:pPr>
            <a:r>
              <a:rPr lang="ja-JP" altLang="en-US" sz="1400" dirty="0">
                <a:ln w="0">
                  <a:noFill/>
                </a:ln>
                <a:solidFill>
                  <a:schemeClr val="tx1"/>
                </a:solidFill>
                <a:latin typeface="BIZ UDPゴシック" panose="020B0400000000000000" pitchFamily="50" charset="-128"/>
                <a:ea typeface="BIZ UDPゴシック" panose="020B0400000000000000" pitchFamily="50" charset="-128"/>
              </a:rPr>
              <a:t>　障がい者雇用に関心のある府内企業の方（</a:t>
            </a:r>
            <a:r>
              <a:rPr kumimoji="1" lang="ja-JP" altLang="en-US" sz="1400" dirty="0">
                <a:ln w="0">
                  <a:noFill/>
                </a:ln>
                <a:solidFill>
                  <a:schemeClr val="tx1"/>
                </a:solidFill>
                <a:latin typeface="BIZ UDPゴシック" panose="020B0400000000000000" pitchFamily="50" charset="-128"/>
                <a:ea typeface="BIZ UDPゴシック" panose="020B0400000000000000" pitchFamily="50" charset="-128"/>
              </a:rPr>
              <a:t>経営者、人事・労務担当者等</a:t>
            </a:r>
            <a:r>
              <a:rPr lang="ja-JP" altLang="en-US" sz="1400" dirty="0">
                <a:ln w="0">
                  <a:noFill/>
                </a:ln>
                <a:solidFill>
                  <a:schemeClr val="tx1"/>
                </a:solidFill>
                <a:latin typeface="BIZ UDPゴシック" panose="020B0400000000000000" pitchFamily="50" charset="-128"/>
                <a:ea typeface="BIZ UDPゴシック" panose="020B0400000000000000" pitchFamily="50" charset="-128"/>
              </a:rPr>
              <a:t>）を対象に、</a:t>
            </a:r>
            <a:endParaRPr lang="en-US" altLang="ja-JP" sz="1400" dirty="0">
              <a:ln w="0">
                <a:noFill/>
              </a:ln>
              <a:solidFill>
                <a:schemeClr val="tx1"/>
              </a:solidFill>
              <a:latin typeface="BIZ UDPゴシック" panose="020B0400000000000000" pitchFamily="50" charset="-128"/>
              <a:ea typeface="BIZ UDPゴシック" panose="020B0400000000000000" pitchFamily="50" charset="-128"/>
            </a:endParaRPr>
          </a:p>
          <a:p>
            <a:pPr algn="l">
              <a:lnSpc>
                <a:spcPct val="150000"/>
              </a:lnSpc>
            </a:pPr>
            <a:r>
              <a:rPr lang="ja-JP" altLang="en-US" sz="1400" dirty="0">
                <a:ln w="0">
                  <a:noFill/>
                </a:ln>
                <a:solidFill>
                  <a:schemeClr val="tx1"/>
                </a:solidFill>
                <a:latin typeface="BIZ UDPゴシック" panose="020B0400000000000000" pitchFamily="50" charset="-128"/>
                <a:ea typeface="BIZ UDPゴシック" panose="020B0400000000000000" pitchFamily="50" charset="-128"/>
              </a:rPr>
              <a:t>障がいのある訓練生が就業に向け日々スキルアップに励んでいる実際の訓練状況の</a:t>
            </a:r>
            <a:endParaRPr lang="en-US" altLang="ja-JP" sz="1400" dirty="0">
              <a:ln w="0">
                <a:noFill/>
              </a:ln>
              <a:solidFill>
                <a:schemeClr val="tx1"/>
              </a:solidFill>
              <a:latin typeface="BIZ UDPゴシック" panose="020B0400000000000000" pitchFamily="50" charset="-128"/>
              <a:ea typeface="BIZ UDPゴシック" panose="020B0400000000000000" pitchFamily="50" charset="-128"/>
            </a:endParaRPr>
          </a:p>
          <a:p>
            <a:pPr algn="l">
              <a:lnSpc>
                <a:spcPct val="150000"/>
              </a:lnSpc>
            </a:pPr>
            <a:r>
              <a:rPr lang="ja-JP" altLang="en-US" sz="1400" dirty="0">
                <a:ln w="0">
                  <a:noFill/>
                </a:ln>
                <a:solidFill>
                  <a:schemeClr val="tx1"/>
                </a:solidFill>
                <a:latin typeface="BIZ UDPゴシック" panose="020B0400000000000000" pitchFamily="50" charset="-128"/>
                <a:ea typeface="BIZ UDPゴシック" panose="020B0400000000000000" pitchFamily="50" charset="-128"/>
              </a:rPr>
              <a:t>見学に加え、訓練校の修了生が就職し活躍している企業の事例を紹介します。</a:t>
            </a:r>
          </a:p>
          <a:p>
            <a:pPr algn="l"/>
            <a:endParaRPr lang="en-US" altLang="ja-JP" sz="1400" b="1" kern="0" dirty="0">
              <a:ln w="19050">
                <a:solidFill>
                  <a:schemeClr val="accent1"/>
                </a:solidFill>
              </a:ln>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8" name="角丸四角形 18">
            <a:extLst>
              <a:ext uri="{FF2B5EF4-FFF2-40B4-BE49-F238E27FC236}">
                <a16:creationId xmlns:a16="http://schemas.microsoft.com/office/drawing/2014/main" id="{240A7FE1-2C31-4CAF-8B0A-2069414EB9B9}"/>
              </a:ext>
            </a:extLst>
          </p:cNvPr>
          <p:cNvSpPr/>
          <p:nvPr/>
        </p:nvSpPr>
        <p:spPr>
          <a:xfrm>
            <a:off x="92565" y="122372"/>
            <a:ext cx="1149083" cy="407656"/>
          </a:xfrm>
          <a:prstGeom prst="roundRect">
            <a:avLst/>
          </a:prstGeom>
          <a:solidFill>
            <a:schemeClr val="bg1"/>
          </a:solidFill>
          <a:ln w="4445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tLang="ja-JP" sz="1400" b="1" dirty="0">
              <a:latin typeface="BIZ UDPゴシック" panose="020B0400000000000000" pitchFamily="50" charset="-128"/>
              <a:ea typeface="BIZ UDPゴシック" panose="020B0400000000000000" pitchFamily="50" charset="-128"/>
            </a:endParaRPr>
          </a:p>
        </p:txBody>
      </p:sp>
      <p:pic>
        <p:nvPicPr>
          <p:cNvPr id="16" name="図 15">
            <a:extLst>
              <a:ext uri="{FF2B5EF4-FFF2-40B4-BE49-F238E27FC236}">
                <a16:creationId xmlns:a16="http://schemas.microsoft.com/office/drawing/2014/main" id="{52EFDDB0-3646-494B-9517-97F312FC83C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1528" y="200435"/>
            <a:ext cx="943107" cy="266737"/>
          </a:xfrm>
          <a:prstGeom prst="rect">
            <a:avLst/>
          </a:prstGeom>
        </p:spPr>
      </p:pic>
      <p:grpSp>
        <p:nvGrpSpPr>
          <p:cNvPr id="9" name="グループ化 8">
            <a:extLst>
              <a:ext uri="{FF2B5EF4-FFF2-40B4-BE49-F238E27FC236}">
                <a16:creationId xmlns:a16="http://schemas.microsoft.com/office/drawing/2014/main" id="{549E2F59-00B7-4989-AC91-89B037FEA07E}"/>
              </a:ext>
            </a:extLst>
          </p:cNvPr>
          <p:cNvGrpSpPr/>
          <p:nvPr/>
        </p:nvGrpSpPr>
        <p:grpSpPr>
          <a:xfrm>
            <a:off x="305544" y="4067572"/>
            <a:ext cx="6624736" cy="4672974"/>
            <a:chOff x="273291" y="4228528"/>
            <a:chExt cx="6624736" cy="4672974"/>
          </a:xfrm>
        </p:grpSpPr>
        <p:pic>
          <p:nvPicPr>
            <p:cNvPr id="1030" name="Picture 6" descr="ダブルリングのメモ帳のイラスト（横向き：長方形）">
              <a:extLst>
                <a:ext uri="{FF2B5EF4-FFF2-40B4-BE49-F238E27FC236}">
                  <a16:creationId xmlns:a16="http://schemas.microsoft.com/office/drawing/2014/main" id="{14343A25-761C-4A6C-B68E-795458B7FB6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3291" y="4228528"/>
              <a:ext cx="6624736" cy="4672974"/>
            </a:xfrm>
            <a:prstGeom prst="rect">
              <a:avLst/>
            </a:prstGeom>
            <a:noFill/>
            <a:extLst>
              <a:ext uri="{909E8E84-426E-40DD-AFC4-6F175D3DCCD1}">
                <a14:hiddenFill xmlns:a14="http://schemas.microsoft.com/office/drawing/2010/main">
                  <a:solidFill>
                    <a:srgbClr val="FFFFFF"/>
                  </a:solidFill>
                </a14:hiddenFill>
              </a:ext>
            </a:extLst>
          </p:spPr>
        </p:pic>
        <p:sp>
          <p:nvSpPr>
            <p:cNvPr id="8" name="正方形/長方形 7">
              <a:extLst>
                <a:ext uri="{FF2B5EF4-FFF2-40B4-BE49-F238E27FC236}">
                  <a16:creationId xmlns:a16="http://schemas.microsoft.com/office/drawing/2014/main" id="{535DD0EB-DAA0-421E-B4EF-48909B3DA249}"/>
                </a:ext>
              </a:extLst>
            </p:cNvPr>
            <p:cNvSpPr/>
            <p:nvPr/>
          </p:nvSpPr>
          <p:spPr>
            <a:xfrm>
              <a:off x="1025624" y="4359230"/>
              <a:ext cx="5524895" cy="4301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6" name="テキスト ボックス 35">
            <a:extLst>
              <a:ext uri="{FF2B5EF4-FFF2-40B4-BE49-F238E27FC236}">
                <a16:creationId xmlns:a16="http://schemas.microsoft.com/office/drawing/2014/main" id="{832A858F-DE77-4CC7-8339-13FD659A7AC1}"/>
              </a:ext>
            </a:extLst>
          </p:cNvPr>
          <p:cNvSpPr txBox="1"/>
          <p:nvPr/>
        </p:nvSpPr>
        <p:spPr>
          <a:xfrm>
            <a:off x="1507533" y="5271963"/>
            <a:ext cx="4490544" cy="307777"/>
          </a:xfrm>
          <a:prstGeom prst="rect">
            <a:avLst/>
          </a:prstGeom>
          <a:noFill/>
        </p:spPr>
        <p:txBody>
          <a:bodyPr wrap="square" rtlCol="0">
            <a:spAutoFit/>
          </a:bodyPr>
          <a:lstStyle/>
          <a:p>
            <a:r>
              <a:rPr kumimoji="1" lang="zh-TW" altLang="en-US" sz="1400" dirty="0">
                <a:latin typeface="BIZ UDPゴシック" panose="020B0400000000000000" pitchFamily="50" charset="-128"/>
                <a:ea typeface="BIZ UDPゴシック" panose="020B0400000000000000" pitchFamily="50" charset="-128"/>
              </a:rPr>
              <a:t>大阪障害者職業能力開発校（堺市南区城山台</a:t>
            </a:r>
            <a:r>
              <a:rPr kumimoji="1" lang="en-US" altLang="zh-TW" sz="1400" dirty="0">
                <a:latin typeface="BIZ UDPゴシック" panose="020B0400000000000000" pitchFamily="50" charset="-128"/>
                <a:ea typeface="BIZ UDPゴシック" panose="020B0400000000000000" pitchFamily="50" charset="-128"/>
              </a:rPr>
              <a:t>5-1-3</a:t>
            </a:r>
            <a:r>
              <a:rPr kumimoji="1" lang="zh-TW" altLang="en-US" sz="1400" dirty="0">
                <a:latin typeface="BIZ UDPゴシック" panose="020B0400000000000000" pitchFamily="50" charset="-128"/>
                <a:ea typeface="BIZ UDPゴシック" panose="020B0400000000000000" pitchFamily="50" charset="-128"/>
              </a:rPr>
              <a:t>）</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40" name="テキスト ボックス 39">
            <a:extLst>
              <a:ext uri="{FF2B5EF4-FFF2-40B4-BE49-F238E27FC236}">
                <a16:creationId xmlns:a16="http://schemas.microsoft.com/office/drawing/2014/main" id="{43EEB1F9-F782-4EA4-A2A2-B98D34BA1FB6}"/>
              </a:ext>
            </a:extLst>
          </p:cNvPr>
          <p:cNvSpPr txBox="1"/>
          <p:nvPr/>
        </p:nvSpPr>
        <p:spPr>
          <a:xfrm>
            <a:off x="1507532" y="5597793"/>
            <a:ext cx="4630659" cy="430887"/>
          </a:xfrm>
          <a:prstGeom prst="rect">
            <a:avLst/>
          </a:prstGeom>
          <a:noFill/>
        </p:spPr>
        <p:txBody>
          <a:bodyPr wrap="square" rtlCol="0">
            <a:spAutoFit/>
          </a:bodyPr>
          <a:lstStyle/>
          <a:p>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南海電鉄泉北線</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光明池駅</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から南海バス</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城山台</a:t>
            </a:r>
            <a:r>
              <a:rPr kumimoji="1" lang="en-US" altLang="ja-JP" sz="1100" dirty="0">
                <a:latin typeface="BIZ UDPゴシック" panose="020B0400000000000000" pitchFamily="50" charset="-128"/>
                <a:ea typeface="BIZ UDPゴシック" panose="020B0400000000000000" pitchFamily="50" charset="-128"/>
              </a:rPr>
              <a:t>5</a:t>
            </a:r>
            <a:r>
              <a:rPr kumimoji="1" lang="ja-JP" altLang="en-US" sz="1100" dirty="0">
                <a:latin typeface="BIZ UDPゴシック" panose="020B0400000000000000" pitchFamily="50" charset="-128"/>
                <a:ea typeface="BIZ UDPゴシック" panose="020B0400000000000000" pitchFamily="50" charset="-128"/>
              </a:rPr>
              <a:t>丁」下車すぐ。</a:t>
            </a:r>
            <a:endParaRPr kumimoji="1" lang="en-US" altLang="ja-JP" sz="1100" dirty="0">
              <a:latin typeface="BIZ UDPゴシック" panose="020B0400000000000000" pitchFamily="50" charset="-128"/>
              <a:ea typeface="BIZ UDPゴシック" panose="020B0400000000000000" pitchFamily="50" charset="-128"/>
            </a:endParaRPr>
          </a:p>
          <a:p>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駐車場もご利用いただけます。</a:t>
            </a:r>
          </a:p>
        </p:txBody>
      </p:sp>
      <p:sp>
        <p:nvSpPr>
          <p:cNvPr id="41" name="テキスト ボックス 40">
            <a:extLst>
              <a:ext uri="{FF2B5EF4-FFF2-40B4-BE49-F238E27FC236}">
                <a16:creationId xmlns:a16="http://schemas.microsoft.com/office/drawing/2014/main" id="{F65C7E69-0A98-4BBB-855E-2724669DA684}"/>
              </a:ext>
            </a:extLst>
          </p:cNvPr>
          <p:cNvSpPr txBox="1"/>
          <p:nvPr/>
        </p:nvSpPr>
        <p:spPr>
          <a:xfrm>
            <a:off x="1507533" y="4787652"/>
            <a:ext cx="4899648" cy="338554"/>
          </a:xfrm>
          <a:prstGeom prst="rect">
            <a:avLst/>
          </a:prstGeom>
          <a:noFill/>
        </p:spPr>
        <p:txBody>
          <a:bodyPr wrap="square" rtlCol="0">
            <a:spAutoFit/>
          </a:bodyPr>
          <a:lstStyle/>
          <a:p>
            <a:r>
              <a:rPr lang="en-US" altLang="ja-JP" sz="1600" dirty="0">
                <a:latin typeface="BIZ UDPゴシック" panose="020B0400000000000000" pitchFamily="50" charset="-128"/>
                <a:ea typeface="BIZ UDPゴシック" panose="020B0400000000000000" pitchFamily="50" charset="-128"/>
              </a:rPr>
              <a:t>20</a:t>
            </a:r>
            <a:r>
              <a:rPr lang="ja-JP" altLang="en-US" sz="1200" dirty="0">
                <a:latin typeface="BIZ UDPゴシック" panose="020B0400000000000000" pitchFamily="50" charset="-128"/>
                <a:ea typeface="BIZ UDPゴシック" panose="020B0400000000000000" pitchFamily="50" charset="-128"/>
              </a:rPr>
              <a:t>名程度 </a:t>
            </a:r>
            <a:r>
              <a:rPr lang="ja-JP" altLang="en-US" sz="1400" dirty="0">
                <a:latin typeface="BIZ UDPゴシック" panose="020B0400000000000000" pitchFamily="50" charset="-128"/>
                <a:ea typeface="BIZ UDPゴシック" panose="020B0400000000000000" pitchFamily="50" charset="-128"/>
              </a:rPr>
              <a:t>（申込先着順）</a:t>
            </a:r>
          </a:p>
        </p:txBody>
      </p:sp>
      <p:sp>
        <p:nvSpPr>
          <p:cNvPr id="47" name="正方形/長方形 46">
            <a:extLst>
              <a:ext uri="{FF2B5EF4-FFF2-40B4-BE49-F238E27FC236}">
                <a16:creationId xmlns:a16="http://schemas.microsoft.com/office/drawing/2014/main" id="{62D4E863-246A-4B8A-95F4-04D1811C426E}"/>
              </a:ext>
            </a:extLst>
          </p:cNvPr>
          <p:cNvSpPr/>
          <p:nvPr/>
        </p:nvSpPr>
        <p:spPr>
          <a:xfrm>
            <a:off x="913861" y="4321038"/>
            <a:ext cx="559241" cy="36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ja-JP" altLang="en-US" sz="1400" dirty="0"/>
              <a:t>日時</a:t>
            </a:r>
          </a:p>
        </p:txBody>
      </p:sp>
      <p:sp>
        <p:nvSpPr>
          <p:cNvPr id="48" name="正方形/長方形 47">
            <a:extLst>
              <a:ext uri="{FF2B5EF4-FFF2-40B4-BE49-F238E27FC236}">
                <a16:creationId xmlns:a16="http://schemas.microsoft.com/office/drawing/2014/main" id="{DA42D789-4C24-4AD2-8E64-467EC2816FA3}"/>
              </a:ext>
            </a:extLst>
          </p:cNvPr>
          <p:cNvSpPr/>
          <p:nvPr/>
        </p:nvSpPr>
        <p:spPr>
          <a:xfrm>
            <a:off x="913862" y="4797342"/>
            <a:ext cx="559241" cy="36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ja-JP" altLang="en-US" sz="1400" dirty="0"/>
              <a:t>定員</a:t>
            </a:r>
          </a:p>
        </p:txBody>
      </p:sp>
      <p:sp>
        <p:nvSpPr>
          <p:cNvPr id="49" name="正方形/長方形 48">
            <a:extLst>
              <a:ext uri="{FF2B5EF4-FFF2-40B4-BE49-F238E27FC236}">
                <a16:creationId xmlns:a16="http://schemas.microsoft.com/office/drawing/2014/main" id="{2D32CF0B-4304-4920-8788-F5D6D384B039}"/>
              </a:ext>
            </a:extLst>
          </p:cNvPr>
          <p:cNvSpPr/>
          <p:nvPr/>
        </p:nvSpPr>
        <p:spPr>
          <a:xfrm>
            <a:off x="913861" y="5272738"/>
            <a:ext cx="559241" cy="36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ja-JP" altLang="en-US" sz="1400" dirty="0"/>
              <a:t>場所</a:t>
            </a:r>
          </a:p>
        </p:txBody>
      </p:sp>
      <p:sp>
        <p:nvSpPr>
          <p:cNvPr id="56" name="角丸四角形 33">
            <a:extLst>
              <a:ext uri="{FF2B5EF4-FFF2-40B4-BE49-F238E27FC236}">
                <a16:creationId xmlns:a16="http://schemas.microsoft.com/office/drawing/2014/main" id="{3AB560B5-955E-4B85-999E-71D229116D3F}"/>
              </a:ext>
            </a:extLst>
          </p:cNvPr>
          <p:cNvSpPr/>
          <p:nvPr/>
        </p:nvSpPr>
        <p:spPr>
          <a:xfrm>
            <a:off x="5164297" y="4610418"/>
            <a:ext cx="1667559" cy="311464"/>
          </a:xfrm>
          <a:prstGeom prst="roundRect">
            <a:avLst/>
          </a:pr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200" dirty="0">
                <a:solidFill>
                  <a:schemeClr val="tx1"/>
                </a:solidFill>
                <a:latin typeface="BIZ UDPゴシック" panose="020B0400000000000000" pitchFamily="50" charset="-128"/>
                <a:ea typeface="BIZ UDPゴシック" panose="020B0400000000000000" pitchFamily="50" charset="-128"/>
              </a:rPr>
              <a:t>受付開始：</a:t>
            </a:r>
            <a:r>
              <a:rPr lang="en-US" altLang="ja-JP" sz="1200" dirty="0">
                <a:solidFill>
                  <a:schemeClr val="tx1"/>
                </a:solidFill>
                <a:latin typeface="BIZ UDPゴシック" panose="020B0400000000000000" pitchFamily="50" charset="-128"/>
                <a:ea typeface="BIZ UDPゴシック" panose="020B0400000000000000" pitchFamily="50" charset="-128"/>
              </a:rPr>
              <a:t>13:00</a:t>
            </a:r>
            <a:r>
              <a:rPr lang="ja-JP" altLang="en-US" sz="1200" dirty="0">
                <a:solidFill>
                  <a:schemeClr val="tx1"/>
                </a:solidFill>
                <a:latin typeface="BIZ UDPゴシック" panose="020B0400000000000000" pitchFamily="50" charset="-128"/>
                <a:ea typeface="BIZ UDPゴシック" panose="020B0400000000000000" pitchFamily="50" charset="-128"/>
              </a:rPr>
              <a:t>～</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58" name="四角形: 角を丸くする 57">
            <a:extLst>
              <a:ext uri="{FF2B5EF4-FFF2-40B4-BE49-F238E27FC236}">
                <a16:creationId xmlns:a16="http://schemas.microsoft.com/office/drawing/2014/main" id="{97C2A19B-54D3-4112-A29F-30F77EA86F14}"/>
              </a:ext>
            </a:extLst>
          </p:cNvPr>
          <p:cNvSpPr/>
          <p:nvPr/>
        </p:nvSpPr>
        <p:spPr>
          <a:xfrm>
            <a:off x="2150208" y="6655273"/>
            <a:ext cx="4563428" cy="454593"/>
          </a:xfrm>
          <a:prstGeom prst="roundRect">
            <a:avLst/>
          </a:prstGeom>
          <a:solidFill>
            <a:srgbClr val="CCECFF">
              <a:alpha val="4862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四角形: 角を丸くする 58">
            <a:extLst>
              <a:ext uri="{FF2B5EF4-FFF2-40B4-BE49-F238E27FC236}">
                <a16:creationId xmlns:a16="http://schemas.microsoft.com/office/drawing/2014/main" id="{2D4B9CDE-3202-4119-84AA-0FF83C7404EC}"/>
              </a:ext>
            </a:extLst>
          </p:cNvPr>
          <p:cNvSpPr/>
          <p:nvPr/>
        </p:nvSpPr>
        <p:spPr>
          <a:xfrm>
            <a:off x="2126354" y="7162495"/>
            <a:ext cx="4611135" cy="1317171"/>
          </a:xfrm>
          <a:prstGeom prst="roundRect">
            <a:avLst/>
          </a:prstGeom>
          <a:solidFill>
            <a:srgbClr val="CCECFF">
              <a:alpha val="4862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01FB838C-B300-40E8-AEB3-147061B8C306}"/>
              </a:ext>
            </a:extLst>
          </p:cNvPr>
          <p:cNvSpPr txBox="1"/>
          <p:nvPr/>
        </p:nvSpPr>
        <p:spPr>
          <a:xfrm>
            <a:off x="1526576" y="4283596"/>
            <a:ext cx="4899648" cy="400110"/>
          </a:xfrm>
          <a:prstGeom prst="rect">
            <a:avLst/>
          </a:prstGeom>
          <a:noFill/>
        </p:spPr>
        <p:txBody>
          <a:bodyPr wrap="square" rtlCol="0">
            <a:spAutoFit/>
          </a:bodyPr>
          <a:lstStyle/>
          <a:p>
            <a:r>
              <a:rPr kumimoji="1" lang="en-US" altLang="zh-TW" sz="1400" dirty="0">
                <a:latin typeface="BIZ UDPゴシック" panose="020B0400000000000000" pitchFamily="50" charset="-128"/>
                <a:ea typeface="BIZ UDPゴシック" panose="020B0400000000000000" pitchFamily="50" charset="-128"/>
              </a:rPr>
              <a:t>2025</a:t>
            </a:r>
            <a:r>
              <a:rPr kumimoji="1" lang="zh-TW" altLang="en-US" sz="1400" dirty="0">
                <a:latin typeface="BIZ UDPゴシック" panose="020B0400000000000000" pitchFamily="50" charset="-128"/>
                <a:ea typeface="BIZ UDPゴシック" panose="020B0400000000000000" pitchFamily="50" charset="-128"/>
              </a:rPr>
              <a:t>年</a:t>
            </a:r>
            <a:r>
              <a:rPr kumimoji="1" lang="en-US" altLang="zh-TW" sz="2000" b="1" dirty="0">
                <a:latin typeface="BIZ UDPゴシック" panose="020B0400000000000000" pitchFamily="50" charset="-128"/>
                <a:ea typeface="BIZ UDPゴシック" panose="020B0400000000000000" pitchFamily="50" charset="-128"/>
              </a:rPr>
              <a:t>8</a:t>
            </a:r>
            <a:r>
              <a:rPr kumimoji="1" lang="zh-TW" altLang="en-US" sz="2000" b="1" dirty="0">
                <a:latin typeface="BIZ UDPゴシック" panose="020B0400000000000000" pitchFamily="50" charset="-128"/>
                <a:ea typeface="BIZ UDPゴシック" panose="020B0400000000000000" pitchFamily="50" charset="-128"/>
              </a:rPr>
              <a:t>月</a:t>
            </a:r>
            <a:r>
              <a:rPr kumimoji="1" lang="en-US" altLang="zh-TW" sz="2000" b="1" dirty="0">
                <a:latin typeface="BIZ UDPゴシック" panose="020B0400000000000000" pitchFamily="50" charset="-128"/>
                <a:ea typeface="BIZ UDPゴシック" panose="020B0400000000000000" pitchFamily="50" charset="-128"/>
              </a:rPr>
              <a:t>28</a:t>
            </a:r>
            <a:r>
              <a:rPr kumimoji="1" lang="zh-TW" altLang="en-US" sz="2000" b="1" dirty="0">
                <a:latin typeface="BIZ UDPゴシック" panose="020B0400000000000000" pitchFamily="50" charset="-128"/>
                <a:ea typeface="BIZ UDPゴシック" panose="020B0400000000000000" pitchFamily="50" charset="-128"/>
              </a:rPr>
              <a:t>日</a:t>
            </a:r>
            <a:r>
              <a:rPr kumimoji="1" lang="en-US" altLang="zh-TW" sz="2000" b="1" dirty="0">
                <a:latin typeface="BIZ UDPゴシック" panose="020B0400000000000000" pitchFamily="50" charset="-128"/>
                <a:ea typeface="BIZ UDPゴシック" panose="020B0400000000000000" pitchFamily="50" charset="-128"/>
              </a:rPr>
              <a:t>(</a:t>
            </a:r>
            <a:r>
              <a:rPr kumimoji="1" lang="ja-JP" altLang="en-US" sz="2000" b="1" dirty="0">
                <a:latin typeface="BIZ UDPゴシック" panose="020B0400000000000000" pitchFamily="50" charset="-128"/>
                <a:ea typeface="BIZ UDPゴシック" panose="020B0400000000000000" pitchFamily="50" charset="-128"/>
              </a:rPr>
              <a:t>木</a:t>
            </a:r>
            <a:r>
              <a:rPr kumimoji="1" lang="en-US" altLang="zh-TW" sz="2000" b="1" dirty="0">
                <a:latin typeface="BIZ UDPゴシック" panose="020B0400000000000000" pitchFamily="50" charset="-128"/>
                <a:ea typeface="BIZ UDPゴシック" panose="020B0400000000000000" pitchFamily="50" charset="-128"/>
              </a:rPr>
              <a:t>)13:30</a:t>
            </a:r>
            <a:r>
              <a:rPr kumimoji="1" lang="zh-TW" altLang="en-US" sz="2000" b="1" dirty="0">
                <a:latin typeface="BIZ UDPゴシック" panose="020B0400000000000000" pitchFamily="50" charset="-128"/>
                <a:ea typeface="BIZ UDPゴシック" panose="020B0400000000000000" pitchFamily="50" charset="-128"/>
              </a:rPr>
              <a:t>～</a:t>
            </a:r>
            <a:r>
              <a:rPr kumimoji="1" lang="en-US" altLang="zh-TW" sz="2000" b="1" dirty="0">
                <a:latin typeface="BIZ UDPゴシック" panose="020B0400000000000000" pitchFamily="50" charset="-128"/>
                <a:ea typeface="BIZ UDPゴシック" panose="020B0400000000000000" pitchFamily="50" charset="-128"/>
              </a:rPr>
              <a:t>16:10</a:t>
            </a:r>
          </a:p>
        </p:txBody>
      </p:sp>
      <p:cxnSp>
        <p:nvCxnSpPr>
          <p:cNvPr id="60" name="直線コネクタ 59">
            <a:extLst>
              <a:ext uri="{FF2B5EF4-FFF2-40B4-BE49-F238E27FC236}">
                <a16:creationId xmlns:a16="http://schemas.microsoft.com/office/drawing/2014/main" id="{955FA65C-E28B-4A2F-83A6-B3333861D289}"/>
              </a:ext>
            </a:extLst>
          </p:cNvPr>
          <p:cNvCxnSpPr>
            <a:cxnSpLocks/>
          </p:cNvCxnSpPr>
          <p:nvPr/>
        </p:nvCxnSpPr>
        <p:spPr>
          <a:xfrm>
            <a:off x="-247519" y="9036124"/>
            <a:ext cx="7681855" cy="0"/>
          </a:xfrm>
          <a:prstGeom prst="line">
            <a:avLst/>
          </a:prstGeom>
          <a:ln w="19050">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C7E3791E-2943-4641-B750-EDAF1287594F}"/>
              </a:ext>
            </a:extLst>
          </p:cNvPr>
          <p:cNvSpPr/>
          <p:nvPr/>
        </p:nvSpPr>
        <p:spPr>
          <a:xfrm>
            <a:off x="913861" y="6095409"/>
            <a:ext cx="1169735" cy="36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ja-JP" altLang="en-US" sz="1400" dirty="0"/>
              <a:t>申込方法</a:t>
            </a:r>
          </a:p>
        </p:txBody>
      </p:sp>
      <p:sp>
        <p:nvSpPr>
          <p:cNvPr id="51" name="テキスト ボックス 50">
            <a:extLst>
              <a:ext uri="{FF2B5EF4-FFF2-40B4-BE49-F238E27FC236}">
                <a16:creationId xmlns:a16="http://schemas.microsoft.com/office/drawing/2014/main" id="{84AA9461-760D-4081-AA3B-86C85C15169B}"/>
              </a:ext>
            </a:extLst>
          </p:cNvPr>
          <p:cNvSpPr txBox="1"/>
          <p:nvPr/>
        </p:nvSpPr>
        <p:spPr>
          <a:xfrm>
            <a:off x="2092228" y="6023401"/>
            <a:ext cx="4490544" cy="492443"/>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裏面をご確認のうえ、</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400" u="sng" dirty="0">
                <a:latin typeface="BIZ UDPゴシック" panose="020B0400000000000000" pitchFamily="50" charset="-128"/>
                <a:ea typeface="BIZ UDPゴシック" panose="020B0400000000000000" pitchFamily="50" charset="-128"/>
              </a:rPr>
              <a:t>2025</a:t>
            </a:r>
            <a:r>
              <a:rPr kumimoji="1" lang="ja-JP" altLang="en-US" sz="1400" u="sng" dirty="0">
                <a:latin typeface="BIZ UDPゴシック" panose="020B0400000000000000" pitchFamily="50" charset="-128"/>
                <a:ea typeface="BIZ UDPゴシック" panose="020B0400000000000000" pitchFamily="50" charset="-128"/>
              </a:rPr>
              <a:t>年</a:t>
            </a:r>
            <a:r>
              <a:rPr kumimoji="1" lang="en-US" altLang="ja-JP" sz="1400" u="sng" dirty="0">
                <a:latin typeface="BIZ UDPゴシック" panose="020B0400000000000000" pitchFamily="50" charset="-128"/>
                <a:ea typeface="BIZ UDPゴシック" panose="020B0400000000000000" pitchFamily="50" charset="-128"/>
              </a:rPr>
              <a:t>8</a:t>
            </a:r>
            <a:r>
              <a:rPr kumimoji="1" lang="ja-JP" altLang="en-US" sz="1400" u="sng" dirty="0">
                <a:latin typeface="BIZ UDPゴシック" panose="020B0400000000000000" pitchFamily="50" charset="-128"/>
                <a:ea typeface="BIZ UDPゴシック" panose="020B0400000000000000" pitchFamily="50" charset="-128"/>
              </a:rPr>
              <a:t>月</a:t>
            </a:r>
            <a:r>
              <a:rPr kumimoji="1" lang="en-US" altLang="ja-JP" sz="1400" u="sng" dirty="0">
                <a:latin typeface="BIZ UDPゴシック" panose="020B0400000000000000" pitchFamily="50" charset="-128"/>
                <a:ea typeface="BIZ UDPゴシック" panose="020B0400000000000000" pitchFamily="50" charset="-128"/>
              </a:rPr>
              <a:t>21</a:t>
            </a:r>
            <a:r>
              <a:rPr kumimoji="1" lang="ja-JP" altLang="en-US" sz="1400" u="sng" dirty="0">
                <a:latin typeface="BIZ UDPゴシック" panose="020B0400000000000000" pitchFamily="50" charset="-128"/>
                <a:ea typeface="BIZ UDPゴシック" panose="020B0400000000000000" pitchFamily="50" charset="-128"/>
              </a:rPr>
              <a:t>日（木）まで</a:t>
            </a:r>
            <a:r>
              <a:rPr kumimoji="1" lang="ja-JP" altLang="en-US" sz="1200" dirty="0">
                <a:latin typeface="BIZ UDPゴシック" panose="020B0400000000000000" pitchFamily="50" charset="-128"/>
                <a:ea typeface="BIZ UDPゴシック" panose="020B0400000000000000" pitchFamily="50" charset="-128"/>
              </a:rPr>
              <a:t>にお申し込みください。</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42" name="テキスト ボックス 41">
            <a:extLst>
              <a:ext uri="{FF2B5EF4-FFF2-40B4-BE49-F238E27FC236}">
                <a16:creationId xmlns:a16="http://schemas.microsoft.com/office/drawing/2014/main" id="{F2662440-30E2-4DD3-90F9-0CAF8EF1B729}"/>
              </a:ext>
            </a:extLst>
          </p:cNvPr>
          <p:cNvSpPr txBox="1"/>
          <p:nvPr/>
        </p:nvSpPr>
        <p:spPr>
          <a:xfrm>
            <a:off x="983735" y="6638320"/>
            <a:ext cx="5822039" cy="1653209"/>
          </a:xfrm>
          <a:prstGeom prst="rect">
            <a:avLst/>
          </a:prstGeom>
          <a:noFill/>
        </p:spPr>
        <p:txBody>
          <a:bodyPr wrap="square" rtlCol="0">
            <a:spAutoFit/>
          </a:bodyPr>
          <a:lstStyle/>
          <a:p>
            <a:pPr>
              <a:lnSpc>
                <a:spcPct val="150000"/>
              </a:lnSpc>
              <a:defRPr/>
            </a:pPr>
            <a:r>
              <a:rPr lang="ja-JP" altLang="en-US" sz="1400" b="1" dirty="0">
                <a:solidFill>
                  <a:schemeClr val="tx1"/>
                </a:solidFill>
                <a:latin typeface="BIZ UDPゴシック" panose="020B0400000000000000" pitchFamily="50" charset="-128"/>
                <a:ea typeface="BIZ UDPゴシック" panose="020B0400000000000000" pitchFamily="50" charset="-128"/>
              </a:rPr>
              <a:t>　　　　　　　　　　►　大阪障害者職業能力開発校　概要説明・見学</a:t>
            </a:r>
            <a:endParaRPr lang="en-US" altLang="ja-JP" sz="1400" b="1" dirty="0">
              <a:latin typeface="BIZ UDPゴシック" panose="020B0400000000000000" pitchFamily="50" charset="-128"/>
              <a:ea typeface="BIZ UDPゴシック" panose="020B0400000000000000" pitchFamily="50" charset="-128"/>
            </a:endParaRPr>
          </a:p>
          <a:p>
            <a:pPr>
              <a:lnSpc>
                <a:spcPct val="150000"/>
              </a:lnSpc>
              <a:defRPr/>
            </a:pPr>
            <a:r>
              <a:rPr lang="ja-JP" altLang="en-US" sz="1400" b="1" dirty="0">
                <a:latin typeface="BIZ UDPゴシック" panose="020B0400000000000000" pitchFamily="50" charset="-128"/>
                <a:ea typeface="BIZ UDPゴシック" panose="020B0400000000000000" pitchFamily="50" charset="-128"/>
              </a:rPr>
              <a:t>　　　　</a:t>
            </a:r>
            <a:endParaRPr lang="en-US" altLang="ja-JP" sz="1400" b="1" dirty="0">
              <a:latin typeface="BIZ UDPゴシック" panose="020B0400000000000000" pitchFamily="50" charset="-128"/>
              <a:ea typeface="BIZ UDPゴシック" panose="020B0400000000000000" pitchFamily="50" charset="-128"/>
            </a:endParaRPr>
          </a:p>
          <a:p>
            <a:pPr>
              <a:lnSpc>
                <a:spcPct val="150000"/>
              </a:lnSpc>
              <a:defRPr/>
            </a:pPr>
            <a:r>
              <a:rPr lang="ja-JP" altLang="en-US" sz="1400" b="1" dirty="0">
                <a:solidFill>
                  <a:schemeClr val="tx1"/>
                </a:solidFill>
                <a:latin typeface="BIZ UDPゴシック" panose="020B0400000000000000" pitchFamily="50" charset="-128"/>
                <a:ea typeface="BIZ UDPゴシック" panose="020B0400000000000000" pitchFamily="50" charset="-128"/>
              </a:rPr>
              <a:t>　　　　　　　　　　►　</a:t>
            </a:r>
            <a:r>
              <a:rPr lang="ja-JP" altLang="en-US" sz="1000" b="1" dirty="0">
                <a:solidFill>
                  <a:schemeClr val="tx1"/>
                </a:solidFill>
                <a:latin typeface="BIZ UDPゴシック" panose="020B0400000000000000" pitchFamily="50" charset="-128"/>
                <a:ea typeface="BIZ UDPゴシック" panose="020B0400000000000000" pitchFamily="50" charset="-128"/>
              </a:rPr>
              <a:t>修了生採用企業の事例紹介</a:t>
            </a:r>
            <a:r>
              <a:rPr lang="ja-JP" altLang="en-US" sz="1400" b="1" dirty="0">
                <a:solidFill>
                  <a:schemeClr val="tx1"/>
                </a:solidFill>
                <a:latin typeface="BIZ UDPゴシック" panose="020B0400000000000000" pitchFamily="50" charset="-128"/>
                <a:ea typeface="BIZ UDPゴシック" panose="020B0400000000000000" pitchFamily="50" charset="-128"/>
              </a:rPr>
              <a:t>「業務選定</a:t>
            </a:r>
            <a:r>
              <a:rPr lang="ja-JP" altLang="en-US" sz="1400" b="1" dirty="0">
                <a:latin typeface="BIZ UDPゴシック" panose="020B0400000000000000" pitchFamily="50" charset="-128"/>
                <a:ea typeface="BIZ UDPゴシック" panose="020B0400000000000000" pitchFamily="50" charset="-128"/>
              </a:rPr>
              <a:t>・受入から定着支援」</a:t>
            </a:r>
            <a:endParaRPr lang="en-US" altLang="ja-JP" sz="1400" b="1" dirty="0">
              <a:latin typeface="BIZ UDPゴシック" panose="020B0400000000000000" pitchFamily="50" charset="-128"/>
              <a:ea typeface="BIZ UDPゴシック" panose="020B0400000000000000" pitchFamily="50" charset="-128"/>
            </a:endParaRPr>
          </a:p>
          <a:p>
            <a:pPr>
              <a:lnSpc>
                <a:spcPct val="150000"/>
              </a:lnSpc>
              <a:defRPr/>
            </a:pPr>
            <a:r>
              <a:rPr lang="ja-JP" altLang="en-US" sz="1400" b="1" dirty="0">
                <a:solidFill>
                  <a:schemeClr val="tx1"/>
                </a:solidFill>
                <a:latin typeface="BIZ UDPゴシック" panose="020B0400000000000000" pitchFamily="50" charset="-128"/>
                <a:ea typeface="BIZ UDPゴシック" panose="020B0400000000000000" pitchFamily="50" charset="-128"/>
              </a:rPr>
              <a:t>　　　　　　　　　　　　　株式会社中</a:t>
            </a:r>
            <a:r>
              <a:rPr lang="zh-TW" altLang="en-US" sz="1400" b="1" dirty="0">
                <a:solidFill>
                  <a:schemeClr val="tx1"/>
                </a:solidFill>
                <a:latin typeface="BIZ UDPゴシック" panose="020B0400000000000000" pitchFamily="50" charset="-128"/>
                <a:ea typeface="BIZ UDPゴシック" panose="020B0400000000000000" pitchFamily="50" charset="-128"/>
              </a:rPr>
              <a:t>西製作所</a:t>
            </a:r>
          </a:p>
          <a:p>
            <a:pPr>
              <a:lnSpc>
                <a:spcPct val="150000"/>
              </a:lnSpc>
              <a:defRPr/>
            </a:pPr>
            <a:r>
              <a:rPr lang="zh-TW"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400" b="1" dirty="0">
                <a:solidFill>
                  <a:schemeClr val="tx1"/>
                </a:solidFill>
                <a:latin typeface="BIZ UDPゴシック" panose="020B0400000000000000" pitchFamily="50" charset="-128"/>
                <a:ea typeface="BIZ UDPゴシック" panose="020B0400000000000000" pitchFamily="50" charset="-128"/>
              </a:rPr>
              <a:t>　　　　　　　　管理</a:t>
            </a:r>
            <a:r>
              <a:rPr lang="zh-TW" altLang="en-US" sz="1400" b="1" dirty="0">
                <a:solidFill>
                  <a:schemeClr val="tx1"/>
                </a:solidFill>
                <a:latin typeface="BIZ UDPゴシック" panose="020B0400000000000000" pitchFamily="50" charset="-128"/>
                <a:ea typeface="BIZ UDPゴシック" panose="020B0400000000000000" pitchFamily="50" charset="-128"/>
              </a:rPr>
              <a:t>部　次長兼総務課長　國安　耕司　氏</a:t>
            </a:r>
          </a:p>
        </p:txBody>
      </p:sp>
      <p:pic>
        <p:nvPicPr>
          <p:cNvPr id="32" name="図 31">
            <a:extLst>
              <a:ext uri="{FF2B5EF4-FFF2-40B4-BE49-F238E27FC236}">
                <a16:creationId xmlns:a16="http://schemas.microsoft.com/office/drawing/2014/main" id="{3A6868B5-8B29-4EBE-A40A-EB20F7CEE75C}"/>
              </a:ext>
            </a:extLst>
          </p:cNvPr>
          <p:cNvPicPr/>
          <p:nvPr/>
        </p:nvPicPr>
        <p:blipFill>
          <a:blip r:embed="rId7" cstate="print">
            <a:extLst>
              <a:ext uri="{28A0092B-C50C-407E-A947-70E740481C1C}">
                <a14:useLocalDpi xmlns:a14="http://schemas.microsoft.com/office/drawing/2010/main" val="0"/>
              </a:ext>
            </a:extLst>
          </a:blip>
          <a:stretch>
            <a:fillRect/>
          </a:stretch>
        </p:blipFill>
        <p:spPr>
          <a:xfrm rot="21193318">
            <a:off x="891879" y="7088575"/>
            <a:ext cx="1250699" cy="1468345"/>
          </a:xfrm>
          <a:prstGeom prst="rect">
            <a:avLst/>
          </a:prstGeom>
        </p:spPr>
      </p:pic>
      <p:sp>
        <p:nvSpPr>
          <p:cNvPr id="7" name="正方形/長方形 6">
            <a:extLst>
              <a:ext uri="{FF2B5EF4-FFF2-40B4-BE49-F238E27FC236}">
                <a16:creationId xmlns:a16="http://schemas.microsoft.com/office/drawing/2014/main" id="{56667B39-D4E2-42AB-A120-29638AF7767D}"/>
              </a:ext>
            </a:extLst>
          </p:cNvPr>
          <p:cNvSpPr/>
          <p:nvPr/>
        </p:nvSpPr>
        <p:spPr>
          <a:xfrm>
            <a:off x="913861" y="6690096"/>
            <a:ext cx="1169735" cy="36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ja-JP" altLang="en-US" sz="1400" dirty="0"/>
              <a:t>プログラム</a:t>
            </a:r>
          </a:p>
        </p:txBody>
      </p:sp>
    </p:spTree>
    <p:extLst>
      <p:ext uri="{BB962C8B-B14F-4D97-AF65-F5344CB8AC3E}">
        <p14:creationId xmlns:p14="http://schemas.microsoft.com/office/powerpoint/2010/main" val="3418266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3424571212"/>
              </p:ext>
            </p:extLst>
          </p:nvPr>
        </p:nvGraphicFramePr>
        <p:xfrm>
          <a:off x="97908" y="7161957"/>
          <a:ext cx="7057078" cy="2450231"/>
        </p:xfrm>
        <a:graphic>
          <a:graphicData uri="http://schemas.openxmlformats.org/drawingml/2006/table">
            <a:tbl>
              <a:tblPr firstRow="1" bandRow="1"/>
              <a:tblGrid>
                <a:gridCol w="1378552">
                  <a:extLst>
                    <a:ext uri="{9D8B030D-6E8A-4147-A177-3AD203B41FA5}">
                      <a16:colId xmlns:a16="http://schemas.microsoft.com/office/drawing/2014/main" val="3116507931"/>
                    </a:ext>
                  </a:extLst>
                </a:gridCol>
                <a:gridCol w="5678526">
                  <a:extLst>
                    <a:ext uri="{9D8B030D-6E8A-4147-A177-3AD203B41FA5}">
                      <a16:colId xmlns:a16="http://schemas.microsoft.com/office/drawing/2014/main" val="3083657349"/>
                    </a:ext>
                  </a:extLst>
                </a:gridCol>
              </a:tblGrid>
              <a:tr h="296909">
                <a:tc>
                  <a:txBody>
                    <a:bodyPr/>
                    <a:lstStyle/>
                    <a:p>
                      <a:pPr algn="ctr"/>
                      <a:r>
                        <a:rPr kumimoji="1" lang="ja-JP" altLang="en-US" sz="1200" dirty="0">
                          <a:latin typeface="BIZ UDPゴシック" panose="020B0400000000000000" pitchFamily="50" charset="-128"/>
                          <a:ea typeface="BIZ UDPゴシック" panose="020B0400000000000000" pitchFamily="50" charset="-128"/>
                        </a:rPr>
                        <a:t>企業名</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3928479114"/>
                  </a:ext>
                </a:extLst>
              </a:tr>
              <a:tr h="478352">
                <a:tc>
                  <a:txBody>
                    <a:bodyPr/>
                    <a:lstStyle/>
                    <a:p>
                      <a:pPr algn="ctr"/>
                      <a:r>
                        <a:rPr kumimoji="1" lang="ja-JP" altLang="en-US" sz="1200" dirty="0">
                          <a:latin typeface="BIZ UDPゴシック" panose="020B0400000000000000" pitchFamily="50" charset="-128"/>
                          <a:ea typeface="BIZ UDPゴシック" panose="020B0400000000000000" pitchFamily="50" charset="-128"/>
                        </a:rPr>
                        <a:t>所在地</a:t>
                      </a:r>
                    </a:p>
                  </a:txBody>
                  <a:tcPr marL="91904" marR="91904" marT="45952" marB="45952" anchor="ctr"/>
                </a:tc>
                <a:tc>
                  <a:txBody>
                    <a:bodyPr/>
                    <a:lstStyle/>
                    <a:p>
                      <a:r>
                        <a:rPr kumimoji="1" lang="ja-JP" altLang="en-US" sz="1100" dirty="0">
                          <a:latin typeface="BIZ UDPゴシック" panose="020B0400000000000000" pitchFamily="50" charset="-128"/>
                          <a:ea typeface="BIZ UDPゴシック" panose="020B0400000000000000" pitchFamily="50" charset="-128"/>
                        </a:rPr>
                        <a:t>（〒　　　　</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　　　　　）</a:t>
                      </a:r>
                      <a:endParaRPr kumimoji="1" lang="en-US" altLang="ja-JP" sz="1100" dirty="0">
                        <a:latin typeface="BIZ UDPゴシック" panose="020B0400000000000000" pitchFamily="50" charset="-128"/>
                        <a:ea typeface="BIZ UDPゴシック" panose="020B0400000000000000" pitchFamily="50" charset="-128"/>
                      </a:endParaRPr>
                    </a:p>
                    <a:p>
                      <a:endParaRPr kumimoji="1" lang="en-US" altLang="ja-JP"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926892271"/>
                  </a:ext>
                </a:extLst>
              </a:tr>
              <a:tr h="336263">
                <a:tc>
                  <a:txBody>
                    <a:bodyPr/>
                    <a:lstStyle/>
                    <a:p>
                      <a:pPr algn="ctr"/>
                      <a:r>
                        <a:rPr kumimoji="1" lang="ja-JP" altLang="en-US" sz="1200" dirty="0">
                          <a:latin typeface="BIZ UDPゴシック" panose="020B0400000000000000" pitchFamily="50" charset="-128"/>
                          <a:ea typeface="BIZ UDPゴシック" panose="020B0400000000000000" pitchFamily="50" charset="-128"/>
                        </a:rPr>
                        <a:t>連絡先</a:t>
                      </a:r>
                    </a:p>
                  </a:txBody>
                  <a:tcPr marL="91904" marR="91904" marT="45952" marB="45952"/>
                </a:tc>
                <a:tc>
                  <a:txBody>
                    <a:bodyPr/>
                    <a:lstStyle/>
                    <a:p>
                      <a:r>
                        <a:rPr kumimoji="1" lang="ja-JP" altLang="en-US" sz="1200" dirty="0">
                          <a:latin typeface="BIZ UDPゴシック" panose="020B0400000000000000" pitchFamily="50" charset="-128"/>
                          <a:ea typeface="BIZ UDPゴシック" panose="020B0400000000000000" pitchFamily="50" charset="-128"/>
                        </a:rPr>
                        <a:t>℡</a:t>
                      </a:r>
                    </a:p>
                  </a:txBody>
                  <a:tcPr marL="91904" marR="91904" marT="45952" marB="45952"/>
                </a:tc>
                <a:extLst>
                  <a:ext uri="{0D108BD9-81ED-4DB2-BD59-A6C34878D82A}">
                    <a16:rowId xmlns:a16="http://schemas.microsoft.com/office/drawing/2014/main" val="3022298478"/>
                  </a:ext>
                </a:extLst>
              </a:tr>
              <a:tr h="1654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所属・役職</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4111575014"/>
                  </a:ext>
                </a:extLst>
              </a:tr>
              <a:tr h="296909">
                <a:tc>
                  <a:txBody>
                    <a:bodyPr/>
                    <a:lstStyle/>
                    <a:p>
                      <a:pPr algn="ctr"/>
                      <a:r>
                        <a:rPr kumimoji="1" lang="ja-JP" altLang="en-US" sz="1200" dirty="0">
                          <a:latin typeface="BIZ UDPゴシック" panose="020B0400000000000000" pitchFamily="50" charset="-128"/>
                          <a:ea typeface="BIZ UDPゴシック" panose="020B0400000000000000" pitchFamily="50" charset="-128"/>
                        </a:rPr>
                        <a:t>参加者氏名</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960803219"/>
                  </a:ext>
                </a:extLst>
              </a:tr>
              <a:tr h="296909">
                <a:tc>
                  <a:txBody>
                    <a:bodyPr/>
                    <a:lstStyle/>
                    <a:p>
                      <a:pPr algn="ctr"/>
                      <a:r>
                        <a:rPr kumimoji="1" lang="en-US" altLang="ja-JP" sz="1200" dirty="0">
                          <a:latin typeface="BIZ UDPゴシック" panose="020B0400000000000000" pitchFamily="50" charset="-128"/>
                          <a:ea typeface="BIZ UDPゴシック" panose="020B0400000000000000" pitchFamily="50" charset="-128"/>
                        </a:rPr>
                        <a:t>E-mail</a:t>
                      </a:r>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745912118"/>
                  </a:ext>
                </a:extLst>
              </a:tr>
              <a:tr h="470105">
                <a:tc>
                  <a:txBody>
                    <a:bodyPr/>
                    <a:lstStyle/>
                    <a:p>
                      <a:pPr algn="ctr"/>
                      <a:r>
                        <a:rPr kumimoji="1" lang="ja-JP" altLang="en-US" sz="1200" dirty="0">
                          <a:latin typeface="BIZ UDPゴシック" panose="020B0400000000000000" pitchFamily="50" charset="-128"/>
                          <a:ea typeface="BIZ UDPゴシック" panose="020B0400000000000000" pitchFamily="50" charset="-128"/>
                        </a:rPr>
                        <a:t>配慮事項</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（手話通訳等）</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4097108458"/>
                  </a:ext>
                </a:extLst>
              </a:tr>
            </a:tbl>
          </a:graphicData>
        </a:graphic>
      </p:graphicFrame>
      <p:cxnSp>
        <p:nvCxnSpPr>
          <p:cNvPr id="16" name="直線コネクタ 15"/>
          <p:cNvCxnSpPr/>
          <p:nvPr/>
        </p:nvCxnSpPr>
        <p:spPr>
          <a:xfrm>
            <a:off x="-268621" y="6513885"/>
            <a:ext cx="7681855" cy="0"/>
          </a:xfrm>
          <a:prstGeom prst="line">
            <a:avLst/>
          </a:prstGeom>
          <a:ln w="19050">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0" y="6884295"/>
            <a:ext cx="7235825" cy="307777"/>
          </a:xfrm>
          <a:prstGeom prst="rect">
            <a:avLst/>
          </a:prstGeom>
          <a:noFill/>
          <a:ln>
            <a:noFill/>
          </a:ln>
        </p:spPr>
        <p:txBody>
          <a:bodyPr wrap="square" rtlCol="0">
            <a:spAutoFit/>
          </a:bodyPr>
          <a:lstStyle/>
          <a:p>
            <a:pPr algn="ctr"/>
            <a:r>
              <a:rPr lang="ja-JP" altLang="en-US" sz="1400" dirty="0">
                <a:latin typeface="BIZ UDPゴシック" panose="020B0400000000000000" pitchFamily="50" charset="-128"/>
                <a:ea typeface="BIZ UDPゴシック" panose="020B0400000000000000" pitchFamily="50" charset="-128"/>
              </a:rPr>
              <a:t>「</a:t>
            </a:r>
            <a:r>
              <a:rPr lang="zh-TW" altLang="en-US" sz="1400" b="1" kern="0" dirty="0">
                <a:latin typeface="BIZ UDPゴシック" panose="020B0400000000000000" pitchFamily="50" charset="-128"/>
                <a:ea typeface="BIZ UDPゴシック" panose="020B0400000000000000" pitchFamily="50" charset="-128"/>
              </a:rPr>
              <a:t>大阪障害者職業能力開発校</a:t>
            </a:r>
            <a:r>
              <a:rPr lang="ja-JP" altLang="en-US" sz="1400" b="1" kern="0" dirty="0">
                <a:latin typeface="BIZ UDPゴシック" panose="020B0400000000000000" pitchFamily="50" charset="-128"/>
                <a:ea typeface="BIZ UDPゴシック" panose="020B0400000000000000" pitchFamily="50" charset="-128"/>
              </a:rPr>
              <a:t>見学セミナー（</a:t>
            </a:r>
            <a:r>
              <a:rPr lang="en-US" altLang="ja-JP" sz="1400" b="1" kern="0" dirty="0">
                <a:latin typeface="BIZ UDPゴシック" panose="020B0400000000000000" pitchFamily="50" charset="-128"/>
                <a:ea typeface="BIZ UDPゴシック" panose="020B0400000000000000" pitchFamily="50" charset="-128"/>
              </a:rPr>
              <a:t>2025.8.28</a:t>
            </a:r>
            <a:r>
              <a:rPr lang="ja-JP" altLang="en-US" sz="1400" b="1" kern="0" dirty="0">
                <a:latin typeface="BIZ UDPゴシック" panose="020B0400000000000000" pitchFamily="50" charset="-128"/>
                <a:ea typeface="BIZ UDPゴシック" panose="020B0400000000000000" pitchFamily="50" charset="-128"/>
              </a:rPr>
              <a:t>）</a:t>
            </a:r>
            <a:r>
              <a:rPr lang="ja-JP" altLang="en-US" sz="14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参加申込書</a:t>
            </a:r>
          </a:p>
        </p:txBody>
      </p:sp>
      <p:sp>
        <p:nvSpPr>
          <p:cNvPr id="22" name="テキスト ボックス 21"/>
          <p:cNvSpPr txBox="1"/>
          <p:nvPr/>
        </p:nvSpPr>
        <p:spPr>
          <a:xfrm>
            <a:off x="2485211" y="6484268"/>
            <a:ext cx="4744140" cy="461665"/>
          </a:xfrm>
          <a:prstGeom prst="rect">
            <a:avLst/>
          </a:prstGeom>
          <a:noFill/>
        </p:spPr>
        <p:txBody>
          <a:bodyPr wrap="square" rtlCol="0">
            <a:spAutoFit/>
          </a:bodyPr>
          <a:lstStyle/>
          <a:p>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E-mail</a:t>
            </a:r>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hlinkClick r:id="rId2"/>
              </a:rPr>
              <a:t>shugyosokushin-g04@gbox.pref.osaka.lg.jp</a:t>
            </a:r>
            <a:r>
              <a:rPr lang="ja-JP" altLang="en-US" sz="1200" dirty="0">
                <a:latin typeface="BIZ UDPゴシック" panose="020B0400000000000000" pitchFamily="50" charset="-128"/>
                <a:ea typeface="BIZ UDPゴシック" panose="020B0400000000000000" pitchFamily="50" charset="-128"/>
              </a:rPr>
              <a:t>　　</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FAX</a:t>
            </a:r>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06-6360-9079</a:t>
            </a:r>
            <a:r>
              <a:rPr lang="ja-JP" altLang="en-US" sz="1200" dirty="0">
                <a:latin typeface="BIZ UDPゴシック" panose="020B0400000000000000" pitchFamily="50" charset="-128"/>
                <a:ea typeface="BIZ UDPゴシック" panose="020B0400000000000000" pitchFamily="50" charset="-128"/>
              </a:rPr>
              <a:t>　</a:t>
            </a:r>
            <a:endParaRPr lang="en-US" altLang="ja-JP" sz="1200" dirty="0">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448498" y="6471116"/>
            <a:ext cx="2808312" cy="461665"/>
          </a:xfrm>
          <a:prstGeom prst="rect">
            <a:avLst/>
          </a:prstGeom>
          <a:noFill/>
        </p:spPr>
        <p:txBody>
          <a:bodyPr wrap="square" rtlCol="0">
            <a:spAutoFit/>
          </a:bodyPr>
          <a:lstStyle/>
          <a:p>
            <a:r>
              <a:rPr lang="ja-JP" altLang="en-US" sz="1200" dirty="0" err="1">
                <a:latin typeface="BIZ UDPゴシック" panose="020B0400000000000000" pitchFamily="50" charset="-128"/>
                <a:ea typeface="BIZ UDPゴシック" panose="020B0400000000000000" pitchFamily="50" charset="-128"/>
              </a:rPr>
              <a:t>大阪府障がい</a:t>
            </a:r>
            <a:r>
              <a:rPr lang="ja-JP" altLang="en-US" sz="1200" dirty="0">
                <a:latin typeface="BIZ UDPゴシック" panose="020B0400000000000000" pitchFamily="50" charset="-128"/>
                <a:ea typeface="BIZ UDPゴシック" panose="020B0400000000000000" pitchFamily="50" charset="-128"/>
              </a:rPr>
              <a:t>者</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雇用促進センター　</a:t>
            </a:r>
            <a:r>
              <a:rPr lang="ja-JP" altLang="en-US" sz="1100" dirty="0">
                <a:latin typeface="BIZ UDPゴシック" panose="020B0400000000000000" pitchFamily="50" charset="-128"/>
                <a:ea typeface="BIZ UDPゴシック" panose="020B0400000000000000" pitchFamily="50" charset="-128"/>
              </a:rPr>
              <a:t>あて</a:t>
            </a:r>
            <a:endParaRPr lang="en-US" altLang="ja-JP" sz="1100" dirty="0">
              <a:latin typeface="BIZ UDPゴシック" panose="020B0400000000000000" pitchFamily="50" charset="-128"/>
              <a:ea typeface="BIZ UDPゴシック" panose="020B0400000000000000" pitchFamily="50" charset="-128"/>
            </a:endParaRPr>
          </a:p>
        </p:txBody>
      </p:sp>
      <p:grpSp>
        <p:nvGrpSpPr>
          <p:cNvPr id="7" name="グループ化 3"/>
          <p:cNvGrpSpPr>
            <a:grpSpLocks/>
          </p:cNvGrpSpPr>
          <p:nvPr/>
        </p:nvGrpSpPr>
        <p:grpSpPr bwMode="auto">
          <a:xfrm>
            <a:off x="208559" y="140198"/>
            <a:ext cx="6835776" cy="4450580"/>
            <a:chOff x="112514" y="1910823"/>
            <a:chExt cx="6613531" cy="3175911"/>
          </a:xfrm>
        </p:grpSpPr>
        <p:sp>
          <p:nvSpPr>
            <p:cNvPr id="8" name="正方形/長方形 7"/>
            <p:cNvSpPr/>
            <p:nvPr/>
          </p:nvSpPr>
          <p:spPr>
            <a:xfrm>
              <a:off x="112514" y="1910823"/>
              <a:ext cx="6613531" cy="3175911"/>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Bef>
                  <a:spcPct val="40000"/>
                </a:spcBef>
                <a:defRPr/>
              </a:pPr>
              <a:endParaRPr lang="ja-JP" altLang="en-US" sz="2000" dirty="0">
                <a:solidFill>
                  <a:srgbClr val="7030A0"/>
                </a:solidFill>
                <a:ea typeface="HGS創英角ﾎﾟｯﾌﾟ体" pitchFamily="50" charset="-128"/>
              </a:endParaRPr>
            </a:p>
          </p:txBody>
        </p:sp>
        <p:sp>
          <p:nvSpPr>
            <p:cNvPr id="9" name="AutoShape 3"/>
            <p:cNvSpPr>
              <a:spLocks noChangeArrowheads="1"/>
            </p:cNvSpPr>
            <p:nvPr/>
          </p:nvSpPr>
          <p:spPr bwMode="auto">
            <a:xfrm>
              <a:off x="1401443" y="2041445"/>
              <a:ext cx="4180013" cy="258605"/>
            </a:xfrm>
            <a:prstGeom prst="roundRect">
              <a:avLst>
                <a:gd name="adj" fmla="val 3471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ctr"/>
            <a:lstStyle/>
            <a:p>
              <a:pPr algn="ctr">
                <a:lnSpc>
                  <a:spcPct val="80000"/>
                </a:lnSpc>
                <a:spcBef>
                  <a:spcPts val="500"/>
                </a:spcBef>
                <a:defRPr/>
              </a:pPr>
              <a:r>
                <a:rPr lang="ja-JP" altLang="en-US" sz="2000" b="1" dirty="0">
                  <a:solidFill>
                    <a:schemeClr val="tx1"/>
                  </a:solidFill>
                  <a:latin typeface="HGP創英角ｺﾞｼｯｸUB" panose="020B0900000000000000" pitchFamily="50" charset="-128"/>
                  <a:ea typeface="HGP創英角ｺﾞｼｯｸUB" panose="020B0900000000000000" pitchFamily="50" charset="-128"/>
                </a:rPr>
                <a:t>大阪障害者職業能力開発校</a:t>
              </a:r>
              <a:r>
                <a:rPr lang="ja-JP" altLang="en-US" b="1"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600" b="1" dirty="0">
                  <a:solidFill>
                    <a:schemeClr val="tx1"/>
                  </a:solidFill>
                  <a:latin typeface="HGP創英角ｺﾞｼｯｸUB" panose="020B0900000000000000" pitchFamily="50" charset="-128"/>
                  <a:ea typeface="HGP創英角ｺﾞｼｯｸUB" panose="020B0900000000000000" pitchFamily="50" charset="-128"/>
                </a:rPr>
                <a:t>のご紹介</a:t>
              </a:r>
            </a:p>
          </p:txBody>
        </p:sp>
        <p:sp>
          <p:nvSpPr>
            <p:cNvPr id="10" name="Rectangle 356"/>
            <p:cNvSpPr>
              <a:spLocks noChangeArrowheads="1"/>
            </p:cNvSpPr>
            <p:nvPr/>
          </p:nvSpPr>
          <p:spPr bwMode="auto">
            <a:xfrm>
              <a:off x="281348" y="2214124"/>
              <a:ext cx="6270019" cy="689333"/>
            </a:xfrm>
            <a:prstGeom prst="rect">
              <a:avLst/>
            </a:prstGeom>
            <a:noFill/>
            <a:ln w="38100">
              <a:no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nSpc>
                  <a:spcPts val="1500"/>
                </a:lnSpc>
                <a:spcBef>
                  <a:spcPct val="0"/>
                </a:spcBef>
                <a:buNone/>
              </a:pPr>
              <a:r>
                <a:rPr lang="ja-JP" altLang="en-US" sz="1100" b="1" dirty="0">
                  <a:latin typeface="BIZ UDPゴシック" panose="020B0400000000000000" pitchFamily="50" charset="-128"/>
                  <a:ea typeface="BIZ UDPゴシック" panose="020B0400000000000000" pitchFamily="50" charset="-128"/>
                </a:rPr>
                <a:t>　本校は、国が設置し府が運営する</a:t>
              </a:r>
              <a:r>
                <a:rPr lang="ja-JP" altLang="en-US" sz="1100" b="1" dirty="0" err="1">
                  <a:latin typeface="BIZ UDPゴシック" panose="020B0400000000000000" pitchFamily="50" charset="-128"/>
                  <a:ea typeface="BIZ UDPゴシック" panose="020B0400000000000000" pitchFamily="50" charset="-128"/>
                </a:rPr>
                <a:t>障がい</a:t>
              </a:r>
              <a:r>
                <a:rPr lang="ja-JP" altLang="en-US" sz="1100" b="1" dirty="0">
                  <a:latin typeface="BIZ UDPゴシック" panose="020B0400000000000000" pitchFamily="50" charset="-128"/>
                  <a:ea typeface="BIZ UDPゴシック" panose="020B0400000000000000" pitchFamily="50" charset="-128"/>
                </a:rPr>
                <a:t>者のための職業訓練施設です。</a:t>
              </a:r>
              <a:r>
                <a:rPr lang="en-US" altLang="ja-JP" sz="1100" b="1" dirty="0">
                  <a:latin typeface="BIZ UDPゴシック" panose="020B0400000000000000" pitchFamily="50" charset="-128"/>
                  <a:ea typeface="BIZ UDPゴシック" panose="020B0400000000000000" pitchFamily="50" charset="-128"/>
                </a:rPr>
                <a:t>『</a:t>
              </a:r>
              <a:r>
                <a:rPr lang="ja-JP" altLang="en-US" sz="1100" b="1" dirty="0" err="1">
                  <a:latin typeface="BIZ UDPゴシック" panose="020B0400000000000000" pitchFamily="50" charset="-128"/>
                  <a:ea typeface="BIZ UDPゴシック" panose="020B0400000000000000" pitchFamily="50" charset="-128"/>
                </a:rPr>
                <a:t>めざせ</a:t>
              </a:r>
              <a:r>
                <a:rPr lang="ja-JP" altLang="en-US" sz="1100" b="1" dirty="0">
                  <a:latin typeface="BIZ UDPゴシック" panose="020B0400000000000000" pitchFamily="50" charset="-128"/>
                  <a:ea typeface="BIZ UDPゴシック" panose="020B0400000000000000" pitchFamily="50" charset="-128"/>
                </a:rPr>
                <a:t>就職！学ぼう技能！</a:t>
              </a:r>
              <a:r>
                <a:rPr lang="en-US" altLang="ja-JP" sz="1100" b="1" dirty="0">
                  <a:latin typeface="BIZ UDPゴシック" panose="020B0400000000000000" pitchFamily="50" charset="-128"/>
                  <a:ea typeface="BIZ UDPゴシック" panose="020B0400000000000000" pitchFamily="50" charset="-128"/>
                </a:rPr>
                <a:t>』</a:t>
              </a:r>
              <a:r>
                <a:rPr lang="ja-JP" altLang="en-US" sz="1100" b="1" dirty="0">
                  <a:latin typeface="BIZ UDPゴシック" panose="020B0400000000000000" pitchFamily="50" charset="-128"/>
                  <a:ea typeface="BIZ UDPゴシック" panose="020B0400000000000000" pitchFamily="50" charset="-128"/>
                </a:rPr>
                <a:t>を</a:t>
              </a:r>
              <a:endParaRPr lang="en-US" altLang="ja-JP" sz="1100" b="1" dirty="0">
                <a:latin typeface="BIZ UDPゴシック" panose="020B0400000000000000" pitchFamily="50" charset="-128"/>
                <a:ea typeface="BIZ UDPゴシック" panose="020B0400000000000000" pitchFamily="50" charset="-128"/>
              </a:endParaRPr>
            </a:p>
            <a:p>
              <a:pPr>
                <a:lnSpc>
                  <a:spcPts val="1500"/>
                </a:lnSpc>
                <a:spcBef>
                  <a:spcPct val="0"/>
                </a:spcBef>
                <a:buNone/>
              </a:pPr>
              <a:r>
                <a:rPr lang="ja-JP" altLang="en-US" sz="1100" b="1" dirty="0">
                  <a:latin typeface="BIZ UDPゴシック" panose="020B0400000000000000" pitchFamily="50" charset="-128"/>
                  <a:ea typeface="BIZ UDPゴシック" panose="020B0400000000000000" pitchFamily="50" charset="-128"/>
                </a:rPr>
                <a:t>合言葉に</a:t>
              </a:r>
              <a:r>
                <a:rPr lang="ja-JP" altLang="en-US" sz="1100" b="1" dirty="0" err="1">
                  <a:latin typeface="BIZ UDPゴシック" panose="020B0400000000000000" pitchFamily="50" charset="-128"/>
                  <a:ea typeface="BIZ UDPゴシック" panose="020B0400000000000000" pitchFamily="50" charset="-128"/>
                </a:rPr>
                <a:t>障がい</a:t>
              </a:r>
              <a:r>
                <a:rPr lang="ja-JP" altLang="en-US" sz="1100" b="1" dirty="0">
                  <a:latin typeface="BIZ UDPゴシック" panose="020B0400000000000000" pitchFamily="50" charset="-128"/>
                  <a:ea typeface="BIZ UDPゴシック" panose="020B0400000000000000" pitchFamily="50" charset="-128"/>
                </a:rPr>
                <a:t>者の社会参加・職業自立をめざしています。就職に向けて個別相談や就職相談会を実施す</a:t>
              </a:r>
              <a:endParaRPr lang="en-US" altLang="ja-JP" sz="1100" b="1" dirty="0">
                <a:latin typeface="BIZ UDPゴシック" panose="020B0400000000000000" pitchFamily="50" charset="-128"/>
                <a:ea typeface="BIZ UDPゴシック" panose="020B0400000000000000" pitchFamily="50" charset="-128"/>
              </a:endParaRPr>
            </a:p>
            <a:p>
              <a:pPr>
                <a:lnSpc>
                  <a:spcPts val="1500"/>
                </a:lnSpc>
                <a:spcBef>
                  <a:spcPct val="0"/>
                </a:spcBef>
                <a:buNone/>
              </a:pPr>
              <a:r>
                <a:rPr lang="ja-JP" altLang="en-US" sz="1100" b="1" dirty="0" err="1">
                  <a:latin typeface="BIZ UDPゴシック" panose="020B0400000000000000" pitchFamily="50" charset="-128"/>
                  <a:ea typeface="BIZ UDPゴシック" panose="020B0400000000000000" pitchFamily="50" charset="-128"/>
                </a:rPr>
                <a:t>ると</a:t>
              </a:r>
              <a:r>
                <a:rPr lang="ja-JP" altLang="en-US" sz="1100" b="1" dirty="0">
                  <a:latin typeface="BIZ UDPゴシック" panose="020B0400000000000000" pitchFamily="50" charset="-128"/>
                  <a:ea typeface="BIZ UDPゴシック" panose="020B0400000000000000" pitchFamily="50" charset="-128"/>
                </a:rPr>
                <a:t>ともにハローワークと密接に連携しています。</a:t>
              </a:r>
            </a:p>
          </p:txBody>
        </p:sp>
        <p:sp>
          <p:nvSpPr>
            <p:cNvPr id="11" name="Rectangle 359"/>
            <p:cNvSpPr>
              <a:spLocks noChangeArrowheads="1"/>
            </p:cNvSpPr>
            <p:nvPr/>
          </p:nvSpPr>
          <p:spPr bwMode="auto">
            <a:xfrm>
              <a:off x="404108" y="2778043"/>
              <a:ext cx="6116773" cy="2253576"/>
            </a:xfrm>
            <a:prstGeom prst="rect">
              <a:avLst/>
            </a:prstGeom>
            <a:solidFill>
              <a:schemeClr val="bg1"/>
            </a:solidFill>
            <a:ln w="9525">
              <a:noFill/>
              <a:miter lim="800000"/>
              <a:headEnd/>
              <a:tailEnd/>
            </a:ln>
          </p:spPr>
          <p:txBody>
            <a:bodyPr wrap="none" tIns="72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a:t>
              </a:r>
              <a:r>
                <a:rPr lang="ja-JP" altLang="en-US" sz="1100" dirty="0" err="1">
                  <a:latin typeface="BIZ UDPゴシック" panose="020B0400000000000000" pitchFamily="50" charset="-128"/>
                  <a:ea typeface="BIZ UDPゴシック" panose="020B0400000000000000" pitchFamily="50" charset="-128"/>
                </a:rPr>
                <a:t>障がいに</a:t>
              </a:r>
              <a:r>
                <a:rPr lang="ja-JP" altLang="en-US" sz="1100" dirty="0">
                  <a:latin typeface="BIZ UDPゴシック" panose="020B0400000000000000" pitchFamily="50" charset="-128"/>
                  <a:ea typeface="BIZ UDPゴシック" panose="020B0400000000000000" pitchFamily="50" charset="-128"/>
                </a:rPr>
                <a:t>応じて７つの科目があります。訓練生は、情熱をかたむけて毎日の訓練に励んでいます。</a:t>
              </a: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a:t>
              </a: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a:t>
              </a:r>
              <a:r>
                <a:rPr lang="ja-JP" altLang="en-US" sz="1100" dirty="0" err="1">
                  <a:latin typeface="BIZ UDPゴシック" panose="020B0400000000000000" pitchFamily="50" charset="-128"/>
                  <a:ea typeface="BIZ UDPゴシック" panose="020B0400000000000000" pitchFamily="50" charset="-128"/>
                </a:rPr>
                <a:t>障がい</a:t>
              </a:r>
              <a:r>
                <a:rPr lang="ja-JP" altLang="en-US" sz="1100" dirty="0">
                  <a:latin typeface="BIZ UDPゴシック" panose="020B0400000000000000" pitchFamily="50" charset="-128"/>
                  <a:ea typeface="BIZ UDPゴシック" panose="020B0400000000000000" pitchFamily="50" charset="-128"/>
                </a:rPr>
                <a:t>者対象科目（障がいの種別を問いません）（訓練期間</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年　定員合計６０名、４月入校）</a:t>
              </a: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ＣＡＤ技術科、Ｗｅｂデザイン科、ＯＡビジネス科、オフィス実践科</a:t>
              </a:r>
              <a:endParaRPr lang="en-US" altLang="ja-JP" sz="1100" dirty="0">
                <a:latin typeface="BIZ UDPゴシック" panose="020B0400000000000000" pitchFamily="50" charset="-128"/>
                <a:ea typeface="BIZ UDPゴシック" panose="020B0400000000000000" pitchFamily="50" charset="-128"/>
              </a:endParaRPr>
            </a:p>
            <a:p>
              <a:pPr marL="72000">
                <a:spcBef>
                  <a:spcPct val="0"/>
                </a:spcBef>
                <a:buNone/>
              </a:pPr>
              <a:endParaRPr lang="ja-JP" altLang="en-US" sz="1100" dirty="0">
                <a:latin typeface="BIZ UDPゴシック" panose="020B0400000000000000" pitchFamily="50" charset="-128"/>
                <a:ea typeface="BIZ UDPゴシック" panose="020B0400000000000000" pitchFamily="50" charset="-128"/>
              </a:endParaRP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◆知的</a:t>
              </a:r>
              <a:r>
                <a:rPr lang="ja-JP" altLang="en-US" sz="1100" dirty="0" err="1">
                  <a:latin typeface="BIZ UDPゴシック" panose="020B0400000000000000" pitchFamily="50" charset="-128"/>
                  <a:ea typeface="BIZ UDPゴシック" panose="020B0400000000000000" pitchFamily="50" charset="-128"/>
                </a:rPr>
                <a:t>障がい</a:t>
              </a:r>
              <a:r>
                <a:rPr lang="ja-JP" altLang="en-US" sz="1100" dirty="0">
                  <a:latin typeface="BIZ UDPゴシック" panose="020B0400000000000000" pitchFamily="50" charset="-128"/>
                  <a:ea typeface="BIZ UDPゴシック" panose="020B0400000000000000" pitchFamily="50" charset="-128"/>
                </a:rPr>
                <a:t>者対象科目　　（訓練期間</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年　定員２５名、４月入校）</a:t>
              </a: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ワークサービス科</a:t>
              </a:r>
            </a:p>
            <a:p>
              <a:pPr marL="72000">
                <a:spcBef>
                  <a:spcPct val="0"/>
                </a:spcBef>
                <a:buNone/>
              </a:pPr>
              <a:endParaRPr lang="en-US" altLang="ja-JP" sz="1100" dirty="0">
                <a:latin typeface="BIZ UDPゴシック" panose="020B0400000000000000" pitchFamily="50" charset="-128"/>
                <a:ea typeface="BIZ UDPゴシック" panose="020B0400000000000000" pitchFamily="50" charset="-128"/>
              </a:endParaRP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◆精神障がい者対象科目　  （訓練期間</a:t>
              </a:r>
              <a:r>
                <a:rPr lang="en-US" altLang="ja-JP" sz="1100" dirty="0">
                  <a:latin typeface="BIZ UDPゴシック" panose="020B0400000000000000" pitchFamily="50" charset="-128"/>
                  <a:ea typeface="BIZ UDPゴシック" panose="020B0400000000000000" pitchFamily="50" charset="-128"/>
                </a:rPr>
                <a:t>6</a:t>
              </a:r>
              <a:r>
                <a:rPr lang="ja-JP" altLang="en-US" sz="1100" dirty="0">
                  <a:latin typeface="BIZ UDPゴシック" panose="020B0400000000000000" pitchFamily="50" charset="-128"/>
                  <a:ea typeface="BIZ UDPゴシック" panose="020B0400000000000000" pitchFamily="50" charset="-128"/>
                </a:rPr>
                <a:t>か月　定員１０名</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２、　４月、１０月入校）</a:t>
              </a: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職域開拓科</a:t>
              </a:r>
            </a:p>
            <a:p>
              <a:pPr marL="72000">
                <a:spcBef>
                  <a:spcPct val="0"/>
                </a:spcBef>
                <a:buNone/>
              </a:pPr>
              <a:endParaRPr lang="en-US" altLang="ja-JP" sz="1100" dirty="0">
                <a:latin typeface="BIZ UDPゴシック" panose="020B0400000000000000" pitchFamily="50" charset="-128"/>
                <a:ea typeface="BIZ UDPゴシック" panose="020B0400000000000000" pitchFamily="50" charset="-128"/>
              </a:endParaRP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◆発達障がい者対象科目　　（訓練期間</a:t>
              </a:r>
              <a:r>
                <a:rPr lang="en-US" altLang="ja-JP" sz="1100" dirty="0">
                  <a:latin typeface="BIZ UDPゴシック" panose="020B0400000000000000" pitchFamily="50" charset="-128"/>
                  <a:ea typeface="BIZ UDPゴシック" panose="020B0400000000000000" pitchFamily="50" charset="-128"/>
                </a:rPr>
                <a:t>6</a:t>
              </a:r>
              <a:r>
                <a:rPr lang="ja-JP" altLang="en-US" sz="1100" dirty="0">
                  <a:latin typeface="BIZ UDPゴシック" panose="020B0400000000000000" pitchFamily="50" charset="-128"/>
                  <a:ea typeface="BIZ UDPゴシック" panose="020B0400000000000000" pitchFamily="50" charset="-128"/>
                </a:rPr>
                <a:t>か月　定員５名</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２、　４月、１０月入校）</a:t>
              </a: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Ｊｏｂチャレンジ科</a:t>
              </a:r>
            </a:p>
            <a:p>
              <a:pPr marL="72000">
                <a:spcBef>
                  <a:spcPct val="0"/>
                </a:spcBef>
                <a:buNone/>
              </a:pPr>
              <a:endParaRPr lang="ja-JP" altLang="en-US" sz="1100" dirty="0">
                <a:latin typeface="BIZ UDPゴシック" panose="020B0400000000000000" pitchFamily="50" charset="-128"/>
                <a:ea typeface="BIZ UDPゴシック" panose="020B0400000000000000" pitchFamily="50" charset="-128"/>
              </a:endParaRP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○テクノ講座　</a:t>
              </a:r>
              <a:r>
                <a:rPr lang="ja-JP" altLang="en-US" sz="1100" dirty="0" err="1">
                  <a:latin typeface="BIZ UDPゴシック" panose="020B0400000000000000" pitchFamily="50" charset="-128"/>
                  <a:ea typeface="BIZ UDPゴシック" panose="020B0400000000000000" pitchFamily="50" charset="-128"/>
                </a:rPr>
                <a:t>障がい</a:t>
              </a:r>
              <a:r>
                <a:rPr lang="ja-JP" altLang="en-US" sz="1100" dirty="0">
                  <a:latin typeface="BIZ UDPゴシック" panose="020B0400000000000000" pitchFamily="50" charset="-128"/>
                  <a:ea typeface="BIZ UDPゴシック" panose="020B0400000000000000" pitchFamily="50" charset="-128"/>
                </a:rPr>
                <a:t>者手帳を持ち、働いている方のスキルアップをお手伝い。土曜日にワードや</a:t>
              </a:r>
              <a:endParaRPr lang="en-US" altLang="ja-JP" sz="1100" dirty="0">
                <a:latin typeface="BIZ UDPゴシック" panose="020B0400000000000000" pitchFamily="50" charset="-128"/>
                <a:ea typeface="BIZ UDPゴシック" panose="020B0400000000000000" pitchFamily="50" charset="-128"/>
              </a:endParaRP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エクセル、 ＣＡＤ、簿記などの講座を実施しています。詳しくは本校のホームページを</a:t>
              </a:r>
              <a:endParaRPr lang="en-US" altLang="ja-JP" sz="1100" dirty="0">
                <a:latin typeface="BIZ UDPゴシック" panose="020B0400000000000000" pitchFamily="50" charset="-128"/>
                <a:ea typeface="BIZ UDPゴシック" panose="020B0400000000000000" pitchFamily="50" charset="-128"/>
              </a:endParaRP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ご覧いただき、是非ご利用下さい。　                      　</a:t>
              </a:r>
              <a:endParaRPr lang="en-US" altLang="ja-JP" sz="1100" dirty="0">
                <a:latin typeface="BIZ UDPゴシック" panose="020B0400000000000000" pitchFamily="50" charset="-128"/>
                <a:ea typeface="BIZ UDPゴシック" panose="020B0400000000000000" pitchFamily="50" charset="-128"/>
              </a:endParaRP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hlinkClick r:id="rId3"/>
                </a:rPr>
                <a:t>https://www.pref.osaka.lg.jp/tc-shogaisha/hp/</a:t>
              </a:r>
              <a:endParaRPr lang="en-US" altLang="ja-JP" sz="1100" dirty="0">
                <a:latin typeface="BIZ UDPゴシック" panose="020B0400000000000000" pitchFamily="50" charset="-128"/>
                <a:ea typeface="BIZ UDPゴシック" panose="020B0400000000000000" pitchFamily="50" charset="-128"/>
              </a:endParaRPr>
            </a:p>
          </p:txBody>
        </p:sp>
      </p:grpSp>
      <p:sp>
        <p:nvSpPr>
          <p:cNvPr id="19" name="テキスト ボックス 6">
            <a:extLst>
              <a:ext uri="{FF2B5EF4-FFF2-40B4-BE49-F238E27FC236}">
                <a16:creationId xmlns:a16="http://schemas.microsoft.com/office/drawing/2014/main" id="{5475EC9F-7A8F-4373-9F00-C088E9497521}"/>
              </a:ext>
            </a:extLst>
          </p:cNvPr>
          <p:cNvSpPr txBox="1">
            <a:spLocks noChangeArrowheads="1"/>
          </p:cNvSpPr>
          <p:nvPr/>
        </p:nvSpPr>
        <p:spPr bwMode="auto">
          <a:xfrm>
            <a:off x="120058" y="4655156"/>
            <a:ext cx="6995707" cy="1729531"/>
          </a:xfrm>
          <a:prstGeom prst="rect">
            <a:avLst/>
          </a:prstGeom>
          <a:noFill/>
          <a:ln w="31750" cap="rnd" cmpd="sng">
            <a:solidFill>
              <a:srgbClr val="000000"/>
            </a:solidFill>
            <a:bevel/>
            <a:headEnd/>
            <a:tailEnd/>
          </a:ln>
        </p:spPr>
        <p:txBody>
          <a:bodyPr wrap="square">
            <a:no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pPr>
            <a:r>
              <a:rPr lang="en-US" altLang="ja-JP" sz="1400" b="1" dirty="0">
                <a:solidFill>
                  <a:srgbClr val="000000"/>
                </a:solidFill>
                <a:latin typeface="BIZ UDPゴシック" panose="020B0400000000000000" pitchFamily="50" charset="-128"/>
                <a:ea typeface="BIZ UDPゴシック" panose="020B0400000000000000" pitchFamily="50" charset="-128"/>
              </a:rPr>
              <a:t>《</a:t>
            </a:r>
            <a:r>
              <a:rPr lang="ja-JP" altLang="en-US" sz="1400" b="1" dirty="0">
                <a:solidFill>
                  <a:srgbClr val="000000"/>
                </a:solidFill>
                <a:latin typeface="BIZ UDPゴシック" panose="020B0400000000000000" pitchFamily="50" charset="-128"/>
                <a:ea typeface="BIZ UDPゴシック" panose="020B0400000000000000" pitchFamily="50" charset="-128"/>
              </a:rPr>
              <a:t>申込方法</a:t>
            </a:r>
            <a:r>
              <a:rPr lang="en-US" altLang="ja-JP" sz="1400" b="1" dirty="0">
                <a:solidFill>
                  <a:srgbClr val="000000"/>
                </a:solidFill>
                <a:latin typeface="BIZ UDPゴシック" panose="020B0400000000000000" pitchFamily="50" charset="-128"/>
                <a:ea typeface="BIZ UDPゴシック" panose="020B0400000000000000" pitchFamily="50" charset="-128"/>
              </a:rPr>
              <a:t>》</a:t>
            </a:r>
            <a:r>
              <a:rPr lang="ja-JP" altLang="en-US" sz="1400" b="1" dirty="0">
                <a:solidFill>
                  <a:srgbClr val="000000"/>
                </a:solidFill>
                <a:latin typeface="BIZ UDPゴシック" panose="020B0400000000000000" pitchFamily="50" charset="-128"/>
                <a:ea typeface="BIZ UDPゴシック" panose="020B0400000000000000" pitchFamily="50" charset="-128"/>
              </a:rPr>
              <a:t>　　</a:t>
            </a:r>
            <a:r>
              <a:rPr lang="ja-JP" altLang="en-US" sz="1619" b="1" u="sng" dirty="0">
                <a:solidFill>
                  <a:srgbClr val="000000"/>
                </a:solidFill>
                <a:latin typeface="BIZ UDPゴシック" panose="020B0400000000000000" pitchFamily="50" charset="-128"/>
                <a:ea typeface="BIZ UDPゴシック" panose="020B0400000000000000" pitchFamily="50" charset="-128"/>
              </a:rPr>
              <a:t>「大阪府行政オンラインシステム」よりお申込みください。</a:t>
            </a:r>
            <a:endParaRPr lang="en-US" altLang="ja-JP" sz="1259" dirty="0">
              <a:solidFill>
                <a:srgbClr val="000000"/>
              </a:solidFill>
              <a:latin typeface="BIZ UDPゴシック" panose="020B0400000000000000" pitchFamily="50" charset="-128"/>
              <a:ea typeface="BIZ UDPゴシック" panose="020B0400000000000000" pitchFamily="50" charset="-128"/>
            </a:endParaRPr>
          </a:p>
          <a:p>
            <a:pPr>
              <a:spcBef>
                <a:spcPct val="0"/>
              </a:spcBef>
              <a:buFontTx/>
              <a:buNone/>
            </a:pPr>
            <a:r>
              <a:rPr lang="ja-JP" altLang="en-US" sz="1259" dirty="0">
                <a:solidFill>
                  <a:srgbClr val="000000"/>
                </a:solidFill>
                <a:latin typeface="BIZ UDPゴシック" panose="020B0400000000000000" pitchFamily="50" charset="-128"/>
                <a:ea typeface="BIZ UDPゴシック" panose="020B0400000000000000" pitchFamily="50" charset="-128"/>
              </a:rPr>
              <a:t>　　　　　　　</a:t>
            </a:r>
            <a:endParaRPr lang="en-US" altLang="ja-JP" sz="1259" dirty="0">
              <a:solidFill>
                <a:srgbClr val="000000"/>
              </a:solidFill>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1259" dirty="0">
              <a:solidFill>
                <a:srgbClr val="000000"/>
              </a:solidFill>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1259" dirty="0">
              <a:solidFill>
                <a:srgbClr val="000000"/>
              </a:solidFill>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p:txBody>
      </p:sp>
      <p:sp>
        <p:nvSpPr>
          <p:cNvPr id="20" name="テキスト ボックス 19">
            <a:extLst>
              <a:ext uri="{FF2B5EF4-FFF2-40B4-BE49-F238E27FC236}">
                <a16:creationId xmlns:a16="http://schemas.microsoft.com/office/drawing/2014/main" id="{AF481817-E93C-48C9-9A0E-4678B73E66D7}"/>
              </a:ext>
            </a:extLst>
          </p:cNvPr>
          <p:cNvSpPr txBox="1"/>
          <p:nvPr/>
        </p:nvSpPr>
        <p:spPr>
          <a:xfrm>
            <a:off x="1113216" y="5367077"/>
            <a:ext cx="6033088" cy="1193532"/>
          </a:xfrm>
          <a:prstGeom prst="rect">
            <a:avLst/>
          </a:prstGeom>
          <a:noFill/>
        </p:spPr>
        <p:txBody>
          <a:bodyPr wrap="square" rtlCol="0">
            <a:spAutoFit/>
          </a:bodyPr>
          <a:lstStyle/>
          <a:p>
            <a:r>
              <a:rPr lang="ja-JP" altLang="en-US" sz="1100" dirty="0">
                <a:latin typeface="BIZ UDPゴシック" panose="020B0400000000000000" pitchFamily="50" charset="-128"/>
                <a:ea typeface="BIZ UDPゴシック" panose="020B0400000000000000" pitchFamily="50" charset="-128"/>
              </a:rPr>
              <a:t>■申請完了の旨の画面が出れば、正常に受付できています。受付完了時にメールは届きません。</a:t>
            </a:r>
          </a:p>
          <a:p>
            <a:r>
              <a:rPr lang="ja-JP" altLang="en-US" sz="1100" dirty="0">
                <a:latin typeface="BIZ UDPゴシック" panose="020B0400000000000000" pitchFamily="50" charset="-128"/>
                <a:ea typeface="BIZ UDPゴシック" panose="020B0400000000000000" pitchFamily="50" charset="-128"/>
              </a:rPr>
              <a:t>■お申し込みいただいた個人情報は、本セミナーの運営にのみ利用させていただきます。</a:t>
            </a:r>
          </a:p>
          <a:p>
            <a:r>
              <a:rPr lang="ja-JP" altLang="en-US" sz="1100" dirty="0">
                <a:latin typeface="BIZ UDPゴシック" panose="020B0400000000000000" pitchFamily="50" charset="-128"/>
                <a:ea typeface="BIZ UDPゴシック" panose="020B0400000000000000" pitchFamily="50" charset="-128"/>
              </a:rPr>
              <a:t>■手話通訳が必要な場合や車椅子で参加される場合等は、事前にお申し出ください。</a:t>
            </a:r>
          </a:p>
          <a:p>
            <a:r>
              <a:rPr lang="ja-JP" altLang="en-US" sz="1100" dirty="0">
                <a:latin typeface="BIZ UDPゴシック" panose="020B0400000000000000" pitchFamily="50" charset="-128"/>
                <a:ea typeface="BIZ UDPゴシック" panose="020B0400000000000000" pitchFamily="50" charset="-128"/>
              </a:rPr>
              <a:t>■インターネットによる申し込みが難しい場合は、下記「参加申込書」に記入のうえ、</a:t>
            </a:r>
          </a:p>
          <a:p>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FAX</a:t>
            </a:r>
            <a:r>
              <a:rPr lang="ja-JP" altLang="en-US" sz="1100" dirty="0">
                <a:latin typeface="BIZ UDPゴシック" panose="020B0400000000000000" pitchFamily="50" charset="-128"/>
                <a:ea typeface="BIZ UDPゴシック" panose="020B0400000000000000" pitchFamily="50" charset="-128"/>
              </a:rPr>
              <a:t>または</a:t>
            </a:r>
            <a:r>
              <a:rPr lang="en-US" altLang="ja-JP" sz="1100" dirty="0">
                <a:latin typeface="BIZ UDPゴシック" panose="020B0400000000000000" pitchFamily="50" charset="-128"/>
                <a:ea typeface="BIZ UDPゴシック" panose="020B0400000000000000" pitchFamily="50" charset="-128"/>
              </a:rPr>
              <a:t>E-mail</a:t>
            </a:r>
            <a:r>
              <a:rPr lang="ja-JP" altLang="en-US" sz="1100" dirty="0">
                <a:latin typeface="BIZ UDPゴシック" panose="020B0400000000000000" pitchFamily="50" charset="-128"/>
                <a:ea typeface="BIZ UDPゴシック" panose="020B0400000000000000" pitchFamily="50" charset="-128"/>
              </a:rPr>
              <a:t>でお申し込みください。</a:t>
            </a:r>
          </a:p>
          <a:p>
            <a:endParaRPr lang="ja-JP" altLang="en-US" sz="1656" dirty="0"/>
          </a:p>
        </p:txBody>
      </p:sp>
      <p:grpSp>
        <p:nvGrpSpPr>
          <p:cNvPr id="21" name="グループ化 20">
            <a:extLst>
              <a:ext uri="{FF2B5EF4-FFF2-40B4-BE49-F238E27FC236}">
                <a16:creationId xmlns:a16="http://schemas.microsoft.com/office/drawing/2014/main" id="{94665B27-D0D1-477A-B4C9-9706B343234B}"/>
              </a:ext>
            </a:extLst>
          </p:cNvPr>
          <p:cNvGrpSpPr>
            <a:grpSpLocks/>
          </p:cNvGrpSpPr>
          <p:nvPr/>
        </p:nvGrpSpPr>
        <p:grpSpPr bwMode="auto">
          <a:xfrm>
            <a:off x="4499610" y="6124017"/>
            <a:ext cx="2574686" cy="260674"/>
            <a:chOff x="1425921" y="7779447"/>
            <a:chExt cx="2673836" cy="216927"/>
          </a:xfrm>
        </p:grpSpPr>
        <p:sp>
          <p:nvSpPr>
            <p:cNvPr id="23" name="正方形/長方形 22">
              <a:extLst>
                <a:ext uri="{FF2B5EF4-FFF2-40B4-BE49-F238E27FC236}">
                  <a16:creationId xmlns:a16="http://schemas.microsoft.com/office/drawing/2014/main" id="{BC0FFD22-04C0-4C57-A945-95BFE24D198F}"/>
                </a:ext>
              </a:extLst>
            </p:cNvPr>
            <p:cNvSpPr/>
            <p:nvPr/>
          </p:nvSpPr>
          <p:spPr>
            <a:xfrm>
              <a:off x="1425921" y="7779450"/>
              <a:ext cx="2177597" cy="216924"/>
            </a:xfrm>
            <a:prstGeom prst="rect">
              <a:avLst/>
            </a:prstGeom>
            <a:solidFill>
              <a:sysClr val="window" lastClr="FFFFFF"/>
            </a:solidFill>
            <a:ln w="12700" cap="flat" cmpd="sng" algn="ctr">
              <a:solidFill>
                <a:sysClr val="windowText" lastClr="000000"/>
              </a:solidFill>
              <a:prstDash val="solid"/>
              <a:miter lim="800000"/>
            </a:ln>
            <a:effectLst/>
          </p:spPr>
          <p:txBody>
            <a:bodyPr anchor="ctr"/>
            <a:lstStyle/>
            <a:p>
              <a:pPr algn="ctr" defTabSz="411287">
                <a:defRPr/>
              </a:pPr>
              <a:r>
                <a:rPr lang="ja-JP" altLang="en-US" sz="1080" kern="0" dirty="0">
                  <a:solidFill>
                    <a:prstClr val="black"/>
                  </a:solidFill>
                  <a:latin typeface="BIZ UDPゴシック" panose="020B0400000000000000" pitchFamily="50" charset="-128"/>
                  <a:ea typeface="BIZ UDPゴシック" panose="020B0400000000000000" pitchFamily="50" charset="-128"/>
                </a:rPr>
                <a:t>大阪府　</a:t>
              </a:r>
              <a:r>
                <a:rPr lang="ja-JP" altLang="en-US" sz="1080" kern="0" dirty="0" err="1">
                  <a:solidFill>
                    <a:prstClr val="black"/>
                  </a:solidFill>
                  <a:latin typeface="BIZ UDPゴシック" panose="020B0400000000000000" pitchFamily="50" charset="-128"/>
                  <a:ea typeface="BIZ UDPゴシック" panose="020B0400000000000000" pitchFamily="50" charset="-128"/>
                </a:rPr>
                <a:t>障がい</a:t>
              </a:r>
              <a:r>
                <a:rPr lang="ja-JP" altLang="en-US" sz="1080" kern="0" dirty="0">
                  <a:solidFill>
                    <a:prstClr val="black"/>
                  </a:solidFill>
                  <a:latin typeface="BIZ UDPゴシック" panose="020B0400000000000000" pitchFamily="50" charset="-128"/>
                  <a:ea typeface="BIZ UDPゴシック" panose="020B0400000000000000" pitchFamily="50" charset="-128"/>
                </a:rPr>
                <a:t>者雇用セミナー</a:t>
              </a:r>
            </a:p>
          </p:txBody>
        </p:sp>
        <p:sp>
          <p:nvSpPr>
            <p:cNvPr id="24" name="正方形/長方形 23">
              <a:extLst>
                <a:ext uri="{FF2B5EF4-FFF2-40B4-BE49-F238E27FC236}">
                  <a16:creationId xmlns:a16="http://schemas.microsoft.com/office/drawing/2014/main" id="{3D752AA2-6B41-4D4C-B3D8-0277BA6B646C}"/>
                </a:ext>
              </a:extLst>
            </p:cNvPr>
            <p:cNvSpPr/>
            <p:nvPr/>
          </p:nvSpPr>
          <p:spPr>
            <a:xfrm>
              <a:off x="3597235" y="7779447"/>
              <a:ext cx="502522" cy="216924"/>
            </a:xfrm>
            <a:prstGeom prst="rect">
              <a:avLst/>
            </a:prstGeom>
            <a:solidFill>
              <a:srgbClr val="5B9BD5"/>
            </a:solidFill>
            <a:ln w="12700" cap="flat" cmpd="sng" algn="ctr">
              <a:solidFill>
                <a:sysClr val="windowText" lastClr="000000"/>
              </a:solidFill>
              <a:prstDash val="solid"/>
              <a:miter lim="800000"/>
            </a:ln>
            <a:effectLst/>
          </p:spPr>
          <p:txBody>
            <a:bodyPr anchor="ctr"/>
            <a:lstStyle/>
            <a:p>
              <a:pPr algn="ctr" defTabSz="411287">
                <a:defRPr/>
              </a:pPr>
              <a:r>
                <a:rPr lang="ja-JP" altLang="en-US" sz="1080" b="1" kern="0" dirty="0">
                  <a:solidFill>
                    <a:prstClr val="white"/>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検索</a:t>
              </a:r>
            </a:p>
          </p:txBody>
        </p:sp>
      </p:grpSp>
      <p:sp>
        <p:nvSpPr>
          <p:cNvPr id="2" name="テキスト ボックス 1">
            <a:extLst>
              <a:ext uri="{FF2B5EF4-FFF2-40B4-BE49-F238E27FC236}">
                <a16:creationId xmlns:a16="http://schemas.microsoft.com/office/drawing/2014/main" id="{F7D82EC3-1210-4BB9-9881-697556359EAF}"/>
              </a:ext>
            </a:extLst>
          </p:cNvPr>
          <p:cNvSpPr txBox="1"/>
          <p:nvPr/>
        </p:nvSpPr>
        <p:spPr>
          <a:xfrm>
            <a:off x="208559" y="5390132"/>
            <a:ext cx="1375397" cy="230832"/>
          </a:xfrm>
          <a:prstGeom prst="rect">
            <a:avLst/>
          </a:prstGeom>
          <a:noFill/>
        </p:spPr>
        <p:txBody>
          <a:bodyPr wrap="square" rtlCol="0">
            <a:spAutoFit/>
          </a:bodyPr>
          <a:lstStyle/>
          <a:p>
            <a:pPr marL="0" marR="0" lvl="0" indent="0" algn="l" defTabSz="457200" rtl="0" eaLnBrk="1" fontAlgn="auto" latinLnBrk="1" hangingPunct="1">
              <a:lnSpc>
                <a:spcPct val="100000"/>
              </a:lnSpc>
              <a:spcBef>
                <a:spcPct val="0"/>
              </a:spcBef>
              <a:spcAft>
                <a:spcPts val="0"/>
              </a:spcAft>
              <a:buClrTx/>
              <a:buSzTx/>
              <a:buFontTx/>
              <a:buNone/>
              <a:tabLst/>
              <a:defRPr/>
            </a:pPr>
            <a:r>
              <a:rPr kumimoji="0" lang="ja-JP" altLang="en-US" sz="9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rPr>
              <a:t>（</a:t>
            </a:r>
            <a:r>
              <a:rPr lang="ja-JP" altLang="en-US" sz="900" dirty="0">
                <a:solidFill>
                  <a:srgbClr val="000000"/>
                </a:solidFill>
                <a:latin typeface="BIZ UDPゴシック" panose="020B0400000000000000" pitchFamily="50" charset="-128"/>
                <a:ea typeface="BIZ UDPゴシック" panose="020B0400000000000000" pitchFamily="50" charset="-128"/>
              </a:rPr>
              <a:t>二次元</a:t>
            </a:r>
            <a:r>
              <a:rPr kumimoji="0" lang="ja-JP" altLang="en-US" sz="9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rPr>
              <a:t>コード）</a:t>
            </a:r>
            <a:endParaRPr kumimoji="0" lang="en-US" altLang="ja-JP" sz="9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69A969B6-D5B0-4BC5-A275-98401005A11A}"/>
              </a:ext>
            </a:extLst>
          </p:cNvPr>
          <p:cNvSpPr txBox="1"/>
          <p:nvPr/>
        </p:nvSpPr>
        <p:spPr>
          <a:xfrm>
            <a:off x="887047" y="4971009"/>
            <a:ext cx="6183374" cy="600164"/>
          </a:xfrm>
          <a:prstGeom prst="rect">
            <a:avLst/>
          </a:prstGeom>
          <a:noFill/>
        </p:spPr>
        <p:txBody>
          <a:bodyPr wrap="square" rtlCol="0">
            <a:spAutoFit/>
          </a:bodyPr>
          <a:lstStyle/>
          <a:p>
            <a:pPr marL="0" marR="0" lvl="0" indent="0" algn="l" defTabSz="457200" rtl="0" eaLnBrk="1" fontAlgn="auto" latinLnBrk="1" hangingPunct="1">
              <a:lnSpc>
                <a:spcPct val="100000"/>
              </a:lnSpc>
              <a:spcBef>
                <a:spcPct val="0"/>
              </a:spcBef>
              <a:spcAft>
                <a:spcPts val="0"/>
              </a:spcAft>
              <a:buClrTx/>
              <a:buSzTx/>
              <a:buFontTx/>
              <a:buNone/>
              <a:tabLst/>
              <a:defRPr/>
            </a:pPr>
            <a:r>
              <a:rPr kumimoji="0" lang="en-US" altLang="ja-JP" sz="11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hlinkClick r:id="rId4"/>
              </a:rPr>
              <a:t>https://lgpos.task-asp.net/cu/270008/ea/residents/procedures/apply/2b503a02-ef6a-456b-8ad7-3d8cdd31f818/start</a:t>
            </a:r>
            <a:endParaRPr lang="en-US" altLang="ja-JP" sz="1100" dirty="0">
              <a:solidFill>
                <a:srgbClr val="000000"/>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1" hangingPunct="1">
              <a:lnSpc>
                <a:spcPct val="100000"/>
              </a:lnSpc>
              <a:spcBef>
                <a:spcPct val="0"/>
              </a:spcBef>
              <a:spcAft>
                <a:spcPts val="0"/>
              </a:spcAft>
              <a:buClrTx/>
              <a:buSzTx/>
              <a:buFontTx/>
              <a:buNone/>
              <a:tabLst/>
              <a:defRPr/>
            </a:pPr>
            <a:endParaRPr kumimoji="0" lang="en-US" altLang="ja-JP" sz="11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99F865EE-0B18-4B56-9926-1216DC81BAC8}"/>
              </a:ext>
            </a:extLst>
          </p:cNvPr>
          <p:cNvSpPr txBox="1"/>
          <p:nvPr/>
        </p:nvSpPr>
        <p:spPr>
          <a:xfrm>
            <a:off x="233536" y="4994631"/>
            <a:ext cx="914400" cy="230832"/>
          </a:xfrm>
          <a:prstGeom prst="rect">
            <a:avLst/>
          </a:prstGeom>
          <a:noFill/>
        </p:spPr>
        <p:txBody>
          <a:bodyPr wrap="square" rtlCol="0">
            <a:spAutoFit/>
          </a:bodyPr>
          <a:lstStyle/>
          <a:p>
            <a:pPr marL="0" marR="0" lvl="0" indent="0" algn="l" defTabSz="457200" rtl="0" eaLnBrk="1" fontAlgn="auto" latinLnBrk="1" hangingPunct="1">
              <a:lnSpc>
                <a:spcPct val="100000"/>
              </a:lnSpc>
              <a:spcBef>
                <a:spcPct val="0"/>
              </a:spcBef>
              <a:spcAft>
                <a:spcPts val="0"/>
              </a:spcAft>
              <a:buClrTx/>
              <a:buSzTx/>
              <a:buFontTx/>
              <a:buNone/>
              <a:tabLst/>
              <a:defRPr/>
            </a:pPr>
            <a:r>
              <a:rPr kumimoji="0" lang="ja-JP" altLang="en-US" sz="9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rPr>
              <a:t>（</a:t>
            </a:r>
            <a:r>
              <a:rPr kumimoji="0" lang="en-US" altLang="ja-JP" sz="9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rPr>
              <a:t>URL</a:t>
            </a:r>
            <a:r>
              <a:rPr kumimoji="0" lang="ja-JP" altLang="en-US" sz="9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rPr>
              <a:t>）</a:t>
            </a:r>
            <a:endParaRPr kumimoji="0" lang="en-US" altLang="ja-JP" sz="9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endParaRPr>
          </a:p>
        </p:txBody>
      </p:sp>
      <p:pic>
        <p:nvPicPr>
          <p:cNvPr id="26" name="グラフィックス 50" descr="カーソル">
            <a:extLst>
              <a:ext uri="{FF2B5EF4-FFF2-40B4-BE49-F238E27FC236}">
                <a16:creationId xmlns:a16="http://schemas.microsoft.com/office/drawing/2014/main" id="{F04FEE1E-64C7-4A4E-B44C-1CE7793F4CE2}"/>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880345" y="6242715"/>
            <a:ext cx="343178" cy="343178"/>
          </a:xfrm>
          <a:prstGeom prst="rect">
            <a:avLst/>
          </a:prstGeom>
        </p:spPr>
      </p:pic>
      <p:sp>
        <p:nvSpPr>
          <p:cNvPr id="25" name="テキスト ボックス 24">
            <a:extLst>
              <a:ext uri="{FF2B5EF4-FFF2-40B4-BE49-F238E27FC236}">
                <a16:creationId xmlns:a16="http://schemas.microsoft.com/office/drawing/2014/main" id="{F066D8D2-74D9-454C-93DD-389433AE6681}"/>
              </a:ext>
            </a:extLst>
          </p:cNvPr>
          <p:cNvSpPr txBox="1"/>
          <p:nvPr/>
        </p:nvSpPr>
        <p:spPr>
          <a:xfrm>
            <a:off x="305625" y="9796688"/>
            <a:ext cx="5390044" cy="469359"/>
          </a:xfrm>
          <a:prstGeom prst="rect">
            <a:avLst/>
          </a:prstGeom>
          <a:noFill/>
        </p:spPr>
        <p:txBody>
          <a:bodyPr wrap="square">
            <a:spAutoFit/>
          </a:bodyPr>
          <a:lstStyle/>
          <a:p>
            <a:pPr marL="0" indent="0" algn="ctr">
              <a:buNone/>
            </a:pPr>
            <a:r>
              <a:rPr kumimoji="1" lang="ja-JP" altLang="en-US" sz="1400" b="1" dirty="0">
                <a:latin typeface="Meiryo UI" panose="020B0604030504040204" pitchFamily="50" charset="-128"/>
                <a:ea typeface="Meiryo UI" panose="020B0604030504040204" pitchFamily="50" charset="-128"/>
              </a:rPr>
              <a:t>「障がい者雇用理解促進ツール」のご案内</a:t>
            </a:r>
            <a:endParaRPr kumimoji="1" lang="en-US" altLang="ja-JP" sz="1400" b="1" dirty="0">
              <a:latin typeface="Meiryo UI" panose="020B0604030504040204" pitchFamily="50" charset="-128"/>
              <a:ea typeface="Meiryo UI" panose="020B0604030504040204" pitchFamily="50" charset="-128"/>
            </a:endParaRPr>
          </a:p>
          <a:p>
            <a:pPr marL="0" indent="0" algn="ctr">
              <a:buNone/>
            </a:pPr>
            <a:r>
              <a:rPr kumimoji="1" lang="ja-JP" altLang="en-US" sz="1050" dirty="0">
                <a:solidFill>
                  <a:schemeClr val="tx1"/>
                </a:solidFill>
                <a:latin typeface="Meiryo UI" panose="020B0604030504040204" pitchFamily="50" charset="-128"/>
                <a:ea typeface="Meiryo UI" panose="020B0604030504040204" pitchFamily="50" charset="-128"/>
              </a:rPr>
              <a:t>府では、業種別・障がい別の障がい者業務マトリクスや、動画を作製しています。ぜひご利用ください。</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pic>
        <p:nvPicPr>
          <p:cNvPr id="27" name="図 26">
            <a:extLst>
              <a:ext uri="{FF2B5EF4-FFF2-40B4-BE49-F238E27FC236}">
                <a16:creationId xmlns:a16="http://schemas.microsoft.com/office/drawing/2014/main" id="{783827CA-6B78-41C1-851E-759E5CF18CED}"/>
              </a:ext>
            </a:extLst>
          </p:cNvPr>
          <p:cNvPicPr/>
          <p:nvPr/>
        </p:nvPicPr>
        <p:blipFill>
          <a:blip r:embed="rId7"/>
          <a:stretch>
            <a:fillRect/>
          </a:stretch>
        </p:blipFill>
        <p:spPr>
          <a:xfrm>
            <a:off x="5978452" y="9665681"/>
            <a:ext cx="720000" cy="720000"/>
          </a:xfrm>
          <a:prstGeom prst="rect">
            <a:avLst/>
          </a:prstGeom>
        </p:spPr>
      </p:pic>
      <p:sp>
        <p:nvSpPr>
          <p:cNvPr id="28" name="四角形: 角を丸くする 27">
            <a:extLst>
              <a:ext uri="{FF2B5EF4-FFF2-40B4-BE49-F238E27FC236}">
                <a16:creationId xmlns:a16="http://schemas.microsoft.com/office/drawing/2014/main" id="{67032808-1DEF-4DA7-B2D2-AB0404421D8A}"/>
              </a:ext>
            </a:extLst>
          </p:cNvPr>
          <p:cNvSpPr/>
          <p:nvPr/>
        </p:nvSpPr>
        <p:spPr>
          <a:xfrm>
            <a:off x="198082" y="9677613"/>
            <a:ext cx="6835776" cy="708984"/>
          </a:xfrm>
          <a:prstGeom prst="roundRect">
            <a:avLst/>
          </a:prstGeom>
          <a:noFill/>
          <a:ln w="19050">
            <a:prstDash val="dash"/>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050" kern="100">
                <a:effectLst/>
                <a:ea typeface="游明朝" panose="02020400000000000000" pitchFamily="18" charset="-128"/>
                <a:cs typeface="Times New Roman" panose="02020603050405020304" pitchFamily="18" charset="0"/>
              </a:rPr>
              <a:t> </a:t>
            </a:r>
            <a:endParaRPr lang="ja-JP" sz="1050" kern="100">
              <a:effectLst/>
              <a:ea typeface="游明朝" panose="02020400000000000000" pitchFamily="18" charset="-128"/>
              <a:cs typeface="Times New Roman" panose="02020603050405020304" pitchFamily="18" charset="0"/>
            </a:endParaRPr>
          </a:p>
        </p:txBody>
      </p:sp>
      <p:pic>
        <p:nvPicPr>
          <p:cNvPr id="13" name="図 12">
            <a:extLst>
              <a:ext uri="{FF2B5EF4-FFF2-40B4-BE49-F238E27FC236}">
                <a16:creationId xmlns:a16="http://schemas.microsoft.com/office/drawing/2014/main" id="{FDBD72F3-973C-4BE9-99C3-AEF9DF354391}"/>
              </a:ext>
            </a:extLst>
          </p:cNvPr>
          <p:cNvPicPr>
            <a:picLocks noChangeAspect="1"/>
          </p:cNvPicPr>
          <p:nvPr/>
        </p:nvPicPr>
        <p:blipFill>
          <a:blip r:embed="rId8"/>
          <a:stretch>
            <a:fillRect/>
          </a:stretch>
        </p:blipFill>
        <p:spPr>
          <a:xfrm rot="12279656">
            <a:off x="5463730" y="9809303"/>
            <a:ext cx="525604" cy="289082"/>
          </a:xfrm>
          <a:prstGeom prst="rect">
            <a:avLst/>
          </a:prstGeom>
        </p:spPr>
      </p:pic>
      <p:pic>
        <p:nvPicPr>
          <p:cNvPr id="14" name="図 13">
            <a:extLst>
              <a:ext uri="{FF2B5EF4-FFF2-40B4-BE49-F238E27FC236}">
                <a16:creationId xmlns:a16="http://schemas.microsoft.com/office/drawing/2014/main" id="{B8BA8C81-C83C-46B7-BB30-F8647F24BA3F}"/>
              </a:ext>
            </a:extLst>
          </p:cNvPr>
          <p:cNvPicPr>
            <a:picLocks noChangeAspect="1"/>
          </p:cNvPicPr>
          <p:nvPr/>
        </p:nvPicPr>
        <p:blipFill>
          <a:blip r:embed="rId9"/>
          <a:stretch>
            <a:fillRect/>
          </a:stretch>
        </p:blipFill>
        <p:spPr>
          <a:xfrm>
            <a:off x="305544" y="5609861"/>
            <a:ext cx="720000" cy="720000"/>
          </a:xfrm>
          <a:prstGeom prst="rect">
            <a:avLst/>
          </a:prstGeom>
        </p:spPr>
      </p:pic>
      <p:pic>
        <p:nvPicPr>
          <p:cNvPr id="30" name="図 29">
            <a:extLst>
              <a:ext uri="{FF2B5EF4-FFF2-40B4-BE49-F238E27FC236}">
                <a16:creationId xmlns:a16="http://schemas.microsoft.com/office/drawing/2014/main" id="{6CED1AFF-371F-4E85-AD62-F98A3BE27CF1}"/>
              </a:ext>
            </a:extLst>
          </p:cNvPr>
          <p:cNvPicPr/>
          <p:nvPr/>
        </p:nvPicPr>
        <p:blipFill>
          <a:blip r:embed="rId10" cstate="print">
            <a:extLst>
              <a:ext uri="{28A0092B-C50C-407E-A947-70E740481C1C}">
                <a14:useLocalDpi xmlns:a14="http://schemas.microsoft.com/office/drawing/2010/main" val="0"/>
              </a:ext>
            </a:extLst>
          </a:blip>
          <a:stretch>
            <a:fillRect/>
          </a:stretch>
        </p:blipFill>
        <p:spPr>
          <a:xfrm>
            <a:off x="5587140" y="2123356"/>
            <a:ext cx="1138733" cy="1368152"/>
          </a:xfrm>
          <a:prstGeom prst="rect">
            <a:avLst/>
          </a:prstGeom>
        </p:spPr>
      </p:pic>
    </p:spTree>
    <p:extLst>
      <p:ext uri="{BB962C8B-B14F-4D97-AF65-F5344CB8AC3E}">
        <p14:creationId xmlns:p14="http://schemas.microsoft.com/office/powerpoint/2010/main" val="313846736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1186</TotalTime>
  <Words>900</Words>
  <Application>Microsoft Office PowerPoint</Application>
  <PresentationFormat>ユーザー設定</PresentationFormat>
  <Paragraphs>85</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UDPゴシック</vt:lpstr>
      <vt:lpstr>HGP創英角ｺﾞｼｯｸUB</vt:lpstr>
      <vt:lpstr>HG丸ｺﾞｼｯｸM-PRO</vt:lpstr>
      <vt:lpstr>Meiryo UI</vt:lpstr>
      <vt:lpstr>UD デジタル 教科書体 NK-B</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川上　瑠莉</dc:creator>
  <cp:lastModifiedBy>八幡　明日香</cp:lastModifiedBy>
  <cp:revision>185</cp:revision>
  <cp:lastPrinted>2025-05-19T02:46:00Z</cp:lastPrinted>
  <dcterms:created xsi:type="dcterms:W3CDTF">2021-10-19T05:38:20Z</dcterms:created>
  <dcterms:modified xsi:type="dcterms:W3CDTF">2025-07-02T00:39:41Z</dcterms:modified>
</cp:coreProperties>
</file>